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59" r:id="rId5"/>
    <p:sldId id="260" r:id="rId6"/>
    <p:sldId id="348" r:id="rId7"/>
    <p:sldId id="261" r:id="rId8"/>
    <p:sldId id="262" r:id="rId9"/>
    <p:sldId id="263" r:id="rId10"/>
    <p:sldId id="349" r:id="rId11"/>
    <p:sldId id="350" r:id="rId12"/>
    <p:sldId id="264" r:id="rId13"/>
    <p:sldId id="265" r:id="rId14"/>
    <p:sldId id="351" r:id="rId15"/>
    <p:sldId id="266" r:id="rId16"/>
    <p:sldId id="267" r:id="rId17"/>
    <p:sldId id="268" r:id="rId18"/>
    <p:sldId id="269" r:id="rId19"/>
    <p:sldId id="270" r:id="rId20"/>
    <p:sldId id="365" r:id="rId21"/>
    <p:sldId id="366" r:id="rId22"/>
    <p:sldId id="274" r:id="rId23"/>
    <p:sldId id="280" r:id="rId24"/>
    <p:sldId id="275" r:id="rId25"/>
    <p:sldId id="276" r:id="rId26"/>
    <p:sldId id="277" r:id="rId27"/>
    <p:sldId id="278" r:id="rId28"/>
    <p:sldId id="279"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89" r:id="rId52"/>
    <p:sldId id="390" r:id="rId53"/>
    <p:sldId id="391" r:id="rId54"/>
    <p:sldId id="392" r:id="rId55"/>
    <p:sldId id="393" r:id="rId56"/>
    <p:sldId id="394" r:id="rId57"/>
    <p:sldId id="395" r:id="rId58"/>
    <p:sldId id="396" r:id="rId59"/>
    <p:sldId id="397" r:id="rId60"/>
    <p:sldId id="398" r:id="rId61"/>
    <p:sldId id="399" r:id="rId62"/>
    <p:sldId id="400" r:id="rId63"/>
    <p:sldId id="401" r:id="rId64"/>
    <p:sldId id="402" r:id="rId65"/>
    <p:sldId id="403" r:id="rId66"/>
    <p:sldId id="404" r:id="rId67"/>
    <p:sldId id="405" r:id="rId68"/>
    <p:sldId id="406" r:id="rId69"/>
    <p:sldId id="407" r:id="rId70"/>
    <p:sldId id="408" r:id="rId71"/>
    <p:sldId id="409" r:id="rId72"/>
    <p:sldId id="410" r:id="rId73"/>
    <p:sldId id="411" r:id="rId74"/>
    <p:sldId id="412" r:id="rId75"/>
    <p:sldId id="413" r:id="rId76"/>
    <p:sldId id="414" r:id="rId77"/>
    <p:sldId id="415" r:id="rId78"/>
    <p:sldId id="416" r:id="rId79"/>
    <p:sldId id="417" r:id="rId80"/>
    <p:sldId id="418" r:id="rId81"/>
    <p:sldId id="419" r:id="rId82"/>
    <p:sldId id="420" r:id="rId83"/>
    <p:sldId id="271" r:id="rId84"/>
    <p:sldId id="272" r:id="rId85"/>
    <p:sldId id="273" r:id="rId86"/>
    <p:sldId id="281" r:id="rId87"/>
    <p:sldId id="282" r:id="rId88"/>
    <p:sldId id="283" r:id="rId89"/>
    <p:sldId id="284" r:id="rId90"/>
    <p:sldId id="285" r:id="rId91"/>
    <p:sldId id="286" r:id="rId92"/>
    <p:sldId id="287" r:id="rId93"/>
    <p:sldId id="352" r:id="rId94"/>
    <p:sldId id="288" r:id="rId95"/>
    <p:sldId id="353" r:id="rId96"/>
    <p:sldId id="289" r:id="rId97"/>
    <p:sldId id="290" r:id="rId98"/>
    <p:sldId id="291" r:id="rId99"/>
    <p:sldId id="292" r:id="rId100"/>
    <p:sldId id="293" r:id="rId101"/>
    <p:sldId id="295" r:id="rId102"/>
    <p:sldId id="296" r:id="rId103"/>
    <p:sldId id="298" r:id="rId104"/>
    <p:sldId id="299" r:id="rId105"/>
    <p:sldId id="300" r:id="rId106"/>
    <p:sldId id="301" r:id="rId10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11" autoAdjust="0"/>
  </p:normalViewPr>
  <p:slideViewPr>
    <p:cSldViewPr>
      <p:cViewPr varScale="1">
        <p:scale>
          <a:sx n="68" d="100"/>
          <a:sy n="68" d="100"/>
        </p:scale>
        <p:origin x="-144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A301E8F1-4F73-4723-B2BC-75E57B06384A}" type="datetimeFigureOut">
              <a:rPr lang="en-US" smtClean="0"/>
              <a:pPr/>
              <a:t>12/3/2020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C3CDC7C4-FF9B-4BC5-98D7-1EA92B8D4EA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1E8F1-4F73-4723-B2BC-75E57B06384A}"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301E8F1-4F73-4723-B2BC-75E57B06384A}"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CDC7C4-FF9B-4BC5-98D7-1EA92B8D4EA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301E8F1-4F73-4723-B2BC-75E57B06384A}"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301E8F1-4F73-4723-B2BC-75E57B06384A}" type="datetimeFigureOut">
              <a:rPr lang="en-US" smtClean="0"/>
              <a:pPr/>
              <a:t>12/3/2020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A301E8F1-4F73-4723-B2BC-75E57B06384A}" type="datetimeFigureOut">
              <a:rPr lang="en-US" smtClean="0"/>
              <a:pPr/>
              <a:t>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1E8F1-4F73-4723-B2BC-75E57B06384A}" type="datetimeFigureOut">
              <a:rPr lang="en-US" smtClean="0"/>
              <a:pPr/>
              <a:t>12/3/2020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301E8F1-4F73-4723-B2BC-75E57B06384A}"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301E8F1-4F73-4723-B2BC-75E57B06384A}" type="datetimeFigureOut">
              <a:rPr lang="en-US" smtClean="0"/>
              <a:pPr/>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3CDC7C4-FF9B-4BC5-98D7-1EA92B8D4EA2}"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1E8F1-4F73-4723-B2BC-75E57B06384A}"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1E8F1-4F73-4723-B2BC-75E57B06384A}" type="datetimeFigureOut">
              <a:rPr lang="en-US" smtClean="0"/>
              <a:pPr/>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CDC7C4-FF9B-4BC5-98D7-1EA92B8D4EA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301E8F1-4F73-4723-B2BC-75E57B06384A}" type="datetimeFigureOut">
              <a:rPr lang="en-US" smtClean="0"/>
              <a:pPr/>
              <a:t>12/3/2020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3CDC7C4-FF9B-4BC5-98D7-1EA92B8D4EA2}"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jpeg"/></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png"/></Relationships>
</file>

<file path=ppt/slides/_rels/slide5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8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86.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99.emf"/><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0.em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103.emf"/><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07.wmf"/></Relationships>
</file>

<file path=ppt/slides/_rels/slide97.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09.wmf"/></Relationships>
</file>

<file path=ppt/slides/_rels/slide101.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12.wmf"/></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371600"/>
            <a:ext cx="7851648" cy="2667000"/>
          </a:xfrm>
        </p:spPr>
        <p:txBody>
          <a:bodyPr>
            <a:noAutofit/>
          </a:bodyPr>
          <a:lstStyle/>
          <a:p>
            <a:pPr algn="ctr"/>
            <a:r>
              <a:rPr lang="en-US" sz="4800" dirty="0">
                <a:solidFill>
                  <a:srgbClr val="FFC000"/>
                </a:solidFill>
                <a:latin typeface="Times New Roman" pitchFamily="18" charset="0"/>
                <a:cs typeface="Times New Roman" pitchFamily="18" charset="0"/>
              </a:rPr>
              <a:t>Ch</a:t>
            </a:r>
            <a:r>
              <a:rPr lang="vi-VN" sz="4800">
                <a:solidFill>
                  <a:srgbClr val="FFC000"/>
                </a:solidFill>
                <a:latin typeface="Times New Roman" pitchFamily="18" charset="0"/>
                <a:cs typeface="Times New Roman" pitchFamily="18" charset="0"/>
              </a:rPr>
              <a:t>ương</a:t>
            </a:r>
            <a:r>
              <a:rPr lang="en-US" sz="4800">
                <a:solidFill>
                  <a:srgbClr val="FFC000"/>
                </a:solidFill>
                <a:latin typeface="Times New Roman" pitchFamily="18" charset="0"/>
                <a:cs typeface="Times New Roman" pitchFamily="18" charset="0"/>
              </a:rPr>
              <a:t> 5</a:t>
            </a:r>
            <a:r>
              <a:rPr lang="en-US" sz="4800" dirty="0">
                <a:solidFill>
                  <a:srgbClr val="FFC000"/>
                </a:solidFill>
                <a:latin typeface="Times New Roman" pitchFamily="18" charset="0"/>
                <a:cs typeface="Times New Roman" pitchFamily="18" charset="0"/>
              </a:rPr>
              <a:t/>
            </a:r>
            <a:br>
              <a:rPr lang="en-US" sz="4800" dirty="0">
                <a:solidFill>
                  <a:srgbClr val="FFC000"/>
                </a:solidFill>
                <a:latin typeface="Times New Roman" pitchFamily="18" charset="0"/>
                <a:cs typeface="Times New Roman" pitchFamily="18" charset="0"/>
              </a:rPr>
            </a:br>
            <a:r>
              <a:rPr lang="en-US" sz="4800" dirty="0" err="1">
                <a:solidFill>
                  <a:srgbClr val="FFC000"/>
                </a:solidFill>
                <a:latin typeface="Times New Roman" pitchFamily="18" charset="0"/>
                <a:cs typeface="Times New Roman" pitchFamily="18" charset="0"/>
              </a:rPr>
              <a:t>Chuẩn</a:t>
            </a:r>
            <a:r>
              <a:rPr lang="en-US" sz="4800" dirty="0">
                <a:solidFill>
                  <a:srgbClr val="FFC000"/>
                </a:solidFill>
                <a:latin typeface="Times New Roman" pitchFamily="18" charset="0"/>
                <a:cs typeface="Times New Roman" pitchFamily="18" charset="0"/>
              </a:rPr>
              <a:t> </a:t>
            </a:r>
            <a:r>
              <a:rPr lang="en-US" sz="4800" dirty="0" err="1">
                <a:solidFill>
                  <a:srgbClr val="FFC000"/>
                </a:solidFill>
                <a:latin typeface="Times New Roman" pitchFamily="18" charset="0"/>
                <a:cs typeface="Times New Roman" pitchFamily="18" charset="0"/>
              </a:rPr>
              <a:t>và</a:t>
            </a:r>
            <a:r>
              <a:rPr lang="en-US" sz="4800" dirty="0">
                <a:solidFill>
                  <a:srgbClr val="FFC000"/>
                </a:solidFill>
                <a:latin typeface="Times New Roman" pitchFamily="18" charset="0"/>
                <a:cs typeface="Times New Roman" pitchFamily="18" charset="0"/>
              </a:rPr>
              <a:t> Ph</a:t>
            </a:r>
            <a:r>
              <a:rPr lang="vi-VN" sz="4800" dirty="0">
                <a:solidFill>
                  <a:srgbClr val="FFC000"/>
                </a:solidFill>
                <a:latin typeface="Times New Roman" pitchFamily="18" charset="0"/>
                <a:cs typeface="Times New Roman" pitchFamily="18" charset="0"/>
              </a:rPr>
              <a:t>ương</a:t>
            </a:r>
            <a:r>
              <a:rPr lang="en-US" sz="4800" dirty="0">
                <a:solidFill>
                  <a:srgbClr val="FFC000"/>
                </a:solidFill>
                <a:latin typeface="Times New Roman" pitchFamily="18" charset="0"/>
                <a:cs typeface="Times New Roman" pitchFamily="18" charset="0"/>
              </a:rPr>
              <a:t> </a:t>
            </a:r>
            <a:r>
              <a:rPr lang="en-US" sz="4800" dirty="0" err="1">
                <a:solidFill>
                  <a:srgbClr val="FFC000"/>
                </a:solidFill>
                <a:latin typeface="Times New Roman" pitchFamily="18" charset="0"/>
                <a:cs typeface="Times New Roman" pitchFamily="18" charset="0"/>
              </a:rPr>
              <a:t>pháp</a:t>
            </a:r>
            <a:r>
              <a:rPr lang="en-US" sz="4800" dirty="0">
                <a:solidFill>
                  <a:srgbClr val="FFC000"/>
                </a:solidFill>
                <a:latin typeface="Times New Roman" pitchFamily="18" charset="0"/>
                <a:cs typeface="Times New Roman" pitchFamily="18" charset="0"/>
              </a:rPr>
              <a:t> </a:t>
            </a:r>
            <a:r>
              <a:rPr lang="en-US" sz="4800" dirty="0" err="1">
                <a:solidFill>
                  <a:srgbClr val="FFC000"/>
                </a:solidFill>
                <a:latin typeface="Times New Roman" pitchFamily="18" charset="0"/>
                <a:cs typeface="Times New Roman" pitchFamily="18" charset="0"/>
              </a:rPr>
              <a:t>gá</a:t>
            </a:r>
            <a:r>
              <a:rPr lang="en-US" sz="4800" dirty="0">
                <a:solidFill>
                  <a:srgbClr val="FFC000"/>
                </a:solidFill>
                <a:latin typeface="Times New Roman" pitchFamily="18" charset="0"/>
                <a:cs typeface="Times New Roman" pitchFamily="18" charset="0"/>
              </a:rPr>
              <a:t> </a:t>
            </a:r>
            <a:r>
              <a:rPr lang="vi-VN" sz="4800" dirty="0">
                <a:solidFill>
                  <a:srgbClr val="FFC000"/>
                </a:solidFill>
                <a:latin typeface="Times New Roman" pitchFamily="18" charset="0"/>
                <a:cs typeface="Times New Roman" pitchFamily="18" charset="0"/>
              </a:rPr>
              <a:t>đặt</a:t>
            </a:r>
            <a:r>
              <a:rPr lang="en-US" sz="4800" dirty="0">
                <a:solidFill>
                  <a:srgbClr val="FFC000"/>
                </a:solidFill>
                <a:latin typeface="Times New Roman" pitchFamily="18" charset="0"/>
                <a:cs typeface="Times New Roman" pitchFamily="18" charset="0"/>
              </a:rPr>
              <a:t> chi </a:t>
            </a:r>
            <a:r>
              <a:rPr lang="en-US" sz="4800" dirty="0" err="1">
                <a:solidFill>
                  <a:srgbClr val="FFC000"/>
                </a:solidFill>
                <a:latin typeface="Times New Roman" pitchFamily="18" charset="0"/>
                <a:cs typeface="Times New Roman" pitchFamily="18" charset="0"/>
              </a:rPr>
              <a:t>tiết</a:t>
            </a:r>
            <a:endParaRPr lang="en-US" sz="4800" dirty="0">
              <a:solidFill>
                <a:srgbClr val="FFC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a:solidFill>
                  <a:srgbClr val="FF0000"/>
                </a:solidFill>
                <a:latin typeface="Times New Roman" pitchFamily="18" charset="0"/>
                <a:cs typeface="Times New Roman" pitchFamily="18" charset="0"/>
              </a:rPr>
              <a:t>I. </a:t>
            </a:r>
            <a:r>
              <a:rPr lang="en-US" sz="3000" dirty="0" err="1">
                <a:solidFill>
                  <a:srgbClr val="FF0000"/>
                </a:solidFill>
                <a:latin typeface="Times New Roman" pitchFamily="18" charset="0"/>
                <a:cs typeface="Times New Roman" pitchFamily="18" charset="0"/>
              </a:rPr>
              <a:t>Định</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nghĩa</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và</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phân</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loại</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chuẩn</a:t>
            </a:r>
            <a:endParaRPr lang="en-US" sz="30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514350" indent="-514350">
              <a:buNone/>
            </a:pPr>
            <a:r>
              <a:rPr lang="en-US" sz="3000" dirty="0">
                <a:latin typeface="Times New Roman" pitchFamily="18" charset="0"/>
                <a:cs typeface="Times New Roman" pitchFamily="18" charset="0"/>
              </a:rPr>
              <a:t>1. </a:t>
            </a: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nghĩa</a:t>
            </a:r>
            <a:r>
              <a:rPr lang="en-US" sz="3000" dirty="0">
                <a:latin typeface="Times New Roman" pitchFamily="18" charset="0"/>
                <a:cs typeface="Times New Roman" pitchFamily="18" charset="0"/>
              </a:rPr>
              <a:t>:</a:t>
            </a:r>
          </a:p>
          <a:p>
            <a:pPr marL="514350" indent="-514350">
              <a:buNone/>
            </a:pPr>
            <a:r>
              <a:rPr lang="en-US" sz="3000" dirty="0"/>
              <a:t>	</a:t>
            </a:r>
          </a:p>
          <a:p>
            <a:pPr marL="514350" indent="-514350">
              <a:buNone/>
            </a:pPr>
            <a:r>
              <a:rPr lang="en-US" sz="3000" i="1" dirty="0"/>
              <a:t>	</a:t>
            </a:r>
            <a:r>
              <a:rPr lang="vi-VN" sz="3000" i="1" dirty="0"/>
              <a:t>Chuẩn là tập hợp những bề mặt, đường, điểm của một chi tiết mà căn cứ vào đó để xác định vị trí tương quan của các bề mặt, đường, điểm khác của bản thân chi tiết đó hay của chi tiết khác</a:t>
            </a:r>
            <a:endParaRPr lang="en-US" sz="3000" i="1"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3048000" cy="579120"/>
          </a:xfrm>
        </p:spPr>
        <p:txBody>
          <a:bodyPr>
            <a:normAutofit/>
          </a:bodyPr>
          <a:lstStyle/>
          <a:p>
            <a:pPr>
              <a:buNone/>
            </a:pPr>
            <a:r>
              <a:rPr lang="en-US" sz="3000" dirty="0">
                <a:latin typeface="Times New Roman" pitchFamily="18" charset="0"/>
                <a:cs typeface="Times New Roman" pitchFamily="18" charset="0"/>
              </a:rPr>
              <a:t>2. </a:t>
            </a:r>
            <a:r>
              <a:rPr lang="en-US" sz="3000" dirty="0" err="1">
                <a:latin typeface="Times New Roman" pitchFamily="18" charset="0"/>
                <a:cs typeface="Times New Roman" pitchFamily="18" charset="0"/>
              </a:rPr>
              <a:t>Phân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loại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chuẩn</a:t>
            </a:r>
            <a:endParaRPr lang="en-US" sz="3000" dirty="0">
              <a:latin typeface="Times New Roman" pitchFamily="18" charset="0"/>
              <a:cs typeface="Times New Roman" pitchFamily="18" charset="0"/>
            </a:endParaRPr>
          </a:p>
        </p:txBody>
      </p:sp>
      <p:sp>
        <p:nvSpPr>
          <p:cNvPr id="1028" name="Rectangle 4"/>
          <p:cNvSpPr>
            <a:spLocks noChangeArrowheads="1"/>
          </p:cNvSpPr>
          <p:nvPr/>
        </p:nvSpPr>
        <p:spPr bwMode="auto">
          <a:xfrm>
            <a:off x="3733800" y="1143001"/>
            <a:ext cx="1524000" cy="5334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zh-CN" sz="3200" b="1" i="0" u="none" strike="noStrike" cap="none" normalizeH="0" baseline="0" dirty="0" err="1">
                <a:ln>
                  <a:noFill/>
                </a:ln>
                <a:solidFill>
                  <a:schemeClr val="tx1"/>
                </a:solidFill>
                <a:effectLst/>
                <a:latin typeface="VNI-Times" pitchFamily="2" charset="0"/>
                <a:ea typeface="SimSun" pitchFamily="2" charset="-122"/>
                <a:cs typeface="Arial" pitchFamily="34" charset="0"/>
              </a:rPr>
              <a:t>Chuaån</a:t>
            </a:r>
            <a:endParaRPr kumimoji="0" lang="en-US" altLang="zh-CN" sz="3200" b="1" i="0" u="none" strike="noStrike" cap="none" normalizeH="0" baseline="0" dirty="0">
              <a:ln>
                <a:noFill/>
              </a:ln>
              <a:solidFill>
                <a:schemeClr val="tx1"/>
              </a:solidFill>
              <a:effectLst/>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1810621" y="2276869"/>
            <a:ext cx="1548649"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zh-CN" sz="1600" b="0" i="0" u="none" strike="noStrike" cap="none" normalizeH="0" baseline="0" dirty="0" err="1">
                <a:ln>
                  <a:noFill/>
                </a:ln>
                <a:solidFill>
                  <a:schemeClr val="tx1"/>
                </a:solidFill>
                <a:effectLst/>
                <a:latin typeface="VNI-Times" pitchFamily="2" charset="0"/>
                <a:ea typeface="SimSun" pitchFamily="2" charset="-122"/>
                <a:cs typeface="Arial" pitchFamily="34" charset="0"/>
              </a:rPr>
              <a:t>Chuaån</a:t>
            </a:r>
            <a:r>
              <a:rPr kumimoji="0" lang="en-US" altLang="zh-CN" sz="1600" b="0" i="0" u="none" strike="noStrike" cap="none" normalizeH="0" baseline="0" dirty="0">
                <a:ln>
                  <a:noFill/>
                </a:ln>
                <a:solidFill>
                  <a:schemeClr val="tx1"/>
                </a:solidFill>
                <a:effectLst/>
                <a:latin typeface="VNI-Times" pitchFamily="2"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VNI-Times" pitchFamily="2" charset="0"/>
                <a:ea typeface="SimSun" pitchFamily="2" charset="-122"/>
                <a:cs typeface="Arial" pitchFamily="34" charset="0"/>
              </a:rPr>
              <a:t>thieát</a:t>
            </a:r>
            <a:r>
              <a:rPr kumimoji="0" lang="en-US" altLang="zh-CN" sz="1600" b="0" i="0" u="none" strike="noStrike" cap="none" normalizeH="0" baseline="0" dirty="0">
                <a:ln>
                  <a:noFill/>
                </a:ln>
                <a:solidFill>
                  <a:schemeClr val="tx1"/>
                </a:solidFill>
                <a:effectLst/>
                <a:latin typeface="VNI-Times" pitchFamily="2"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VNI-Times" pitchFamily="2" charset="0"/>
                <a:ea typeface="SimSun" pitchFamily="2" charset="-122"/>
                <a:cs typeface="Arial" pitchFamily="34" charset="0"/>
              </a:rPr>
              <a:t>keá</a:t>
            </a: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
        <p:nvSpPr>
          <p:cNvPr id="1030" name="Rectangle 6"/>
          <p:cNvSpPr>
            <a:spLocks noChangeArrowheads="1"/>
          </p:cNvSpPr>
          <p:nvPr/>
        </p:nvSpPr>
        <p:spPr bwMode="auto">
          <a:xfrm>
            <a:off x="5370168" y="2276869"/>
            <a:ext cx="1689436"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coâng</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ngheä</a:t>
            </a:r>
            <a:endParaRPr lang="en-US" altLang="zh-CN" sz="1600" dirty="0">
              <a:latin typeface="VNI-Times" pitchFamily="2" charset="0"/>
              <a:ea typeface="SimSun" pitchFamily="2" charset="-122"/>
              <a:cs typeface="Arial" pitchFamily="34" charset="0"/>
            </a:endParaRPr>
          </a:p>
        </p:txBody>
      </p:sp>
      <p:sp>
        <p:nvSpPr>
          <p:cNvPr id="1031" name="Rectangle 7"/>
          <p:cNvSpPr>
            <a:spLocks noChangeArrowheads="1"/>
          </p:cNvSpPr>
          <p:nvPr/>
        </p:nvSpPr>
        <p:spPr bwMode="auto">
          <a:xfrm>
            <a:off x="1066800" y="3505200"/>
            <a:ext cx="1267077"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zh-CN" sz="1600" b="0" i="0" u="none" strike="noStrike" cap="none" normalizeH="0" baseline="0" dirty="0" err="1">
                <a:ln>
                  <a:noFill/>
                </a:ln>
                <a:solidFill>
                  <a:schemeClr val="tx1"/>
                </a:solidFill>
                <a:effectLst/>
                <a:latin typeface="VNI-Times" pitchFamily="2" charset="0"/>
                <a:ea typeface="SimSun" pitchFamily="2" charset="-122"/>
                <a:cs typeface="Arial" pitchFamily="34" charset="0"/>
              </a:rPr>
              <a:t>Chuaån</a:t>
            </a:r>
            <a:r>
              <a:rPr kumimoji="0" lang="en-US" altLang="zh-CN" sz="1600" b="0" i="0" u="none" strike="noStrike" cap="none" normalizeH="0" baseline="0" dirty="0">
                <a:ln>
                  <a:noFill/>
                </a:ln>
                <a:solidFill>
                  <a:schemeClr val="tx1"/>
                </a:solidFill>
                <a:effectLst/>
                <a:latin typeface="VNI-Times" pitchFamily="2"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VNI-Times" pitchFamily="2" charset="0"/>
                <a:ea typeface="SimSun" pitchFamily="2" charset="-122"/>
                <a:cs typeface="Arial" pitchFamily="34" charset="0"/>
              </a:rPr>
              <a:t>thöïc</a:t>
            </a:r>
            <a:endParaRPr kumimoji="0" lang="en-US" altLang="zh-CN" sz="1600" b="0" i="0" u="none" strike="noStrike" cap="none" normalizeH="0" baseline="0" dirty="0">
              <a:ln>
                <a:noFill/>
              </a:ln>
              <a:solidFill>
                <a:schemeClr val="tx1"/>
              </a:solidFill>
              <a:effectLst/>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2" name="Rectangle 8"/>
          <p:cNvSpPr>
            <a:spLocks noChangeArrowheads="1"/>
          </p:cNvSpPr>
          <p:nvPr/>
        </p:nvSpPr>
        <p:spPr bwMode="auto">
          <a:xfrm>
            <a:off x="2545056" y="3485633"/>
            <a:ext cx="1126291"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aûo</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3" name="Rectangle 9"/>
          <p:cNvSpPr>
            <a:spLocks noChangeArrowheads="1"/>
          </p:cNvSpPr>
          <p:nvPr/>
        </p:nvSpPr>
        <p:spPr bwMode="auto">
          <a:xfrm>
            <a:off x="3886200" y="3487312"/>
            <a:ext cx="1523858"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gia</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coâng</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4" name="Rectangle 10"/>
          <p:cNvSpPr>
            <a:spLocks noChangeArrowheads="1"/>
          </p:cNvSpPr>
          <p:nvPr/>
        </p:nvSpPr>
        <p:spPr bwMode="auto">
          <a:xfrm>
            <a:off x="5562600" y="3505200"/>
            <a:ext cx="1466524"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laép</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raùp</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5" name="Rectangle 11"/>
          <p:cNvSpPr>
            <a:spLocks noChangeArrowheads="1"/>
          </p:cNvSpPr>
          <p:nvPr/>
        </p:nvSpPr>
        <p:spPr bwMode="auto">
          <a:xfrm>
            <a:off x="7086600" y="3505200"/>
            <a:ext cx="1548649"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ño</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löôøng</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6" name="Rectangle 12"/>
          <p:cNvSpPr>
            <a:spLocks noChangeArrowheads="1"/>
          </p:cNvSpPr>
          <p:nvPr/>
        </p:nvSpPr>
        <p:spPr bwMode="auto">
          <a:xfrm>
            <a:off x="3347538" y="4543301"/>
            <a:ext cx="1126291"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thoâ</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7" name="Rectangle 13"/>
          <p:cNvSpPr>
            <a:spLocks noChangeArrowheads="1"/>
          </p:cNvSpPr>
          <p:nvPr/>
        </p:nvSpPr>
        <p:spPr bwMode="auto">
          <a:xfrm>
            <a:off x="4953000" y="4572000"/>
            <a:ext cx="1126291"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tinh</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8" name="Rectangle 14"/>
          <p:cNvSpPr>
            <a:spLocks noChangeArrowheads="1"/>
          </p:cNvSpPr>
          <p:nvPr/>
        </p:nvSpPr>
        <p:spPr bwMode="auto">
          <a:xfrm>
            <a:off x="3765204" y="5449874"/>
            <a:ext cx="1689436"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tinh</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chính</a:t>
            </a:r>
            <a:r>
              <a:rPr lang="en-US" altLang="zh-CN" sz="1600" dirty="0">
                <a:latin typeface="VNI-Times" pitchFamily="2" charset="0"/>
                <a:ea typeface="SimSun" pitchFamily="2" charset="-122"/>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39" name="Rectangle 15"/>
          <p:cNvSpPr>
            <a:spLocks noChangeArrowheads="1"/>
          </p:cNvSpPr>
          <p:nvPr/>
        </p:nvSpPr>
        <p:spPr bwMode="auto">
          <a:xfrm>
            <a:off x="5733866" y="5449874"/>
            <a:ext cx="1548649" cy="453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indent="0" fontAlgn="base">
              <a:lnSpc>
                <a:spcPct val="100000"/>
              </a:lnSpc>
              <a:spcBef>
                <a:spcPct val="0"/>
              </a:spcBef>
              <a:spcAft>
                <a:spcPts val="1000"/>
              </a:spcAft>
              <a:buClrTx/>
              <a:buSzTx/>
              <a:buFontTx/>
              <a:buNone/>
              <a:tabLst/>
            </a:pPr>
            <a:r>
              <a:rPr lang="en-US" altLang="zh-CN" sz="1600" dirty="0" err="1">
                <a:latin typeface="VNI-Times" pitchFamily="2" charset="0"/>
                <a:ea typeface="SimSun" pitchFamily="2" charset="-122"/>
                <a:cs typeface="Arial" pitchFamily="34" charset="0"/>
              </a:rPr>
              <a:t>Chuaån</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tinh</a:t>
            </a:r>
            <a:r>
              <a:rPr lang="en-US" altLang="zh-CN" sz="1600" dirty="0">
                <a:latin typeface="VNI-Times" pitchFamily="2" charset="0"/>
                <a:ea typeface="SimSun" pitchFamily="2" charset="-122"/>
                <a:cs typeface="Arial" pitchFamily="34" charset="0"/>
              </a:rPr>
              <a:t> </a:t>
            </a:r>
            <a:r>
              <a:rPr lang="en-US" altLang="zh-CN" sz="1600" dirty="0" err="1">
                <a:latin typeface="VNI-Times" pitchFamily="2" charset="0"/>
                <a:ea typeface="SimSun" pitchFamily="2" charset="-122"/>
                <a:cs typeface="Arial" pitchFamily="34" charset="0"/>
              </a:rPr>
              <a:t>phuï</a:t>
            </a:r>
            <a:endParaRPr lang="en-US" altLang="zh-CN" sz="1600" dirty="0">
              <a:latin typeface="VNI-Times" pitchFamily="2" charset="0"/>
              <a:ea typeface="SimSun"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40" name="Line 16"/>
          <p:cNvSpPr>
            <a:spLocks noChangeShapeType="1"/>
          </p:cNvSpPr>
          <p:nvPr/>
        </p:nvSpPr>
        <p:spPr bwMode="auto">
          <a:xfrm>
            <a:off x="4429246" y="1672487"/>
            <a:ext cx="1783293" cy="60438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1" name="Line 17"/>
          <p:cNvSpPr>
            <a:spLocks noChangeShapeType="1"/>
          </p:cNvSpPr>
          <p:nvPr/>
        </p:nvSpPr>
        <p:spPr bwMode="auto">
          <a:xfrm flipH="1">
            <a:off x="2556788" y="1672487"/>
            <a:ext cx="1872458" cy="60438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2" name="Line 18"/>
          <p:cNvSpPr>
            <a:spLocks noChangeShapeType="1"/>
          </p:cNvSpPr>
          <p:nvPr/>
        </p:nvSpPr>
        <p:spPr bwMode="auto">
          <a:xfrm>
            <a:off x="2556788" y="2730155"/>
            <a:ext cx="490406" cy="75547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3" name="Line 19"/>
          <p:cNvSpPr>
            <a:spLocks noChangeShapeType="1"/>
          </p:cNvSpPr>
          <p:nvPr/>
        </p:nvSpPr>
        <p:spPr bwMode="auto">
          <a:xfrm flipH="1">
            <a:off x="1754307" y="2730155"/>
            <a:ext cx="757900" cy="75547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4" name="Line 20"/>
          <p:cNvSpPr>
            <a:spLocks noChangeShapeType="1"/>
          </p:cNvSpPr>
          <p:nvPr/>
        </p:nvSpPr>
        <p:spPr bwMode="auto">
          <a:xfrm flipH="1">
            <a:off x="4741323" y="2730155"/>
            <a:ext cx="1471217" cy="75547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5" name="Line 21"/>
          <p:cNvSpPr>
            <a:spLocks noChangeShapeType="1"/>
          </p:cNvSpPr>
          <p:nvPr/>
        </p:nvSpPr>
        <p:spPr bwMode="auto">
          <a:xfrm>
            <a:off x="6301704" y="2730155"/>
            <a:ext cx="0" cy="75547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6" name="Line 22"/>
          <p:cNvSpPr>
            <a:spLocks noChangeShapeType="1"/>
          </p:cNvSpPr>
          <p:nvPr/>
        </p:nvSpPr>
        <p:spPr bwMode="auto">
          <a:xfrm>
            <a:off x="6390869" y="2730155"/>
            <a:ext cx="1382052" cy="75547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7" name="Line 23"/>
          <p:cNvSpPr>
            <a:spLocks noChangeShapeType="1"/>
          </p:cNvSpPr>
          <p:nvPr/>
        </p:nvSpPr>
        <p:spPr bwMode="auto">
          <a:xfrm flipH="1">
            <a:off x="3983423" y="3938919"/>
            <a:ext cx="713317" cy="60438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8" name="Line 24"/>
          <p:cNvSpPr>
            <a:spLocks noChangeShapeType="1"/>
          </p:cNvSpPr>
          <p:nvPr/>
        </p:nvSpPr>
        <p:spPr bwMode="auto">
          <a:xfrm>
            <a:off x="4741323" y="3938919"/>
            <a:ext cx="668735" cy="60438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49" name="Line 25"/>
          <p:cNvSpPr>
            <a:spLocks noChangeShapeType="1"/>
          </p:cNvSpPr>
          <p:nvPr/>
        </p:nvSpPr>
        <p:spPr bwMode="auto">
          <a:xfrm flipH="1">
            <a:off x="4696740" y="4996588"/>
            <a:ext cx="757900" cy="453287"/>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50" name="Line 26"/>
          <p:cNvSpPr>
            <a:spLocks noChangeShapeType="1"/>
          </p:cNvSpPr>
          <p:nvPr/>
        </p:nvSpPr>
        <p:spPr bwMode="auto">
          <a:xfrm>
            <a:off x="5499222" y="4996588"/>
            <a:ext cx="802482" cy="453287"/>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51" name="Text Box 27"/>
          <p:cNvSpPr txBox="1">
            <a:spLocks noChangeArrowheads="1"/>
          </p:cNvSpPr>
          <p:nvPr/>
        </p:nvSpPr>
        <p:spPr bwMode="auto">
          <a:xfrm>
            <a:off x="3208867" y="6046621"/>
            <a:ext cx="2980267" cy="43037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Hình</a:t>
            </a:r>
            <a:r>
              <a:rPr kumimoji="0" lang="en-US" altLang="zh-CN" sz="1600" b="0" i="0" u="none" strike="noStrike" cap="none" normalizeH="0" baseline="0" dirty="0">
                <a:ln>
                  <a:noFill/>
                </a:ln>
                <a:solidFill>
                  <a:schemeClr val="tx1"/>
                </a:solidFill>
                <a:effectLst/>
                <a:latin typeface="Calibri" pitchFamily="34" charset="0"/>
                <a:ea typeface="SimSun" pitchFamily="2" charset="-122"/>
                <a:cs typeface="Arial" pitchFamily="34" charset="0"/>
              </a:rPr>
              <a:t> 3.1 – </a:t>
            </a: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Sơ</a:t>
            </a:r>
            <a:r>
              <a:rPr kumimoji="0" lang="en-US" altLang="zh-CN" sz="1600" b="0" i="0" u="none" strike="noStrike" cap="none" normalizeH="0" baseline="0" dirty="0">
                <a:ln>
                  <a:noFill/>
                </a:ln>
                <a:solidFill>
                  <a:schemeClr val="tx1"/>
                </a:solidFill>
                <a:effectLst/>
                <a:latin typeface="Calibri" pitchFamily="34"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đồ</a:t>
            </a:r>
            <a:r>
              <a:rPr kumimoji="0" lang="en-US" altLang="zh-CN" sz="1600" b="0" i="0" u="none" strike="noStrike" cap="none" normalizeH="0" baseline="0" dirty="0">
                <a:ln>
                  <a:noFill/>
                </a:ln>
                <a:solidFill>
                  <a:schemeClr val="tx1"/>
                </a:solidFill>
                <a:effectLst/>
                <a:latin typeface="Calibri" pitchFamily="34"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phân</a:t>
            </a:r>
            <a:r>
              <a:rPr kumimoji="0" lang="en-US" altLang="zh-CN" sz="1600" b="0" i="0" u="none" strike="noStrike" cap="none" normalizeH="0" baseline="0" dirty="0">
                <a:ln>
                  <a:noFill/>
                </a:ln>
                <a:solidFill>
                  <a:schemeClr val="tx1"/>
                </a:solidFill>
                <a:effectLst/>
                <a:latin typeface="Calibri" pitchFamily="34"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loại</a:t>
            </a:r>
            <a:r>
              <a:rPr kumimoji="0" lang="en-US" altLang="zh-CN" sz="1600" b="0" i="0" u="none" strike="noStrike" cap="none" normalizeH="0" baseline="0" dirty="0">
                <a:ln>
                  <a:noFill/>
                </a:ln>
                <a:solidFill>
                  <a:schemeClr val="tx1"/>
                </a:solidFill>
                <a:effectLst/>
                <a:latin typeface="Calibri" pitchFamily="34" charset="0"/>
                <a:ea typeface="SimSun" pitchFamily="2" charset="-122"/>
                <a:cs typeface="Arial" pitchFamily="34" charset="0"/>
              </a:rPr>
              <a:t> </a:t>
            </a:r>
            <a:r>
              <a:rPr kumimoji="0" lang="en-US" altLang="zh-CN" sz="1600" b="0" i="0" u="none" strike="noStrike" cap="none" normalizeH="0" baseline="0" dirty="0" err="1">
                <a:ln>
                  <a:noFill/>
                </a:ln>
                <a:solidFill>
                  <a:schemeClr val="tx1"/>
                </a:solidFill>
                <a:effectLst/>
                <a:latin typeface="Calibri" pitchFamily="34" charset="0"/>
                <a:ea typeface="SimSun" pitchFamily="2" charset="-122"/>
                <a:cs typeface="Arial" pitchFamily="34" charset="0"/>
              </a:rPr>
              <a:t>chuẩn</a:t>
            </a: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slide(fromBottom)">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29"/>
                                        </p:tgtEl>
                                        <p:attrNameLst>
                                          <p:attrName>style.visibility</p:attrName>
                                        </p:attrNameLst>
                                      </p:cBhvr>
                                      <p:to>
                                        <p:strVal val="visible"/>
                                      </p:to>
                                    </p:set>
                                    <p:animEffect transition="in" filter="slide(fromBottom)">
                                      <p:cBhvr>
                                        <p:cTn id="12" dur="500"/>
                                        <p:tgtEl>
                                          <p:spTgt spid="1029"/>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030"/>
                                        </p:tgtEl>
                                        <p:attrNameLst>
                                          <p:attrName>style.visibility</p:attrName>
                                        </p:attrNameLst>
                                      </p:cBhvr>
                                      <p:to>
                                        <p:strVal val="visible"/>
                                      </p:to>
                                    </p:set>
                                    <p:animEffect transition="in" filter="slide(fromBottom)">
                                      <p:cBhvr>
                                        <p:cTn id="15" dur="500"/>
                                        <p:tgtEl>
                                          <p:spTgt spid="1030"/>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031"/>
                                        </p:tgtEl>
                                        <p:attrNameLst>
                                          <p:attrName>style.visibility</p:attrName>
                                        </p:attrNameLst>
                                      </p:cBhvr>
                                      <p:to>
                                        <p:strVal val="visible"/>
                                      </p:to>
                                    </p:set>
                                    <p:animEffect transition="in" filter="slide(fromBottom)">
                                      <p:cBhvr>
                                        <p:cTn id="20" dur="500"/>
                                        <p:tgtEl>
                                          <p:spTgt spid="1031"/>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1032"/>
                                        </p:tgtEl>
                                        <p:attrNameLst>
                                          <p:attrName>style.visibility</p:attrName>
                                        </p:attrNameLst>
                                      </p:cBhvr>
                                      <p:to>
                                        <p:strVal val="visible"/>
                                      </p:to>
                                    </p:set>
                                    <p:animEffect transition="in" filter="slide(fromBottom)">
                                      <p:cBhvr>
                                        <p:cTn id="23" dur="500"/>
                                        <p:tgtEl>
                                          <p:spTgt spid="1032"/>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1033"/>
                                        </p:tgtEl>
                                        <p:attrNameLst>
                                          <p:attrName>style.visibility</p:attrName>
                                        </p:attrNameLst>
                                      </p:cBhvr>
                                      <p:to>
                                        <p:strVal val="visible"/>
                                      </p:to>
                                    </p:set>
                                    <p:animEffect transition="in" filter="slide(fromBottom)">
                                      <p:cBhvr>
                                        <p:cTn id="28" dur="500"/>
                                        <p:tgtEl>
                                          <p:spTgt spid="1033"/>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1034"/>
                                        </p:tgtEl>
                                        <p:attrNameLst>
                                          <p:attrName>style.visibility</p:attrName>
                                        </p:attrNameLst>
                                      </p:cBhvr>
                                      <p:to>
                                        <p:strVal val="visible"/>
                                      </p:to>
                                    </p:set>
                                    <p:animEffect transition="in" filter="slide(fromBottom)">
                                      <p:cBhvr>
                                        <p:cTn id="31" dur="500"/>
                                        <p:tgtEl>
                                          <p:spTgt spid="1034"/>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1035"/>
                                        </p:tgtEl>
                                        <p:attrNameLst>
                                          <p:attrName>style.visibility</p:attrName>
                                        </p:attrNameLst>
                                      </p:cBhvr>
                                      <p:to>
                                        <p:strVal val="visible"/>
                                      </p:to>
                                    </p:set>
                                    <p:animEffect transition="in" filter="slide(fromBottom)">
                                      <p:cBhvr>
                                        <p:cTn id="34" dur="500"/>
                                        <p:tgtEl>
                                          <p:spTgt spid="1035"/>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1037"/>
                                        </p:tgtEl>
                                        <p:attrNameLst>
                                          <p:attrName>style.visibility</p:attrName>
                                        </p:attrNameLst>
                                      </p:cBhvr>
                                      <p:to>
                                        <p:strVal val="visible"/>
                                      </p:to>
                                    </p:set>
                                    <p:animEffect transition="in" filter="slide(fromBottom)">
                                      <p:cBhvr>
                                        <p:cTn id="39" dur="500"/>
                                        <p:tgtEl>
                                          <p:spTgt spid="1037"/>
                                        </p:tgtEl>
                                      </p:cBhvr>
                                    </p:animEffect>
                                  </p:childTnLst>
                                </p:cTn>
                              </p:par>
                              <p:par>
                                <p:cTn id="40" presetID="12" presetClass="entr" presetSubtype="4" fill="hold" grpId="0" nodeType="withEffect">
                                  <p:stCondLst>
                                    <p:cond delay="0"/>
                                  </p:stCondLst>
                                  <p:childTnLst>
                                    <p:set>
                                      <p:cBhvr>
                                        <p:cTn id="41" dur="1" fill="hold">
                                          <p:stCondLst>
                                            <p:cond delay="0"/>
                                          </p:stCondLst>
                                        </p:cTn>
                                        <p:tgtEl>
                                          <p:spTgt spid="1036"/>
                                        </p:tgtEl>
                                        <p:attrNameLst>
                                          <p:attrName>style.visibility</p:attrName>
                                        </p:attrNameLst>
                                      </p:cBhvr>
                                      <p:to>
                                        <p:strVal val="visible"/>
                                      </p:to>
                                    </p:set>
                                    <p:animEffect transition="in" filter="slide(fromBottom)">
                                      <p:cBhvr>
                                        <p:cTn id="42" dur="500"/>
                                        <p:tgtEl>
                                          <p:spTgt spid="1036"/>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1038"/>
                                        </p:tgtEl>
                                        <p:attrNameLst>
                                          <p:attrName>style.visibility</p:attrName>
                                        </p:attrNameLst>
                                      </p:cBhvr>
                                      <p:to>
                                        <p:strVal val="visible"/>
                                      </p:to>
                                    </p:set>
                                    <p:animEffect transition="in" filter="slide(fromBottom)">
                                      <p:cBhvr>
                                        <p:cTn id="47" dur="500"/>
                                        <p:tgtEl>
                                          <p:spTgt spid="1038"/>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1039"/>
                                        </p:tgtEl>
                                        <p:attrNameLst>
                                          <p:attrName>style.visibility</p:attrName>
                                        </p:attrNameLst>
                                      </p:cBhvr>
                                      <p:to>
                                        <p:strVal val="visible"/>
                                      </p:to>
                                    </p:set>
                                    <p:animEffect transition="in" filter="slide(fromBottom)">
                                      <p:cBhvr>
                                        <p:cTn id="50" dur="500"/>
                                        <p:tgtEl>
                                          <p:spTgt spid="1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8" grpId="0" animBg="1"/>
      <p:bldP spid="1029" grpId="0" animBg="1"/>
      <p:bldP spid="1030" grpId="0" animBg="1"/>
      <p:bldP spid="1031" grpId="0" animBg="1"/>
      <p:bldP spid="1032" grpId="0" animBg="1"/>
      <p:bldP spid="1033" grpId="0" animBg="1"/>
      <p:bldP spid="1034" grpId="0" animBg="1"/>
      <p:bldP spid="1035" grpId="0" animBg="1"/>
      <p:bldP spid="1036" grpId="0" animBg="1"/>
      <p:bldP spid="1037" grpId="0" animBg="1"/>
      <p:bldP spid="1038" grpId="0" animBg="1"/>
      <p:bldP spid="10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077200" cy="1950720"/>
          </a:xfrm>
        </p:spPr>
        <p:txBody>
          <a:bodyPr/>
          <a:lstStyle/>
          <a:p>
            <a:pPr>
              <a:buNone/>
            </a:pPr>
            <a:r>
              <a:rPr lang="vi-VN" sz="3000" b="1" dirty="0"/>
              <a:t>Chuẩn thiết kế:</a:t>
            </a:r>
            <a:r>
              <a:rPr lang="vi-VN" sz="3000" dirty="0"/>
              <a:t> là chuẩn được sử dụng và hình thành khi lập các chuỗi kích thước trong quá trình thiết kế. Chuẩn thiết kế có thể là chuẩn thực hoặc chuẩn ảo. </a:t>
            </a:r>
            <a:endParaRPr lang="en-US" sz="3000" dirty="0"/>
          </a:p>
          <a:p>
            <a:pPr>
              <a:buNone/>
            </a:pPr>
            <a:endParaRPr lang="en-US" dirty="0"/>
          </a:p>
        </p:txBody>
      </p:sp>
      <p:grpSp>
        <p:nvGrpSpPr>
          <p:cNvPr id="2050" name="Group 2"/>
          <p:cNvGrpSpPr>
            <a:grpSpLocks/>
          </p:cNvGrpSpPr>
          <p:nvPr/>
        </p:nvGrpSpPr>
        <p:grpSpPr bwMode="auto">
          <a:xfrm>
            <a:off x="1295400" y="3200400"/>
            <a:ext cx="7010400" cy="3352800"/>
            <a:chOff x="3501" y="12939"/>
            <a:chExt cx="5280" cy="2837"/>
          </a:xfrm>
        </p:grpSpPr>
        <p:pic>
          <p:nvPicPr>
            <p:cNvPr id="2051" name="Picture 3"/>
            <p:cNvPicPr>
              <a:picLocks noChangeAspect="1" noChangeArrowheads="1"/>
            </p:cNvPicPr>
            <p:nvPr/>
          </p:nvPicPr>
          <p:blipFill>
            <a:blip r:embed="rId2"/>
            <a:srcRect t="5275" b="1904"/>
            <a:stretch>
              <a:fillRect/>
            </a:stretch>
          </p:blipFill>
          <p:spPr bwMode="auto">
            <a:xfrm>
              <a:off x="3501" y="12939"/>
              <a:ext cx="5280" cy="1952"/>
            </a:xfrm>
            <a:prstGeom prst="rect">
              <a:avLst/>
            </a:prstGeom>
            <a:noFill/>
            <a:ln w="9525">
              <a:noFill/>
              <a:miter lim="800000"/>
              <a:headEnd/>
              <a:tailEnd/>
            </a:ln>
          </p:spPr>
        </p:pic>
        <p:sp>
          <p:nvSpPr>
            <p:cNvPr id="2052" name="Text Box 4"/>
            <p:cNvSpPr txBox="1">
              <a:spLocks noChangeArrowheads="1"/>
            </p:cNvSpPr>
            <p:nvPr/>
          </p:nvSpPr>
          <p:spPr bwMode="auto">
            <a:xfrm>
              <a:off x="3801" y="15056"/>
              <a:ext cx="456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altLang="zh-CN" sz="1200" b="0" i="1" u="none" strike="noStrike" cap="none" normalizeH="0" baseline="0">
                  <a:ln>
                    <a:noFill/>
                  </a:ln>
                  <a:solidFill>
                    <a:schemeClr val="tx1"/>
                  </a:solidFill>
                  <a:effectLst/>
                  <a:latin typeface="Calibri" pitchFamily="34" charset="0"/>
                  <a:ea typeface="SimSun" pitchFamily="2" charset="-122"/>
                  <a:cs typeface="Arial" pitchFamily="34" charset="0"/>
                </a:rPr>
                <a:t>Hình 3.2 – Ví dụ về chuẩn thiết kế</a:t>
              </a:r>
              <a:r>
                <a:rPr kumimoji="0" lang="en-US" altLang="zh-CN" sz="1200" b="0" i="1" u="none" strike="noStrike" cap="none" normalizeH="0" baseline="0">
                  <a:ln>
                    <a:noFill/>
                  </a:ln>
                  <a:solidFill>
                    <a:schemeClr val="tx1"/>
                  </a:solidFill>
                  <a:effectLst/>
                  <a:latin typeface="Times New Roman" pitchFamily="18" charset="0"/>
                  <a:ea typeface="SimSun" pitchFamily="2" charset="-122"/>
                  <a:cs typeface="Arial" pitchFamily="34" charset="0"/>
                </a:rPr>
                <a:t>.</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altLang="zh-CN" sz="1200" b="0" i="1" u="none" strike="noStrike" cap="none" normalizeH="0" baseline="0">
                  <a:ln>
                    <a:noFill/>
                  </a:ln>
                  <a:solidFill>
                    <a:schemeClr val="tx1"/>
                  </a:solidFill>
                  <a:effectLst/>
                  <a:latin typeface="Calibri" pitchFamily="34" charset="0"/>
                  <a:ea typeface="SimSun" pitchFamily="2" charset="-122"/>
                  <a:cs typeface="Arial" pitchFamily="34" charset="0"/>
                </a:rPr>
                <a:t>a) Chuẩn thực;  b) Chuẩn ảo.</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229600" cy="4389120"/>
          </a:xfrm>
        </p:spPr>
        <p:txBody>
          <a:bodyPr>
            <a:normAutofit fontScale="92500" lnSpcReduction="20000"/>
          </a:bodyPr>
          <a:lstStyle/>
          <a:p>
            <a:pPr>
              <a:buNone/>
            </a:pPr>
            <a:r>
              <a:rPr lang="en-US" sz="3000" b="1" dirty="0"/>
              <a:t>	</a:t>
            </a:r>
            <a:r>
              <a:rPr lang="vi-VN" sz="3200" b="1" dirty="0"/>
              <a:t>Chuẩn công nghệ:</a:t>
            </a:r>
            <a:r>
              <a:rPr lang="vi-VN" sz="3200" dirty="0"/>
              <a:t> chuẩn được sử dụng trong quá trình công nghệ bao gồm các quá trình gia công cơ, kiểm tra và quá trình lắp ráp các sản phẩm. Thông thường người ta chia chuẩn công nghệ ra làm các lọai như sau:</a:t>
            </a:r>
            <a:endParaRPr lang="en-US" sz="3200" dirty="0"/>
          </a:p>
          <a:p>
            <a:pPr>
              <a:buNone/>
            </a:pPr>
            <a:r>
              <a:rPr lang="en-US" sz="3200" b="1" dirty="0"/>
              <a:t>		</a:t>
            </a:r>
            <a:r>
              <a:rPr lang="en-US" sz="3200" b="1" dirty="0">
                <a:latin typeface="Times New Roman" pitchFamily="18" charset="0"/>
                <a:cs typeface="Times New Roman" pitchFamily="18" charset="0"/>
              </a:rPr>
              <a:t>a</a:t>
            </a:r>
            <a:r>
              <a:rPr lang="en-US" sz="3200" b="1" dirty="0"/>
              <a:t>/ </a:t>
            </a:r>
            <a:r>
              <a:rPr lang="vi-VN" sz="3200" b="1" dirty="0"/>
              <a:t>Chuẩn định vị</a:t>
            </a:r>
            <a:r>
              <a:rPr lang="vi-VN" sz="3200" b="1" i="1" dirty="0"/>
              <a:t> </a:t>
            </a:r>
            <a:r>
              <a:rPr lang="vi-VN" sz="3200" dirty="0"/>
              <a:t>( hay còn gọi là </a:t>
            </a:r>
            <a:r>
              <a:rPr lang="vi-VN" sz="3200" b="1" dirty="0"/>
              <a:t>chuẩn gia công</a:t>
            </a:r>
            <a:r>
              <a:rPr lang="vi-VN" sz="3200" dirty="0"/>
              <a:t> ): là các bề mặt, đường, điểm có thực nằm trên chi tiết được dùng để định vị ( xác định vị trí ) chi tiết trong hệ thống công nghệ ( M – D – ĐG – CT ) trong quá trình gia công</a:t>
            </a:r>
            <a:r>
              <a:rPr lang="en-US" sz="3200" dirty="0"/>
              <a:t>. </a:t>
            </a:r>
            <a:r>
              <a:rPr lang="en-US" sz="3200" i="1" dirty="0" err="1">
                <a:solidFill>
                  <a:srgbClr val="FF0000"/>
                </a:solidFill>
              </a:rPr>
              <a:t>Chuẩn</a:t>
            </a:r>
            <a:r>
              <a:rPr lang="en-US" sz="3200" i="1" dirty="0">
                <a:solidFill>
                  <a:srgbClr val="FF0000"/>
                </a:solidFill>
              </a:rPr>
              <a:t> </a:t>
            </a:r>
            <a:r>
              <a:rPr lang="en-US" sz="3200" i="1" dirty="0" err="1">
                <a:solidFill>
                  <a:srgbClr val="FF0000"/>
                </a:solidFill>
              </a:rPr>
              <a:t>gia</a:t>
            </a:r>
            <a:r>
              <a:rPr lang="en-US" sz="3200" i="1" dirty="0">
                <a:solidFill>
                  <a:srgbClr val="FF0000"/>
                </a:solidFill>
              </a:rPr>
              <a:t> </a:t>
            </a:r>
            <a:r>
              <a:rPr lang="en-US" sz="3200" i="1" dirty="0" err="1">
                <a:solidFill>
                  <a:srgbClr val="FF0000"/>
                </a:solidFill>
              </a:rPr>
              <a:t>công</a:t>
            </a:r>
            <a:r>
              <a:rPr lang="en-US" sz="3200" i="1" dirty="0">
                <a:solidFill>
                  <a:srgbClr val="FF0000"/>
                </a:solidFill>
              </a:rPr>
              <a:t> </a:t>
            </a:r>
            <a:r>
              <a:rPr lang="vi-VN" sz="3200" i="1" dirty="0">
                <a:solidFill>
                  <a:srgbClr val="FF0000"/>
                </a:solidFill>
              </a:rPr>
              <a:t>được</a:t>
            </a:r>
            <a:r>
              <a:rPr lang="en-US" sz="3200" i="1" dirty="0">
                <a:solidFill>
                  <a:srgbClr val="FF0000"/>
                </a:solidFill>
              </a:rPr>
              <a:t> </a:t>
            </a:r>
            <a:r>
              <a:rPr lang="en-US" sz="3200" i="1" dirty="0" err="1">
                <a:solidFill>
                  <a:srgbClr val="FF0000"/>
                </a:solidFill>
              </a:rPr>
              <a:t>chia</a:t>
            </a:r>
            <a:r>
              <a:rPr lang="en-US" sz="3200" i="1" dirty="0">
                <a:solidFill>
                  <a:srgbClr val="FF0000"/>
                </a:solidFill>
              </a:rPr>
              <a:t> </a:t>
            </a:r>
            <a:r>
              <a:rPr lang="en-US" sz="3200" i="1" dirty="0" err="1">
                <a:solidFill>
                  <a:srgbClr val="FF0000"/>
                </a:solidFill>
              </a:rPr>
              <a:t>làm</a:t>
            </a:r>
            <a:r>
              <a:rPr lang="en-US" sz="3200" i="1" dirty="0">
                <a:solidFill>
                  <a:srgbClr val="FF0000"/>
                </a:solidFill>
              </a:rPr>
              <a:t> </a:t>
            </a:r>
            <a:r>
              <a:rPr lang="en-US" sz="3200" i="1" dirty="0" err="1">
                <a:solidFill>
                  <a:srgbClr val="FF0000"/>
                </a:solidFill>
              </a:rPr>
              <a:t>chuẩn</a:t>
            </a:r>
            <a:r>
              <a:rPr lang="en-US" sz="3200" i="1" dirty="0">
                <a:solidFill>
                  <a:srgbClr val="FF0000"/>
                </a:solidFill>
              </a:rPr>
              <a:t> </a:t>
            </a:r>
            <a:r>
              <a:rPr lang="en-US" sz="3200" i="1" dirty="0" err="1">
                <a:solidFill>
                  <a:srgbClr val="FF0000"/>
                </a:solidFill>
              </a:rPr>
              <a:t>thô</a:t>
            </a:r>
            <a:r>
              <a:rPr lang="en-US" sz="3200" i="1" dirty="0">
                <a:solidFill>
                  <a:srgbClr val="FF0000"/>
                </a:solidFill>
              </a:rPr>
              <a:t> </a:t>
            </a:r>
            <a:r>
              <a:rPr lang="en-US" sz="3200" i="1" dirty="0" err="1">
                <a:solidFill>
                  <a:srgbClr val="FF0000"/>
                </a:solidFill>
              </a:rPr>
              <a:t>và</a:t>
            </a:r>
            <a:r>
              <a:rPr lang="en-US" sz="3200" i="1" dirty="0">
                <a:solidFill>
                  <a:srgbClr val="FF0000"/>
                </a:solidFill>
              </a:rPr>
              <a:t> </a:t>
            </a:r>
            <a:r>
              <a:rPr lang="en-US" sz="3200" i="1" dirty="0" err="1">
                <a:solidFill>
                  <a:srgbClr val="FF0000"/>
                </a:solidFill>
              </a:rPr>
              <a:t>chuẩn</a:t>
            </a:r>
            <a:r>
              <a:rPr lang="en-US" sz="3200" i="1" dirty="0">
                <a:solidFill>
                  <a:srgbClr val="FF0000"/>
                </a:solidFill>
              </a:rPr>
              <a:t> </a:t>
            </a:r>
            <a:r>
              <a:rPr lang="en-US" sz="3200" i="1" dirty="0" err="1">
                <a:solidFill>
                  <a:srgbClr val="FF0000"/>
                </a:solidFill>
              </a:rPr>
              <a:t>tinh</a:t>
            </a:r>
            <a:endParaRPr lang="en-US" sz="3000" i="1" dirty="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srcRect/>
          <a:stretch>
            <a:fillRect/>
          </a:stretch>
        </p:blipFill>
        <p:spPr bwMode="auto">
          <a:xfrm>
            <a:off x="414338" y="1433513"/>
            <a:ext cx="8315325" cy="3990975"/>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229600" cy="4389120"/>
          </a:xfrm>
        </p:spPr>
        <p:txBody>
          <a:bodyPr>
            <a:normAutofit lnSpcReduction="10000"/>
          </a:bodyPr>
          <a:lstStyle/>
          <a:p>
            <a:pPr>
              <a:buNone/>
            </a:pPr>
            <a:r>
              <a:rPr lang="en-US" sz="3000" b="1" i="1" dirty="0"/>
              <a:t>	</a:t>
            </a:r>
            <a:r>
              <a:rPr lang="vi-VN" sz="3000" b="1" i="1" dirty="0"/>
              <a:t>Chuẩn thô:</a:t>
            </a:r>
            <a:r>
              <a:rPr lang="vi-VN" sz="3000" dirty="0"/>
              <a:t> các bề mặt lấy làm chuẩn mà chưa được gia công</a:t>
            </a:r>
            <a:endParaRPr lang="en-US" sz="3000" dirty="0"/>
          </a:p>
          <a:p>
            <a:pPr>
              <a:buNone/>
            </a:pPr>
            <a:r>
              <a:rPr lang="en-US" sz="3000" dirty="0"/>
              <a:t>	</a:t>
            </a:r>
            <a:r>
              <a:rPr lang="vi-VN" sz="3200" b="1" i="1" dirty="0"/>
              <a:t>Chuẩn tinh:</a:t>
            </a:r>
            <a:r>
              <a:rPr lang="vi-VN" sz="3200" dirty="0"/>
              <a:t> các bề mặt lấy làm chuẩn đã được gia công tinh. Căn cứ vào đặc điểm sử dụng người ta còn chia ra 2 lọai.</a:t>
            </a:r>
            <a:endParaRPr lang="en-US" sz="3200" dirty="0"/>
          </a:p>
          <a:p>
            <a:pPr>
              <a:buNone/>
            </a:pPr>
            <a:r>
              <a:rPr lang="vi-VN" sz="3200" dirty="0"/>
              <a:t> </a:t>
            </a:r>
            <a:r>
              <a:rPr lang="en-US" sz="3200" dirty="0"/>
              <a:t>		</a:t>
            </a:r>
            <a:r>
              <a:rPr lang="vi-VN" sz="3200" b="1" i="1" dirty="0"/>
              <a:t>Chuẩn tinh chính:</a:t>
            </a:r>
            <a:r>
              <a:rPr lang="vi-VN" sz="3200" dirty="0"/>
              <a:t> là chuẩn tinh còn được </a:t>
            </a:r>
            <a:r>
              <a:rPr lang="en-US" sz="3200" dirty="0"/>
              <a:t>	</a:t>
            </a:r>
            <a:r>
              <a:rPr lang="vi-VN" sz="3200" dirty="0"/>
              <a:t>sử dụng làm chuẩn trong quá  trình lắp ráp</a:t>
            </a:r>
            <a:endParaRPr lang="en-US" sz="3200" dirty="0"/>
          </a:p>
          <a:p>
            <a:pPr>
              <a:buNone/>
            </a:pPr>
            <a:r>
              <a:rPr lang="en-US" sz="3200" b="1" i="1" dirty="0"/>
              <a:t>		</a:t>
            </a:r>
            <a:r>
              <a:rPr lang="vi-VN" sz="3200" b="1" i="1" dirty="0"/>
              <a:t>Chuẩn tinh phụ:</a:t>
            </a:r>
            <a:r>
              <a:rPr lang="vi-VN" sz="3200" dirty="0"/>
              <a:t> là chuẩn tinh không được </a:t>
            </a:r>
            <a:r>
              <a:rPr lang="en-US" sz="3200" dirty="0"/>
              <a:t>	</a:t>
            </a:r>
            <a:r>
              <a:rPr lang="vi-VN" sz="3200" dirty="0"/>
              <a:t>sử dụng trong quá trình lắp ráp.</a:t>
            </a:r>
            <a:endParaRPr lang="en-US"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srcRect/>
          <a:stretch>
            <a:fillRect/>
          </a:stretch>
        </p:blipFill>
        <p:spPr bwMode="auto">
          <a:xfrm>
            <a:off x="104775" y="1485900"/>
            <a:ext cx="8934450" cy="3886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a:t> b/ </a:t>
            </a:r>
            <a:r>
              <a:rPr lang="vi-VN" b="1" dirty="0"/>
              <a:t>Chuẩn đo lường</a:t>
            </a:r>
            <a:r>
              <a:rPr lang="vi-VN" dirty="0"/>
              <a:t> ( hay còn gọi là chuẩn kiểm tra ): là các bề mặt, đường, điểm có thực nằm trên chi tiết được dùng làm chuẩn để xác định vị trí tương quan của các bề mặt, đường , điểm khác trong quá trình đo lường kiểm tra.</a:t>
            </a:r>
            <a:endParaRPr lang="en-US" dirty="0"/>
          </a:p>
          <a:p>
            <a:pPr>
              <a:buNone/>
            </a:pPr>
            <a:r>
              <a:rPr lang="en-US" dirty="0"/>
              <a:t>c/ </a:t>
            </a:r>
            <a:r>
              <a:rPr lang="vi-VN" b="1" dirty="0"/>
              <a:t>Chuẩn lắp ráp:</a:t>
            </a:r>
            <a:r>
              <a:rPr lang="vi-VN" dirty="0"/>
              <a:t> là các bề mặt, đường, điểm có thực trên chi tiết dùng làm chuẩn trong quá trình lắp ráp các chi tiết.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srcRect/>
          <a:stretch>
            <a:fillRect/>
          </a:stretch>
        </p:blipFill>
        <p:spPr bwMode="auto">
          <a:xfrm>
            <a:off x="2762250" y="609600"/>
            <a:ext cx="4629150" cy="579861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srcRect/>
          <a:stretch>
            <a:fillRect/>
          </a:stretch>
        </p:blipFill>
        <p:spPr bwMode="auto">
          <a:xfrm>
            <a:off x="304800" y="990601"/>
            <a:ext cx="8534400" cy="46482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229600" cy="4389120"/>
          </a:xfrm>
        </p:spPr>
        <p:txBody>
          <a:bodyPr>
            <a:normAutofit/>
          </a:bodyPr>
          <a:lstStyle/>
          <a:p>
            <a:pPr>
              <a:buNone/>
            </a:pPr>
            <a:r>
              <a:rPr lang="en-US" sz="3000" i="1" u="sng" dirty="0">
                <a:latin typeface="Times New Roman" pitchFamily="18" charset="0"/>
                <a:cs typeface="Times New Roman" pitchFamily="18" charset="0"/>
              </a:rPr>
              <a:t>L</a:t>
            </a:r>
            <a:r>
              <a:rPr lang="vi-VN" sz="3000" i="1" u="sng" dirty="0">
                <a:latin typeface="Times New Roman" pitchFamily="18" charset="0"/>
                <a:cs typeface="Times New Roman" pitchFamily="18" charset="0"/>
              </a:rPr>
              <a:t>ưu</a:t>
            </a:r>
            <a:r>
              <a:rPr lang="en-US" sz="3000" i="1" u="sng" dirty="0">
                <a:latin typeface="Times New Roman" pitchFamily="18" charset="0"/>
                <a:cs typeface="Times New Roman" pitchFamily="18" charset="0"/>
              </a:rPr>
              <a:t> ý</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thực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chuẩn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chuẩn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hoặc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nhau</a:t>
            </a:r>
            <a:r>
              <a:rPr lang="en-US" sz="3000" dirty="0">
                <a:latin typeface="Times New Roman" pitchFamily="18" charset="0"/>
                <a:cs typeface="Times New Roman" pitchFamily="18" charset="0"/>
              </a:rPr>
              <a:t>. Do </a:t>
            </a:r>
            <a:r>
              <a:rPr lang="en-US" sz="3000" dirty="0" err="1">
                <a:latin typeface="Times New Roman" pitchFamily="18" charset="0"/>
                <a:cs typeface="Times New Roman" pitchFamily="18" charset="0"/>
              </a:rPr>
              <a:t>vậy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kế</a:t>
            </a: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việc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chọn</a:t>
            </a:r>
            <a:r>
              <a:rPr lang="en-US" sz="3000" dirty="0">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chuẩn</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thiết</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kế</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trùng</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chuẩn</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công</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nghệ</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là</a:t>
            </a:r>
            <a:r>
              <a:rPr lang="en-US" sz="3000"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tối</a:t>
            </a:r>
            <a:r>
              <a:rPr lang="en-US" sz="3000" dirty="0">
                <a:solidFill>
                  <a:srgbClr val="FF0000"/>
                </a:solidFill>
                <a:latin typeface="Times New Roman" pitchFamily="18" charset="0"/>
                <a:cs typeface="Times New Roman" pitchFamily="18" charset="0"/>
              </a:rPr>
              <a:t> </a:t>
            </a:r>
            <a:r>
              <a:rPr lang="vi-VN" sz="3000" dirty="0">
                <a:solidFill>
                  <a:srgbClr val="FF0000"/>
                </a:solidFill>
                <a:latin typeface="Times New Roman" pitchFamily="18" charset="0"/>
                <a:cs typeface="Times New Roman" pitchFamily="18" charset="0"/>
              </a:rPr>
              <a:t>ưu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vì</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lúc</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sử</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toàn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miền</a:t>
            </a:r>
            <a:r>
              <a:rPr lang="en-US" sz="3000" dirty="0">
                <a:latin typeface="Times New Roman" pitchFamily="18" charset="0"/>
                <a:cs typeface="Times New Roman" pitchFamily="18" charset="0"/>
              </a:rPr>
              <a:t> dung </a:t>
            </a:r>
            <a:r>
              <a:rPr lang="en-US" sz="3000" dirty="0" err="1">
                <a:latin typeface="Times New Roman" pitchFamily="18" charset="0"/>
                <a:cs typeface="Times New Roman" pitchFamily="18" charset="0"/>
              </a:rPr>
              <a:t>sai</a:t>
            </a:r>
            <a:r>
              <a:rPr lang="en-US" sz="3000" dirty="0">
                <a:latin typeface="Times New Roman" pitchFamily="18" charset="0"/>
                <a:cs typeface="Times New Roman" pitchFamily="18" charset="0"/>
              </a:rPr>
              <a:t>.</a:t>
            </a:r>
          </a:p>
        </p:txBody>
      </p:sp>
      <p:pic>
        <p:nvPicPr>
          <p:cNvPr id="4098" name="Picture 2"/>
          <p:cNvPicPr>
            <a:picLocks noChangeAspect="1" noChangeArrowheads="1"/>
          </p:cNvPicPr>
          <p:nvPr/>
        </p:nvPicPr>
        <p:blipFill>
          <a:blip r:embed="rId2"/>
          <a:srcRect/>
          <a:stretch>
            <a:fillRect/>
          </a:stretch>
        </p:blipFill>
        <p:spPr bwMode="auto">
          <a:xfrm>
            <a:off x="457200" y="3429001"/>
            <a:ext cx="4281892" cy="318024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229600" cy="4389120"/>
          </a:xfrm>
        </p:spPr>
        <p:txBody>
          <a:bodyPr>
            <a:noAutofit/>
          </a:bodyPr>
          <a:lstStyle/>
          <a:p>
            <a:pPr>
              <a:buNone/>
            </a:pPr>
            <a:r>
              <a:rPr lang="en-US" sz="3000" dirty="0">
                <a:latin typeface="Times New Roman" pitchFamily="18" charset="0"/>
                <a:cs typeface="Times New Roman" pitchFamily="18" charset="0"/>
              </a:rPr>
              <a:t>II. </a:t>
            </a:r>
            <a:r>
              <a:rPr lang="en-US" sz="3000" dirty="0" err="1">
                <a:latin typeface="Times New Roman" pitchFamily="18" charset="0"/>
                <a:cs typeface="Times New Roman" pitchFamily="18" charset="0"/>
              </a:rPr>
              <a:t>Quá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gá</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đặt</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a:t>
            </a:r>
          </a:p>
          <a:p>
            <a:pPr marL="514350" indent="-514350">
              <a:buNone/>
            </a:pPr>
            <a:r>
              <a:rPr lang="en-US" sz="3000" dirty="0">
                <a:latin typeface="Times New Roman" pitchFamily="18" charset="0"/>
                <a:cs typeface="Times New Roman" pitchFamily="18" charset="0"/>
              </a:rPr>
              <a:t>1.Khái </a:t>
            </a:r>
            <a:r>
              <a:rPr lang="en-US" sz="3000" dirty="0" err="1">
                <a:latin typeface="Times New Roman" pitchFamily="18" charset="0"/>
                <a:cs typeface="Times New Roman" pitchFamily="18" charset="0"/>
              </a:rPr>
              <a:t>niệm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gá</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đặt</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endParaRPr lang="en-US" sz="3000" dirty="0">
              <a:latin typeface="Times New Roman" pitchFamily="18" charset="0"/>
              <a:cs typeface="Times New Roman" pitchFamily="18" charset="0"/>
            </a:endParaRPr>
          </a:p>
          <a:p>
            <a:pPr marL="514350" indent="-514350">
              <a:buNone/>
            </a:pPr>
            <a:r>
              <a:rPr lang="en-US" sz="3000" dirty="0">
                <a:latin typeface="Times New Roman" pitchFamily="18" charset="0"/>
                <a:cs typeface="Times New Roman" pitchFamily="18" charset="0"/>
              </a:rPr>
              <a:t>	</a:t>
            </a:r>
            <a:r>
              <a:rPr lang="en-US" sz="3000" b="1" i="1" dirty="0" err="1">
                <a:latin typeface="Times New Roman" pitchFamily="18" charset="0"/>
                <a:cs typeface="Times New Roman" pitchFamily="18" charset="0"/>
              </a:rPr>
              <a:t>Gá</a:t>
            </a:r>
            <a:r>
              <a:rPr lang="en-US" sz="3000" b="1" i="1" dirty="0">
                <a:latin typeface="Times New Roman" pitchFamily="18" charset="0"/>
                <a:cs typeface="Times New Roman" pitchFamily="18" charset="0"/>
              </a:rPr>
              <a:t> </a:t>
            </a:r>
            <a:r>
              <a:rPr lang="vi-VN" sz="3000" b="1" i="1" dirty="0">
                <a:latin typeface="Times New Roman" pitchFamily="18" charset="0"/>
                <a:cs typeface="Times New Roman" pitchFamily="18" charset="0"/>
              </a:rPr>
              <a:t>đặt</a:t>
            </a:r>
            <a:r>
              <a:rPr lang="en-US" sz="3000" b="1" i="1" dirty="0">
                <a:latin typeface="Times New Roman" pitchFamily="18" charset="0"/>
                <a:cs typeface="Times New Roman" pitchFamily="18" charset="0"/>
              </a:rPr>
              <a:t> </a:t>
            </a:r>
            <a:r>
              <a:rPr lang="en-US" sz="3000" dirty="0">
                <a:latin typeface="Times New Roman" pitchFamily="18" charset="0"/>
                <a:cs typeface="Times New Roman" pitchFamily="18" charset="0"/>
              </a:rPr>
              <a:t>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gồm</a:t>
            </a:r>
            <a:r>
              <a:rPr lang="en-US" sz="3000" dirty="0">
                <a:latin typeface="Times New Roman" pitchFamily="18" charset="0"/>
                <a:cs typeface="Times New Roman" pitchFamily="18" charset="0"/>
              </a:rPr>
              <a:t> 2 </a:t>
            </a:r>
            <a:r>
              <a:rPr lang="en-US" sz="3000" dirty="0" err="1">
                <a:latin typeface="Times New Roman" pitchFamily="18" charset="0"/>
                <a:cs typeface="Times New Roman" pitchFamily="18" charset="0"/>
              </a:rPr>
              <a:t>quá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trình</a:t>
            </a:r>
            <a:r>
              <a:rPr lang="en-US" sz="3000" dirty="0">
                <a:latin typeface="Times New Roman" pitchFamily="18" charset="0"/>
                <a:cs typeface="Times New Roman" pitchFamily="18" charset="0"/>
              </a:rPr>
              <a:t>: </a:t>
            </a:r>
            <a:r>
              <a:rPr lang="vi-VN" sz="3000" i="1" dirty="0">
                <a:solidFill>
                  <a:srgbClr val="FF0000"/>
                </a:solidFill>
                <a:latin typeface="Times New Roman" pitchFamily="18" charset="0"/>
                <a:cs typeface="Times New Roman" pitchFamily="18" charset="0"/>
              </a:rPr>
              <a:t>định</a:t>
            </a:r>
            <a:r>
              <a:rPr lang="en-US" sz="3000" i="1" dirty="0">
                <a:solidFill>
                  <a:srgbClr val="FF0000"/>
                </a:solidFill>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vị</a:t>
            </a:r>
            <a:r>
              <a:rPr lang="en-US" sz="3000" i="1" dirty="0">
                <a:solidFill>
                  <a:srgbClr val="FF0000"/>
                </a:solidFill>
                <a:latin typeface="Times New Roman" pitchFamily="18" charset="0"/>
                <a:cs typeface="Times New Roman" pitchFamily="18" charset="0"/>
              </a:rPr>
              <a:t> chi </a:t>
            </a:r>
            <a:r>
              <a:rPr lang="en-US" sz="3000" i="1" dirty="0" err="1">
                <a:solidFill>
                  <a:srgbClr val="FF0000"/>
                </a:solidFill>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và</a:t>
            </a:r>
            <a:r>
              <a:rPr lang="en-US" sz="3000" dirty="0">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kẹp</a:t>
            </a:r>
            <a:r>
              <a:rPr lang="en-US" sz="3000" i="1" dirty="0">
                <a:solidFill>
                  <a:srgbClr val="FF0000"/>
                </a:solidFill>
                <a:latin typeface="Times New Roman" pitchFamily="18" charset="0"/>
                <a:cs typeface="Times New Roman" pitchFamily="18" charset="0"/>
              </a:rPr>
              <a:t> </a:t>
            </a:r>
            <a:r>
              <a:rPr lang="en-US" sz="3000" dirty="0" err="1">
                <a:solidFill>
                  <a:srgbClr val="FF0000"/>
                </a:solidFill>
                <a:latin typeface="Times New Roman" pitchFamily="18" charset="0"/>
                <a:cs typeface="Times New Roman" pitchFamily="18" charset="0"/>
              </a:rPr>
              <a:t>chặt</a:t>
            </a:r>
            <a:r>
              <a:rPr lang="en-US" sz="3000" i="1" dirty="0">
                <a:solidFill>
                  <a:srgbClr val="FF0000"/>
                </a:solidFill>
                <a:latin typeface="Times New Roman" pitchFamily="18" charset="0"/>
                <a:cs typeface="Times New Roman" pitchFamily="18" charset="0"/>
              </a:rPr>
              <a:t> chi </a:t>
            </a:r>
            <a:r>
              <a:rPr lang="en-US" sz="3000" i="1" dirty="0" err="1">
                <a:solidFill>
                  <a:srgbClr val="FF0000"/>
                </a:solidFill>
                <a:latin typeface="Times New Roman" pitchFamily="18" charset="0"/>
                <a:cs typeface="Times New Roman" pitchFamily="18" charset="0"/>
              </a:rPr>
              <a:t>tiết</a:t>
            </a:r>
            <a:endParaRPr lang="en-US" sz="3000" i="1" dirty="0">
              <a:solidFill>
                <a:srgbClr val="FF0000"/>
              </a:solidFill>
              <a:latin typeface="Times New Roman" pitchFamily="18" charset="0"/>
              <a:cs typeface="Times New Roman" pitchFamily="18" charset="0"/>
            </a:endParaRPr>
          </a:p>
          <a:p>
            <a:pPr marL="514350" indent="-514350">
              <a:buNone/>
            </a:pPr>
            <a:r>
              <a:rPr lang="en-US" sz="3000" i="1" dirty="0">
                <a:solidFill>
                  <a:srgbClr val="FF0000"/>
                </a:solidFill>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Định</a:t>
            </a:r>
            <a:r>
              <a:rPr lang="en-US" sz="3000" i="1" dirty="0">
                <a:solidFill>
                  <a:srgbClr val="FF0000"/>
                </a:solidFill>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vị</a:t>
            </a:r>
            <a:r>
              <a:rPr lang="en-US" sz="3000" i="1" dirty="0">
                <a:solidFill>
                  <a:srgbClr val="FF0000"/>
                </a:solidFill>
                <a:latin typeface="Times New Roman" pitchFamily="18" charset="0"/>
                <a:cs typeface="Times New Roman" pitchFamily="18" charset="0"/>
              </a:rPr>
              <a:t> </a:t>
            </a:r>
            <a:r>
              <a:rPr lang="en-US" sz="3000" i="1" dirty="0" err="1">
                <a:latin typeface="Times New Roman" pitchFamily="18" charset="0"/>
                <a:cs typeface="Times New Roman" pitchFamily="18" charset="0"/>
              </a:rPr>
              <a:t>là</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sự</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xác</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định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chính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xác</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vị</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trí</a:t>
            </a:r>
            <a:r>
              <a:rPr lang="en-US" sz="3000" i="1" dirty="0">
                <a:latin typeface="Times New Roman" pitchFamily="18" charset="0"/>
                <a:cs typeface="Times New Roman" pitchFamily="18" charset="0"/>
              </a:rPr>
              <a:t> t</a:t>
            </a:r>
            <a:r>
              <a:rPr lang="vi-VN" sz="3000" i="1" dirty="0">
                <a:latin typeface="Times New Roman" pitchFamily="18" charset="0"/>
                <a:cs typeface="Times New Roman" pitchFamily="18" charset="0"/>
              </a:rPr>
              <a:t>ương</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đối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của</a:t>
            </a:r>
            <a:r>
              <a:rPr lang="en-US" sz="3000" i="1" dirty="0">
                <a:latin typeface="Times New Roman" pitchFamily="18" charset="0"/>
                <a:cs typeface="Times New Roman" pitchFamily="18" charset="0"/>
              </a:rPr>
              <a:t> chi </a:t>
            </a:r>
            <a:r>
              <a:rPr lang="en-US" sz="3000" i="1" dirty="0" err="1">
                <a:latin typeface="Times New Roman" pitchFamily="18" charset="0"/>
                <a:cs typeface="Times New Roman" pitchFamily="18" charset="0"/>
              </a:rPr>
              <a:t>tiết</a:t>
            </a:r>
            <a:r>
              <a:rPr lang="en-US" sz="3000" i="1" dirty="0">
                <a:latin typeface="Times New Roman" pitchFamily="18" charset="0"/>
                <a:cs typeface="Times New Roman" pitchFamily="18" charset="0"/>
              </a:rPr>
              <a:t> so </a:t>
            </a:r>
            <a:r>
              <a:rPr lang="en-US" sz="3000" i="1" dirty="0" err="1">
                <a:latin typeface="Times New Roman" pitchFamily="18" charset="0"/>
                <a:cs typeface="Times New Roman" pitchFamily="18" charset="0"/>
              </a:rPr>
              <a:t>với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dụng</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cụ</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cắt</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a:t>
            </a:r>
            <a:r>
              <a:rPr lang="vi-VN" sz="3000" i="1" dirty="0">
                <a:latin typeface="Times New Roman" pitchFamily="18" charset="0"/>
                <a:cs typeface="Times New Roman" pitchFamily="18" charset="0"/>
              </a:rPr>
              <a:t>ước</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khi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gia</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công</a:t>
            </a:r>
            <a:endParaRPr lang="en-US" sz="3000" i="1" dirty="0">
              <a:latin typeface="Times New Roman" pitchFamily="18" charset="0"/>
              <a:cs typeface="Times New Roman" pitchFamily="18" charset="0"/>
            </a:endParaRPr>
          </a:p>
          <a:p>
            <a:pPr marL="514350" indent="-514350">
              <a:buNone/>
            </a:pPr>
            <a:r>
              <a:rPr lang="en-US" sz="3000" i="1" dirty="0">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Kẹp</a:t>
            </a:r>
            <a:r>
              <a:rPr lang="en-US" sz="3000" i="1" dirty="0">
                <a:solidFill>
                  <a:srgbClr val="FF0000"/>
                </a:solidFill>
                <a:latin typeface="Times New Roman" pitchFamily="18" charset="0"/>
                <a:cs typeface="Times New Roman" pitchFamily="18" charset="0"/>
              </a:rPr>
              <a:t> </a:t>
            </a:r>
            <a:r>
              <a:rPr lang="en-US" sz="3000" i="1" dirty="0" err="1">
                <a:solidFill>
                  <a:srgbClr val="FF0000"/>
                </a:solidFill>
                <a:latin typeface="Times New Roman" pitchFamily="18" charset="0"/>
                <a:cs typeface="Times New Roman" pitchFamily="18" charset="0"/>
              </a:rPr>
              <a:t>chặt</a:t>
            </a:r>
            <a:r>
              <a:rPr lang="en-US" sz="3000" i="1" dirty="0">
                <a:solidFill>
                  <a:srgbClr val="FF0000"/>
                </a:solidFill>
                <a:latin typeface="Times New Roman" pitchFamily="18" charset="0"/>
                <a:cs typeface="Times New Roman" pitchFamily="18" charset="0"/>
              </a:rPr>
              <a:t> </a:t>
            </a:r>
            <a:r>
              <a:rPr lang="en-US" sz="3000" i="1" dirty="0" err="1">
                <a:latin typeface="Times New Roman" pitchFamily="18" charset="0"/>
                <a:cs typeface="Times New Roman" pitchFamily="18" charset="0"/>
              </a:rPr>
              <a:t>là</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quá</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trình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cố</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định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vị</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trí</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của</a:t>
            </a:r>
            <a:r>
              <a:rPr lang="en-US" sz="3000" i="1" dirty="0">
                <a:latin typeface="Times New Roman" pitchFamily="18" charset="0"/>
                <a:cs typeface="Times New Roman" pitchFamily="18" charset="0"/>
              </a:rPr>
              <a:t> chi </a:t>
            </a:r>
            <a:r>
              <a:rPr lang="en-US" sz="3000" i="1" dirty="0" err="1">
                <a:latin typeface="Times New Roman" pitchFamily="18" charset="0"/>
                <a:cs typeface="Times New Roman" pitchFamily="18" charset="0"/>
              </a:rPr>
              <a:t>tiết</a:t>
            </a:r>
            <a:r>
              <a:rPr lang="en-US" sz="3000" i="1" dirty="0">
                <a:latin typeface="Times New Roman" pitchFamily="18" charset="0"/>
                <a:cs typeface="Times New Roman" pitchFamily="18" charset="0"/>
              </a:rPr>
              <a:t> </a:t>
            </a:r>
            <a:r>
              <a:rPr lang="en-US" sz="3000" i="1" u="sng" dirty="0" err="1">
                <a:solidFill>
                  <a:srgbClr val="FF0000"/>
                </a:solidFill>
                <a:latin typeface="Times New Roman" pitchFamily="18" charset="0"/>
                <a:cs typeface="Times New Roman" pitchFamily="18" charset="0"/>
              </a:rPr>
              <a:t>sau</a:t>
            </a:r>
            <a:r>
              <a:rPr lang="en-US" sz="3000" i="1" u="sng" dirty="0">
                <a:solidFill>
                  <a:srgbClr val="FF0000"/>
                </a:solidFill>
                <a:latin typeface="Times New Roman" pitchFamily="18" charset="0"/>
                <a:cs typeface="Times New Roman" pitchFamily="18" charset="0"/>
              </a:rPr>
              <a:t> </a:t>
            </a:r>
            <a:r>
              <a:rPr lang="en-US" sz="3000" i="1" u="sng" dirty="0" err="1">
                <a:solidFill>
                  <a:srgbClr val="FF0000"/>
                </a:solidFill>
                <a:latin typeface="Times New Roman" pitchFamily="18" charset="0"/>
                <a:cs typeface="Times New Roman" pitchFamily="18" charset="0"/>
              </a:rPr>
              <a:t>khi</a:t>
            </a:r>
            <a:r>
              <a:rPr lang="en-US" sz="3000" i="1" u="sng" dirty="0">
                <a:solidFill>
                  <a:srgbClr val="FF0000"/>
                </a:solidFill>
                <a:latin typeface="Times New Roman" pitchFamily="18" charset="0"/>
                <a:cs typeface="Times New Roman" pitchFamily="18" charset="0"/>
              </a:rPr>
              <a:t> </a:t>
            </a:r>
            <a:r>
              <a:rPr lang="vi-VN" sz="3000" i="1" u="sng" dirty="0">
                <a:solidFill>
                  <a:srgbClr val="FF0000"/>
                </a:solidFill>
                <a:latin typeface="Times New Roman" pitchFamily="18" charset="0"/>
                <a:cs typeface="Times New Roman" pitchFamily="18" charset="0"/>
              </a:rPr>
              <a:t>đã</a:t>
            </a:r>
            <a:r>
              <a:rPr lang="en-US" sz="3000" i="1" u="sng" dirty="0">
                <a:solidFill>
                  <a:srgbClr val="FF0000"/>
                </a:solidFill>
                <a:latin typeface="Times New Roman" pitchFamily="18" charset="0"/>
                <a:cs typeface="Times New Roman" pitchFamily="18" charset="0"/>
              </a:rPr>
              <a:t> </a:t>
            </a:r>
            <a:r>
              <a:rPr lang="vi-VN" sz="3000" i="1" u="sng" dirty="0">
                <a:solidFill>
                  <a:srgbClr val="FF0000"/>
                </a:solidFill>
                <a:latin typeface="Times New Roman" pitchFamily="18" charset="0"/>
                <a:cs typeface="Times New Roman" pitchFamily="18" charset="0"/>
              </a:rPr>
              <a:t>định</a:t>
            </a:r>
            <a:r>
              <a:rPr lang="en-US" sz="3000" i="1" u="sng" dirty="0">
                <a:solidFill>
                  <a:srgbClr val="FF0000"/>
                </a:solidFill>
                <a:latin typeface="Times New Roman" pitchFamily="18" charset="0"/>
                <a:cs typeface="Times New Roman" pitchFamily="18" charset="0"/>
              </a:rPr>
              <a:t> </a:t>
            </a:r>
            <a:r>
              <a:rPr lang="en-US" sz="3000" i="1" u="sng" dirty="0" err="1">
                <a:solidFill>
                  <a:srgbClr val="FF0000"/>
                </a:solidFill>
                <a:latin typeface="Times New Roman" pitchFamily="18" charset="0"/>
                <a:cs typeface="Times New Roman" pitchFamily="18" charset="0"/>
              </a:rPr>
              <a:t>vị</a:t>
            </a:r>
            <a:r>
              <a:rPr lang="en-US" sz="3000" i="1" u="sng" dirty="0">
                <a:solidFill>
                  <a:srgbClr val="FF0000"/>
                </a:solidFill>
                <a:latin typeface="Times New Roman" pitchFamily="18" charset="0"/>
                <a:cs typeface="Times New Roman" pitchFamily="18" charset="0"/>
              </a:rPr>
              <a:t> </a:t>
            </a:r>
            <a:r>
              <a:rPr lang="vi-VN" sz="3000" i="1" dirty="0">
                <a:latin typeface="Times New Roman" pitchFamily="18" charset="0"/>
                <a:cs typeface="Times New Roman" pitchFamily="18" charset="0"/>
              </a:rPr>
              <a:t>để</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chống</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lại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tác</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dụng</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của</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lực</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cắt</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trong</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quá</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trình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gia</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công</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làm</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cho</a:t>
            </a:r>
            <a:r>
              <a:rPr lang="en-US" sz="3000" i="1" dirty="0">
                <a:latin typeface="Times New Roman" pitchFamily="18" charset="0"/>
                <a:cs typeface="Times New Roman" pitchFamily="18" charset="0"/>
              </a:rPr>
              <a:t> chi </a:t>
            </a:r>
            <a:r>
              <a:rPr lang="en-US" sz="3000" i="1" dirty="0" err="1">
                <a:latin typeface="Times New Roman" pitchFamily="18" charset="0"/>
                <a:cs typeface="Times New Roman" pitchFamily="18" charset="0"/>
              </a:rPr>
              <a:t>tiết</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không</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được</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xê</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dich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và</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rời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khỏi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vị</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trí</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đã</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được</a:t>
            </a:r>
            <a:r>
              <a:rPr lang="en-US" sz="3000" i="1" dirty="0">
                <a:latin typeface="Times New Roman" pitchFamily="18" charset="0"/>
                <a:cs typeface="Times New Roman" pitchFamily="18" charset="0"/>
              </a:rPr>
              <a:t> </a:t>
            </a:r>
            <a:r>
              <a:rPr lang="vi-VN" sz="3000" i="1" dirty="0">
                <a:latin typeface="Times New Roman" pitchFamily="18" charset="0"/>
                <a:cs typeface="Times New Roman" pitchFamily="18" charset="0"/>
              </a:rPr>
              <a:t>định</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vị</a:t>
            </a:r>
            <a:endParaRPr lang="en-US" sz="3000" i="1"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srcRect/>
          <a:stretch>
            <a:fillRect/>
          </a:stretch>
        </p:blipFill>
        <p:spPr bwMode="auto">
          <a:xfrm>
            <a:off x="1447800" y="1066800"/>
            <a:ext cx="6224131" cy="464820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57200"/>
            <a:ext cx="8229600" cy="4389120"/>
          </a:xfrm>
        </p:spPr>
        <p:txBody>
          <a:bodyPr>
            <a:normAutofit/>
          </a:bodyPr>
          <a:lstStyle/>
          <a:p>
            <a:pPr>
              <a:buNone/>
            </a:pPr>
            <a:r>
              <a:rPr lang="en-US" sz="3000" b="1" dirty="0">
                <a:latin typeface="Times New Roman" pitchFamily="18" charset="0"/>
                <a:cs typeface="Times New Roman" pitchFamily="18" charset="0"/>
              </a:rPr>
              <a:t>2. </a:t>
            </a:r>
            <a:r>
              <a:rPr lang="en-US" sz="3000" b="1" dirty="0" err="1">
                <a:latin typeface="Times New Roman" pitchFamily="18" charset="0"/>
                <a:cs typeface="Times New Roman" pitchFamily="18" charset="0"/>
              </a:rPr>
              <a:t>Các</a:t>
            </a:r>
            <a:r>
              <a:rPr lang="en-US" sz="3000" b="1" dirty="0">
                <a:latin typeface="Times New Roman" pitchFamily="18" charset="0"/>
                <a:cs typeface="Times New Roman" pitchFamily="18" charset="0"/>
              </a:rPr>
              <a:t> ph</a:t>
            </a:r>
            <a:r>
              <a:rPr lang="vi-VN" sz="3000" b="1" dirty="0">
                <a:latin typeface="Times New Roman" pitchFamily="18" charset="0"/>
                <a:cs typeface="Times New Roman" pitchFamily="18" charset="0"/>
              </a:rPr>
              <a:t>ương</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pháp</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gá</a:t>
            </a:r>
            <a:r>
              <a:rPr lang="en-US" sz="3000" b="1" dirty="0">
                <a:latin typeface="Times New Roman" pitchFamily="18" charset="0"/>
                <a:cs typeface="Times New Roman" pitchFamily="18" charset="0"/>
              </a:rPr>
              <a:t> </a:t>
            </a:r>
            <a:r>
              <a:rPr lang="vi-VN" sz="3000" b="1" dirty="0">
                <a:latin typeface="Times New Roman" pitchFamily="18" charset="0"/>
                <a:cs typeface="Times New Roman" pitchFamily="18" charset="0"/>
              </a:rPr>
              <a:t>đặt</a:t>
            </a:r>
            <a:r>
              <a:rPr lang="en-US" sz="3000" b="1" dirty="0">
                <a:latin typeface="Times New Roman" pitchFamily="18" charset="0"/>
                <a:cs typeface="Times New Roman" pitchFamily="18" charset="0"/>
              </a:rPr>
              <a:t> chi </a:t>
            </a:r>
            <a:r>
              <a:rPr lang="en-US" sz="3000" b="1" dirty="0" err="1">
                <a:latin typeface="Times New Roman" pitchFamily="18" charset="0"/>
                <a:cs typeface="Times New Roman" pitchFamily="18" charset="0"/>
              </a:rPr>
              <a:t>tiết</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tr</a:t>
            </a:r>
            <a:r>
              <a:rPr lang="vi-VN" sz="3000" b="1" dirty="0">
                <a:latin typeface="Times New Roman" pitchFamily="18" charset="0"/>
                <a:cs typeface="Times New Roman" pitchFamily="18" charset="0"/>
              </a:rPr>
              <a:t>ước</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gia</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công</a:t>
            </a:r>
            <a:endParaRPr lang="en-US" sz="3000" b="1" dirty="0">
              <a:latin typeface="Times New Roman" pitchFamily="18" charset="0"/>
              <a:cs typeface="Times New Roman" pitchFamily="18" charset="0"/>
            </a:endParaRPr>
          </a:p>
          <a:p>
            <a:pPr>
              <a:buNone/>
            </a:pPr>
            <a:r>
              <a:rPr lang="en-US" sz="3000" dirty="0">
                <a:latin typeface="Times New Roman" pitchFamily="18" charset="0"/>
                <a:cs typeface="Times New Roman" pitchFamily="18" charset="0"/>
              </a:rPr>
              <a:t>2.1. Ph</a:t>
            </a:r>
            <a:r>
              <a:rPr lang="vi-VN" sz="3000" dirty="0">
                <a:latin typeface="Times New Roman" pitchFamily="18" charset="0"/>
                <a:cs typeface="Times New Roman" pitchFamily="18" charset="0"/>
              </a:rPr>
              <a: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pháp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gá</a:t>
            </a:r>
            <a:r>
              <a:rPr lang="en-US" sz="3000" dirty="0">
                <a:latin typeface="Times New Roman" pitchFamily="18" charset="0"/>
                <a:cs typeface="Times New Roman" pitchFamily="18" charset="0"/>
              </a:rPr>
              <a:t>:</a:t>
            </a:r>
          </a:p>
          <a:p>
            <a:pPr>
              <a:buNone/>
            </a:pPr>
            <a:r>
              <a:rPr lang="en-US" sz="3000" dirty="0">
                <a:latin typeface="Times New Roman" pitchFamily="18" charset="0"/>
                <a:cs typeface="Times New Roman" pitchFamily="18" charset="0"/>
              </a:rPr>
              <a:t>	</a:t>
            </a:r>
          </a:p>
          <a:p>
            <a:pPr>
              <a:buNone/>
            </a:pPr>
            <a:r>
              <a:rPr lang="en-US" sz="3000" dirty="0">
                <a:latin typeface="Times New Roman" pitchFamily="18" charset="0"/>
                <a:cs typeface="Times New Roman" pitchFamily="18" charset="0"/>
              </a:rPr>
              <a:t>	Ng</a:t>
            </a:r>
            <a:r>
              <a:rPr lang="vi-VN" sz="3000" dirty="0">
                <a:latin typeface="Times New Roman" pitchFamily="18" charset="0"/>
                <a:cs typeface="Times New Roman" pitchFamily="18" charset="0"/>
              </a:rPr>
              <a:t>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hợp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a:t>
            </a:r>
            <a:r>
              <a:rPr lang="vi-VN" sz="3000" dirty="0">
                <a:latin typeface="Times New Roman" pitchFamily="18" charset="0"/>
                <a:cs typeface="Times New Roman" pitchFamily="18" charset="0"/>
              </a:rPr>
              <a:t>ư</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đồng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hồ</a:t>
            </a:r>
            <a:r>
              <a:rPr lang="en-US" sz="3000" dirty="0">
                <a:latin typeface="Times New Roman" pitchFamily="18" charset="0"/>
                <a:cs typeface="Times New Roman" pitchFamily="18" charset="0"/>
              </a:rPr>
              <a:t> so, </a:t>
            </a:r>
            <a:r>
              <a:rPr lang="en-US" sz="3000" dirty="0" err="1">
                <a:latin typeface="Times New Roman" pitchFamily="18" charset="0"/>
                <a:cs typeface="Times New Roman" pitchFamily="18" charset="0"/>
              </a:rPr>
              <a:t>mũi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quang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học</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để</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trí</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so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máy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hoặc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endParaRPr lang="en-US" sz="3000" dirty="0">
              <a:latin typeface="Times New Roman" pitchFamily="18" charset="0"/>
              <a:cs typeface="Times New Roman" pitchFamily="18" charset="0"/>
            </a:endParaRPr>
          </a:p>
        </p:txBody>
      </p:sp>
      <p:pic>
        <p:nvPicPr>
          <p:cNvPr id="24577" name="Picture 1"/>
          <p:cNvPicPr>
            <a:picLocks noChangeAspect="1" noChangeArrowheads="1"/>
          </p:cNvPicPr>
          <p:nvPr/>
        </p:nvPicPr>
        <p:blipFill>
          <a:blip r:embed="rId2"/>
          <a:srcRect/>
          <a:stretch>
            <a:fillRect/>
          </a:stretch>
        </p:blipFill>
        <p:spPr bwMode="auto">
          <a:xfrm>
            <a:off x="4572000" y="3800475"/>
            <a:ext cx="3543300" cy="30575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389120"/>
          </a:xfrm>
        </p:spPr>
        <p:txBody>
          <a:bodyPr>
            <a:normAutofit/>
          </a:bodyPr>
          <a:lstStyle/>
          <a:p>
            <a:pPr>
              <a:buNone/>
            </a:pPr>
            <a:r>
              <a:rPr lang="vi-VN" sz="3000" i="1" u="sng" dirty="0">
                <a:latin typeface="Times New Roman" pitchFamily="18" charset="0"/>
                <a:cs typeface="Times New Roman" pitchFamily="18" charset="0"/>
              </a:rPr>
              <a:t>Ưu</a:t>
            </a:r>
            <a:r>
              <a:rPr lang="en-US" sz="3000" i="1" u="sng" dirty="0">
                <a:latin typeface="Times New Roman" pitchFamily="18" charset="0"/>
                <a:cs typeface="Times New Roman" pitchFamily="18" charset="0"/>
              </a:rPr>
              <a:t> </a:t>
            </a:r>
            <a:r>
              <a:rPr lang="vi-VN" sz="3000" i="1" u="sng" dirty="0">
                <a:latin typeface="Times New Roman" pitchFamily="18" charset="0"/>
                <a:cs typeface="Times New Roman" pitchFamily="18" charset="0"/>
              </a:rPr>
              <a:t>đ</a:t>
            </a:r>
            <a:r>
              <a:rPr lang="en-US" sz="3000" i="1" u="sng" dirty="0" err="1">
                <a:latin typeface="Times New Roman" pitchFamily="18" charset="0"/>
                <a:cs typeface="Times New Roman" pitchFamily="18" charset="0"/>
              </a:rPr>
              <a:t>iểm</a:t>
            </a:r>
            <a:r>
              <a:rPr lang="en-US" sz="3000" i="1" u="sng" dirty="0">
                <a:latin typeface="Times New Roman" pitchFamily="18" charset="0"/>
                <a:cs typeface="Times New Roman" pitchFamily="18" charset="0"/>
              </a:rPr>
              <a:t>:</a:t>
            </a:r>
          </a:p>
          <a:p>
            <a:pPr>
              <a:buFontTx/>
              <a:buChar char="-"/>
            </a:pPr>
            <a:r>
              <a:rPr lang="en-US" sz="3000" dirty="0" err="1">
                <a:latin typeface="Times New Roman" pitchFamily="18" charset="0"/>
                <a:cs typeface="Times New Roman" pitchFamily="18" charset="0"/>
              </a:rPr>
              <a:t>Tận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phôi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kém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phôi</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đúc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linh</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bố</a:t>
            </a:r>
            <a:r>
              <a:rPr lang="en-US" sz="3000" dirty="0">
                <a:latin typeface="Times New Roman" pitchFamily="18" charset="0"/>
                <a:cs typeface="Times New Roman" pitchFamily="18" charset="0"/>
              </a:rPr>
              <a:t> l</a:t>
            </a:r>
            <a:r>
              <a:rPr lang="vi-VN" sz="3000" dirty="0">
                <a:latin typeface="Times New Roman" pitchFamily="18" charset="0"/>
                <a:cs typeface="Times New Roman" pitchFamily="18" charset="0"/>
              </a:rPr>
              <a:t>ượng</a:t>
            </a:r>
            <a:r>
              <a:rPr lang="en-US" sz="3000" dirty="0">
                <a:latin typeface="Times New Roman" pitchFamily="18" charset="0"/>
                <a:cs typeface="Times New Roman" pitchFamily="18" charset="0"/>
              </a:rPr>
              <a:t> d</a:t>
            </a:r>
            <a:r>
              <a:rPr lang="vi-VN" sz="3000" dirty="0">
                <a:latin typeface="Times New Roman" pitchFamily="18" charset="0"/>
                <a:cs typeface="Times New Roman" pitchFamily="18" charset="0"/>
              </a:rPr>
              <a:t>ư</a:t>
            </a:r>
            <a:endParaRPr lang="en-US" sz="3000" dirty="0">
              <a:latin typeface="Times New Roman" pitchFamily="18" charset="0"/>
              <a:cs typeface="Times New Roman" pitchFamily="18" charset="0"/>
            </a:endParaRPr>
          </a:p>
          <a:p>
            <a:pPr>
              <a:buFontTx/>
              <a:buChar char="-"/>
            </a:pPr>
            <a:r>
              <a:rPr lang="en-US" sz="3000" dirty="0" err="1">
                <a:latin typeface="Times New Roman" pitchFamily="18" charset="0"/>
                <a:cs typeface="Times New Roman" pitchFamily="18" charset="0"/>
              </a:rPr>
              <a:t>Loại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trừ</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ảnh</a:t>
            </a:r>
            <a:r>
              <a:rPr lang="en-US" sz="3000" dirty="0">
                <a:latin typeface="Times New Roman" pitchFamily="18" charset="0"/>
                <a:cs typeface="Times New Roman" pitchFamily="18" charset="0"/>
              </a:rPr>
              <a:t> h</a:t>
            </a:r>
            <a:r>
              <a:rPr lang="vi-VN" sz="3000" dirty="0">
                <a:latin typeface="Times New Roman" pitchFamily="18" charset="0"/>
                <a:cs typeface="Times New Roman" pitchFamily="18" charset="0"/>
              </a:rPr>
              <a:t>ưởng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mòn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dao</a:t>
            </a:r>
            <a:endParaRPr lang="en-US" sz="3000" dirty="0">
              <a:latin typeface="Times New Roman" pitchFamily="18" charset="0"/>
              <a:cs typeface="Times New Roman" pitchFamily="18" charset="0"/>
            </a:endParaRPr>
          </a:p>
          <a:p>
            <a:pPr>
              <a:buFontTx/>
              <a:buChar char="-"/>
            </a:pPr>
            <a:r>
              <a:rPr lang="en-US" sz="3000" dirty="0" err="1">
                <a:latin typeface="Times New Roman" pitchFamily="18" charset="0"/>
                <a:cs typeface="Times New Roman" pitchFamily="18" charset="0"/>
              </a:rPr>
              <a:t>Đồ</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gá</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dễ</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tạo</a:t>
            </a:r>
            <a:r>
              <a:rPr lang="en-US" sz="3000" dirty="0">
                <a:latin typeface="Times New Roman" pitchFamily="18" charset="0"/>
                <a:cs typeface="Times New Roman" pitchFamily="18" charset="0"/>
              </a:rPr>
              <a:t>.</a:t>
            </a:r>
          </a:p>
          <a:p>
            <a:pPr>
              <a:buNone/>
            </a:pPr>
            <a:r>
              <a:rPr lang="en-US" sz="3000" i="1" u="sng" dirty="0" err="1">
                <a:latin typeface="Times New Roman" pitchFamily="18" charset="0"/>
                <a:cs typeface="Times New Roman" pitchFamily="18" charset="0"/>
              </a:rPr>
              <a:t>Nh</a:t>
            </a:r>
            <a:r>
              <a:rPr lang="vi-VN" sz="3000" i="1" u="sng" dirty="0">
                <a:latin typeface="Times New Roman" pitchFamily="18" charset="0"/>
                <a:cs typeface="Times New Roman" pitchFamily="18" charset="0"/>
              </a:rPr>
              <a:t>ược</a:t>
            </a:r>
            <a:r>
              <a:rPr lang="en-US" sz="3000" i="1" u="sng" dirty="0">
                <a:latin typeface="Times New Roman" pitchFamily="18" charset="0"/>
                <a:cs typeface="Times New Roman" pitchFamily="18" charset="0"/>
              </a:rPr>
              <a:t> </a:t>
            </a:r>
            <a:r>
              <a:rPr lang="vi-VN" sz="3000" i="1" u="sng" dirty="0">
                <a:latin typeface="Times New Roman" pitchFamily="18" charset="0"/>
                <a:cs typeface="Times New Roman" pitchFamily="18" charset="0"/>
              </a:rPr>
              <a:t>đ</a:t>
            </a:r>
            <a:r>
              <a:rPr lang="en-US" sz="3000" i="1" u="sng" dirty="0" err="1">
                <a:latin typeface="Times New Roman" pitchFamily="18" charset="0"/>
                <a:cs typeface="Times New Roman" pitchFamily="18" charset="0"/>
              </a:rPr>
              <a:t>iểm</a:t>
            </a:r>
            <a:r>
              <a:rPr lang="en-US" sz="3000" dirty="0">
                <a:latin typeface="Times New Roman" pitchFamily="18" charset="0"/>
                <a:cs typeface="Times New Roman" pitchFamily="18" charset="0"/>
              </a:rPr>
              <a:t>:</a:t>
            </a:r>
          </a:p>
          <a:p>
            <a:pPr>
              <a:buNone/>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Tốn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gian</a:t>
            </a:r>
            <a:endParaRPr lang="en-US" sz="3000" dirty="0">
              <a:latin typeface="Times New Roman" pitchFamily="18" charset="0"/>
              <a:cs typeface="Times New Roman" pitchFamily="18" charset="0"/>
            </a:endParaRPr>
          </a:p>
          <a:p>
            <a:pPr>
              <a:buNone/>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Đòi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hỏi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a:t>
            </a:r>
            <a:r>
              <a:rPr lang="vi-VN" sz="3000" dirty="0">
                <a:latin typeface="Times New Roman" pitchFamily="18" charset="0"/>
                <a:cs typeface="Times New Roman" pitchFamily="18" charset="0"/>
              </a:rPr>
              <a:t>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thợ</a:t>
            </a:r>
            <a:endParaRPr lang="en-US" sz="3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3733800" cy="4389120"/>
          </a:xfrm>
        </p:spPr>
        <p:txBody>
          <a:bodyPr>
            <a:normAutofit fontScale="77500" lnSpcReduction="20000"/>
          </a:bodyPr>
          <a:lstStyle/>
          <a:p>
            <a:pPr>
              <a:buNone/>
            </a:pPr>
            <a:r>
              <a:rPr lang="en-US" sz="3000" dirty="0">
                <a:latin typeface="Times New Roman" pitchFamily="18" charset="0"/>
                <a:cs typeface="Times New Roman" pitchFamily="18" charset="0"/>
              </a:rPr>
              <a:t>2.2. Ph</a:t>
            </a:r>
            <a:r>
              <a:rPr lang="vi-VN" sz="3000" dirty="0">
                <a:latin typeface="Times New Roman" pitchFamily="18" charset="0"/>
                <a:cs typeface="Times New Roman" pitchFamily="18" charset="0"/>
              </a:rPr>
              <a: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pháp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tự</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kích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t>
            </a:r>
            <a:r>
              <a:rPr lang="vi-VN" sz="3000" dirty="0">
                <a:latin typeface="Times New Roman" pitchFamily="18" charset="0"/>
                <a:cs typeface="Times New Roman" pitchFamily="18" charset="0"/>
              </a:rPr>
              <a:t>ước</a:t>
            </a:r>
            <a:endParaRPr lang="en-US" sz="3000" dirty="0">
              <a:latin typeface="Times New Roman" pitchFamily="18" charset="0"/>
              <a:cs typeface="Times New Roman" pitchFamily="18" charset="0"/>
            </a:endParaRPr>
          </a:p>
          <a:p>
            <a:pPr>
              <a:buNone/>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a:t>
            </a:r>
            <a:r>
              <a:rPr lang="en-US" sz="3000" dirty="0">
                <a:latin typeface="Times New Roman" pitchFamily="18" charset="0"/>
                <a:cs typeface="Times New Roman" pitchFamily="18" charset="0"/>
              </a:rPr>
              <a:t> ph</a:t>
            </a:r>
            <a:r>
              <a:rPr lang="vi-VN" sz="3000" dirty="0">
                <a:latin typeface="Times New Roman" pitchFamily="18" charset="0"/>
                <a:cs typeface="Times New Roman" pitchFamily="18" charset="0"/>
              </a:rPr>
              <a: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pháp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mà</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trí</a:t>
            </a:r>
            <a:r>
              <a:rPr lang="en-US" sz="3000" dirty="0">
                <a:latin typeface="Times New Roman" pitchFamily="18" charset="0"/>
                <a:cs typeface="Times New Roman" pitchFamily="18" charset="0"/>
              </a:rPr>
              <a:t> t</a:t>
            </a:r>
            <a:r>
              <a:rPr lang="vi-VN" sz="3000" dirty="0">
                <a:latin typeface="Times New Roman" pitchFamily="18" charset="0"/>
                <a:cs typeface="Times New Roman" pitchFamily="18" charset="0"/>
              </a:rPr>
              <a:t>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cố</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định</a:t>
            </a:r>
            <a:r>
              <a:rPr lang="en-US" sz="3000" dirty="0">
                <a:latin typeface="Times New Roman" pitchFamily="18" charset="0"/>
                <a:cs typeface="Times New Roman" pitchFamily="18" charset="0"/>
              </a:rPr>
              <a:t> so </a:t>
            </a:r>
            <a:r>
              <a:rPr lang="en-US" sz="3000" dirty="0" err="1">
                <a:latin typeface="Times New Roman" pitchFamily="18" charset="0"/>
                <a:cs typeface="Times New Roman" pitchFamily="18" charset="0"/>
              </a:rPr>
              <a:t>với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vật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endParaRPr lang="en-US" sz="3000" dirty="0">
              <a:latin typeface="Times New Roman" pitchFamily="18" charset="0"/>
              <a:cs typeface="Times New Roman" pitchFamily="18" charset="0"/>
            </a:endParaRPr>
          </a:p>
          <a:p>
            <a:pPr>
              <a:buNone/>
            </a:pPr>
            <a:r>
              <a:rPr lang="vi-VN" sz="3000" i="1" u="sng" dirty="0">
                <a:latin typeface="Times New Roman" pitchFamily="18" charset="0"/>
                <a:cs typeface="Times New Roman" pitchFamily="18" charset="0"/>
              </a:rPr>
              <a:t>Ưu</a:t>
            </a:r>
            <a:r>
              <a:rPr lang="en-US" sz="3000" i="1" u="sng" dirty="0">
                <a:latin typeface="Times New Roman" pitchFamily="18" charset="0"/>
                <a:cs typeface="Times New Roman" pitchFamily="18" charset="0"/>
              </a:rPr>
              <a:t> </a:t>
            </a:r>
            <a:r>
              <a:rPr lang="vi-VN" sz="3000" i="1" u="sng" dirty="0">
                <a:latin typeface="Times New Roman" pitchFamily="18" charset="0"/>
                <a:cs typeface="Times New Roman" pitchFamily="18" charset="0"/>
              </a:rPr>
              <a:t>đ</a:t>
            </a:r>
            <a:r>
              <a:rPr lang="en-US" sz="3000" i="1" u="sng" dirty="0" err="1">
                <a:latin typeface="Times New Roman" pitchFamily="18" charset="0"/>
                <a:cs typeface="Times New Roman" pitchFamily="18" charset="0"/>
              </a:rPr>
              <a:t>iểm</a:t>
            </a:r>
            <a:r>
              <a:rPr lang="en-US" sz="3000" i="1" dirty="0">
                <a:latin typeface="Times New Roman" pitchFamily="18" charset="0"/>
                <a:cs typeface="Times New Roman" pitchFamily="18" charset="0"/>
              </a:rPr>
              <a:t>:</a:t>
            </a:r>
          </a:p>
          <a:p>
            <a:pPr>
              <a:buFontTx/>
              <a:buChar char="-"/>
            </a:pPr>
            <a:r>
              <a:rPr lang="en-US" sz="3000" dirty="0" err="1">
                <a:latin typeface="Times New Roman" pitchFamily="18" charset="0"/>
                <a:cs typeface="Times New Roman" pitchFamily="18" charset="0"/>
              </a:rPr>
              <a:t>Đảm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bảo</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chính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endParaRPr lang="en-US" sz="3000" dirty="0">
              <a:latin typeface="Times New Roman" pitchFamily="18" charset="0"/>
              <a:cs typeface="Times New Roman" pitchFamily="18" charset="0"/>
            </a:endParaRPr>
          </a:p>
          <a:p>
            <a:pPr>
              <a:buFontTx/>
              <a:buChar char="-"/>
            </a:pPr>
            <a:r>
              <a:rPr lang="en-US" sz="3000" dirty="0">
                <a:latin typeface="Times New Roman" pitchFamily="18" charset="0"/>
                <a:cs typeface="Times New Roman" pitchFamily="18" charset="0"/>
              </a:rPr>
              <a:t>N</a:t>
            </a:r>
            <a:r>
              <a:rPr lang="vi-VN" sz="3000" dirty="0">
                <a:latin typeface="Times New Roman" pitchFamily="18" charset="0"/>
                <a:cs typeface="Times New Roman" pitchFamily="18" charset="0"/>
              </a:rPr>
              <a:t>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cao</a:t>
            </a:r>
            <a:endParaRPr lang="en-US" sz="3000" dirty="0">
              <a:latin typeface="Times New Roman" pitchFamily="18" charset="0"/>
              <a:cs typeface="Times New Roman" pitchFamily="18" charset="0"/>
            </a:endParaRPr>
          </a:p>
          <a:p>
            <a:pPr>
              <a:buFontTx/>
              <a:buChar char="-"/>
            </a:pPr>
            <a:r>
              <a:rPr lang="en-US" sz="3000" dirty="0" err="1">
                <a:latin typeface="Times New Roman" pitchFamily="18" charset="0"/>
                <a:cs typeface="Times New Roman" pitchFamily="18" charset="0"/>
              </a:rPr>
              <a:t>Không</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đòi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hỏi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của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a:t>
            </a:r>
            <a:r>
              <a:rPr lang="vi-VN" sz="3000" dirty="0">
                <a:latin typeface="Times New Roman" pitchFamily="18" charset="0"/>
                <a:cs typeface="Times New Roman" pitchFamily="18" charset="0"/>
              </a:rPr>
              <a:t>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thợ</a:t>
            </a:r>
            <a:endParaRPr lang="en-US" sz="3000" dirty="0">
              <a:latin typeface="Times New Roman" pitchFamily="18" charset="0"/>
              <a:cs typeface="Times New Roman" pitchFamily="18" charset="0"/>
            </a:endParaRPr>
          </a:p>
          <a:p>
            <a:pPr>
              <a:buNone/>
            </a:pPr>
            <a:r>
              <a:rPr lang="en-US" sz="3000" i="1" u="sng" dirty="0" err="1">
                <a:latin typeface="Times New Roman" pitchFamily="18" charset="0"/>
                <a:cs typeface="Times New Roman" pitchFamily="18" charset="0"/>
              </a:rPr>
              <a:t>Nh</a:t>
            </a:r>
            <a:r>
              <a:rPr lang="vi-VN" sz="3000" i="1" u="sng" dirty="0">
                <a:latin typeface="Times New Roman" pitchFamily="18" charset="0"/>
                <a:cs typeface="Times New Roman" pitchFamily="18" charset="0"/>
              </a:rPr>
              <a:t>ược</a:t>
            </a:r>
            <a:r>
              <a:rPr lang="en-US" sz="3000" i="1" u="sng" dirty="0">
                <a:latin typeface="Times New Roman" pitchFamily="18" charset="0"/>
                <a:cs typeface="Times New Roman" pitchFamily="18" charset="0"/>
              </a:rPr>
              <a:t> </a:t>
            </a:r>
            <a:r>
              <a:rPr lang="vi-VN" sz="3000" i="1" u="sng" dirty="0">
                <a:latin typeface="Times New Roman" pitchFamily="18" charset="0"/>
                <a:cs typeface="Times New Roman" pitchFamily="18" charset="0"/>
              </a:rPr>
              <a:t>đ</a:t>
            </a:r>
            <a:r>
              <a:rPr lang="en-US" sz="3000" i="1" u="sng" dirty="0" err="1">
                <a:latin typeface="Times New Roman" pitchFamily="18" charset="0"/>
                <a:cs typeface="Times New Roman" pitchFamily="18" charset="0"/>
              </a:rPr>
              <a:t>iểm</a:t>
            </a:r>
            <a:r>
              <a:rPr lang="en-US" sz="3000" dirty="0">
                <a:latin typeface="Times New Roman" pitchFamily="18" charset="0"/>
                <a:cs typeface="Times New Roman" pitchFamily="18" charset="0"/>
              </a:rPr>
              <a:t>:</a:t>
            </a:r>
          </a:p>
          <a:p>
            <a:pPr>
              <a:buNone/>
            </a:pPr>
            <a:endParaRPr lang="en-US" sz="3000" dirty="0">
              <a:latin typeface="Times New Roman" pitchFamily="18" charset="0"/>
              <a:cs typeface="Times New Roman" pitchFamily="18" charset="0"/>
            </a:endParaRPr>
          </a:p>
          <a:p>
            <a:pPr>
              <a:buNone/>
            </a:pPr>
            <a:endParaRPr lang="en-US" sz="3000" dirty="0">
              <a:latin typeface="Times New Roman" pitchFamily="18" charset="0"/>
              <a:cs typeface="Times New Roman" pitchFamily="18" charset="0"/>
            </a:endParaRPr>
          </a:p>
        </p:txBody>
      </p:sp>
      <p:pic>
        <p:nvPicPr>
          <p:cNvPr id="22529" name="Picture 1"/>
          <p:cNvPicPr>
            <a:picLocks noChangeAspect="1" noChangeArrowheads="1"/>
          </p:cNvPicPr>
          <p:nvPr/>
        </p:nvPicPr>
        <p:blipFill>
          <a:blip r:embed="rId2"/>
          <a:srcRect/>
          <a:stretch>
            <a:fillRect/>
          </a:stretch>
        </p:blipFill>
        <p:spPr bwMode="auto">
          <a:xfrm>
            <a:off x="4191000" y="1066800"/>
            <a:ext cx="4772025" cy="4133850"/>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838200"/>
            <a:ext cx="8229600" cy="5257800"/>
          </a:xfrm>
        </p:spPr>
        <p:txBody>
          <a:bodyPr>
            <a:normAutofit fontScale="77500" lnSpcReduction="20000"/>
          </a:bodyPr>
          <a:lstStyle/>
          <a:p>
            <a:pPr>
              <a:buNone/>
            </a:pPr>
            <a:r>
              <a:rPr lang="en-US" sz="3000" dirty="0">
                <a:latin typeface="Times New Roman" pitchFamily="18" charset="0"/>
                <a:cs typeface="Times New Roman" pitchFamily="18" charset="0"/>
              </a:rPr>
              <a:t>III. </a:t>
            </a:r>
            <a:r>
              <a:rPr lang="en-US" sz="3000" dirty="0" err="1">
                <a:latin typeface="Times New Roman" pitchFamily="18" charset="0"/>
                <a:cs typeface="Times New Roman" pitchFamily="18" charset="0"/>
              </a:rPr>
              <a:t>Nguyên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tắc</a:t>
            </a:r>
            <a:r>
              <a:rPr lang="en-US" sz="3000" dirty="0">
                <a:latin typeface="Times New Roman" pitchFamily="18" charset="0"/>
                <a:cs typeface="Times New Roman" pitchFamily="18" charset="0"/>
              </a:rPr>
              <a:t> 6 </a:t>
            </a:r>
            <a:r>
              <a:rPr lang="vi-VN" sz="3000" dirty="0">
                <a:latin typeface="Times New Roman" pitchFamily="18" charset="0"/>
                <a:cs typeface="Times New Roman" pitchFamily="18" charset="0"/>
              </a:rPr>
              <a:t>đ</a:t>
            </a:r>
            <a:r>
              <a:rPr lang="en-US" sz="3000" dirty="0" err="1">
                <a:latin typeface="Times New Roman" pitchFamily="18" charset="0"/>
                <a:cs typeface="Times New Roman" pitchFamily="18" charset="0"/>
              </a:rPr>
              <a:t>iểm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khi</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công</a:t>
            </a:r>
            <a:endParaRPr lang="en-US" sz="3000" dirty="0">
              <a:latin typeface="Times New Roman" pitchFamily="18" charset="0"/>
              <a:cs typeface="Times New Roman" pitchFamily="18" charset="0"/>
            </a:endParaRPr>
          </a:p>
          <a:p>
            <a:pPr>
              <a:buNone/>
            </a:pPr>
            <a:r>
              <a:rPr lang="en-US" sz="3000" dirty="0">
                <a:latin typeface="Times New Roman" pitchFamily="18" charset="0"/>
                <a:cs typeface="Times New Roman" pitchFamily="18" charset="0"/>
              </a:rPr>
              <a:t>1. </a:t>
            </a:r>
            <a:r>
              <a:rPr lang="en-US" sz="3000" dirty="0" err="1">
                <a:latin typeface="Times New Roman" pitchFamily="18" charset="0"/>
                <a:cs typeface="Times New Roman" pitchFamily="18" charset="0"/>
              </a:rPr>
              <a:t>Nguyên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tắc</a:t>
            </a:r>
            <a:r>
              <a:rPr lang="en-US" sz="3000" dirty="0">
                <a:latin typeface="Times New Roman" pitchFamily="18" charset="0"/>
                <a:cs typeface="Times New Roman" pitchFamily="18" charset="0"/>
              </a:rPr>
              <a:t> 6 </a:t>
            </a:r>
            <a:r>
              <a:rPr lang="vi-VN" sz="3000" dirty="0">
                <a:latin typeface="Times New Roman" pitchFamily="18" charset="0"/>
                <a:cs typeface="Times New Roman" pitchFamily="18" charset="0"/>
              </a:rPr>
              <a:t>đ</a:t>
            </a:r>
            <a:r>
              <a:rPr lang="en-US" sz="3000" dirty="0" err="1">
                <a:latin typeface="Times New Roman" pitchFamily="18" charset="0"/>
                <a:cs typeface="Times New Roman" pitchFamily="18" charset="0"/>
              </a:rPr>
              <a:t>iểm</a:t>
            </a:r>
            <a:r>
              <a:rPr lang="en-US" sz="3000" dirty="0">
                <a:latin typeface="Times New Roman" pitchFamily="18" charset="0"/>
                <a:cs typeface="Times New Roman" pitchFamily="18" charset="0"/>
              </a:rPr>
              <a:t>: </a:t>
            </a:r>
          </a:p>
          <a:p>
            <a:pPr algn="just">
              <a:buNone/>
            </a:pPr>
            <a:r>
              <a:rPr lang="en-US" sz="3000" dirty="0"/>
              <a:t>	</a:t>
            </a:r>
            <a:r>
              <a:rPr lang="vi-VN" sz="3200" dirty="0"/>
              <a:t>Bậc tự do của vật rắn tuyệt đối</a:t>
            </a:r>
            <a:r>
              <a:rPr lang="en-US" sz="3200" dirty="0"/>
              <a:t> ( DOFs: Degree of Freedoms)</a:t>
            </a:r>
            <a:r>
              <a:rPr lang="vi-VN" sz="3200" dirty="0"/>
              <a:t> là khả năng di chuyển của vật rắn tuyệt đối theo một phương nào đó mà không bị cản trở ( ràng buộc ). Khi một vật rắn tuyệt đối không thể di chuyển theo một phương nào đó có nghĩa là nó bị khống chế ( bị ràng buộc ) bậc tự do theo phương đó</a:t>
            </a:r>
            <a:r>
              <a:rPr lang="en-US" sz="3200" dirty="0"/>
              <a:t>.</a:t>
            </a:r>
          </a:p>
          <a:p>
            <a:pPr>
              <a:buNone/>
            </a:pPr>
            <a:r>
              <a:rPr lang="en-US" sz="3200" dirty="0"/>
              <a:t>	</a:t>
            </a:r>
          </a:p>
          <a:p>
            <a:pPr algn="just">
              <a:buNone/>
            </a:pPr>
            <a:r>
              <a:rPr lang="en-US" sz="3200" dirty="0"/>
              <a:t>	</a:t>
            </a:r>
            <a:r>
              <a:rPr lang="vi-VN" sz="3200" dirty="0"/>
              <a:t>Trong hệ tọa độ không gian Decac, một vật rắn tuyệt đối có 6 bậc tự do</a:t>
            </a:r>
            <a:r>
              <a:rPr lang="en-US" sz="3200" dirty="0"/>
              <a:t>.</a:t>
            </a:r>
            <a:r>
              <a:rPr lang="vi-VN" sz="3200" dirty="0"/>
              <a:t> Để chi tiết có duy nhất một vị trí trong không gian, ta phải khống chế 6 bậc tự do được gọi là nguyên tắc 6 điểm định vị trong gia công</a:t>
            </a:r>
            <a:endParaRPr lang="en-US" sz="3200" dirty="0"/>
          </a:p>
          <a:p>
            <a:pPr>
              <a:buNone/>
            </a:pPr>
            <a:r>
              <a:rPr lang="en-US" sz="3200" i="1" dirty="0"/>
              <a:t>	</a:t>
            </a:r>
          </a:p>
          <a:p>
            <a:pPr>
              <a:buNone/>
            </a:pPr>
            <a:r>
              <a:rPr lang="en-US" sz="3200" i="1" dirty="0">
                <a:solidFill>
                  <a:srgbClr val="FF0000"/>
                </a:solidFill>
              </a:rPr>
              <a:t>	</a:t>
            </a:r>
            <a:r>
              <a:rPr lang="vi-VN" sz="3200" i="1" dirty="0">
                <a:solidFill>
                  <a:srgbClr val="FF0000"/>
                </a:solidFill>
              </a:rPr>
              <a:t>Mỗi bậc tự do bị khống chế tương ứng với một điểm định vị.</a:t>
            </a:r>
            <a:endParaRPr lang="en-US" sz="3200" dirty="0">
              <a:solidFill>
                <a:srgbClr val="FF0000"/>
              </a:solidFill>
            </a:endParaRPr>
          </a:p>
          <a:p>
            <a:pPr>
              <a:buNone/>
            </a:pPr>
            <a:endParaRPr lang="en-US" sz="3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1295400" y="-118794"/>
            <a:ext cx="6858000" cy="697679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162800" cy="579438"/>
          </a:xfrm>
        </p:spPr>
        <p:txBody>
          <a:bodyPr>
            <a:normAutofit fontScale="90000"/>
          </a:bodyPr>
          <a:lstStyle/>
          <a:p>
            <a:r>
              <a:rPr lang="en-US" dirty="0" err="1"/>
              <a:t>Các</a:t>
            </a:r>
            <a:r>
              <a:rPr lang="en-US" dirty="0"/>
              <a:t> </a:t>
            </a:r>
            <a:r>
              <a:rPr lang="en-US" dirty="0" err="1"/>
              <a:t>dạng</a:t>
            </a:r>
            <a:r>
              <a:rPr lang="en-US" dirty="0"/>
              <a:t> </a:t>
            </a:r>
            <a:r>
              <a:rPr lang="en-US" dirty="0" err="1"/>
              <a:t>định</a:t>
            </a:r>
            <a:r>
              <a:rPr lang="en-US" dirty="0"/>
              <a:t> </a:t>
            </a:r>
            <a:r>
              <a:rPr lang="en-US" dirty="0" err="1"/>
              <a:t>vị</a:t>
            </a:r>
            <a:r>
              <a:rPr lang="en-US" dirty="0"/>
              <a:t> chi </a:t>
            </a:r>
            <a:r>
              <a:rPr lang="en-US" dirty="0" err="1"/>
              <a:t>tiết</a:t>
            </a:r>
            <a:r>
              <a:rPr lang="en-US" dirty="0"/>
              <a:t> </a:t>
            </a:r>
          </a:p>
        </p:txBody>
      </p:sp>
      <p:pic>
        <p:nvPicPr>
          <p:cNvPr id="1027" name="Picture 3"/>
          <p:cNvPicPr>
            <a:picLocks noChangeAspect="1" noChangeArrowheads="1"/>
          </p:cNvPicPr>
          <p:nvPr/>
        </p:nvPicPr>
        <p:blipFill>
          <a:blip r:embed="rId2"/>
          <a:srcRect/>
          <a:stretch>
            <a:fillRect/>
          </a:stretch>
        </p:blipFill>
        <p:spPr bwMode="auto">
          <a:xfrm>
            <a:off x="914400" y="1219200"/>
            <a:ext cx="7543800" cy="5306578"/>
          </a:xfrm>
          <a:prstGeom prst="rect">
            <a:avLst/>
          </a:prstGeom>
          <a:noFill/>
          <a:ln w="9525">
            <a:noFill/>
            <a:miter lim="800000"/>
            <a:headEnd/>
            <a:tailEnd/>
          </a:ln>
          <a:effectLst/>
        </p:spPr>
      </p:pic>
    </p:spTree>
    <p:extLst>
      <p:ext uri="{BB962C8B-B14F-4D97-AF65-F5344CB8AC3E}">
        <p14:creationId xmlns:p14="http://schemas.microsoft.com/office/powerpoint/2010/main" val="9453249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162800" cy="579438"/>
          </a:xfrm>
        </p:spPr>
        <p:txBody>
          <a:bodyPr>
            <a:normAutofit fontScale="90000"/>
          </a:bodyPr>
          <a:lstStyle/>
          <a:p>
            <a:r>
              <a:rPr lang="en-US" dirty="0" err="1"/>
              <a:t>Các</a:t>
            </a:r>
            <a:r>
              <a:rPr lang="en-US" dirty="0"/>
              <a:t> </a:t>
            </a:r>
            <a:r>
              <a:rPr lang="en-US" dirty="0" err="1"/>
              <a:t>dạng</a:t>
            </a:r>
            <a:r>
              <a:rPr lang="en-US" dirty="0"/>
              <a:t> </a:t>
            </a:r>
            <a:r>
              <a:rPr lang="en-US" dirty="0" err="1"/>
              <a:t>định</a:t>
            </a:r>
            <a:r>
              <a:rPr lang="en-US" dirty="0"/>
              <a:t> </a:t>
            </a:r>
            <a:r>
              <a:rPr lang="en-US" dirty="0" err="1"/>
              <a:t>vị</a:t>
            </a:r>
            <a:r>
              <a:rPr lang="en-US" dirty="0"/>
              <a:t> chi </a:t>
            </a:r>
            <a:r>
              <a:rPr lang="en-US" dirty="0" err="1"/>
              <a:t>tiết</a:t>
            </a:r>
            <a:r>
              <a:rPr lang="en-US" dirty="0"/>
              <a:t> </a:t>
            </a:r>
          </a:p>
        </p:txBody>
      </p:sp>
      <p:pic>
        <p:nvPicPr>
          <p:cNvPr id="2050" name="Picture 2"/>
          <p:cNvPicPr>
            <a:picLocks noChangeAspect="1" noChangeArrowheads="1"/>
          </p:cNvPicPr>
          <p:nvPr/>
        </p:nvPicPr>
        <p:blipFill>
          <a:blip r:embed="rId2"/>
          <a:srcRect/>
          <a:stretch>
            <a:fillRect/>
          </a:stretch>
        </p:blipFill>
        <p:spPr bwMode="auto">
          <a:xfrm>
            <a:off x="1600200" y="1066800"/>
            <a:ext cx="6367462" cy="5679729"/>
          </a:xfrm>
          <a:prstGeom prst="rect">
            <a:avLst/>
          </a:prstGeom>
          <a:noFill/>
          <a:ln w="9525">
            <a:noFill/>
            <a:miter lim="800000"/>
            <a:headEnd/>
            <a:tailEnd/>
          </a:ln>
          <a:effectLst/>
        </p:spPr>
      </p:pic>
    </p:spTree>
    <p:extLst>
      <p:ext uri="{BB962C8B-B14F-4D97-AF65-F5344CB8AC3E}">
        <p14:creationId xmlns:p14="http://schemas.microsoft.com/office/powerpoint/2010/main" val="5738458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389120"/>
          </a:xfrm>
        </p:spPr>
        <p:txBody>
          <a:bodyPr>
            <a:normAutofit/>
          </a:bodyPr>
          <a:lstStyle/>
          <a:p>
            <a:pPr>
              <a:buNone/>
            </a:pPr>
            <a:r>
              <a:rPr lang="en-US" sz="3000" dirty="0" err="1">
                <a:latin typeface="Times New Roman" pitchFamily="18" charset="0"/>
                <a:cs typeface="Times New Roman" pitchFamily="18" charset="0"/>
              </a:rPr>
              <a:t>Một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chi </a:t>
            </a:r>
            <a:r>
              <a:rPr lang="en-US" sz="3000" dirty="0" err="1">
                <a:latin typeface="Times New Roman" pitchFamily="18" charset="0"/>
                <a:cs typeface="Times New Roman" pitchFamily="18" charset="0"/>
              </a:rPr>
              <a:t>tiết</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a:t>
            </a:r>
            <a:r>
              <a:rPr lang="vi-VN" sz="3000" dirty="0">
                <a:latin typeface="Times New Roman" pitchFamily="18" charset="0"/>
                <a:cs typeface="Times New Roman" pitchFamily="18" charset="0"/>
              </a:rPr>
              <a:t>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gặp</a:t>
            </a:r>
            <a:r>
              <a:rPr lang="en-US" sz="3000" dirty="0">
                <a:latin typeface="Times New Roman" pitchFamily="18" charset="0"/>
                <a:cs typeface="Times New Roman" pitchFamily="18" charset="0"/>
              </a:rPr>
              <a:t>:</a:t>
            </a:r>
          </a:p>
          <a:p>
            <a:pPr>
              <a:buNone/>
            </a:pPr>
            <a:endParaRPr lang="en-US" sz="3000" dirty="0">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srcRect/>
          <a:stretch>
            <a:fillRect/>
          </a:stretch>
        </p:blipFill>
        <p:spPr bwMode="auto">
          <a:xfrm>
            <a:off x="1207020" y="2209800"/>
            <a:ext cx="6260580" cy="3886976"/>
          </a:xfrm>
          <a:prstGeom prst="rect">
            <a:avLst/>
          </a:prstGeom>
          <a:noFill/>
          <a:ln w="9525">
            <a:noFill/>
            <a:miter lim="800000"/>
            <a:headEnd/>
            <a:tailEnd/>
          </a:ln>
          <a:effectLst/>
        </p:spPr>
      </p:pic>
      <p:sp>
        <p:nvSpPr>
          <p:cNvPr id="4" name="Rectangle 3"/>
          <p:cNvSpPr/>
          <p:nvPr/>
        </p:nvSpPr>
        <p:spPr>
          <a:xfrm>
            <a:off x="3962400" y="5486400"/>
            <a:ext cx="41148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BS3"/>
          <p:cNvPicPr>
            <a:picLocks noChangeAspect="1" noChangeArrowheads="1"/>
          </p:cNvPicPr>
          <p:nvPr/>
        </p:nvPicPr>
        <p:blipFill>
          <a:blip r:embed="rId2"/>
          <a:srcRect/>
          <a:stretch>
            <a:fillRect/>
          </a:stretch>
        </p:blipFill>
        <p:spPr bwMode="auto">
          <a:xfrm>
            <a:off x="533400" y="1914525"/>
            <a:ext cx="8382000" cy="31432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srcRect/>
          <a:stretch>
            <a:fillRect/>
          </a:stretch>
        </p:blipFill>
        <p:spPr bwMode="auto">
          <a:xfrm>
            <a:off x="1143000" y="1219200"/>
            <a:ext cx="6880509" cy="3895725"/>
          </a:xfrm>
          <a:prstGeom prst="rect">
            <a:avLst/>
          </a:prstGeom>
          <a:noFill/>
          <a:ln w="9525">
            <a:noFill/>
            <a:miter lim="800000"/>
            <a:headEnd/>
            <a:tailEnd/>
          </a:ln>
          <a:effectLst/>
        </p:spPr>
      </p:pic>
      <p:sp>
        <p:nvSpPr>
          <p:cNvPr id="3" name="Rectangle 2"/>
          <p:cNvSpPr/>
          <p:nvPr/>
        </p:nvSpPr>
        <p:spPr>
          <a:xfrm>
            <a:off x="3962400" y="5486400"/>
            <a:ext cx="41148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rPr>
              <a:t>Khối V ngắn</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304800" y="1981200"/>
            <a:ext cx="8534400" cy="3098029"/>
          </a:xfrm>
          <a:prstGeom prst="rect">
            <a:avLst/>
          </a:prstGeom>
          <a:noFill/>
          <a:ln w="9525">
            <a:noFill/>
            <a:miter lim="800000"/>
            <a:headEnd/>
            <a:tailEnd/>
          </a:ln>
          <a:effectLst/>
        </p:spPr>
      </p:pic>
      <p:sp>
        <p:nvSpPr>
          <p:cNvPr id="3" name="Rectangle 2"/>
          <p:cNvSpPr/>
          <p:nvPr/>
        </p:nvSpPr>
        <p:spPr>
          <a:xfrm>
            <a:off x="0" y="4876800"/>
            <a:ext cx="2971800" cy="830997"/>
          </a:xfrm>
          <a:prstGeom prst="rect">
            <a:avLst/>
          </a:prstGeom>
        </p:spPr>
        <p:txBody>
          <a:bodyPr wrap="square">
            <a:spAutoFit/>
          </a:bodyPr>
          <a:lstStyle/>
          <a:p>
            <a:r>
              <a:rPr lang="vi-VN" sz="2400"/>
              <a:t>Chốt trụ dài định vị mặt trụ trong (L &gt; D</a:t>
            </a:r>
            <a:r>
              <a:rPr lang="en-US" sz="2400"/>
              <a:t>)</a:t>
            </a:r>
            <a:r>
              <a:rPr lang="vi-VN" sz="2400"/>
              <a:t> </a:t>
            </a:r>
            <a:endParaRPr lang="en-US" sz="2400"/>
          </a:p>
        </p:txBody>
      </p:sp>
      <p:sp>
        <p:nvSpPr>
          <p:cNvPr id="4" name="Rectangle 3"/>
          <p:cNvSpPr/>
          <p:nvPr/>
        </p:nvSpPr>
        <p:spPr>
          <a:xfrm>
            <a:off x="2819400" y="921603"/>
            <a:ext cx="2895600" cy="830997"/>
          </a:xfrm>
          <a:prstGeom prst="rect">
            <a:avLst/>
          </a:prstGeom>
        </p:spPr>
        <p:txBody>
          <a:bodyPr wrap="square">
            <a:spAutoFit/>
          </a:bodyPr>
          <a:lstStyle/>
          <a:p>
            <a:r>
              <a:rPr lang="vi-VN" sz="2400"/>
              <a:t>Chốt trụ </a:t>
            </a:r>
            <a:r>
              <a:rPr lang="en-US" sz="2400"/>
              <a:t>ngắn</a:t>
            </a:r>
            <a:r>
              <a:rPr lang="vi-VN" sz="2400"/>
              <a:t> định vị mặt trụ trong (L </a:t>
            </a:r>
            <a:r>
              <a:rPr lang="en-US" sz="2400"/>
              <a:t>&lt;</a:t>
            </a:r>
            <a:r>
              <a:rPr lang="vi-VN" sz="2400"/>
              <a:t> D)</a:t>
            </a:r>
            <a:endParaRPr lang="en-US" sz="2400"/>
          </a:p>
        </p:txBody>
      </p:sp>
      <p:sp>
        <p:nvSpPr>
          <p:cNvPr id="5" name="Rectangle 4"/>
          <p:cNvSpPr/>
          <p:nvPr/>
        </p:nvSpPr>
        <p:spPr>
          <a:xfrm>
            <a:off x="0" y="3962400"/>
            <a:ext cx="51816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srcRect/>
          <a:stretch>
            <a:fillRect/>
          </a:stretch>
        </p:blipFill>
        <p:spPr bwMode="auto">
          <a:xfrm>
            <a:off x="990600" y="838200"/>
            <a:ext cx="5867400" cy="4191000"/>
          </a:xfrm>
          <a:prstGeom prst="rect">
            <a:avLst/>
          </a:prstGeom>
          <a:noFill/>
          <a:ln w="9525">
            <a:noFill/>
            <a:miter lim="800000"/>
            <a:headEnd/>
            <a:tailEnd/>
          </a:ln>
          <a:effectLst/>
        </p:spPr>
      </p:pic>
      <p:sp>
        <p:nvSpPr>
          <p:cNvPr id="4" name="Rectangle 3"/>
          <p:cNvSpPr/>
          <p:nvPr/>
        </p:nvSpPr>
        <p:spPr>
          <a:xfrm>
            <a:off x="1828800" y="4419600"/>
            <a:ext cx="2819400" cy="76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609600" y="1981200"/>
            <a:ext cx="8298568" cy="31337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304800" y="1676400"/>
            <a:ext cx="8414095" cy="42005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162800" cy="579438"/>
          </a:xfrm>
        </p:spPr>
        <p:txBody>
          <a:bodyPr>
            <a:normAutofit fontScale="90000"/>
          </a:bodyPr>
          <a:lstStyle/>
          <a:p>
            <a:r>
              <a:rPr lang="en-US" dirty="0" err="1"/>
              <a:t>Các</a:t>
            </a:r>
            <a:r>
              <a:rPr lang="en-US" dirty="0"/>
              <a:t> </a:t>
            </a:r>
            <a:r>
              <a:rPr lang="en-US" dirty="0" err="1"/>
              <a:t>dạng</a:t>
            </a:r>
            <a:r>
              <a:rPr lang="en-US" dirty="0"/>
              <a:t> </a:t>
            </a:r>
            <a:r>
              <a:rPr lang="en-US" dirty="0" err="1"/>
              <a:t>định</a:t>
            </a:r>
            <a:r>
              <a:rPr lang="en-US" dirty="0"/>
              <a:t> </a:t>
            </a:r>
            <a:r>
              <a:rPr lang="en-US" dirty="0" err="1"/>
              <a:t>vị</a:t>
            </a:r>
            <a:r>
              <a:rPr lang="en-US" dirty="0"/>
              <a:t> chi </a:t>
            </a:r>
            <a:r>
              <a:rPr lang="en-US" dirty="0" err="1"/>
              <a:t>tiết</a:t>
            </a:r>
            <a:r>
              <a:rPr lang="en-US" dirty="0"/>
              <a:t> </a:t>
            </a:r>
          </a:p>
        </p:txBody>
      </p:sp>
      <p:pic>
        <p:nvPicPr>
          <p:cNvPr id="3074" name="Picture 2"/>
          <p:cNvPicPr>
            <a:picLocks noChangeAspect="1" noChangeArrowheads="1"/>
          </p:cNvPicPr>
          <p:nvPr/>
        </p:nvPicPr>
        <p:blipFill>
          <a:blip r:embed="rId2"/>
          <a:srcRect/>
          <a:stretch>
            <a:fillRect/>
          </a:stretch>
        </p:blipFill>
        <p:spPr bwMode="auto">
          <a:xfrm>
            <a:off x="2438399" y="2362200"/>
            <a:ext cx="4618049" cy="2971800"/>
          </a:xfrm>
          <a:prstGeom prst="rect">
            <a:avLst/>
          </a:prstGeom>
          <a:noFill/>
          <a:ln w="9525">
            <a:noFill/>
            <a:miter lim="800000"/>
            <a:headEnd/>
            <a:tailEnd/>
          </a:ln>
        </p:spPr>
      </p:pic>
      <p:sp>
        <p:nvSpPr>
          <p:cNvPr id="5" name="Rectangle 4"/>
          <p:cNvSpPr/>
          <p:nvPr/>
        </p:nvSpPr>
        <p:spPr>
          <a:xfrm>
            <a:off x="838200" y="1219200"/>
            <a:ext cx="5029200" cy="584775"/>
          </a:xfrm>
          <a:prstGeom prst="rect">
            <a:avLst/>
          </a:prstGeom>
        </p:spPr>
        <p:txBody>
          <a:bodyPr wrap="square">
            <a:spAutoFit/>
          </a:bodyPr>
          <a:lstStyle/>
          <a:p>
            <a:r>
              <a:rPr lang="en-US" sz="3200" b="1" dirty="0" err="1"/>
              <a:t>Trường</a:t>
            </a:r>
            <a:r>
              <a:rPr lang="en-US" sz="3200" b="1" dirty="0"/>
              <a:t> </a:t>
            </a:r>
            <a:r>
              <a:rPr lang="en-US" sz="3200" b="1" dirty="0" err="1"/>
              <a:t>hợp</a:t>
            </a:r>
            <a:r>
              <a:rPr lang="en-US" sz="3200" b="1" dirty="0"/>
              <a:t> </a:t>
            </a:r>
            <a:r>
              <a:rPr lang="en-US" sz="3200" b="1" dirty="0" err="1"/>
              <a:t>siêu</a:t>
            </a:r>
            <a:r>
              <a:rPr lang="en-US" sz="3200" b="1" dirty="0"/>
              <a:t> </a:t>
            </a:r>
            <a:r>
              <a:rPr lang="en-US" sz="3200" b="1" dirty="0" err="1"/>
              <a:t>định</a:t>
            </a:r>
            <a:r>
              <a:rPr lang="en-US" sz="3200" b="1" dirty="0"/>
              <a:t> </a:t>
            </a:r>
            <a:r>
              <a:rPr lang="en-US" sz="3200" b="1" dirty="0" err="1"/>
              <a:t>vị</a:t>
            </a:r>
            <a:endParaRPr lang="en-US" sz="3200" dirty="0"/>
          </a:p>
        </p:txBody>
      </p:sp>
    </p:spTree>
    <p:extLst>
      <p:ext uri="{BB962C8B-B14F-4D97-AF65-F5344CB8AC3E}">
        <p14:creationId xmlns:p14="http://schemas.microsoft.com/office/powerpoint/2010/main" val="52168032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a:t>4.2 </a:t>
            </a:r>
            <a:r>
              <a:rPr lang="en-US">
                <a:latin typeface="Times New Roman" pitchFamily="18" charset="0"/>
                <a:cs typeface="Times New Roman" pitchFamily="18" charset="0"/>
              </a:rPr>
              <a:t>CÁC BỘ </a:t>
            </a:r>
            <a:r>
              <a:rPr lang="en-US" dirty="0">
                <a:latin typeface="Times New Roman" pitchFamily="18" charset="0"/>
                <a:cs typeface="Times New Roman" pitchFamily="18" charset="0"/>
              </a:rPr>
              <a:t>PHẬN CỦA ĐỒ GÁ</a:t>
            </a:r>
          </a:p>
        </p:txBody>
      </p:sp>
      <p:sp>
        <p:nvSpPr>
          <p:cNvPr id="3" name="Content Placeholder 2"/>
          <p:cNvSpPr>
            <a:spLocks noGrp="1"/>
          </p:cNvSpPr>
          <p:nvPr>
            <p:ph idx="1"/>
          </p:nvPr>
        </p:nvSpPr>
        <p:spPr/>
        <p:txBody>
          <a:bodyPr>
            <a:normAutofit fontScale="92500"/>
          </a:bodyPr>
          <a:lstStyle/>
          <a:p>
            <a:pPr lvl="1">
              <a:buNone/>
            </a:pPr>
            <a:r>
              <a:rPr lang="en-US" b="1" dirty="0" err="1"/>
              <a:t>Các</a:t>
            </a:r>
            <a:r>
              <a:rPr lang="en-US" b="1" dirty="0"/>
              <a:t> chi </a:t>
            </a:r>
            <a:r>
              <a:rPr lang="en-US" b="1" dirty="0" err="1"/>
              <a:t>tiết</a:t>
            </a:r>
            <a:r>
              <a:rPr lang="en-US" b="1" dirty="0"/>
              <a:t> </a:t>
            </a:r>
            <a:r>
              <a:rPr lang="en-US" b="1" dirty="0" err="1"/>
              <a:t>và</a:t>
            </a:r>
            <a:r>
              <a:rPr lang="en-US" b="1" dirty="0"/>
              <a:t> </a:t>
            </a:r>
            <a:r>
              <a:rPr lang="en-US" b="1" dirty="0" err="1"/>
              <a:t>cơ</a:t>
            </a:r>
            <a:r>
              <a:rPr lang="en-US" b="1" dirty="0"/>
              <a:t> </a:t>
            </a:r>
            <a:r>
              <a:rPr lang="en-US" b="1" dirty="0" err="1"/>
              <a:t>cấu</a:t>
            </a:r>
            <a:r>
              <a:rPr lang="en-US" b="1" dirty="0"/>
              <a:t> </a:t>
            </a:r>
            <a:r>
              <a:rPr lang="en-US" b="1" dirty="0" err="1"/>
              <a:t>định</a:t>
            </a:r>
            <a:r>
              <a:rPr lang="en-US" b="1" dirty="0"/>
              <a:t> </a:t>
            </a:r>
            <a:r>
              <a:rPr lang="en-US" b="1" dirty="0" err="1"/>
              <a:t>vị</a:t>
            </a:r>
            <a:endParaRPr lang="en-US" dirty="0"/>
          </a:p>
          <a:p>
            <a:r>
              <a:rPr lang="en-US" dirty="0" err="1"/>
              <a:t>Các</a:t>
            </a:r>
            <a:r>
              <a:rPr lang="en-US" dirty="0"/>
              <a:t> chi </a:t>
            </a:r>
            <a:r>
              <a:rPr lang="en-US" dirty="0" err="1"/>
              <a:t>tiết</a:t>
            </a:r>
            <a:r>
              <a:rPr lang="en-US" dirty="0"/>
              <a:t> </a:t>
            </a:r>
            <a:r>
              <a:rPr lang="en-US" dirty="0" err="1"/>
              <a:t>và</a:t>
            </a:r>
            <a:r>
              <a:rPr lang="en-US" dirty="0"/>
              <a:t> </a:t>
            </a:r>
            <a:r>
              <a:rPr lang="en-US" dirty="0" err="1"/>
              <a:t>cơ</a:t>
            </a:r>
            <a:r>
              <a:rPr lang="en-US" dirty="0"/>
              <a:t> </a:t>
            </a:r>
            <a:r>
              <a:rPr lang="en-US" dirty="0" err="1"/>
              <a:t>cấu</a:t>
            </a:r>
            <a:r>
              <a:rPr lang="en-US" dirty="0"/>
              <a:t> </a:t>
            </a:r>
            <a:r>
              <a:rPr lang="en-US" dirty="0" err="1"/>
              <a:t>trên</a:t>
            </a:r>
            <a:r>
              <a:rPr lang="en-US" dirty="0"/>
              <a:t> </a:t>
            </a:r>
            <a:r>
              <a:rPr lang="en-US" dirty="0" err="1"/>
              <a:t>đồ</a:t>
            </a:r>
            <a:r>
              <a:rPr lang="en-US" dirty="0"/>
              <a:t> </a:t>
            </a:r>
            <a:r>
              <a:rPr lang="en-US" dirty="0" err="1"/>
              <a:t>gá</a:t>
            </a:r>
            <a:r>
              <a:rPr lang="en-US" dirty="0"/>
              <a:t> </a:t>
            </a:r>
            <a:r>
              <a:rPr lang="en-US" dirty="0" err="1"/>
              <a:t>tiếp</a:t>
            </a:r>
            <a:r>
              <a:rPr lang="en-US" dirty="0"/>
              <a:t> </a:t>
            </a:r>
            <a:r>
              <a:rPr lang="en-US" dirty="0" err="1"/>
              <a:t>xúc</a:t>
            </a:r>
            <a:r>
              <a:rPr lang="en-US" dirty="0"/>
              <a:t> </a:t>
            </a:r>
            <a:r>
              <a:rPr lang="en-US" dirty="0" err="1"/>
              <a:t>với</a:t>
            </a:r>
            <a:r>
              <a:rPr lang="en-US" dirty="0"/>
              <a:t> </a:t>
            </a:r>
            <a:r>
              <a:rPr lang="en-US" dirty="0" err="1"/>
              <a:t>chuẩn</a:t>
            </a:r>
            <a:r>
              <a:rPr lang="en-US" dirty="0"/>
              <a:t> </a:t>
            </a:r>
            <a:r>
              <a:rPr lang="en-US" dirty="0" err="1"/>
              <a:t>định</a:t>
            </a:r>
            <a:r>
              <a:rPr lang="en-US" dirty="0"/>
              <a:t> </a:t>
            </a:r>
            <a:r>
              <a:rPr lang="en-US" dirty="0" err="1"/>
              <a:t>vị</a:t>
            </a:r>
            <a:r>
              <a:rPr lang="en-US" dirty="0"/>
              <a:t> </a:t>
            </a:r>
            <a:r>
              <a:rPr lang="en-US" dirty="0" err="1"/>
              <a:t>của</a:t>
            </a:r>
            <a:r>
              <a:rPr lang="en-US" dirty="0"/>
              <a:t> chi </a:t>
            </a:r>
            <a:r>
              <a:rPr lang="en-US" dirty="0" err="1"/>
              <a:t>tiết</a:t>
            </a:r>
            <a:r>
              <a:rPr lang="en-US" dirty="0"/>
              <a:t> </a:t>
            </a:r>
            <a:r>
              <a:rPr lang="en-US" dirty="0" err="1"/>
              <a:t>thay</a:t>
            </a:r>
            <a:r>
              <a:rPr lang="en-US" dirty="0"/>
              <a:t> </a:t>
            </a:r>
            <a:r>
              <a:rPr lang="en-US" dirty="0" err="1"/>
              <a:t>thế</a:t>
            </a:r>
            <a:r>
              <a:rPr lang="en-US" dirty="0"/>
              <a:t> </a:t>
            </a:r>
            <a:r>
              <a:rPr lang="en-US" dirty="0" err="1"/>
              <a:t>cho</a:t>
            </a:r>
            <a:r>
              <a:rPr lang="en-US" dirty="0"/>
              <a:t> </a:t>
            </a:r>
            <a:r>
              <a:rPr lang="en-US" dirty="0" err="1"/>
              <a:t>các</a:t>
            </a:r>
            <a:r>
              <a:rPr lang="en-US" dirty="0"/>
              <a:t> </a:t>
            </a:r>
            <a:r>
              <a:rPr lang="en-US" dirty="0" err="1"/>
              <a:t>điểm</a:t>
            </a:r>
            <a:r>
              <a:rPr lang="en-US" dirty="0"/>
              <a:t> </a:t>
            </a:r>
            <a:r>
              <a:rPr lang="en-US" dirty="0" err="1"/>
              <a:t>định</a:t>
            </a:r>
            <a:r>
              <a:rPr lang="en-US" dirty="0"/>
              <a:t> </a:t>
            </a:r>
            <a:r>
              <a:rPr lang="en-US" dirty="0" err="1"/>
              <a:t>vị</a:t>
            </a:r>
            <a:r>
              <a:rPr lang="en-US" dirty="0"/>
              <a:t>, </a:t>
            </a:r>
            <a:r>
              <a:rPr lang="en-US" dirty="0" err="1"/>
              <a:t>làm</a:t>
            </a:r>
            <a:r>
              <a:rPr lang="en-US" dirty="0"/>
              <a:t> </a:t>
            </a:r>
            <a:r>
              <a:rPr lang="en-US" dirty="0" err="1"/>
              <a:t>nhiệm</a:t>
            </a:r>
            <a:r>
              <a:rPr lang="en-US" dirty="0"/>
              <a:t> </a:t>
            </a:r>
            <a:r>
              <a:rPr lang="en-US" dirty="0" err="1"/>
              <a:t>vụ</a:t>
            </a:r>
            <a:r>
              <a:rPr lang="en-US" dirty="0"/>
              <a:t> </a:t>
            </a:r>
            <a:r>
              <a:rPr lang="en-US" dirty="0" err="1"/>
              <a:t>khống</a:t>
            </a:r>
            <a:r>
              <a:rPr lang="en-US" dirty="0"/>
              <a:t> </a:t>
            </a:r>
            <a:r>
              <a:rPr lang="en-US" dirty="0" err="1"/>
              <a:t>chế</a:t>
            </a:r>
            <a:r>
              <a:rPr lang="en-US" dirty="0"/>
              <a:t> </a:t>
            </a:r>
            <a:r>
              <a:rPr lang="en-US" dirty="0" err="1"/>
              <a:t>các</a:t>
            </a:r>
            <a:r>
              <a:rPr lang="en-US" dirty="0"/>
              <a:t> </a:t>
            </a:r>
            <a:r>
              <a:rPr lang="en-US" dirty="0" err="1"/>
              <a:t>bậc</a:t>
            </a:r>
            <a:r>
              <a:rPr lang="en-US" dirty="0"/>
              <a:t> </a:t>
            </a:r>
            <a:r>
              <a:rPr lang="en-US" dirty="0" err="1"/>
              <a:t>tự</a:t>
            </a:r>
            <a:r>
              <a:rPr lang="en-US" dirty="0"/>
              <a:t> do </a:t>
            </a:r>
            <a:r>
              <a:rPr lang="en-US" dirty="0" err="1"/>
              <a:t>theo</a:t>
            </a:r>
            <a:r>
              <a:rPr lang="en-US" dirty="0"/>
              <a:t> </a:t>
            </a:r>
            <a:r>
              <a:rPr lang="en-US" dirty="0" err="1"/>
              <a:t>nguyên</a:t>
            </a:r>
            <a:r>
              <a:rPr lang="en-US" dirty="0"/>
              <a:t> </a:t>
            </a:r>
            <a:r>
              <a:rPr lang="en-US" dirty="0" err="1"/>
              <a:t>tắc</a:t>
            </a:r>
            <a:r>
              <a:rPr lang="en-US" dirty="0"/>
              <a:t> 6 </a:t>
            </a:r>
            <a:r>
              <a:rPr lang="en-US" dirty="0" err="1"/>
              <a:t>điểm</a:t>
            </a:r>
            <a:r>
              <a:rPr lang="en-US" dirty="0"/>
              <a:t> </a:t>
            </a:r>
            <a:r>
              <a:rPr lang="en-US" dirty="0" err="1"/>
              <a:t>định</a:t>
            </a:r>
            <a:r>
              <a:rPr lang="en-US" dirty="0"/>
              <a:t> </a:t>
            </a:r>
            <a:r>
              <a:rPr lang="en-US" dirty="0" err="1"/>
              <a:t>vị</a:t>
            </a:r>
            <a:endParaRPr lang="en-US" dirty="0"/>
          </a:p>
          <a:p>
            <a:pPr>
              <a:buNone/>
            </a:pPr>
            <a:r>
              <a:rPr lang="en-US" b="1" i="1" dirty="0"/>
              <a:t> </a:t>
            </a:r>
            <a:r>
              <a:rPr lang="en-US" b="1" i="1" dirty="0" err="1"/>
              <a:t>Gồm</a:t>
            </a:r>
            <a:r>
              <a:rPr lang="en-US" b="1" i="1" dirty="0"/>
              <a:t> 2 </a:t>
            </a:r>
            <a:r>
              <a:rPr lang="en-US" b="1" i="1" dirty="0" err="1"/>
              <a:t>lọai</a:t>
            </a:r>
            <a:r>
              <a:rPr lang="en-US" b="1" i="1" dirty="0"/>
              <a:t>:</a:t>
            </a:r>
            <a:endParaRPr lang="en-US" dirty="0"/>
          </a:p>
          <a:p>
            <a:pPr lvl="0"/>
            <a:r>
              <a:rPr lang="en-US" dirty="0" err="1"/>
              <a:t>Cơ</a:t>
            </a:r>
            <a:r>
              <a:rPr lang="en-US" dirty="0"/>
              <a:t> </a:t>
            </a:r>
            <a:r>
              <a:rPr lang="en-US" dirty="0" err="1"/>
              <a:t>cấu</a:t>
            </a:r>
            <a:r>
              <a:rPr lang="en-US" dirty="0"/>
              <a:t> </a:t>
            </a:r>
            <a:r>
              <a:rPr lang="en-US" dirty="0" err="1"/>
              <a:t>định</a:t>
            </a:r>
            <a:r>
              <a:rPr lang="en-US" dirty="0"/>
              <a:t> </a:t>
            </a:r>
            <a:r>
              <a:rPr lang="en-US" dirty="0" err="1"/>
              <a:t>vị</a:t>
            </a:r>
            <a:r>
              <a:rPr lang="en-US" dirty="0"/>
              <a:t> </a:t>
            </a:r>
            <a:r>
              <a:rPr lang="en-US" dirty="0" err="1"/>
              <a:t>chính</a:t>
            </a:r>
            <a:r>
              <a:rPr lang="en-US" dirty="0"/>
              <a:t>: </a:t>
            </a:r>
            <a:r>
              <a:rPr lang="en-US" dirty="0" err="1"/>
              <a:t>trực</a:t>
            </a:r>
            <a:r>
              <a:rPr lang="en-US" dirty="0"/>
              <a:t> </a:t>
            </a:r>
            <a:r>
              <a:rPr lang="en-US" dirty="0" err="1"/>
              <a:t>tiếp</a:t>
            </a:r>
            <a:r>
              <a:rPr lang="en-US" dirty="0"/>
              <a:t> </a:t>
            </a:r>
            <a:r>
              <a:rPr lang="en-US" dirty="0" err="1"/>
              <a:t>tham</a:t>
            </a:r>
            <a:r>
              <a:rPr lang="en-US" dirty="0"/>
              <a:t> </a:t>
            </a:r>
            <a:r>
              <a:rPr lang="en-US" dirty="0" err="1"/>
              <a:t>gia</a:t>
            </a:r>
            <a:r>
              <a:rPr lang="en-US" dirty="0"/>
              <a:t> </a:t>
            </a:r>
            <a:r>
              <a:rPr lang="en-US" dirty="0" err="1"/>
              <a:t>định</a:t>
            </a:r>
            <a:r>
              <a:rPr lang="en-US" dirty="0"/>
              <a:t> </a:t>
            </a:r>
            <a:r>
              <a:rPr lang="en-US" dirty="0" err="1"/>
              <a:t>vị</a:t>
            </a:r>
            <a:r>
              <a:rPr lang="en-US" dirty="0"/>
              <a:t> chi </a:t>
            </a:r>
            <a:r>
              <a:rPr lang="en-US" dirty="0" err="1"/>
              <a:t>tiết</a:t>
            </a:r>
            <a:r>
              <a:rPr lang="en-US" dirty="0"/>
              <a:t> ( </a:t>
            </a:r>
            <a:r>
              <a:rPr lang="en-US" dirty="0" err="1"/>
              <a:t>khống</a:t>
            </a:r>
            <a:r>
              <a:rPr lang="en-US" dirty="0"/>
              <a:t> </a:t>
            </a:r>
            <a:r>
              <a:rPr lang="en-US" dirty="0" err="1"/>
              <a:t>chế</a:t>
            </a:r>
            <a:r>
              <a:rPr lang="en-US" dirty="0"/>
              <a:t> </a:t>
            </a:r>
            <a:r>
              <a:rPr lang="en-US" dirty="0" err="1"/>
              <a:t>bậc</a:t>
            </a:r>
            <a:r>
              <a:rPr lang="en-US" dirty="0"/>
              <a:t> </a:t>
            </a:r>
            <a:r>
              <a:rPr lang="en-US" dirty="0" err="1"/>
              <a:t>tự</a:t>
            </a:r>
            <a:r>
              <a:rPr lang="en-US" dirty="0"/>
              <a:t> do )</a:t>
            </a:r>
          </a:p>
          <a:p>
            <a:pPr lvl="0"/>
            <a:r>
              <a:rPr lang="en-US" dirty="0" err="1"/>
              <a:t>Cơ</a:t>
            </a:r>
            <a:r>
              <a:rPr lang="en-US" dirty="0"/>
              <a:t> </a:t>
            </a:r>
            <a:r>
              <a:rPr lang="en-US" dirty="0" err="1"/>
              <a:t>cấu</a:t>
            </a:r>
            <a:r>
              <a:rPr lang="en-US" dirty="0"/>
              <a:t> </a:t>
            </a:r>
            <a:r>
              <a:rPr lang="en-US" dirty="0" err="1"/>
              <a:t>định</a:t>
            </a:r>
            <a:r>
              <a:rPr lang="en-US" dirty="0"/>
              <a:t> </a:t>
            </a:r>
            <a:r>
              <a:rPr lang="en-US" dirty="0" err="1"/>
              <a:t>vị</a:t>
            </a:r>
            <a:r>
              <a:rPr lang="en-US" dirty="0"/>
              <a:t> </a:t>
            </a:r>
            <a:r>
              <a:rPr lang="en-US" dirty="0" err="1"/>
              <a:t>phụ</a:t>
            </a:r>
            <a:r>
              <a:rPr lang="en-US" dirty="0"/>
              <a:t>: </a:t>
            </a:r>
            <a:r>
              <a:rPr lang="en-US" dirty="0" err="1"/>
              <a:t>không</a:t>
            </a:r>
            <a:r>
              <a:rPr lang="en-US" dirty="0"/>
              <a:t> </a:t>
            </a:r>
            <a:r>
              <a:rPr lang="en-US" dirty="0" err="1"/>
              <a:t>tham</a:t>
            </a:r>
            <a:r>
              <a:rPr lang="en-US" dirty="0"/>
              <a:t> </a:t>
            </a:r>
            <a:r>
              <a:rPr lang="en-US" dirty="0" err="1"/>
              <a:t>gia</a:t>
            </a:r>
            <a:r>
              <a:rPr lang="en-US" dirty="0"/>
              <a:t> </a:t>
            </a:r>
            <a:r>
              <a:rPr lang="en-US" dirty="0" err="1"/>
              <a:t>định</a:t>
            </a:r>
            <a:r>
              <a:rPr lang="en-US" dirty="0"/>
              <a:t> </a:t>
            </a:r>
            <a:r>
              <a:rPr lang="en-US" dirty="0" err="1"/>
              <a:t>vị</a:t>
            </a:r>
            <a:r>
              <a:rPr lang="en-US" dirty="0"/>
              <a:t> chi </a:t>
            </a:r>
            <a:r>
              <a:rPr lang="en-US" dirty="0" err="1"/>
              <a:t>tiết</a:t>
            </a:r>
            <a:r>
              <a:rPr lang="en-US" dirty="0"/>
              <a:t> </a:t>
            </a:r>
            <a:r>
              <a:rPr lang="en-US" dirty="0" err="1"/>
              <a:t>mà</a:t>
            </a:r>
            <a:r>
              <a:rPr lang="en-US" dirty="0"/>
              <a:t> </a:t>
            </a:r>
            <a:r>
              <a:rPr lang="en-US" dirty="0" err="1"/>
              <a:t>chỉ</a:t>
            </a:r>
            <a:r>
              <a:rPr lang="en-US" dirty="0"/>
              <a:t> </a:t>
            </a:r>
            <a:r>
              <a:rPr lang="en-US" dirty="0" err="1"/>
              <a:t>làm</a:t>
            </a:r>
            <a:r>
              <a:rPr lang="en-US" dirty="0"/>
              <a:t> </a:t>
            </a:r>
            <a:r>
              <a:rPr lang="en-US" dirty="0" err="1"/>
              <a:t>tăng</a:t>
            </a:r>
            <a:r>
              <a:rPr lang="en-US" dirty="0"/>
              <a:t> </a:t>
            </a:r>
            <a:r>
              <a:rPr lang="en-US" dirty="0" err="1"/>
              <a:t>độ</a:t>
            </a:r>
            <a:r>
              <a:rPr lang="en-US" dirty="0"/>
              <a:t> </a:t>
            </a:r>
            <a:r>
              <a:rPr lang="en-US" dirty="0" err="1"/>
              <a:t>cứng</a:t>
            </a:r>
            <a:r>
              <a:rPr lang="en-US" dirty="0"/>
              <a:t> </a:t>
            </a:r>
            <a:r>
              <a:rPr lang="en-US" dirty="0" err="1"/>
              <a:t>vững</a:t>
            </a:r>
            <a:r>
              <a:rPr lang="en-US" dirty="0"/>
              <a:t> </a:t>
            </a:r>
            <a:r>
              <a:rPr lang="en-US" dirty="0" err="1"/>
              <a:t>cho</a:t>
            </a:r>
            <a:r>
              <a:rPr lang="en-US" dirty="0"/>
              <a:t> chi </a:t>
            </a:r>
            <a:r>
              <a:rPr lang="en-US" dirty="0" err="1"/>
              <a:t>tiết</a:t>
            </a:r>
            <a:r>
              <a:rPr lang="en-US" dirty="0"/>
              <a:t>, </a:t>
            </a:r>
            <a:r>
              <a:rPr lang="en-US" dirty="0" err="1"/>
              <a:t>nó</a:t>
            </a:r>
            <a:r>
              <a:rPr lang="en-US" dirty="0"/>
              <a:t> </a:t>
            </a:r>
            <a:r>
              <a:rPr lang="en-US" dirty="0" err="1"/>
              <a:t>không</a:t>
            </a:r>
            <a:r>
              <a:rPr lang="en-US" dirty="0"/>
              <a:t> </a:t>
            </a:r>
            <a:r>
              <a:rPr lang="en-US" dirty="0" err="1"/>
              <a:t>làm</a:t>
            </a:r>
            <a:r>
              <a:rPr lang="en-US" dirty="0"/>
              <a:t> </a:t>
            </a:r>
            <a:r>
              <a:rPr lang="en-US" dirty="0" err="1"/>
              <a:t>thay</a:t>
            </a:r>
            <a:r>
              <a:rPr lang="en-US" dirty="0"/>
              <a:t> </a:t>
            </a:r>
            <a:r>
              <a:rPr lang="en-US" dirty="0" err="1"/>
              <a:t>đổi</a:t>
            </a:r>
            <a:r>
              <a:rPr lang="en-US" dirty="0"/>
              <a:t> </a:t>
            </a:r>
            <a:r>
              <a:rPr lang="en-US" dirty="0" err="1"/>
              <a:t>vị</a:t>
            </a:r>
            <a:r>
              <a:rPr lang="en-US" dirty="0"/>
              <a:t> </a:t>
            </a:r>
            <a:r>
              <a:rPr lang="en-US" dirty="0" err="1"/>
              <a:t>trí</a:t>
            </a:r>
            <a:r>
              <a:rPr lang="en-US" dirty="0"/>
              <a:t> </a:t>
            </a:r>
            <a:r>
              <a:rPr lang="en-US" dirty="0" err="1"/>
              <a:t>của</a:t>
            </a:r>
            <a:r>
              <a:rPr lang="en-US" dirty="0"/>
              <a:t> chi </a:t>
            </a:r>
            <a:r>
              <a:rPr lang="en-US" dirty="0" err="1"/>
              <a:t>tiết</a:t>
            </a:r>
            <a:r>
              <a:rPr lang="en-US" dirty="0"/>
              <a:t>, </a:t>
            </a:r>
            <a:r>
              <a:rPr lang="en-US" dirty="0" err="1"/>
              <a:t>thông</a:t>
            </a:r>
            <a:r>
              <a:rPr lang="en-US" dirty="0"/>
              <a:t> </a:t>
            </a:r>
            <a:r>
              <a:rPr lang="en-US" dirty="0" err="1"/>
              <a:t>thường</a:t>
            </a:r>
            <a:r>
              <a:rPr lang="en-US" dirty="0"/>
              <a:t> </a:t>
            </a:r>
            <a:r>
              <a:rPr lang="en-US" dirty="0" err="1"/>
              <a:t>nó</a:t>
            </a:r>
            <a:r>
              <a:rPr lang="en-US" dirty="0"/>
              <a:t> </a:t>
            </a:r>
            <a:r>
              <a:rPr lang="en-US" dirty="0" err="1"/>
              <a:t>là</a:t>
            </a:r>
            <a:r>
              <a:rPr lang="en-US" dirty="0"/>
              <a:t> </a:t>
            </a:r>
            <a:r>
              <a:rPr lang="en-US" dirty="0" err="1"/>
              <a:t>các</a:t>
            </a:r>
            <a:r>
              <a:rPr lang="en-US" dirty="0"/>
              <a:t> </a:t>
            </a:r>
            <a:r>
              <a:rPr lang="en-US" dirty="0" err="1"/>
              <a:t>cơ</a:t>
            </a:r>
            <a:r>
              <a:rPr lang="en-US" dirty="0"/>
              <a:t> </a:t>
            </a:r>
            <a:r>
              <a:rPr lang="en-US" dirty="0" err="1"/>
              <a:t>cấu</a:t>
            </a:r>
            <a:r>
              <a:rPr lang="en-US" dirty="0"/>
              <a:t> </a:t>
            </a:r>
            <a:r>
              <a:rPr lang="en-US" dirty="0" err="1"/>
              <a:t>điều</a:t>
            </a:r>
            <a:r>
              <a:rPr lang="en-US" dirty="0"/>
              <a:t> </a:t>
            </a:r>
            <a:r>
              <a:rPr lang="en-US" dirty="0" err="1"/>
              <a:t>chỉnh</a:t>
            </a:r>
            <a:r>
              <a:rPr lang="en-US" dirty="0"/>
              <a:t> hay </a:t>
            </a:r>
            <a:r>
              <a:rPr lang="en-US" dirty="0" err="1"/>
              <a:t>di</a:t>
            </a:r>
            <a:r>
              <a:rPr lang="en-US" dirty="0"/>
              <a:t> </a:t>
            </a:r>
            <a:r>
              <a:rPr lang="en-US" dirty="0" err="1"/>
              <a:t>động</a:t>
            </a:r>
            <a:r>
              <a:rPr lang="en-US" dirty="0"/>
              <a:t> </a:t>
            </a:r>
            <a:r>
              <a:rPr lang="en-US" dirty="0" err="1"/>
              <a:t>được</a:t>
            </a:r>
            <a:endParaRPr lang="en-US" dirty="0"/>
          </a:p>
          <a:p>
            <a:endParaRPr lang="en-US" dirty="0"/>
          </a:p>
        </p:txBody>
      </p:sp>
    </p:spTree>
    <p:extLst>
      <p:ext uri="{BB962C8B-B14F-4D97-AF65-F5344CB8AC3E}">
        <p14:creationId xmlns:p14="http://schemas.microsoft.com/office/powerpoint/2010/main" val="42867164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CCA8113F-540F-4225-8078-38F9DE733D7F}"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35DEFC8B-8D25-493F-981D-14EA00F4E616}" type="slidenum">
              <a:rPr lang="en-US"/>
              <a:pPr>
                <a:defRPr/>
              </a:pPr>
              <a:t>31</a:t>
            </a:fld>
            <a:endParaRPr lang="en-US"/>
          </a:p>
        </p:txBody>
      </p:sp>
      <p:sp>
        <p:nvSpPr>
          <p:cNvPr id="50178" name="Rectangle 2"/>
          <p:cNvSpPr>
            <a:spLocks noGrp="1" noChangeArrowheads="1"/>
          </p:cNvSpPr>
          <p:nvPr>
            <p:ph type="title"/>
          </p:nvPr>
        </p:nvSpPr>
        <p:spPr>
          <a:xfrm>
            <a:off x="457200" y="228600"/>
            <a:ext cx="8229600" cy="762000"/>
          </a:xfrm>
        </p:spPr>
        <p:txBody>
          <a:bodyPr>
            <a:normAutofit fontScale="90000"/>
          </a:bodyPr>
          <a:lstStyle/>
          <a:p>
            <a:pPr eaLnBrk="1" hangingPunct="1">
              <a:defRPr/>
            </a:pPr>
            <a:r>
              <a:rPr lang="en-US" b="1" i="1">
                <a:solidFill>
                  <a:srgbClr val="FF0000"/>
                </a:solidFill>
                <a:effectLst>
                  <a:outerShdw blurRad="38100" dist="38100" dir="2700000" algn="tl">
                    <a:srgbClr val="000000">
                      <a:alpha val="43137"/>
                    </a:srgbClr>
                  </a:outerShdw>
                </a:effectLst>
                <a:latin typeface="Times New Roman" pitchFamily="18" charset="0"/>
              </a:rPr>
              <a:t>Các chi tiết và cơ cấu định vị</a:t>
            </a:r>
          </a:p>
        </p:txBody>
      </p:sp>
      <p:sp>
        <p:nvSpPr>
          <p:cNvPr id="50179" name="Rectangle 3"/>
          <p:cNvSpPr>
            <a:spLocks noGrp="1" noChangeArrowheads="1"/>
          </p:cNvSpPr>
          <p:nvPr>
            <p:ph type="body" idx="1"/>
          </p:nvPr>
        </p:nvSpPr>
        <p:spPr>
          <a:xfrm>
            <a:off x="457200" y="1295400"/>
            <a:ext cx="8229600" cy="3962400"/>
          </a:xfrm>
        </p:spPr>
        <p:txBody>
          <a:bodyPr/>
          <a:lstStyle/>
          <a:p>
            <a:pPr eaLnBrk="1" hangingPunct="1">
              <a:lnSpc>
                <a:spcPct val="150000"/>
              </a:lnSpc>
              <a:buFontTx/>
              <a:buNone/>
            </a:pPr>
            <a:r>
              <a:rPr lang="en-US">
                <a:latin typeface="Times New Roman" pitchFamily="18" charset="0"/>
              </a:rPr>
              <a:t>Khái niệm:</a:t>
            </a:r>
          </a:p>
          <a:p>
            <a:pPr eaLnBrk="1" hangingPunct="1">
              <a:lnSpc>
                <a:spcPct val="150000"/>
              </a:lnSpc>
              <a:buFontTx/>
              <a:buNone/>
            </a:pPr>
            <a:r>
              <a:rPr lang="en-US" b="1">
                <a:latin typeface="Times New Roman" pitchFamily="18" charset="0"/>
              </a:rPr>
              <a:t>	</a:t>
            </a:r>
            <a:r>
              <a:rPr lang="en-US">
                <a:solidFill>
                  <a:srgbClr val="0000FF"/>
                </a:solidFill>
                <a:latin typeface="Times New Roman" pitchFamily="18" charset="0"/>
              </a:rPr>
              <a:t>Các chi tiết định vị là các chi tiết:</a:t>
            </a:r>
          </a:p>
          <a:p>
            <a:pPr eaLnBrk="1" hangingPunct="1">
              <a:lnSpc>
                <a:spcPct val="150000"/>
              </a:lnSpc>
              <a:buFontTx/>
              <a:buNone/>
            </a:pPr>
            <a:r>
              <a:rPr lang="en-US">
                <a:latin typeface="Times New Roman" pitchFamily="18" charset="0"/>
              </a:rPr>
              <a:t>		</a:t>
            </a:r>
            <a:r>
              <a:rPr lang="en-US">
                <a:solidFill>
                  <a:srgbClr val="0000FF"/>
                </a:solidFill>
                <a:latin typeface="Times New Roman" pitchFamily="18" charset="0"/>
              </a:rPr>
              <a:t>- Tiếp xúc với chuẩn định vị của chi tiết</a:t>
            </a:r>
          </a:p>
          <a:p>
            <a:pPr eaLnBrk="1" hangingPunct="1">
              <a:lnSpc>
                <a:spcPct val="150000"/>
              </a:lnSpc>
              <a:buFontTx/>
              <a:buNone/>
            </a:pPr>
            <a:r>
              <a:rPr lang="en-US">
                <a:solidFill>
                  <a:srgbClr val="0000FF"/>
                </a:solidFill>
                <a:latin typeface="Times New Roman" pitchFamily="18" charset="0"/>
              </a:rPr>
              <a:t>		- Thay thế cho các điểm định vị</a:t>
            </a:r>
          </a:p>
          <a:p>
            <a:pPr eaLnBrk="1" hangingPunct="1">
              <a:lnSpc>
                <a:spcPct val="150000"/>
              </a:lnSpc>
              <a:buFontTx/>
              <a:buNone/>
            </a:pPr>
            <a:r>
              <a:rPr lang="en-US">
                <a:solidFill>
                  <a:srgbClr val="0000FF"/>
                </a:solidFill>
                <a:latin typeface="Times New Roman" pitchFamily="18" charset="0"/>
              </a:rPr>
              <a:t>		- Khống chế các bậc tự do theo nguyên tắc 6 điểm</a:t>
            </a:r>
          </a:p>
        </p:txBody>
      </p:sp>
    </p:spTree>
    <p:extLst>
      <p:ext uri="{BB962C8B-B14F-4D97-AF65-F5344CB8AC3E}">
        <p14:creationId xmlns:p14="http://schemas.microsoft.com/office/powerpoint/2010/main" val="3749165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fade">
                                      <p:cBhvr>
                                        <p:cTn id="7" dur="2000"/>
                                        <p:tgtEl>
                                          <p:spTgt spid="501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0179">
                                            <p:txEl>
                                              <p:pRg st="0" end="0"/>
                                            </p:txEl>
                                          </p:spTgt>
                                        </p:tgtEl>
                                        <p:attrNameLst>
                                          <p:attrName>style.visibility</p:attrName>
                                        </p:attrNameLst>
                                      </p:cBhvr>
                                      <p:to>
                                        <p:strVal val="visible"/>
                                      </p:to>
                                    </p:set>
                                    <p:animEffect transition="in" filter="fade">
                                      <p:cBhvr>
                                        <p:cTn id="12" dur="2000"/>
                                        <p:tgtEl>
                                          <p:spTgt spid="5017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0179">
                                            <p:txEl>
                                              <p:pRg st="1" end="1"/>
                                            </p:txEl>
                                          </p:spTgt>
                                        </p:tgtEl>
                                        <p:attrNameLst>
                                          <p:attrName>style.visibility</p:attrName>
                                        </p:attrNameLst>
                                      </p:cBhvr>
                                      <p:to>
                                        <p:strVal val="visible"/>
                                      </p:to>
                                    </p:set>
                                    <p:animEffect transition="in" filter="fade">
                                      <p:cBhvr>
                                        <p:cTn id="17" dur="2000"/>
                                        <p:tgtEl>
                                          <p:spTgt spid="5017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0179">
                                            <p:txEl>
                                              <p:pRg st="2" end="2"/>
                                            </p:txEl>
                                          </p:spTgt>
                                        </p:tgtEl>
                                        <p:attrNameLst>
                                          <p:attrName>style.visibility</p:attrName>
                                        </p:attrNameLst>
                                      </p:cBhvr>
                                      <p:to>
                                        <p:strVal val="visible"/>
                                      </p:to>
                                    </p:set>
                                    <p:animEffect transition="in" filter="fade">
                                      <p:cBhvr>
                                        <p:cTn id="22" dur="2000"/>
                                        <p:tgtEl>
                                          <p:spTgt spid="5017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0179">
                                            <p:txEl>
                                              <p:pRg st="3" end="3"/>
                                            </p:txEl>
                                          </p:spTgt>
                                        </p:tgtEl>
                                        <p:attrNameLst>
                                          <p:attrName>style.visibility</p:attrName>
                                        </p:attrNameLst>
                                      </p:cBhvr>
                                      <p:to>
                                        <p:strVal val="visible"/>
                                      </p:to>
                                    </p:set>
                                    <p:animEffect transition="in" filter="fade">
                                      <p:cBhvr>
                                        <p:cTn id="27" dur="2000"/>
                                        <p:tgtEl>
                                          <p:spTgt spid="5017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0179">
                                            <p:txEl>
                                              <p:pRg st="4" end="4"/>
                                            </p:txEl>
                                          </p:spTgt>
                                        </p:tgtEl>
                                        <p:attrNameLst>
                                          <p:attrName>style.visibility</p:attrName>
                                        </p:attrNameLst>
                                      </p:cBhvr>
                                      <p:to>
                                        <p:strVal val="visible"/>
                                      </p:to>
                                    </p:set>
                                    <p:animEffect transition="in" filter="fade">
                                      <p:cBhvr>
                                        <p:cTn id="32" dur="2000"/>
                                        <p:tgtEl>
                                          <p:spTgt spid="501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4" name="Date Placeholder 3"/>
          <p:cNvSpPr>
            <a:spLocks noGrp="1"/>
          </p:cNvSpPr>
          <p:nvPr>
            <p:ph type="dt" sz="quarter" idx="10"/>
          </p:nvPr>
        </p:nvSpPr>
        <p:spPr/>
        <p:txBody>
          <a:bodyPr/>
          <a:lstStyle/>
          <a:p>
            <a:pPr>
              <a:defRPr/>
            </a:pPr>
            <a:fld id="{905726A0-5655-4244-AEAF-1DA18CA27850}" type="datetime1">
              <a:rPr lang="de-DE"/>
              <a:pPr>
                <a:defRPr/>
              </a:pPr>
              <a:t>12.03.2020</a:t>
            </a:fld>
            <a:endParaRPr lang="en-US"/>
          </a:p>
        </p:txBody>
      </p:sp>
      <p:sp>
        <p:nvSpPr>
          <p:cNvPr id="565" name="Slide Number Placeholder 5"/>
          <p:cNvSpPr>
            <a:spLocks noGrp="1"/>
          </p:cNvSpPr>
          <p:nvPr>
            <p:ph type="sldNum" sz="quarter" idx="12"/>
          </p:nvPr>
        </p:nvSpPr>
        <p:spPr/>
        <p:txBody>
          <a:bodyPr/>
          <a:lstStyle/>
          <a:p>
            <a:pPr>
              <a:defRPr/>
            </a:pPr>
            <a:fld id="{8F4031D2-C0E8-4F73-A8A1-ADB13B42DDDC}" type="slidenum">
              <a:rPr lang="en-US"/>
              <a:pPr>
                <a:defRPr/>
              </a:pPr>
              <a:t>32</a:t>
            </a:fld>
            <a:endParaRPr lang="en-US"/>
          </a:p>
        </p:txBody>
      </p:sp>
      <p:sp>
        <p:nvSpPr>
          <p:cNvPr id="51205" name="Rectangle 5"/>
          <p:cNvSpPr>
            <a:spLocks noGrp="1" noChangeArrowheads="1"/>
          </p:cNvSpPr>
          <p:nvPr>
            <p:ph type="title"/>
          </p:nvPr>
        </p:nvSpPr>
        <p:spPr>
          <a:xfrm>
            <a:off x="457200" y="0"/>
            <a:ext cx="8229600" cy="1143000"/>
          </a:xfrm>
        </p:spPr>
        <p:txBody>
          <a:bodyPr/>
          <a:lstStyle/>
          <a:p>
            <a:pPr eaLnBrk="1" hangingPunct="1">
              <a:defRPr/>
            </a:pPr>
            <a:r>
              <a:rPr lang="en-US" sz="3600" b="1" i="1">
                <a:solidFill>
                  <a:srgbClr val="FF0000"/>
                </a:solidFill>
                <a:effectLst>
                  <a:outerShdw blurRad="38100" dist="38100" dir="2700000" algn="tl">
                    <a:srgbClr val="000000">
                      <a:alpha val="43137"/>
                    </a:srgbClr>
                  </a:outerShdw>
                </a:effectLst>
              </a:rPr>
              <a:t>Các chi tiết định vị vào mặt phẳng</a:t>
            </a:r>
          </a:p>
        </p:txBody>
      </p:sp>
      <p:sp>
        <p:nvSpPr>
          <p:cNvPr id="84997" name="Text Box 566"/>
          <p:cNvSpPr txBox="1">
            <a:spLocks noChangeArrowheads="1"/>
          </p:cNvSpPr>
          <p:nvPr/>
        </p:nvSpPr>
        <p:spPr bwMode="auto">
          <a:xfrm>
            <a:off x="457200" y="1219200"/>
            <a:ext cx="243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1-Chốt tì cố định</a:t>
            </a:r>
          </a:p>
        </p:txBody>
      </p:sp>
      <p:pic>
        <p:nvPicPr>
          <p:cNvPr id="8499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905000"/>
            <a:ext cx="830580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82391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4" name="Date Placeholder 3"/>
          <p:cNvSpPr>
            <a:spLocks noGrp="1"/>
          </p:cNvSpPr>
          <p:nvPr>
            <p:ph type="dt" sz="quarter" idx="10"/>
          </p:nvPr>
        </p:nvSpPr>
        <p:spPr/>
        <p:txBody>
          <a:bodyPr/>
          <a:lstStyle/>
          <a:p>
            <a:pPr>
              <a:defRPr/>
            </a:pPr>
            <a:fld id="{905726A0-5655-4244-AEAF-1DA18CA27850}" type="datetime1">
              <a:rPr lang="de-DE"/>
              <a:pPr>
                <a:defRPr/>
              </a:pPr>
              <a:t>12.03.2020</a:t>
            </a:fld>
            <a:endParaRPr lang="en-US"/>
          </a:p>
        </p:txBody>
      </p:sp>
      <p:sp>
        <p:nvSpPr>
          <p:cNvPr id="565" name="Slide Number Placeholder 5"/>
          <p:cNvSpPr>
            <a:spLocks noGrp="1"/>
          </p:cNvSpPr>
          <p:nvPr>
            <p:ph type="sldNum" sz="quarter" idx="12"/>
          </p:nvPr>
        </p:nvSpPr>
        <p:spPr/>
        <p:txBody>
          <a:bodyPr/>
          <a:lstStyle/>
          <a:p>
            <a:pPr>
              <a:defRPr/>
            </a:pPr>
            <a:fld id="{A817077A-53E8-4E18-BEFC-DB64A1EEF8D3}" type="slidenum">
              <a:rPr lang="en-US"/>
              <a:pPr>
                <a:defRPr/>
              </a:pPr>
              <a:t>33</a:t>
            </a:fld>
            <a:endParaRPr lang="en-US"/>
          </a:p>
        </p:txBody>
      </p:sp>
      <p:sp>
        <p:nvSpPr>
          <p:cNvPr id="51205" name="Rectangle 5"/>
          <p:cNvSpPr>
            <a:spLocks noGrp="1" noChangeArrowheads="1"/>
          </p:cNvSpPr>
          <p:nvPr>
            <p:ph type="title"/>
          </p:nvPr>
        </p:nvSpPr>
        <p:spPr>
          <a:xfrm>
            <a:off x="533400" y="0"/>
            <a:ext cx="8229600" cy="1143000"/>
          </a:xfrm>
        </p:spPr>
        <p:txBody>
          <a:bodyPr/>
          <a:lstStyle/>
          <a:p>
            <a:pPr eaLnBrk="1" hangingPunct="1">
              <a:defRPr/>
            </a:pPr>
            <a:r>
              <a:rPr lang="en-US" sz="3600" b="1" i="1">
                <a:solidFill>
                  <a:srgbClr val="FF0000"/>
                </a:solidFill>
                <a:effectLst>
                  <a:outerShdw blurRad="38100" dist="38100" dir="2700000" algn="tl">
                    <a:srgbClr val="000000">
                      <a:alpha val="43137"/>
                    </a:srgbClr>
                  </a:outerShdw>
                </a:effectLst>
              </a:rPr>
              <a:t>Các chi tiết định vị vào mặt phẳng</a:t>
            </a:r>
          </a:p>
        </p:txBody>
      </p:sp>
      <p:sp>
        <p:nvSpPr>
          <p:cNvPr id="86021" name="Text Box 566"/>
          <p:cNvSpPr txBox="1">
            <a:spLocks noChangeArrowheads="1"/>
          </p:cNvSpPr>
          <p:nvPr/>
        </p:nvSpPr>
        <p:spPr bwMode="auto">
          <a:xfrm>
            <a:off x="228600" y="990600"/>
            <a:ext cx="243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Chốt tì cố định</a:t>
            </a:r>
          </a:p>
        </p:txBody>
      </p:sp>
      <p:pic>
        <p:nvPicPr>
          <p:cNvPr id="860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838" y="1676400"/>
            <a:ext cx="7548562"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59972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FAE0C851-3984-45CF-8AEB-3F541D657693}" type="slidenum">
              <a:rPr lang="en-US" smtClean="0"/>
              <a:pPr>
                <a:defRPr/>
              </a:pPr>
              <a:t>34</a:t>
            </a:fld>
            <a:endParaRPr lang="en-US"/>
          </a:p>
        </p:txBody>
      </p:sp>
      <p:pic>
        <p:nvPicPr>
          <p:cNvPr id="8704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5343525" cy="521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046"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943600" y="152400"/>
            <a:ext cx="2895600" cy="2838450"/>
          </a:xfrm>
        </p:spPr>
      </p:pic>
      <p:pic>
        <p:nvPicPr>
          <p:cNvPr id="8704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3048000"/>
            <a:ext cx="2981325"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65968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pPr eaLnBrk="1" hangingPunct="1"/>
            <a:endParaRPr lang="en-US"/>
          </a:p>
        </p:txBody>
      </p:sp>
      <p:sp>
        <p:nvSpPr>
          <p:cNvPr id="88067" name="Content Placeholder 2"/>
          <p:cNvSpPr>
            <a:spLocks noGrp="1"/>
          </p:cNvSpPr>
          <p:nvPr>
            <p:ph idx="1"/>
          </p:nvPr>
        </p:nvSpPr>
        <p:spPr/>
        <p:txBody>
          <a:bodyPr/>
          <a:lstStyle/>
          <a:p>
            <a:pPr eaLnBrk="1" hangingPunct="1"/>
            <a:endParaRPr lang="en-US"/>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74EAA183-743D-47F1-AF54-CDD9197A860A}" type="slidenum">
              <a:rPr lang="en-US" smtClean="0"/>
              <a:pPr>
                <a:defRPr/>
              </a:pPr>
              <a:t>35</a:t>
            </a:fld>
            <a:endParaRPr lang="en-US"/>
          </a:p>
        </p:txBody>
      </p:sp>
      <p:pic>
        <p:nvPicPr>
          <p:cNvPr id="880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63892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3113088"/>
            <a:ext cx="350520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9766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pPr eaLnBrk="1" hangingPunct="1"/>
            <a:endParaRPr lang="en-US"/>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CC8A8A01-47D0-462F-98DA-DE73480B6FD7}" type="slidenum">
              <a:rPr lang="en-US" smtClean="0"/>
              <a:pPr>
                <a:defRPr/>
              </a:pPr>
              <a:t>36</a:t>
            </a:fld>
            <a:endParaRPr lang="en-US"/>
          </a:p>
        </p:txBody>
      </p:sp>
      <p:pic>
        <p:nvPicPr>
          <p:cNvPr id="8909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629400" cy="377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09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3810000"/>
            <a:ext cx="286702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09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3638550"/>
            <a:ext cx="3238500"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58333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 name="Date Placeholder 3"/>
          <p:cNvSpPr>
            <a:spLocks noGrp="1"/>
          </p:cNvSpPr>
          <p:nvPr>
            <p:ph type="dt" sz="quarter" idx="10"/>
          </p:nvPr>
        </p:nvSpPr>
        <p:spPr/>
        <p:txBody>
          <a:bodyPr/>
          <a:lstStyle/>
          <a:p>
            <a:pPr>
              <a:defRPr/>
            </a:pPr>
            <a:fld id="{A73FCAEB-597A-4FBB-95FC-01C961587C91}" type="datetime1">
              <a:rPr lang="de-DE"/>
              <a:pPr>
                <a:defRPr/>
              </a:pPr>
              <a:t>12.03.2020</a:t>
            </a:fld>
            <a:endParaRPr lang="en-US"/>
          </a:p>
        </p:txBody>
      </p:sp>
      <p:sp>
        <p:nvSpPr>
          <p:cNvPr id="615" name="Slide Number Placeholder 5"/>
          <p:cNvSpPr>
            <a:spLocks noGrp="1"/>
          </p:cNvSpPr>
          <p:nvPr>
            <p:ph type="sldNum" sz="quarter" idx="12"/>
          </p:nvPr>
        </p:nvSpPr>
        <p:spPr/>
        <p:txBody>
          <a:bodyPr/>
          <a:lstStyle/>
          <a:p>
            <a:pPr>
              <a:defRPr/>
            </a:pPr>
            <a:fld id="{00F72F13-F87A-408B-B195-87D5FABF6647}" type="slidenum">
              <a:rPr lang="en-US"/>
              <a:pPr>
                <a:defRPr/>
              </a:pPr>
              <a:t>37</a:t>
            </a:fld>
            <a:endParaRPr lang="en-US"/>
          </a:p>
        </p:txBody>
      </p:sp>
      <p:sp>
        <p:nvSpPr>
          <p:cNvPr id="90116" name="Text Box 617"/>
          <p:cNvSpPr txBox="1">
            <a:spLocks noChangeArrowheads="1"/>
          </p:cNvSpPr>
          <p:nvPr/>
        </p:nvSpPr>
        <p:spPr bwMode="auto">
          <a:xfrm>
            <a:off x="304800" y="3810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2-Chốt tì điều chỉnh</a:t>
            </a:r>
          </a:p>
        </p:txBody>
      </p:sp>
      <p:pic>
        <p:nvPicPr>
          <p:cNvPr id="9011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219200"/>
            <a:ext cx="896778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126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 name="Date Placeholder 3"/>
          <p:cNvSpPr>
            <a:spLocks noGrp="1"/>
          </p:cNvSpPr>
          <p:nvPr>
            <p:ph type="dt" sz="quarter" idx="10"/>
          </p:nvPr>
        </p:nvSpPr>
        <p:spPr/>
        <p:txBody>
          <a:bodyPr/>
          <a:lstStyle/>
          <a:p>
            <a:pPr>
              <a:defRPr/>
            </a:pPr>
            <a:fld id="{A73FCAEB-597A-4FBB-95FC-01C961587C91}" type="datetime1">
              <a:rPr lang="de-DE"/>
              <a:pPr>
                <a:defRPr/>
              </a:pPr>
              <a:t>12.03.2020</a:t>
            </a:fld>
            <a:endParaRPr lang="en-US"/>
          </a:p>
        </p:txBody>
      </p:sp>
      <p:sp>
        <p:nvSpPr>
          <p:cNvPr id="615" name="Slide Number Placeholder 5"/>
          <p:cNvSpPr>
            <a:spLocks noGrp="1"/>
          </p:cNvSpPr>
          <p:nvPr>
            <p:ph type="sldNum" sz="quarter" idx="12"/>
          </p:nvPr>
        </p:nvSpPr>
        <p:spPr/>
        <p:txBody>
          <a:bodyPr/>
          <a:lstStyle/>
          <a:p>
            <a:pPr>
              <a:defRPr/>
            </a:pPr>
            <a:fld id="{8061260F-1528-4C0F-AF2E-8184B926423A}" type="slidenum">
              <a:rPr lang="en-US"/>
              <a:pPr>
                <a:defRPr/>
              </a:pPr>
              <a:t>38</a:t>
            </a:fld>
            <a:endParaRPr lang="en-US"/>
          </a:p>
        </p:txBody>
      </p:sp>
      <p:sp>
        <p:nvSpPr>
          <p:cNvPr id="91140" name="Text Box 617"/>
          <p:cNvSpPr txBox="1">
            <a:spLocks noChangeArrowheads="1"/>
          </p:cNvSpPr>
          <p:nvPr/>
        </p:nvSpPr>
        <p:spPr bwMode="auto">
          <a:xfrm>
            <a:off x="304800" y="3810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2-Chốt tì điều chỉnh</a:t>
            </a:r>
          </a:p>
        </p:txBody>
      </p:sp>
      <p:pic>
        <p:nvPicPr>
          <p:cNvPr id="9114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13" y="1371600"/>
            <a:ext cx="89947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40619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5E858D36-4184-4114-97B5-255946692FED}" type="slidenum">
              <a:rPr lang="en-US" smtClean="0"/>
              <a:pPr>
                <a:defRPr/>
              </a:pPr>
              <a:t>39</a:t>
            </a:fld>
            <a:endParaRPr lang="en-US"/>
          </a:p>
        </p:txBody>
      </p:sp>
      <p:pic>
        <p:nvPicPr>
          <p:cNvPr id="9216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600200"/>
            <a:ext cx="2371725" cy="393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1600200"/>
            <a:ext cx="30607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6" name="Text Box 617"/>
          <p:cNvSpPr txBox="1">
            <a:spLocks noChangeArrowheads="1"/>
          </p:cNvSpPr>
          <p:nvPr/>
        </p:nvSpPr>
        <p:spPr bwMode="auto">
          <a:xfrm>
            <a:off x="304800" y="3810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2-Chốt tì điều chỉnh</a:t>
            </a:r>
          </a:p>
        </p:txBody>
      </p:sp>
    </p:spTree>
    <p:extLst>
      <p:ext uri="{BB962C8B-B14F-4D97-AF65-F5344CB8AC3E}">
        <p14:creationId xmlns:p14="http://schemas.microsoft.com/office/powerpoint/2010/main" val="23386727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8391783C-E6B2-41BB-8A69-F4BAAB9F08E1}" type="slidenum">
              <a:rPr lang="en-US" smtClean="0"/>
              <a:pPr>
                <a:defRPr/>
              </a:pPr>
              <a:t>40</a:t>
            </a:fld>
            <a:endParaRPr lang="en-US"/>
          </a:p>
        </p:txBody>
      </p:sp>
      <p:pic>
        <p:nvPicPr>
          <p:cNvPr id="931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524000"/>
            <a:ext cx="250507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752600"/>
            <a:ext cx="22574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2" name="Text Box 617"/>
          <p:cNvSpPr txBox="1">
            <a:spLocks noChangeArrowheads="1"/>
          </p:cNvSpPr>
          <p:nvPr/>
        </p:nvSpPr>
        <p:spPr bwMode="auto">
          <a:xfrm>
            <a:off x="304800" y="3810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2-Chốt tì điều chỉnh</a:t>
            </a:r>
          </a:p>
        </p:txBody>
      </p:sp>
    </p:spTree>
    <p:extLst>
      <p:ext uri="{BB962C8B-B14F-4D97-AF65-F5344CB8AC3E}">
        <p14:creationId xmlns:p14="http://schemas.microsoft.com/office/powerpoint/2010/main" val="4103598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fld id="{9AA7F62D-6F97-484A-9B69-20F8AE5EFC7C}" type="datetime1">
              <a:rPr lang="de-DE"/>
              <a:pPr>
                <a:defRPr/>
              </a:pPr>
              <a:t>12.03.2020</a:t>
            </a:fld>
            <a:endParaRPr lang="en-US"/>
          </a:p>
        </p:txBody>
      </p:sp>
      <p:sp>
        <p:nvSpPr>
          <p:cNvPr id="4" name="Slide Number Placeholder 5"/>
          <p:cNvSpPr>
            <a:spLocks noGrp="1"/>
          </p:cNvSpPr>
          <p:nvPr>
            <p:ph type="sldNum" sz="quarter" idx="12"/>
          </p:nvPr>
        </p:nvSpPr>
        <p:spPr/>
        <p:txBody>
          <a:bodyPr/>
          <a:lstStyle/>
          <a:p>
            <a:pPr>
              <a:defRPr/>
            </a:pPr>
            <a:fld id="{3E90527F-3B75-4942-B626-861AEF8E8CFC}" type="slidenum">
              <a:rPr lang="en-US"/>
              <a:pPr>
                <a:defRPr/>
              </a:pPr>
              <a:t>41</a:t>
            </a:fld>
            <a:endParaRPr lang="en-US"/>
          </a:p>
        </p:txBody>
      </p:sp>
      <p:pic>
        <p:nvPicPr>
          <p:cNvPr id="94212" name="Picture 2" descr="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2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43651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5" name="Date Placeholder 3"/>
          <p:cNvSpPr>
            <a:spLocks noGrp="1"/>
          </p:cNvSpPr>
          <p:nvPr>
            <p:ph type="dt" sz="quarter" idx="10"/>
          </p:nvPr>
        </p:nvSpPr>
        <p:spPr/>
        <p:txBody>
          <a:bodyPr/>
          <a:lstStyle/>
          <a:p>
            <a:pPr>
              <a:defRPr/>
            </a:pPr>
            <a:fld id="{75D25019-AD90-418D-9F7D-EC8425CF19E0}" type="datetime1">
              <a:rPr lang="de-DE"/>
              <a:pPr>
                <a:defRPr/>
              </a:pPr>
              <a:t>12.03.2020</a:t>
            </a:fld>
            <a:endParaRPr lang="en-US"/>
          </a:p>
        </p:txBody>
      </p:sp>
      <p:sp>
        <p:nvSpPr>
          <p:cNvPr id="526" name="Slide Number Placeholder 5"/>
          <p:cNvSpPr>
            <a:spLocks noGrp="1"/>
          </p:cNvSpPr>
          <p:nvPr>
            <p:ph type="sldNum" sz="quarter" idx="12"/>
          </p:nvPr>
        </p:nvSpPr>
        <p:spPr/>
        <p:txBody>
          <a:bodyPr/>
          <a:lstStyle/>
          <a:p>
            <a:pPr>
              <a:defRPr/>
            </a:pPr>
            <a:fld id="{6DEDF2FD-93B1-45B2-BF2C-9D6D603381CE}" type="slidenum">
              <a:rPr lang="en-US"/>
              <a:pPr>
                <a:defRPr/>
              </a:pPr>
              <a:t>42</a:t>
            </a:fld>
            <a:endParaRPr lang="en-US"/>
          </a:p>
        </p:txBody>
      </p:sp>
      <p:sp>
        <p:nvSpPr>
          <p:cNvPr id="62466" name="Rectangle 2"/>
          <p:cNvSpPr>
            <a:spLocks noGrp="1" noChangeArrowheads="1"/>
          </p:cNvSpPr>
          <p:nvPr>
            <p:ph type="title"/>
          </p:nvPr>
        </p:nvSpPr>
        <p:spPr>
          <a:xfrm>
            <a:off x="457200" y="198438"/>
            <a:ext cx="8229600" cy="487362"/>
          </a:xfrm>
        </p:spPr>
        <p:txBody>
          <a:bodyPr>
            <a:normAutofit fontScale="90000"/>
          </a:bodyPr>
          <a:lstStyle/>
          <a:p>
            <a:pPr eaLnBrk="1" hangingPunct="1"/>
            <a:r>
              <a:rPr lang="en-US" sz="4000">
                <a:solidFill>
                  <a:srgbClr val="FF0000"/>
                </a:solidFill>
                <a:latin typeface="Times New Roman" pitchFamily="18" charset="0"/>
              </a:rPr>
              <a:t>Phiến tỳ </a:t>
            </a:r>
          </a:p>
        </p:txBody>
      </p:sp>
      <p:grpSp>
        <p:nvGrpSpPr>
          <p:cNvPr id="95237" name="Group 5"/>
          <p:cNvGrpSpPr>
            <a:grpSpLocks/>
          </p:cNvGrpSpPr>
          <p:nvPr/>
        </p:nvGrpSpPr>
        <p:grpSpPr bwMode="auto">
          <a:xfrm>
            <a:off x="152400" y="838200"/>
            <a:ext cx="8839200" cy="4953000"/>
            <a:chOff x="2736" y="4819"/>
            <a:chExt cx="7776" cy="3550"/>
          </a:xfrm>
        </p:grpSpPr>
        <p:sp>
          <p:nvSpPr>
            <p:cNvPr id="95238" name="Freeform 6"/>
            <p:cNvSpPr>
              <a:spLocks/>
            </p:cNvSpPr>
            <p:nvPr/>
          </p:nvSpPr>
          <p:spPr bwMode="auto">
            <a:xfrm>
              <a:off x="2822" y="4922"/>
              <a:ext cx="2005"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39" name="Freeform 7"/>
            <p:cNvSpPr>
              <a:spLocks/>
            </p:cNvSpPr>
            <p:nvPr/>
          </p:nvSpPr>
          <p:spPr bwMode="auto">
            <a:xfrm>
              <a:off x="2822" y="5405"/>
              <a:ext cx="1" cy="491"/>
            </a:xfrm>
            <a:custGeom>
              <a:avLst/>
              <a:gdLst>
                <a:gd name="T0" fmla="*/ 0 w 1"/>
                <a:gd name="T1" fmla="*/ 1964 h 1964"/>
                <a:gd name="T2" fmla="*/ 0 w 1"/>
                <a:gd name="T3" fmla="*/ 0 h 1964"/>
                <a:gd name="T4" fmla="*/ 1 w 1"/>
                <a:gd name="T5" fmla="*/ 0 h 1964"/>
                <a:gd name="T6" fmla="*/ 0 60000 65536"/>
                <a:gd name="T7" fmla="*/ 0 60000 65536"/>
                <a:gd name="T8" fmla="*/ 0 60000 65536"/>
                <a:gd name="T9" fmla="*/ 0 w 1"/>
                <a:gd name="T10" fmla="*/ 0 h 1964"/>
                <a:gd name="T11" fmla="*/ 1 w 1"/>
                <a:gd name="T12" fmla="*/ 1964 h 1964"/>
              </a:gdLst>
              <a:ahLst/>
              <a:cxnLst>
                <a:cxn ang="T6">
                  <a:pos x="T0" y="T1"/>
                </a:cxn>
                <a:cxn ang="T7">
                  <a:pos x="T2" y="T3"/>
                </a:cxn>
                <a:cxn ang="T8">
                  <a:pos x="T4" y="T5"/>
                </a:cxn>
              </a:cxnLst>
              <a:rect l="T9" t="T10" r="T11" b="T12"/>
              <a:pathLst>
                <a:path w="1" h="1964">
                  <a:moveTo>
                    <a:pt x="0" y="196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0" name="Freeform 8"/>
            <p:cNvSpPr>
              <a:spLocks/>
            </p:cNvSpPr>
            <p:nvPr/>
          </p:nvSpPr>
          <p:spPr bwMode="auto">
            <a:xfrm>
              <a:off x="4827" y="5405"/>
              <a:ext cx="1" cy="491"/>
            </a:xfrm>
            <a:custGeom>
              <a:avLst/>
              <a:gdLst>
                <a:gd name="T0" fmla="*/ 0 w 1"/>
                <a:gd name="T1" fmla="*/ 1964 h 1964"/>
                <a:gd name="T2" fmla="*/ 0 w 1"/>
                <a:gd name="T3" fmla="*/ 0 h 1964"/>
                <a:gd name="T4" fmla="*/ 1 w 1"/>
                <a:gd name="T5" fmla="*/ 0 h 1964"/>
                <a:gd name="T6" fmla="*/ 0 60000 65536"/>
                <a:gd name="T7" fmla="*/ 0 60000 65536"/>
                <a:gd name="T8" fmla="*/ 0 60000 65536"/>
                <a:gd name="T9" fmla="*/ 0 w 1"/>
                <a:gd name="T10" fmla="*/ 0 h 1964"/>
                <a:gd name="T11" fmla="*/ 1 w 1"/>
                <a:gd name="T12" fmla="*/ 1964 h 1964"/>
              </a:gdLst>
              <a:ahLst/>
              <a:cxnLst>
                <a:cxn ang="T6">
                  <a:pos x="T0" y="T1"/>
                </a:cxn>
                <a:cxn ang="T7">
                  <a:pos x="T2" y="T3"/>
                </a:cxn>
                <a:cxn ang="T8">
                  <a:pos x="T4" y="T5"/>
                </a:cxn>
              </a:cxnLst>
              <a:rect l="T9" t="T10" r="T11" b="T12"/>
              <a:pathLst>
                <a:path w="1" h="1964">
                  <a:moveTo>
                    <a:pt x="0" y="196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1" name="Freeform 9"/>
            <p:cNvSpPr>
              <a:spLocks/>
            </p:cNvSpPr>
            <p:nvPr/>
          </p:nvSpPr>
          <p:spPr bwMode="auto">
            <a:xfrm>
              <a:off x="2863" y="4881"/>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2" name="Freeform 10"/>
            <p:cNvSpPr>
              <a:spLocks/>
            </p:cNvSpPr>
            <p:nvPr/>
          </p:nvSpPr>
          <p:spPr bwMode="auto">
            <a:xfrm>
              <a:off x="2822" y="4881"/>
              <a:ext cx="41" cy="41"/>
            </a:xfrm>
            <a:custGeom>
              <a:avLst/>
              <a:gdLst>
                <a:gd name="T0" fmla="*/ 0 w 165"/>
                <a:gd name="T1" fmla="*/ 163 h 163"/>
                <a:gd name="T2" fmla="*/ 164 w 165"/>
                <a:gd name="T3" fmla="*/ 0 h 163"/>
                <a:gd name="T4" fmla="*/ 165 w 165"/>
                <a:gd name="T5" fmla="*/ 0 h 163"/>
                <a:gd name="T6" fmla="*/ 0 60000 65536"/>
                <a:gd name="T7" fmla="*/ 0 60000 65536"/>
                <a:gd name="T8" fmla="*/ 0 60000 65536"/>
                <a:gd name="T9" fmla="*/ 0 w 165"/>
                <a:gd name="T10" fmla="*/ 0 h 163"/>
                <a:gd name="T11" fmla="*/ 165 w 165"/>
                <a:gd name="T12" fmla="*/ 163 h 163"/>
              </a:gdLst>
              <a:ahLst/>
              <a:cxnLst>
                <a:cxn ang="T6">
                  <a:pos x="T0" y="T1"/>
                </a:cxn>
                <a:cxn ang="T7">
                  <a:pos x="T2" y="T3"/>
                </a:cxn>
                <a:cxn ang="T8">
                  <a:pos x="T4" y="T5"/>
                </a:cxn>
              </a:cxnLst>
              <a:rect l="T9" t="T10" r="T11" b="T12"/>
              <a:pathLst>
                <a:path w="165" h="163">
                  <a:moveTo>
                    <a:pt x="0" y="163"/>
                  </a:moveTo>
                  <a:lnTo>
                    <a:pt x="164" y="0"/>
                  </a:lnTo>
                  <a:lnTo>
                    <a:pt x="1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3" name="Freeform 11"/>
            <p:cNvSpPr>
              <a:spLocks/>
            </p:cNvSpPr>
            <p:nvPr/>
          </p:nvSpPr>
          <p:spPr bwMode="auto">
            <a:xfrm>
              <a:off x="4786" y="4881"/>
              <a:ext cx="41" cy="41"/>
            </a:xfrm>
            <a:custGeom>
              <a:avLst/>
              <a:gdLst>
                <a:gd name="T0" fmla="*/ 163 w 163"/>
                <a:gd name="T1" fmla="*/ 163 h 163"/>
                <a:gd name="T2" fmla="*/ 0 w 163"/>
                <a:gd name="T3" fmla="*/ 0 h 163"/>
                <a:gd name="T4" fmla="*/ 1 w 163"/>
                <a:gd name="T5" fmla="*/ 0 h 163"/>
                <a:gd name="T6" fmla="*/ 0 60000 65536"/>
                <a:gd name="T7" fmla="*/ 0 60000 65536"/>
                <a:gd name="T8" fmla="*/ 0 60000 65536"/>
                <a:gd name="T9" fmla="*/ 0 w 163"/>
                <a:gd name="T10" fmla="*/ 0 h 163"/>
                <a:gd name="T11" fmla="*/ 163 w 163"/>
                <a:gd name="T12" fmla="*/ 163 h 163"/>
              </a:gdLst>
              <a:ahLst/>
              <a:cxnLst>
                <a:cxn ang="T6">
                  <a:pos x="T0" y="T1"/>
                </a:cxn>
                <a:cxn ang="T7">
                  <a:pos x="T2" y="T3"/>
                </a:cxn>
                <a:cxn ang="T8">
                  <a:pos x="T4" y="T5"/>
                </a:cxn>
              </a:cxnLst>
              <a:rect l="T9" t="T10" r="T11" b="T12"/>
              <a:pathLst>
                <a:path w="163" h="163">
                  <a:moveTo>
                    <a:pt x="163" y="16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4" name="Freeform 12"/>
            <p:cNvSpPr>
              <a:spLocks/>
            </p:cNvSpPr>
            <p:nvPr/>
          </p:nvSpPr>
          <p:spPr bwMode="auto">
            <a:xfrm>
              <a:off x="2822" y="5896"/>
              <a:ext cx="2005"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5" name="Freeform 13"/>
            <p:cNvSpPr>
              <a:spLocks/>
            </p:cNvSpPr>
            <p:nvPr/>
          </p:nvSpPr>
          <p:spPr bwMode="auto">
            <a:xfrm>
              <a:off x="2822" y="5267"/>
              <a:ext cx="2005"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6" name="Freeform 14"/>
            <p:cNvSpPr>
              <a:spLocks/>
            </p:cNvSpPr>
            <p:nvPr/>
          </p:nvSpPr>
          <p:spPr bwMode="auto">
            <a:xfrm>
              <a:off x="2822" y="5405"/>
              <a:ext cx="2005"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7" name="Freeform 15"/>
            <p:cNvSpPr>
              <a:spLocks/>
            </p:cNvSpPr>
            <p:nvPr/>
          </p:nvSpPr>
          <p:spPr bwMode="auto">
            <a:xfrm>
              <a:off x="2822" y="4922"/>
              <a:ext cx="1" cy="345"/>
            </a:xfrm>
            <a:custGeom>
              <a:avLst/>
              <a:gdLst>
                <a:gd name="T0" fmla="*/ 0 w 1"/>
                <a:gd name="T1" fmla="*/ 1382 h 1382"/>
                <a:gd name="T2" fmla="*/ 0 w 1"/>
                <a:gd name="T3" fmla="*/ 0 h 1382"/>
                <a:gd name="T4" fmla="*/ 1 w 1"/>
                <a:gd name="T5" fmla="*/ 0 h 1382"/>
                <a:gd name="T6" fmla="*/ 0 60000 65536"/>
                <a:gd name="T7" fmla="*/ 0 60000 65536"/>
                <a:gd name="T8" fmla="*/ 0 60000 65536"/>
                <a:gd name="T9" fmla="*/ 0 w 1"/>
                <a:gd name="T10" fmla="*/ 0 h 1382"/>
                <a:gd name="T11" fmla="*/ 1 w 1"/>
                <a:gd name="T12" fmla="*/ 1382 h 1382"/>
              </a:gdLst>
              <a:ahLst/>
              <a:cxnLst>
                <a:cxn ang="T6">
                  <a:pos x="T0" y="T1"/>
                </a:cxn>
                <a:cxn ang="T7">
                  <a:pos x="T2" y="T3"/>
                </a:cxn>
                <a:cxn ang="T8">
                  <a:pos x="T4" y="T5"/>
                </a:cxn>
              </a:cxnLst>
              <a:rect l="T9" t="T10" r="T11" b="T12"/>
              <a:pathLst>
                <a:path w="1" h="1382">
                  <a:moveTo>
                    <a:pt x="0" y="13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8" name="Freeform 16"/>
            <p:cNvSpPr>
              <a:spLocks/>
            </p:cNvSpPr>
            <p:nvPr/>
          </p:nvSpPr>
          <p:spPr bwMode="auto">
            <a:xfrm>
              <a:off x="4827" y="4922"/>
              <a:ext cx="1" cy="345"/>
            </a:xfrm>
            <a:custGeom>
              <a:avLst/>
              <a:gdLst>
                <a:gd name="T0" fmla="*/ 0 w 1"/>
                <a:gd name="T1" fmla="*/ 1382 h 1382"/>
                <a:gd name="T2" fmla="*/ 0 w 1"/>
                <a:gd name="T3" fmla="*/ 0 h 1382"/>
                <a:gd name="T4" fmla="*/ 1 w 1"/>
                <a:gd name="T5" fmla="*/ 0 h 1382"/>
                <a:gd name="T6" fmla="*/ 0 60000 65536"/>
                <a:gd name="T7" fmla="*/ 0 60000 65536"/>
                <a:gd name="T8" fmla="*/ 0 60000 65536"/>
                <a:gd name="T9" fmla="*/ 0 w 1"/>
                <a:gd name="T10" fmla="*/ 0 h 1382"/>
                <a:gd name="T11" fmla="*/ 1 w 1"/>
                <a:gd name="T12" fmla="*/ 1382 h 1382"/>
              </a:gdLst>
              <a:ahLst/>
              <a:cxnLst>
                <a:cxn ang="T6">
                  <a:pos x="T0" y="T1"/>
                </a:cxn>
                <a:cxn ang="T7">
                  <a:pos x="T2" y="T3"/>
                </a:cxn>
                <a:cxn ang="T8">
                  <a:pos x="T4" y="T5"/>
                </a:cxn>
              </a:cxnLst>
              <a:rect l="T9" t="T10" r="T11" b="T12"/>
              <a:pathLst>
                <a:path w="1" h="1382">
                  <a:moveTo>
                    <a:pt x="0" y="13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49" name="Freeform 17"/>
            <p:cNvSpPr>
              <a:spLocks/>
            </p:cNvSpPr>
            <p:nvPr/>
          </p:nvSpPr>
          <p:spPr bwMode="auto">
            <a:xfrm>
              <a:off x="2863" y="5446"/>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0" name="Freeform 18"/>
            <p:cNvSpPr>
              <a:spLocks/>
            </p:cNvSpPr>
            <p:nvPr/>
          </p:nvSpPr>
          <p:spPr bwMode="auto">
            <a:xfrm>
              <a:off x="2863" y="5856"/>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1" name="Freeform 19"/>
            <p:cNvSpPr>
              <a:spLocks/>
            </p:cNvSpPr>
            <p:nvPr/>
          </p:nvSpPr>
          <p:spPr bwMode="auto">
            <a:xfrm>
              <a:off x="4786" y="5446"/>
              <a:ext cx="1" cy="410"/>
            </a:xfrm>
            <a:custGeom>
              <a:avLst/>
              <a:gdLst>
                <a:gd name="T0" fmla="*/ 0 w 1"/>
                <a:gd name="T1" fmla="*/ 1637 h 1637"/>
                <a:gd name="T2" fmla="*/ 0 w 1"/>
                <a:gd name="T3" fmla="*/ 0 h 1637"/>
                <a:gd name="T4" fmla="*/ 1 w 1"/>
                <a:gd name="T5" fmla="*/ 0 h 1637"/>
                <a:gd name="T6" fmla="*/ 0 60000 65536"/>
                <a:gd name="T7" fmla="*/ 0 60000 65536"/>
                <a:gd name="T8" fmla="*/ 0 60000 65536"/>
                <a:gd name="T9" fmla="*/ 0 w 1"/>
                <a:gd name="T10" fmla="*/ 0 h 1637"/>
                <a:gd name="T11" fmla="*/ 1 w 1"/>
                <a:gd name="T12" fmla="*/ 1637 h 1637"/>
              </a:gdLst>
              <a:ahLst/>
              <a:cxnLst>
                <a:cxn ang="T6">
                  <a:pos x="T0" y="T1"/>
                </a:cxn>
                <a:cxn ang="T7">
                  <a:pos x="T2" y="T3"/>
                </a:cxn>
                <a:cxn ang="T8">
                  <a:pos x="T4" y="T5"/>
                </a:cxn>
              </a:cxnLst>
              <a:rect l="T9" t="T10" r="T11" b="T12"/>
              <a:pathLst>
                <a:path w="1" h="1637">
                  <a:moveTo>
                    <a:pt x="0" y="163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2" name="Freeform 20"/>
            <p:cNvSpPr>
              <a:spLocks/>
            </p:cNvSpPr>
            <p:nvPr/>
          </p:nvSpPr>
          <p:spPr bwMode="auto">
            <a:xfrm>
              <a:off x="2863" y="5446"/>
              <a:ext cx="1" cy="410"/>
            </a:xfrm>
            <a:custGeom>
              <a:avLst/>
              <a:gdLst>
                <a:gd name="T0" fmla="*/ 0 w 1"/>
                <a:gd name="T1" fmla="*/ 1637 h 1637"/>
                <a:gd name="T2" fmla="*/ 0 w 1"/>
                <a:gd name="T3" fmla="*/ 0 h 1637"/>
                <a:gd name="T4" fmla="*/ 1 w 1"/>
                <a:gd name="T5" fmla="*/ 0 h 1637"/>
                <a:gd name="T6" fmla="*/ 0 60000 65536"/>
                <a:gd name="T7" fmla="*/ 0 60000 65536"/>
                <a:gd name="T8" fmla="*/ 0 60000 65536"/>
                <a:gd name="T9" fmla="*/ 0 w 1"/>
                <a:gd name="T10" fmla="*/ 0 h 1637"/>
                <a:gd name="T11" fmla="*/ 1 w 1"/>
                <a:gd name="T12" fmla="*/ 1637 h 1637"/>
              </a:gdLst>
              <a:ahLst/>
              <a:cxnLst>
                <a:cxn ang="T6">
                  <a:pos x="T0" y="T1"/>
                </a:cxn>
                <a:cxn ang="T7">
                  <a:pos x="T2" y="T3"/>
                </a:cxn>
                <a:cxn ang="T8">
                  <a:pos x="T4" y="T5"/>
                </a:cxn>
              </a:cxnLst>
              <a:rect l="T9" t="T10" r="T11" b="T12"/>
              <a:pathLst>
                <a:path w="1" h="1637">
                  <a:moveTo>
                    <a:pt x="0" y="163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3" name="Freeform 21"/>
            <p:cNvSpPr>
              <a:spLocks/>
            </p:cNvSpPr>
            <p:nvPr/>
          </p:nvSpPr>
          <p:spPr bwMode="auto">
            <a:xfrm>
              <a:off x="2822" y="5405"/>
              <a:ext cx="41" cy="41"/>
            </a:xfrm>
            <a:custGeom>
              <a:avLst/>
              <a:gdLst>
                <a:gd name="T0" fmla="*/ 0 w 165"/>
                <a:gd name="T1" fmla="*/ 0 h 164"/>
                <a:gd name="T2" fmla="*/ 164 w 165"/>
                <a:gd name="T3" fmla="*/ 164 h 164"/>
                <a:gd name="T4" fmla="*/ 165 w 165"/>
                <a:gd name="T5" fmla="*/ 164 h 164"/>
                <a:gd name="T6" fmla="*/ 0 60000 65536"/>
                <a:gd name="T7" fmla="*/ 0 60000 65536"/>
                <a:gd name="T8" fmla="*/ 0 60000 65536"/>
                <a:gd name="T9" fmla="*/ 0 w 165"/>
                <a:gd name="T10" fmla="*/ 0 h 164"/>
                <a:gd name="T11" fmla="*/ 165 w 165"/>
                <a:gd name="T12" fmla="*/ 164 h 164"/>
              </a:gdLst>
              <a:ahLst/>
              <a:cxnLst>
                <a:cxn ang="T6">
                  <a:pos x="T0" y="T1"/>
                </a:cxn>
                <a:cxn ang="T7">
                  <a:pos x="T2" y="T3"/>
                </a:cxn>
                <a:cxn ang="T8">
                  <a:pos x="T4" y="T5"/>
                </a:cxn>
              </a:cxnLst>
              <a:rect l="T9" t="T10" r="T11" b="T12"/>
              <a:pathLst>
                <a:path w="165" h="164">
                  <a:moveTo>
                    <a:pt x="0" y="0"/>
                  </a:moveTo>
                  <a:lnTo>
                    <a:pt x="164" y="164"/>
                  </a:lnTo>
                  <a:lnTo>
                    <a:pt x="165" y="1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4" name="Freeform 22"/>
            <p:cNvSpPr>
              <a:spLocks/>
            </p:cNvSpPr>
            <p:nvPr/>
          </p:nvSpPr>
          <p:spPr bwMode="auto">
            <a:xfrm>
              <a:off x="4786" y="5405"/>
              <a:ext cx="41" cy="41"/>
            </a:xfrm>
            <a:custGeom>
              <a:avLst/>
              <a:gdLst>
                <a:gd name="T0" fmla="*/ 163 w 163"/>
                <a:gd name="T1" fmla="*/ 0 h 164"/>
                <a:gd name="T2" fmla="*/ 0 w 163"/>
                <a:gd name="T3" fmla="*/ 164 h 164"/>
                <a:gd name="T4" fmla="*/ 1 w 163"/>
                <a:gd name="T5" fmla="*/ 164 h 164"/>
                <a:gd name="T6" fmla="*/ 0 60000 65536"/>
                <a:gd name="T7" fmla="*/ 0 60000 65536"/>
                <a:gd name="T8" fmla="*/ 0 60000 65536"/>
                <a:gd name="T9" fmla="*/ 0 w 163"/>
                <a:gd name="T10" fmla="*/ 0 h 164"/>
                <a:gd name="T11" fmla="*/ 163 w 163"/>
                <a:gd name="T12" fmla="*/ 164 h 164"/>
              </a:gdLst>
              <a:ahLst/>
              <a:cxnLst>
                <a:cxn ang="T6">
                  <a:pos x="T0" y="T1"/>
                </a:cxn>
                <a:cxn ang="T7">
                  <a:pos x="T2" y="T3"/>
                </a:cxn>
                <a:cxn ang="T8">
                  <a:pos x="T4" y="T5"/>
                </a:cxn>
              </a:cxnLst>
              <a:rect l="T9" t="T10" r="T11" b="T12"/>
              <a:pathLst>
                <a:path w="163" h="164">
                  <a:moveTo>
                    <a:pt x="163" y="0"/>
                  </a:moveTo>
                  <a:lnTo>
                    <a:pt x="0" y="164"/>
                  </a:lnTo>
                  <a:lnTo>
                    <a:pt x="1" y="1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5" name="Freeform 23"/>
            <p:cNvSpPr>
              <a:spLocks/>
            </p:cNvSpPr>
            <p:nvPr/>
          </p:nvSpPr>
          <p:spPr bwMode="auto">
            <a:xfrm>
              <a:off x="4786" y="5856"/>
              <a:ext cx="41" cy="40"/>
            </a:xfrm>
            <a:custGeom>
              <a:avLst/>
              <a:gdLst>
                <a:gd name="T0" fmla="*/ 0 w 164"/>
                <a:gd name="T1" fmla="*/ 0 h 163"/>
                <a:gd name="T2" fmla="*/ 163 w 164"/>
                <a:gd name="T3" fmla="*/ 163 h 163"/>
                <a:gd name="T4" fmla="*/ 164 w 164"/>
                <a:gd name="T5" fmla="*/ 163 h 163"/>
                <a:gd name="T6" fmla="*/ 0 60000 65536"/>
                <a:gd name="T7" fmla="*/ 0 60000 65536"/>
                <a:gd name="T8" fmla="*/ 0 60000 65536"/>
                <a:gd name="T9" fmla="*/ 0 w 164"/>
                <a:gd name="T10" fmla="*/ 0 h 163"/>
                <a:gd name="T11" fmla="*/ 164 w 164"/>
                <a:gd name="T12" fmla="*/ 163 h 163"/>
              </a:gdLst>
              <a:ahLst/>
              <a:cxnLst>
                <a:cxn ang="T6">
                  <a:pos x="T0" y="T1"/>
                </a:cxn>
                <a:cxn ang="T7">
                  <a:pos x="T2" y="T3"/>
                </a:cxn>
                <a:cxn ang="T8">
                  <a:pos x="T4" y="T5"/>
                </a:cxn>
              </a:cxnLst>
              <a:rect l="T9" t="T10" r="T11" b="T12"/>
              <a:pathLst>
                <a:path w="164" h="163">
                  <a:moveTo>
                    <a:pt x="0" y="0"/>
                  </a:moveTo>
                  <a:lnTo>
                    <a:pt x="163" y="163"/>
                  </a:lnTo>
                  <a:lnTo>
                    <a:pt x="164" y="16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6" name="Freeform 24"/>
            <p:cNvSpPr>
              <a:spLocks/>
            </p:cNvSpPr>
            <p:nvPr/>
          </p:nvSpPr>
          <p:spPr bwMode="auto">
            <a:xfrm>
              <a:off x="2822" y="5856"/>
              <a:ext cx="41" cy="40"/>
            </a:xfrm>
            <a:custGeom>
              <a:avLst/>
              <a:gdLst>
                <a:gd name="T0" fmla="*/ 0 w 165"/>
                <a:gd name="T1" fmla="*/ 163 h 163"/>
                <a:gd name="T2" fmla="*/ 164 w 165"/>
                <a:gd name="T3" fmla="*/ 0 h 163"/>
                <a:gd name="T4" fmla="*/ 165 w 165"/>
                <a:gd name="T5" fmla="*/ 0 h 163"/>
                <a:gd name="T6" fmla="*/ 0 60000 65536"/>
                <a:gd name="T7" fmla="*/ 0 60000 65536"/>
                <a:gd name="T8" fmla="*/ 0 60000 65536"/>
                <a:gd name="T9" fmla="*/ 0 w 165"/>
                <a:gd name="T10" fmla="*/ 0 h 163"/>
                <a:gd name="T11" fmla="*/ 165 w 165"/>
                <a:gd name="T12" fmla="*/ 163 h 163"/>
              </a:gdLst>
              <a:ahLst/>
              <a:cxnLst>
                <a:cxn ang="T6">
                  <a:pos x="T0" y="T1"/>
                </a:cxn>
                <a:cxn ang="T7">
                  <a:pos x="T2" y="T3"/>
                </a:cxn>
                <a:cxn ang="T8">
                  <a:pos x="T4" y="T5"/>
                </a:cxn>
              </a:cxnLst>
              <a:rect l="T9" t="T10" r="T11" b="T12"/>
              <a:pathLst>
                <a:path w="165" h="163">
                  <a:moveTo>
                    <a:pt x="0" y="163"/>
                  </a:moveTo>
                  <a:lnTo>
                    <a:pt x="164" y="0"/>
                  </a:lnTo>
                  <a:lnTo>
                    <a:pt x="1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7" name="Freeform 25"/>
            <p:cNvSpPr>
              <a:spLocks/>
            </p:cNvSpPr>
            <p:nvPr/>
          </p:nvSpPr>
          <p:spPr bwMode="auto">
            <a:xfrm>
              <a:off x="2967" y="5651"/>
              <a:ext cx="102" cy="1"/>
            </a:xfrm>
            <a:custGeom>
              <a:avLst/>
              <a:gdLst>
                <a:gd name="T0" fmla="*/ 0 w 409"/>
                <a:gd name="T1" fmla="*/ 0 h 1"/>
                <a:gd name="T2" fmla="*/ 408 w 409"/>
                <a:gd name="T3" fmla="*/ 0 h 1"/>
                <a:gd name="T4" fmla="*/ 409 w 409"/>
                <a:gd name="T5" fmla="*/ 0 h 1"/>
                <a:gd name="T6" fmla="*/ 0 60000 65536"/>
                <a:gd name="T7" fmla="*/ 0 60000 65536"/>
                <a:gd name="T8" fmla="*/ 0 60000 65536"/>
                <a:gd name="T9" fmla="*/ 0 w 409"/>
                <a:gd name="T10" fmla="*/ 0 h 1"/>
                <a:gd name="T11" fmla="*/ 409 w 409"/>
                <a:gd name="T12" fmla="*/ 1 h 1"/>
              </a:gdLst>
              <a:ahLst/>
              <a:cxnLst>
                <a:cxn ang="T6">
                  <a:pos x="T0" y="T1"/>
                </a:cxn>
                <a:cxn ang="T7">
                  <a:pos x="T2" y="T3"/>
                </a:cxn>
                <a:cxn ang="T8">
                  <a:pos x="T4" y="T5"/>
                </a:cxn>
              </a:cxnLst>
              <a:rect l="T9" t="T10" r="T11" b="T12"/>
              <a:pathLst>
                <a:path w="409" h="1">
                  <a:moveTo>
                    <a:pt x="0" y="0"/>
                  </a:moveTo>
                  <a:lnTo>
                    <a:pt x="408" y="0"/>
                  </a:lnTo>
                  <a:lnTo>
                    <a:pt x="4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8" name="Freeform 26"/>
            <p:cNvSpPr>
              <a:spLocks/>
            </p:cNvSpPr>
            <p:nvPr/>
          </p:nvSpPr>
          <p:spPr bwMode="auto">
            <a:xfrm>
              <a:off x="3082" y="5651"/>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59" name="Freeform 27"/>
            <p:cNvSpPr>
              <a:spLocks/>
            </p:cNvSpPr>
            <p:nvPr/>
          </p:nvSpPr>
          <p:spPr bwMode="auto">
            <a:xfrm>
              <a:off x="3096" y="5651"/>
              <a:ext cx="98"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0" name="Freeform 28"/>
            <p:cNvSpPr>
              <a:spLocks/>
            </p:cNvSpPr>
            <p:nvPr/>
          </p:nvSpPr>
          <p:spPr bwMode="auto">
            <a:xfrm>
              <a:off x="3206" y="5651"/>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1" name="Freeform 29"/>
            <p:cNvSpPr>
              <a:spLocks/>
            </p:cNvSpPr>
            <p:nvPr/>
          </p:nvSpPr>
          <p:spPr bwMode="auto">
            <a:xfrm>
              <a:off x="3220" y="5651"/>
              <a:ext cx="99"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2" name="Freeform 30"/>
            <p:cNvSpPr>
              <a:spLocks/>
            </p:cNvSpPr>
            <p:nvPr/>
          </p:nvSpPr>
          <p:spPr bwMode="auto">
            <a:xfrm>
              <a:off x="3331" y="5651"/>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3" name="Freeform 31"/>
            <p:cNvSpPr>
              <a:spLocks/>
            </p:cNvSpPr>
            <p:nvPr/>
          </p:nvSpPr>
          <p:spPr bwMode="auto">
            <a:xfrm>
              <a:off x="3345" y="5651"/>
              <a:ext cx="98" cy="1"/>
            </a:xfrm>
            <a:custGeom>
              <a:avLst/>
              <a:gdLst>
                <a:gd name="T0" fmla="*/ 0 w 394"/>
                <a:gd name="T1" fmla="*/ 0 h 1"/>
                <a:gd name="T2" fmla="*/ 392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2"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4" name="Freeform 32"/>
            <p:cNvSpPr>
              <a:spLocks/>
            </p:cNvSpPr>
            <p:nvPr/>
          </p:nvSpPr>
          <p:spPr bwMode="auto">
            <a:xfrm>
              <a:off x="3455" y="5651"/>
              <a:ext cx="3"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5" name="Freeform 33"/>
            <p:cNvSpPr>
              <a:spLocks/>
            </p:cNvSpPr>
            <p:nvPr/>
          </p:nvSpPr>
          <p:spPr bwMode="auto">
            <a:xfrm>
              <a:off x="3469" y="5651"/>
              <a:ext cx="103" cy="1"/>
            </a:xfrm>
            <a:custGeom>
              <a:avLst/>
              <a:gdLst>
                <a:gd name="T0" fmla="*/ 0 w 411"/>
                <a:gd name="T1" fmla="*/ 0 h 1"/>
                <a:gd name="T2" fmla="*/ 410 w 411"/>
                <a:gd name="T3" fmla="*/ 0 h 1"/>
                <a:gd name="T4" fmla="*/ 411 w 411"/>
                <a:gd name="T5" fmla="*/ 0 h 1"/>
                <a:gd name="T6" fmla="*/ 0 60000 65536"/>
                <a:gd name="T7" fmla="*/ 0 60000 65536"/>
                <a:gd name="T8" fmla="*/ 0 60000 65536"/>
                <a:gd name="T9" fmla="*/ 0 w 411"/>
                <a:gd name="T10" fmla="*/ 0 h 1"/>
                <a:gd name="T11" fmla="*/ 411 w 411"/>
                <a:gd name="T12" fmla="*/ 1 h 1"/>
              </a:gdLst>
              <a:ahLst/>
              <a:cxnLst>
                <a:cxn ang="T6">
                  <a:pos x="T0" y="T1"/>
                </a:cxn>
                <a:cxn ang="T7">
                  <a:pos x="T2" y="T3"/>
                </a:cxn>
                <a:cxn ang="T8">
                  <a:pos x="T4" y="T5"/>
                </a:cxn>
              </a:cxnLst>
              <a:rect l="T9" t="T10" r="T11" b="T12"/>
              <a:pathLst>
                <a:path w="411" h="1">
                  <a:moveTo>
                    <a:pt x="0" y="0"/>
                  </a:moveTo>
                  <a:lnTo>
                    <a:pt x="410" y="0"/>
                  </a:lnTo>
                  <a:lnTo>
                    <a:pt x="4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6" name="Freeform 34"/>
            <p:cNvSpPr>
              <a:spLocks/>
            </p:cNvSpPr>
            <p:nvPr/>
          </p:nvSpPr>
          <p:spPr bwMode="auto">
            <a:xfrm>
              <a:off x="3231" y="5745"/>
              <a:ext cx="1" cy="69"/>
            </a:xfrm>
            <a:custGeom>
              <a:avLst/>
              <a:gdLst>
                <a:gd name="T0" fmla="*/ 0 w 1"/>
                <a:gd name="T1" fmla="*/ 273 h 273"/>
                <a:gd name="T2" fmla="*/ 0 w 1"/>
                <a:gd name="T3" fmla="*/ 0 h 273"/>
                <a:gd name="T4" fmla="*/ 1 w 1"/>
                <a:gd name="T5" fmla="*/ 0 h 273"/>
                <a:gd name="T6" fmla="*/ 0 60000 65536"/>
                <a:gd name="T7" fmla="*/ 0 60000 65536"/>
                <a:gd name="T8" fmla="*/ 0 60000 65536"/>
                <a:gd name="T9" fmla="*/ 0 w 1"/>
                <a:gd name="T10" fmla="*/ 0 h 273"/>
                <a:gd name="T11" fmla="*/ 1 w 1"/>
                <a:gd name="T12" fmla="*/ 273 h 273"/>
              </a:gdLst>
              <a:ahLst/>
              <a:cxnLst>
                <a:cxn ang="T6">
                  <a:pos x="T0" y="T1"/>
                </a:cxn>
                <a:cxn ang="T7">
                  <a:pos x="T2" y="T3"/>
                </a:cxn>
                <a:cxn ang="T8">
                  <a:pos x="T4" y="T5"/>
                </a:cxn>
              </a:cxnLst>
              <a:rect l="T9" t="T10" r="T11" b="T12"/>
              <a:pathLst>
                <a:path w="1" h="273">
                  <a:moveTo>
                    <a:pt x="0" y="27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7" name="Freeform 35"/>
            <p:cNvSpPr>
              <a:spLocks/>
            </p:cNvSpPr>
            <p:nvPr/>
          </p:nvSpPr>
          <p:spPr bwMode="auto">
            <a:xfrm>
              <a:off x="3231" y="5731"/>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8" name="Freeform 36"/>
            <p:cNvSpPr>
              <a:spLocks/>
            </p:cNvSpPr>
            <p:nvPr/>
          </p:nvSpPr>
          <p:spPr bwMode="auto">
            <a:xfrm>
              <a:off x="3231" y="5620"/>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69" name="Freeform 37"/>
            <p:cNvSpPr>
              <a:spLocks/>
            </p:cNvSpPr>
            <p:nvPr/>
          </p:nvSpPr>
          <p:spPr bwMode="auto">
            <a:xfrm>
              <a:off x="3231" y="5606"/>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0" name="Freeform 38"/>
            <p:cNvSpPr>
              <a:spLocks/>
            </p:cNvSpPr>
            <p:nvPr/>
          </p:nvSpPr>
          <p:spPr bwMode="auto">
            <a:xfrm>
              <a:off x="3231" y="5496"/>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1" name="Freeform 39"/>
            <p:cNvSpPr>
              <a:spLocks/>
            </p:cNvSpPr>
            <p:nvPr/>
          </p:nvSpPr>
          <p:spPr bwMode="auto">
            <a:xfrm>
              <a:off x="3231" y="5481"/>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2" name="Freeform 40"/>
            <p:cNvSpPr>
              <a:spLocks/>
            </p:cNvSpPr>
            <p:nvPr/>
          </p:nvSpPr>
          <p:spPr bwMode="auto">
            <a:xfrm>
              <a:off x="3231" y="5371"/>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3" name="Freeform 41"/>
            <p:cNvSpPr>
              <a:spLocks/>
            </p:cNvSpPr>
            <p:nvPr/>
          </p:nvSpPr>
          <p:spPr bwMode="auto">
            <a:xfrm>
              <a:off x="3231" y="5357"/>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4" name="Freeform 42"/>
            <p:cNvSpPr>
              <a:spLocks/>
            </p:cNvSpPr>
            <p:nvPr/>
          </p:nvSpPr>
          <p:spPr bwMode="auto">
            <a:xfrm>
              <a:off x="3231" y="5246"/>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5" name="Freeform 43"/>
            <p:cNvSpPr>
              <a:spLocks/>
            </p:cNvSpPr>
            <p:nvPr/>
          </p:nvSpPr>
          <p:spPr bwMode="auto">
            <a:xfrm>
              <a:off x="3231" y="5232"/>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6" name="Freeform 44"/>
            <p:cNvSpPr>
              <a:spLocks/>
            </p:cNvSpPr>
            <p:nvPr/>
          </p:nvSpPr>
          <p:spPr bwMode="auto">
            <a:xfrm>
              <a:off x="3231" y="5121"/>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7" name="Freeform 45"/>
            <p:cNvSpPr>
              <a:spLocks/>
            </p:cNvSpPr>
            <p:nvPr/>
          </p:nvSpPr>
          <p:spPr bwMode="auto">
            <a:xfrm>
              <a:off x="3231" y="5107"/>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8" name="Freeform 46"/>
            <p:cNvSpPr>
              <a:spLocks/>
            </p:cNvSpPr>
            <p:nvPr/>
          </p:nvSpPr>
          <p:spPr bwMode="auto">
            <a:xfrm>
              <a:off x="3231" y="4996"/>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79" name="Freeform 47"/>
            <p:cNvSpPr>
              <a:spLocks/>
            </p:cNvSpPr>
            <p:nvPr/>
          </p:nvSpPr>
          <p:spPr bwMode="auto">
            <a:xfrm>
              <a:off x="3231" y="4982"/>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0" name="Freeform 48"/>
            <p:cNvSpPr>
              <a:spLocks/>
            </p:cNvSpPr>
            <p:nvPr/>
          </p:nvSpPr>
          <p:spPr bwMode="auto">
            <a:xfrm>
              <a:off x="3231" y="487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1" name="Freeform 49"/>
            <p:cNvSpPr>
              <a:spLocks/>
            </p:cNvSpPr>
            <p:nvPr/>
          </p:nvSpPr>
          <p:spPr bwMode="auto">
            <a:xfrm>
              <a:off x="3231" y="4857"/>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2" name="Line 50"/>
            <p:cNvSpPr>
              <a:spLocks noChangeShapeType="1"/>
            </p:cNvSpPr>
            <p:nvPr/>
          </p:nvSpPr>
          <p:spPr bwMode="auto">
            <a:xfrm flipV="1">
              <a:off x="3231" y="4820"/>
              <a:ext cx="1" cy="25"/>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283" name="Freeform 51"/>
            <p:cNvSpPr>
              <a:spLocks/>
            </p:cNvSpPr>
            <p:nvPr/>
          </p:nvSpPr>
          <p:spPr bwMode="auto">
            <a:xfrm>
              <a:off x="4419" y="5738"/>
              <a:ext cx="1" cy="72"/>
            </a:xfrm>
            <a:custGeom>
              <a:avLst/>
              <a:gdLst>
                <a:gd name="T0" fmla="*/ 0 w 1"/>
                <a:gd name="T1" fmla="*/ 290 h 290"/>
                <a:gd name="T2" fmla="*/ 0 w 1"/>
                <a:gd name="T3" fmla="*/ 0 h 290"/>
                <a:gd name="T4" fmla="*/ 1 w 1"/>
                <a:gd name="T5" fmla="*/ 0 h 290"/>
                <a:gd name="T6" fmla="*/ 0 60000 65536"/>
                <a:gd name="T7" fmla="*/ 0 60000 65536"/>
                <a:gd name="T8" fmla="*/ 0 60000 65536"/>
                <a:gd name="T9" fmla="*/ 0 w 1"/>
                <a:gd name="T10" fmla="*/ 0 h 290"/>
                <a:gd name="T11" fmla="*/ 1 w 1"/>
                <a:gd name="T12" fmla="*/ 290 h 290"/>
              </a:gdLst>
              <a:ahLst/>
              <a:cxnLst>
                <a:cxn ang="T6">
                  <a:pos x="T0" y="T1"/>
                </a:cxn>
                <a:cxn ang="T7">
                  <a:pos x="T2" y="T3"/>
                </a:cxn>
                <a:cxn ang="T8">
                  <a:pos x="T4" y="T5"/>
                </a:cxn>
              </a:cxnLst>
              <a:rect l="T9" t="T10" r="T11" b="T12"/>
              <a:pathLst>
                <a:path w="1" h="290">
                  <a:moveTo>
                    <a:pt x="0" y="29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4" name="Freeform 52"/>
            <p:cNvSpPr>
              <a:spLocks/>
            </p:cNvSpPr>
            <p:nvPr/>
          </p:nvSpPr>
          <p:spPr bwMode="auto">
            <a:xfrm>
              <a:off x="4419" y="5723"/>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5" name="Freeform 53"/>
            <p:cNvSpPr>
              <a:spLocks/>
            </p:cNvSpPr>
            <p:nvPr/>
          </p:nvSpPr>
          <p:spPr bwMode="auto">
            <a:xfrm>
              <a:off x="4419" y="561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6" name="Freeform 54"/>
            <p:cNvSpPr>
              <a:spLocks/>
            </p:cNvSpPr>
            <p:nvPr/>
          </p:nvSpPr>
          <p:spPr bwMode="auto">
            <a:xfrm>
              <a:off x="4419" y="5598"/>
              <a:ext cx="1" cy="3"/>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7" name="Freeform 55"/>
            <p:cNvSpPr>
              <a:spLocks/>
            </p:cNvSpPr>
            <p:nvPr/>
          </p:nvSpPr>
          <p:spPr bwMode="auto">
            <a:xfrm>
              <a:off x="4419" y="5488"/>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8" name="Freeform 56"/>
            <p:cNvSpPr>
              <a:spLocks/>
            </p:cNvSpPr>
            <p:nvPr/>
          </p:nvSpPr>
          <p:spPr bwMode="auto">
            <a:xfrm>
              <a:off x="4419" y="5474"/>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89" name="Freeform 57"/>
            <p:cNvSpPr>
              <a:spLocks/>
            </p:cNvSpPr>
            <p:nvPr/>
          </p:nvSpPr>
          <p:spPr bwMode="auto">
            <a:xfrm>
              <a:off x="4419" y="536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0" name="Freeform 58"/>
            <p:cNvSpPr>
              <a:spLocks/>
            </p:cNvSpPr>
            <p:nvPr/>
          </p:nvSpPr>
          <p:spPr bwMode="auto">
            <a:xfrm>
              <a:off x="4419" y="5349"/>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1" name="Freeform 59"/>
            <p:cNvSpPr>
              <a:spLocks/>
            </p:cNvSpPr>
            <p:nvPr/>
          </p:nvSpPr>
          <p:spPr bwMode="auto">
            <a:xfrm>
              <a:off x="4419" y="5238"/>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2" name="Freeform 60"/>
            <p:cNvSpPr>
              <a:spLocks/>
            </p:cNvSpPr>
            <p:nvPr/>
          </p:nvSpPr>
          <p:spPr bwMode="auto">
            <a:xfrm>
              <a:off x="4419" y="5224"/>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3" name="Freeform 61"/>
            <p:cNvSpPr>
              <a:spLocks/>
            </p:cNvSpPr>
            <p:nvPr/>
          </p:nvSpPr>
          <p:spPr bwMode="auto">
            <a:xfrm>
              <a:off x="4419" y="5114"/>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4" name="Freeform 62"/>
            <p:cNvSpPr>
              <a:spLocks/>
            </p:cNvSpPr>
            <p:nvPr/>
          </p:nvSpPr>
          <p:spPr bwMode="auto">
            <a:xfrm>
              <a:off x="4419" y="5099"/>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5" name="Freeform 63"/>
            <p:cNvSpPr>
              <a:spLocks/>
            </p:cNvSpPr>
            <p:nvPr/>
          </p:nvSpPr>
          <p:spPr bwMode="auto">
            <a:xfrm>
              <a:off x="4419" y="4989"/>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6" name="Freeform 64"/>
            <p:cNvSpPr>
              <a:spLocks/>
            </p:cNvSpPr>
            <p:nvPr/>
          </p:nvSpPr>
          <p:spPr bwMode="auto">
            <a:xfrm>
              <a:off x="4419" y="4974"/>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7" name="Freeform 65"/>
            <p:cNvSpPr>
              <a:spLocks/>
            </p:cNvSpPr>
            <p:nvPr/>
          </p:nvSpPr>
          <p:spPr bwMode="auto">
            <a:xfrm>
              <a:off x="4419" y="4864"/>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8" name="Freeform 66"/>
            <p:cNvSpPr>
              <a:spLocks/>
            </p:cNvSpPr>
            <p:nvPr/>
          </p:nvSpPr>
          <p:spPr bwMode="auto">
            <a:xfrm>
              <a:off x="4419" y="4849"/>
              <a:ext cx="1" cy="3"/>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299" name="Line 67"/>
            <p:cNvSpPr>
              <a:spLocks noChangeShapeType="1"/>
            </p:cNvSpPr>
            <p:nvPr/>
          </p:nvSpPr>
          <p:spPr bwMode="auto">
            <a:xfrm flipV="1">
              <a:off x="4419" y="4820"/>
              <a:ext cx="1" cy="1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300" name="Freeform 68"/>
            <p:cNvSpPr>
              <a:spLocks/>
            </p:cNvSpPr>
            <p:nvPr/>
          </p:nvSpPr>
          <p:spPr bwMode="auto">
            <a:xfrm>
              <a:off x="4120" y="5651"/>
              <a:ext cx="111" cy="1"/>
            </a:xfrm>
            <a:custGeom>
              <a:avLst/>
              <a:gdLst>
                <a:gd name="T0" fmla="*/ 0 w 443"/>
                <a:gd name="T1" fmla="*/ 0 h 1"/>
                <a:gd name="T2" fmla="*/ 442 w 443"/>
                <a:gd name="T3" fmla="*/ 0 h 1"/>
                <a:gd name="T4" fmla="*/ 443 w 443"/>
                <a:gd name="T5" fmla="*/ 0 h 1"/>
                <a:gd name="T6" fmla="*/ 0 60000 65536"/>
                <a:gd name="T7" fmla="*/ 0 60000 65536"/>
                <a:gd name="T8" fmla="*/ 0 60000 65536"/>
                <a:gd name="T9" fmla="*/ 0 w 443"/>
                <a:gd name="T10" fmla="*/ 0 h 1"/>
                <a:gd name="T11" fmla="*/ 443 w 443"/>
                <a:gd name="T12" fmla="*/ 1 h 1"/>
              </a:gdLst>
              <a:ahLst/>
              <a:cxnLst>
                <a:cxn ang="T6">
                  <a:pos x="T0" y="T1"/>
                </a:cxn>
                <a:cxn ang="T7">
                  <a:pos x="T2" y="T3"/>
                </a:cxn>
                <a:cxn ang="T8">
                  <a:pos x="T4" y="T5"/>
                </a:cxn>
              </a:cxnLst>
              <a:rect l="T9" t="T10" r="T11" b="T12"/>
              <a:pathLst>
                <a:path w="443" h="1">
                  <a:moveTo>
                    <a:pt x="0" y="0"/>
                  </a:moveTo>
                  <a:lnTo>
                    <a:pt x="442" y="0"/>
                  </a:lnTo>
                  <a:lnTo>
                    <a:pt x="4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1" name="Freeform 69"/>
            <p:cNvSpPr>
              <a:spLocks/>
            </p:cNvSpPr>
            <p:nvPr/>
          </p:nvSpPr>
          <p:spPr bwMode="auto">
            <a:xfrm>
              <a:off x="4243" y="5651"/>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2" name="Freeform 70"/>
            <p:cNvSpPr>
              <a:spLocks/>
            </p:cNvSpPr>
            <p:nvPr/>
          </p:nvSpPr>
          <p:spPr bwMode="auto">
            <a:xfrm>
              <a:off x="4257" y="5651"/>
              <a:ext cx="98"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3" name="Freeform 71"/>
            <p:cNvSpPr>
              <a:spLocks/>
            </p:cNvSpPr>
            <p:nvPr/>
          </p:nvSpPr>
          <p:spPr bwMode="auto">
            <a:xfrm>
              <a:off x="4367" y="5651"/>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4" name="Freeform 72"/>
            <p:cNvSpPr>
              <a:spLocks/>
            </p:cNvSpPr>
            <p:nvPr/>
          </p:nvSpPr>
          <p:spPr bwMode="auto">
            <a:xfrm>
              <a:off x="4381" y="5651"/>
              <a:ext cx="99"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5" name="Freeform 73"/>
            <p:cNvSpPr>
              <a:spLocks/>
            </p:cNvSpPr>
            <p:nvPr/>
          </p:nvSpPr>
          <p:spPr bwMode="auto">
            <a:xfrm>
              <a:off x="4492" y="5651"/>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6" name="Freeform 74"/>
            <p:cNvSpPr>
              <a:spLocks/>
            </p:cNvSpPr>
            <p:nvPr/>
          </p:nvSpPr>
          <p:spPr bwMode="auto">
            <a:xfrm>
              <a:off x="4506" y="5651"/>
              <a:ext cx="111" cy="1"/>
            </a:xfrm>
            <a:custGeom>
              <a:avLst/>
              <a:gdLst>
                <a:gd name="T0" fmla="*/ 0 w 443"/>
                <a:gd name="T1" fmla="*/ 0 h 1"/>
                <a:gd name="T2" fmla="*/ 442 w 443"/>
                <a:gd name="T3" fmla="*/ 0 h 1"/>
                <a:gd name="T4" fmla="*/ 443 w 443"/>
                <a:gd name="T5" fmla="*/ 0 h 1"/>
                <a:gd name="T6" fmla="*/ 0 60000 65536"/>
                <a:gd name="T7" fmla="*/ 0 60000 65536"/>
                <a:gd name="T8" fmla="*/ 0 60000 65536"/>
                <a:gd name="T9" fmla="*/ 0 w 443"/>
                <a:gd name="T10" fmla="*/ 0 h 1"/>
                <a:gd name="T11" fmla="*/ 443 w 443"/>
                <a:gd name="T12" fmla="*/ 1 h 1"/>
              </a:gdLst>
              <a:ahLst/>
              <a:cxnLst>
                <a:cxn ang="T6">
                  <a:pos x="T0" y="T1"/>
                </a:cxn>
                <a:cxn ang="T7">
                  <a:pos x="T2" y="T3"/>
                </a:cxn>
                <a:cxn ang="T8">
                  <a:pos x="T4" y="T5"/>
                </a:cxn>
              </a:cxnLst>
              <a:rect l="T9" t="T10" r="T11" b="T12"/>
              <a:pathLst>
                <a:path w="443" h="1">
                  <a:moveTo>
                    <a:pt x="0" y="0"/>
                  </a:moveTo>
                  <a:lnTo>
                    <a:pt x="442" y="0"/>
                  </a:lnTo>
                  <a:lnTo>
                    <a:pt x="4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7" name="Freeform 75"/>
            <p:cNvSpPr>
              <a:spLocks/>
            </p:cNvSpPr>
            <p:nvPr/>
          </p:nvSpPr>
          <p:spPr bwMode="auto">
            <a:xfrm>
              <a:off x="3108" y="5528"/>
              <a:ext cx="245" cy="246"/>
            </a:xfrm>
            <a:custGeom>
              <a:avLst/>
              <a:gdLst>
                <a:gd name="T0" fmla="*/ 981 w 982"/>
                <a:gd name="T1" fmla="*/ 491 h 983"/>
                <a:gd name="T2" fmla="*/ 943 w 982"/>
                <a:gd name="T3" fmla="*/ 303 h 983"/>
                <a:gd name="T4" fmla="*/ 837 w 982"/>
                <a:gd name="T5" fmla="*/ 144 h 983"/>
                <a:gd name="T6" fmla="*/ 678 w 982"/>
                <a:gd name="T7" fmla="*/ 37 h 983"/>
                <a:gd name="T8" fmla="*/ 490 w 982"/>
                <a:gd name="T9" fmla="*/ 0 h 983"/>
                <a:gd name="T10" fmla="*/ 303 w 982"/>
                <a:gd name="T11" fmla="*/ 37 h 983"/>
                <a:gd name="T12" fmla="*/ 144 w 982"/>
                <a:gd name="T13" fmla="*/ 144 h 983"/>
                <a:gd name="T14" fmla="*/ 37 w 982"/>
                <a:gd name="T15" fmla="*/ 303 h 983"/>
                <a:gd name="T16" fmla="*/ 0 w 982"/>
                <a:gd name="T17" fmla="*/ 491 h 983"/>
                <a:gd name="T18" fmla="*/ 37 w 982"/>
                <a:gd name="T19" fmla="*/ 680 h 983"/>
                <a:gd name="T20" fmla="*/ 144 w 982"/>
                <a:gd name="T21" fmla="*/ 838 h 983"/>
                <a:gd name="T22" fmla="*/ 303 w 982"/>
                <a:gd name="T23" fmla="*/ 945 h 983"/>
                <a:gd name="T24" fmla="*/ 490 w 982"/>
                <a:gd name="T25" fmla="*/ 983 h 983"/>
                <a:gd name="T26" fmla="*/ 678 w 982"/>
                <a:gd name="T27" fmla="*/ 945 h 983"/>
                <a:gd name="T28" fmla="*/ 837 w 982"/>
                <a:gd name="T29" fmla="*/ 838 h 983"/>
                <a:gd name="T30" fmla="*/ 943 w 982"/>
                <a:gd name="T31" fmla="*/ 680 h 983"/>
                <a:gd name="T32" fmla="*/ 981 w 982"/>
                <a:gd name="T33" fmla="*/ 491 h 983"/>
                <a:gd name="T34" fmla="*/ 982 w 982"/>
                <a:gd name="T35" fmla="*/ 491 h 9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2"/>
                <a:gd name="T55" fmla="*/ 0 h 983"/>
                <a:gd name="T56" fmla="*/ 982 w 982"/>
                <a:gd name="T57" fmla="*/ 983 h 9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2" h="983">
                  <a:moveTo>
                    <a:pt x="981" y="491"/>
                  </a:moveTo>
                  <a:lnTo>
                    <a:pt x="943" y="303"/>
                  </a:lnTo>
                  <a:lnTo>
                    <a:pt x="837" y="144"/>
                  </a:lnTo>
                  <a:lnTo>
                    <a:pt x="678" y="37"/>
                  </a:lnTo>
                  <a:lnTo>
                    <a:pt x="490" y="0"/>
                  </a:lnTo>
                  <a:lnTo>
                    <a:pt x="303" y="37"/>
                  </a:lnTo>
                  <a:lnTo>
                    <a:pt x="144" y="144"/>
                  </a:lnTo>
                  <a:lnTo>
                    <a:pt x="37" y="303"/>
                  </a:lnTo>
                  <a:lnTo>
                    <a:pt x="0" y="491"/>
                  </a:lnTo>
                  <a:lnTo>
                    <a:pt x="37" y="680"/>
                  </a:lnTo>
                  <a:lnTo>
                    <a:pt x="144" y="838"/>
                  </a:lnTo>
                  <a:lnTo>
                    <a:pt x="303" y="945"/>
                  </a:lnTo>
                  <a:lnTo>
                    <a:pt x="490" y="983"/>
                  </a:lnTo>
                  <a:lnTo>
                    <a:pt x="678" y="945"/>
                  </a:lnTo>
                  <a:lnTo>
                    <a:pt x="837" y="838"/>
                  </a:lnTo>
                  <a:lnTo>
                    <a:pt x="943" y="680"/>
                  </a:lnTo>
                  <a:lnTo>
                    <a:pt x="981" y="491"/>
                  </a:lnTo>
                  <a:lnTo>
                    <a:pt x="982" y="4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8" name="Freeform 76"/>
            <p:cNvSpPr>
              <a:spLocks/>
            </p:cNvSpPr>
            <p:nvPr/>
          </p:nvSpPr>
          <p:spPr bwMode="auto">
            <a:xfrm>
              <a:off x="3132" y="5553"/>
              <a:ext cx="197" cy="196"/>
            </a:xfrm>
            <a:custGeom>
              <a:avLst/>
              <a:gdLst>
                <a:gd name="T0" fmla="*/ 785 w 786"/>
                <a:gd name="T1" fmla="*/ 393 h 786"/>
                <a:gd name="T2" fmla="*/ 733 w 786"/>
                <a:gd name="T3" fmla="*/ 196 h 786"/>
                <a:gd name="T4" fmla="*/ 590 w 786"/>
                <a:gd name="T5" fmla="*/ 53 h 786"/>
                <a:gd name="T6" fmla="*/ 393 w 786"/>
                <a:gd name="T7" fmla="*/ 0 h 786"/>
                <a:gd name="T8" fmla="*/ 197 w 786"/>
                <a:gd name="T9" fmla="*/ 53 h 786"/>
                <a:gd name="T10" fmla="*/ 53 w 786"/>
                <a:gd name="T11" fmla="*/ 196 h 786"/>
                <a:gd name="T12" fmla="*/ 0 w 786"/>
                <a:gd name="T13" fmla="*/ 393 h 786"/>
                <a:gd name="T14" fmla="*/ 53 w 786"/>
                <a:gd name="T15" fmla="*/ 589 h 786"/>
                <a:gd name="T16" fmla="*/ 197 w 786"/>
                <a:gd name="T17" fmla="*/ 734 h 786"/>
                <a:gd name="T18" fmla="*/ 393 w 786"/>
                <a:gd name="T19" fmla="*/ 786 h 786"/>
                <a:gd name="T20" fmla="*/ 590 w 786"/>
                <a:gd name="T21" fmla="*/ 734 h 786"/>
                <a:gd name="T22" fmla="*/ 733 w 786"/>
                <a:gd name="T23" fmla="*/ 589 h 786"/>
                <a:gd name="T24" fmla="*/ 785 w 786"/>
                <a:gd name="T25" fmla="*/ 393 h 786"/>
                <a:gd name="T26" fmla="*/ 786 w 786"/>
                <a:gd name="T27" fmla="*/ 393 h 7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6"/>
                <a:gd name="T43" fmla="*/ 0 h 786"/>
                <a:gd name="T44" fmla="*/ 786 w 786"/>
                <a:gd name="T45" fmla="*/ 786 h 78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6" h="786">
                  <a:moveTo>
                    <a:pt x="785" y="393"/>
                  </a:moveTo>
                  <a:lnTo>
                    <a:pt x="733" y="196"/>
                  </a:lnTo>
                  <a:lnTo>
                    <a:pt x="590" y="53"/>
                  </a:lnTo>
                  <a:lnTo>
                    <a:pt x="393" y="0"/>
                  </a:lnTo>
                  <a:lnTo>
                    <a:pt x="197" y="53"/>
                  </a:lnTo>
                  <a:lnTo>
                    <a:pt x="53" y="196"/>
                  </a:lnTo>
                  <a:lnTo>
                    <a:pt x="0" y="393"/>
                  </a:lnTo>
                  <a:lnTo>
                    <a:pt x="53" y="589"/>
                  </a:lnTo>
                  <a:lnTo>
                    <a:pt x="197" y="734"/>
                  </a:lnTo>
                  <a:lnTo>
                    <a:pt x="393" y="786"/>
                  </a:lnTo>
                  <a:lnTo>
                    <a:pt x="590" y="734"/>
                  </a:lnTo>
                  <a:lnTo>
                    <a:pt x="733" y="589"/>
                  </a:lnTo>
                  <a:lnTo>
                    <a:pt x="785" y="393"/>
                  </a:lnTo>
                  <a:lnTo>
                    <a:pt x="786"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09" name="Freeform 77"/>
            <p:cNvSpPr>
              <a:spLocks/>
            </p:cNvSpPr>
            <p:nvPr/>
          </p:nvSpPr>
          <p:spPr bwMode="auto">
            <a:xfrm>
              <a:off x="4296" y="5528"/>
              <a:ext cx="246" cy="246"/>
            </a:xfrm>
            <a:custGeom>
              <a:avLst/>
              <a:gdLst>
                <a:gd name="T0" fmla="*/ 981 w 982"/>
                <a:gd name="T1" fmla="*/ 491 h 983"/>
                <a:gd name="T2" fmla="*/ 943 w 982"/>
                <a:gd name="T3" fmla="*/ 303 h 983"/>
                <a:gd name="T4" fmla="*/ 837 w 982"/>
                <a:gd name="T5" fmla="*/ 144 h 983"/>
                <a:gd name="T6" fmla="*/ 678 w 982"/>
                <a:gd name="T7" fmla="*/ 37 h 983"/>
                <a:gd name="T8" fmla="*/ 490 w 982"/>
                <a:gd name="T9" fmla="*/ 0 h 983"/>
                <a:gd name="T10" fmla="*/ 303 w 982"/>
                <a:gd name="T11" fmla="*/ 37 h 983"/>
                <a:gd name="T12" fmla="*/ 143 w 982"/>
                <a:gd name="T13" fmla="*/ 144 h 983"/>
                <a:gd name="T14" fmla="*/ 37 w 982"/>
                <a:gd name="T15" fmla="*/ 303 h 983"/>
                <a:gd name="T16" fmla="*/ 0 w 982"/>
                <a:gd name="T17" fmla="*/ 491 h 983"/>
                <a:gd name="T18" fmla="*/ 37 w 982"/>
                <a:gd name="T19" fmla="*/ 680 h 983"/>
                <a:gd name="T20" fmla="*/ 143 w 982"/>
                <a:gd name="T21" fmla="*/ 838 h 983"/>
                <a:gd name="T22" fmla="*/ 303 w 982"/>
                <a:gd name="T23" fmla="*/ 945 h 983"/>
                <a:gd name="T24" fmla="*/ 490 w 982"/>
                <a:gd name="T25" fmla="*/ 983 h 983"/>
                <a:gd name="T26" fmla="*/ 678 w 982"/>
                <a:gd name="T27" fmla="*/ 945 h 983"/>
                <a:gd name="T28" fmla="*/ 837 w 982"/>
                <a:gd name="T29" fmla="*/ 838 h 983"/>
                <a:gd name="T30" fmla="*/ 943 w 982"/>
                <a:gd name="T31" fmla="*/ 680 h 983"/>
                <a:gd name="T32" fmla="*/ 981 w 982"/>
                <a:gd name="T33" fmla="*/ 491 h 983"/>
                <a:gd name="T34" fmla="*/ 982 w 982"/>
                <a:gd name="T35" fmla="*/ 491 h 9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2"/>
                <a:gd name="T55" fmla="*/ 0 h 983"/>
                <a:gd name="T56" fmla="*/ 982 w 982"/>
                <a:gd name="T57" fmla="*/ 983 h 9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2" h="983">
                  <a:moveTo>
                    <a:pt x="981" y="491"/>
                  </a:moveTo>
                  <a:lnTo>
                    <a:pt x="943" y="303"/>
                  </a:lnTo>
                  <a:lnTo>
                    <a:pt x="837" y="144"/>
                  </a:lnTo>
                  <a:lnTo>
                    <a:pt x="678" y="37"/>
                  </a:lnTo>
                  <a:lnTo>
                    <a:pt x="490" y="0"/>
                  </a:lnTo>
                  <a:lnTo>
                    <a:pt x="303" y="37"/>
                  </a:lnTo>
                  <a:lnTo>
                    <a:pt x="143" y="144"/>
                  </a:lnTo>
                  <a:lnTo>
                    <a:pt x="37" y="303"/>
                  </a:lnTo>
                  <a:lnTo>
                    <a:pt x="0" y="491"/>
                  </a:lnTo>
                  <a:lnTo>
                    <a:pt x="37" y="680"/>
                  </a:lnTo>
                  <a:lnTo>
                    <a:pt x="143" y="838"/>
                  </a:lnTo>
                  <a:lnTo>
                    <a:pt x="303" y="945"/>
                  </a:lnTo>
                  <a:lnTo>
                    <a:pt x="490" y="983"/>
                  </a:lnTo>
                  <a:lnTo>
                    <a:pt x="678" y="945"/>
                  </a:lnTo>
                  <a:lnTo>
                    <a:pt x="837" y="838"/>
                  </a:lnTo>
                  <a:lnTo>
                    <a:pt x="943" y="680"/>
                  </a:lnTo>
                  <a:lnTo>
                    <a:pt x="981" y="491"/>
                  </a:lnTo>
                  <a:lnTo>
                    <a:pt x="982" y="4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0" name="Freeform 78"/>
            <p:cNvSpPr>
              <a:spLocks/>
            </p:cNvSpPr>
            <p:nvPr/>
          </p:nvSpPr>
          <p:spPr bwMode="auto">
            <a:xfrm>
              <a:off x="4320" y="5553"/>
              <a:ext cx="197" cy="196"/>
            </a:xfrm>
            <a:custGeom>
              <a:avLst/>
              <a:gdLst>
                <a:gd name="T0" fmla="*/ 785 w 786"/>
                <a:gd name="T1" fmla="*/ 393 h 786"/>
                <a:gd name="T2" fmla="*/ 733 w 786"/>
                <a:gd name="T3" fmla="*/ 196 h 786"/>
                <a:gd name="T4" fmla="*/ 589 w 786"/>
                <a:gd name="T5" fmla="*/ 53 h 786"/>
                <a:gd name="T6" fmla="*/ 393 w 786"/>
                <a:gd name="T7" fmla="*/ 0 h 786"/>
                <a:gd name="T8" fmla="*/ 197 w 786"/>
                <a:gd name="T9" fmla="*/ 53 h 786"/>
                <a:gd name="T10" fmla="*/ 54 w 786"/>
                <a:gd name="T11" fmla="*/ 196 h 786"/>
                <a:gd name="T12" fmla="*/ 0 w 786"/>
                <a:gd name="T13" fmla="*/ 393 h 786"/>
                <a:gd name="T14" fmla="*/ 54 w 786"/>
                <a:gd name="T15" fmla="*/ 589 h 786"/>
                <a:gd name="T16" fmla="*/ 197 w 786"/>
                <a:gd name="T17" fmla="*/ 734 h 786"/>
                <a:gd name="T18" fmla="*/ 393 w 786"/>
                <a:gd name="T19" fmla="*/ 786 h 786"/>
                <a:gd name="T20" fmla="*/ 589 w 786"/>
                <a:gd name="T21" fmla="*/ 734 h 786"/>
                <a:gd name="T22" fmla="*/ 733 w 786"/>
                <a:gd name="T23" fmla="*/ 589 h 786"/>
                <a:gd name="T24" fmla="*/ 785 w 786"/>
                <a:gd name="T25" fmla="*/ 393 h 786"/>
                <a:gd name="T26" fmla="*/ 786 w 786"/>
                <a:gd name="T27" fmla="*/ 393 h 7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6"/>
                <a:gd name="T43" fmla="*/ 0 h 786"/>
                <a:gd name="T44" fmla="*/ 786 w 786"/>
                <a:gd name="T45" fmla="*/ 786 h 78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6" h="786">
                  <a:moveTo>
                    <a:pt x="785" y="393"/>
                  </a:moveTo>
                  <a:lnTo>
                    <a:pt x="733" y="196"/>
                  </a:lnTo>
                  <a:lnTo>
                    <a:pt x="589" y="53"/>
                  </a:lnTo>
                  <a:lnTo>
                    <a:pt x="393" y="0"/>
                  </a:lnTo>
                  <a:lnTo>
                    <a:pt x="197" y="53"/>
                  </a:lnTo>
                  <a:lnTo>
                    <a:pt x="54" y="196"/>
                  </a:lnTo>
                  <a:lnTo>
                    <a:pt x="0" y="393"/>
                  </a:lnTo>
                  <a:lnTo>
                    <a:pt x="54" y="589"/>
                  </a:lnTo>
                  <a:lnTo>
                    <a:pt x="197" y="734"/>
                  </a:lnTo>
                  <a:lnTo>
                    <a:pt x="393" y="786"/>
                  </a:lnTo>
                  <a:lnTo>
                    <a:pt x="589" y="734"/>
                  </a:lnTo>
                  <a:lnTo>
                    <a:pt x="733" y="589"/>
                  </a:lnTo>
                  <a:lnTo>
                    <a:pt x="785" y="393"/>
                  </a:lnTo>
                  <a:lnTo>
                    <a:pt x="786"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1" name="Freeform 79"/>
            <p:cNvSpPr>
              <a:spLocks/>
            </p:cNvSpPr>
            <p:nvPr/>
          </p:nvSpPr>
          <p:spPr bwMode="auto">
            <a:xfrm>
              <a:off x="4382" y="8260"/>
              <a:ext cx="1" cy="108"/>
            </a:xfrm>
            <a:custGeom>
              <a:avLst/>
              <a:gdLst>
                <a:gd name="T0" fmla="*/ 0 w 1"/>
                <a:gd name="T1" fmla="*/ 430 h 430"/>
                <a:gd name="T2" fmla="*/ 0 w 1"/>
                <a:gd name="T3" fmla="*/ 0 h 430"/>
                <a:gd name="T4" fmla="*/ 1 w 1"/>
                <a:gd name="T5" fmla="*/ 0 h 430"/>
                <a:gd name="T6" fmla="*/ 0 60000 65536"/>
                <a:gd name="T7" fmla="*/ 0 60000 65536"/>
                <a:gd name="T8" fmla="*/ 0 60000 65536"/>
                <a:gd name="T9" fmla="*/ 0 w 1"/>
                <a:gd name="T10" fmla="*/ 0 h 430"/>
                <a:gd name="T11" fmla="*/ 1 w 1"/>
                <a:gd name="T12" fmla="*/ 430 h 430"/>
              </a:gdLst>
              <a:ahLst/>
              <a:cxnLst>
                <a:cxn ang="T6">
                  <a:pos x="T0" y="T1"/>
                </a:cxn>
                <a:cxn ang="T7">
                  <a:pos x="T2" y="T3"/>
                </a:cxn>
                <a:cxn ang="T8">
                  <a:pos x="T4" y="T5"/>
                </a:cxn>
              </a:cxnLst>
              <a:rect l="T9" t="T10" r="T11" b="T12"/>
              <a:pathLst>
                <a:path w="1" h="430">
                  <a:moveTo>
                    <a:pt x="0" y="43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2" name="Freeform 80"/>
            <p:cNvSpPr>
              <a:spLocks/>
            </p:cNvSpPr>
            <p:nvPr/>
          </p:nvSpPr>
          <p:spPr bwMode="auto">
            <a:xfrm>
              <a:off x="4382" y="8246"/>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3" name="Freeform 81"/>
            <p:cNvSpPr>
              <a:spLocks/>
            </p:cNvSpPr>
            <p:nvPr/>
          </p:nvSpPr>
          <p:spPr bwMode="auto">
            <a:xfrm>
              <a:off x="4382" y="8135"/>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4" name="Freeform 82"/>
            <p:cNvSpPr>
              <a:spLocks/>
            </p:cNvSpPr>
            <p:nvPr/>
          </p:nvSpPr>
          <p:spPr bwMode="auto">
            <a:xfrm>
              <a:off x="4382" y="8121"/>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5" name="Freeform 83"/>
            <p:cNvSpPr>
              <a:spLocks/>
            </p:cNvSpPr>
            <p:nvPr/>
          </p:nvSpPr>
          <p:spPr bwMode="auto">
            <a:xfrm>
              <a:off x="4382" y="8011"/>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6" name="Freeform 84"/>
            <p:cNvSpPr>
              <a:spLocks/>
            </p:cNvSpPr>
            <p:nvPr/>
          </p:nvSpPr>
          <p:spPr bwMode="auto">
            <a:xfrm>
              <a:off x="4382" y="7996"/>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7" name="Freeform 85"/>
            <p:cNvSpPr>
              <a:spLocks/>
            </p:cNvSpPr>
            <p:nvPr/>
          </p:nvSpPr>
          <p:spPr bwMode="auto">
            <a:xfrm>
              <a:off x="4382" y="7886"/>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8" name="Freeform 86"/>
            <p:cNvSpPr>
              <a:spLocks/>
            </p:cNvSpPr>
            <p:nvPr/>
          </p:nvSpPr>
          <p:spPr bwMode="auto">
            <a:xfrm>
              <a:off x="4382" y="7872"/>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19" name="Freeform 87"/>
            <p:cNvSpPr>
              <a:spLocks/>
            </p:cNvSpPr>
            <p:nvPr/>
          </p:nvSpPr>
          <p:spPr bwMode="auto">
            <a:xfrm>
              <a:off x="4382" y="7761"/>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0" name="Freeform 88"/>
            <p:cNvSpPr>
              <a:spLocks/>
            </p:cNvSpPr>
            <p:nvPr/>
          </p:nvSpPr>
          <p:spPr bwMode="auto">
            <a:xfrm>
              <a:off x="4382" y="7747"/>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1" name="Freeform 89"/>
            <p:cNvSpPr>
              <a:spLocks/>
            </p:cNvSpPr>
            <p:nvPr/>
          </p:nvSpPr>
          <p:spPr bwMode="auto">
            <a:xfrm>
              <a:off x="4382" y="7636"/>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2" name="Freeform 90"/>
            <p:cNvSpPr>
              <a:spLocks/>
            </p:cNvSpPr>
            <p:nvPr/>
          </p:nvSpPr>
          <p:spPr bwMode="auto">
            <a:xfrm>
              <a:off x="4382" y="7622"/>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3" name="Freeform 91"/>
            <p:cNvSpPr>
              <a:spLocks/>
            </p:cNvSpPr>
            <p:nvPr/>
          </p:nvSpPr>
          <p:spPr bwMode="auto">
            <a:xfrm>
              <a:off x="4382" y="7511"/>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4" name="Freeform 92"/>
            <p:cNvSpPr>
              <a:spLocks/>
            </p:cNvSpPr>
            <p:nvPr/>
          </p:nvSpPr>
          <p:spPr bwMode="auto">
            <a:xfrm>
              <a:off x="4382" y="7497"/>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5" name="Freeform 93"/>
            <p:cNvSpPr>
              <a:spLocks/>
            </p:cNvSpPr>
            <p:nvPr/>
          </p:nvSpPr>
          <p:spPr bwMode="auto">
            <a:xfrm>
              <a:off x="4382" y="7387"/>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6" name="Freeform 94"/>
            <p:cNvSpPr>
              <a:spLocks/>
            </p:cNvSpPr>
            <p:nvPr/>
          </p:nvSpPr>
          <p:spPr bwMode="auto">
            <a:xfrm>
              <a:off x="4382" y="7372"/>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7" name="Freeform 95"/>
            <p:cNvSpPr>
              <a:spLocks/>
            </p:cNvSpPr>
            <p:nvPr/>
          </p:nvSpPr>
          <p:spPr bwMode="auto">
            <a:xfrm>
              <a:off x="4382" y="726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8" name="Freeform 96"/>
            <p:cNvSpPr>
              <a:spLocks/>
            </p:cNvSpPr>
            <p:nvPr/>
          </p:nvSpPr>
          <p:spPr bwMode="auto">
            <a:xfrm>
              <a:off x="4382" y="7248"/>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29" name="Freeform 97"/>
            <p:cNvSpPr>
              <a:spLocks/>
            </p:cNvSpPr>
            <p:nvPr/>
          </p:nvSpPr>
          <p:spPr bwMode="auto">
            <a:xfrm>
              <a:off x="4382" y="7137"/>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0" name="Freeform 98"/>
            <p:cNvSpPr>
              <a:spLocks/>
            </p:cNvSpPr>
            <p:nvPr/>
          </p:nvSpPr>
          <p:spPr bwMode="auto">
            <a:xfrm>
              <a:off x="4382" y="7123"/>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1" name="Freeform 99"/>
            <p:cNvSpPr>
              <a:spLocks/>
            </p:cNvSpPr>
            <p:nvPr/>
          </p:nvSpPr>
          <p:spPr bwMode="auto">
            <a:xfrm>
              <a:off x="4382" y="701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2" name="Freeform 100"/>
            <p:cNvSpPr>
              <a:spLocks/>
            </p:cNvSpPr>
            <p:nvPr/>
          </p:nvSpPr>
          <p:spPr bwMode="auto">
            <a:xfrm>
              <a:off x="4382" y="6998"/>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3" name="Freeform 101"/>
            <p:cNvSpPr>
              <a:spLocks/>
            </p:cNvSpPr>
            <p:nvPr/>
          </p:nvSpPr>
          <p:spPr bwMode="auto">
            <a:xfrm>
              <a:off x="4382" y="6887"/>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4" name="Freeform 102"/>
            <p:cNvSpPr>
              <a:spLocks/>
            </p:cNvSpPr>
            <p:nvPr/>
          </p:nvSpPr>
          <p:spPr bwMode="auto">
            <a:xfrm>
              <a:off x="4382" y="6873"/>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5" name="Freeform 103"/>
            <p:cNvSpPr>
              <a:spLocks/>
            </p:cNvSpPr>
            <p:nvPr/>
          </p:nvSpPr>
          <p:spPr bwMode="auto">
            <a:xfrm>
              <a:off x="4382" y="676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6" name="Freeform 104"/>
            <p:cNvSpPr>
              <a:spLocks/>
            </p:cNvSpPr>
            <p:nvPr/>
          </p:nvSpPr>
          <p:spPr bwMode="auto">
            <a:xfrm>
              <a:off x="4382" y="6748"/>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7" name="Freeform 105"/>
            <p:cNvSpPr>
              <a:spLocks/>
            </p:cNvSpPr>
            <p:nvPr/>
          </p:nvSpPr>
          <p:spPr bwMode="auto">
            <a:xfrm>
              <a:off x="4382" y="6638"/>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8" name="Freeform 106"/>
            <p:cNvSpPr>
              <a:spLocks/>
            </p:cNvSpPr>
            <p:nvPr/>
          </p:nvSpPr>
          <p:spPr bwMode="auto">
            <a:xfrm>
              <a:off x="4382" y="6623"/>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39" name="Freeform 107"/>
            <p:cNvSpPr>
              <a:spLocks/>
            </p:cNvSpPr>
            <p:nvPr/>
          </p:nvSpPr>
          <p:spPr bwMode="auto">
            <a:xfrm>
              <a:off x="4382" y="651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0" name="Freeform 108"/>
            <p:cNvSpPr>
              <a:spLocks/>
            </p:cNvSpPr>
            <p:nvPr/>
          </p:nvSpPr>
          <p:spPr bwMode="auto">
            <a:xfrm>
              <a:off x="4382" y="6499"/>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1" name="Freeform 109"/>
            <p:cNvSpPr>
              <a:spLocks/>
            </p:cNvSpPr>
            <p:nvPr/>
          </p:nvSpPr>
          <p:spPr bwMode="auto">
            <a:xfrm>
              <a:off x="4382" y="6379"/>
              <a:ext cx="1" cy="107"/>
            </a:xfrm>
            <a:custGeom>
              <a:avLst/>
              <a:gdLst>
                <a:gd name="T0" fmla="*/ 0 w 1"/>
                <a:gd name="T1" fmla="*/ 429 h 429"/>
                <a:gd name="T2" fmla="*/ 0 w 1"/>
                <a:gd name="T3" fmla="*/ 0 h 429"/>
                <a:gd name="T4" fmla="*/ 1 w 1"/>
                <a:gd name="T5" fmla="*/ 0 h 429"/>
                <a:gd name="T6" fmla="*/ 0 60000 65536"/>
                <a:gd name="T7" fmla="*/ 0 60000 65536"/>
                <a:gd name="T8" fmla="*/ 0 60000 65536"/>
                <a:gd name="T9" fmla="*/ 0 w 1"/>
                <a:gd name="T10" fmla="*/ 0 h 429"/>
                <a:gd name="T11" fmla="*/ 1 w 1"/>
                <a:gd name="T12" fmla="*/ 429 h 429"/>
              </a:gdLst>
              <a:ahLst/>
              <a:cxnLst>
                <a:cxn ang="T6">
                  <a:pos x="T0" y="T1"/>
                </a:cxn>
                <a:cxn ang="T7">
                  <a:pos x="T2" y="T3"/>
                </a:cxn>
                <a:cxn ang="T8">
                  <a:pos x="T4" y="T5"/>
                </a:cxn>
              </a:cxnLst>
              <a:rect l="T9" t="T10" r="T11" b="T12"/>
              <a:pathLst>
                <a:path w="1" h="429">
                  <a:moveTo>
                    <a:pt x="0" y="42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2" name="Freeform 110"/>
            <p:cNvSpPr>
              <a:spLocks/>
            </p:cNvSpPr>
            <p:nvPr/>
          </p:nvSpPr>
          <p:spPr bwMode="auto">
            <a:xfrm>
              <a:off x="3194" y="8266"/>
              <a:ext cx="1" cy="102"/>
            </a:xfrm>
            <a:custGeom>
              <a:avLst/>
              <a:gdLst>
                <a:gd name="T0" fmla="*/ 0 w 1"/>
                <a:gd name="T1" fmla="*/ 405 h 405"/>
                <a:gd name="T2" fmla="*/ 0 w 1"/>
                <a:gd name="T3" fmla="*/ 0 h 405"/>
                <a:gd name="T4" fmla="*/ 1 w 1"/>
                <a:gd name="T5" fmla="*/ 0 h 405"/>
                <a:gd name="T6" fmla="*/ 0 60000 65536"/>
                <a:gd name="T7" fmla="*/ 0 60000 65536"/>
                <a:gd name="T8" fmla="*/ 0 60000 65536"/>
                <a:gd name="T9" fmla="*/ 0 w 1"/>
                <a:gd name="T10" fmla="*/ 0 h 405"/>
                <a:gd name="T11" fmla="*/ 1 w 1"/>
                <a:gd name="T12" fmla="*/ 405 h 405"/>
              </a:gdLst>
              <a:ahLst/>
              <a:cxnLst>
                <a:cxn ang="T6">
                  <a:pos x="T0" y="T1"/>
                </a:cxn>
                <a:cxn ang="T7">
                  <a:pos x="T2" y="T3"/>
                </a:cxn>
                <a:cxn ang="T8">
                  <a:pos x="T4" y="T5"/>
                </a:cxn>
              </a:cxnLst>
              <a:rect l="T9" t="T10" r="T11" b="T12"/>
              <a:pathLst>
                <a:path w="1" h="405">
                  <a:moveTo>
                    <a:pt x="0" y="40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3" name="Freeform 111"/>
            <p:cNvSpPr>
              <a:spLocks/>
            </p:cNvSpPr>
            <p:nvPr/>
          </p:nvSpPr>
          <p:spPr bwMode="auto">
            <a:xfrm>
              <a:off x="3194" y="8252"/>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4" name="Freeform 112"/>
            <p:cNvSpPr>
              <a:spLocks/>
            </p:cNvSpPr>
            <p:nvPr/>
          </p:nvSpPr>
          <p:spPr bwMode="auto">
            <a:xfrm>
              <a:off x="3194" y="814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5" name="Freeform 113"/>
            <p:cNvSpPr>
              <a:spLocks/>
            </p:cNvSpPr>
            <p:nvPr/>
          </p:nvSpPr>
          <p:spPr bwMode="auto">
            <a:xfrm>
              <a:off x="3194" y="8127"/>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6" name="Freeform 114"/>
            <p:cNvSpPr>
              <a:spLocks/>
            </p:cNvSpPr>
            <p:nvPr/>
          </p:nvSpPr>
          <p:spPr bwMode="auto">
            <a:xfrm>
              <a:off x="3194" y="8017"/>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7" name="Freeform 115"/>
            <p:cNvSpPr>
              <a:spLocks/>
            </p:cNvSpPr>
            <p:nvPr/>
          </p:nvSpPr>
          <p:spPr bwMode="auto">
            <a:xfrm>
              <a:off x="3194" y="8003"/>
              <a:ext cx="1" cy="1"/>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8" name="Freeform 116"/>
            <p:cNvSpPr>
              <a:spLocks/>
            </p:cNvSpPr>
            <p:nvPr/>
          </p:nvSpPr>
          <p:spPr bwMode="auto">
            <a:xfrm>
              <a:off x="3194" y="789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49" name="Freeform 117"/>
            <p:cNvSpPr>
              <a:spLocks/>
            </p:cNvSpPr>
            <p:nvPr/>
          </p:nvSpPr>
          <p:spPr bwMode="auto">
            <a:xfrm>
              <a:off x="3194" y="7878"/>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0" name="Freeform 118"/>
            <p:cNvSpPr>
              <a:spLocks/>
            </p:cNvSpPr>
            <p:nvPr/>
          </p:nvSpPr>
          <p:spPr bwMode="auto">
            <a:xfrm>
              <a:off x="3194" y="7767"/>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1" name="Freeform 119"/>
            <p:cNvSpPr>
              <a:spLocks/>
            </p:cNvSpPr>
            <p:nvPr/>
          </p:nvSpPr>
          <p:spPr bwMode="auto">
            <a:xfrm>
              <a:off x="3194" y="7753"/>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2" name="Freeform 120"/>
            <p:cNvSpPr>
              <a:spLocks/>
            </p:cNvSpPr>
            <p:nvPr/>
          </p:nvSpPr>
          <p:spPr bwMode="auto">
            <a:xfrm>
              <a:off x="3194" y="7642"/>
              <a:ext cx="1" cy="99"/>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3" name="Freeform 121"/>
            <p:cNvSpPr>
              <a:spLocks/>
            </p:cNvSpPr>
            <p:nvPr/>
          </p:nvSpPr>
          <p:spPr bwMode="auto">
            <a:xfrm>
              <a:off x="3194" y="7628"/>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4" name="Freeform 122"/>
            <p:cNvSpPr>
              <a:spLocks/>
            </p:cNvSpPr>
            <p:nvPr/>
          </p:nvSpPr>
          <p:spPr bwMode="auto">
            <a:xfrm>
              <a:off x="3194" y="7518"/>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5" name="Freeform 123"/>
            <p:cNvSpPr>
              <a:spLocks/>
            </p:cNvSpPr>
            <p:nvPr/>
          </p:nvSpPr>
          <p:spPr bwMode="auto">
            <a:xfrm>
              <a:off x="3194" y="7503"/>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6" name="Freeform 124"/>
            <p:cNvSpPr>
              <a:spLocks/>
            </p:cNvSpPr>
            <p:nvPr/>
          </p:nvSpPr>
          <p:spPr bwMode="auto">
            <a:xfrm>
              <a:off x="3194" y="739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7" name="Freeform 125"/>
            <p:cNvSpPr>
              <a:spLocks/>
            </p:cNvSpPr>
            <p:nvPr/>
          </p:nvSpPr>
          <p:spPr bwMode="auto">
            <a:xfrm>
              <a:off x="3194" y="7378"/>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8" name="Freeform 126"/>
            <p:cNvSpPr>
              <a:spLocks/>
            </p:cNvSpPr>
            <p:nvPr/>
          </p:nvSpPr>
          <p:spPr bwMode="auto">
            <a:xfrm>
              <a:off x="3194" y="7268"/>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59" name="Freeform 127"/>
            <p:cNvSpPr>
              <a:spLocks/>
            </p:cNvSpPr>
            <p:nvPr/>
          </p:nvSpPr>
          <p:spPr bwMode="auto">
            <a:xfrm>
              <a:off x="3194" y="7253"/>
              <a:ext cx="1" cy="3"/>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0" name="Freeform 128"/>
            <p:cNvSpPr>
              <a:spLocks/>
            </p:cNvSpPr>
            <p:nvPr/>
          </p:nvSpPr>
          <p:spPr bwMode="auto">
            <a:xfrm>
              <a:off x="3194" y="714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1" name="Freeform 129"/>
            <p:cNvSpPr>
              <a:spLocks/>
            </p:cNvSpPr>
            <p:nvPr/>
          </p:nvSpPr>
          <p:spPr bwMode="auto">
            <a:xfrm>
              <a:off x="3194" y="7129"/>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2" name="Freeform 130"/>
            <p:cNvSpPr>
              <a:spLocks/>
            </p:cNvSpPr>
            <p:nvPr/>
          </p:nvSpPr>
          <p:spPr bwMode="auto">
            <a:xfrm>
              <a:off x="3194" y="7018"/>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3" name="Freeform 131"/>
            <p:cNvSpPr>
              <a:spLocks/>
            </p:cNvSpPr>
            <p:nvPr/>
          </p:nvSpPr>
          <p:spPr bwMode="auto">
            <a:xfrm>
              <a:off x="3194" y="7004"/>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4" name="Freeform 132"/>
            <p:cNvSpPr>
              <a:spLocks/>
            </p:cNvSpPr>
            <p:nvPr/>
          </p:nvSpPr>
          <p:spPr bwMode="auto">
            <a:xfrm>
              <a:off x="3194" y="6893"/>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5" name="Freeform 133"/>
            <p:cNvSpPr>
              <a:spLocks/>
            </p:cNvSpPr>
            <p:nvPr/>
          </p:nvSpPr>
          <p:spPr bwMode="auto">
            <a:xfrm>
              <a:off x="3194" y="6879"/>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6" name="Freeform 134"/>
            <p:cNvSpPr>
              <a:spLocks/>
            </p:cNvSpPr>
            <p:nvPr/>
          </p:nvSpPr>
          <p:spPr bwMode="auto">
            <a:xfrm>
              <a:off x="3194" y="6769"/>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7" name="Freeform 135"/>
            <p:cNvSpPr>
              <a:spLocks/>
            </p:cNvSpPr>
            <p:nvPr/>
          </p:nvSpPr>
          <p:spPr bwMode="auto">
            <a:xfrm>
              <a:off x="3194" y="6754"/>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8" name="Freeform 136"/>
            <p:cNvSpPr>
              <a:spLocks/>
            </p:cNvSpPr>
            <p:nvPr/>
          </p:nvSpPr>
          <p:spPr bwMode="auto">
            <a:xfrm>
              <a:off x="3194" y="6644"/>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69" name="Freeform 137"/>
            <p:cNvSpPr>
              <a:spLocks/>
            </p:cNvSpPr>
            <p:nvPr/>
          </p:nvSpPr>
          <p:spPr bwMode="auto">
            <a:xfrm>
              <a:off x="3194" y="6629"/>
              <a:ext cx="1" cy="3"/>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0" name="Freeform 138"/>
            <p:cNvSpPr>
              <a:spLocks/>
            </p:cNvSpPr>
            <p:nvPr/>
          </p:nvSpPr>
          <p:spPr bwMode="auto">
            <a:xfrm>
              <a:off x="3194" y="6519"/>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1" name="Freeform 139"/>
            <p:cNvSpPr>
              <a:spLocks/>
            </p:cNvSpPr>
            <p:nvPr/>
          </p:nvSpPr>
          <p:spPr bwMode="auto">
            <a:xfrm>
              <a:off x="3194" y="6505"/>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2" name="Freeform 140"/>
            <p:cNvSpPr>
              <a:spLocks/>
            </p:cNvSpPr>
            <p:nvPr/>
          </p:nvSpPr>
          <p:spPr bwMode="auto">
            <a:xfrm>
              <a:off x="3194" y="6391"/>
              <a:ext cx="1" cy="101"/>
            </a:xfrm>
            <a:custGeom>
              <a:avLst/>
              <a:gdLst>
                <a:gd name="T0" fmla="*/ 0 w 1"/>
                <a:gd name="T1" fmla="*/ 405 h 405"/>
                <a:gd name="T2" fmla="*/ 0 w 1"/>
                <a:gd name="T3" fmla="*/ 0 h 405"/>
                <a:gd name="T4" fmla="*/ 1 w 1"/>
                <a:gd name="T5" fmla="*/ 0 h 405"/>
                <a:gd name="T6" fmla="*/ 0 60000 65536"/>
                <a:gd name="T7" fmla="*/ 0 60000 65536"/>
                <a:gd name="T8" fmla="*/ 0 60000 65536"/>
                <a:gd name="T9" fmla="*/ 0 w 1"/>
                <a:gd name="T10" fmla="*/ 0 h 405"/>
                <a:gd name="T11" fmla="*/ 1 w 1"/>
                <a:gd name="T12" fmla="*/ 405 h 405"/>
              </a:gdLst>
              <a:ahLst/>
              <a:cxnLst>
                <a:cxn ang="T6">
                  <a:pos x="T0" y="T1"/>
                </a:cxn>
                <a:cxn ang="T7">
                  <a:pos x="T2" y="T3"/>
                </a:cxn>
                <a:cxn ang="T8">
                  <a:pos x="T4" y="T5"/>
                </a:cxn>
              </a:cxnLst>
              <a:rect l="T9" t="T10" r="T11" b="T12"/>
              <a:pathLst>
                <a:path w="1" h="405">
                  <a:moveTo>
                    <a:pt x="0" y="40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3" name="Freeform 141"/>
            <p:cNvSpPr>
              <a:spLocks/>
            </p:cNvSpPr>
            <p:nvPr/>
          </p:nvSpPr>
          <p:spPr bwMode="auto">
            <a:xfrm>
              <a:off x="4750" y="6495"/>
              <a:ext cx="40" cy="41"/>
            </a:xfrm>
            <a:custGeom>
              <a:avLst/>
              <a:gdLst>
                <a:gd name="T0" fmla="*/ 163 w 163"/>
                <a:gd name="T1" fmla="*/ 164 h 164"/>
                <a:gd name="T2" fmla="*/ 0 w 163"/>
                <a:gd name="T3" fmla="*/ 0 h 164"/>
                <a:gd name="T4" fmla="*/ 1 w 163"/>
                <a:gd name="T5" fmla="*/ 0 h 164"/>
                <a:gd name="T6" fmla="*/ 0 60000 65536"/>
                <a:gd name="T7" fmla="*/ 0 60000 65536"/>
                <a:gd name="T8" fmla="*/ 0 60000 65536"/>
                <a:gd name="T9" fmla="*/ 0 w 163"/>
                <a:gd name="T10" fmla="*/ 0 h 164"/>
                <a:gd name="T11" fmla="*/ 163 w 163"/>
                <a:gd name="T12" fmla="*/ 164 h 164"/>
              </a:gdLst>
              <a:ahLst/>
              <a:cxnLst>
                <a:cxn ang="T6">
                  <a:pos x="T0" y="T1"/>
                </a:cxn>
                <a:cxn ang="T7">
                  <a:pos x="T2" y="T3"/>
                </a:cxn>
                <a:cxn ang="T8">
                  <a:pos x="T4" y="T5"/>
                </a:cxn>
              </a:cxnLst>
              <a:rect l="T9" t="T10" r="T11" b="T12"/>
              <a:pathLst>
                <a:path w="163" h="164">
                  <a:moveTo>
                    <a:pt x="163" y="16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4" name="Freeform 142"/>
            <p:cNvSpPr>
              <a:spLocks/>
            </p:cNvSpPr>
            <p:nvPr/>
          </p:nvSpPr>
          <p:spPr bwMode="auto">
            <a:xfrm>
              <a:off x="2785" y="6495"/>
              <a:ext cx="41" cy="41"/>
            </a:xfrm>
            <a:custGeom>
              <a:avLst/>
              <a:gdLst>
                <a:gd name="T0" fmla="*/ 0 w 164"/>
                <a:gd name="T1" fmla="*/ 164 h 164"/>
                <a:gd name="T2" fmla="*/ 163 w 164"/>
                <a:gd name="T3" fmla="*/ 0 h 164"/>
                <a:gd name="T4" fmla="*/ 164 w 164"/>
                <a:gd name="T5" fmla="*/ 0 h 164"/>
                <a:gd name="T6" fmla="*/ 0 60000 65536"/>
                <a:gd name="T7" fmla="*/ 0 60000 65536"/>
                <a:gd name="T8" fmla="*/ 0 60000 65536"/>
                <a:gd name="T9" fmla="*/ 0 w 164"/>
                <a:gd name="T10" fmla="*/ 0 h 164"/>
                <a:gd name="T11" fmla="*/ 164 w 164"/>
                <a:gd name="T12" fmla="*/ 164 h 164"/>
              </a:gdLst>
              <a:ahLst/>
              <a:cxnLst>
                <a:cxn ang="T6">
                  <a:pos x="T0" y="T1"/>
                </a:cxn>
                <a:cxn ang="T7">
                  <a:pos x="T2" y="T3"/>
                </a:cxn>
                <a:cxn ang="T8">
                  <a:pos x="T4" y="T5"/>
                </a:cxn>
              </a:cxnLst>
              <a:rect l="T9" t="T10" r="T11" b="T12"/>
              <a:pathLst>
                <a:path w="164" h="164">
                  <a:moveTo>
                    <a:pt x="0" y="164"/>
                  </a:moveTo>
                  <a:lnTo>
                    <a:pt x="163" y="0"/>
                  </a:lnTo>
                  <a:lnTo>
                    <a:pt x="16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5" name="Freeform 143"/>
            <p:cNvSpPr>
              <a:spLocks/>
            </p:cNvSpPr>
            <p:nvPr/>
          </p:nvSpPr>
          <p:spPr bwMode="auto">
            <a:xfrm>
              <a:off x="2935" y="8147"/>
              <a:ext cx="102" cy="1"/>
            </a:xfrm>
            <a:custGeom>
              <a:avLst/>
              <a:gdLst>
                <a:gd name="T0" fmla="*/ 0 w 409"/>
                <a:gd name="T1" fmla="*/ 0 h 1"/>
                <a:gd name="T2" fmla="*/ 408 w 409"/>
                <a:gd name="T3" fmla="*/ 0 h 1"/>
                <a:gd name="T4" fmla="*/ 409 w 409"/>
                <a:gd name="T5" fmla="*/ 0 h 1"/>
                <a:gd name="T6" fmla="*/ 0 60000 65536"/>
                <a:gd name="T7" fmla="*/ 0 60000 65536"/>
                <a:gd name="T8" fmla="*/ 0 60000 65536"/>
                <a:gd name="T9" fmla="*/ 0 w 409"/>
                <a:gd name="T10" fmla="*/ 0 h 1"/>
                <a:gd name="T11" fmla="*/ 409 w 409"/>
                <a:gd name="T12" fmla="*/ 1 h 1"/>
              </a:gdLst>
              <a:ahLst/>
              <a:cxnLst>
                <a:cxn ang="T6">
                  <a:pos x="T0" y="T1"/>
                </a:cxn>
                <a:cxn ang="T7">
                  <a:pos x="T2" y="T3"/>
                </a:cxn>
                <a:cxn ang="T8">
                  <a:pos x="T4" y="T5"/>
                </a:cxn>
              </a:cxnLst>
              <a:rect l="T9" t="T10" r="T11" b="T12"/>
              <a:pathLst>
                <a:path w="409" h="1">
                  <a:moveTo>
                    <a:pt x="0" y="0"/>
                  </a:moveTo>
                  <a:lnTo>
                    <a:pt x="408" y="0"/>
                  </a:lnTo>
                  <a:lnTo>
                    <a:pt x="4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6" name="Freeform 144"/>
            <p:cNvSpPr>
              <a:spLocks/>
            </p:cNvSpPr>
            <p:nvPr/>
          </p:nvSpPr>
          <p:spPr bwMode="auto">
            <a:xfrm>
              <a:off x="3049" y="8147"/>
              <a:ext cx="3" cy="1"/>
            </a:xfrm>
            <a:custGeom>
              <a:avLst/>
              <a:gdLst>
                <a:gd name="T0" fmla="*/ 0 w 10"/>
                <a:gd name="T1" fmla="*/ 0 h 1"/>
                <a:gd name="T2" fmla="*/ 9 w 10"/>
                <a:gd name="T3" fmla="*/ 0 h 1"/>
                <a:gd name="T4" fmla="*/ 10 w 10"/>
                <a:gd name="T5" fmla="*/ 0 h 1"/>
                <a:gd name="T6" fmla="*/ 0 60000 65536"/>
                <a:gd name="T7" fmla="*/ 0 60000 65536"/>
                <a:gd name="T8" fmla="*/ 0 60000 65536"/>
                <a:gd name="T9" fmla="*/ 0 w 10"/>
                <a:gd name="T10" fmla="*/ 0 h 1"/>
                <a:gd name="T11" fmla="*/ 10 w 10"/>
                <a:gd name="T12" fmla="*/ 1 h 1"/>
              </a:gdLst>
              <a:ahLst/>
              <a:cxnLst>
                <a:cxn ang="T6">
                  <a:pos x="T0" y="T1"/>
                </a:cxn>
                <a:cxn ang="T7">
                  <a:pos x="T2" y="T3"/>
                </a:cxn>
                <a:cxn ang="T8">
                  <a:pos x="T4" y="T5"/>
                </a:cxn>
              </a:cxnLst>
              <a:rect l="T9" t="T10" r="T11" b="T12"/>
              <a:pathLst>
                <a:path w="10" h="1">
                  <a:moveTo>
                    <a:pt x="0" y="0"/>
                  </a:moveTo>
                  <a:lnTo>
                    <a:pt x="9" y="0"/>
                  </a:lnTo>
                  <a:lnTo>
                    <a:pt x="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7" name="Freeform 145"/>
            <p:cNvSpPr>
              <a:spLocks/>
            </p:cNvSpPr>
            <p:nvPr/>
          </p:nvSpPr>
          <p:spPr bwMode="auto">
            <a:xfrm>
              <a:off x="3063" y="8147"/>
              <a:ext cx="99"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8" name="Freeform 146"/>
            <p:cNvSpPr>
              <a:spLocks/>
            </p:cNvSpPr>
            <p:nvPr/>
          </p:nvSpPr>
          <p:spPr bwMode="auto">
            <a:xfrm>
              <a:off x="3174" y="8147"/>
              <a:ext cx="2" cy="1"/>
            </a:xfrm>
            <a:custGeom>
              <a:avLst/>
              <a:gdLst>
                <a:gd name="T0" fmla="*/ 0 w 9"/>
                <a:gd name="T1" fmla="*/ 0 h 1"/>
                <a:gd name="T2" fmla="*/ 7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7"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79" name="Freeform 147"/>
            <p:cNvSpPr>
              <a:spLocks/>
            </p:cNvSpPr>
            <p:nvPr/>
          </p:nvSpPr>
          <p:spPr bwMode="auto">
            <a:xfrm>
              <a:off x="3188" y="8147"/>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0" name="Freeform 148"/>
            <p:cNvSpPr>
              <a:spLocks/>
            </p:cNvSpPr>
            <p:nvPr/>
          </p:nvSpPr>
          <p:spPr bwMode="auto">
            <a:xfrm>
              <a:off x="3299" y="8147"/>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1" name="Freeform 149"/>
            <p:cNvSpPr>
              <a:spLocks/>
            </p:cNvSpPr>
            <p:nvPr/>
          </p:nvSpPr>
          <p:spPr bwMode="auto">
            <a:xfrm>
              <a:off x="3313" y="8147"/>
              <a:ext cx="98"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2" name="Freeform 150"/>
            <p:cNvSpPr>
              <a:spLocks/>
            </p:cNvSpPr>
            <p:nvPr/>
          </p:nvSpPr>
          <p:spPr bwMode="auto">
            <a:xfrm>
              <a:off x="3423" y="8147"/>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3" name="Freeform 151"/>
            <p:cNvSpPr>
              <a:spLocks/>
            </p:cNvSpPr>
            <p:nvPr/>
          </p:nvSpPr>
          <p:spPr bwMode="auto">
            <a:xfrm>
              <a:off x="3437" y="8147"/>
              <a:ext cx="103" cy="1"/>
            </a:xfrm>
            <a:custGeom>
              <a:avLst/>
              <a:gdLst>
                <a:gd name="T0" fmla="*/ 0 w 411"/>
                <a:gd name="T1" fmla="*/ 0 h 1"/>
                <a:gd name="T2" fmla="*/ 410 w 411"/>
                <a:gd name="T3" fmla="*/ 0 h 1"/>
                <a:gd name="T4" fmla="*/ 411 w 411"/>
                <a:gd name="T5" fmla="*/ 0 h 1"/>
                <a:gd name="T6" fmla="*/ 0 60000 65536"/>
                <a:gd name="T7" fmla="*/ 0 60000 65536"/>
                <a:gd name="T8" fmla="*/ 0 60000 65536"/>
                <a:gd name="T9" fmla="*/ 0 w 411"/>
                <a:gd name="T10" fmla="*/ 0 h 1"/>
                <a:gd name="T11" fmla="*/ 411 w 411"/>
                <a:gd name="T12" fmla="*/ 1 h 1"/>
              </a:gdLst>
              <a:ahLst/>
              <a:cxnLst>
                <a:cxn ang="T6">
                  <a:pos x="T0" y="T1"/>
                </a:cxn>
                <a:cxn ang="T7">
                  <a:pos x="T2" y="T3"/>
                </a:cxn>
                <a:cxn ang="T8">
                  <a:pos x="T4" y="T5"/>
                </a:cxn>
              </a:cxnLst>
              <a:rect l="T9" t="T10" r="T11" b="T12"/>
              <a:pathLst>
                <a:path w="411" h="1">
                  <a:moveTo>
                    <a:pt x="0" y="0"/>
                  </a:moveTo>
                  <a:lnTo>
                    <a:pt x="410" y="0"/>
                  </a:lnTo>
                  <a:lnTo>
                    <a:pt x="4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4" name="Freeform 152"/>
            <p:cNvSpPr>
              <a:spLocks/>
            </p:cNvSpPr>
            <p:nvPr/>
          </p:nvSpPr>
          <p:spPr bwMode="auto">
            <a:xfrm>
              <a:off x="2777" y="7897"/>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5" name="Freeform 153"/>
            <p:cNvSpPr>
              <a:spLocks/>
            </p:cNvSpPr>
            <p:nvPr/>
          </p:nvSpPr>
          <p:spPr bwMode="auto">
            <a:xfrm>
              <a:off x="2777" y="7488"/>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6" name="Freeform 154"/>
            <p:cNvSpPr>
              <a:spLocks/>
            </p:cNvSpPr>
            <p:nvPr/>
          </p:nvSpPr>
          <p:spPr bwMode="auto">
            <a:xfrm>
              <a:off x="2736" y="7447"/>
              <a:ext cx="2006"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7" name="Freeform 155"/>
            <p:cNvSpPr>
              <a:spLocks/>
            </p:cNvSpPr>
            <p:nvPr/>
          </p:nvSpPr>
          <p:spPr bwMode="auto">
            <a:xfrm>
              <a:off x="2785" y="6882"/>
              <a:ext cx="2006"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8" name="Freeform 156"/>
            <p:cNvSpPr>
              <a:spLocks/>
            </p:cNvSpPr>
            <p:nvPr/>
          </p:nvSpPr>
          <p:spPr bwMode="auto">
            <a:xfrm>
              <a:off x="2736" y="7938"/>
              <a:ext cx="2006"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89" name="Freeform 157"/>
            <p:cNvSpPr>
              <a:spLocks/>
            </p:cNvSpPr>
            <p:nvPr/>
          </p:nvSpPr>
          <p:spPr bwMode="auto">
            <a:xfrm>
              <a:off x="2785" y="6536"/>
              <a:ext cx="2006"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0" name="Freeform 158"/>
            <p:cNvSpPr>
              <a:spLocks/>
            </p:cNvSpPr>
            <p:nvPr/>
          </p:nvSpPr>
          <p:spPr bwMode="auto">
            <a:xfrm>
              <a:off x="2736" y="7447"/>
              <a:ext cx="41" cy="41"/>
            </a:xfrm>
            <a:custGeom>
              <a:avLst/>
              <a:gdLst>
                <a:gd name="T0" fmla="*/ 0 w 165"/>
                <a:gd name="T1" fmla="*/ 0 h 165"/>
                <a:gd name="T2" fmla="*/ 164 w 165"/>
                <a:gd name="T3" fmla="*/ 165 h 165"/>
                <a:gd name="T4" fmla="*/ 165 w 165"/>
                <a:gd name="T5" fmla="*/ 165 h 165"/>
                <a:gd name="T6" fmla="*/ 0 60000 65536"/>
                <a:gd name="T7" fmla="*/ 0 60000 65536"/>
                <a:gd name="T8" fmla="*/ 0 60000 65536"/>
                <a:gd name="T9" fmla="*/ 0 w 165"/>
                <a:gd name="T10" fmla="*/ 0 h 165"/>
                <a:gd name="T11" fmla="*/ 165 w 165"/>
                <a:gd name="T12" fmla="*/ 165 h 165"/>
              </a:gdLst>
              <a:ahLst/>
              <a:cxnLst>
                <a:cxn ang="T6">
                  <a:pos x="T0" y="T1"/>
                </a:cxn>
                <a:cxn ang="T7">
                  <a:pos x="T2" y="T3"/>
                </a:cxn>
                <a:cxn ang="T8">
                  <a:pos x="T4" y="T5"/>
                </a:cxn>
              </a:cxnLst>
              <a:rect l="T9" t="T10" r="T11" b="T12"/>
              <a:pathLst>
                <a:path w="165" h="165">
                  <a:moveTo>
                    <a:pt x="0" y="0"/>
                  </a:moveTo>
                  <a:lnTo>
                    <a:pt x="164" y="165"/>
                  </a:lnTo>
                  <a:lnTo>
                    <a:pt x="165"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1" name="Freeform 159"/>
            <p:cNvSpPr>
              <a:spLocks/>
            </p:cNvSpPr>
            <p:nvPr/>
          </p:nvSpPr>
          <p:spPr bwMode="auto">
            <a:xfrm>
              <a:off x="2736" y="7447"/>
              <a:ext cx="1" cy="921"/>
            </a:xfrm>
            <a:custGeom>
              <a:avLst/>
              <a:gdLst>
                <a:gd name="T0" fmla="*/ 0 w 1"/>
                <a:gd name="T1" fmla="*/ 3682 h 3682"/>
                <a:gd name="T2" fmla="*/ 0 w 1"/>
                <a:gd name="T3" fmla="*/ 0 h 3682"/>
                <a:gd name="T4" fmla="*/ 1 w 1"/>
                <a:gd name="T5" fmla="*/ 0 h 3682"/>
                <a:gd name="T6" fmla="*/ 0 60000 65536"/>
                <a:gd name="T7" fmla="*/ 0 60000 65536"/>
                <a:gd name="T8" fmla="*/ 0 60000 65536"/>
                <a:gd name="T9" fmla="*/ 0 w 1"/>
                <a:gd name="T10" fmla="*/ 0 h 3682"/>
                <a:gd name="T11" fmla="*/ 1 w 1"/>
                <a:gd name="T12" fmla="*/ 3682 h 3682"/>
              </a:gdLst>
              <a:ahLst/>
              <a:cxnLst>
                <a:cxn ang="T6">
                  <a:pos x="T0" y="T1"/>
                </a:cxn>
                <a:cxn ang="T7">
                  <a:pos x="T2" y="T3"/>
                </a:cxn>
                <a:cxn ang="T8">
                  <a:pos x="T4" y="T5"/>
                </a:cxn>
              </a:cxnLst>
              <a:rect l="T9" t="T10" r="T11" b="T12"/>
              <a:pathLst>
                <a:path w="1" h="3682">
                  <a:moveTo>
                    <a:pt x="0" y="36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2" name="Freeform 160"/>
            <p:cNvSpPr>
              <a:spLocks/>
            </p:cNvSpPr>
            <p:nvPr/>
          </p:nvSpPr>
          <p:spPr bwMode="auto">
            <a:xfrm>
              <a:off x="2777" y="7488"/>
              <a:ext cx="1" cy="409"/>
            </a:xfrm>
            <a:custGeom>
              <a:avLst/>
              <a:gdLst>
                <a:gd name="T0" fmla="*/ 0 w 1"/>
                <a:gd name="T1" fmla="*/ 1636 h 1636"/>
                <a:gd name="T2" fmla="*/ 0 w 1"/>
                <a:gd name="T3" fmla="*/ 0 h 1636"/>
                <a:gd name="T4" fmla="*/ 1 w 1"/>
                <a:gd name="T5" fmla="*/ 0 h 1636"/>
                <a:gd name="T6" fmla="*/ 0 60000 65536"/>
                <a:gd name="T7" fmla="*/ 0 60000 65536"/>
                <a:gd name="T8" fmla="*/ 0 60000 65536"/>
                <a:gd name="T9" fmla="*/ 0 w 1"/>
                <a:gd name="T10" fmla="*/ 0 h 1636"/>
                <a:gd name="T11" fmla="*/ 1 w 1"/>
                <a:gd name="T12" fmla="*/ 1636 h 1636"/>
              </a:gdLst>
              <a:ahLst/>
              <a:cxnLst>
                <a:cxn ang="T6">
                  <a:pos x="T0" y="T1"/>
                </a:cxn>
                <a:cxn ang="T7">
                  <a:pos x="T2" y="T3"/>
                </a:cxn>
                <a:cxn ang="T8">
                  <a:pos x="T4" y="T5"/>
                </a:cxn>
              </a:cxnLst>
              <a:rect l="T9" t="T10" r="T11" b="T12"/>
              <a:pathLst>
                <a:path w="1" h="1636">
                  <a:moveTo>
                    <a:pt x="0" y="163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3" name="Freeform 161"/>
            <p:cNvSpPr>
              <a:spLocks/>
            </p:cNvSpPr>
            <p:nvPr/>
          </p:nvSpPr>
          <p:spPr bwMode="auto">
            <a:xfrm>
              <a:off x="2736" y="7897"/>
              <a:ext cx="41" cy="41"/>
            </a:xfrm>
            <a:custGeom>
              <a:avLst/>
              <a:gdLst>
                <a:gd name="T0" fmla="*/ 0 w 165"/>
                <a:gd name="T1" fmla="*/ 164 h 164"/>
                <a:gd name="T2" fmla="*/ 164 w 165"/>
                <a:gd name="T3" fmla="*/ 0 h 164"/>
                <a:gd name="T4" fmla="*/ 165 w 165"/>
                <a:gd name="T5" fmla="*/ 0 h 164"/>
                <a:gd name="T6" fmla="*/ 0 60000 65536"/>
                <a:gd name="T7" fmla="*/ 0 60000 65536"/>
                <a:gd name="T8" fmla="*/ 0 60000 65536"/>
                <a:gd name="T9" fmla="*/ 0 w 165"/>
                <a:gd name="T10" fmla="*/ 0 h 164"/>
                <a:gd name="T11" fmla="*/ 165 w 165"/>
                <a:gd name="T12" fmla="*/ 164 h 164"/>
              </a:gdLst>
              <a:ahLst/>
              <a:cxnLst>
                <a:cxn ang="T6">
                  <a:pos x="T0" y="T1"/>
                </a:cxn>
                <a:cxn ang="T7">
                  <a:pos x="T2" y="T3"/>
                </a:cxn>
                <a:cxn ang="T8">
                  <a:pos x="T4" y="T5"/>
                </a:cxn>
              </a:cxnLst>
              <a:rect l="T9" t="T10" r="T11" b="T12"/>
              <a:pathLst>
                <a:path w="165" h="164">
                  <a:moveTo>
                    <a:pt x="0" y="164"/>
                  </a:moveTo>
                  <a:lnTo>
                    <a:pt x="164" y="0"/>
                  </a:lnTo>
                  <a:lnTo>
                    <a:pt x="1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4" name="Freeform 162"/>
            <p:cNvSpPr>
              <a:spLocks/>
            </p:cNvSpPr>
            <p:nvPr/>
          </p:nvSpPr>
          <p:spPr bwMode="auto">
            <a:xfrm>
              <a:off x="2785" y="6536"/>
              <a:ext cx="1" cy="346"/>
            </a:xfrm>
            <a:custGeom>
              <a:avLst/>
              <a:gdLst>
                <a:gd name="T0" fmla="*/ 0 w 1"/>
                <a:gd name="T1" fmla="*/ 1381 h 1381"/>
                <a:gd name="T2" fmla="*/ 0 w 1"/>
                <a:gd name="T3" fmla="*/ 0 h 1381"/>
                <a:gd name="T4" fmla="*/ 1 w 1"/>
                <a:gd name="T5" fmla="*/ 0 h 1381"/>
                <a:gd name="T6" fmla="*/ 0 60000 65536"/>
                <a:gd name="T7" fmla="*/ 0 60000 65536"/>
                <a:gd name="T8" fmla="*/ 0 60000 65536"/>
                <a:gd name="T9" fmla="*/ 0 w 1"/>
                <a:gd name="T10" fmla="*/ 0 h 1381"/>
                <a:gd name="T11" fmla="*/ 1 w 1"/>
                <a:gd name="T12" fmla="*/ 1381 h 1381"/>
              </a:gdLst>
              <a:ahLst/>
              <a:cxnLst>
                <a:cxn ang="T6">
                  <a:pos x="T0" y="T1"/>
                </a:cxn>
                <a:cxn ang="T7">
                  <a:pos x="T2" y="T3"/>
                </a:cxn>
                <a:cxn ang="T8">
                  <a:pos x="T4" y="T5"/>
                </a:cxn>
              </a:cxnLst>
              <a:rect l="T9" t="T10" r="T11" b="T12"/>
              <a:pathLst>
                <a:path w="1" h="1381">
                  <a:moveTo>
                    <a:pt x="0" y="1381"/>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5" name="Freeform 163"/>
            <p:cNvSpPr>
              <a:spLocks/>
            </p:cNvSpPr>
            <p:nvPr/>
          </p:nvSpPr>
          <p:spPr bwMode="auto">
            <a:xfrm>
              <a:off x="4088" y="8147"/>
              <a:ext cx="110" cy="1"/>
            </a:xfrm>
            <a:custGeom>
              <a:avLst/>
              <a:gdLst>
                <a:gd name="T0" fmla="*/ 0 w 442"/>
                <a:gd name="T1" fmla="*/ 0 h 1"/>
                <a:gd name="T2" fmla="*/ 441 w 442"/>
                <a:gd name="T3" fmla="*/ 0 h 1"/>
                <a:gd name="T4" fmla="*/ 442 w 442"/>
                <a:gd name="T5" fmla="*/ 0 h 1"/>
                <a:gd name="T6" fmla="*/ 0 60000 65536"/>
                <a:gd name="T7" fmla="*/ 0 60000 65536"/>
                <a:gd name="T8" fmla="*/ 0 60000 65536"/>
                <a:gd name="T9" fmla="*/ 0 w 442"/>
                <a:gd name="T10" fmla="*/ 0 h 1"/>
                <a:gd name="T11" fmla="*/ 442 w 442"/>
                <a:gd name="T12" fmla="*/ 1 h 1"/>
              </a:gdLst>
              <a:ahLst/>
              <a:cxnLst>
                <a:cxn ang="T6">
                  <a:pos x="T0" y="T1"/>
                </a:cxn>
                <a:cxn ang="T7">
                  <a:pos x="T2" y="T3"/>
                </a:cxn>
                <a:cxn ang="T8">
                  <a:pos x="T4" y="T5"/>
                </a:cxn>
              </a:cxnLst>
              <a:rect l="T9" t="T10" r="T11" b="T12"/>
              <a:pathLst>
                <a:path w="442" h="1">
                  <a:moveTo>
                    <a:pt x="0" y="0"/>
                  </a:moveTo>
                  <a:lnTo>
                    <a:pt x="441" y="0"/>
                  </a:lnTo>
                  <a:lnTo>
                    <a:pt x="4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6" name="Freeform 164"/>
            <p:cNvSpPr>
              <a:spLocks/>
            </p:cNvSpPr>
            <p:nvPr/>
          </p:nvSpPr>
          <p:spPr bwMode="auto">
            <a:xfrm>
              <a:off x="4210" y="8147"/>
              <a:ext cx="3"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7" name="Freeform 165"/>
            <p:cNvSpPr>
              <a:spLocks/>
            </p:cNvSpPr>
            <p:nvPr/>
          </p:nvSpPr>
          <p:spPr bwMode="auto">
            <a:xfrm>
              <a:off x="4225" y="8147"/>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8" name="Freeform 166"/>
            <p:cNvSpPr>
              <a:spLocks/>
            </p:cNvSpPr>
            <p:nvPr/>
          </p:nvSpPr>
          <p:spPr bwMode="auto">
            <a:xfrm>
              <a:off x="4335" y="8147"/>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399" name="Freeform 167"/>
            <p:cNvSpPr>
              <a:spLocks/>
            </p:cNvSpPr>
            <p:nvPr/>
          </p:nvSpPr>
          <p:spPr bwMode="auto">
            <a:xfrm>
              <a:off x="4349" y="8147"/>
              <a:ext cx="99"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0" name="Freeform 168"/>
            <p:cNvSpPr>
              <a:spLocks/>
            </p:cNvSpPr>
            <p:nvPr/>
          </p:nvSpPr>
          <p:spPr bwMode="auto">
            <a:xfrm>
              <a:off x="4460" y="8147"/>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1" name="Freeform 169"/>
            <p:cNvSpPr>
              <a:spLocks/>
            </p:cNvSpPr>
            <p:nvPr/>
          </p:nvSpPr>
          <p:spPr bwMode="auto">
            <a:xfrm>
              <a:off x="4474" y="8147"/>
              <a:ext cx="111" cy="1"/>
            </a:xfrm>
            <a:custGeom>
              <a:avLst/>
              <a:gdLst>
                <a:gd name="T0" fmla="*/ 0 w 443"/>
                <a:gd name="T1" fmla="*/ 0 h 1"/>
                <a:gd name="T2" fmla="*/ 442 w 443"/>
                <a:gd name="T3" fmla="*/ 0 h 1"/>
                <a:gd name="T4" fmla="*/ 443 w 443"/>
                <a:gd name="T5" fmla="*/ 0 h 1"/>
                <a:gd name="T6" fmla="*/ 0 60000 65536"/>
                <a:gd name="T7" fmla="*/ 0 60000 65536"/>
                <a:gd name="T8" fmla="*/ 0 60000 65536"/>
                <a:gd name="T9" fmla="*/ 0 w 443"/>
                <a:gd name="T10" fmla="*/ 0 h 1"/>
                <a:gd name="T11" fmla="*/ 443 w 443"/>
                <a:gd name="T12" fmla="*/ 1 h 1"/>
              </a:gdLst>
              <a:ahLst/>
              <a:cxnLst>
                <a:cxn ang="T6">
                  <a:pos x="T0" y="T1"/>
                </a:cxn>
                <a:cxn ang="T7">
                  <a:pos x="T2" y="T3"/>
                </a:cxn>
                <a:cxn ang="T8">
                  <a:pos x="T4" y="T5"/>
                </a:cxn>
              </a:cxnLst>
              <a:rect l="T9" t="T10" r="T11" b="T12"/>
              <a:pathLst>
                <a:path w="443" h="1">
                  <a:moveTo>
                    <a:pt x="0" y="0"/>
                  </a:moveTo>
                  <a:lnTo>
                    <a:pt x="442" y="0"/>
                  </a:lnTo>
                  <a:lnTo>
                    <a:pt x="4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2" name="Freeform 170"/>
            <p:cNvSpPr>
              <a:spLocks/>
            </p:cNvSpPr>
            <p:nvPr/>
          </p:nvSpPr>
          <p:spPr bwMode="auto">
            <a:xfrm>
              <a:off x="4701" y="7447"/>
              <a:ext cx="40" cy="41"/>
            </a:xfrm>
            <a:custGeom>
              <a:avLst/>
              <a:gdLst>
                <a:gd name="T0" fmla="*/ 163 w 163"/>
                <a:gd name="T1" fmla="*/ 0 h 165"/>
                <a:gd name="T2" fmla="*/ 0 w 163"/>
                <a:gd name="T3" fmla="*/ 165 h 165"/>
                <a:gd name="T4" fmla="*/ 1 w 163"/>
                <a:gd name="T5" fmla="*/ 165 h 165"/>
                <a:gd name="T6" fmla="*/ 0 60000 65536"/>
                <a:gd name="T7" fmla="*/ 0 60000 65536"/>
                <a:gd name="T8" fmla="*/ 0 60000 65536"/>
                <a:gd name="T9" fmla="*/ 0 w 163"/>
                <a:gd name="T10" fmla="*/ 0 h 165"/>
                <a:gd name="T11" fmla="*/ 163 w 163"/>
                <a:gd name="T12" fmla="*/ 165 h 165"/>
              </a:gdLst>
              <a:ahLst/>
              <a:cxnLst>
                <a:cxn ang="T6">
                  <a:pos x="T0" y="T1"/>
                </a:cxn>
                <a:cxn ang="T7">
                  <a:pos x="T2" y="T3"/>
                </a:cxn>
                <a:cxn ang="T8">
                  <a:pos x="T4" y="T5"/>
                </a:cxn>
              </a:cxnLst>
              <a:rect l="T9" t="T10" r="T11" b="T12"/>
              <a:pathLst>
                <a:path w="163" h="165">
                  <a:moveTo>
                    <a:pt x="163" y="0"/>
                  </a:moveTo>
                  <a:lnTo>
                    <a:pt x="0" y="165"/>
                  </a:lnTo>
                  <a:lnTo>
                    <a:pt x="1"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3" name="Freeform 171"/>
            <p:cNvSpPr>
              <a:spLocks/>
            </p:cNvSpPr>
            <p:nvPr/>
          </p:nvSpPr>
          <p:spPr bwMode="auto">
            <a:xfrm>
              <a:off x="4741" y="7447"/>
              <a:ext cx="1" cy="921"/>
            </a:xfrm>
            <a:custGeom>
              <a:avLst/>
              <a:gdLst>
                <a:gd name="T0" fmla="*/ 0 w 1"/>
                <a:gd name="T1" fmla="*/ 3682 h 3682"/>
                <a:gd name="T2" fmla="*/ 0 w 1"/>
                <a:gd name="T3" fmla="*/ 0 h 3682"/>
                <a:gd name="T4" fmla="*/ 1 w 1"/>
                <a:gd name="T5" fmla="*/ 0 h 3682"/>
                <a:gd name="T6" fmla="*/ 0 60000 65536"/>
                <a:gd name="T7" fmla="*/ 0 60000 65536"/>
                <a:gd name="T8" fmla="*/ 0 60000 65536"/>
                <a:gd name="T9" fmla="*/ 0 w 1"/>
                <a:gd name="T10" fmla="*/ 0 h 3682"/>
                <a:gd name="T11" fmla="*/ 1 w 1"/>
                <a:gd name="T12" fmla="*/ 3682 h 3682"/>
              </a:gdLst>
              <a:ahLst/>
              <a:cxnLst>
                <a:cxn ang="T6">
                  <a:pos x="T0" y="T1"/>
                </a:cxn>
                <a:cxn ang="T7">
                  <a:pos x="T2" y="T3"/>
                </a:cxn>
                <a:cxn ang="T8">
                  <a:pos x="T4" y="T5"/>
                </a:cxn>
              </a:cxnLst>
              <a:rect l="T9" t="T10" r="T11" b="T12"/>
              <a:pathLst>
                <a:path w="1" h="3682">
                  <a:moveTo>
                    <a:pt x="0" y="36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4" name="Freeform 172"/>
            <p:cNvSpPr>
              <a:spLocks/>
            </p:cNvSpPr>
            <p:nvPr/>
          </p:nvSpPr>
          <p:spPr bwMode="auto">
            <a:xfrm>
              <a:off x="4701" y="7488"/>
              <a:ext cx="1" cy="409"/>
            </a:xfrm>
            <a:custGeom>
              <a:avLst/>
              <a:gdLst>
                <a:gd name="T0" fmla="*/ 0 w 1"/>
                <a:gd name="T1" fmla="*/ 1636 h 1636"/>
                <a:gd name="T2" fmla="*/ 0 w 1"/>
                <a:gd name="T3" fmla="*/ 0 h 1636"/>
                <a:gd name="T4" fmla="*/ 1 w 1"/>
                <a:gd name="T5" fmla="*/ 0 h 1636"/>
                <a:gd name="T6" fmla="*/ 0 60000 65536"/>
                <a:gd name="T7" fmla="*/ 0 60000 65536"/>
                <a:gd name="T8" fmla="*/ 0 60000 65536"/>
                <a:gd name="T9" fmla="*/ 0 w 1"/>
                <a:gd name="T10" fmla="*/ 0 h 1636"/>
                <a:gd name="T11" fmla="*/ 1 w 1"/>
                <a:gd name="T12" fmla="*/ 1636 h 1636"/>
              </a:gdLst>
              <a:ahLst/>
              <a:cxnLst>
                <a:cxn ang="T6">
                  <a:pos x="T0" y="T1"/>
                </a:cxn>
                <a:cxn ang="T7">
                  <a:pos x="T2" y="T3"/>
                </a:cxn>
                <a:cxn ang="T8">
                  <a:pos x="T4" y="T5"/>
                </a:cxn>
              </a:cxnLst>
              <a:rect l="T9" t="T10" r="T11" b="T12"/>
              <a:pathLst>
                <a:path w="1" h="1636">
                  <a:moveTo>
                    <a:pt x="0" y="163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5" name="Freeform 173"/>
            <p:cNvSpPr>
              <a:spLocks/>
            </p:cNvSpPr>
            <p:nvPr/>
          </p:nvSpPr>
          <p:spPr bwMode="auto">
            <a:xfrm>
              <a:off x="4701" y="7897"/>
              <a:ext cx="41" cy="41"/>
            </a:xfrm>
            <a:custGeom>
              <a:avLst/>
              <a:gdLst>
                <a:gd name="T0" fmla="*/ 0 w 164"/>
                <a:gd name="T1" fmla="*/ 0 h 164"/>
                <a:gd name="T2" fmla="*/ 163 w 164"/>
                <a:gd name="T3" fmla="*/ 164 h 164"/>
                <a:gd name="T4" fmla="*/ 164 w 164"/>
                <a:gd name="T5" fmla="*/ 164 h 164"/>
                <a:gd name="T6" fmla="*/ 0 60000 65536"/>
                <a:gd name="T7" fmla="*/ 0 60000 65536"/>
                <a:gd name="T8" fmla="*/ 0 60000 65536"/>
                <a:gd name="T9" fmla="*/ 0 w 164"/>
                <a:gd name="T10" fmla="*/ 0 h 164"/>
                <a:gd name="T11" fmla="*/ 164 w 164"/>
                <a:gd name="T12" fmla="*/ 164 h 164"/>
              </a:gdLst>
              <a:ahLst/>
              <a:cxnLst>
                <a:cxn ang="T6">
                  <a:pos x="T0" y="T1"/>
                </a:cxn>
                <a:cxn ang="T7">
                  <a:pos x="T2" y="T3"/>
                </a:cxn>
                <a:cxn ang="T8">
                  <a:pos x="T4" y="T5"/>
                </a:cxn>
              </a:cxnLst>
              <a:rect l="T9" t="T10" r="T11" b="T12"/>
              <a:pathLst>
                <a:path w="164" h="164">
                  <a:moveTo>
                    <a:pt x="0" y="0"/>
                  </a:moveTo>
                  <a:lnTo>
                    <a:pt x="163" y="164"/>
                  </a:lnTo>
                  <a:lnTo>
                    <a:pt x="164" y="1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6" name="Freeform 174"/>
            <p:cNvSpPr>
              <a:spLocks/>
            </p:cNvSpPr>
            <p:nvPr/>
          </p:nvSpPr>
          <p:spPr bwMode="auto">
            <a:xfrm>
              <a:off x="4790" y="6536"/>
              <a:ext cx="1" cy="346"/>
            </a:xfrm>
            <a:custGeom>
              <a:avLst/>
              <a:gdLst>
                <a:gd name="T0" fmla="*/ 0 w 1"/>
                <a:gd name="T1" fmla="*/ 1381 h 1381"/>
                <a:gd name="T2" fmla="*/ 0 w 1"/>
                <a:gd name="T3" fmla="*/ 0 h 1381"/>
                <a:gd name="T4" fmla="*/ 1 w 1"/>
                <a:gd name="T5" fmla="*/ 0 h 1381"/>
                <a:gd name="T6" fmla="*/ 0 60000 65536"/>
                <a:gd name="T7" fmla="*/ 0 60000 65536"/>
                <a:gd name="T8" fmla="*/ 0 60000 65536"/>
                <a:gd name="T9" fmla="*/ 0 w 1"/>
                <a:gd name="T10" fmla="*/ 0 h 1381"/>
                <a:gd name="T11" fmla="*/ 1 w 1"/>
                <a:gd name="T12" fmla="*/ 1381 h 1381"/>
              </a:gdLst>
              <a:ahLst/>
              <a:cxnLst>
                <a:cxn ang="T6">
                  <a:pos x="T0" y="T1"/>
                </a:cxn>
                <a:cxn ang="T7">
                  <a:pos x="T2" y="T3"/>
                </a:cxn>
                <a:cxn ang="T8">
                  <a:pos x="T4" y="T5"/>
                </a:cxn>
              </a:cxnLst>
              <a:rect l="T9" t="T10" r="T11" b="T12"/>
              <a:pathLst>
                <a:path w="1" h="1381">
                  <a:moveTo>
                    <a:pt x="0" y="1381"/>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7" name="Freeform 175"/>
            <p:cNvSpPr>
              <a:spLocks/>
            </p:cNvSpPr>
            <p:nvPr/>
          </p:nvSpPr>
          <p:spPr bwMode="auto">
            <a:xfrm>
              <a:off x="2826" y="6495"/>
              <a:ext cx="1924" cy="1"/>
            </a:xfrm>
            <a:custGeom>
              <a:avLst/>
              <a:gdLst>
                <a:gd name="T0" fmla="*/ 0 w 7696"/>
                <a:gd name="T1" fmla="*/ 0 h 1"/>
                <a:gd name="T2" fmla="*/ 7695 w 7696"/>
                <a:gd name="T3" fmla="*/ 0 h 1"/>
                <a:gd name="T4" fmla="*/ 7696 w 7696"/>
                <a:gd name="T5" fmla="*/ 0 h 1"/>
                <a:gd name="T6" fmla="*/ 0 60000 65536"/>
                <a:gd name="T7" fmla="*/ 0 60000 65536"/>
                <a:gd name="T8" fmla="*/ 0 60000 65536"/>
                <a:gd name="T9" fmla="*/ 0 w 7696"/>
                <a:gd name="T10" fmla="*/ 0 h 1"/>
                <a:gd name="T11" fmla="*/ 7696 w 7696"/>
                <a:gd name="T12" fmla="*/ 1 h 1"/>
              </a:gdLst>
              <a:ahLst/>
              <a:cxnLst>
                <a:cxn ang="T6">
                  <a:pos x="T0" y="T1"/>
                </a:cxn>
                <a:cxn ang="T7">
                  <a:pos x="T2" y="T3"/>
                </a:cxn>
                <a:cxn ang="T8">
                  <a:pos x="T4" y="T5"/>
                </a:cxn>
              </a:cxnLst>
              <a:rect l="T9" t="T10" r="T11" b="T12"/>
              <a:pathLst>
                <a:path w="7696" h="1">
                  <a:moveTo>
                    <a:pt x="0" y="0"/>
                  </a:moveTo>
                  <a:lnTo>
                    <a:pt x="7695" y="0"/>
                  </a:lnTo>
                  <a:lnTo>
                    <a:pt x="769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8" name="Freeform 176"/>
            <p:cNvSpPr>
              <a:spLocks/>
            </p:cNvSpPr>
            <p:nvPr/>
          </p:nvSpPr>
          <p:spPr bwMode="auto">
            <a:xfrm>
              <a:off x="2736" y="8368"/>
              <a:ext cx="2006" cy="1"/>
            </a:xfrm>
            <a:custGeom>
              <a:avLst/>
              <a:gdLst>
                <a:gd name="T0" fmla="*/ 0 w 8022"/>
                <a:gd name="T1" fmla="*/ 0 h 1"/>
                <a:gd name="T2" fmla="*/ 8021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1"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09" name="Freeform 177"/>
            <p:cNvSpPr>
              <a:spLocks/>
            </p:cNvSpPr>
            <p:nvPr/>
          </p:nvSpPr>
          <p:spPr bwMode="auto">
            <a:xfrm>
              <a:off x="3071" y="8025"/>
              <a:ext cx="246" cy="245"/>
            </a:xfrm>
            <a:custGeom>
              <a:avLst/>
              <a:gdLst>
                <a:gd name="T0" fmla="*/ 980 w 981"/>
                <a:gd name="T1" fmla="*/ 491 h 982"/>
                <a:gd name="T2" fmla="*/ 944 w 981"/>
                <a:gd name="T3" fmla="*/ 303 h 982"/>
                <a:gd name="T4" fmla="*/ 837 w 981"/>
                <a:gd name="T5" fmla="*/ 143 h 982"/>
                <a:gd name="T6" fmla="*/ 678 w 981"/>
                <a:gd name="T7" fmla="*/ 37 h 982"/>
                <a:gd name="T8" fmla="*/ 491 w 981"/>
                <a:gd name="T9" fmla="*/ 0 h 982"/>
                <a:gd name="T10" fmla="*/ 303 w 981"/>
                <a:gd name="T11" fmla="*/ 37 h 982"/>
                <a:gd name="T12" fmla="*/ 143 w 981"/>
                <a:gd name="T13" fmla="*/ 143 h 982"/>
                <a:gd name="T14" fmla="*/ 38 w 981"/>
                <a:gd name="T15" fmla="*/ 303 h 982"/>
                <a:gd name="T16" fmla="*/ 0 w 981"/>
                <a:gd name="T17" fmla="*/ 491 h 982"/>
                <a:gd name="T18" fmla="*/ 38 w 981"/>
                <a:gd name="T19" fmla="*/ 679 h 982"/>
                <a:gd name="T20" fmla="*/ 143 w 981"/>
                <a:gd name="T21" fmla="*/ 838 h 982"/>
                <a:gd name="T22" fmla="*/ 303 w 981"/>
                <a:gd name="T23" fmla="*/ 944 h 982"/>
                <a:gd name="T24" fmla="*/ 491 w 981"/>
                <a:gd name="T25" fmla="*/ 982 h 982"/>
                <a:gd name="T26" fmla="*/ 678 w 981"/>
                <a:gd name="T27" fmla="*/ 944 h 982"/>
                <a:gd name="T28" fmla="*/ 837 w 981"/>
                <a:gd name="T29" fmla="*/ 838 h 982"/>
                <a:gd name="T30" fmla="*/ 944 w 981"/>
                <a:gd name="T31" fmla="*/ 679 h 982"/>
                <a:gd name="T32" fmla="*/ 980 w 981"/>
                <a:gd name="T33" fmla="*/ 491 h 982"/>
                <a:gd name="T34" fmla="*/ 981 w 981"/>
                <a:gd name="T35" fmla="*/ 491 h 9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1"/>
                <a:gd name="T55" fmla="*/ 0 h 982"/>
                <a:gd name="T56" fmla="*/ 981 w 981"/>
                <a:gd name="T57" fmla="*/ 982 h 9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1" h="982">
                  <a:moveTo>
                    <a:pt x="980" y="491"/>
                  </a:moveTo>
                  <a:lnTo>
                    <a:pt x="944" y="303"/>
                  </a:lnTo>
                  <a:lnTo>
                    <a:pt x="837" y="143"/>
                  </a:lnTo>
                  <a:lnTo>
                    <a:pt x="678" y="37"/>
                  </a:lnTo>
                  <a:lnTo>
                    <a:pt x="491" y="0"/>
                  </a:lnTo>
                  <a:lnTo>
                    <a:pt x="303" y="37"/>
                  </a:lnTo>
                  <a:lnTo>
                    <a:pt x="143" y="143"/>
                  </a:lnTo>
                  <a:lnTo>
                    <a:pt x="38" y="303"/>
                  </a:lnTo>
                  <a:lnTo>
                    <a:pt x="0" y="491"/>
                  </a:lnTo>
                  <a:lnTo>
                    <a:pt x="38" y="679"/>
                  </a:lnTo>
                  <a:lnTo>
                    <a:pt x="143" y="838"/>
                  </a:lnTo>
                  <a:lnTo>
                    <a:pt x="303" y="944"/>
                  </a:lnTo>
                  <a:lnTo>
                    <a:pt x="491" y="982"/>
                  </a:lnTo>
                  <a:lnTo>
                    <a:pt x="678" y="944"/>
                  </a:lnTo>
                  <a:lnTo>
                    <a:pt x="837" y="838"/>
                  </a:lnTo>
                  <a:lnTo>
                    <a:pt x="944" y="679"/>
                  </a:lnTo>
                  <a:lnTo>
                    <a:pt x="980" y="491"/>
                  </a:lnTo>
                  <a:lnTo>
                    <a:pt x="981" y="4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0" name="Freeform 178"/>
            <p:cNvSpPr>
              <a:spLocks/>
            </p:cNvSpPr>
            <p:nvPr/>
          </p:nvSpPr>
          <p:spPr bwMode="auto">
            <a:xfrm>
              <a:off x="4259" y="8025"/>
              <a:ext cx="246" cy="245"/>
            </a:xfrm>
            <a:custGeom>
              <a:avLst/>
              <a:gdLst>
                <a:gd name="T0" fmla="*/ 980 w 981"/>
                <a:gd name="T1" fmla="*/ 491 h 982"/>
                <a:gd name="T2" fmla="*/ 944 w 981"/>
                <a:gd name="T3" fmla="*/ 303 h 982"/>
                <a:gd name="T4" fmla="*/ 837 w 981"/>
                <a:gd name="T5" fmla="*/ 143 h 982"/>
                <a:gd name="T6" fmla="*/ 678 w 981"/>
                <a:gd name="T7" fmla="*/ 37 h 982"/>
                <a:gd name="T8" fmla="*/ 491 w 981"/>
                <a:gd name="T9" fmla="*/ 0 h 982"/>
                <a:gd name="T10" fmla="*/ 303 w 981"/>
                <a:gd name="T11" fmla="*/ 37 h 982"/>
                <a:gd name="T12" fmla="*/ 143 w 981"/>
                <a:gd name="T13" fmla="*/ 143 h 982"/>
                <a:gd name="T14" fmla="*/ 37 w 981"/>
                <a:gd name="T15" fmla="*/ 303 h 982"/>
                <a:gd name="T16" fmla="*/ 0 w 981"/>
                <a:gd name="T17" fmla="*/ 491 h 982"/>
                <a:gd name="T18" fmla="*/ 37 w 981"/>
                <a:gd name="T19" fmla="*/ 679 h 982"/>
                <a:gd name="T20" fmla="*/ 143 w 981"/>
                <a:gd name="T21" fmla="*/ 838 h 982"/>
                <a:gd name="T22" fmla="*/ 303 w 981"/>
                <a:gd name="T23" fmla="*/ 944 h 982"/>
                <a:gd name="T24" fmla="*/ 491 w 981"/>
                <a:gd name="T25" fmla="*/ 982 h 982"/>
                <a:gd name="T26" fmla="*/ 678 w 981"/>
                <a:gd name="T27" fmla="*/ 944 h 982"/>
                <a:gd name="T28" fmla="*/ 837 w 981"/>
                <a:gd name="T29" fmla="*/ 838 h 982"/>
                <a:gd name="T30" fmla="*/ 944 w 981"/>
                <a:gd name="T31" fmla="*/ 679 h 982"/>
                <a:gd name="T32" fmla="*/ 980 w 981"/>
                <a:gd name="T33" fmla="*/ 491 h 982"/>
                <a:gd name="T34" fmla="*/ 981 w 981"/>
                <a:gd name="T35" fmla="*/ 491 h 9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1"/>
                <a:gd name="T55" fmla="*/ 0 h 982"/>
                <a:gd name="T56" fmla="*/ 981 w 981"/>
                <a:gd name="T57" fmla="*/ 982 h 9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1" h="982">
                  <a:moveTo>
                    <a:pt x="980" y="491"/>
                  </a:moveTo>
                  <a:lnTo>
                    <a:pt x="944" y="303"/>
                  </a:lnTo>
                  <a:lnTo>
                    <a:pt x="837" y="143"/>
                  </a:lnTo>
                  <a:lnTo>
                    <a:pt x="678" y="37"/>
                  </a:lnTo>
                  <a:lnTo>
                    <a:pt x="491" y="0"/>
                  </a:lnTo>
                  <a:lnTo>
                    <a:pt x="303" y="37"/>
                  </a:lnTo>
                  <a:lnTo>
                    <a:pt x="143" y="143"/>
                  </a:lnTo>
                  <a:lnTo>
                    <a:pt x="37" y="303"/>
                  </a:lnTo>
                  <a:lnTo>
                    <a:pt x="0" y="491"/>
                  </a:lnTo>
                  <a:lnTo>
                    <a:pt x="37" y="679"/>
                  </a:lnTo>
                  <a:lnTo>
                    <a:pt x="143" y="838"/>
                  </a:lnTo>
                  <a:lnTo>
                    <a:pt x="303" y="944"/>
                  </a:lnTo>
                  <a:lnTo>
                    <a:pt x="491" y="982"/>
                  </a:lnTo>
                  <a:lnTo>
                    <a:pt x="678" y="944"/>
                  </a:lnTo>
                  <a:lnTo>
                    <a:pt x="837" y="838"/>
                  </a:lnTo>
                  <a:lnTo>
                    <a:pt x="944" y="679"/>
                  </a:lnTo>
                  <a:lnTo>
                    <a:pt x="980" y="491"/>
                  </a:lnTo>
                  <a:lnTo>
                    <a:pt x="981" y="4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1" name="Freeform 179"/>
            <p:cNvSpPr>
              <a:spLocks/>
            </p:cNvSpPr>
            <p:nvPr/>
          </p:nvSpPr>
          <p:spPr bwMode="auto">
            <a:xfrm>
              <a:off x="4284" y="8049"/>
              <a:ext cx="196" cy="197"/>
            </a:xfrm>
            <a:custGeom>
              <a:avLst/>
              <a:gdLst>
                <a:gd name="T0" fmla="*/ 785 w 786"/>
                <a:gd name="T1" fmla="*/ 393 h 785"/>
                <a:gd name="T2" fmla="*/ 732 w 786"/>
                <a:gd name="T3" fmla="*/ 196 h 785"/>
                <a:gd name="T4" fmla="*/ 588 w 786"/>
                <a:gd name="T5" fmla="*/ 53 h 785"/>
                <a:gd name="T6" fmla="*/ 393 w 786"/>
                <a:gd name="T7" fmla="*/ 0 h 785"/>
                <a:gd name="T8" fmla="*/ 196 w 786"/>
                <a:gd name="T9" fmla="*/ 53 h 785"/>
                <a:gd name="T10" fmla="*/ 53 w 786"/>
                <a:gd name="T11" fmla="*/ 196 h 785"/>
                <a:gd name="T12" fmla="*/ 0 w 786"/>
                <a:gd name="T13" fmla="*/ 393 h 785"/>
                <a:gd name="T14" fmla="*/ 53 w 786"/>
                <a:gd name="T15" fmla="*/ 589 h 785"/>
                <a:gd name="T16" fmla="*/ 196 w 786"/>
                <a:gd name="T17" fmla="*/ 733 h 785"/>
                <a:gd name="T18" fmla="*/ 393 w 786"/>
                <a:gd name="T19" fmla="*/ 785 h 785"/>
                <a:gd name="T20" fmla="*/ 588 w 786"/>
                <a:gd name="T21" fmla="*/ 733 h 785"/>
                <a:gd name="T22" fmla="*/ 732 w 786"/>
                <a:gd name="T23" fmla="*/ 589 h 785"/>
                <a:gd name="T24" fmla="*/ 785 w 786"/>
                <a:gd name="T25" fmla="*/ 393 h 785"/>
                <a:gd name="T26" fmla="*/ 786 w 786"/>
                <a:gd name="T27" fmla="*/ 393 h 78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6"/>
                <a:gd name="T43" fmla="*/ 0 h 785"/>
                <a:gd name="T44" fmla="*/ 786 w 786"/>
                <a:gd name="T45" fmla="*/ 785 h 78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6" h="785">
                  <a:moveTo>
                    <a:pt x="785" y="393"/>
                  </a:moveTo>
                  <a:lnTo>
                    <a:pt x="732" y="196"/>
                  </a:lnTo>
                  <a:lnTo>
                    <a:pt x="588" y="53"/>
                  </a:lnTo>
                  <a:lnTo>
                    <a:pt x="393" y="0"/>
                  </a:lnTo>
                  <a:lnTo>
                    <a:pt x="196" y="53"/>
                  </a:lnTo>
                  <a:lnTo>
                    <a:pt x="53" y="196"/>
                  </a:lnTo>
                  <a:lnTo>
                    <a:pt x="0" y="393"/>
                  </a:lnTo>
                  <a:lnTo>
                    <a:pt x="53" y="589"/>
                  </a:lnTo>
                  <a:lnTo>
                    <a:pt x="196" y="733"/>
                  </a:lnTo>
                  <a:lnTo>
                    <a:pt x="393" y="785"/>
                  </a:lnTo>
                  <a:lnTo>
                    <a:pt x="588" y="733"/>
                  </a:lnTo>
                  <a:lnTo>
                    <a:pt x="732" y="589"/>
                  </a:lnTo>
                  <a:lnTo>
                    <a:pt x="785" y="393"/>
                  </a:lnTo>
                  <a:lnTo>
                    <a:pt x="786"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2" name="Freeform 180"/>
            <p:cNvSpPr>
              <a:spLocks/>
            </p:cNvSpPr>
            <p:nvPr/>
          </p:nvSpPr>
          <p:spPr bwMode="auto">
            <a:xfrm>
              <a:off x="3096" y="8049"/>
              <a:ext cx="196" cy="197"/>
            </a:xfrm>
            <a:custGeom>
              <a:avLst/>
              <a:gdLst>
                <a:gd name="T0" fmla="*/ 784 w 786"/>
                <a:gd name="T1" fmla="*/ 393 h 785"/>
                <a:gd name="T2" fmla="*/ 732 w 786"/>
                <a:gd name="T3" fmla="*/ 196 h 785"/>
                <a:gd name="T4" fmla="*/ 588 w 786"/>
                <a:gd name="T5" fmla="*/ 53 h 785"/>
                <a:gd name="T6" fmla="*/ 393 w 786"/>
                <a:gd name="T7" fmla="*/ 0 h 785"/>
                <a:gd name="T8" fmla="*/ 196 w 786"/>
                <a:gd name="T9" fmla="*/ 53 h 785"/>
                <a:gd name="T10" fmla="*/ 53 w 786"/>
                <a:gd name="T11" fmla="*/ 196 h 785"/>
                <a:gd name="T12" fmla="*/ 0 w 786"/>
                <a:gd name="T13" fmla="*/ 393 h 785"/>
                <a:gd name="T14" fmla="*/ 53 w 786"/>
                <a:gd name="T15" fmla="*/ 589 h 785"/>
                <a:gd name="T16" fmla="*/ 196 w 786"/>
                <a:gd name="T17" fmla="*/ 733 h 785"/>
                <a:gd name="T18" fmla="*/ 393 w 786"/>
                <a:gd name="T19" fmla="*/ 785 h 785"/>
                <a:gd name="T20" fmla="*/ 588 w 786"/>
                <a:gd name="T21" fmla="*/ 733 h 785"/>
                <a:gd name="T22" fmla="*/ 732 w 786"/>
                <a:gd name="T23" fmla="*/ 589 h 785"/>
                <a:gd name="T24" fmla="*/ 784 w 786"/>
                <a:gd name="T25" fmla="*/ 393 h 785"/>
                <a:gd name="T26" fmla="*/ 786 w 786"/>
                <a:gd name="T27" fmla="*/ 393 h 78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6"/>
                <a:gd name="T43" fmla="*/ 0 h 785"/>
                <a:gd name="T44" fmla="*/ 786 w 786"/>
                <a:gd name="T45" fmla="*/ 785 h 78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6" h="785">
                  <a:moveTo>
                    <a:pt x="784" y="393"/>
                  </a:moveTo>
                  <a:lnTo>
                    <a:pt x="732" y="196"/>
                  </a:lnTo>
                  <a:lnTo>
                    <a:pt x="588" y="53"/>
                  </a:lnTo>
                  <a:lnTo>
                    <a:pt x="393" y="0"/>
                  </a:lnTo>
                  <a:lnTo>
                    <a:pt x="196" y="53"/>
                  </a:lnTo>
                  <a:lnTo>
                    <a:pt x="53" y="196"/>
                  </a:lnTo>
                  <a:lnTo>
                    <a:pt x="0" y="393"/>
                  </a:lnTo>
                  <a:lnTo>
                    <a:pt x="53" y="589"/>
                  </a:lnTo>
                  <a:lnTo>
                    <a:pt x="196" y="733"/>
                  </a:lnTo>
                  <a:lnTo>
                    <a:pt x="393" y="785"/>
                  </a:lnTo>
                  <a:lnTo>
                    <a:pt x="588" y="733"/>
                  </a:lnTo>
                  <a:lnTo>
                    <a:pt x="732" y="589"/>
                  </a:lnTo>
                  <a:lnTo>
                    <a:pt x="784" y="393"/>
                  </a:lnTo>
                  <a:lnTo>
                    <a:pt x="786"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3" name="Freeform 181"/>
            <p:cNvSpPr>
              <a:spLocks/>
            </p:cNvSpPr>
            <p:nvPr/>
          </p:nvSpPr>
          <p:spPr bwMode="auto">
            <a:xfrm>
              <a:off x="5104" y="4921"/>
              <a:ext cx="2" cy="2"/>
            </a:xfrm>
            <a:custGeom>
              <a:avLst/>
              <a:gdLst>
                <a:gd name="T0" fmla="*/ 0 w 10"/>
                <a:gd name="T1" fmla="*/ 9 h 9"/>
                <a:gd name="T2" fmla="*/ 9 w 10"/>
                <a:gd name="T3" fmla="*/ 0 h 9"/>
                <a:gd name="T4" fmla="*/ 10 w 10"/>
                <a:gd name="T5" fmla="*/ 0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0" y="9"/>
                  </a:moveTo>
                  <a:lnTo>
                    <a:pt x="9" y="0"/>
                  </a:lnTo>
                  <a:lnTo>
                    <a:pt x="1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4" name="Freeform 182"/>
            <p:cNvSpPr>
              <a:spLocks/>
            </p:cNvSpPr>
            <p:nvPr/>
          </p:nvSpPr>
          <p:spPr bwMode="auto">
            <a:xfrm>
              <a:off x="5104" y="4921"/>
              <a:ext cx="57" cy="57"/>
            </a:xfrm>
            <a:custGeom>
              <a:avLst/>
              <a:gdLst>
                <a:gd name="T0" fmla="*/ 0 w 230"/>
                <a:gd name="T1" fmla="*/ 230 h 230"/>
                <a:gd name="T2" fmla="*/ 229 w 230"/>
                <a:gd name="T3" fmla="*/ 0 h 230"/>
                <a:gd name="T4" fmla="*/ 230 w 230"/>
                <a:gd name="T5" fmla="*/ 0 h 230"/>
                <a:gd name="T6" fmla="*/ 0 60000 65536"/>
                <a:gd name="T7" fmla="*/ 0 60000 65536"/>
                <a:gd name="T8" fmla="*/ 0 60000 65536"/>
                <a:gd name="T9" fmla="*/ 0 w 230"/>
                <a:gd name="T10" fmla="*/ 0 h 230"/>
                <a:gd name="T11" fmla="*/ 230 w 230"/>
                <a:gd name="T12" fmla="*/ 230 h 230"/>
              </a:gdLst>
              <a:ahLst/>
              <a:cxnLst>
                <a:cxn ang="T6">
                  <a:pos x="T0" y="T1"/>
                </a:cxn>
                <a:cxn ang="T7">
                  <a:pos x="T2" y="T3"/>
                </a:cxn>
                <a:cxn ang="T8">
                  <a:pos x="T4" y="T5"/>
                </a:cxn>
              </a:cxnLst>
              <a:rect l="T9" t="T10" r="T11" b="T12"/>
              <a:pathLst>
                <a:path w="230" h="230">
                  <a:moveTo>
                    <a:pt x="0" y="230"/>
                  </a:moveTo>
                  <a:lnTo>
                    <a:pt x="229" y="0"/>
                  </a:lnTo>
                  <a:lnTo>
                    <a:pt x="23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5" name="Freeform 183"/>
            <p:cNvSpPr>
              <a:spLocks/>
            </p:cNvSpPr>
            <p:nvPr/>
          </p:nvSpPr>
          <p:spPr bwMode="auto">
            <a:xfrm>
              <a:off x="5104" y="4952"/>
              <a:ext cx="82" cy="82"/>
            </a:xfrm>
            <a:custGeom>
              <a:avLst/>
              <a:gdLst>
                <a:gd name="T0" fmla="*/ 0 w 327"/>
                <a:gd name="T1" fmla="*/ 328 h 328"/>
                <a:gd name="T2" fmla="*/ 326 w 327"/>
                <a:gd name="T3" fmla="*/ 0 h 328"/>
                <a:gd name="T4" fmla="*/ 327 w 327"/>
                <a:gd name="T5" fmla="*/ 0 h 328"/>
                <a:gd name="T6" fmla="*/ 0 60000 65536"/>
                <a:gd name="T7" fmla="*/ 0 60000 65536"/>
                <a:gd name="T8" fmla="*/ 0 60000 65536"/>
                <a:gd name="T9" fmla="*/ 0 w 327"/>
                <a:gd name="T10" fmla="*/ 0 h 328"/>
                <a:gd name="T11" fmla="*/ 327 w 327"/>
                <a:gd name="T12" fmla="*/ 328 h 328"/>
              </a:gdLst>
              <a:ahLst/>
              <a:cxnLst>
                <a:cxn ang="T6">
                  <a:pos x="T0" y="T1"/>
                </a:cxn>
                <a:cxn ang="T7">
                  <a:pos x="T2" y="T3"/>
                </a:cxn>
                <a:cxn ang="T8">
                  <a:pos x="T4" y="T5"/>
                </a:cxn>
              </a:cxnLst>
              <a:rect l="T9" t="T10" r="T11" b="T12"/>
              <a:pathLst>
                <a:path w="327" h="328">
                  <a:moveTo>
                    <a:pt x="0" y="328"/>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6" name="Freeform 184"/>
            <p:cNvSpPr>
              <a:spLocks/>
            </p:cNvSpPr>
            <p:nvPr/>
          </p:nvSpPr>
          <p:spPr bwMode="auto">
            <a:xfrm>
              <a:off x="5104" y="5007"/>
              <a:ext cx="82" cy="82"/>
            </a:xfrm>
            <a:custGeom>
              <a:avLst/>
              <a:gdLst>
                <a:gd name="T0" fmla="*/ 0 w 327"/>
                <a:gd name="T1" fmla="*/ 327 h 327"/>
                <a:gd name="T2" fmla="*/ 326 w 327"/>
                <a:gd name="T3" fmla="*/ 0 h 327"/>
                <a:gd name="T4" fmla="*/ 327 w 327"/>
                <a:gd name="T5" fmla="*/ 0 h 327"/>
                <a:gd name="T6" fmla="*/ 0 60000 65536"/>
                <a:gd name="T7" fmla="*/ 0 60000 65536"/>
                <a:gd name="T8" fmla="*/ 0 60000 65536"/>
                <a:gd name="T9" fmla="*/ 0 w 327"/>
                <a:gd name="T10" fmla="*/ 0 h 327"/>
                <a:gd name="T11" fmla="*/ 327 w 327"/>
                <a:gd name="T12" fmla="*/ 327 h 327"/>
              </a:gdLst>
              <a:ahLst/>
              <a:cxnLst>
                <a:cxn ang="T6">
                  <a:pos x="T0" y="T1"/>
                </a:cxn>
                <a:cxn ang="T7">
                  <a:pos x="T2" y="T3"/>
                </a:cxn>
                <a:cxn ang="T8">
                  <a:pos x="T4" y="T5"/>
                </a:cxn>
              </a:cxnLst>
              <a:rect l="T9" t="T10" r="T11" b="T12"/>
              <a:pathLst>
                <a:path w="327" h="327">
                  <a:moveTo>
                    <a:pt x="0" y="327"/>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7" name="Freeform 185"/>
            <p:cNvSpPr>
              <a:spLocks/>
            </p:cNvSpPr>
            <p:nvPr/>
          </p:nvSpPr>
          <p:spPr bwMode="auto">
            <a:xfrm>
              <a:off x="5104" y="5062"/>
              <a:ext cx="82" cy="82"/>
            </a:xfrm>
            <a:custGeom>
              <a:avLst/>
              <a:gdLst>
                <a:gd name="T0" fmla="*/ 0 w 327"/>
                <a:gd name="T1" fmla="*/ 327 h 327"/>
                <a:gd name="T2" fmla="*/ 326 w 327"/>
                <a:gd name="T3" fmla="*/ 0 h 327"/>
                <a:gd name="T4" fmla="*/ 327 w 327"/>
                <a:gd name="T5" fmla="*/ 0 h 327"/>
                <a:gd name="T6" fmla="*/ 0 60000 65536"/>
                <a:gd name="T7" fmla="*/ 0 60000 65536"/>
                <a:gd name="T8" fmla="*/ 0 60000 65536"/>
                <a:gd name="T9" fmla="*/ 0 w 327"/>
                <a:gd name="T10" fmla="*/ 0 h 327"/>
                <a:gd name="T11" fmla="*/ 327 w 327"/>
                <a:gd name="T12" fmla="*/ 327 h 327"/>
              </a:gdLst>
              <a:ahLst/>
              <a:cxnLst>
                <a:cxn ang="T6">
                  <a:pos x="T0" y="T1"/>
                </a:cxn>
                <a:cxn ang="T7">
                  <a:pos x="T2" y="T3"/>
                </a:cxn>
                <a:cxn ang="T8">
                  <a:pos x="T4" y="T5"/>
                </a:cxn>
              </a:cxnLst>
              <a:rect l="T9" t="T10" r="T11" b="T12"/>
              <a:pathLst>
                <a:path w="327" h="327">
                  <a:moveTo>
                    <a:pt x="0" y="327"/>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8" name="Freeform 186"/>
            <p:cNvSpPr>
              <a:spLocks/>
            </p:cNvSpPr>
            <p:nvPr/>
          </p:nvSpPr>
          <p:spPr bwMode="auto">
            <a:xfrm>
              <a:off x="5104" y="5117"/>
              <a:ext cx="82" cy="82"/>
            </a:xfrm>
            <a:custGeom>
              <a:avLst/>
              <a:gdLst>
                <a:gd name="T0" fmla="*/ 0 w 327"/>
                <a:gd name="T1" fmla="*/ 327 h 327"/>
                <a:gd name="T2" fmla="*/ 326 w 327"/>
                <a:gd name="T3" fmla="*/ 0 h 327"/>
                <a:gd name="T4" fmla="*/ 327 w 327"/>
                <a:gd name="T5" fmla="*/ 0 h 327"/>
                <a:gd name="T6" fmla="*/ 0 60000 65536"/>
                <a:gd name="T7" fmla="*/ 0 60000 65536"/>
                <a:gd name="T8" fmla="*/ 0 60000 65536"/>
                <a:gd name="T9" fmla="*/ 0 w 327"/>
                <a:gd name="T10" fmla="*/ 0 h 327"/>
                <a:gd name="T11" fmla="*/ 327 w 327"/>
                <a:gd name="T12" fmla="*/ 327 h 327"/>
              </a:gdLst>
              <a:ahLst/>
              <a:cxnLst>
                <a:cxn ang="T6">
                  <a:pos x="T0" y="T1"/>
                </a:cxn>
                <a:cxn ang="T7">
                  <a:pos x="T2" y="T3"/>
                </a:cxn>
                <a:cxn ang="T8">
                  <a:pos x="T4" y="T5"/>
                </a:cxn>
              </a:cxnLst>
              <a:rect l="T9" t="T10" r="T11" b="T12"/>
              <a:pathLst>
                <a:path w="327" h="327">
                  <a:moveTo>
                    <a:pt x="0" y="327"/>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19" name="Freeform 187"/>
            <p:cNvSpPr>
              <a:spLocks/>
            </p:cNvSpPr>
            <p:nvPr/>
          </p:nvSpPr>
          <p:spPr bwMode="auto">
            <a:xfrm>
              <a:off x="5104" y="5172"/>
              <a:ext cx="82" cy="82"/>
            </a:xfrm>
            <a:custGeom>
              <a:avLst/>
              <a:gdLst>
                <a:gd name="T0" fmla="*/ 0 w 327"/>
                <a:gd name="T1" fmla="*/ 327 h 327"/>
                <a:gd name="T2" fmla="*/ 326 w 327"/>
                <a:gd name="T3" fmla="*/ 0 h 327"/>
                <a:gd name="T4" fmla="*/ 327 w 327"/>
                <a:gd name="T5" fmla="*/ 0 h 327"/>
                <a:gd name="T6" fmla="*/ 0 60000 65536"/>
                <a:gd name="T7" fmla="*/ 0 60000 65536"/>
                <a:gd name="T8" fmla="*/ 0 60000 65536"/>
                <a:gd name="T9" fmla="*/ 0 w 327"/>
                <a:gd name="T10" fmla="*/ 0 h 327"/>
                <a:gd name="T11" fmla="*/ 327 w 327"/>
                <a:gd name="T12" fmla="*/ 327 h 327"/>
              </a:gdLst>
              <a:ahLst/>
              <a:cxnLst>
                <a:cxn ang="T6">
                  <a:pos x="T0" y="T1"/>
                </a:cxn>
                <a:cxn ang="T7">
                  <a:pos x="T2" y="T3"/>
                </a:cxn>
                <a:cxn ang="T8">
                  <a:pos x="T4" y="T5"/>
                </a:cxn>
              </a:cxnLst>
              <a:rect l="T9" t="T10" r="T11" b="T12"/>
              <a:pathLst>
                <a:path w="327" h="327">
                  <a:moveTo>
                    <a:pt x="0" y="327"/>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0" name="Freeform 188"/>
            <p:cNvSpPr>
              <a:spLocks/>
            </p:cNvSpPr>
            <p:nvPr/>
          </p:nvSpPr>
          <p:spPr bwMode="auto">
            <a:xfrm>
              <a:off x="5426" y="4921"/>
              <a:ext cx="10" cy="11"/>
            </a:xfrm>
            <a:custGeom>
              <a:avLst/>
              <a:gdLst>
                <a:gd name="T0" fmla="*/ 0 w 42"/>
                <a:gd name="T1" fmla="*/ 42 h 42"/>
                <a:gd name="T2" fmla="*/ 41 w 42"/>
                <a:gd name="T3" fmla="*/ 0 h 42"/>
                <a:gd name="T4" fmla="*/ 42 w 42"/>
                <a:gd name="T5" fmla="*/ 0 h 42"/>
                <a:gd name="T6" fmla="*/ 0 60000 65536"/>
                <a:gd name="T7" fmla="*/ 0 60000 65536"/>
                <a:gd name="T8" fmla="*/ 0 60000 65536"/>
                <a:gd name="T9" fmla="*/ 0 w 42"/>
                <a:gd name="T10" fmla="*/ 0 h 42"/>
                <a:gd name="T11" fmla="*/ 42 w 42"/>
                <a:gd name="T12" fmla="*/ 42 h 42"/>
              </a:gdLst>
              <a:ahLst/>
              <a:cxnLst>
                <a:cxn ang="T6">
                  <a:pos x="T0" y="T1"/>
                </a:cxn>
                <a:cxn ang="T7">
                  <a:pos x="T2" y="T3"/>
                </a:cxn>
                <a:cxn ang="T8">
                  <a:pos x="T4" y="T5"/>
                </a:cxn>
              </a:cxnLst>
              <a:rect l="T9" t="T10" r="T11" b="T12"/>
              <a:pathLst>
                <a:path w="42" h="42">
                  <a:moveTo>
                    <a:pt x="0" y="42"/>
                  </a:moveTo>
                  <a:lnTo>
                    <a:pt x="41" y="0"/>
                  </a:lnTo>
                  <a:lnTo>
                    <a:pt x="4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1" name="Freeform 189"/>
            <p:cNvSpPr>
              <a:spLocks/>
            </p:cNvSpPr>
            <p:nvPr/>
          </p:nvSpPr>
          <p:spPr bwMode="auto">
            <a:xfrm>
              <a:off x="5146" y="5185"/>
              <a:ext cx="82" cy="81"/>
            </a:xfrm>
            <a:custGeom>
              <a:avLst/>
              <a:gdLst>
                <a:gd name="T0" fmla="*/ 0 w 327"/>
                <a:gd name="T1" fmla="*/ 328 h 328"/>
                <a:gd name="T2" fmla="*/ 326 w 327"/>
                <a:gd name="T3" fmla="*/ 0 h 328"/>
                <a:gd name="T4" fmla="*/ 327 w 327"/>
                <a:gd name="T5" fmla="*/ 0 h 328"/>
                <a:gd name="T6" fmla="*/ 0 60000 65536"/>
                <a:gd name="T7" fmla="*/ 0 60000 65536"/>
                <a:gd name="T8" fmla="*/ 0 60000 65536"/>
                <a:gd name="T9" fmla="*/ 0 w 327"/>
                <a:gd name="T10" fmla="*/ 0 h 328"/>
                <a:gd name="T11" fmla="*/ 327 w 327"/>
                <a:gd name="T12" fmla="*/ 328 h 328"/>
              </a:gdLst>
              <a:ahLst/>
              <a:cxnLst>
                <a:cxn ang="T6">
                  <a:pos x="T0" y="T1"/>
                </a:cxn>
                <a:cxn ang="T7">
                  <a:pos x="T2" y="T3"/>
                </a:cxn>
                <a:cxn ang="T8">
                  <a:pos x="T4" y="T5"/>
                </a:cxn>
              </a:cxnLst>
              <a:rect l="T9" t="T10" r="T11" b="T12"/>
              <a:pathLst>
                <a:path w="327" h="328">
                  <a:moveTo>
                    <a:pt x="0" y="328"/>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2" name="Freeform 190"/>
            <p:cNvSpPr>
              <a:spLocks/>
            </p:cNvSpPr>
            <p:nvPr/>
          </p:nvSpPr>
          <p:spPr bwMode="auto">
            <a:xfrm>
              <a:off x="5426" y="4921"/>
              <a:ext cx="65" cy="66"/>
            </a:xfrm>
            <a:custGeom>
              <a:avLst/>
              <a:gdLst>
                <a:gd name="T0" fmla="*/ 0 w 262"/>
                <a:gd name="T1" fmla="*/ 263 h 263"/>
                <a:gd name="T2" fmla="*/ 261 w 262"/>
                <a:gd name="T3" fmla="*/ 0 h 263"/>
                <a:gd name="T4" fmla="*/ 262 w 262"/>
                <a:gd name="T5" fmla="*/ 0 h 263"/>
                <a:gd name="T6" fmla="*/ 0 60000 65536"/>
                <a:gd name="T7" fmla="*/ 0 60000 65536"/>
                <a:gd name="T8" fmla="*/ 0 60000 65536"/>
                <a:gd name="T9" fmla="*/ 0 w 262"/>
                <a:gd name="T10" fmla="*/ 0 h 263"/>
                <a:gd name="T11" fmla="*/ 262 w 262"/>
                <a:gd name="T12" fmla="*/ 263 h 263"/>
              </a:gdLst>
              <a:ahLst/>
              <a:cxnLst>
                <a:cxn ang="T6">
                  <a:pos x="T0" y="T1"/>
                </a:cxn>
                <a:cxn ang="T7">
                  <a:pos x="T2" y="T3"/>
                </a:cxn>
                <a:cxn ang="T8">
                  <a:pos x="T4" y="T5"/>
                </a:cxn>
              </a:cxnLst>
              <a:rect l="T9" t="T10" r="T11" b="T12"/>
              <a:pathLst>
                <a:path w="262" h="263">
                  <a:moveTo>
                    <a:pt x="0" y="263"/>
                  </a:moveTo>
                  <a:lnTo>
                    <a:pt x="261" y="0"/>
                  </a:lnTo>
                  <a:lnTo>
                    <a:pt x="26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3" name="Freeform 191"/>
            <p:cNvSpPr>
              <a:spLocks/>
            </p:cNvSpPr>
            <p:nvPr/>
          </p:nvSpPr>
          <p:spPr bwMode="auto">
            <a:xfrm>
              <a:off x="5201" y="5233"/>
              <a:ext cx="34" cy="33"/>
            </a:xfrm>
            <a:custGeom>
              <a:avLst/>
              <a:gdLst>
                <a:gd name="T0" fmla="*/ 0 w 133"/>
                <a:gd name="T1" fmla="*/ 132 h 132"/>
                <a:gd name="T2" fmla="*/ 132 w 133"/>
                <a:gd name="T3" fmla="*/ 0 h 132"/>
                <a:gd name="T4" fmla="*/ 133 w 133"/>
                <a:gd name="T5" fmla="*/ 0 h 132"/>
                <a:gd name="T6" fmla="*/ 0 60000 65536"/>
                <a:gd name="T7" fmla="*/ 0 60000 65536"/>
                <a:gd name="T8" fmla="*/ 0 60000 65536"/>
                <a:gd name="T9" fmla="*/ 0 w 133"/>
                <a:gd name="T10" fmla="*/ 0 h 132"/>
                <a:gd name="T11" fmla="*/ 133 w 133"/>
                <a:gd name="T12" fmla="*/ 132 h 132"/>
              </a:gdLst>
              <a:ahLst/>
              <a:cxnLst>
                <a:cxn ang="T6">
                  <a:pos x="T0" y="T1"/>
                </a:cxn>
                <a:cxn ang="T7">
                  <a:pos x="T2" y="T3"/>
                </a:cxn>
                <a:cxn ang="T8">
                  <a:pos x="T4" y="T5"/>
                </a:cxn>
              </a:cxnLst>
              <a:rect l="T9" t="T10" r="T11" b="T12"/>
              <a:pathLst>
                <a:path w="133" h="132">
                  <a:moveTo>
                    <a:pt x="0" y="132"/>
                  </a:moveTo>
                  <a:lnTo>
                    <a:pt x="132" y="0"/>
                  </a:lnTo>
                  <a:lnTo>
                    <a:pt x="13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4" name="Freeform 192"/>
            <p:cNvSpPr>
              <a:spLocks/>
            </p:cNvSpPr>
            <p:nvPr/>
          </p:nvSpPr>
          <p:spPr bwMode="auto">
            <a:xfrm>
              <a:off x="5426" y="4960"/>
              <a:ext cx="82" cy="82"/>
            </a:xfrm>
            <a:custGeom>
              <a:avLst/>
              <a:gdLst>
                <a:gd name="T0" fmla="*/ 0 w 327"/>
                <a:gd name="T1" fmla="*/ 328 h 328"/>
                <a:gd name="T2" fmla="*/ 326 w 327"/>
                <a:gd name="T3" fmla="*/ 0 h 328"/>
                <a:gd name="T4" fmla="*/ 327 w 327"/>
                <a:gd name="T5" fmla="*/ 0 h 328"/>
                <a:gd name="T6" fmla="*/ 0 60000 65536"/>
                <a:gd name="T7" fmla="*/ 0 60000 65536"/>
                <a:gd name="T8" fmla="*/ 0 60000 65536"/>
                <a:gd name="T9" fmla="*/ 0 w 327"/>
                <a:gd name="T10" fmla="*/ 0 h 328"/>
                <a:gd name="T11" fmla="*/ 327 w 327"/>
                <a:gd name="T12" fmla="*/ 328 h 328"/>
              </a:gdLst>
              <a:ahLst/>
              <a:cxnLst>
                <a:cxn ang="T6">
                  <a:pos x="T0" y="T1"/>
                </a:cxn>
                <a:cxn ang="T7">
                  <a:pos x="T2" y="T3"/>
                </a:cxn>
                <a:cxn ang="T8">
                  <a:pos x="T4" y="T5"/>
                </a:cxn>
              </a:cxnLst>
              <a:rect l="T9" t="T10" r="T11" b="T12"/>
              <a:pathLst>
                <a:path w="327" h="328">
                  <a:moveTo>
                    <a:pt x="0" y="328"/>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5" name="Freeform 193"/>
            <p:cNvSpPr>
              <a:spLocks/>
            </p:cNvSpPr>
            <p:nvPr/>
          </p:nvSpPr>
          <p:spPr bwMode="auto">
            <a:xfrm>
              <a:off x="5426" y="5015"/>
              <a:ext cx="82" cy="82"/>
            </a:xfrm>
            <a:custGeom>
              <a:avLst/>
              <a:gdLst>
                <a:gd name="T0" fmla="*/ 0 w 327"/>
                <a:gd name="T1" fmla="*/ 328 h 328"/>
                <a:gd name="T2" fmla="*/ 326 w 327"/>
                <a:gd name="T3" fmla="*/ 0 h 328"/>
                <a:gd name="T4" fmla="*/ 327 w 327"/>
                <a:gd name="T5" fmla="*/ 0 h 328"/>
                <a:gd name="T6" fmla="*/ 0 60000 65536"/>
                <a:gd name="T7" fmla="*/ 0 60000 65536"/>
                <a:gd name="T8" fmla="*/ 0 60000 65536"/>
                <a:gd name="T9" fmla="*/ 0 w 327"/>
                <a:gd name="T10" fmla="*/ 0 h 328"/>
                <a:gd name="T11" fmla="*/ 327 w 327"/>
                <a:gd name="T12" fmla="*/ 328 h 328"/>
              </a:gdLst>
              <a:ahLst/>
              <a:cxnLst>
                <a:cxn ang="T6">
                  <a:pos x="T0" y="T1"/>
                </a:cxn>
                <a:cxn ang="T7">
                  <a:pos x="T2" y="T3"/>
                </a:cxn>
                <a:cxn ang="T8">
                  <a:pos x="T4" y="T5"/>
                </a:cxn>
              </a:cxnLst>
              <a:rect l="T9" t="T10" r="T11" b="T12"/>
              <a:pathLst>
                <a:path w="327" h="328">
                  <a:moveTo>
                    <a:pt x="0" y="328"/>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6" name="Freeform 194"/>
            <p:cNvSpPr>
              <a:spLocks/>
            </p:cNvSpPr>
            <p:nvPr/>
          </p:nvSpPr>
          <p:spPr bwMode="auto">
            <a:xfrm>
              <a:off x="5377" y="5185"/>
              <a:ext cx="16" cy="16"/>
            </a:xfrm>
            <a:custGeom>
              <a:avLst/>
              <a:gdLst>
                <a:gd name="T0" fmla="*/ 0 w 67"/>
                <a:gd name="T1" fmla="*/ 67 h 67"/>
                <a:gd name="T2" fmla="*/ 66 w 67"/>
                <a:gd name="T3" fmla="*/ 0 h 67"/>
                <a:gd name="T4" fmla="*/ 67 w 67"/>
                <a:gd name="T5" fmla="*/ 0 h 67"/>
                <a:gd name="T6" fmla="*/ 0 60000 65536"/>
                <a:gd name="T7" fmla="*/ 0 60000 65536"/>
                <a:gd name="T8" fmla="*/ 0 60000 65536"/>
                <a:gd name="T9" fmla="*/ 0 w 67"/>
                <a:gd name="T10" fmla="*/ 0 h 67"/>
                <a:gd name="T11" fmla="*/ 67 w 67"/>
                <a:gd name="T12" fmla="*/ 67 h 67"/>
              </a:gdLst>
              <a:ahLst/>
              <a:cxnLst>
                <a:cxn ang="T6">
                  <a:pos x="T0" y="T1"/>
                </a:cxn>
                <a:cxn ang="T7">
                  <a:pos x="T2" y="T3"/>
                </a:cxn>
                <a:cxn ang="T8">
                  <a:pos x="T4" y="T5"/>
                </a:cxn>
              </a:cxnLst>
              <a:rect l="T9" t="T10" r="T11" b="T12"/>
              <a:pathLst>
                <a:path w="67" h="67">
                  <a:moveTo>
                    <a:pt x="0" y="67"/>
                  </a:moveTo>
                  <a:lnTo>
                    <a:pt x="66" y="0"/>
                  </a:lnTo>
                  <a:lnTo>
                    <a:pt x="6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7" name="Freeform 195"/>
            <p:cNvSpPr>
              <a:spLocks/>
            </p:cNvSpPr>
            <p:nvPr/>
          </p:nvSpPr>
          <p:spPr bwMode="auto">
            <a:xfrm>
              <a:off x="5426" y="5070"/>
              <a:ext cx="82" cy="82"/>
            </a:xfrm>
            <a:custGeom>
              <a:avLst/>
              <a:gdLst>
                <a:gd name="T0" fmla="*/ 0 w 327"/>
                <a:gd name="T1" fmla="*/ 328 h 328"/>
                <a:gd name="T2" fmla="*/ 326 w 327"/>
                <a:gd name="T3" fmla="*/ 0 h 328"/>
                <a:gd name="T4" fmla="*/ 327 w 327"/>
                <a:gd name="T5" fmla="*/ 0 h 328"/>
                <a:gd name="T6" fmla="*/ 0 60000 65536"/>
                <a:gd name="T7" fmla="*/ 0 60000 65536"/>
                <a:gd name="T8" fmla="*/ 0 60000 65536"/>
                <a:gd name="T9" fmla="*/ 0 w 327"/>
                <a:gd name="T10" fmla="*/ 0 h 328"/>
                <a:gd name="T11" fmla="*/ 327 w 327"/>
                <a:gd name="T12" fmla="*/ 328 h 328"/>
              </a:gdLst>
              <a:ahLst/>
              <a:cxnLst>
                <a:cxn ang="T6">
                  <a:pos x="T0" y="T1"/>
                </a:cxn>
                <a:cxn ang="T7">
                  <a:pos x="T2" y="T3"/>
                </a:cxn>
                <a:cxn ang="T8">
                  <a:pos x="T4" y="T5"/>
                </a:cxn>
              </a:cxnLst>
              <a:rect l="T9" t="T10" r="T11" b="T12"/>
              <a:pathLst>
                <a:path w="327" h="328">
                  <a:moveTo>
                    <a:pt x="0" y="328"/>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8" name="Freeform 196"/>
            <p:cNvSpPr>
              <a:spLocks/>
            </p:cNvSpPr>
            <p:nvPr/>
          </p:nvSpPr>
          <p:spPr bwMode="auto">
            <a:xfrm>
              <a:off x="5377" y="5125"/>
              <a:ext cx="131" cy="131"/>
            </a:xfrm>
            <a:custGeom>
              <a:avLst/>
              <a:gdLst>
                <a:gd name="T0" fmla="*/ 0 w 524"/>
                <a:gd name="T1" fmla="*/ 524 h 524"/>
                <a:gd name="T2" fmla="*/ 523 w 524"/>
                <a:gd name="T3" fmla="*/ 0 h 524"/>
                <a:gd name="T4" fmla="*/ 524 w 524"/>
                <a:gd name="T5" fmla="*/ 0 h 524"/>
                <a:gd name="T6" fmla="*/ 0 60000 65536"/>
                <a:gd name="T7" fmla="*/ 0 60000 65536"/>
                <a:gd name="T8" fmla="*/ 0 60000 65536"/>
                <a:gd name="T9" fmla="*/ 0 w 524"/>
                <a:gd name="T10" fmla="*/ 0 h 524"/>
                <a:gd name="T11" fmla="*/ 524 w 524"/>
                <a:gd name="T12" fmla="*/ 524 h 524"/>
              </a:gdLst>
              <a:ahLst/>
              <a:cxnLst>
                <a:cxn ang="T6">
                  <a:pos x="T0" y="T1"/>
                </a:cxn>
                <a:cxn ang="T7">
                  <a:pos x="T2" y="T3"/>
                </a:cxn>
                <a:cxn ang="T8">
                  <a:pos x="T4" y="T5"/>
                </a:cxn>
              </a:cxnLst>
              <a:rect l="T9" t="T10" r="T11" b="T12"/>
              <a:pathLst>
                <a:path w="524" h="524">
                  <a:moveTo>
                    <a:pt x="0" y="524"/>
                  </a:moveTo>
                  <a:lnTo>
                    <a:pt x="523" y="0"/>
                  </a:lnTo>
                  <a:lnTo>
                    <a:pt x="5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29" name="Freeform 197"/>
            <p:cNvSpPr>
              <a:spLocks/>
            </p:cNvSpPr>
            <p:nvPr/>
          </p:nvSpPr>
          <p:spPr bwMode="auto">
            <a:xfrm>
              <a:off x="5422" y="5180"/>
              <a:ext cx="86" cy="86"/>
            </a:xfrm>
            <a:custGeom>
              <a:avLst/>
              <a:gdLst>
                <a:gd name="T0" fmla="*/ 0 w 344"/>
                <a:gd name="T1" fmla="*/ 344 h 344"/>
                <a:gd name="T2" fmla="*/ 343 w 344"/>
                <a:gd name="T3" fmla="*/ 0 h 344"/>
                <a:gd name="T4" fmla="*/ 344 w 344"/>
                <a:gd name="T5" fmla="*/ 0 h 344"/>
                <a:gd name="T6" fmla="*/ 0 60000 65536"/>
                <a:gd name="T7" fmla="*/ 0 60000 65536"/>
                <a:gd name="T8" fmla="*/ 0 60000 65536"/>
                <a:gd name="T9" fmla="*/ 0 w 344"/>
                <a:gd name="T10" fmla="*/ 0 h 344"/>
                <a:gd name="T11" fmla="*/ 344 w 344"/>
                <a:gd name="T12" fmla="*/ 344 h 344"/>
              </a:gdLst>
              <a:ahLst/>
              <a:cxnLst>
                <a:cxn ang="T6">
                  <a:pos x="T0" y="T1"/>
                </a:cxn>
                <a:cxn ang="T7">
                  <a:pos x="T2" y="T3"/>
                </a:cxn>
                <a:cxn ang="T8">
                  <a:pos x="T4" y="T5"/>
                </a:cxn>
              </a:cxnLst>
              <a:rect l="T9" t="T10" r="T11" b="T12"/>
              <a:pathLst>
                <a:path w="344" h="344">
                  <a:moveTo>
                    <a:pt x="0" y="344"/>
                  </a:moveTo>
                  <a:lnTo>
                    <a:pt x="343" y="0"/>
                  </a:lnTo>
                  <a:lnTo>
                    <a:pt x="3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0" name="Freeform 198"/>
            <p:cNvSpPr>
              <a:spLocks/>
            </p:cNvSpPr>
            <p:nvPr/>
          </p:nvSpPr>
          <p:spPr bwMode="auto">
            <a:xfrm>
              <a:off x="5477" y="5236"/>
              <a:ext cx="31" cy="30"/>
            </a:xfrm>
            <a:custGeom>
              <a:avLst/>
              <a:gdLst>
                <a:gd name="T0" fmla="*/ 0 w 124"/>
                <a:gd name="T1" fmla="*/ 123 h 123"/>
                <a:gd name="T2" fmla="*/ 123 w 124"/>
                <a:gd name="T3" fmla="*/ 0 h 123"/>
                <a:gd name="T4" fmla="*/ 124 w 124"/>
                <a:gd name="T5" fmla="*/ 0 h 123"/>
                <a:gd name="T6" fmla="*/ 0 60000 65536"/>
                <a:gd name="T7" fmla="*/ 0 60000 65536"/>
                <a:gd name="T8" fmla="*/ 0 60000 65536"/>
                <a:gd name="T9" fmla="*/ 0 w 124"/>
                <a:gd name="T10" fmla="*/ 0 h 123"/>
                <a:gd name="T11" fmla="*/ 124 w 124"/>
                <a:gd name="T12" fmla="*/ 123 h 123"/>
              </a:gdLst>
              <a:ahLst/>
              <a:cxnLst>
                <a:cxn ang="T6">
                  <a:pos x="T0" y="T1"/>
                </a:cxn>
                <a:cxn ang="T7">
                  <a:pos x="T2" y="T3"/>
                </a:cxn>
                <a:cxn ang="T8">
                  <a:pos x="T4" y="T5"/>
                </a:cxn>
              </a:cxnLst>
              <a:rect l="T9" t="T10" r="T11" b="T12"/>
              <a:pathLst>
                <a:path w="124" h="123">
                  <a:moveTo>
                    <a:pt x="0" y="123"/>
                  </a:moveTo>
                  <a:lnTo>
                    <a:pt x="123" y="0"/>
                  </a:lnTo>
                  <a:lnTo>
                    <a:pt x="12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1" name="Freeform 199"/>
            <p:cNvSpPr>
              <a:spLocks/>
            </p:cNvSpPr>
            <p:nvPr/>
          </p:nvSpPr>
          <p:spPr bwMode="auto">
            <a:xfrm>
              <a:off x="5104" y="5266"/>
              <a:ext cx="404" cy="1"/>
            </a:xfrm>
            <a:custGeom>
              <a:avLst/>
              <a:gdLst>
                <a:gd name="T0" fmla="*/ 0 w 1616"/>
                <a:gd name="T1" fmla="*/ 0 h 1"/>
                <a:gd name="T2" fmla="*/ 1615 w 1616"/>
                <a:gd name="T3" fmla="*/ 0 h 1"/>
                <a:gd name="T4" fmla="*/ 1616 w 1616"/>
                <a:gd name="T5" fmla="*/ 0 h 1"/>
                <a:gd name="T6" fmla="*/ 0 60000 65536"/>
                <a:gd name="T7" fmla="*/ 0 60000 65536"/>
                <a:gd name="T8" fmla="*/ 0 60000 65536"/>
                <a:gd name="T9" fmla="*/ 0 w 1616"/>
                <a:gd name="T10" fmla="*/ 0 h 1"/>
                <a:gd name="T11" fmla="*/ 1616 w 1616"/>
                <a:gd name="T12" fmla="*/ 1 h 1"/>
              </a:gdLst>
              <a:ahLst/>
              <a:cxnLst>
                <a:cxn ang="T6">
                  <a:pos x="T0" y="T1"/>
                </a:cxn>
                <a:cxn ang="T7">
                  <a:pos x="T2" y="T3"/>
                </a:cxn>
                <a:cxn ang="T8">
                  <a:pos x="T4" y="T5"/>
                </a:cxn>
              </a:cxnLst>
              <a:rect l="T9" t="T10" r="T11" b="T12"/>
              <a:pathLst>
                <a:path w="1616" h="1">
                  <a:moveTo>
                    <a:pt x="0" y="0"/>
                  </a:moveTo>
                  <a:lnTo>
                    <a:pt x="1615" y="0"/>
                  </a:lnTo>
                  <a:lnTo>
                    <a:pt x="161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2" name="Freeform 200"/>
            <p:cNvSpPr>
              <a:spLocks/>
            </p:cNvSpPr>
            <p:nvPr/>
          </p:nvSpPr>
          <p:spPr bwMode="auto">
            <a:xfrm>
              <a:off x="5184" y="4896"/>
              <a:ext cx="306" cy="1"/>
            </a:xfrm>
            <a:custGeom>
              <a:avLst/>
              <a:gdLst>
                <a:gd name="T0" fmla="*/ 0 w 1224"/>
                <a:gd name="T1" fmla="*/ 0 h 1"/>
                <a:gd name="T2" fmla="*/ 1223 w 1224"/>
                <a:gd name="T3" fmla="*/ 0 h 1"/>
                <a:gd name="T4" fmla="*/ 1224 w 1224"/>
                <a:gd name="T5" fmla="*/ 0 h 1"/>
                <a:gd name="T6" fmla="*/ 0 60000 65536"/>
                <a:gd name="T7" fmla="*/ 0 60000 65536"/>
                <a:gd name="T8" fmla="*/ 0 60000 65536"/>
                <a:gd name="T9" fmla="*/ 0 w 1224"/>
                <a:gd name="T10" fmla="*/ 0 h 1"/>
                <a:gd name="T11" fmla="*/ 1224 w 1224"/>
                <a:gd name="T12" fmla="*/ 1 h 1"/>
              </a:gdLst>
              <a:ahLst/>
              <a:cxnLst>
                <a:cxn ang="T6">
                  <a:pos x="T0" y="T1"/>
                </a:cxn>
                <a:cxn ang="T7">
                  <a:pos x="T2" y="T3"/>
                </a:cxn>
                <a:cxn ang="T8">
                  <a:pos x="T4" y="T5"/>
                </a:cxn>
              </a:cxnLst>
              <a:rect l="T9" t="T10" r="T11" b="T12"/>
              <a:pathLst>
                <a:path w="1224" h="1">
                  <a:moveTo>
                    <a:pt x="0" y="0"/>
                  </a:moveTo>
                  <a:lnTo>
                    <a:pt x="1223" y="0"/>
                  </a:lnTo>
                  <a:lnTo>
                    <a:pt x="122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3" name="Freeform 201"/>
            <p:cNvSpPr>
              <a:spLocks/>
            </p:cNvSpPr>
            <p:nvPr/>
          </p:nvSpPr>
          <p:spPr bwMode="auto">
            <a:xfrm>
              <a:off x="5104" y="4880"/>
              <a:ext cx="49" cy="41"/>
            </a:xfrm>
            <a:custGeom>
              <a:avLst/>
              <a:gdLst>
                <a:gd name="T0" fmla="*/ 196 w 196"/>
                <a:gd name="T1" fmla="*/ 0 h 163"/>
                <a:gd name="T2" fmla="*/ 0 w 196"/>
                <a:gd name="T3" fmla="*/ 163 h 163"/>
                <a:gd name="T4" fmla="*/ 1 w 196"/>
                <a:gd name="T5" fmla="*/ 163 h 163"/>
                <a:gd name="T6" fmla="*/ 0 60000 65536"/>
                <a:gd name="T7" fmla="*/ 0 60000 65536"/>
                <a:gd name="T8" fmla="*/ 0 60000 65536"/>
                <a:gd name="T9" fmla="*/ 0 w 196"/>
                <a:gd name="T10" fmla="*/ 0 h 163"/>
                <a:gd name="T11" fmla="*/ 196 w 196"/>
                <a:gd name="T12" fmla="*/ 163 h 163"/>
              </a:gdLst>
              <a:ahLst/>
              <a:cxnLst>
                <a:cxn ang="T6">
                  <a:pos x="T0" y="T1"/>
                </a:cxn>
                <a:cxn ang="T7">
                  <a:pos x="T2" y="T3"/>
                </a:cxn>
                <a:cxn ang="T8">
                  <a:pos x="T4" y="T5"/>
                </a:cxn>
              </a:cxnLst>
              <a:rect l="T9" t="T10" r="T11" b="T12"/>
              <a:pathLst>
                <a:path w="196" h="163">
                  <a:moveTo>
                    <a:pt x="196" y="0"/>
                  </a:moveTo>
                  <a:lnTo>
                    <a:pt x="0" y="163"/>
                  </a:lnTo>
                  <a:lnTo>
                    <a:pt x="1" y="16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4" name="Freeform 202"/>
            <p:cNvSpPr>
              <a:spLocks/>
            </p:cNvSpPr>
            <p:nvPr/>
          </p:nvSpPr>
          <p:spPr bwMode="auto">
            <a:xfrm>
              <a:off x="5104" y="4921"/>
              <a:ext cx="1" cy="345"/>
            </a:xfrm>
            <a:custGeom>
              <a:avLst/>
              <a:gdLst>
                <a:gd name="T0" fmla="*/ 0 w 1"/>
                <a:gd name="T1" fmla="*/ 1382 h 1382"/>
                <a:gd name="T2" fmla="*/ 0 w 1"/>
                <a:gd name="T3" fmla="*/ 0 h 1382"/>
                <a:gd name="T4" fmla="*/ 1 w 1"/>
                <a:gd name="T5" fmla="*/ 0 h 1382"/>
                <a:gd name="T6" fmla="*/ 0 60000 65536"/>
                <a:gd name="T7" fmla="*/ 0 60000 65536"/>
                <a:gd name="T8" fmla="*/ 0 60000 65536"/>
                <a:gd name="T9" fmla="*/ 0 w 1"/>
                <a:gd name="T10" fmla="*/ 0 h 1382"/>
                <a:gd name="T11" fmla="*/ 1 w 1"/>
                <a:gd name="T12" fmla="*/ 1382 h 1382"/>
              </a:gdLst>
              <a:ahLst/>
              <a:cxnLst>
                <a:cxn ang="T6">
                  <a:pos x="T0" y="T1"/>
                </a:cxn>
                <a:cxn ang="T7">
                  <a:pos x="T2" y="T3"/>
                </a:cxn>
                <a:cxn ang="T8">
                  <a:pos x="T4" y="T5"/>
                </a:cxn>
              </a:cxnLst>
              <a:rect l="T9" t="T10" r="T11" b="T12"/>
              <a:pathLst>
                <a:path w="1" h="1382">
                  <a:moveTo>
                    <a:pt x="0" y="13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5" name="Freeform 203"/>
            <p:cNvSpPr>
              <a:spLocks/>
            </p:cNvSpPr>
            <p:nvPr/>
          </p:nvSpPr>
          <p:spPr bwMode="auto">
            <a:xfrm>
              <a:off x="5185" y="4921"/>
              <a:ext cx="1" cy="264"/>
            </a:xfrm>
            <a:custGeom>
              <a:avLst/>
              <a:gdLst>
                <a:gd name="T0" fmla="*/ 0 w 1"/>
                <a:gd name="T1" fmla="*/ 1054 h 1054"/>
                <a:gd name="T2" fmla="*/ 0 w 1"/>
                <a:gd name="T3" fmla="*/ 0 h 1054"/>
                <a:gd name="T4" fmla="*/ 1 w 1"/>
                <a:gd name="T5" fmla="*/ 0 h 1054"/>
                <a:gd name="T6" fmla="*/ 0 60000 65536"/>
                <a:gd name="T7" fmla="*/ 0 60000 65536"/>
                <a:gd name="T8" fmla="*/ 0 60000 65536"/>
                <a:gd name="T9" fmla="*/ 0 w 1"/>
                <a:gd name="T10" fmla="*/ 0 h 1054"/>
                <a:gd name="T11" fmla="*/ 1 w 1"/>
                <a:gd name="T12" fmla="*/ 1054 h 1054"/>
              </a:gdLst>
              <a:ahLst/>
              <a:cxnLst>
                <a:cxn ang="T6">
                  <a:pos x="T0" y="T1"/>
                </a:cxn>
                <a:cxn ang="T7">
                  <a:pos x="T2" y="T3"/>
                </a:cxn>
                <a:cxn ang="T8">
                  <a:pos x="T4" y="T5"/>
                </a:cxn>
              </a:cxnLst>
              <a:rect l="T9" t="T10" r="T11" b="T12"/>
              <a:pathLst>
                <a:path w="1" h="1054">
                  <a:moveTo>
                    <a:pt x="0" y="105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6" name="Freeform 204"/>
            <p:cNvSpPr>
              <a:spLocks/>
            </p:cNvSpPr>
            <p:nvPr/>
          </p:nvSpPr>
          <p:spPr bwMode="auto">
            <a:xfrm>
              <a:off x="5426" y="4921"/>
              <a:ext cx="1" cy="264"/>
            </a:xfrm>
            <a:custGeom>
              <a:avLst/>
              <a:gdLst>
                <a:gd name="T0" fmla="*/ 0 w 1"/>
                <a:gd name="T1" fmla="*/ 1054 h 1054"/>
                <a:gd name="T2" fmla="*/ 0 w 1"/>
                <a:gd name="T3" fmla="*/ 0 h 1054"/>
                <a:gd name="T4" fmla="*/ 1 w 1"/>
                <a:gd name="T5" fmla="*/ 0 h 1054"/>
                <a:gd name="T6" fmla="*/ 0 60000 65536"/>
                <a:gd name="T7" fmla="*/ 0 60000 65536"/>
                <a:gd name="T8" fmla="*/ 0 60000 65536"/>
                <a:gd name="T9" fmla="*/ 0 w 1"/>
                <a:gd name="T10" fmla="*/ 0 h 1054"/>
                <a:gd name="T11" fmla="*/ 1 w 1"/>
                <a:gd name="T12" fmla="*/ 1054 h 1054"/>
              </a:gdLst>
              <a:ahLst/>
              <a:cxnLst>
                <a:cxn ang="T6">
                  <a:pos x="T0" y="T1"/>
                </a:cxn>
                <a:cxn ang="T7">
                  <a:pos x="T2" y="T3"/>
                </a:cxn>
                <a:cxn ang="T8">
                  <a:pos x="T4" y="T5"/>
                </a:cxn>
              </a:cxnLst>
              <a:rect l="T9" t="T10" r="T11" b="T12"/>
              <a:pathLst>
                <a:path w="1" h="1054">
                  <a:moveTo>
                    <a:pt x="0" y="105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7" name="Freeform 205"/>
            <p:cNvSpPr>
              <a:spLocks/>
            </p:cNvSpPr>
            <p:nvPr/>
          </p:nvSpPr>
          <p:spPr bwMode="auto">
            <a:xfrm>
              <a:off x="5185" y="5185"/>
              <a:ext cx="241" cy="1"/>
            </a:xfrm>
            <a:custGeom>
              <a:avLst/>
              <a:gdLst>
                <a:gd name="T0" fmla="*/ 0 w 964"/>
                <a:gd name="T1" fmla="*/ 0 h 1"/>
                <a:gd name="T2" fmla="*/ 963 w 964"/>
                <a:gd name="T3" fmla="*/ 0 h 1"/>
                <a:gd name="T4" fmla="*/ 964 w 964"/>
                <a:gd name="T5" fmla="*/ 0 h 1"/>
                <a:gd name="T6" fmla="*/ 0 60000 65536"/>
                <a:gd name="T7" fmla="*/ 0 60000 65536"/>
                <a:gd name="T8" fmla="*/ 0 60000 65536"/>
                <a:gd name="T9" fmla="*/ 0 w 964"/>
                <a:gd name="T10" fmla="*/ 0 h 1"/>
                <a:gd name="T11" fmla="*/ 964 w 964"/>
                <a:gd name="T12" fmla="*/ 1 h 1"/>
              </a:gdLst>
              <a:ahLst/>
              <a:cxnLst>
                <a:cxn ang="T6">
                  <a:pos x="T0" y="T1"/>
                </a:cxn>
                <a:cxn ang="T7">
                  <a:pos x="T2" y="T3"/>
                </a:cxn>
                <a:cxn ang="T8">
                  <a:pos x="T4" y="T5"/>
                </a:cxn>
              </a:cxnLst>
              <a:rect l="T9" t="T10" r="T11" b="T12"/>
              <a:pathLst>
                <a:path w="964" h="1">
                  <a:moveTo>
                    <a:pt x="0" y="0"/>
                  </a:moveTo>
                  <a:lnTo>
                    <a:pt x="963" y="0"/>
                  </a:lnTo>
                  <a:lnTo>
                    <a:pt x="96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8" name="Freeform 206"/>
            <p:cNvSpPr>
              <a:spLocks/>
            </p:cNvSpPr>
            <p:nvPr/>
          </p:nvSpPr>
          <p:spPr bwMode="auto">
            <a:xfrm>
              <a:off x="5234" y="5185"/>
              <a:ext cx="1" cy="81"/>
            </a:xfrm>
            <a:custGeom>
              <a:avLst/>
              <a:gdLst>
                <a:gd name="T0" fmla="*/ 0 w 1"/>
                <a:gd name="T1" fmla="*/ 328 h 328"/>
                <a:gd name="T2" fmla="*/ 0 w 1"/>
                <a:gd name="T3" fmla="*/ 0 h 328"/>
                <a:gd name="T4" fmla="*/ 1 w 1"/>
                <a:gd name="T5" fmla="*/ 0 h 328"/>
                <a:gd name="T6" fmla="*/ 0 60000 65536"/>
                <a:gd name="T7" fmla="*/ 0 60000 65536"/>
                <a:gd name="T8" fmla="*/ 0 60000 65536"/>
                <a:gd name="T9" fmla="*/ 0 w 1"/>
                <a:gd name="T10" fmla="*/ 0 h 328"/>
                <a:gd name="T11" fmla="*/ 1 w 1"/>
                <a:gd name="T12" fmla="*/ 328 h 328"/>
              </a:gdLst>
              <a:ahLst/>
              <a:cxnLst>
                <a:cxn ang="T6">
                  <a:pos x="T0" y="T1"/>
                </a:cxn>
                <a:cxn ang="T7">
                  <a:pos x="T2" y="T3"/>
                </a:cxn>
                <a:cxn ang="T8">
                  <a:pos x="T4" y="T5"/>
                </a:cxn>
              </a:cxnLst>
              <a:rect l="T9" t="T10" r="T11" b="T12"/>
              <a:pathLst>
                <a:path w="1" h="328">
                  <a:moveTo>
                    <a:pt x="0" y="32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39" name="Freeform 207"/>
            <p:cNvSpPr>
              <a:spLocks/>
            </p:cNvSpPr>
            <p:nvPr/>
          </p:nvSpPr>
          <p:spPr bwMode="auto">
            <a:xfrm>
              <a:off x="5377" y="5185"/>
              <a:ext cx="1" cy="81"/>
            </a:xfrm>
            <a:custGeom>
              <a:avLst/>
              <a:gdLst>
                <a:gd name="T0" fmla="*/ 0 w 1"/>
                <a:gd name="T1" fmla="*/ 328 h 328"/>
                <a:gd name="T2" fmla="*/ 0 w 1"/>
                <a:gd name="T3" fmla="*/ 0 h 328"/>
                <a:gd name="T4" fmla="*/ 1 w 1"/>
                <a:gd name="T5" fmla="*/ 0 h 328"/>
                <a:gd name="T6" fmla="*/ 0 60000 65536"/>
                <a:gd name="T7" fmla="*/ 0 60000 65536"/>
                <a:gd name="T8" fmla="*/ 0 60000 65536"/>
                <a:gd name="T9" fmla="*/ 0 w 1"/>
                <a:gd name="T10" fmla="*/ 0 h 328"/>
                <a:gd name="T11" fmla="*/ 1 w 1"/>
                <a:gd name="T12" fmla="*/ 328 h 328"/>
              </a:gdLst>
              <a:ahLst/>
              <a:cxnLst>
                <a:cxn ang="T6">
                  <a:pos x="T0" y="T1"/>
                </a:cxn>
                <a:cxn ang="T7">
                  <a:pos x="T2" y="T3"/>
                </a:cxn>
                <a:cxn ang="T8">
                  <a:pos x="T4" y="T5"/>
                </a:cxn>
              </a:cxnLst>
              <a:rect l="T9" t="T10" r="T11" b="T12"/>
              <a:pathLst>
                <a:path w="1" h="328">
                  <a:moveTo>
                    <a:pt x="0" y="32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0" name="Freeform 208"/>
            <p:cNvSpPr>
              <a:spLocks/>
            </p:cNvSpPr>
            <p:nvPr/>
          </p:nvSpPr>
          <p:spPr bwMode="auto">
            <a:xfrm>
              <a:off x="5458" y="4880"/>
              <a:ext cx="50" cy="41"/>
            </a:xfrm>
            <a:custGeom>
              <a:avLst/>
              <a:gdLst>
                <a:gd name="T0" fmla="*/ 0 w 197"/>
                <a:gd name="T1" fmla="*/ 0 h 163"/>
                <a:gd name="T2" fmla="*/ 196 w 197"/>
                <a:gd name="T3" fmla="*/ 163 h 163"/>
                <a:gd name="T4" fmla="*/ 197 w 197"/>
                <a:gd name="T5" fmla="*/ 163 h 163"/>
                <a:gd name="T6" fmla="*/ 0 60000 65536"/>
                <a:gd name="T7" fmla="*/ 0 60000 65536"/>
                <a:gd name="T8" fmla="*/ 0 60000 65536"/>
                <a:gd name="T9" fmla="*/ 0 w 197"/>
                <a:gd name="T10" fmla="*/ 0 h 163"/>
                <a:gd name="T11" fmla="*/ 197 w 197"/>
                <a:gd name="T12" fmla="*/ 163 h 163"/>
              </a:gdLst>
              <a:ahLst/>
              <a:cxnLst>
                <a:cxn ang="T6">
                  <a:pos x="T0" y="T1"/>
                </a:cxn>
                <a:cxn ang="T7">
                  <a:pos x="T2" y="T3"/>
                </a:cxn>
                <a:cxn ang="T8">
                  <a:pos x="T4" y="T5"/>
                </a:cxn>
              </a:cxnLst>
              <a:rect l="T9" t="T10" r="T11" b="T12"/>
              <a:pathLst>
                <a:path w="197" h="163">
                  <a:moveTo>
                    <a:pt x="0" y="0"/>
                  </a:moveTo>
                  <a:lnTo>
                    <a:pt x="196" y="163"/>
                  </a:lnTo>
                  <a:lnTo>
                    <a:pt x="197" y="16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1" name="Freeform 209"/>
            <p:cNvSpPr>
              <a:spLocks/>
            </p:cNvSpPr>
            <p:nvPr/>
          </p:nvSpPr>
          <p:spPr bwMode="auto">
            <a:xfrm>
              <a:off x="5508" y="4921"/>
              <a:ext cx="1" cy="345"/>
            </a:xfrm>
            <a:custGeom>
              <a:avLst/>
              <a:gdLst>
                <a:gd name="T0" fmla="*/ 0 w 1"/>
                <a:gd name="T1" fmla="*/ 1382 h 1382"/>
                <a:gd name="T2" fmla="*/ 0 w 1"/>
                <a:gd name="T3" fmla="*/ 0 h 1382"/>
                <a:gd name="T4" fmla="*/ 1 w 1"/>
                <a:gd name="T5" fmla="*/ 0 h 1382"/>
                <a:gd name="T6" fmla="*/ 0 60000 65536"/>
                <a:gd name="T7" fmla="*/ 0 60000 65536"/>
                <a:gd name="T8" fmla="*/ 0 60000 65536"/>
                <a:gd name="T9" fmla="*/ 0 w 1"/>
                <a:gd name="T10" fmla="*/ 0 h 1382"/>
                <a:gd name="T11" fmla="*/ 1 w 1"/>
                <a:gd name="T12" fmla="*/ 1382 h 1382"/>
              </a:gdLst>
              <a:ahLst/>
              <a:cxnLst>
                <a:cxn ang="T6">
                  <a:pos x="T0" y="T1"/>
                </a:cxn>
                <a:cxn ang="T7">
                  <a:pos x="T2" y="T3"/>
                </a:cxn>
                <a:cxn ang="T8">
                  <a:pos x="T4" y="T5"/>
                </a:cxn>
              </a:cxnLst>
              <a:rect l="T9" t="T10" r="T11" b="T12"/>
              <a:pathLst>
                <a:path w="1" h="1382">
                  <a:moveTo>
                    <a:pt x="0" y="138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2" name="Freeform 210"/>
            <p:cNvSpPr>
              <a:spLocks/>
            </p:cNvSpPr>
            <p:nvPr/>
          </p:nvSpPr>
          <p:spPr bwMode="auto">
            <a:xfrm>
              <a:off x="5308" y="5248"/>
              <a:ext cx="1" cy="101"/>
            </a:xfrm>
            <a:custGeom>
              <a:avLst/>
              <a:gdLst>
                <a:gd name="T0" fmla="*/ 0 w 1"/>
                <a:gd name="T1" fmla="*/ 403 h 403"/>
                <a:gd name="T2" fmla="*/ 0 w 1"/>
                <a:gd name="T3" fmla="*/ 0 h 403"/>
                <a:gd name="T4" fmla="*/ 1 w 1"/>
                <a:gd name="T5" fmla="*/ 0 h 403"/>
                <a:gd name="T6" fmla="*/ 0 60000 65536"/>
                <a:gd name="T7" fmla="*/ 0 60000 65536"/>
                <a:gd name="T8" fmla="*/ 0 60000 65536"/>
                <a:gd name="T9" fmla="*/ 0 w 1"/>
                <a:gd name="T10" fmla="*/ 0 h 403"/>
                <a:gd name="T11" fmla="*/ 1 w 1"/>
                <a:gd name="T12" fmla="*/ 403 h 403"/>
              </a:gdLst>
              <a:ahLst/>
              <a:cxnLst>
                <a:cxn ang="T6">
                  <a:pos x="T0" y="T1"/>
                </a:cxn>
                <a:cxn ang="T7">
                  <a:pos x="T2" y="T3"/>
                </a:cxn>
                <a:cxn ang="T8">
                  <a:pos x="T4" y="T5"/>
                </a:cxn>
              </a:cxnLst>
              <a:rect l="T9" t="T10" r="T11" b="T12"/>
              <a:pathLst>
                <a:path w="1" h="403">
                  <a:moveTo>
                    <a:pt x="0" y="40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3" name="Freeform 211"/>
            <p:cNvSpPr>
              <a:spLocks/>
            </p:cNvSpPr>
            <p:nvPr/>
          </p:nvSpPr>
          <p:spPr bwMode="auto">
            <a:xfrm>
              <a:off x="5308" y="5234"/>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4" name="Freeform 212"/>
            <p:cNvSpPr>
              <a:spLocks/>
            </p:cNvSpPr>
            <p:nvPr/>
          </p:nvSpPr>
          <p:spPr bwMode="auto">
            <a:xfrm>
              <a:off x="5308" y="5124"/>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5" name="Freeform 213"/>
            <p:cNvSpPr>
              <a:spLocks/>
            </p:cNvSpPr>
            <p:nvPr/>
          </p:nvSpPr>
          <p:spPr bwMode="auto">
            <a:xfrm>
              <a:off x="5308" y="5109"/>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6" name="Freeform 214"/>
            <p:cNvSpPr>
              <a:spLocks/>
            </p:cNvSpPr>
            <p:nvPr/>
          </p:nvSpPr>
          <p:spPr bwMode="auto">
            <a:xfrm>
              <a:off x="5308" y="4999"/>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7" name="Freeform 215"/>
            <p:cNvSpPr>
              <a:spLocks/>
            </p:cNvSpPr>
            <p:nvPr/>
          </p:nvSpPr>
          <p:spPr bwMode="auto">
            <a:xfrm>
              <a:off x="5308" y="4984"/>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8" name="Freeform 216"/>
            <p:cNvSpPr>
              <a:spLocks/>
            </p:cNvSpPr>
            <p:nvPr/>
          </p:nvSpPr>
          <p:spPr bwMode="auto">
            <a:xfrm>
              <a:off x="5308" y="4874"/>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49" name="Freeform 217"/>
            <p:cNvSpPr>
              <a:spLocks/>
            </p:cNvSpPr>
            <p:nvPr/>
          </p:nvSpPr>
          <p:spPr bwMode="auto">
            <a:xfrm>
              <a:off x="5308" y="4860"/>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0" name="Line 218"/>
            <p:cNvSpPr>
              <a:spLocks noChangeShapeType="1"/>
            </p:cNvSpPr>
            <p:nvPr/>
          </p:nvSpPr>
          <p:spPr bwMode="auto">
            <a:xfrm flipV="1">
              <a:off x="5308" y="4820"/>
              <a:ext cx="1" cy="27"/>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451" name="Freeform 219"/>
            <p:cNvSpPr>
              <a:spLocks/>
            </p:cNvSpPr>
            <p:nvPr/>
          </p:nvSpPr>
          <p:spPr bwMode="auto">
            <a:xfrm>
              <a:off x="5513" y="7451"/>
              <a:ext cx="16" cy="100"/>
            </a:xfrm>
            <a:custGeom>
              <a:avLst/>
              <a:gdLst>
                <a:gd name="T0" fmla="*/ 0 w 67"/>
                <a:gd name="T1" fmla="*/ 397 h 397"/>
                <a:gd name="T2" fmla="*/ 66 w 67"/>
                <a:gd name="T3" fmla="*/ 0 h 397"/>
                <a:gd name="T4" fmla="*/ 67 w 67"/>
                <a:gd name="T5" fmla="*/ 0 h 397"/>
                <a:gd name="T6" fmla="*/ 0 60000 65536"/>
                <a:gd name="T7" fmla="*/ 0 60000 65536"/>
                <a:gd name="T8" fmla="*/ 0 60000 65536"/>
                <a:gd name="T9" fmla="*/ 0 w 67"/>
                <a:gd name="T10" fmla="*/ 0 h 397"/>
                <a:gd name="T11" fmla="*/ 67 w 67"/>
                <a:gd name="T12" fmla="*/ 397 h 397"/>
              </a:gdLst>
              <a:ahLst/>
              <a:cxnLst>
                <a:cxn ang="T6">
                  <a:pos x="T0" y="T1"/>
                </a:cxn>
                <a:cxn ang="T7">
                  <a:pos x="T2" y="T3"/>
                </a:cxn>
                <a:cxn ang="T8">
                  <a:pos x="T4" y="T5"/>
                </a:cxn>
              </a:cxnLst>
              <a:rect l="T9" t="T10" r="T11" b="T12"/>
              <a:pathLst>
                <a:path w="67" h="397">
                  <a:moveTo>
                    <a:pt x="0" y="397"/>
                  </a:moveTo>
                  <a:lnTo>
                    <a:pt x="66" y="0"/>
                  </a:lnTo>
                  <a:lnTo>
                    <a:pt x="6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2" name="Freeform 220"/>
            <p:cNvSpPr>
              <a:spLocks/>
            </p:cNvSpPr>
            <p:nvPr/>
          </p:nvSpPr>
          <p:spPr bwMode="auto">
            <a:xfrm>
              <a:off x="5531" y="7437"/>
              <a:ext cx="1" cy="2"/>
            </a:xfrm>
            <a:custGeom>
              <a:avLst/>
              <a:gdLst>
                <a:gd name="T0" fmla="*/ 0 w 3"/>
                <a:gd name="T1" fmla="*/ 8 h 8"/>
                <a:gd name="T2" fmla="*/ 2 w 3"/>
                <a:gd name="T3" fmla="*/ 0 h 8"/>
                <a:gd name="T4" fmla="*/ 3 w 3"/>
                <a:gd name="T5" fmla="*/ 0 h 8"/>
                <a:gd name="T6" fmla="*/ 0 60000 65536"/>
                <a:gd name="T7" fmla="*/ 0 60000 65536"/>
                <a:gd name="T8" fmla="*/ 0 60000 65536"/>
                <a:gd name="T9" fmla="*/ 0 w 3"/>
                <a:gd name="T10" fmla="*/ 0 h 8"/>
                <a:gd name="T11" fmla="*/ 3 w 3"/>
                <a:gd name="T12" fmla="*/ 8 h 8"/>
              </a:gdLst>
              <a:ahLst/>
              <a:cxnLst>
                <a:cxn ang="T6">
                  <a:pos x="T0" y="T1"/>
                </a:cxn>
                <a:cxn ang="T7">
                  <a:pos x="T2" y="T3"/>
                </a:cxn>
                <a:cxn ang="T8">
                  <a:pos x="T4" y="T5"/>
                </a:cxn>
              </a:cxnLst>
              <a:rect l="T9" t="T10" r="T11" b="T12"/>
              <a:pathLst>
                <a:path w="3" h="8">
                  <a:moveTo>
                    <a:pt x="0" y="8"/>
                  </a:moveTo>
                  <a:lnTo>
                    <a:pt x="2" y="0"/>
                  </a:lnTo>
                  <a:lnTo>
                    <a:pt x="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3" name="Freeform 221"/>
            <p:cNvSpPr>
              <a:spLocks/>
            </p:cNvSpPr>
            <p:nvPr/>
          </p:nvSpPr>
          <p:spPr bwMode="auto">
            <a:xfrm>
              <a:off x="5533" y="7328"/>
              <a:ext cx="17" cy="97"/>
            </a:xfrm>
            <a:custGeom>
              <a:avLst/>
              <a:gdLst>
                <a:gd name="T0" fmla="*/ 0 w 66"/>
                <a:gd name="T1" fmla="*/ 387 h 387"/>
                <a:gd name="T2" fmla="*/ 65 w 66"/>
                <a:gd name="T3" fmla="*/ 0 h 387"/>
                <a:gd name="T4" fmla="*/ 66 w 66"/>
                <a:gd name="T5" fmla="*/ 0 h 387"/>
                <a:gd name="T6" fmla="*/ 0 60000 65536"/>
                <a:gd name="T7" fmla="*/ 0 60000 65536"/>
                <a:gd name="T8" fmla="*/ 0 60000 65536"/>
                <a:gd name="T9" fmla="*/ 0 w 66"/>
                <a:gd name="T10" fmla="*/ 0 h 387"/>
                <a:gd name="T11" fmla="*/ 66 w 66"/>
                <a:gd name="T12" fmla="*/ 387 h 387"/>
              </a:gdLst>
              <a:ahLst/>
              <a:cxnLst>
                <a:cxn ang="T6">
                  <a:pos x="T0" y="T1"/>
                </a:cxn>
                <a:cxn ang="T7">
                  <a:pos x="T2" y="T3"/>
                </a:cxn>
                <a:cxn ang="T8">
                  <a:pos x="T4" y="T5"/>
                </a:cxn>
              </a:cxnLst>
              <a:rect l="T9" t="T10" r="T11" b="T12"/>
              <a:pathLst>
                <a:path w="66" h="387">
                  <a:moveTo>
                    <a:pt x="0" y="387"/>
                  </a:moveTo>
                  <a:lnTo>
                    <a:pt x="65" y="0"/>
                  </a:lnTo>
                  <a:lnTo>
                    <a:pt x="6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4" name="Freeform 222"/>
            <p:cNvSpPr>
              <a:spLocks/>
            </p:cNvSpPr>
            <p:nvPr/>
          </p:nvSpPr>
          <p:spPr bwMode="auto">
            <a:xfrm>
              <a:off x="5551" y="7314"/>
              <a:ext cx="1" cy="2"/>
            </a:xfrm>
            <a:custGeom>
              <a:avLst/>
              <a:gdLst>
                <a:gd name="T0" fmla="*/ 0 w 3"/>
                <a:gd name="T1" fmla="*/ 8 h 8"/>
                <a:gd name="T2" fmla="*/ 2 w 3"/>
                <a:gd name="T3" fmla="*/ 0 h 8"/>
                <a:gd name="T4" fmla="*/ 3 w 3"/>
                <a:gd name="T5" fmla="*/ 0 h 8"/>
                <a:gd name="T6" fmla="*/ 0 60000 65536"/>
                <a:gd name="T7" fmla="*/ 0 60000 65536"/>
                <a:gd name="T8" fmla="*/ 0 60000 65536"/>
                <a:gd name="T9" fmla="*/ 0 w 3"/>
                <a:gd name="T10" fmla="*/ 0 h 8"/>
                <a:gd name="T11" fmla="*/ 3 w 3"/>
                <a:gd name="T12" fmla="*/ 8 h 8"/>
              </a:gdLst>
              <a:ahLst/>
              <a:cxnLst>
                <a:cxn ang="T6">
                  <a:pos x="T0" y="T1"/>
                </a:cxn>
                <a:cxn ang="T7">
                  <a:pos x="T2" y="T3"/>
                </a:cxn>
                <a:cxn ang="T8">
                  <a:pos x="T4" y="T5"/>
                </a:cxn>
              </a:cxnLst>
              <a:rect l="T9" t="T10" r="T11" b="T12"/>
              <a:pathLst>
                <a:path w="3" h="8">
                  <a:moveTo>
                    <a:pt x="0" y="8"/>
                  </a:moveTo>
                  <a:lnTo>
                    <a:pt x="2" y="0"/>
                  </a:lnTo>
                  <a:lnTo>
                    <a:pt x="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5" name="Freeform 223"/>
            <p:cNvSpPr>
              <a:spLocks/>
            </p:cNvSpPr>
            <p:nvPr/>
          </p:nvSpPr>
          <p:spPr bwMode="auto">
            <a:xfrm>
              <a:off x="5554" y="7205"/>
              <a:ext cx="16" cy="97"/>
            </a:xfrm>
            <a:custGeom>
              <a:avLst/>
              <a:gdLst>
                <a:gd name="T0" fmla="*/ 0 w 65"/>
                <a:gd name="T1" fmla="*/ 388 h 388"/>
                <a:gd name="T2" fmla="*/ 64 w 65"/>
                <a:gd name="T3" fmla="*/ 0 h 388"/>
                <a:gd name="T4" fmla="*/ 65 w 65"/>
                <a:gd name="T5" fmla="*/ 0 h 388"/>
                <a:gd name="T6" fmla="*/ 0 60000 65536"/>
                <a:gd name="T7" fmla="*/ 0 60000 65536"/>
                <a:gd name="T8" fmla="*/ 0 60000 65536"/>
                <a:gd name="T9" fmla="*/ 0 w 65"/>
                <a:gd name="T10" fmla="*/ 0 h 388"/>
                <a:gd name="T11" fmla="*/ 65 w 65"/>
                <a:gd name="T12" fmla="*/ 388 h 388"/>
              </a:gdLst>
              <a:ahLst/>
              <a:cxnLst>
                <a:cxn ang="T6">
                  <a:pos x="T0" y="T1"/>
                </a:cxn>
                <a:cxn ang="T7">
                  <a:pos x="T2" y="T3"/>
                </a:cxn>
                <a:cxn ang="T8">
                  <a:pos x="T4" y="T5"/>
                </a:cxn>
              </a:cxnLst>
              <a:rect l="T9" t="T10" r="T11" b="T12"/>
              <a:pathLst>
                <a:path w="65" h="388">
                  <a:moveTo>
                    <a:pt x="0" y="388"/>
                  </a:moveTo>
                  <a:lnTo>
                    <a:pt x="64" y="0"/>
                  </a:lnTo>
                  <a:lnTo>
                    <a:pt x="6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6" name="Freeform 224"/>
            <p:cNvSpPr>
              <a:spLocks/>
            </p:cNvSpPr>
            <p:nvPr/>
          </p:nvSpPr>
          <p:spPr bwMode="auto">
            <a:xfrm>
              <a:off x="5572" y="7191"/>
              <a:ext cx="1" cy="2"/>
            </a:xfrm>
            <a:custGeom>
              <a:avLst/>
              <a:gdLst>
                <a:gd name="T0" fmla="*/ 0 w 2"/>
                <a:gd name="T1" fmla="*/ 9 h 9"/>
                <a:gd name="T2" fmla="*/ 1 w 2"/>
                <a:gd name="T3" fmla="*/ 0 h 9"/>
                <a:gd name="T4" fmla="*/ 2 w 2"/>
                <a:gd name="T5" fmla="*/ 0 h 9"/>
                <a:gd name="T6" fmla="*/ 0 60000 65536"/>
                <a:gd name="T7" fmla="*/ 0 60000 65536"/>
                <a:gd name="T8" fmla="*/ 0 60000 65536"/>
                <a:gd name="T9" fmla="*/ 0 w 2"/>
                <a:gd name="T10" fmla="*/ 0 h 9"/>
                <a:gd name="T11" fmla="*/ 2 w 2"/>
                <a:gd name="T12" fmla="*/ 9 h 9"/>
              </a:gdLst>
              <a:ahLst/>
              <a:cxnLst>
                <a:cxn ang="T6">
                  <a:pos x="T0" y="T1"/>
                </a:cxn>
                <a:cxn ang="T7">
                  <a:pos x="T2" y="T3"/>
                </a:cxn>
                <a:cxn ang="T8">
                  <a:pos x="T4" y="T5"/>
                </a:cxn>
              </a:cxnLst>
              <a:rect l="T9" t="T10" r="T11" b="T12"/>
              <a:pathLst>
                <a:path w="2" h="9">
                  <a:moveTo>
                    <a:pt x="0" y="9"/>
                  </a:moveTo>
                  <a:lnTo>
                    <a:pt x="1"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7" name="Freeform 225"/>
            <p:cNvSpPr>
              <a:spLocks/>
            </p:cNvSpPr>
            <p:nvPr/>
          </p:nvSpPr>
          <p:spPr bwMode="auto">
            <a:xfrm>
              <a:off x="5574" y="7082"/>
              <a:ext cx="17" cy="97"/>
            </a:xfrm>
            <a:custGeom>
              <a:avLst/>
              <a:gdLst>
                <a:gd name="T0" fmla="*/ 0 w 65"/>
                <a:gd name="T1" fmla="*/ 388 h 388"/>
                <a:gd name="T2" fmla="*/ 64 w 65"/>
                <a:gd name="T3" fmla="*/ 0 h 388"/>
                <a:gd name="T4" fmla="*/ 65 w 65"/>
                <a:gd name="T5" fmla="*/ 0 h 388"/>
                <a:gd name="T6" fmla="*/ 0 60000 65536"/>
                <a:gd name="T7" fmla="*/ 0 60000 65536"/>
                <a:gd name="T8" fmla="*/ 0 60000 65536"/>
                <a:gd name="T9" fmla="*/ 0 w 65"/>
                <a:gd name="T10" fmla="*/ 0 h 388"/>
                <a:gd name="T11" fmla="*/ 65 w 65"/>
                <a:gd name="T12" fmla="*/ 388 h 388"/>
              </a:gdLst>
              <a:ahLst/>
              <a:cxnLst>
                <a:cxn ang="T6">
                  <a:pos x="T0" y="T1"/>
                </a:cxn>
                <a:cxn ang="T7">
                  <a:pos x="T2" y="T3"/>
                </a:cxn>
                <a:cxn ang="T8">
                  <a:pos x="T4" y="T5"/>
                </a:cxn>
              </a:cxnLst>
              <a:rect l="T9" t="T10" r="T11" b="T12"/>
              <a:pathLst>
                <a:path w="65" h="388">
                  <a:moveTo>
                    <a:pt x="0" y="388"/>
                  </a:moveTo>
                  <a:lnTo>
                    <a:pt x="64" y="0"/>
                  </a:lnTo>
                  <a:lnTo>
                    <a:pt x="6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8" name="Freeform 226"/>
            <p:cNvSpPr>
              <a:spLocks/>
            </p:cNvSpPr>
            <p:nvPr/>
          </p:nvSpPr>
          <p:spPr bwMode="auto">
            <a:xfrm>
              <a:off x="5592" y="7067"/>
              <a:ext cx="1" cy="3"/>
            </a:xfrm>
            <a:custGeom>
              <a:avLst/>
              <a:gdLst>
                <a:gd name="T0" fmla="*/ 0 w 2"/>
                <a:gd name="T1" fmla="*/ 9 h 9"/>
                <a:gd name="T2" fmla="*/ 1 w 2"/>
                <a:gd name="T3" fmla="*/ 0 h 9"/>
                <a:gd name="T4" fmla="*/ 2 w 2"/>
                <a:gd name="T5" fmla="*/ 0 h 9"/>
                <a:gd name="T6" fmla="*/ 0 60000 65536"/>
                <a:gd name="T7" fmla="*/ 0 60000 65536"/>
                <a:gd name="T8" fmla="*/ 0 60000 65536"/>
                <a:gd name="T9" fmla="*/ 0 w 2"/>
                <a:gd name="T10" fmla="*/ 0 h 9"/>
                <a:gd name="T11" fmla="*/ 2 w 2"/>
                <a:gd name="T12" fmla="*/ 9 h 9"/>
              </a:gdLst>
              <a:ahLst/>
              <a:cxnLst>
                <a:cxn ang="T6">
                  <a:pos x="T0" y="T1"/>
                </a:cxn>
                <a:cxn ang="T7">
                  <a:pos x="T2" y="T3"/>
                </a:cxn>
                <a:cxn ang="T8">
                  <a:pos x="T4" y="T5"/>
                </a:cxn>
              </a:cxnLst>
              <a:rect l="T9" t="T10" r="T11" b="T12"/>
              <a:pathLst>
                <a:path w="2" h="9">
                  <a:moveTo>
                    <a:pt x="0" y="9"/>
                  </a:moveTo>
                  <a:lnTo>
                    <a:pt x="1"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59" name="Freeform 227"/>
            <p:cNvSpPr>
              <a:spLocks/>
            </p:cNvSpPr>
            <p:nvPr/>
          </p:nvSpPr>
          <p:spPr bwMode="auto">
            <a:xfrm>
              <a:off x="5595" y="6956"/>
              <a:ext cx="17" cy="100"/>
            </a:xfrm>
            <a:custGeom>
              <a:avLst/>
              <a:gdLst>
                <a:gd name="T0" fmla="*/ 0 w 67"/>
                <a:gd name="T1" fmla="*/ 397 h 397"/>
                <a:gd name="T2" fmla="*/ 66 w 67"/>
                <a:gd name="T3" fmla="*/ 0 h 397"/>
                <a:gd name="T4" fmla="*/ 67 w 67"/>
                <a:gd name="T5" fmla="*/ 0 h 397"/>
                <a:gd name="T6" fmla="*/ 0 60000 65536"/>
                <a:gd name="T7" fmla="*/ 0 60000 65536"/>
                <a:gd name="T8" fmla="*/ 0 60000 65536"/>
                <a:gd name="T9" fmla="*/ 0 w 67"/>
                <a:gd name="T10" fmla="*/ 0 h 397"/>
                <a:gd name="T11" fmla="*/ 67 w 67"/>
                <a:gd name="T12" fmla="*/ 397 h 397"/>
              </a:gdLst>
              <a:ahLst/>
              <a:cxnLst>
                <a:cxn ang="T6">
                  <a:pos x="T0" y="T1"/>
                </a:cxn>
                <a:cxn ang="T7">
                  <a:pos x="T2" y="T3"/>
                </a:cxn>
                <a:cxn ang="T8">
                  <a:pos x="T4" y="T5"/>
                </a:cxn>
              </a:cxnLst>
              <a:rect l="T9" t="T10" r="T11" b="T12"/>
              <a:pathLst>
                <a:path w="67" h="397">
                  <a:moveTo>
                    <a:pt x="0" y="397"/>
                  </a:moveTo>
                  <a:lnTo>
                    <a:pt x="66" y="0"/>
                  </a:lnTo>
                  <a:lnTo>
                    <a:pt x="6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0" name="Freeform 228"/>
            <p:cNvSpPr>
              <a:spLocks/>
            </p:cNvSpPr>
            <p:nvPr/>
          </p:nvSpPr>
          <p:spPr bwMode="auto">
            <a:xfrm>
              <a:off x="5436" y="7062"/>
              <a:ext cx="302" cy="51"/>
            </a:xfrm>
            <a:custGeom>
              <a:avLst/>
              <a:gdLst>
                <a:gd name="T0" fmla="*/ 0 w 1208"/>
                <a:gd name="T1" fmla="*/ 0 h 201"/>
                <a:gd name="T2" fmla="*/ 1206 w 1208"/>
                <a:gd name="T3" fmla="*/ 201 h 201"/>
                <a:gd name="T4" fmla="*/ 1208 w 1208"/>
                <a:gd name="T5" fmla="*/ 201 h 201"/>
                <a:gd name="T6" fmla="*/ 0 60000 65536"/>
                <a:gd name="T7" fmla="*/ 0 60000 65536"/>
                <a:gd name="T8" fmla="*/ 0 60000 65536"/>
                <a:gd name="T9" fmla="*/ 0 w 1208"/>
                <a:gd name="T10" fmla="*/ 0 h 201"/>
                <a:gd name="T11" fmla="*/ 1208 w 1208"/>
                <a:gd name="T12" fmla="*/ 201 h 201"/>
              </a:gdLst>
              <a:ahLst/>
              <a:cxnLst>
                <a:cxn ang="T6">
                  <a:pos x="T0" y="T1"/>
                </a:cxn>
                <a:cxn ang="T7">
                  <a:pos x="T2" y="T3"/>
                </a:cxn>
                <a:cxn ang="T8">
                  <a:pos x="T4" y="T5"/>
                </a:cxn>
              </a:cxnLst>
              <a:rect l="T9" t="T10" r="T11" b="T12"/>
              <a:pathLst>
                <a:path w="1208" h="201">
                  <a:moveTo>
                    <a:pt x="0" y="0"/>
                  </a:moveTo>
                  <a:lnTo>
                    <a:pt x="1206" y="201"/>
                  </a:lnTo>
                  <a:lnTo>
                    <a:pt x="1208" y="20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1" name="Freeform 229"/>
            <p:cNvSpPr>
              <a:spLocks/>
            </p:cNvSpPr>
            <p:nvPr/>
          </p:nvSpPr>
          <p:spPr bwMode="auto">
            <a:xfrm>
              <a:off x="5381" y="7095"/>
              <a:ext cx="399" cy="66"/>
            </a:xfrm>
            <a:custGeom>
              <a:avLst/>
              <a:gdLst>
                <a:gd name="T0" fmla="*/ 0 w 1595"/>
                <a:gd name="T1" fmla="*/ 0 h 265"/>
                <a:gd name="T2" fmla="*/ 1594 w 1595"/>
                <a:gd name="T3" fmla="*/ 265 h 265"/>
                <a:gd name="T4" fmla="*/ 1595 w 1595"/>
                <a:gd name="T5" fmla="*/ 265 h 265"/>
                <a:gd name="T6" fmla="*/ 0 60000 65536"/>
                <a:gd name="T7" fmla="*/ 0 60000 65536"/>
                <a:gd name="T8" fmla="*/ 0 60000 65536"/>
                <a:gd name="T9" fmla="*/ 0 w 1595"/>
                <a:gd name="T10" fmla="*/ 0 h 265"/>
                <a:gd name="T11" fmla="*/ 1595 w 1595"/>
                <a:gd name="T12" fmla="*/ 265 h 265"/>
              </a:gdLst>
              <a:ahLst/>
              <a:cxnLst>
                <a:cxn ang="T6">
                  <a:pos x="T0" y="T1"/>
                </a:cxn>
                <a:cxn ang="T7">
                  <a:pos x="T2" y="T3"/>
                </a:cxn>
                <a:cxn ang="T8">
                  <a:pos x="T4" y="T5"/>
                </a:cxn>
              </a:cxnLst>
              <a:rect l="T9" t="T10" r="T11" b="T12"/>
              <a:pathLst>
                <a:path w="1595" h="265">
                  <a:moveTo>
                    <a:pt x="0" y="0"/>
                  </a:moveTo>
                  <a:lnTo>
                    <a:pt x="1594" y="265"/>
                  </a:lnTo>
                  <a:lnTo>
                    <a:pt x="1595" y="2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2" name="Freeform 230"/>
            <p:cNvSpPr>
              <a:spLocks/>
            </p:cNvSpPr>
            <p:nvPr/>
          </p:nvSpPr>
          <p:spPr bwMode="auto">
            <a:xfrm>
              <a:off x="4850" y="7356"/>
              <a:ext cx="873" cy="146"/>
            </a:xfrm>
            <a:custGeom>
              <a:avLst/>
              <a:gdLst>
                <a:gd name="T0" fmla="*/ 0 w 3491"/>
                <a:gd name="T1" fmla="*/ 0 h 582"/>
                <a:gd name="T2" fmla="*/ 3490 w 3491"/>
                <a:gd name="T3" fmla="*/ 582 h 582"/>
                <a:gd name="T4" fmla="*/ 3491 w 3491"/>
                <a:gd name="T5" fmla="*/ 582 h 582"/>
                <a:gd name="T6" fmla="*/ 0 60000 65536"/>
                <a:gd name="T7" fmla="*/ 0 60000 65536"/>
                <a:gd name="T8" fmla="*/ 0 60000 65536"/>
                <a:gd name="T9" fmla="*/ 0 w 3491"/>
                <a:gd name="T10" fmla="*/ 0 h 582"/>
                <a:gd name="T11" fmla="*/ 3491 w 3491"/>
                <a:gd name="T12" fmla="*/ 582 h 582"/>
              </a:gdLst>
              <a:ahLst/>
              <a:cxnLst>
                <a:cxn ang="T6">
                  <a:pos x="T0" y="T1"/>
                </a:cxn>
                <a:cxn ang="T7">
                  <a:pos x="T2" y="T3"/>
                </a:cxn>
                <a:cxn ang="T8">
                  <a:pos x="T4" y="T5"/>
                </a:cxn>
              </a:cxnLst>
              <a:rect l="T9" t="T10" r="T11" b="T12"/>
              <a:pathLst>
                <a:path w="3491" h="582">
                  <a:moveTo>
                    <a:pt x="0" y="0"/>
                  </a:moveTo>
                  <a:lnTo>
                    <a:pt x="3490" y="582"/>
                  </a:lnTo>
                  <a:lnTo>
                    <a:pt x="3491" y="58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3" name="Freeform 231"/>
            <p:cNvSpPr>
              <a:spLocks/>
            </p:cNvSpPr>
            <p:nvPr/>
          </p:nvSpPr>
          <p:spPr bwMode="auto">
            <a:xfrm>
              <a:off x="5381" y="7062"/>
              <a:ext cx="55" cy="33"/>
            </a:xfrm>
            <a:custGeom>
              <a:avLst/>
              <a:gdLst>
                <a:gd name="T0" fmla="*/ 221 w 221"/>
                <a:gd name="T1" fmla="*/ 0 h 129"/>
                <a:gd name="T2" fmla="*/ 0 w 221"/>
                <a:gd name="T3" fmla="*/ 129 h 129"/>
                <a:gd name="T4" fmla="*/ 1 w 221"/>
                <a:gd name="T5" fmla="*/ 129 h 129"/>
                <a:gd name="T6" fmla="*/ 0 60000 65536"/>
                <a:gd name="T7" fmla="*/ 0 60000 65536"/>
                <a:gd name="T8" fmla="*/ 0 60000 65536"/>
                <a:gd name="T9" fmla="*/ 0 w 221"/>
                <a:gd name="T10" fmla="*/ 0 h 129"/>
                <a:gd name="T11" fmla="*/ 221 w 221"/>
                <a:gd name="T12" fmla="*/ 129 h 129"/>
              </a:gdLst>
              <a:ahLst/>
              <a:cxnLst>
                <a:cxn ang="T6">
                  <a:pos x="T0" y="T1"/>
                </a:cxn>
                <a:cxn ang="T7">
                  <a:pos x="T2" y="T3"/>
                </a:cxn>
                <a:cxn ang="T8">
                  <a:pos x="T4" y="T5"/>
                </a:cxn>
              </a:cxnLst>
              <a:rect l="T9" t="T10" r="T11" b="T12"/>
              <a:pathLst>
                <a:path w="221" h="129">
                  <a:moveTo>
                    <a:pt x="221" y="0"/>
                  </a:moveTo>
                  <a:lnTo>
                    <a:pt x="0" y="129"/>
                  </a:lnTo>
                  <a:lnTo>
                    <a:pt x="1" y="12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4" name="Freeform 232"/>
            <p:cNvSpPr>
              <a:spLocks/>
            </p:cNvSpPr>
            <p:nvPr/>
          </p:nvSpPr>
          <p:spPr bwMode="auto">
            <a:xfrm>
              <a:off x="5594" y="7400"/>
              <a:ext cx="13" cy="80"/>
            </a:xfrm>
            <a:custGeom>
              <a:avLst/>
              <a:gdLst>
                <a:gd name="T0" fmla="*/ 0 w 55"/>
                <a:gd name="T1" fmla="*/ 323 h 323"/>
                <a:gd name="T2" fmla="*/ 54 w 55"/>
                <a:gd name="T3" fmla="*/ 0 h 323"/>
                <a:gd name="T4" fmla="*/ 55 w 55"/>
                <a:gd name="T5" fmla="*/ 0 h 323"/>
                <a:gd name="T6" fmla="*/ 0 60000 65536"/>
                <a:gd name="T7" fmla="*/ 0 60000 65536"/>
                <a:gd name="T8" fmla="*/ 0 60000 65536"/>
                <a:gd name="T9" fmla="*/ 0 w 55"/>
                <a:gd name="T10" fmla="*/ 0 h 323"/>
                <a:gd name="T11" fmla="*/ 55 w 55"/>
                <a:gd name="T12" fmla="*/ 323 h 323"/>
              </a:gdLst>
              <a:ahLst/>
              <a:cxnLst>
                <a:cxn ang="T6">
                  <a:pos x="T0" y="T1"/>
                </a:cxn>
                <a:cxn ang="T7">
                  <a:pos x="T2" y="T3"/>
                </a:cxn>
                <a:cxn ang="T8">
                  <a:pos x="T4" y="T5"/>
                </a:cxn>
              </a:cxnLst>
              <a:rect l="T9" t="T10" r="T11" b="T12"/>
              <a:pathLst>
                <a:path w="55" h="323">
                  <a:moveTo>
                    <a:pt x="0" y="323"/>
                  </a:moveTo>
                  <a:lnTo>
                    <a:pt x="54" y="0"/>
                  </a:lnTo>
                  <a:lnTo>
                    <a:pt x="5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5" name="Freeform 233"/>
            <p:cNvSpPr>
              <a:spLocks/>
            </p:cNvSpPr>
            <p:nvPr/>
          </p:nvSpPr>
          <p:spPr bwMode="auto">
            <a:xfrm>
              <a:off x="5723" y="7161"/>
              <a:ext cx="57" cy="341"/>
            </a:xfrm>
            <a:custGeom>
              <a:avLst/>
              <a:gdLst>
                <a:gd name="T0" fmla="*/ 0 w 227"/>
                <a:gd name="T1" fmla="*/ 1363 h 1363"/>
                <a:gd name="T2" fmla="*/ 226 w 227"/>
                <a:gd name="T3" fmla="*/ 0 h 1363"/>
                <a:gd name="T4" fmla="*/ 227 w 227"/>
                <a:gd name="T5" fmla="*/ 0 h 1363"/>
                <a:gd name="T6" fmla="*/ 0 60000 65536"/>
                <a:gd name="T7" fmla="*/ 0 60000 65536"/>
                <a:gd name="T8" fmla="*/ 0 60000 65536"/>
                <a:gd name="T9" fmla="*/ 0 w 227"/>
                <a:gd name="T10" fmla="*/ 0 h 1363"/>
                <a:gd name="T11" fmla="*/ 227 w 227"/>
                <a:gd name="T12" fmla="*/ 1363 h 1363"/>
              </a:gdLst>
              <a:ahLst/>
              <a:cxnLst>
                <a:cxn ang="T6">
                  <a:pos x="T0" y="T1"/>
                </a:cxn>
                <a:cxn ang="T7">
                  <a:pos x="T2" y="T3"/>
                </a:cxn>
                <a:cxn ang="T8">
                  <a:pos x="T4" y="T5"/>
                </a:cxn>
              </a:cxnLst>
              <a:rect l="T9" t="T10" r="T11" b="T12"/>
              <a:pathLst>
                <a:path w="227" h="1363">
                  <a:moveTo>
                    <a:pt x="0" y="1363"/>
                  </a:moveTo>
                  <a:lnTo>
                    <a:pt x="226" y="0"/>
                  </a:lnTo>
                  <a:lnTo>
                    <a:pt x="22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6" name="Freeform 234"/>
            <p:cNvSpPr>
              <a:spLocks/>
            </p:cNvSpPr>
            <p:nvPr/>
          </p:nvSpPr>
          <p:spPr bwMode="auto">
            <a:xfrm>
              <a:off x="5453" y="7376"/>
              <a:ext cx="14" cy="81"/>
            </a:xfrm>
            <a:custGeom>
              <a:avLst/>
              <a:gdLst>
                <a:gd name="T0" fmla="*/ 0 w 55"/>
                <a:gd name="T1" fmla="*/ 323 h 323"/>
                <a:gd name="T2" fmla="*/ 54 w 55"/>
                <a:gd name="T3" fmla="*/ 0 h 323"/>
                <a:gd name="T4" fmla="*/ 55 w 55"/>
                <a:gd name="T5" fmla="*/ 0 h 323"/>
                <a:gd name="T6" fmla="*/ 0 60000 65536"/>
                <a:gd name="T7" fmla="*/ 0 60000 65536"/>
                <a:gd name="T8" fmla="*/ 0 60000 65536"/>
                <a:gd name="T9" fmla="*/ 0 w 55"/>
                <a:gd name="T10" fmla="*/ 0 h 323"/>
                <a:gd name="T11" fmla="*/ 55 w 55"/>
                <a:gd name="T12" fmla="*/ 323 h 323"/>
              </a:gdLst>
              <a:ahLst/>
              <a:cxnLst>
                <a:cxn ang="T6">
                  <a:pos x="T0" y="T1"/>
                </a:cxn>
                <a:cxn ang="T7">
                  <a:pos x="T2" y="T3"/>
                </a:cxn>
                <a:cxn ang="T8">
                  <a:pos x="T4" y="T5"/>
                </a:cxn>
              </a:cxnLst>
              <a:rect l="T9" t="T10" r="T11" b="T12"/>
              <a:pathLst>
                <a:path w="55" h="323">
                  <a:moveTo>
                    <a:pt x="0" y="323"/>
                  </a:moveTo>
                  <a:lnTo>
                    <a:pt x="54" y="0"/>
                  </a:lnTo>
                  <a:lnTo>
                    <a:pt x="5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7" name="Freeform 235"/>
            <p:cNvSpPr>
              <a:spLocks/>
            </p:cNvSpPr>
            <p:nvPr/>
          </p:nvSpPr>
          <p:spPr bwMode="auto">
            <a:xfrm>
              <a:off x="5738" y="7113"/>
              <a:ext cx="42" cy="48"/>
            </a:xfrm>
            <a:custGeom>
              <a:avLst/>
              <a:gdLst>
                <a:gd name="T0" fmla="*/ 0 w 168"/>
                <a:gd name="T1" fmla="*/ 0 h 193"/>
                <a:gd name="T2" fmla="*/ 167 w 168"/>
                <a:gd name="T3" fmla="*/ 193 h 193"/>
                <a:gd name="T4" fmla="*/ 168 w 168"/>
                <a:gd name="T5" fmla="*/ 193 h 193"/>
                <a:gd name="T6" fmla="*/ 0 60000 65536"/>
                <a:gd name="T7" fmla="*/ 0 60000 65536"/>
                <a:gd name="T8" fmla="*/ 0 60000 65536"/>
                <a:gd name="T9" fmla="*/ 0 w 168"/>
                <a:gd name="T10" fmla="*/ 0 h 193"/>
                <a:gd name="T11" fmla="*/ 168 w 168"/>
                <a:gd name="T12" fmla="*/ 193 h 193"/>
              </a:gdLst>
              <a:ahLst/>
              <a:cxnLst>
                <a:cxn ang="T6">
                  <a:pos x="T0" y="T1"/>
                </a:cxn>
                <a:cxn ang="T7">
                  <a:pos x="T2" y="T3"/>
                </a:cxn>
                <a:cxn ang="T8">
                  <a:pos x="T4" y="T5"/>
                </a:cxn>
              </a:cxnLst>
              <a:rect l="T9" t="T10" r="T11" b="T12"/>
              <a:pathLst>
                <a:path w="168" h="193">
                  <a:moveTo>
                    <a:pt x="0" y="0"/>
                  </a:moveTo>
                  <a:lnTo>
                    <a:pt x="167" y="193"/>
                  </a:lnTo>
                  <a:lnTo>
                    <a:pt x="168" y="1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8" name="Freeform 236"/>
            <p:cNvSpPr>
              <a:spLocks/>
            </p:cNvSpPr>
            <p:nvPr/>
          </p:nvSpPr>
          <p:spPr bwMode="auto">
            <a:xfrm>
              <a:off x="5656" y="7148"/>
              <a:ext cx="43" cy="260"/>
            </a:xfrm>
            <a:custGeom>
              <a:avLst/>
              <a:gdLst>
                <a:gd name="T0" fmla="*/ 0 w 173"/>
                <a:gd name="T1" fmla="*/ 1040 h 1040"/>
                <a:gd name="T2" fmla="*/ 172 w 173"/>
                <a:gd name="T3" fmla="*/ 0 h 1040"/>
                <a:gd name="T4" fmla="*/ 173 w 173"/>
                <a:gd name="T5" fmla="*/ 0 h 1040"/>
                <a:gd name="T6" fmla="*/ 0 60000 65536"/>
                <a:gd name="T7" fmla="*/ 0 60000 65536"/>
                <a:gd name="T8" fmla="*/ 0 60000 65536"/>
                <a:gd name="T9" fmla="*/ 0 w 173"/>
                <a:gd name="T10" fmla="*/ 0 h 1040"/>
                <a:gd name="T11" fmla="*/ 173 w 173"/>
                <a:gd name="T12" fmla="*/ 1040 h 1040"/>
              </a:gdLst>
              <a:ahLst/>
              <a:cxnLst>
                <a:cxn ang="T6">
                  <a:pos x="T0" y="T1"/>
                </a:cxn>
                <a:cxn ang="T7">
                  <a:pos x="T2" y="T3"/>
                </a:cxn>
                <a:cxn ang="T8">
                  <a:pos x="T4" y="T5"/>
                </a:cxn>
              </a:cxnLst>
              <a:rect l="T9" t="T10" r="T11" b="T12"/>
              <a:pathLst>
                <a:path w="173" h="1040">
                  <a:moveTo>
                    <a:pt x="0" y="1040"/>
                  </a:moveTo>
                  <a:lnTo>
                    <a:pt x="172" y="0"/>
                  </a:lnTo>
                  <a:lnTo>
                    <a:pt x="17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69" name="Freeform 237"/>
            <p:cNvSpPr>
              <a:spLocks/>
            </p:cNvSpPr>
            <p:nvPr/>
          </p:nvSpPr>
          <p:spPr bwMode="auto">
            <a:xfrm>
              <a:off x="5418" y="7108"/>
              <a:ext cx="44" cy="260"/>
            </a:xfrm>
            <a:custGeom>
              <a:avLst/>
              <a:gdLst>
                <a:gd name="T0" fmla="*/ 0 w 174"/>
                <a:gd name="T1" fmla="*/ 1040 h 1040"/>
                <a:gd name="T2" fmla="*/ 173 w 174"/>
                <a:gd name="T3" fmla="*/ 0 h 1040"/>
                <a:gd name="T4" fmla="*/ 174 w 174"/>
                <a:gd name="T5" fmla="*/ 0 h 1040"/>
                <a:gd name="T6" fmla="*/ 0 60000 65536"/>
                <a:gd name="T7" fmla="*/ 0 60000 65536"/>
                <a:gd name="T8" fmla="*/ 0 60000 65536"/>
                <a:gd name="T9" fmla="*/ 0 w 174"/>
                <a:gd name="T10" fmla="*/ 0 h 1040"/>
                <a:gd name="T11" fmla="*/ 174 w 174"/>
                <a:gd name="T12" fmla="*/ 1040 h 1040"/>
              </a:gdLst>
              <a:ahLst/>
              <a:cxnLst>
                <a:cxn ang="T6">
                  <a:pos x="T0" y="T1"/>
                </a:cxn>
                <a:cxn ang="T7">
                  <a:pos x="T2" y="T3"/>
                </a:cxn>
                <a:cxn ang="T8">
                  <a:pos x="T4" y="T5"/>
                </a:cxn>
              </a:cxnLst>
              <a:rect l="T9" t="T10" r="T11" b="T12"/>
              <a:pathLst>
                <a:path w="174" h="1040">
                  <a:moveTo>
                    <a:pt x="0" y="1040"/>
                  </a:moveTo>
                  <a:lnTo>
                    <a:pt x="173" y="0"/>
                  </a:lnTo>
                  <a:lnTo>
                    <a:pt x="17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0" name="Freeform 238"/>
            <p:cNvSpPr>
              <a:spLocks/>
            </p:cNvSpPr>
            <p:nvPr/>
          </p:nvSpPr>
          <p:spPr bwMode="auto">
            <a:xfrm>
              <a:off x="5418" y="7368"/>
              <a:ext cx="238" cy="40"/>
            </a:xfrm>
            <a:custGeom>
              <a:avLst/>
              <a:gdLst>
                <a:gd name="T0" fmla="*/ 0 w 950"/>
                <a:gd name="T1" fmla="*/ 0 h 159"/>
                <a:gd name="T2" fmla="*/ 949 w 950"/>
                <a:gd name="T3" fmla="*/ 159 h 159"/>
                <a:gd name="T4" fmla="*/ 950 w 950"/>
                <a:gd name="T5" fmla="*/ 159 h 159"/>
                <a:gd name="T6" fmla="*/ 0 60000 65536"/>
                <a:gd name="T7" fmla="*/ 0 60000 65536"/>
                <a:gd name="T8" fmla="*/ 0 60000 65536"/>
                <a:gd name="T9" fmla="*/ 0 w 950"/>
                <a:gd name="T10" fmla="*/ 0 h 159"/>
                <a:gd name="T11" fmla="*/ 950 w 950"/>
                <a:gd name="T12" fmla="*/ 159 h 159"/>
              </a:gdLst>
              <a:ahLst/>
              <a:cxnLst>
                <a:cxn ang="T6">
                  <a:pos x="T0" y="T1"/>
                </a:cxn>
                <a:cxn ang="T7">
                  <a:pos x="T2" y="T3"/>
                </a:cxn>
                <a:cxn ang="T8">
                  <a:pos x="T4" y="T5"/>
                </a:cxn>
              </a:cxnLst>
              <a:rect l="T9" t="T10" r="T11" b="T12"/>
              <a:pathLst>
                <a:path w="950" h="159">
                  <a:moveTo>
                    <a:pt x="0" y="0"/>
                  </a:moveTo>
                  <a:lnTo>
                    <a:pt x="949" y="159"/>
                  </a:lnTo>
                  <a:lnTo>
                    <a:pt x="950" y="15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1" name="Freeform 239"/>
            <p:cNvSpPr>
              <a:spLocks/>
            </p:cNvSpPr>
            <p:nvPr/>
          </p:nvSpPr>
          <p:spPr bwMode="auto">
            <a:xfrm>
              <a:off x="4850" y="7043"/>
              <a:ext cx="53" cy="313"/>
            </a:xfrm>
            <a:custGeom>
              <a:avLst/>
              <a:gdLst>
                <a:gd name="T0" fmla="*/ 0 w 208"/>
                <a:gd name="T1" fmla="*/ 1252 h 1252"/>
                <a:gd name="T2" fmla="*/ 207 w 208"/>
                <a:gd name="T3" fmla="*/ 0 h 1252"/>
                <a:gd name="T4" fmla="*/ 208 w 208"/>
                <a:gd name="T5" fmla="*/ 0 h 1252"/>
                <a:gd name="T6" fmla="*/ 0 60000 65536"/>
                <a:gd name="T7" fmla="*/ 0 60000 65536"/>
                <a:gd name="T8" fmla="*/ 0 60000 65536"/>
                <a:gd name="T9" fmla="*/ 0 w 208"/>
                <a:gd name="T10" fmla="*/ 0 h 1252"/>
                <a:gd name="T11" fmla="*/ 208 w 208"/>
                <a:gd name="T12" fmla="*/ 1252 h 1252"/>
              </a:gdLst>
              <a:ahLst/>
              <a:cxnLst>
                <a:cxn ang="T6">
                  <a:pos x="T0" y="T1"/>
                </a:cxn>
                <a:cxn ang="T7">
                  <a:pos x="T2" y="T3"/>
                </a:cxn>
                <a:cxn ang="T8">
                  <a:pos x="T4" y="T5"/>
                </a:cxn>
              </a:cxnLst>
              <a:rect l="T9" t="T10" r="T11" b="T12"/>
              <a:pathLst>
                <a:path w="208" h="1252">
                  <a:moveTo>
                    <a:pt x="0" y="1252"/>
                  </a:moveTo>
                  <a:lnTo>
                    <a:pt x="207" y="0"/>
                  </a:lnTo>
                  <a:lnTo>
                    <a:pt x="20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2" name="Freeform 240"/>
            <p:cNvSpPr>
              <a:spLocks/>
            </p:cNvSpPr>
            <p:nvPr/>
          </p:nvSpPr>
          <p:spPr bwMode="auto">
            <a:xfrm>
              <a:off x="5002" y="6946"/>
              <a:ext cx="242" cy="40"/>
            </a:xfrm>
            <a:custGeom>
              <a:avLst/>
              <a:gdLst>
                <a:gd name="T0" fmla="*/ 0 w 966"/>
                <a:gd name="T1" fmla="*/ 0 h 161"/>
                <a:gd name="T2" fmla="*/ 965 w 966"/>
                <a:gd name="T3" fmla="*/ 161 h 161"/>
                <a:gd name="T4" fmla="*/ 966 w 966"/>
                <a:gd name="T5" fmla="*/ 161 h 161"/>
                <a:gd name="T6" fmla="*/ 0 60000 65536"/>
                <a:gd name="T7" fmla="*/ 0 60000 65536"/>
                <a:gd name="T8" fmla="*/ 0 60000 65536"/>
                <a:gd name="T9" fmla="*/ 0 w 966"/>
                <a:gd name="T10" fmla="*/ 0 h 161"/>
                <a:gd name="T11" fmla="*/ 966 w 966"/>
                <a:gd name="T12" fmla="*/ 161 h 161"/>
              </a:gdLst>
              <a:ahLst/>
              <a:cxnLst>
                <a:cxn ang="T6">
                  <a:pos x="T0" y="T1"/>
                </a:cxn>
                <a:cxn ang="T7">
                  <a:pos x="T2" y="T3"/>
                </a:cxn>
                <a:cxn ang="T8">
                  <a:pos x="T4" y="T5"/>
                </a:cxn>
              </a:cxnLst>
              <a:rect l="T9" t="T10" r="T11" b="T12"/>
              <a:pathLst>
                <a:path w="966" h="161">
                  <a:moveTo>
                    <a:pt x="0" y="0"/>
                  </a:moveTo>
                  <a:lnTo>
                    <a:pt x="965" y="161"/>
                  </a:lnTo>
                  <a:lnTo>
                    <a:pt x="966" y="16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3" name="Freeform 241"/>
            <p:cNvSpPr>
              <a:spLocks/>
            </p:cNvSpPr>
            <p:nvPr/>
          </p:nvSpPr>
          <p:spPr bwMode="auto">
            <a:xfrm>
              <a:off x="4902" y="6946"/>
              <a:ext cx="100" cy="97"/>
            </a:xfrm>
            <a:custGeom>
              <a:avLst/>
              <a:gdLst>
                <a:gd name="T0" fmla="*/ 0 w 400"/>
                <a:gd name="T1" fmla="*/ 389 h 389"/>
                <a:gd name="T2" fmla="*/ 399 w 400"/>
                <a:gd name="T3" fmla="*/ 0 h 389"/>
                <a:gd name="T4" fmla="*/ 400 w 400"/>
                <a:gd name="T5" fmla="*/ 0 h 389"/>
                <a:gd name="T6" fmla="*/ 0 60000 65536"/>
                <a:gd name="T7" fmla="*/ 0 60000 65536"/>
                <a:gd name="T8" fmla="*/ 0 60000 65536"/>
                <a:gd name="T9" fmla="*/ 0 w 400"/>
                <a:gd name="T10" fmla="*/ 0 h 389"/>
                <a:gd name="T11" fmla="*/ 400 w 400"/>
                <a:gd name="T12" fmla="*/ 389 h 389"/>
              </a:gdLst>
              <a:ahLst/>
              <a:cxnLst>
                <a:cxn ang="T6">
                  <a:pos x="T0" y="T1"/>
                </a:cxn>
                <a:cxn ang="T7">
                  <a:pos x="T2" y="T3"/>
                </a:cxn>
                <a:cxn ang="T8">
                  <a:pos x="T4" y="T5"/>
                </a:cxn>
              </a:cxnLst>
              <a:rect l="T9" t="T10" r="T11" b="T12"/>
              <a:pathLst>
                <a:path w="400" h="389">
                  <a:moveTo>
                    <a:pt x="0" y="389"/>
                  </a:moveTo>
                  <a:lnTo>
                    <a:pt x="399" y="0"/>
                  </a:lnTo>
                  <a:lnTo>
                    <a:pt x="40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4" name="Freeform 242"/>
            <p:cNvSpPr>
              <a:spLocks/>
            </p:cNvSpPr>
            <p:nvPr/>
          </p:nvSpPr>
          <p:spPr bwMode="auto">
            <a:xfrm>
              <a:off x="5243" y="6986"/>
              <a:ext cx="138" cy="109"/>
            </a:xfrm>
            <a:custGeom>
              <a:avLst/>
              <a:gdLst>
                <a:gd name="T0" fmla="*/ 551 w 551"/>
                <a:gd name="T1" fmla="*/ 434 h 434"/>
                <a:gd name="T2" fmla="*/ 0 w 551"/>
                <a:gd name="T3" fmla="*/ 0 h 434"/>
                <a:gd name="T4" fmla="*/ 1 w 551"/>
                <a:gd name="T5" fmla="*/ 0 h 434"/>
                <a:gd name="T6" fmla="*/ 0 60000 65536"/>
                <a:gd name="T7" fmla="*/ 0 60000 65536"/>
                <a:gd name="T8" fmla="*/ 0 60000 65536"/>
                <a:gd name="T9" fmla="*/ 0 w 551"/>
                <a:gd name="T10" fmla="*/ 0 h 434"/>
                <a:gd name="T11" fmla="*/ 551 w 551"/>
                <a:gd name="T12" fmla="*/ 434 h 434"/>
              </a:gdLst>
              <a:ahLst/>
              <a:cxnLst>
                <a:cxn ang="T6">
                  <a:pos x="T0" y="T1"/>
                </a:cxn>
                <a:cxn ang="T7">
                  <a:pos x="T2" y="T3"/>
                </a:cxn>
                <a:cxn ang="T8">
                  <a:pos x="T4" y="T5"/>
                </a:cxn>
              </a:cxnLst>
              <a:rect l="T9" t="T10" r="T11" b="T12"/>
              <a:pathLst>
                <a:path w="551" h="434">
                  <a:moveTo>
                    <a:pt x="551" y="43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5" name="Freeform 243"/>
            <p:cNvSpPr>
              <a:spLocks/>
            </p:cNvSpPr>
            <p:nvPr/>
          </p:nvSpPr>
          <p:spPr bwMode="auto">
            <a:xfrm>
              <a:off x="4894" y="6952"/>
              <a:ext cx="143" cy="143"/>
            </a:xfrm>
            <a:custGeom>
              <a:avLst/>
              <a:gdLst>
                <a:gd name="T0" fmla="*/ 0 w 574"/>
                <a:gd name="T1" fmla="*/ 574 h 574"/>
                <a:gd name="T2" fmla="*/ 572 w 574"/>
                <a:gd name="T3" fmla="*/ 0 h 574"/>
                <a:gd name="T4" fmla="*/ 574 w 574"/>
                <a:gd name="T5" fmla="*/ 0 h 574"/>
                <a:gd name="T6" fmla="*/ 0 60000 65536"/>
                <a:gd name="T7" fmla="*/ 0 60000 65536"/>
                <a:gd name="T8" fmla="*/ 0 60000 65536"/>
                <a:gd name="T9" fmla="*/ 0 w 574"/>
                <a:gd name="T10" fmla="*/ 0 h 574"/>
                <a:gd name="T11" fmla="*/ 574 w 574"/>
                <a:gd name="T12" fmla="*/ 574 h 574"/>
              </a:gdLst>
              <a:ahLst/>
              <a:cxnLst>
                <a:cxn ang="T6">
                  <a:pos x="T0" y="T1"/>
                </a:cxn>
                <a:cxn ang="T7">
                  <a:pos x="T2" y="T3"/>
                </a:cxn>
                <a:cxn ang="T8">
                  <a:pos x="T4" y="T5"/>
                </a:cxn>
              </a:cxnLst>
              <a:rect l="T9" t="T10" r="T11" b="T12"/>
              <a:pathLst>
                <a:path w="574" h="574">
                  <a:moveTo>
                    <a:pt x="0" y="574"/>
                  </a:moveTo>
                  <a:lnTo>
                    <a:pt x="572" y="0"/>
                  </a:lnTo>
                  <a:lnTo>
                    <a:pt x="5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6" name="Freeform 244"/>
            <p:cNvSpPr>
              <a:spLocks/>
            </p:cNvSpPr>
            <p:nvPr/>
          </p:nvSpPr>
          <p:spPr bwMode="auto">
            <a:xfrm>
              <a:off x="4883" y="6960"/>
              <a:ext cx="201" cy="202"/>
            </a:xfrm>
            <a:custGeom>
              <a:avLst/>
              <a:gdLst>
                <a:gd name="T0" fmla="*/ 0 w 807"/>
                <a:gd name="T1" fmla="*/ 808 h 808"/>
                <a:gd name="T2" fmla="*/ 806 w 807"/>
                <a:gd name="T3" fmla="*/ 0 h 808"/>
                <a:gd name="T4" fmla="*/ 807 w 807"/>
                <a:gd name="T5" fmla="*/ 0 h 808"/>
                <a:gd name="T6" fmla="*/ 0 60000 65536"/>
                <a:gd name="T7" fmla="*/ 0 60000 65536"/>
                <a:gd name="T8" fmla="*/ 0 60000 65536"/>
                <a:gd name="T9" fmla="*/ 0 w 807"/>
                <a:gd name="T10" fmla="*/ 0 h 808"/>
                <a:gd name="T11" fmla="*/ 807 w 807"/>
                <a:gd name="T12" fmla="*/ 808 h 808"/>
              </a:gdLst>
              <a:ahLst/>
              <a:cxnLst>
                <a:cxn ang="T6">
                  <a:pos x="T0" y="T1"/>
                </a:cxn>
                <a:cxn ang="T7">
                  <a:pos x="T2" y="T3"/>
                </a:cxn>
                <a:cxn ang="T8">
                  <a:pos x="T4" y="T5"/>
                </a:cxn>
              </a:cxnLst>
              <a:rect l="T9" t="T10" r="T11" b="T12"/>
              <a:pathLst>
                <a:path w="807" h="808">
                  <a:moveTo>
                    <a:pt x="0" y="808"/>
                  </a:moveTo>
                  <a:lnTo>
                    <a:pt x="806" y="0"/>
                  </a:lnTo>
                  <a:lnTo>
                    <a:pt x="80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7" name="Freeform 245"/>
            <p:cNvSpPr>
              <a:spLocks/>
            </p:cNvSpPr>
            <p:nvPr/>
          </p:nvSpPr>
          <p:spPr bwMode="auto">
            <a:xfrm>
              <a:off x="4872" y="6968"/>
              <a:ext cx="260" cy="260"/>
            </a:xfrm>
            <a:custGeom>
              <a:avLst/>
              <a:gdLst>
                <a:gd name="T0" fmla="*/ 0 w 1039"/>
                <a:gd name="T1" fmla="*/ 1040 h 1040"/>
                <a:gd name="T2" fmla="*/ 1038 w 1039"/>
                <a:gd name="T3" fmla="*/ 0 h 1040"/>
                <a:gd name="T4" fmla="*/ 1039 w 1039"/>
                <a:gd name="T5" fmla="*/ 0 h 1040"/>
                <a:gd name="T6" fmla="*/ 0 60000 65536"/>
                <a:gd name="T7" fmla="*/ 0 60000 65536"/>
                <a:gd name="T8" fmla="*/ 0 60000 65536"/>
                <a:gd name="T9" fmla="*/ 0 w 1039"/>
                <a:gd name="T10" fmla="*/ 0 h 1040"/>
                <a:gd name="T11" fmla="*/ 1039 w 1039"/>
                <a:gd name="T12" fmla="*/ 1040 h 1040"/>
              </a:gdLst>
              <a:ahLst/>
              <a:cxnLst>
                <a:cxn ang="T6">
                  <a:pos x="T0" y="T1"/>
                </a:cxn>
                <a:cxn ang="T7">
                  <a:pos x="T2" y="T3"/>
                </a:cxn>
                <a:cxn ang="T8">
                  <a:pos x="T4" y="T5"/>
                </a:cxn>
              </a:cxnLst>
              <a:rect l="T9" t="T10" r="T11" b="T12"/>
              <a:pathLst>
                <a:path w="1039" h="1040">
                  <a:moveTo>
                    <a:pt x="0" y="1040"/>
                  </a:moveTo>
                  <a:lnTo>
                    <a:pt x="1038" y="0"/>
                  </a:lnTo>
                  <a:lnTo>
                    <a:pt x="103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8" name="Freeform 246"/>
            <p:cNvSpPr>
              <a:spLocks/>
            </p:cNvSpPr>
            <p:nvPr/>
          </p:nvSpPr>
          <p:spPr bwMode="auto">
            <a:xfrm>
              <a:off x="4861" y="6975"/>
              <a:ext cx="318" cy="319"/>
            </a:xfrm>
            <a:custGeom>
              <a:avLst/>
              <a:gdLst>
                <a:gd name="T0" fmla="*/ 0 w 1272"/>
                <a:gd name="T1" fmla="*/ 1273 h 1273"/>
                <a:gd name="T2" fmla="*/ 1271 w 1272"/>
                <a:gd name="T3" fmla="*/ 0 h 1273"/>
                <a:gd name="T4" fmla="*/ 1272 w 1272"/>
                <a:gd name="T5" fmla="*/ 0 h 1273"/>
                <a:gd name="T6" fmla="*/ 0 60000 65536"/>
                <a:gd name="T7" fmla="*/ 0 60000 65536"/>
                <a:gd name="T8" fmla="*/ 0 60000 65536"/>
                <a:gd name="T9" fmla="*/ 0 w 1272"/>
                <a:gd name="T10" fmla="*/ 0 h 1273"/>
                <a:gd name="T11" fmla="*/ 1272 w 1272"/>
                <a:gd name="T12" fmla="*/ 1273 h 1273"/>
              </a:gdLst>
              <a:ahLst/>
              <a:cxnLst>
                <a:cxn ang="T6">
                  <a:pos x="T0" y="T1"/>
                </a:cxn>
                <a:cxn ang="T7">
                  <a:pos x="T2" y="T3"/>
                </a:cxn>
                <a:cxn ang="T8">
                  <a:pos x="T4" y="T5"/>
                </a:cxn>
              </a:cxnLst>
              <a:rect l="T9" t="T10" r="T11" b="T12"/>
              <a:pathLst>
                <a:path w="1272" h="1273">
                  <a:moveTo>
                    <a:pt x="0" y="1273"/>
                  </a:moveTo>
                  <a:lnTo>
                    <a:pt x="1271" y="0"/>
                  </a:lnTo>
                  <a:lnTo>
                    <a:pt x="127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79" name="Freeform 247"/>
            <p:cNvSpPr>
              <a:spLocks/>
            </p:cNvSpPr>
            <p:nvPr/>
          </p:nvSpPr>
          <p:spPr bwMode="auto">
            <a:xfrm>
              <a:off x="4853" y="6983"/>
              <a:ext cx="373" cy="374"/>
            </a:xfrm>
            <a:custGeom>
              <a:avLst/>
              <a:gdLst>
                <a:gd name="T0" fmla="*/ 0 w 1491"/>
                <a:gd name="T1" fmla="*/ 1495 h 1495"/>
                <a:gd name="T2" fmla="*/ 1490 w 1491"/>
                <a:gd name="T3" fmla="*/ 0 h 1495"/>
                <a:gd name="T4" fmla="*/ 1491 w 1491"/>
                <a:gd name="T5" fmla="*/ 0 h 1495"/>
                <a:gd name="T6" fmla="*/ 0 60000 65536"/>
                <a:gd name="T7" fmla="*/ 0 60000 65536"/>
                <a:gd name="T8" fmla="*/ 0 60000 65536"/>
                <a:gd name="T9" fmla="*/ 0 w 1491"/>
                <a:gd name="T10" fmla="*/ 0 h 1495"/>
                <a:gd name="T11" fmla="*/ 1491 w 1491"/>
                <a:gd name="T12" fmla="*/ 1495 h 1495"/>
              </a:gdLst>
              <a:ahLst/>
              <a:cxnLst>
                <a:cxn ang="T6">
                  <a:pos x="T0" y="T1"/>
                </a:cxn>
                <a:cxn ang="T7">
                  <a:pos x="T2" y="T3"/>
                </a:cxn>
                <a:cxn ang="T8">
                  <a:pos x="T4" y="T5"/>
                </a:cxn>
              </a:cxnLst>
              <a:rect l="T9" t="T10" r="T11" b="T12"/>
              <a:pathLst>
                <a:path w="1491" h="1495">
                  <a:moveTo>
                    <a:pt x="0" y="1495"/>
                  </a:moveTo>
                  <a:lnTo>
                    <a:pt x="1490" y="0"/>
                  </a:lnTo>
                  <a:lnTo>
                    <a:pt x="149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0" name="Freeform 248"/>
            <p:cNvSpPr>
              <a:spLocks/>
            </p:cNvSpPr>
            <p:nvPr/>
          </p:nvSpPr>
          <p:spPr bwMode="auto">
            <a:xfrm>
              <a:off x="4900" y="7001"/>
              <a:ext cx="363" cy="364"/>
            </a:xfrm>
            <a:custGeom>
              <a:avLst/>
              <a:gdLst>
                <a:gd name="T0" fmla="*/ 0 w 1452"/>
                <a:gd name="T1" fmla="*/ 1453 h 1453"/>
                <a:gd name="T2" fmla="*/ 1451 w 1452"/>
                <a:gd name="T3" fmla="*/ 0 h 1453"/>
                <a:gd name="T4" fmla="*/ 1452 w 1452"/>
                <a:gd name="T5" fmla="*/ 0 h 1453"/>
                <a:gd name="T6" fmla="*/ 0 60000 65536"/>
                <a:gd name="T7" fmla="*/ 0 60000 65536"/>
                <a:gd name="T8" fmla="*/ 0 60000 65536"/>
                <a:gd name="T9" fmla="*/ 0 w 1452"/>
                <a:gd name="T10" fmla="*/ 0 h 1453"/>
                <a:gd name="T11" fmla="*/ 1452 w 1452"/>
                <a:gd name="T12" fmla="*/ 1453 h 1453"/>
              </a:gdLst>
              <a:ahLst/>
              <a:cxnLst>
                <a:cxn ang="T6">
                  <a:pos x="T0" y="T1"/>
                </a:cxn>
                <a:cxn ang="T7">
                  <a:pos x="T2" y="T3"/>
                </a:cxn>
                <a:cxn ang="T8">
                  <a:pos x="T4" y="T5"/>
                </a:cxn>
              </a:cxnLst>
              <a:rect l="T9" t="T10" r="T11" b="T12"/>
              <a:pathLst>
                <a:path w="1452" h="1453">
                  <a:moveTo>
                    <a:pt x="0" y="1453"/>
                  </a:moveTo>
                  <a:lnTo>
                    <a:pt x="1451" y="0"/>
                  </a:lnTo>
                  <a:lnTo>
                    <a:pt x="145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1" name="Freeform 249"/>
            <p:cNvSpPr>
              <a:spLocks/>
            </p:cNvSpPr>
            <p:nvPr/>
          </p:nvSpPr>
          <p:spPr bwMode="auto">
            <a:xfrm>
              <a:off x="4947" y="7026"/>
              <a:ext cx="347" cy="346"/>
            </a:xfrm>
            <a:custGeom>
              <a:avLst/>
              <a:gdLst>
                <a:gd name="T0" fmla="*/ 0 w 1386"/>
                <a:gd name="T1" fmla="*/ 1388 h 1388"/>
                <a:gd name="T2" fmla="*/ 1385 w 1386"/>
                <a:gd name="T3" fmla="*/ 0 h 1388"/>
                <a:gd name="T4" fmla="*/ 1386 w 1386"/>
                <a:gd name="T5" fmla="*/ 0 h 1388"/>
                <a:gd name="T6" fmla="*/ 0 60000 65536"/>
                <a:gd name="T7" fmla="*/ 0 60000 65536"/>
                <a:gd name="T8" fmla="*/ 0 60000 65536"/>
                <a:gd name="T9" fmla="*/ 0 w 1386"/>
                <a:gd name="T10" fmla="*/ 0 h 1388"/>
                <a:gd name="T11" fmla="*/ 1386 w 1386"/>
                <a:gd name="T12" fmla="*/ 1388 h 1388"/>
              </a:gdLst>
              <a:ahLst/>
              <a:cxnLst>
                <a:cxn ang="T6">
                  <a:pos x="T0" y="T1"/>
                </a:cxn>
                <a:cxn ang="T7">
                  <a:pos x="T2" y="T3"/>
                </a:cxn>
                <a:cxn ang="T8">
                  <a:pos x="T4" y="T5"/>
                </a:cxn>
              </a:cxnLst>
              <a:rect l="T9" t="T10" r="T11" b="T12"/>
              <a:pathLst>
                <a:path w="1386" h="1388">
                  <a:moveTo>
                    <a:pt x="0" y="1388"/>
                  </a:moveTo>
                  <a:lnTo>
                    <a:pt x="1385" y="0"/>
                  </a:lnTo>
                  <a:lnTo>
                    <a:pt x="138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2" name="Freeform 250"/>
            <p:cNvSpPr>
              <a:spLocks/>
            </p:cNvSpPr>
            <p:nvPr/>
          </p:nvSpPr>
          <p:spPr bwMode="auto">
            <a:xfrm>
              <a:off x="4994" y="7050"/>
              <a:ext cx="331" cy="330"/>
            </a:xfrm>
            <a:custGeom>
              <a:avLst/>
              <a:gdLst>
                <a:gd name="T0" fmla="*/ 0 w 1321"/>
                <a:gd name="T1" fmla="*/ 1322 h 1322"/>
                <a:gd name="T2" fmla="*/ 1320 w 1321"/>
                <a:gd name="T3" fmla="*/ 0 h 1322"/>
                <a:gd name="T4" fmla="*/ 1321 w 1321"/>
                <a:gd name="T5" fmla="*/ 0 h 1322"/>
                <a:gd name="T6" fmla="*/ 0 60000 65536"/>
                <a:gd name="T7" fmla="*/ 0 60000 65536"/>
                <a:gd name="T8" fmla="*/ 0 60000 65536"/>
                <a:gd name="T9" fmla="*/ 0 w 1321"/>
                <a:gd name="T10" fmla="*/ 0 h 1322"/>
                <a:gd name="T11" fmla="*/ 1321 w 1321"/>
                <a:gd name="T12" fmla="*/ 1322 h 1322"/>
              </a:gdLst>
              <a:ahLst/>
              <a:cxnLst>
                <a:cxn ang="T6">
                  <a:pos x="T0" y="T1"/>
                </a:cxn>
                <a:cxn ang="T7">
                  <a:pos x="T2" y="T3"/>
                </a:cxn>
                <a:cxn ang="T8">
                  <a:pos x="T4" y="T5"/>
                </a:cxn>
              </a:cxnLst>
              <a:rect l="T9" t="T10" r="T11" b="T12"/>
              <a:pathLst>
                <a:path w="1321" h="1322">
                  <a:moveTo>
                    <a:pt x="0" y="1322"/>
                  </a:moveTo>
                  <a:lnTo>
                    <a:pt x="1320" y="0"/>
                  </a:lnTo>
                  <a:lnTo>
                    <a:pt x="132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3" name="Freeform 251"/>
            <p:cNvSpPr>
              <a:spLocks/>
            </p:cNvSpPr>
            <p:nvPr/>
          </p:nvSpPr>
          <p:spPr bwMode="auto">
            <a:xfrm>
              <a:off x="5042" y="7074"/>
              <a:ext cx="313" cy="314"/>
            </a:xfrm>
            <a:custGeom>
              <a:avLst/>
              <a:gdLst>
                <a:gd name="T0" fmla="*/ 0 w 1256"/>
                <a:gd name="T1" fmla="*/ 1256 h 1256"/>
                <a:gd name="T2" fmla="*/ 1255 w 1256"/>
                <a:gd name="T3" fmla="*/ 0 h 1256"/>
                <a:gd name="T4" fmla="*/ 1256 w 1256"/>
                <a:gd name="T5" fmla="*/ 0 h 1256"/>
                <a:gd name="T6" fmla="*/ 0 60000 65536"/>
                <a:gd name="T7" fmla="*/ 0 60000 65536"/>
                <a:gd name="T8" fmla="*/ 0 60000 65536"/>
                <a:gd name="T9" fmla="*/ 0 w 1256"/>
                <a:gd name="T10" fmla="*/ 0 h 1256"/>
                <a:gd name="T11" fmla="*/ 1256 w 1256"/>
                <a:gd name="T12" fmla="*/ 1256 h 1256"/>
              </a:gdLst>
              <a:ahLst/>
              <a:cxnLst>
                <a:cxn ang="T6">
                  <a:pos x="T0" y="T1"/>
                </a:cxn>
                <a:cxn ang="T7">
                  <a:pos x="T2" y="T3"/>
                </a:cxn>
                <a:cxn ang="T8">
                  <a:pos x="T4" y="T5"/>
                </a:cxn>
              </a:cxnLst>
              <a:rect l="T9" t="T10" r="T11" b="T12"/>
              <a:pathLst>
                <a:path w="1256" h="1256">
                  <a:moveTo>
                    <a:pt x="0" y="1256"/>
                  </a:moveTo>
                  <a:lnTo>
                    <a:pt x="1255" y="0"/>
                  </a:lnTo>
                  <a:lnTo>
                    <a:pt x="125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4" name="Freeform 252"/>
            <p:cNvSpPr>
              <a:spLocks/>
            </p:cNvSpPr>
            <p:nvPr/>
          </p:nvSpPr>
          <p:spPr bwMode="auto">
            <a:xfrm>
              <a:off x="5089" y="7096"/>
              <a:ext cx="300" cy="300"/>
            </a:xfrm>
            <a:custGeom>
              <a:avLst/>
              <a:gdLst>
                <a:gd name="T0" fmla="*/ 0 w 1200"/>
                <a:gd name="T1" fmla="*/ 1201 h 1201"/>
                <a:gd name="T2" fmla="*/ 1199 w 1200"/>
                <a:gd name="T3" fmla="*/ 0 h 1201"/>
                <a:gd name="T4" fmla="*/ 1200 w 1200"/>
                <a:gd name="T5" fmla="*/ 0 h 1201"/>
                <a:gd name="T6" fmla="*/ 0 60000 65536"/>
                <a:gd name="T7" fmla="*/ 0 60000 65536"/>
                <a:gd name="T8" fmla="*/ 0 60000 65536"/>
                <a:gd name="T9" fmla="*/ 0 w 1200"/>
                <a:gd name="T10" fmla="*/ 0 h 1201"/>
                <a:gd name="T11" fmla="*/ 1200 w 1200"/>
                <a:gd name="T12" fmla="*/ 1201 h 1201"/>
              </a:gdLst>
              <a:ahLst/>
              <a:cxnLst>
                <a:cxn ang="T6">
                  <a:pos x="T0" y="T1"/>
                </a:cxn>
                <a:cxn ang="T7">
                  <a:pos x="T2" y="T3"/>
                </a:cxn>
                <a:cxn ang="T8">
                  <a:pos x="T4" y="T5"/>
                </a:cxn>
              </a:cxnLst>
              <a:rect l="T9" t="T10" r="T11" b="T12"/>
              <a:pathLst>
                <a:path w="1200" h="1201">
                  <a:moveTo>
                    <a:pt x="0" y="1201"/>
                  </a:moveTo>
                  <a:lnTo>
                    <a:pt x="1199" y="0"/>
                  </a:lnTo>
                  <a:lnTo>
                    <a:pt x="120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5" name="Freeform 253"/>
            <p:cNvSpPr>
              <a:spLocks/>
            </p:cNvSpPr>
            <p:nvPr/>
          </p:nvSpPr>
          <p:spPr bwMode="auto">
            <a:xfrm>
              <a:off x="5136" y="7104"/>
              <a:ext cx="300" cy="300"/>
            </a:xfrm>
            <a:custGeom>
              <a:avLst/>
              <a:gdLst>
                <a:gd name="T0" fmla="*/ 0 w 1200"/>
                <a:gd name="T1" fmla="*/ 1201 h 1201"/>
                <a:gd name="T2" fmla="*/ 1199 w 1200"/>
                <a:gd name="T3" fmla="*/ 0 h 1201"/>
                <a:gd name="T4" fmla="*/ 1200 w 1200"/>
                <a:gd name="T5" fmla="*/ 0 h 1201"/>
                <a:gd name="T6" fmla="*/ 0 60000 65536"/>
                <a:gd name="T7" fmla="*/ 0 60000 65536"/>
                <a:gd name="T8" fmla="*/ 0 60000 65536"/>
                <a:gd name="T9" fmla="*/ 0 w 1200"/>
                <a:gd name="T10" fmla="*/ 0 h 1201"/>
                <a:gd name="T11" fmla="*/ 1200 w 1200"/>
                <a:gd name="T12" fmla="*/ 1201 h 1201"/>
              </a:gdLst>
              <a:ahLst/>
              <a:cxnLst>
                <a:cxn ang="T6">
                  <a:pos x="T0" y="T1"/>
                </a:cxn>
                <a:cxn ang="T7">
                  <a:pos x="T2" y="T3"/>
                </a:cxn>
                <a:cxn ang="T8">
                  <a:pos x="T4" y="T5"/>
                </a:cxn>
              </a:cxnLst>
              <a:rect l="T9" t="T10" r="T11" b="T12"/>
              <a:pathLst>
                <a:path w="1200" h="1201">
                  <a:moveTo>
                    <a:pt x="0" y="1201"/>
                  </a:moveTo>
                  <a:lnTo>
                    <a:pt x="1199" y="0"/>
                  </a:lnTo>
                  <a:lnTo>
                    <a:pt x="120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6" name="Freeform 254"/>
            <p:cNvSpPr>
              <a:spLocks/>
            </p:cNvSpPr>
            <p:nvPr/>
          </p:nvSpPr>
          <p:spPr bwMode="auto">
            <a:xfrm>
              <a:off x="5183" y="7138"/>
              <a:ext cx="274" cy="274"/>
            </a:xfrm>
            <a:custGeom>
              <a:avLst/>
              <a:gdLst>
                <a:gd name="T0" fmla="*/ 0 w 1096"/>
                <a:gd name="T1" fmla="*/ 1096 h 1096"/>
                <a:gd name="T2" fmla="*/ 1095 w 1096"/>
                <a:gd name="T3" fmla="*/ 0 h 1096"/>
                <a:gd name="T4" fmla="*/ 1096 w 1096"/>
                <a:gd name="T5" fmla="*/ 0 h 1096"/>
                <a:gd name="T6" fmla="*/ 0 60000 65536"/>
                <a:gd name="T7" fmla="*/ 0 60000 65536"/>
                <a:gd name="T8" fmla="*/ 0 60000 65536"/>
                <a:gd name="T9" fmla="*/ 0 w 1096"/>
                <a:gd name="T10" fmla="*/ 0 h 1096"/>
                <a:gd name="T11" fmla="*/ 1096 w 1096"/>
                <a:gd name="T12" fmla="*/ 1096 h 1096"/>
              </a:gdLst>
              <a:ahLst/>
              <a:cxnLst>
                <a:cxn ang="T6">
                  <a:pos x="T0" y="T1"/>
                </a:cxn>
                <a:cxn ang="T7">
                  <a:pos x="T2" y="T3"/>
                </a:cxn>
                <a:cxn ang="T8">
                  <a:pos x="T4" y="T5"/>
                </a:cxn>
              </a:cxnLst>
              <a:rect l="T9" t="T10" r="T11" b="T12"/>
              <a:pathLst>
                <a:path w="1096" h="1096">
                  <a:moveTo>
                    <a:pt x="0" y="1096"/>
                  </a:moveTo>
                  <a:lnTo>
                    <a:pt x="1095" y="0"/>
                  </a:lnTo>
                  <a:lnTo>
                    <a:pt x="109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7" name="Freeform 255"/>
            <p:cNvSpPr>
              <a:spLocks/>
            </p:cNvSpPr>
            <p:nvPr/>
          </p:nvSpPr>
          <p:spPr bwMode="auto">
            <a:xfrm>
              <a:off x="5230" y="7204"/>
              <a:ext cx="216" cy="216"/>
            </a:xfrm>
            <a:custGeom>
              <a:avLst/>
              <a:gdLst>
                <a:gd name="T0" fmla="*/ 0 w 864"/>
                <a:gd name="T1" fmla="*/ 863 h 863"/>
                <a:gd name="T2" fmla="*/ 863 w 864"/>
                <a:gd name="T3" fmla="*/ 0 h 863"/>
                <a:gd name="T4" fmla="*/ 864 w 864"/>
                <a:gd name="T5" fmla="*/ 0 h 863"/>
                <a:gd name="T6" fmla="*/ 0 60000 65536"/>
                <a:gd name="T7" fmla="*/ 0 60000 65536"/>
                <a:gd name="T8" fmla="*/ 0 60000 65536"/>
                <a:gd name="T9" fmla="*/ 0 w 864"/>
                <a:gd name="T10" fmla="*/ 0 h 863"/>
                <a:gd name="T11" fmla="*/ 864 w 864"/>
                <a:gd name="T12" fmla="*/ 863 h 863"/>
              </a:gdLst>
              <a:ahLst/>
              <a:cxnLst>
                <a:cxn ang="T6">
                  <a:pos x="T0" y="T1"/>
                </a:cxn>
                <a:cxn ang="T7">
                  <a:pos x="T2" y="T3"/>
                </a:cxn>
                <a:cxn ang="T8">
                  <a:pos x="T4" y="T5"/>
                </a:cxn>
              </a:cxnLst>
              <a:rect l="T9" t="T10" r="T11" b="T12"/>
              <a:pathLst>
                <a:path w="864" h="863">
                  <a:moveTo>
                    <a:pt x="0" y="863"/>
                  </a:moveTo>
                  <a:lnTo>
                    <a:pt x="863" y="0"/>
                  </a:lnTo>
                  <a:lnTo>
                    <a:pt x="8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8" name="Freeform 256"/>
            <p:cNvSpPr>
              <a:spLocks/>
            </p:cNvSpPr>
            <p:nvPr/>
          </p:nvSpPr>
          <p:spPr bwMode="auto">
            <a:xfrm>
              <a:off x="5277" y="7270"/>
              <a:ext cx="158" cy="158"/>
            </a:xfrm>
            <a:custGeom>
              <a:avLst/>
              <a:gdLst>
                <a:gd name="T0" fmla="*/ 0 w 630"/>
                <a:gd name="T1" fmla="*/ 631 h 631"/>
                <a:gd name="T2" fmla="*/ 629 w 630"/>
                <a:gd name="T3" fmla="*/ 0 h 631"/>
                <a:gd name="T4" fmla="*/ 630 w 630"/>
                <a:gd name="T5" fmla="*/ 0 h 631"/>
                <a:gd name="T6" fmla="*/ 0 60000 65536"/>
                <a:gd name="T7" fmla="*/ 0 60000 65536"/>
                <a:gd name="T8" fmla="*/ 0 60000 65536"/>
                <a:gd name="T9" fmla="*/ 0 w 630"/>
                <a:gd name="T10" fmla="*/ 0 h 631"/>
                <a:gd name="T11" fmla="*/ 630 w 630"/>
                <a:gd name="T12" fmla="*/ 631 h 631"/>
              </a:gdLst>
              <a:ahLst/>
              <a:cxnLst>
                <a:cxn ang="T6">
                  <a:pos x="T0" y="T1"/>
                </a:cxn>
                <a:cxn ang="T7">
                  <a:pos x="T2" y="T3"/>
                </a:cxn>
                <a:cxn ang="T8">
                  <a:pos x="T4" y="T5"/>
                </a:cxn>
              </a:cxnLst>
              <a:rect l="T9" t="T10" r="T11" b="T12"/>
              <a:pathLst>
                <a:path w="630" h="631">
                  <a:moveTo>
                    <a:pt x="0" y="631"/>
                  </a:moveTo>
                  <a:lnTo>
                    <a:pt x="629" y="0"/>
                  </a:lnTo>
                  <a:lnTo>
                    <a:pt x="63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89" name="Freeform 257"/>
            <p:cNvSpPr>
              <a:spLocks/>
            </p:cNvSpPr>
            <p:nvPr/>
          </p:nvSpPr>
          <p:spPr bwMode="auto">
            <a:xfrm>
              <a:off x="5325" y="7336"/>
              <a:ext cx="99" cy="99"/>
            </a:xfrm>
            <a:custGeom>
              <a:avLst/>
              <a:gdLst>
                <a:gd name="T0" fmla="*/ 0 w 397"/>
                <a:gd name="T1" fmla="*/ 398 h 398"/>
                <a:gd name="T2" fmla="*/ 396 w 397"/>
                <a:gd name="T3" fmla="*/ 0 h 398"/>
                <a:gd name="T4" fmla="*/ 397 w 397"/>
                <a:gd name="T5" fmla="*/ 0 h 398"/>
                <a:gd name="T6" fmla="*/ 0 60000 65536"/>
                <a:gd name="T7" fmla="*/ 0 60000 65536"/>
                <a:gd name="T8" fmla="*/ 0 60000 65536"/>
                <a:gd name="T9" fmla="*/ 0 w 397"/>
                <a:gd name="T10" fmla="*/ 0 h 398"/>
                <a:gd name="T11" fmla="*/ 397 w 397"/>
                <a:gd name="T12" fmla="*/ 398 h 398"/>
              </a:gdLst>
              <a:ahLst/>
              <a:cxnLst>
                <a:cxn ang="T6">
                  <a:pos x="T0" y="T1"/>
                </a:cxn>
                <a:cxn ang="T7">
                  <a:pos x="T2" y="T3"/>
                </a:cxn>
                <a:cxn ang="T8">
                  <a:pos x="T4" y="T5"/>
                </a:cxn>
              </a:cxnLst>
              <a:rect l="T9" t="T10" r="T11" b="T12"/>
              <a:pathLst>
                <a:path w="397" h="398">
                  <a:moveTo>
                    <a:pt x="0" y="398"/>
                  </a:moveTo>
                  <a:lnTo>
                    <a:pt x="396" y="0"/>
                  </a:lnTo>
                  <a:lnTo>
                    <a:pt x="39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0" name="Freeform 258"/>
            <p:cNvSpPr>
              <a:spLocks/>
            </p:cNvSpPr>
            <p:nvPr/>
          </p:nvSpPr>
          <p:spPr bwMode="auto">
            <a:xfrm>
              <a:off x="5372" y="7372"/>
              <a:ext cx="71" cy="71"/>
            </a:xfrm>
            <a:custGeom>
              <a:avLst/>
              <a:gdLst>
                <a:gd name="T0" fmla="*/ 0 w 286"/>
                <a:gd name="T1" fmla="*/ 284 h 284"/>
                <a:gd name="T2" fmla="*/ 284 w 286"/>
                <a:gd name="T3" fmla="*/ 0 h 284"/>
                <a:gd name="T4" fmla="*/ 286 w 286"/>
                <a:gd name="T5" fmla="*/ 0 h 284"/>
                <a:gd name="T6" fmla="*/ 0 60000 65536"/>
                <a:gd name="T7" fmla="*/ 0 60000 65536"/>
                <a:gd name="T8" fmla="*/ 0 60000 65536"/>
                <a:gd name="T9" fmla="*/ 0 w 286"/>
                <a:gd name="T10" fmla="*/ 0 h 284"/>
                <a:gd name="T11" fmla="*/ 286 w 286"/>
                <a:gd name="T12" fmla="*/ 284 h 284"/>
              </a:gdLst>
              <a:ahLst/>
              <a:cxnLst>
                <a:cxn ang="T6">
                  <a:pos x="T0" y="T1"/>
                </a:cxn>
                <a:cxn ang="T7">
                  <a:pos x="T2" y="T3"/>
                </a:cxn>
                <a:cxn ang="T8">
                  <a:pos x="T4" y="T5"/>
                </a:cxn>
              </a:cxnLst>
              <a:rect l="T9" t="T10" r="T11" b="T12"/>
              <a:pathLst>
                <a:path w="286" h="284">
                  <a:moveTo>
                    <a:pt x="0" y="284"/>
                  </a:moveTo>
                  <a:lnTo>
                    <a:pt x="284" y="0"/>
                  </a:lnTo>
                  <a:lnTo>
                    <a:pt x="28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1" name="Freeform 259"/>
            <p:cNvSpPr>
              <a:spLocks/>
            </p:cNvSpPr>
            <p:nvPr/>
          </p:nvSpPr>
          <p:spPr bwMode="auto">
            <a:xfrm>
              <a:off x="5419" y="7409"/>
              <a:ext cx="43" cy="42"/>
            </a:xfrm>
            <a:custGeom>
              <a:avLst/>
              <a:gdLst>
                <a:gd name="T0" fmla="*/ 0 w 171"/>
                <a:gd name="T1" fmla="*/ 170 h 170"/>
                <a:gd name="T2" fmla="*/ 170 w 171"/>
                <a:gd name="T3" fmla="*/ 0 h 170"/>
                <a:gd name="T4" fmla="*/ 171 w 171"/>
                <a:gd name="T5" fmla="*/ 0 h 170"/>
                <a:gd name="T6" fmla="*/ 0 60000 65536"/>
                <a:gd name="T7" fmla="*/ 0 60000 65536"/>
                <a:gd name="T8" fmla="*/ 0 60000 65536"/>
                <a:gd name="T9" fmla="*/ 0 w 171"/>
                <a:gd name="T10" fmla="*/ 0 h 170"/>
                <a:gd name="T11" fmla="*/ 171 w 171"/>
                <a:gd name="T12" fmla="*/ 170 h 170"/>
              </a:gdLst>
              <a:ahLst/>
              <a:cxnLst>
                <a:cxn ang="T6">
                  <a:pos x="T0" y="T1"/>
                </a:cxn>
                <a:cxn ang="T7">
                  <a:pos x="T2" y="T3"/>
                </a:cxn>
                <a:cxn ang="T8">
                  <a:pos x="T4" y="T5"/>
                </a:cxn>
              </a:cxnLst>
              <a:rect l="T9" t="T10" r="T11" b="T12"/>
              <a:pathLst>
                <a:path w="171" h="170">
                  <a:moveTo>
                    <a:pt x="0" y="170"/>
                  </a:moveTo>
                  <a:lnTo>
                    <a:pt x="170" y="0"/>
                  </a:lnTo>
                  <a:lnTo>
                    <a:pt x="17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2" name="Freeform 260"/>
            <p:cNvSpPr>
              <a:spLocks/>
            </p:cNvSpPr>
            <p:nvPr/>
          </p:nvSpPr>
          <p:spPr bwMode="auto">
            <a:xfrm>
              <a:off x="5694" y="7151"/>
              <a:ext cx="25" cy="25"/>
            </a:xfrm>
            <a:custGeom>
              <a:avLst/>
              <a:gdLst>
                <a:gd name="T0" fmla="*/ 0 w 99"/>
                <a:gd name="T1" fmla="*/ 99 h 99"/>
                <a:gd name="T2" fmla="*/ 98 w 99"/>
                <a:gd name="T3" fmla="*/ 0 h 99"/>
                <a:gd name="T4" fmla="*/ 99 w 99"/>
                <a:gd name="T5" fmla="*/ 0 h 99"/>
                <a:gd name="T6" fmla="*/ 0 60000 65536"/>
                <a:gd name="T7" fmla="*/ 0 60000 65536"/>
                <a:gd name="T8" fmla="*/ 0 60000 65536"/>
                <a:gd name="T9" fmla="*/ 0 w 99"/>
                <a:gd name="T10" fmla="*/ 0 h 99"/>
                <a:gd name="T11" fmla="*/ 99 w 99"/>
                <a:gd name="T12" fmla="*/ 99 h 99"/>
              </a:gdLst>
              <a:ahLst/>
              <a:cxnLst>
                <a:cxn ang="T6">
                  <a:pos x="T0" y="T1"/>
                </a:cxn>
                <a:cxn ang="T7">
                  <a:pos x="T2" y="T3"/>
                </a:cxn>
                <a:cxn ang="T8">
                  <a:pos x="T4" y="T5"/>
                </a:cxn>
              </a:cxnLst>
              <a:rect l="T9" t="T10" r="T11" b="T12"/>
              <a:pathLst>
                <a:path w="99" h="99">
                  <a:moveTo>
                    <a:pt x="0" y="99"/>
                  </a:moveTo>
                  <a:lnTo>
                    <a:pt x="98" y="0"/>
                  </a:lnTo>
                  <a:lnTo>
                    <a:pt x="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3" name="Freeform 261"/>
            <p:cNvSpPr>
              <a:spLocks/>
            </p:cNvSpPr>
            <p:nvPr/>
          </p:nvSpPr>
          <p:spPr bwMode="auto">
            <a:xfrm>
              <a:off x="5683" y="7159"/>
              <a:ext cx="83" cy="83"/>
            </a:xfrm>
            <a:custGeom>
              <a:avLst/>
              <a:gdLst>
                <a:gd name="T0" fmla="*/ 0 w 332"/>
                <a:gd name="T1" fmla="*/ 332 h 332"/>
                <a:gd name="T2" fmla="*/ 331 w 332"/>
                <a:gd name="T3" fmla="*/ 0 h 332"/>
                <a:gd name="T4" fmla="*/ 332 w 332"/>
                <a:gd name="T5" fmla="*/ 0 h 332"/>
                <a:gd name="T6" fmla="*/ 0 60000 65536"/>
                <a:gd name="T7" fmla="*/ 0 60000 65536"/>
                <a:gd name="T8" fmla="*/ 0 60000 65536"/>
                <a:gd name="T9" fmla="*/ 0 w 332"/>
                <a:gd name="T10" fmla="*/ 0 h 332"/>
                <a:gd name="T11" fmla="*/ 332 w 332"/>
                <a:gd name="T12" fmla="*/ 332 h 332"/>
              </a:gdLst>
              <a:ahLst/>
              <a:cxnLst>
                <a:cxn ang="T6">
                  <a:pos x="T0" y="T1"/>
                </a:cxn>
                <a:cxn ang="T7">
                  <a:pos x="T2" y="T3"/>
                </a:cxn>
                <a:cxn ang="T8">
                  <a:pos x="T4" y="T5"/>
                </a:cxn>
              </a:cxnLst>
              <a:rect l="T9" t="T10" r="T11" b="T12"/>
              <a:pathLst>
                <a:path w="332" h="332">
                  <a:moveTo>
                    <a:pt x="0" y="332"/>
                  </a:moveTo>
                  <a:lnTo>
                    <a:pt x="331" y="0"/>
                  </a:lnTo>
                  <a:lnTo>
                    <a:pt x="3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4" name="Freeform 262"/>
            <p:cNvSpPr>
              <a:spLocks/>
            </p:cNvSpPr>
            <p:nvPr/>
          </p:nvSpPr>
          <p:spPr bwMode="auto">
            <a:xfrm>
              <a:off x="5672" y="7208"/>
              <a:ext cx="100" cy="100"/>
            </a:xfrm>
            <a:custGeom>
              <a:avLst/>
              <a:gdLst>
                <a:gd name="T0" fmla="*/ 0 w 400"/>
                <a:gd name="T1" fmla="*/ 398 h 398"/>
                <a:gd name="T2" fmla="*/ 399 w 400"/>
                <a:gd name="T3" fmla="*/ 0 h 398"/>
                <a:gd name="T4" fmla="*/ 400 w 400"/>
                <a:gd name="T5" fmla="*/ 0 h 398"/>
                <a:gd name="T6" fmla="*/ 0 60000 65536"/>
                <a:gd name="T7" fmla="*/ 0 60000 65536"/>
                <a:gd name="T8" fmla="*/ 0 60000 65536"/>
                <a:gd name="T9" fmla="*/ 0 w 400"/>
                <a:gd name="T10" fmla="*/ 0 h 398"/>
                <a:gd name="T11" fmla="*/ 400 w 400"/>
                <a:gd name="T12" fmla="*/ 398 h 398"/>
              </a:gdLst>
              <a:ahLst/>
              <a:cxnLst>
                <a:cxn ang="T6">
                  <a:pos x="T0" y="T1"/>
                </a:cxn>
                <a:cxn ang="T7">
                  <a:pos x="T2" y="T3"/>
                </a:cxn>
                <a:cxn ang="T8">
                  <a:pos x="T4" y="T5"/>
                </a:cxn>
              </a:cxnLst>
              <a:rect l="T9" t="T10" r="T11" b="T12"/>
              <a:pathLst>
                <a:path w="400" h="398">
                  <a:moveTo>
                    <a:pt x="0" y="398"/>
                  </a:moveTo>
                  <a:lnTo>
                    <a:pt x="399" y="0"/>
                  </a:lnTo>
                  <a:lnTo>
                    <a:pt x="40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5" name="Freeform 263"/>
            <p:cNvSpPr>
              <a:spLocks/>
            </p:cNvSpPr>
            <p:nvPr/>
          </p:nvSpPr>
          <p:spPr bwMode="auto">
            <a:xfrm>
              <a:off x="5602" y="7403"/>
              <a:ext cx="30" cy="31"/>
            </a:xfrm>
            <a:custGeom>
              <a:avLst/>
              <a:gdLst>
                <a:gd name="T0" fmla="*/ 0 w 121"/>
                <a:gd name="T1" fmla="*/ 121 h 121"/>
                <a:gd name="T2" fmla="*/ 120 w 121"/>
                <a:gd name="T3" fmla="*/ 0 h 121"/>
                <a:gd name="T4" fmla="*/ 121 w 121"/>
                <a:gd name="T5" fmla="*/ 0 h 121"/>
                <a:gd name="T6" fmla="*/ 0 60000 65536"/>
                <a:gd name="T7" fmla="*/ 0 60000 65536"/>
                <a:gd name="T8" fmla="*/ 0 60000 65536"/>
                <a:gd name="T9" fmla="*/ 0 w 121"/>
                <a:gd name="T10" fmla="*/ 0 h 121"/>
                <a:gd name="T11" fmla="*/ 121 w 121"/>
                <a:gd name="T12" fmla="*/ 121 h 121"/>
              </a:gdLst>
              <a:ahLst/>
              <a:cxnLst>
                <a:cxn ang="T6">
                  <a:pos x="T0" y="T1"/>
                </a:cxn>
                <a:cxn ang="T7">
                  <a:pos x="T2" y="T3"/>
                </a:cxn>
                <a:cxn ang="T8">
                  <a:pos x="T4" y="T5"/>
                </a:cxn>
              </a:cxnLst>
              <a:rect l="T9" t="T10" r="T11" b="T12"/>
              <a:pathLst>
                <a:path w="121" h="121">
                  <a:moveTo>
                    <a:pt x="0" y="121"/>
                  </a:moveTo>
                  <a:lnTo>
                    <a:pt x="120" y="0"/>
                  </a:lnTo>
                  <a:lnTo>
                    <a:pt x="12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6" name="Freeform 264"/>
            <p:cNvSpPr>
              <a:spLocks/>
            </p:cNvSpPr>
            <p:nvPr/>
          </p:nvSpPr>
          <p:spPr bwMode="auto">
            <a:xfrm>
              <a:off x="5661" y="7274"/>
              <a:ext cx="100" cy="100"/>
            </a:xfrm>
            <a:custGeom>
              <a:avLst/>
              <a:gdLst>
                <a:gd name="T0" fmla="*/ 0 w 399"/>
                <a:gd name="T1" fmla="*/ 398 h 398"/>
                <a:gd name="T2" fmla="*/ 398 w 399"/>
                <a:gd name="T3" fmla="*/ 0 h 398"/>
                <a:gd name="T4" fmla="*/ 399 w 399"/>
                <a:gd name="T5" fmla="*/ 0 h 398"/>
                <a:gd name="T6" fmla="*/ 0 60000 65536"/>
                <a:gd name="T7" fmla="*/ 0 60000 65536"/>
                <a:gd name="T8" fmla="*/ 0 60000 65536"/>
                <a:gd name="T9" fmla="*/ 0 w 399"/>
                <a:gd name="T10" fmla="*/ 0 h 398"/>
                <a:gd name="T11" fmla="*/ 399 w 399"/>
                <a:gd name="T12" fmla="*/ 398 h 398"/>
              </a:gdLst>
              <a:ahLst/>
              <a:cxnLst>
                <a:cxn ang="T6">
                  <a:pos x="T0" y="T1"/>
                </a:cxn>
                <a:cxn ang="T7">
                  <a:pos x="T2" y="T3"/>
                </a:cxn>
                <a:cxn ang="T8">
                  <a:pos x="T4" y="T5"/>
                </a:cxn>
              </a:cxnLst>
              <a:rect l="T9" t="T10" r="T11" b="T12"/>
              <a:pathLst>
                <a:path w="399" h="398">
                  <a:moveTo>
                    <a:pt x="0" y="398"/>
                  </a:moveTo>
                  <a:lnTo>
                    <a:pt x="398" y="0"/>
                  </a:lnTo>
                  <a:lnTo>
                    <a:pt x="3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7" name="Freeform 265"/>
            <p:cNvSpPr>
              <a:spLocks/>
            </p:cNvSpPr>
            <p:nvPr/>
          </p:nvSpPr>
          <p:spPr bwMode="auto">
            <a:xfrm>
              <a:off x="5608" y="7341"/>
              <a:ext cx="142" cy="142"/>
            </a:xfrm>
            <a:custGeom>
              <a:avLst/>
              <a:gdLst>
                <a:gd name="T0" fmla="*/ 0 w 568"/>
                <a:gd name="T1" fmla="*/ 568 h 568"/>
                <a:gd name="T2" fmla="*/ 567 w 568"/>
                <a:gd name="T3" fmla="*/ 0 h 568"/>
                <a:gd name="T4" fmla="*/ 568 w 568"/>
                <a:gd name="T5" fmla="*/ 0 h 568"/>
                <a:gd name="T6" fmla="*/ 0 60000 65536"/>
                <a:gd name="T7" fmla="*/ 0 60000 65536"/>
                <a:gd name="T8" fmla="*/ 0 60000 65536"/>
                <a:gd name="T9" fmla="*/ 0 w 568"/>
                <a:gd name="T10" fmla="*/ 0 h 568"/>
                <a:gd name="T11" fmla="*/ 568 w 568"/>
                <a:gd name="T12" fmla="*/ 568 h 568"/>
              </a:gdLst>
              <a:ahLst/>
              <a:cxnLst>
                <a:cxn ang="T6">
                  <a:pos x="T0" y="T1"/>
                </a:cxn>
                <a:cxn ang="T7">
                  <a:pos x="T2" y="T3"/>
                </a:cxn>
                <a:cxn ang="T8">
                  <a:pos x="T4" y="T5"/>
                </a:cxn>
              </a:cxnLst>
              <a:rect l="T9" t="T10" r="T11" b="T12"/>
              <a:pathLst>
                <a:path w="568" h="568">
                  <a:moveTo>
                    <a:pt x="0" y="568"/>
                  </a:moveTo>
                  <a:lnTo>
                    <a:pt x="567" y="0"/>
                  </a:lnTo>
                  <a:lnTo>
                    <a:pt x="56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8" name="Freeform 266"/>
            <p:cNvSpPr>
              <a:spLocks/>
            </p:cNvSpPr>
            <p:nvPr/>
          </p:nvSpPr>
          <p:spPr bwMode="auto">
            <a:xfrm>
              <a:off x="5655" y="7407"/>
              <a:ext cx="84" cy="83"/>
            </a:xfrm>
            <a:custGeom>
              <a:avLst/>
              <a:gdLst>
                <a:gd name="T0" fmla="*/ 0 w 336"/>
                <a:gd name="T1" fmla="*/ 335 h 335"/>
                <a:gd name="T2" fmla="*/ 335 w 336"/>
                <a:gd name="T3" fmla="*/ 0 h 335"/>
                <a:gd name="T4" fmla="*/ 336 w 336"/>
                <a:gd name="T5" fmla="*/ 0 h 335"/>
                <a:gd name="T6" fmla="*/ 0 60000 65536"/>
                <a:gd name="T7" fmla="*/ 0 60000 65536"/>
                <a:gd name="T8" fmla="*/ 0 60000 65536"/>
                <a:gd name="T9" fmla="*/ 0 w 336"/>
                <a:gd name="T10" fmla="*/ 0 h 335"/>
                <a:gd name="T11" fmla="*/ 336 w 336"/>
                <a:gd name="T12" fmla="*/ 335 h 335"/>
              </a:gdLst>
              <a:ahLst/>
              <a:cxnLst>
                <a:cxn ang="T6">
                  <a:pos x="T0" y="T1"/>
                </a:cxn>
                <a:cxn ang="T7">
                  <a:pos x="T2" y="T3"/>
                </a:cxn>
                <a:cxn ang="T8">
                  <a:pos x="T4" y="T5"/>
                </a:cxn>
              </a:cxnLst>
              <a:rect l="T9" t="T10" r="T11" b="T12"/>
              <a:pathLst>
                <a:path w="336" h="335">
                  <a:moveTo>
                    <a:pt x="0" y="335"/>
                  </a:moveTo>
                  <a:lnTo>
                    <a:pt x="335" y="0"/>
                  </a:lnTo>
                  <a:lnTo>
                    <a:pt x="3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499" name="Freeform 267"/>
            <p:cNvSpPr>
              <a:spLocks/>
            </p:cNvSpPr>
            <p:nvPr/>
          </p:nvSpPr>
          <p:spPr bwMode="auto">
            <a:xfrm>
              <a:off x="5702" y="7473"/>
              <a:ext cx="26" cy="25"/>
            </a:xfrm>
            <a:custGeom>
              <a:avLst/>
              <a:gdLst>
                <a:gd name="T0" fmla="*/ 0 w 103"/>
                <a:gd name="T1" fmla="*/ 103 h 103"/>
                <a:gd name="T2" fmla="*/ 101 w 103"/>
                <a:gd name="T3" fmla="*/ 0 h 103"/>
                <a:gd name="T4" fmla="*/ 103 w 103"/>
                <a:gd name="T5" fmla="*/ 0 h 103"/>
                <a:gd name="T6" fmla="*/ 0 60000 65536"/>
                <a:gd name="T7" fmla="*/ 0 60000 65536"/>
                <a:gd name="T8" fmla="*/ 0 60000 65536"/>
                <a:gd name="T9" fmla="*/ 0 w 103"/>
                <a:gd name="T10" fmla="*/ 0 h 103"/>
                <a:gd name="T11" fmla="*/ 103 w 103"/>
                <a:gd name="T12" fmla="*/ 103 h 103"/>
              </a:gdLst>
              <a:ahLst/>
              <a:cxnLst>
                <a:cxn ang="T6">
                  <a:pos x="T0" y="T1"/>
                </a:cxn>
                <a:cxn ang="T7">
                  <a:pos x="T2" y="T3"/>
                </a:cxn>
                <a:cxn ang="T8">
                  <a:pos x="T4" y="T5"/>
                </a:cxn>
              </a:cxnLst>
              <a:rect l="T9" t="T10" r="T11" b="T12"/>
              <a:pathLst>
                <a:path w="103" h="103">
                  <a:moveTo>
                    <a:pt x="0" y="103"/>
                  </a:moveTo>
                  <a:lnTo>
                    <a:pt x="101" y="0"/>
                  </a:lnTo>
                  <a:lnTo>
                    <a:pt x="10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0" name="Freeform 268"/>
            <p:cNvSpPr>
              <a:spLocks/>
            </p:cNvSpPr>
            <p:nvPr/>
          </p:nvSpPr>
          <p:spPr bwMode="auto">
            <a:xfrm>
              <a:off x="7990" y="6646"/>
              <a:ext cx="1" cy="73"/>
            </a:xfrm>
            <a:custGeom>
              <a:avLst/>
              <a:gdLst>
                <a:gd name="T0" fmla="*/ 0 w 2"/>
                <a:gd name="T1" fmla="*/ 290 h 290"/>
                <a:gd name="T2" fmla="*/ 0 w 2"/>
                <a:gd name="T3" fmla="*/ 0 h 290"/>
                <a:gd name="T4" fmla="*/ 2 w 2"/>
                <a:gd name="T5" fmla="*/ 0 h 290"/>
                <a:gd name="T6" fmla="*/ 0 60000 65536"/>
                <a:gd name="T7" fmla="*/ 0 60000 65536"/>
                <a:gd name="T8" fmla="*/ 0 60000 65536"/>
                <a:gd name="T9" fmla="*/ 0 w 2"/>
                <a:gd name="T10" fmla="*/ 0 h 290"/>
                <a:gd name="T11" fmla="*/ 2 w 2"/>
                <a:gd name="T12" fmla="*/ 290 h 290"/>
              </a:gdLst>
              <a:ahLst/>
              <a:cxnLst>
                <a:cxn ang="T6">
                  <a:pos x="T0" y="T1"/>
                </a:cxn>
                <a:cxn ang="T7">
                  <a:pos x="T2" y="T3"/>
                </a:cxn>
                <a:cxn ang="T8">
                  <a:pos x="T4" y="T5"/>
                </a:cxn>
              </a:cxnLst>
              <a:rect l="T9" t="T10" r="T11" b="T12"/>
              <a:pathLst>
                <a:path w="2" h="290">
                  <a:moveTo>
                    <a:pt x="0" y="290"/>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1" name="Freeform 269"/>
            <p:cNvSpPr>
              <a:spLocks/>
            </p:cNvSpPr>
            <p:nvPr/>
          </p:nvSpPr>
          <p:spPr bwMode="auto">
            <a:xfrm>
              <a:off x="7990" y="6632"/>
              <a:ext cx="1" cy="2"/>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2" name="Freeform 270"/>
            <p:cNvSpPr>
              <a:spLocks/>
            </p:cNvSpPr>
            <p:nvPr/>
          </p:nvSpPr>
          <p:spPr bwMode="auto">
            <a:xfrm>
              <a:off x="7990" y="6522"/>
              <a:ext cx="1" cy="98"/>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3" name="Freeform 271"/>
            <p:cNvSpPr>
              <a:spLocks/>
            </p:cNvSpPr>
            <p:nvPr/>
          </p:nvSpPr>
          <p:spPr bwMode="auto">
            <a:xfrm>
              <a:off x="7990" y="6507"/>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4" name="Freeform 272"/>
            <p:cNvSpPr>
              <a:spLocks/>
            </p:cNvSpPr>
            <p:nvPr/>
          </p:nvSpPr>
          <p:spPr bwMode="auto">
            <a:xfrm>
              <a:off x="7990" y="6397"/>
              <a:ext cx="1" cy="98"/>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5" name="Freeform 273"/>
            <p:cNvSpPr>
              <a:spLocks/>
            </p:cNvSpPr>
            <p:nvPr/>
          </p:nvSpPr>
          <p:spPr bwMode="auto">
            <a:xfrm>
              <a:off x="7990" y="6383"/>
              <a:ext cx="1" cy="1"/>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6" name="Freeform 274"/>
            <p:cNvSpPr>
              <a:spLocks/>
            </p:cNvSpPr>
            <p:nvPr/>
          </p:nvSpPr>
          <p:spPr bwMode="auto">
            <a:xfrm>
              <a:off x="7990" y="6272"/>
              <a:ext cx="1" cy="98"/>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7" name="Freeform 275"/>
            <p:cNvSpPr>
              <a:spLocks/>
            </p:cNvSpPr>
            <p:nvPr/>
          </p:nvSpPr>
          <p:spPr bwMode="auto">
            <a:xfrm>
              <a:off x="7990" y="6258"/>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8" name="Freeform 276"/>
            <p:cNvSpPr>
              <a:spLocks/>
            </p:cNvSpPr>
            <p:nvPr/>
          </p:nvSpPr>
          <p:spPr bwMode="auto">
            <a:xfrm>
              <a:off x="7990" y="6147"/>
              <a:ext cx="1" cy="98"/>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09" name="Freeform 277"/>
            <p:cNvSpPr>
              <a:spLocks/>
            </p:cNvSpPr>
            <p:nvPr/>
          </p:nvSpPr>
          <p:spPr bwMode="auto">
            <a:xfrm>
              <a:off x="7990" y="6133"/>
              <a:ext cx="1" cy="2"/>
            </a:xfrm>
            <a:custGeom>
              <a:avLst/>
              <a:gdLst>
                <a:gd name="T0" fmla="*/ 0 w 2"/>
                <a:gd name="T1" fmla="*/ 9 h 9"/>
                <a:gd name="T2" fmla="*/ 0 w 2"/>
                <a:gd name="T3" fmla="*/ 0 h 9"/>
                <a:gd name="T4" fmla="*/ 2 w 2"/>
                <a:gd name="T5" fmla="*/ 0 h 9"/>
                <a:gd name="T6" fmla="*/ 0 60000 65536"/>
                <a:gd name="T7" fmla="*/ 0 60000 65536"/>
                <a:gd name="T8" fmla="*/ 0 60000 65536"/>
                <a:gd name="T9" fmla="*/ 0 w 2"/>
                <a:gd name="T10" fmla="*/ 0 h 9"/>
                <a:gd name="T11" fmla="*/ 2 w 2"/>
                <a:gd name="T12" fmla="*/ 9 h 9"/>
              </a:gdLst>
              <a:ahLst/>
              <a:cxnLst>
                <a:cxn ang="T6">
                  <a:pos x="T0" y="T1"/>
                </a:cxn>
                <a:cxn ang="T7">
                  <a:pos x="T2" y="T3"/>
                </a:cxn>
                <a:cxn ang="T8">
                  <a:pos x="T4" y="T5"/>
                </a:cxn>
              </a:cxnLst>
              <a:rect l="T9" t="T10" r="T11" b="T12"/>
              <a:pathLst>
                <a:path w="2" h="9">
                  <a:moveTo>
                    <a:pt x="0" y="9"/>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0" name="Freeform 278"/>
            <p:cNvSpPr>
              <a:spLocks/>
            </p:cNvSpPr>
            <p:nvPr/>
          </p:nvSpPr>
          <p:spPr bwMode="auto">
            <a:xfrm>
              <a:off x="7990" y="6022"/>
              <a:ext cx="1" cy="99"/>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1" name="Freeform 279"/>
            <p:cNvSpPr>
              <a:spLocks/>
            </p:cNvSpPr>
            <p:nvPr/>
          </p:nvSpPr>
          <p:spPr bwMode="auto">
            <a:xfrm>
              <a:off x="7990" y="6008"/>
              <a:ext cx="1" cy="2"/>
            </a:xfrm>
            <a:custGeom>
              <a:avLst/>
              <a:gdLst>
                <a:gd name="T0" fmla="*/ 0 w 2"/>
                <a:gd name="T1" fmla="*/ 9 h 9"/>
                <a:gd name="T2" fmla="*/ 0 w 2"/>
                <a:gd name="T3" fmla="*/ 0 h 9"/>
                <a:gd name="T4" fmla="*/ 2 w 2"/>
                <a:gd name="T5" fmla="*/ 0 h 9"/>
                <a:gd name="T6" fmla="*/ 0 60000 65536"/>
                <a:gd name="T7" fmla="*/ 0 60000 65536"/>
                <a:gd name="T8" fmla="*/ 0 60000 65536"/>
                <a:gd name="T9" fmla="*/ 0 w 2"/>
                <a:gd name="T10" fmla="*/ 0 h 9"/>
                <a:gd name="T11" fmla="*/ 2 w 2"/>
                <a:gd name="T12" fmla="*/ 9 h 9"/>
              </a:gdLst>
              <a:ahLst/>
              <a:cxnLst>
                <a:cxn ang="T6">
                  <a:pos x="T0" y="T1"/>
                </a:cxn>
                <a:cxn ang="T7">
                  <a:pos x="T2" y="T3"/>
                </a:cxn>
                <a:cxn ang="T8">
                  <a:pos x="T4" y="T5"/>
                </a:cxn>
              </a:cxnLst>
              <a:rect l="T9" t="T10" r="T11" b="T12"/>
              <a:pathLst>
                <a:path w="2" h="9">
                  <a:moveTo>
                    <a:pt x="0" y="9"/>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2" name="Freeform 280"/>
            <p:cNvSpPr>
              <a:spLocks/>
            </p:cNvSpPr>
            <p:nvPr/>
          </p:nvSpPr>
          <p:spPr bwMode="auto">
            <a:xfrm>
              <a:off x="7990" y="5898"/>
              <a:ext cx="1" cy="98"/>
            </a:xfrm>
            <a:custGeom>
              <a:avLst/>
              <a:gdLst>
                <a:gd name="T0" fmla="*/ 0 w 2"/>
                <a:gd name="T1" fmla="*/ 393 h 393"/>
                <a:gd name="T2" fmla="*/ 0 w 2"/>
                <a:gd name="T3" fmla="*/ 0 h 393"/>
                <a:gd name="T4" fmla="*/ 2 w 2"/>
                <a:gd name="T5" fmla="*/ 0 h 393"/>
                <a:gd name="T6" fmla="*/ 0 60000 65536"/>
                <a:gd name="T7" fmla="*/ 0 60000 65536"/>
                <a:gd name="T8" fmla="*/ 0 60000 65536"/>
                <a:gd name="T9" fmla="*/ 0 w 2"/>
                <a:gd name="T10" fmla="*/ 0 h 393"/>
                <a:gd name="T11" fmla="*/ 2 w 2"/>
                <a:gd name="T12" fmla="*/ 393 h 393"/>
              </a:gdLst>
              <a:ahLst/>
              <a:cxnLst>
                <a:cxn ang="T6">
                  <a:pos x="T0" y="T1"/>
                </a:cxn>
                <a:cxn ang="T7">
                  <a:pos x="T2" y="T3"/>
                </a:cxn>
                <a:cxn ang="T8">
                  <a:pos x="T4" y="T5"/>
                </a:cxn>
              </a:cxnLst>
              <a:rect l="T9" t="T10" r="T11" b="T12"/>
              <a:pathLst>
                <a:path w="2" h="393">
                  <a:moveTo>
                    <a:pt x="0" y="39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3" name="Freeform 281"/>
            <p:cNvSpPr>
              <a:spLocks/>
            </p:cNvSpPr>
            <p:nvPr/>
          </p:nvSpPr>
          <p:spPr bwMode="auto">
            <a:xfrm>
              <a:off x="7990" y="5883"/>
              <a:ext cx="1" cy="2"/>
            </a:xfrm>
            <a:custGeom>
              <a:avLst/>
              <a:gdLst>
                <a:gd name="T0" fmla="*/ 0 w 2"/>
                <a:gd name="T1" fmla="*/ 9 h 9"/>
                <a:gd name="T2" fmla="*/ 0 w 2"/>
                <a:gd name="T3" fmla="*/ 0 h 9"/>
                <a:gd name="T4" fmla="*/ 2 w 2"/>
                <a:gd name="T5" fmla="*/ 0 h 9"/>
                <a:gd name="T6" fmla="*/ 0 60000 65536"/>
                <a:gd name="T7" fmla="*/ 0 60000 65536"/>
                <a:gd name="T8" fmla="*/ 0 60000 65536"/>
                <a:gd name="T9" fmla="*/ 0 w 2"/>
                <a:gd name="T10" fmla="*/ 0 h 9"/>
                <a:gd name="T11" fmla="*/ 2 w 2"/>
                <a:gd name="T12" fmla="*/ 9 h 9"/>
              </a:gdLst>
              <a:ahLst/>
              <a:cxnLst>
                <a:cxn ang="T6">
                  <a:pos x="T0" y="T1"/>
                </a:cxn>
                <a:cxn ang="T7">
                  <a:pos x="T2" y="T3"/>
                </a:cxn>
                <a:cxn ang="T8">
                  <a:pos x="T4" y="T5"/>
                </a:cxn>
              </a:cxnLst>
              <a:rect l="T9" t="T10" r="T11" b="T12"/>
              <a:pathLst>
                <a:path w="2" h="9">
                  <a:moveTo>
                    <a:pt x="0" y="9"/>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4" name="Freeform 282"/>
            <p:cNvSpPr>
              <a:spLocks/>
            </p:cNvSpPr>
            <p:nvPr/>
          </p:nvSpPr>
          <p:spPr bwMode="auto">
            <a:xfrm>
              <a:off x="7990" y="5773"/>
              <a:ext cx="1" cy="98"/>
            </a:xfrm>
            <a:custGeom>
              <a:avLst/>
              <a:gdLst>
                <a:gd name="T0" fmla="*/ 0 w 2"/>
                <a:gd name="T1" fmla="*/ 392 h 392"/>
                <a:gd name="T2" fmla="*/ 0 w 2"/>
                <a:gd name="T3" fmla="*/ 0 h 392"/>
                <a:gd name="T4" fmla="*/ 2 w 2"/>
                <a:gd name="T5" fmla="*/ 0 h 392"/>
                <a:gd name="T6" fmla="*/ 0 60000 65536"/>
                <a:gd name="T7" fmla="*/ 0 60000 65536"/>
                <a:gd name="T8" fmla="*/ 0 60000 65536"/>
                <a:gd name="T9" fmla="*/ 0 w 2"/>
                <a:gd name="T10" fmla="*/ 0 h 392"/>
                <a:gd name="T11" fmla="*/ 2 w 2"/>
                <a:gd name="T12" fmla="*/ 392 h 392"/>
              </a:gdLst>
              <a:ahLst/>
              <a:cxnLst>
                <a:cxn ang="T6">
                  <a:pos x="T0" y="T1"/>
                </a:cxn>
                <a:cxn ang="T7">
                  <a:pos x="T2" y="T3"/>
                </a:cxn>
                <a:cxn ang="T8">
                  <a:pos x="T4" y="T5"/>
                </a:cxn>
              </a:cxnLst>
              <a:rect l="T9" t="T10" r="T11" b="T12"/>
              <a:pathLst>
                <a:path w="2" h="392">
                  <a:moveTo>
                    <a:pt x="0" y="392"/>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5" name="Freeform 283"/>
            <p:cNvSpPr>
              <a:spLocks/>
            </p:cNvSpPr>
            <p:nvPr/>
          </p:nvSpPr>
          <p:spPr bwMode="auto">
            <a:xfrm>
              <a:off x="7990" y="5759"/>
              <a:ext cx="1" cy="1"/>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6" name="Freeform 284"/>
            <p:cNvSpPr>
              <a:spLocks/>
            </p:cNvSpPr>
            <p:nvPr/>
          </p:nvSpPr>
          <p:spPr bwMode="auto">
            <a:xfrm>
              <a:off x="7990" y="5674"/>
              <a:ext cx="1" cy="72"/>
            </a:xfrm>
            <a:custGeom>
              <a:avLst/>
              <a:gdLst>
                <a:gd name="T0" fmla="*/ 0 w 2"/>
                <a:gd name="T1" fmla="*/ 290 h 290"/>
                <a:gd name="T2" fmla="*/ 0 w 2"/>
                <a:gd name="T3" fmla="*/ 0 h 290"/>
                <a:gd name="T4" fmla="*/ 2 w 2"/>
                <a:gd name="T5" fmla="*/ 0 h 290"/>
                <a:gd name="T6" fmla="*/ 0 60000 65536"/>
                <a:gd name="T7" fmla="*/ 0 60000 65536"/>
                <a:gd name="T8" fmla="*/ 0 60000 65536"/>
                <a:gd name="T9" fmla="*/ 0 w 2"/>
                <a:gd name="T10" fmla="*/ 0 h 290"/>
                <a:gd name="T11" fmla="*/ 2 w 2"/>
                <a:gd name="T12" fmla="*/ 290 h 290"/>
              </a:gdLst>
              <a:ahLst/>
              <a:cxnLst>
                <a:cxn ang="T6">
                  <a:pos x="T0" y="T1"/>
                </a:cxn>
                <a:cxn ang="T7">
                  <a:pos x="T2" y="T3"/>
                </a:cxn>
                <a:cxn ang="T8">
                  <a:pos x="T4" y="T5"/>
                </a:cxn>
              </a:cxnLst>
              <a:rect l="T9" t="T10" r="T11" b="T12"/>
              <a:pathLst>
                <a:path w="2" h="290">
                  <a:moveTo>
                    <a:pt x="0" y="290"/>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7" name="Freeform 285"/>
            <p:cNvSpPr>
              <a:spLocks/>
            </p:cNvSpPr>
            <p:nvPr/>
          </p:nvSpPr>
          <p:spPr bwMode="auto">
            <a:xfrm>
              <a:off x="6802" y="6654"/>
              <a:ext cx="1" cy="68"/>
            </a:xfrm>
            <a:custGeom>
              <a:avLst/>
              <a:gdLst>
                <a:gd name="T0" fmla="*/ 0 w 1"/>
                <a:gd name="T1" fmla="*/ 273 h 273"/>
                <a:gd name="T2" fmla="*/ 0 w 1"/>
                <a:gd name="T3" fmla="*/ 0 h 273"/>
                <a:gd name="T4" fmla="*/ 1 w 1"/>
                <a:gd name="T5" fmla="*/ 0 h 273"/>
                <a:gd name="T6" fmla="*/ 0 60000 65536"/>
                <a:gd name="T7" fmla="*/ 0 60000 65536"/>
                <a:gd name="T8" fmla="*/ 0 60000 65536"/>
                <a:gd name="T9" fmla="*/ 0 w 1"/>
                <a:gd name="T10" fmla="*/ 0 h 273"/>
                <a:gd name="T11" fmla="*/ 1 w 1"/>
                <a:gd name="T12" fmla="*/ 273 h 273"/>
              </a:gdLst>
              <a:ahLst/>
              <a:cxnLst>
                <a:cxn ang="T6">
                  <a:pos x="T0" y="T1"/>
                </a:cxn>
                <a:cxn ang="T7">
                  <a:pos x="T2" y="T3"/>
                </a:cxn>
                <a:cxn ang="T8">
                  <a:pos x="T4" y="T5"/>
                </a:cxn>
              </a:cxnLst>
              <a:rect l="T9" t="T10" r="T11" b="T12"/>
              <a:pathLst>
                <a:path w="1" h="273">
                  <a:moveTo>
                    <a:pt x="0" y="27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8" name="Freeform 286"/>
            <p:cNvSpPr>
              <a:spLocks/>
            </p:cNvSpPr>
            <p:nvPr/>
          </p:nvSpPr>
          <p:spPr bwMode="auto">
            <a:xfrm>
              <a:off x="6802" y="6640"/>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19" name="Freeform 287"/>
            <p:cNvSpPr>
              <a:spLocks/>
            </p:cNvSpPr>
            <p:nvPr/>
          </p:nvSpPr>
          <p:spPr bwMode="auto">
            <a:xfrm>
              <a:off x="6802" y="6529"/>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0" name="Freeform 288"/>
            <p:cNvSpPr>
              <a:spLocks/>
            </p:cNvSpPr>
            <p:nvPr/>
          </p:nvSpPr>
          <p:spPr bwMode="auto">
            <a:xfrm>
              <a:off x="6802" y="6515"/>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1" name="Freeform 289"/>
            <p:cNvSpPr>
              <a:spLocks/>
            </p:cNvSpPr>
            <p:nvPr/>
          </p:nvSpPr>
          <p:spPr bwMode="auto">
            <a:xfrm>
              <a:off x="6802" y="6405"/>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2" name="Freeform 290"/>
            <p:cNvSpPr>
              <a:spLocks/>
            </p:cNvSpPr>
            <p:nvPr/>
          </p:nvSpPr>
          <p:spPr bwMode="auto">
            <a:xfrm>
              <a:off x="6802" y="6390"/>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3" name="Freeform 291"/>
            <p:cNvSpPr>
              <a:spLocks/>
            </p:cNvSpPr>
            <p:nvPr/>
          </p:nvSpPr>
          <p:spPr bwMode="auto">
            <a:xfrm>
              <a:off x="6802" y="6280"/>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4" name="Freeform 292"/>
            <p:cNvSpPr>
              <a:spLocks/>
            </p:cNvSpPr>
            <p:nvPr/>
          </p:nvSpPr>
          <p:spPr bwMode="auto">
            <a:xfrm>
              <a:off x="6802" y="6265"/>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5" name="Freeform 293"/>
            <p:cNvSpPr>
              <a:spLocks/>
            </p:cNvSpPr>
            <p:nvPr/>
          </p:nvSpPr>
          <p:spPr bwMode="auto">
            <a:xfrm>
              <a:off x="6802" y="6155"/>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6" name="Freeform 294"/>
            <p:cNvSpPr>
              <a:spLocks/>
            </p:cNvSpPr>
            <p:nvPr/>
          </p:nvSpPr>
          <p:spPr bwMode="auto">
            <a:xfrm>
              <a:off x="6802" y="6141"/>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7" name="Freeform 295"/>
            <p:cNvSpPr>
              <a:spLocks/>
            </p:cNvSpPr>
            <p:nvPr/>
          </p:nvSpPr>
          <p:spPr bwMode="auto">
            <a:xfrm>
              <a:off x="6802" y="6030"/>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8" name="Freeform 296"/>
            <p:cNvSpPr>
              <a:spLocks/>
            </p:cNvSpPr>
            <p:nvPr/>
          </p:nvSpPr>
          <p:spPr bwMode="auto">
            <a:xfrm>
              <a:off x="6802" y="6016"/>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29" name="Freeform 297"/>
            <p:cNvSpPr>
              <a:spLocks/>
            </p:cNvSpPr>
            <p:nvPr/>
          </p:nvSpPr>
          <p:spPr bwMode="auto">
            <a:xfrm>
              <a:off x="6802" y="5905"/>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0" name="Freeform 298"/>
            <p:cNvSpPr>
              <a:spLocks/>
            </p:cNvSpPr>
            <p:nvPr/>
          </p:nvSpPr>
          <p:spPr bwMode="auto">
            <a:xfrm>
              <a:off x="6802" y="5891"/>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1" name="Freeform 299"/>
            <p:cNvSpPr>
              <a:spLocks/>
            </p:cNvSpPr>
            <p:nvPr/>
          </p:nvSpPr>
          <p:spPr bwMode="auto">
            <a:xfrm>
              <a:off x="6802" y="5780"/>
              <a:ext cx="1" cy="99"/>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2" name="Freeform 300"/>
            <p:cNvSpPr>
              <a:spLocks/>
            </p:cNvSpPr>
            <p:nvPr/>
          </p:nvSpPr>
          <p:spPr bwMode="auto">
            <a:xfrm>
              <a:off x="6802" y="5766"/>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3" name="Freeform 301"/>
            <p:cNvSpPr>
              <a:spLocks/>
            </p:cNvSpPr>
            <p:nvPr/>
          </p:nvSpPr>
          <p:spPr bwMode="auto">
            <a:xfrm>
              <a:off x="6802" y="5686"/>
              <a:ext cx="1" cy="68"/>
            </a:xfrm>
            <a:custGeom>
              <a:avLst/>
              <a:gdLst>
                <a:gd name="T0" fmla="*/ 0 w 1"/>
                <a:gd name="T1" fmla="*/ 273 h 273"/>
                <a:gd name="T2" fmla="*/ 0 w 1"/>
                <a:gd name="T3" fmla="*/ 0 h 273"/>
                <a:gd name="T4" fmla="*/ 1 w 1"/>
                <a:gd name="T5" fmla="*/ 0 h 273"/>
                <a:gd name="T6" fmla="*/ 0 60000 65536"/>
                <a:gd name="T7" fmla="*/ 0 60000 65536"/>
                <a:gd name="T8" fmla="*/ 0 60000 65536"/>
                <a:gd name="T9" fmla="*/ 0 w 1"/>
                <a:gd name="T10" fmla="*/ 0 h 273"/>
                <a:gd name="T11" fmla="*/ 1 w 1"/>
                <a:gd name="T12" fmla="*/ 273 h 273"/>
              </a:gdLst>
              <a:ahLst/>
              <a:cxnLst>
                <a:cxn ang="T6">
                  <a:pos x="T0" y="T1"/>
                </a:cxn>
                <a:cxn ang="T7">
                  <a:pos x="T2" y="T3"/>
                </a:cxn>
                <a:cxn ang="T8">
                  <a:pos x="T4" y="T5"/>
                </a:cxn>
              </a:cxnLst>
              <a:rect l="T9" t="T10" r="T11" b="T12"/>
              <a:pathLst>
                <a:path w="1" h="273">
                  <a:moveTo>
                    <a:pt x="0" y="27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4" name="Freeform 302"/>
            <p:cNvSpPr>
              <a:spLocks/>
            </p:cNvSpPr>
            <p:nvPr/>
          </p:nvSpPr>
          <p:spPr bwMode="auto">
            <a:xfrm>
              <a:off x="8358" y="5790"/>
              <a:ext cx="41" cy="41"/>
            </a:xfrm>
            <a:custGeom>
              <a:avLst/>
              <a:gdLst>
                <a:gd name="T0" fmla="*/ 163 w 163"/>
                <a:gd name="T1" fmla="*/ 165 h 165"/>
                <a:gd name="T2" fmla="*/ 0 w 163"/>
                <a:gd name="T3" fmla="*/ 0 h 165"/>
                <a:gd name="T4" fmla="*/ 1 w 163"/>
                <a:gd name="T5" fmla="*/ 0 h 165"/>
                <a:gd name="T6" fmla="*/ 0 60000 65536"/>
                <a:gd name="T7" fmla="*/ 0 60000 65536"/>
                <a:gd name="T8" fmla="*/ 0 60000 65536"/>
                <a:gd name="T9" fmla="*/ 0 w 163"/>
                <a:gd name="T10" fmla="*/ 0 h 165"/>
                <a:gd name="T11" fmla="*/ 163 w 163"/>
                <a:gd name="T12" fmla="*/ 165 h 165"/>
              </a:gdLst>
              <a:ahLst/>
              <a:cxnLst>
                <a:cxn ang="T6">
                  <a:pos x="T0" y="T1"/>
                </a:cxn>
                <a:cxn ang="T7">
                  <a:pos x="T2" y="T3"/>
                </a:cxn>
                <a:cxn ang="T8">
                  <a:pos x="T4" y="T5"/>
                </a:cxn>
              </a:cxnLst>
              <a:rect l="T9" t="T10" r="T11" b="T12"/>
              <a:pathLst>
                <a:path w="163" h="165">
                  <a:moveTo>
                    <a:pt x="163" y="16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5" name="Freeform 303"/>
            <p:cNvSpPr>
              <a:spLocks/>
            </p:cNvSpPr>
            <p:nvPr/>
          </p:nvSpPr>
          <p:spPr bwMode="auto">
            <a:xfrm>
              <a:off x="6394" y="5790"/>
              <a:ext cx="41" cy="41"/>
            </a:xfrm>
            <a:custGeom>
              <a:avLst/>
              <a:gdLst>
                <a:gd name="T0" fmla="*/ 0 w 165"/>
                <a:gd name="T1" fmla="*/ 165 h 165"/>
                <a:gd name="T2" fmla="*/ 164 w 165"/>
                <a:gd name="T3" fmla="*/ 0 h 165"/>
                <a:gd name="T4" fmla="*/ 165 w 165"/>
                <a:gd name="T5" fmla="*/ 0 h 165"/>
                <a:gd name="T6" fmla="*/ 0 60000 65536"/>
                <a:gd name="T7" fmla="*/ 0 60000 65536"/>
                <a:gd name="T8" fmla="*/ 0 60000 65536"/>
                <a:gd name="T9" fmla="*/ 0 w 165"/>
                <a:gd name="T10" fmla="*/ 0 h 165"/>
                <a:gd name="T11" fmla="*/ 165 w 165"/>
                <a:gd name="T12" fmla="*/ 165 h 165"/>
              </a:gdLst>
              <a:ahLst/>
              <a:cxnLst>
                <a:cxn ang="T6">
                  <a:pos x="T0" y="T1"/>
                </a:cxn>
                <a:cxn ang="T7">
                  <a:pos x="T2" y="T3"/>
                </a:cxn>
                <a:cxn ang="T8">
                  <a:pos x="T4" y="T5"/>
                </a:cxn>
              </a:cxnLst>
              <a:rect l="T9" t="T10" r="T11" b="T12"/>
              <a:pathLst>
                <a:path w="165" h="165">
                  <a:moveTo>
                    <a:pt x="0" y="165"/>
                  </a:moveTo>
                  <a:lnTo>
                    <a:pt x="164" y="0"/>
                  </a:lnTo>
                  <a:lnTo>
                    <a:pt x="1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6" name="Freeform 304"/>
            <p:cNvSpPr>
              <a:spLocks/>
            </p:cNvSpPr>
            <p:nvPr/>
          </p:nvSpPr>
          <p:spPr bwMode="auto">
            <a:xfrm>
              <a:off x="6539" y="6560"/>
              <a:ext cx="102" cy="1"/>
            </a:xfrm>
            <a:custGeom>
              <a:avLst/>
              <a:gdLst>
                <a:gd name="T0" fmla="*/ 0 w 410"/>
                <a:gd name="T1" fmla="*/ 0 h 1"/>
                <a:gd name="T2" fmla="*/ 409 w 410"/>
                <a:gd name="T3" fmla="*/ 0 h 1"/>
                <a:gd name="T4" fmla="*/ 410 w 410"/>
                <a:gd name="T5" fmla="*/ 0 h 1"/>
                <a:gd name="T6" fmla="*/ 0 60000 65536"/>
                <a:gd name="T7" fmla="*/ 0 60000 65536"/>
                <a:gd name="T8" fmla="*/ 0 60000 65536"/>
                <a:gd name="T9" fmla="*/ 0 w 410"/>
                <a:gd name="T10" fmla="*/ 0 h 1"/>
                <a:gd name="T11" fmla="*/ 410 w 410"/>
                <a:gd name="T12" fmla="*/ 1 h 1"/>
              </a:gdLst>
              <a:ahLst/>
              <a:cxnLst>
                <a:cxn ang="T6">
                  <a:pos x="T0" y="T1"/>
                </a:cxn>
                <a:cxn ang="T7">
                  <a:pos x="T2" y="T3"/>
                </a:cxn>
                <a:cxn ang="T8">
                  <a:pos x="T4" y="T5"/>
                </a:cxn>
              </a:cxnLst>
              <a:rect l="T9" t="T10" r="T11" b="T12"/>
              <a:pathLst>
                <a:path w="410" h="1">
                  <a:moveTo>
                    <a:pt x="0" y="0"/>
                  </a:moveTo>
                  <a:lnTo>
                    <a:pt x="409" y="0"/>
                  </a:lnTo>
                  <a:lnTo>
                    <a:pt x="4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7" name="Freeform 305"/>
            <p:cNvSpPr>
              <a:spLocks/>
            </p:cNvSpPr>
            <p:nvPr/>
          </p:nvSpPr>
          <p:spPr bwMode="auto">
            <a:xfrm>
              <a:off x="6653" y="6560"/>
              <a:ext cx="3"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8" name="Freeform 306"/>
            <p:cNvSpPr>
              <a:spLocks/>
            </p:cNvSpPr>
            <p:nvPr/>
          </p:nvSpPr>
          <p:spPr bwMode="auto">
            <a:xfrm>
              <a:off x="6667" y="6560"/>
              <a:ext cx="99"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39" name="Freeform 307"/>
            <p:cNvSpPr>
              <a:spLocks/>
            </p:cNvSpPr>
            <p:nvPr/>
          </p:nvSpPr>
          <p:spPr bwMode="auto">
            <a:xfrm>
              <a:off x="6778" y="6560"/>
              <a:ext cx="2" cy="1"/>
            </a:xfrm>
            <a:custGeom>
              <a:avLst/>
              <a:gdLst>
                <a:gd name="T0" fmla="*/ 0 w 9"/>
                <a:gd name="T1" fmla="*/ 0 h 1"/>
                <a:gd name="T2" fmla="*/ 7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7"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0" name="Freeform 308"/>
            <p:cNvSpPr>
              <a:spLocks/>
            </p:cNvSpPr>
            <p:nvPr/>
          </p:nvSpPr>
          <p:spPr bwMode="auto">
            <a:xfrm>
              <a:off x="6792" y="6560"/>
              <a:ext cx="99"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1" name="Freeform 309"/>
            <p:cNvSpPr>
              <a:spLocks/>
            </p:cNvSpPr>
            <p:nvPr/>
          </p:nvSpPr>
          <p:spPr bwMode="auto">
            <a:xfrm>
              <a:off x="6903" y="6560"/>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2" name="Freeform 310"/>
            <p:cNvSpPr>
              <a:spLocks/>
            </p:cNvSpPr>
            <p:nvPr/>
          </p:nvSpPr>
          <p:spPr bwMode="auto">
            <a:xfrm>
              <a:off x="6917" y="6560"/>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3" name="Freeform 311"/>
            <p:cNvSpPr>
              <a:spLocks/>
            </p:cNvSpPr>
            <p:nvPr/>
          </p:nvSpPr>
          <p:spPr bwMode="auto">
            <a:xfrm>
              <a:off x="7027" y="6560"/>
              <a:ext cx="3" cy="1"/>
            </a:xfrm>
            <a:custGeom>
              <a:avLst/>
              <a:gdLst>
                <a:gd name="T0" fmla="*/ 0 w 10"/>
                <a:gd name="T1" fmla="*/ 0 h 1"/>
                <a:gd name="T2" fmla="*/ 9 w 10"/>
                <a:gd name="T3" fmla="*/ 0 h 1"/>
                <a:gd name="T4" fmla="*/ 10 w 10"/>
                <a:gd name="T5" fmla="*/ 0 h 1"/>
                <a:gd name="T6" fmla="*/ 0 60000 65536"/>
                <a:gd name="T7" fmla="*/ 0 60000 65536"/>
                <a:gd name="T8" fmla="*/ 0 60000 65536"/>
                <a:gd name="T9" fmla="*/ 0 w 10"/>
                <a:gd name="T10" fmla="*/ 0 h 1"/>
                <a:gd name="T11" fmla="*/ 10 w 10"/>
                <a:gd name="T12" fmla="*/ 1 h 1"/>
              </a:gdLst>
              <a:ahLst/>
              <a:cxnLst>
                <a:cxn ang="T6">
                  <a:pos x="T0" y="T1"/>
                </a:cxn>
                <a:cxn ang="T7">
                  <a:pos x="T2" y="T3"/>
                </a:cxn>
                <a:cxn ang="T8">
                  <a:pos x="T4" y="T5"/>
                </a:cxn>
              </a:cxnLst>
              <a:rect l="T9" t="T10" r="T11" b="T12"/>
              <a:pathLst>
                <a:path w="10" h="1">
                  <a:moveTo>
                    <a:pt x="0" y="0"/>
                  </a:moveTo>
                  <a:lnTo>
                    <a:pt x="9" y="0"/>
                  </a:lnTo>
                  <a:lnTo>
                    <a:pt x="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4" name="Freeform 312"/>
            <p:cNvSpPr>
              <a:spLocks/>
            </p:cNvSpPr>
            <p:nvPr/>
          </p:nvSpPr>
          <p:spPr bwMode="auto">
            <a:xfrm>
              <a:off x="7042" y="6560"/>
              <a:ext cx="102" cy="1"/>
            </a:xfrm>
            <a:custGeom>
              <a:avLst/>
              <a:gdLst>
                <a:gd name="T0" fmla="*/ 0 w 410"/>
                <a:gd name="T1" fmla="*/ 0 h 1"/>
                <a:gd name="T2" fmla="*/ 409 w 410"/>
                <a:gd name="T3" fmla="*/ 0 h 1"/>
                <a:gd name="T4" fmla="*/ 410 w 410"/>
                <a:gd name="T5" fmla="*/ 0 h 1"/>
                <a:gd name="T6" fmla="*/ 0 60000 65536"/>
                <a:gd name="T7" fmla="*/ 0 60000 65536"/>
                <a:gd name="T8" fmla="*/ 0 60000 65536"/>
                <a:gd name="T9" fmla="*/ 0 w 410"/>
                <a:gd name="T10" fmla="*/ 0 h 1"/>
                <a:gd name="T11" fmla="*/ 410 w 410"/>
                <a:gd name="T12" fmla="*/ 1 h 1"/>
              </a:gdLst>
              <a:ahLst/>
              <a:cxnLst>
                <a:cxn ang="T6">
                  <a:pos x="T0" y="T1"/>
                </a:cxn>
                <a:cxn ang="T7">
                  <a:pos x="T2" y="T3"/>
                </a:cxn>
                <a:cxn ang="T8">
                  <a:pos x="T4" y="T5"/>
                </a:cxn>
              </a:cxnLst>
              <a:rect l="T9" t="T10" r="T11" b="T12"/>
              <a:pathLst>
                <a:path w="410" h="1">
                  <a:moveTo>
                    <a:pt x="0" y="0"/>
                  </a:moveTo>
                  <a:lnTo>
                    <a:pt x="409" y="0"/>
                  </a:lnTo>
                  <a:lnTo>
                    <a:pt x="4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5" name="Freeform 313"/>
            <p:cNvSpPr>
              <a:spLocks/>
            </p:cNvSpPr>
            <p:nvPr/>
          </p:nvSpPr>
          <p:spPr bwMode="auto">
            <a:xfrm>
              <a:off x="6680" y="6437"/>
              <a:ext cx="245" cy="245"/>
            </a:xfrm>
            <a:custGeom>
              <a:avLst/>
              <a:gdLst>
                <a:gd name="T0" fmla="*/ 981 w 982"/>
                <a:gd name="T1" fmla="*/ 490 h 982"/>
                <a:gd name="T2" fmla="*/ 943 w 982"/>
                <a:gd name="T3" fmla="*/ 303 h 982"/>
                <a:gd name="T4" fmla="*/ 837 w 982"/>
                <a:gd name="T5" fmla="*/ 144 h 982"/>
                <a:gd name="T6" fmla="*/ 678 w 982"/>
                <a:gd name="T7" fmla="*/ 37 h 982"/>
                <a:gd name="T8" fmla="*/ 490 w 982"/>
                <a:gd name="T9" fmla="*/ 0 h 982"/>
                <a:gd name="T10" fmla="*/ 303 w 982"/>
                <a:gd name="T11" fmla="*/ 37 h 982"/>
                <a:gd name="T12" fmla="*/ 144 w 982"/>
                <a:gd name="T13" fmla="*/ 144 h 982"/>
                <a:gd name="T14" fmla="*/ 37 w 982"/>
                <a:gd name="T15" fmla="*/ 303 h 982"/>
                <a:gd name="T16" fmla="*/ 0 w 982"/>
                <a:gd name="T17" fmla="*/ 490 h 982"/>
                <a:gd name="T18" fmla="*/ 37 w 982"/>
                <a:gd name="T19" fmla="*/ 679 h 982"/>
                <a:gd name="T20" fmla="*/ 144 w 982"/>
                <a:gd name="T21" fmla="*/ 838 h 982"/>
                <a:gd name="T22" fmla="*/ 303 w 982"/>
                <a:gd name="T23" fmla="*/ 944 h 982"/>
                <a:gd name="T24" fmla="*/ 490 w 982"/>
                <a:gd name="T25" fmla="*/ 982 h 982"/>
                <a:gd name="T26" fmla="*/ 678 w 982"/>
                <a:gd name="T27" fmla="*/ 944 h 982"/>
                <a:gd name="T28" fmla="*/ 837 w 982"/>
                <a:gd name="T29" fmla="*/ 838 h 982"/>
                <a:gd name="T30" fmla="*/ 943 w 982"/>
                <a:gd name="T31" fmla="*/ 679 h 982"/>
                <a:gd name="T32" fmla="*/ 981 w 982"/>
                <a:gd name="T33" fmla="*/ 490 h 982"/>
                <a:gd name="T34" fmla="*/ 982 w 982"/>
                <a:gd name="T35" fmla="*/ 490 h 9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2"/>
                <a:gd name="T55" fmla="*/ 0 h 982"/>
                <a:gd name="T56" fmla="*/ 982 w 982"/>
                <a:gd name="T57" fmla="*/ 982 h 9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2" h="982">
                  <a:moveTo>
                    <a:pt x="981" y="490"/>
                  </a:moveTo>
                  <a:lnTo>
                    <a:pt x="943" y="303"/>
                  </a:lnTo>
                  <a:lnTo>
                    <a:pt x="837" y="144"/>
                  </a:lnTo>
                  <a:lnTo>
                    <a:pt x="678" y="37"/>
                  </a:lnTo>
                  <a:lnTo>
                    <a:pt x="490" y="0"/>
                  </a:lnTo>
                  <a:lnTo>
                    <a:pt x="303" y="37"/>
                  </a:lnTo>
                  <a:lnTo>
                    <a:pt x="144" y="144"/>
                  </a:lnTo>
                  <a:lnTo>
                    <a:pt x="37" y="303"/>
                  </a:lnTo>
                  <a:lnTo>
                    <a:pt x="0" y="490"/>
                  </a:lnTo>
                  <a:lnTo>
                    <a:pt x="37" y="679"/>
                  </a:lnTo>
                  <a:lnTo>
                    <a:pt x="144" y="838"/>
                  </a:lnTo>
                  <a:lnTo>
                    <a:pt x="303" y="944"/>
                  </a:lnTo>
                  <a:lnTo>
                    <a:pt x="490" y="982"/>
                  </a:lnTo>
                  <a:lnTo>
                    <a:pt x="678" y="944"/>
                  </a:lnTo>
                  <a:lnTo>
                    <a:pt x="837" y="838"/>
                  </a:lnTo>
                  <a:lnTo>
                    <a:pt x="943" y="679"/>
                  </a:lnTo>
                  <a:lnTo>
                    <a:pt x="981" y="490"/>
                  </a:lnTo>
                  <a:lnTo>
                    <a:pt x="982" y="49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6" name="Freeform 314"/>
            <p:cNvSpPr>
              <a:spLocks/>
            </p:cNvSpPr>
            <p:nvPr/>
          </p:nvSpPr>
          <p:spPr bwMode="auto">
            <a:xfrm>
              <a:off x="6435" y="6764"/>
              <a:ext cx="408" cy="1"/>
            </a:xfrm>
            <a:custGeom>
              <a:avLst/>
              <a:gdLst>
                <a:gd name="T0" fmla="*/ 0 w 1635"/>
                <a:gd name="T1" fmla="*/ 0 h 1"/>
                <a:gd name="T2" fmla="*/ 1634 w 1635"/>
                <a:gd name="T3" fmla="*/ 0 h 1"/>
                <a:gd name="T4" fmla="*/ 1635 w 1635"/>
                <a:gd name="T5" fmla="*/ 0 h 1"/>
                <a:gd name="T6" fmla="*/ 0 60000 65536"/>
                <a:gd name="T7" fmla="*/ 0 60000 65536"/>
                <a:gd name="T8" fmla="*/ 0 60000 65536"/>
                <a:gd name="T9" fmla="*/ 0 w 1635"/>
                <a:gd name="T10" fmla="*/ 0 h 1"/>
                <a:gd name="T11" fmla="*/ 1635 w 1635"/>
                <a:gd name="T12" fmla="*/ 1 h 1"/>
              </a:gdLst>
              <a:ahLst/>
              <a:cxnLst>
                <a:cxn ang="T6">
                  <a:pos x="T0" y="T1"/>
                </a:cxn>
                <a:cxn ang="T7">
                  <a:pos x="T2" y="T3"/>
                </a:cxn>
                <a:cxn ang="T8">
                  <a:pos x="T4" y="T5"/>
                </a:cxn>
              </a:cxnLst>
              <a:rect l="T9" t="T10" r="T11" b="T12"/>
              <a:pathLst>
                <a:path w="1635" h="1">
                  <a:moveTo>
                    <a:pt x="0" y="0"/>
                  </a:moveTo>
                  <a:lnTo>
                    <a:pt x="1634" y="0"/>
                  </a:lnTo>
                  <a:lnTo>
                    <a:pt x="163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7" name="Freeform 315"/>
            <p:cNvSpPr>
              <a:spLocks/>
            </p:cNvSpPr>
            <p:nvPr/>
          </p:nvSpPr>
          <p:spPr bwMode="auto">
            <a:xfrm>
              <a:off x="6783" y="6355"/>
              <a:ext cx="831" cy="1"/>
            </a:xfrm>
            <a:custGeom>
              <a:avLst/>
              <a:gdLst>
                <a:gd name="T0" fmla="*/ 0 w 3322"/>
                <a:gd name="T1" fmla="*/ 0 h 1"/>
                <a:gd name="T2" fmla="*/ 3321 w 3322"/>
                <a:gd name="T3" fmla="*/ 0 h 1"/>
                <a:gd name="T4" fmla="*/ 3322 w 3322"/>
                <a:gd name="T5" fmla="*/ 0 h 1"/>
                <a:gd name="T6" fmla="*/ 0 60000 65536"/>
                <a:gd name="T7" fmla="*/ 0 60000 65536"/>
                <a:gd name="T8" fmla="*/ 0 60000 65536"/>
                <a:gd name="T9" fmla="*/ 0 w 3322"/>
                <a:gd name="T10" fmla="*/ 0 h 1"/>
                <a:gd name="T11" fmla="*/ 3322 w 3322"/>
                <a:gd name="T12" fmla="*/ 1 h 1"/>
              </a:gdLst>
              <a:ahLst/>
              <a:cxnLst>
                <a:cxn ang="T6">
                  <a:pos x="T0" y="T1"/>
                </a:cxn>
                <a:cxn ang="T7">
                  <a:pos x="T2" y="T3"/>
                </a:cxn>
                <a:cxn ang="T8">
                  <a:pos x="T4" y="T5"/>
                </a:cxn>
              </a:cxnLst>
              <a:rect l="T9" t="T10" r="T11" b="T12"/>
              <a:pathLst>
                <a:path w="3322" h="1">
                  <a:moveTo>
                    <a:pt x="0" y="0"/>
                  </a:moveTo>
                  <a:lnTo>
                    <a:pt x="3321" y="0"/>
                  </a:lnTo>
                  <a:lnTo>
                    <a:pt x="33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8" name="Freeform 316"/>
            <p:cNvSpPr>
              <a:spLocks/>
            </p:cNvSpPr>
            <p:nvPr/>
          </p:nvSpPr>
          <p:spPr bwMode="auto">
            <a:xfrm>
              <a:off x="6394" y="6314"/>
              <a:ext cx="2005" cy="1"/>
            </a:xfrm>
            <a:custGeom>
              <a:avLst/>
              <a:gdLst>
                <a:gd name="T0" fmla="*/ 0 w 8022"/>
                <a:gd name="T1" fmla="*/ 0 h 1"/>
                <a:gd name="T2" fmla="*/ 8020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0"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49" name="Freeform 317"/>
            <p:cNvSpPr>
              <a:spLocks/>
            </p:cNvSpPr>
            <p:nvPr/>
          </p:nvSpPr>
          <p:spPr bwMode="auto">
            <a:xfrm>
              <a:off x="6394" y="6176"/>
              <a:ext cx="2005" cy="1"/>
            </a:xfrm>
            <a:custGeom>
              <a:avLst/>
              <a:gdLst>
                <a:gd name="T0" fmla="*/ 0 w 8022"/>
                <a:gd name="T1" fmla="*/ 0 h 1"/>
                <a:gd name="T2" fmla="*/ 8020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0"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0" name="Freeform 318"/>
            <p:cNvSpPr>
              <a:spLocks/>
            </p:cNvSpPr>
            <p:nvPr/>
          </p:nvSpPr>
          <p:spPr bwMode="auto">
            <a:xfrm>
              <a:off x="6394" y="6805"/>
              <a:ext cx="2005" cy="1"/>
            </a:xfrm>
            <a:custGeom>
              <a:avLst/>
              <a:gdLst>
                <a:gd name="T0" fmla="*/ 0 w 8022"/>
                <a:gd name="T1" fmla="*/ 0 h 1"/>
                <a:gd name="T2" fmla="*/ 8020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0"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1" name="Freeform 319"/>
            <p:cNvSpPr>
              <a:spLocks/>
            </p:cNvSpPr>
            <p:nvPr/>
          </p:nvSpPr>
          <p:spPr bwMode="auto">
            <a:xfrm>
              <a:off x="6394" y="5831"/>
              <a:ext cx="2005" cy="1"/>
            </a:xfrm>
            <a:custGeom>
              <a:avLst/>
              <a:gdLst>
                <a:gd name="T0" fmla="*/ 0 w 8022"/>
                <a:gd name="T1" fmla="*/ 0 h 1"/>
                <a:gd name="T2" fmla="*/ 8020 w 8022"/>
                <a:gd name="T3" fmla="*/ 0 h 1"/>
                <a:gd name="T4" fmla="*/ 8022 w 8022"/>
                <a:gd name="T5" fmla="*/ 0 h 1"/>
                <a:gd name="T6" fmla="*/ 0 60000 65536"/>
                <a:gd name="T7" fmla="*/ 0 60000 65536"/>
                <a:gd name="T8" fmla="*/ 0 60000 65536"/>
                <a:gd name="T9" fmla="*/ 0 w 8022"/>
                <a:gd name="T10" fmla="*/ 0 h 1"/>
                <a:gd name="T11" fmla="*/ 8022 w 8022"/>
                <a:gd name="T12" fmla="*/ 1 h 1"/>
              </a:gdLst>
              <a:ahLst/>
              <a:cxnLst>
                <a:cxn ang="T6">
                  <a:pos x="T0" y="T1"/>
                </a:cxn>
                <a:cxn ang="T7">
                  <a:pos x="T2" y="T3"/>
                </a:cxn>
                <a:cxn ang="T8">
                  <a:pos x="T4" y="T5"/>
                </a:cxn>
              </a:cxnLst>
              <a:rect l="T9" t="T10" r="T11" b="T12"/>
              <a:pathLst>
                <a:path w="8022" h="1">
                  <a:moveTo>
                    <a:pt x="0" y="0"/>
                  </a:moveTo>
                  <a:lnTo>
                    <a:pt x="8020" y="0"/>
                  </a:lnTo>
                  <a:lnTo>
                    <a:pt x="802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2" name="Freeform 320"/>
            <p:cNvSpPr>
              <a:spLocks/>
            </p:cNvSpPr>
            <p:nvPr/>
          </p:nvSpPr>
          <p:spPr bwMode="auto">
            <a:xfrm>
              <a:off x="6394" y="6314"/>
              <a:ext cx="490" cy="491"/>
            </a:xfrm>
            <a:custGeom>
              <a:avLst/>
              <a:gdLst>
                <a:gd name="T0" fmla="*/ 0 w 1963"/>
                <a:gd name="T1" fmla="*/ 0 h 1964"/>
                <a:gd name="T2" fmla="*/ 1962 w 1963"/>
                <a:gd name="T3" fmla="*/ 1964 h 1964"/>
                <a:gd name="T4" fmla="*/ 1963 w 1963"/>
                <a:gd name="T5" fmla="*/ 1964 h 1964"/>
                <a:gd name="T6" fmla="*/ 0 60000 65536"/>
                <a:gd name="T7" fmla="*/ 0 60000 65536"/>
                <a:gd name="T8" fmla="*/ 0 60000 65536"/>
                <a:gd name="T9" fmla="*/ 0 w 1963"/>
                <a:gd name="T10" fmla="*/ 0 h 1964"/>
                <a:gd name="T11" fmla="*/ 1963 w 1963"/>
                <a:gd name="T12" fmla="*/ 1964 h 1964"/>
              </a:gdLst>
              <a:ahLst/>
              <a:cxnLst>
                <a:cxn ang="T6">
                  <a:pos x="T0" y="T1"/>
                </a:cxn>
                <a:cxn ang="T7">
                  <a:pos x="T2" y="T3"/>
                </a:cxn>
                <a:cxn ang="T8">
                  <a:pos x="T4" y="T5"/>
                </a:cxn>
              </a:cxnLst>
              <a:rect l="T9" t="T10" r="T11" b="T12"/>
              <a:pathLst>
                <a:path w="1963" h="1964">
                  <a:moveTo>
                    <a:pt x="0" y="0"/>
                  </a:moveTo>
                  <a:lnTo>
                    <a:pt x="1962" y="1964"/>
                  </a:lnTo>
                  <a:lnTo>
                    <a:pt x="1963" y="19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3" name="Freeform 321"/>
            <p:cNvSpPr>
              <a:spLocks/>
            </p:cNvSpPr>
            <p:nvPr/>
          </p:nvSpPr>
          <p:spPr bwMode="auto">
            <a:xfrm>
              <a:off x="6394" y="6314"/>
              <a:ext cx="1" cy="491"/>
            </a:xfrm>
            <a:custGeom>
              <a:avLst/>
              <a:gdLst>
                <a:gd name="T0" fmla="*/ 0 w 1"/>
                <a:gd name="T1" fmla="*/ 1964 h 1964"/>
                <a:gd name="T2" fmla="*/ 0 w 1"/>
                <a:gd name="T3" fmla="*/ 0 h 1964"/>
                <a:gd name="T4" fmla="*/ 1 w 1"/>
                <a:gd name="T5" fmla="*/ 0 h 1964"/>
                <a:gd name="T6" fmla="*/ 0 60000 65536"/>
                <a:gd name="T7" fmla="*/ 0 60000 65536"/>
                <a:gd name="T8" fmla="*/ 0 60000 65536"/>
                <a:gd name="T9" fmla="*/ 0 w 1"/>
                <a:gd name="T10" fmla="*/ 0 h 1964"/>
                <a:gd name="T11" fmla="*/ 1 w 1"/>
                <a:gd name="T12" fmla="*/ 1964 h 1964"/>
              </a:gdLst>
              <a:ahLst/>
              <a:cxnLst>
                <a:cxn ang="T6">
                  <a:pos x="T0" y="T1"/>
                </a:cxn>
                <a:cxn ang="T7">
                  <a:pos x="T2" y="T3"/>
                </a:cxn>
                <a:cxn ang="T8">
                  <a:pos x="T4" y="T5"/>
                </a:cxn>
              </a:cxnLst>
              <a:rect l="T9" t="T10" r="T11" b="T12"/>
              <a:pathLst>
                <a:path w="1" h="1964">
                  <a:moveTo>
                    <a:pt x="0" y="196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4" name="Freeform 322"/>
            <p:cNvSpPr>
              <a:spLocks/>
            </p:cNvSpPr>
            <p:nvPr/>
          </p:nvSpPr>
          <p:spPr bwMode="auto">
            <a:xfrm>
              <a:off x="6435" y="6355"/>
              <a:ext cx="1" cy="409"/>
            </a:xfrm>
            <a:custGeom>
              <a:avLst/>
              <a:gdLst>
                <a:gd name="T0" fmla="*/ 0 w 1"/>
                <a:gd name="T1" fmla="*/ 1637 h 1637"/>
                <a:gd name="T2" fmla="*/ 0 w 1"/>
                <a:gd name="T3" fmla="*/ 0 h 1637"/>
                <a:gd name="T4" fmla="*/ 1 w 1"/>
                <a:gd name="T5" fmla="*/ 0 h 1637"/>
                <a:gd name="T6" fmla="*/ 0 60000 65536"/>
                <a:gd name="T7" fmla="*/ 0 60000 65536"/>
                <a:gd name="T8" fmla="*/ 0 60000 65536"/>
                <a:gd name="T9" fmla="*/ 0 w 1"/>
                <a:gd name="T10" fmla="*/ 0 h 1637"/>
                <a:gd name="T11" fmla="*/ 1 w 1"/>
                <a:gd name="T12" fmla="*/ 1637 h 1637"/>
              </a:gdLst>
              <a:ahLst/>
              <a:cxnLst>
                <a:cxn ang="T6">
                  <a:pos x="T0" y="T1"/>
                </a:cxn>
                <a:cxn ang="T7">
                  <a:pos x="T2" y="T3"/>
                </a:cxn>
                <a:cxn ang="T8">
                  <a:pos x="T4" y="T5"/>
                </a:cxn>
              </a:cxnLst>
              <a:rect l="T9" t="T10" r="T11" b="T12"/>
              <a:pathLst>
                <a:path w="1" h="1637">
                  <a:moveTo>
                    <a:pt x="0" y="163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5" name="Freeform 323"/>
            <p:cNvSpPr>
              <a:spLocks/>
            </p:cNvSpPr>
            <p:nvPr/>
          </p:nvSpPr>
          <p:spPr bwMode="auto">
            <a:xfrm>
              <a:off x="6394" y="6764"/>
              <a:ext cx="41" cy="41"/>
            </a:xfrm>
            <a:custGeom>
              <a:avLst/>
              <a:gdLst>
                <a:gd name="T0" fmla="*/ 0 w 165"/>
                <a:gd name="T1" fmla="*/ 163 h 163"/>
                <a:gd name="T2" fmla="*/ 164 w 165"/>
                <a:gd name="T3" fmla="*/ 0 h 163"/>
                <a:gd name="T4" fmla="*/ 165 w 165"/>
                <a:gd name="T5" fmla="*/ 0 h 163"/>
                <a:gd name="T6" fmla="*/ 0 60000 65536"/>
                <a:gd name="T7" fmla="*/ 0 60000 65536"/>
                <a:gd name="T8" fmla="*/ 0 60000 65536"/>
                <a:gd name="T9" fmla="*/ 0 w 165"/>
                <a:gd name="T10" fmla="*/ 0 h 163"/>
                <a:gd name="T11" fmla="*/ 165 w 165"/>
                <a:gd name="T12" fmla="*/ 163 h 163"/>
              </a:gdLst>
              <a:ahLst/>
              <a:cxnLst>
                <a:cxn ang="T6">
                  <a:pos x="T0" y="T1"/>
                </a:cxn>
                <a:cxn ang="T7">
                  <a:pos x="T2" y="T3"/>
                </a:cxn>
                <a:cxn ang="T8">
                  <a:pos x="T4" y="T5"/>
                </a:cxn>
              </a:cxnLst>
              <a:rect l="T9" t="T10" r="T11" b="T12"/>
              <a:pathLst>
                <a:path w="165" h="163">
                  <a:moveTo>
                    <a:pt x="0" y="163"/>
                  </a:moveTo>
                  <a:lnTo>
                    <a:pt x="164" y="0"/>
                  </a:lnTo>
                  <a:lnTo>
                    <a:pt x="1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6" name="Freeform 324"/>
            <p:cNvSpPr>
              <a:spLocks/>
            </p:cNvSpPr>
            <p:nvPr/>
          </p:nvSpPr>
          <p:spPr bwMode="auto">
            <a:xfrm>
              <a:off x="6394" y="5831"/>
              <a:ext cx="1" cy="345"/>
            </a:xfrm>
            <a:custGeom>
              <a:avLst/>
              <a:gdLst>
                <a:gd name="T0" fmla="*/ 0 w 1"/>
                <a:gd name="T1" fmla="*/ 1380 h 1380"/>
                <a:gd name="T2" fmla="*/ 0 w 1"/>
                <a:gd name="T3" fmla="*/ 0 h 1380"/>
                <a:gd name="T4" fmla="*/ 1 w 1"/>
                <a:gd name="T5" fmla="*/ 0 h 1380"/>
                <a:gd name="T6" fmla="*/ 0 60000 65536"/>
                <a:gd name="T7" fmla="*/ 0 60000 65536"/>
                <a:gd name="T8" fmla="*/ 0 60000 65536"/>
                <a:gd name="T9" fmla="*/ 0 w 1"/>
                <a:gd name="T10" fmla="*/ 0 h 1380"/>
                <a:gd name="T11" fmla="*/ 1 w 1"/>
                <a:gd name="T12" fmla="*/ 1380 h 1380"/>
              </a:gdLst>
              <a:ahLst/>
              <a:cxnLst>
                <a:cxn ang="T6">
                  <a:pos x="T0" y="T1"/>
                </a:cxn>
                <a:cxn ang="T7">
                  <a:pos x="T2" y="T3"/>
                </a:cxn>
                <a:cxn ang="T8">
                  <a:pos x="T4" y="T5"/>
                </a:cxn>
              </a:cxnLst>
              <a:rect l="T9" t="T10" r="T11" b="T12"/>
              <a:pathLst>
                <a:path w="1" h="1380">
                  <a:moveTo>
                    <a:pt x="0" y="13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7" name="Freeform 325"/>
            <p:cNvSpPr>
              <a:spLocks/>
            </p:cNvSpPr>
            <p:nvPr/>
          </p:nvSpPr>
          <p:spPr bwMode="auto">
            <a:xfrm>
              <a:off x="7692" y="6560"/>
              <a:ext cx="110" cy="1"/>
            </a:xfrm>
            <a:custGeom>
              <a:avLst/>
              <a:gdLst>
                <a:gd name="T0" fmla="*/ 0 w 443"/>
                <a:gd name="T1" fmla="*/ 0 h 1"/>
                <a:gd name="T2" fmla="*/ 442 w 443"/>
                <a:gd name="T3" fmla="*/ 0 h 1"/>
                <a:gd name="T4" fmla="*/ 443 w 443"/>
                <a:gd name="T5" fmla="*/ 0 h 1"/>
                <a:gd name="T6" fmla="*/ 0 60000 65536"/>
                <a:gd name="T7" fmla="*/ 0 60000 65536"/>
                <a:gd name="T8" fmla="*/ 0 60000 65536"/>
                <a:gd name="T9" fmla="*/ 0 w 443"/>
                <a:gd name="T10" fmla="*/ 0 h 1"/>
                <a:gd name="T11" fmla="*/ 443 w 443"/>
                <a:gd name="T12" fmla="*/ 1 h 1"/>
              </a:gdLst>
              <a:ahLst/>
              <a:cxnLst>
                <a:cxn ang="T6">
                  <a:pos x="T0" y="T1"/>
                </a:cxn>
                <a:cxn ang="T7">
                  <a:pos x="T2" y="T3"/>
                </a:cxn>
                <a:cxn ang="T8">
                  <a:pos x="T4" y="T5"/>
                </a:cxn>
              </a:cxnLst>
              <a:rect l="T9" t="T10" r="T11" b="T12"/>
              <a:pathLst>
                <a:path w="443" h="1">
                  <a:moveTo>
                    <a:pt x="0" y="0"/>
                  </a:moveTo>
                  <a:lnTo>
                    <a:pt x="442" y="0"/>
                  </a:lnTo>
                  <a:lnTo>
                    <a:pt x="4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8" name="Freeform 326"/>
            <p:cNvSpPr>
              <a:spLocks/>
            </p:cNvSpPr>
            <p:nvPr/>
          </p:nvSpPr>
          <p:spPr bwMode="auto">
            <a:xfrm>
              <a:off x="7814" y="6560"/>
              <a:ext cx="3" cy="1"/>
            </a:xfrm>
            <a:custGeom>
              <a:avLst/>
              <a:gdLst>
                <a:gd name="T0" fmla="*/ 0 w 9"/>
                <a:gd name="T1" fmla="*/ 0 h 1"/>
                <a:gd name="T2" fmla="*/ 7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7"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59" name="Freeform 327"/>
            <p:cNvSpPr>
              <a:spLocks/>
            </p:cNvSpPr>
            <p:nvPr/>
          </p:nvSpPr>
          <p:spPr bwMode="auto">
            <a:xfrm>
              <a:off x="7829" y="6560"/>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0" name="Freeform 328"/>
            <p:cNvSpPr>
              <a:spLocks/>
            </p:cNvSpPr>
            <p:nvPr/>
          </p:nvSpPr>
          <p:spPr bwMode="auto">
            <a:xfrm>
              <a:off x="7939" y="6560"/>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1" name="Freeform 329"/>
            <p:cNvSpPr>
              <a:spLocks/>
            </p:cNvSpPr>
            <p:nvPr/>
          </p:nvSpPr>
          <p:spPr bwMode="auto">
            <a:xfrm>
              <a:off x="7953" y="6560"/>
              <a:ext cx="99"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2" name="Freeform 330"/>
            <p:cNvSpPr>
              <a:spLocks/>
            </p:cNvSpPr>
            <p:nvPr/>
          </p:nvSpPr>
          <p:spPr bwMode="auto">
            <a:xfrm>
              <a:off x="8064" y="6560"/>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3" name="Freeform 331"/>
            <p:cNvSpPr>
              <a:spLocks/>
            </p:cNvSpPr>
            <p:nvPr/>
          </p:nvSpPr>
          <p:spPr bwMode="auto">
            <a:xfrm>
              <a:off x="8078" y="6560"/>
              <a:ext cx="111" cy="1"/>
            </a:xfrm>
            <a:custGeom>
              <a:avLst/>
              <a:gdLst>
                <a:gd name="T0" fmla="*/ 0 w 443"/>
                <a:gd name="T1" fmla="*/ 0 h 1"/>
                <a:gd name="T2" fmla="*/ 442 w 443"/>
                <a:gd name="T3" fmla="*/ 0 h 1"/>
                <a:gd name="T4" fmla="*/ 443 w 443"/>
                <a:gd name="T5" fmla="*/ 0 h 1"/>
                <a:gd name="T6" fmla="*/ 0 60000 65536"/>
                <a:gd name="T7" fmla="*/ 0 60000 65536"/>
                <a:gd name="T8" fmla="*/ 0 60000 65536"/>
                <a:gd name="T9" fmla="*/ 0 w 443"/>
                <a:gd name="T10" fmla="*/ 0 h 1"/>
                <a:gd name="T11" fmla="*/ 443 w 443"/>
                <a:gd name="T12" fmla="*/ 1 h 1"/>
              </a:gdLst>
              <a:ahLst/>
              <a:cxnLst>
                <a:cxn ang="T6">
                  <a:pos x="T0" y="T1"/>
                </a:cxn>
                <a:cxn ang="T7">
                  <a:pos x="T2" y="T3"/>
                </a:cxn>
                <a:cxn ang="T8">
                  <a:pos x="T4" y="T5"/>
                </a:cxn>
              </a:cxnLst>
              <a:rect l="T9" t="T10" r="T11" b="T12"/>
              <a:pathLst>
                <a:path w="443" h="1">
                  <a:moveTo>
                    <a:pt x="0" y="0"/>
                  </a:moveTo>
                  <a:lnTo>
                    <a:pt x="442" y="0"/>
                  </a:lnTo>
                  <a:lnTo>
                    <a:pt x="4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4" name="Freeform 332"/>
            <p:cNvSpPr>
              <a:spLocks/>
            </p:cNvSpPr>
            <p:nvPr/>
          </p:nvSpPr>
          <p:spPr bwMode="auto">
            <a:xfrm>
              <a:off x="6704" y="6461"/>
              <a:ext cx="197" cy="197"/>
            </a:xfrm>
            <a:custGeom>
              <a:avLst/>
              <a:gdLst>
                <a:gd name="T0" fmla="*/ 785 w 786"/>
                <a:gd name="T1" fmla="*/ 393 h 786"/>
                <a:gd name="T2" fmla="*/ 732 w 786"/>
                <a:gd name="T3" fmla="*/ 197 h 786"/>
                <a:gd name="T4" fmla="*/ 589 w 786"/>
                <a:gd name="T5" fmla="*/ 54 h 786"/>
                <a:gd name="T6" fmla="*/ 392 w 786"/>
                <a:gd name="T7" fmla="*/ 0 h 786"/>
                <a:gd name="T8" fmla="*/ 196 w 786"/>
                <a:gd name="T9" fmla="*/ 54 h 786"/>
                <a:gd name="T10" fmla="*/ 53 w 786"/>
                <a:gd name="T11" fmla="*/ 197 h 786"/>
                <a:gd name="T12" fmla="*/ 0 w 786"/>
                <a:gd name="T13" fmla="*/ 393 h 786"/>
                <a:gd name="T14" fmla="*/ 53 w 786"/>
                <a:gd name="T15" fmla="*/ 590 h 786"/>
                <a:gd name="T16" fmla="*/ 196 w 786"/>
                <a:gd name="T17" fmla="*/ 734 h 786"/>
                <a:gd name="T18" fmla="*/ 392 w 786"/>
                <a:gd name="T19" fmla="*/ 786 h 786"/>
                <a:gd name="T20" fmla="*/ 589 w 786"/>
                <a:gd name="T21" fmla="*/ 734 h 786"/>
                <a:gd name="T22" fmla="*/ 732 w 786"/>
                <a:gd name="T23" fmla="*/ 590 h 786"/>
                <a:gd name="T24" fmla="*/ 785 w 786"/>
                <a:gd name="T25" fmla="*/ 393 h 786"/>
                <a:gd name="T26" fmla="*/ 786 w 786"/>
                <a:gd name="T27" fmla="*/ 393 h 7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6"/>
                <a:gd name="T43" fmla="*/ 0 h 786"/>
                <a:gd name="T44" fmla="*/ 786 w 786"/>
                <a:gd name="T45" fmla="*/ 786 h 78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6" h="786">
                  <a:moveTo>
                    <a:pt x="785" y="393"/>
                  </a:moveTo>
                  <a:lnTo>
                    <a:pt x="732" y="197"/>
                  </a:lnTo>
                  <a:lnTo>
                    <a:pt x="589" y="54"/>
                  </a:lnTo>
                  <a:lnTo>
                    <a:pt x="392" y="0"/>
                  </a:lnTo>
                  <a:lnTo>
                    <a:pt x="196" y="54"/>
                  </a:lnTo>
                  <a:lnTo>
                    <a:pt x="53" y="197"/>
                  </a:lnTo>
                  <a:lnTo>
                    <a:pt x="0" y="393"/>
                  </a:lnTo>
                  <a:lnTo>
                    <a:pt x="53" y="590"/>
                  </a:lnTo>
                  <a:lnTo>
                    <a:pt x="196" y="734"/>
                  </a:lnTo>
                  <a:lnTo>
                    <a:pt x="392" y="786"/>
                  </a:lnTo>
                  <a:lnTo>
                    <a:pt x="589" y="734"/>
                  </a:lnTo>
                  <a:lnTo>
                    <a:pt x="732" y="590"/>
                  </a:lnTo>
                  <a:lnTo>
                    <a:pt x="785" y="393"/>
                  </a:lnTo>
                  <a:lnTo>
                    <a:pt x="786"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5" name="Freeform 333"/>
            <p:cNvSpPr>
              <a:spLocks/>
            </p:cNvSpPr>
            <p:nvPr/>
          </p:nvSpPr>
          <p:spPr bwMode="auto">
            <a:xfrm>
              <a:off x="8358" y="6314"/>
              <a:ext cx="41" cy="41"/>
            </a:xfrm>
            <a:custGeom>
              <a:avLst/>
              <a:gdLst>
                <a:gd name="T0" fmla="*/ 163 w 163"/>
                <a:gd name="T1" fmla="*/ 0 h 164"/>
                <a:gd name="T2" fmla="*/ 0 w 163"/>
                <a:gd name="T3" fmla="*/ 164 h 164"/>
                <a:gd name="T4" fmla="*/ 1 w 163"/>
                <a:gd name="T5" fmla="*/ 164 h 164"/>
                <a:gd name="T6" fmla="*/ 0 60000 65536"/>
                <a:gd name="T7" fmla="*/ 0 60000 65536"/>
                <a:gd name="T8" fmla="*/ 0 60000 65536"/>
                <a:gd name="T9" fmla="*/ 0 w 163"/>
                <a:gd name="T10" fmla="*/ 0 h 164"/>
                <a:gd name="T11" fmla="*/ 163 w 163"/>
                <a:gd name="T12" fmla="*/ 164 h 164"/>
              </a:gdLst>
              <a:ahLst/>
              <a:cxnLst>
                <a:cxn ang="T6">
                  <a:pos x="T0" y="T1"/>
                </a:cxn>
                <a:cxn ang="T7">
                  <a:pos x="T2" y="T3"/>
                </a:cxn>
                <a:cxn ang="T8">
                  <a:pos x="T4" y="T5"/>
                </a:cxn>
              </a:cxnLst>
              <a:rect l="T9" t="T10" r="T11" b="T12"/>
              <a:pathLst>
                <a:path w="163" h="164">
                  <a:moveTo>
                    <a:pt x="163" y="0"/>
                  </a:moveTo>
                  <a:lnTo>
                    <a:pt x="0" y="164"/>
                  </a:lnTo>
                  <a:lnTo>
                    <a:pt x="1" y="1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6" name="Freeform 334"/>
            <p:cNvSpPr>
              <a:spLocks/>
            </p:cNvSpPr>
            <p:nvPr/>
          </p:nvSpPr>
          <p:spPr bwMode="auto">
            <a:xfrm>
              <a:off x="8399" y="6314"/>
              <a:ext cx="1" cy="491"/>
            </a:xfrm>
            <a:custGeom>
              <a:avLst/>
              <a:gdLst>
                <a:gd name="T0" fmla="*/ 0 w 2"/>
                <a:gd name="T1" fmla="*/ 1964 h 1964"/>
                <a:gd name="T2" fmla="*/ 0 w 2"/>
                <a:gd name="T3" fmla="*/ 0 h 1964"/>
                <a:gd name="T4" fmla="*/ 2 w 2"/>
                <a:gd name="T5" fmla="*/ 0 h 1964"/>
                <a:gd name="T6" fmla="*/ 0 60000 65536"/>
                <a:gd name="T7" fmla="*/ 0 60000 65536"/>
                <a:gd name="T8" fmla="*/ 0 60000 65536"/>
                <a:gd name="T9" fmla="*/ 0 w 2"/>
                <a:gd name="T10" fmla="*/ 0 h 1964"/>
                <a:gd name="T11" fmla="*/ 2 w 2"/>
                <a:gd name="T12" fmla="*/ 1964 h 1964"/>
              </a:gdLst>
              <a:ahLst/>
              <a:cxnLst>
                <a:cxn ang="T6">
                  <a:pos x="T0" y="T1"/>
                </a:cxn>
                <a:cxn ang="T7">
                  <a:pos x="T2" y="T3"/>
                </a:cxn>
                <a:cxn ang="T8">
                  <a:pos x="T4" y="T5"/>
                </a:cxn>
              </a:cxnLst>
              <a:rect l="T9" t="T10" r="T11" b="T12"/>
              <a:pathLst>
                <a:path w="2" h="1964">
                  <a:moveTo>
                    <a:pt x="0" y="1964"/>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7" name="Freeform 335"/>
            <p:cNvSpPr>
              <a:spLocks/>
            </p:cNvSpPr>
            <p:nvPr/>
          </p:nvSpPr>
          <p:spPr bwMode="auto">
            <a:xfrm>
              <a:off x="7892" y="6461"/>
              <a:ext cx="197" cy="197"/>
            </a:xfrm>
            <a:custGeom>
              <a:avLst/>
              <a:gdLst>
                <a:gd name="T0" fmla="*/ 783 w 784"/>
                <a:gd name="T1" fmla="*/ 393 h 786"/>
                <a:gd name="T2" fmla="*/ 731 w 784"/>
                <a:gd name="T3" fmla="*/ 197 h 786"/>
                <a:gd name="T4" fmla="*/ 588 w 784"/>
                <a:gd name="T5" fmla="*/ 54 h 786"/>
                <a:gd name="T6" fmla="*/ 391 w 784"/>
                <a:gd name="T7" fmla="*/ 0 h 786"/>
                <a:gd name="T8" fmla="*/ 195 w 784"/>
                <a:gd name="T9" fmla="*/ 54 h 786"/>
                <a:gd name="T10" fmla="*/ 52 w 784"/>
                <a:gd name="T11" fmla="*/ 197 h 786"/>
                <a:gd name="T12" fmla="*/ 0 w 784"/>
                <a:gd name="T13" fmla="*/ 393 h 786"/>
                <a:gd name="T14" fmla="*/ 52 w 784"/>
                <a:gd name="T15" fmla="*/ 590 h 786"/>
                <a:gd name="T16" fmla="*/ 195 w 784"/>
                <a:gd name="T17" fmla="*/ 734 h 786"/>
                <a:gd name="T18" fmla="*/ 391 w 784"/>
                <a:gd name="T19" fmla="*/ 786 h 786"/>
                <a:gd name="T20" fmla="*/ 588 w 784"/>
                <a:gd name="T21" fmla="*/ 734 h 786"/>
                <a:gd name="T22" fmla="*/ 731 w 784"/>
                <a:gd name="T23" fmla="*/ 590 h 786"/>
                <a:gd name="T24" fmla="*/ 783 w 784"/>
                <a:gd name="T25" fmla="*/ 393 h 786"/>
                <a:gd name="T26" fmla="*/ 784 w 784"/>
                <a:gd name="T27" fmla="*/ 393 h 78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4"/>
                <a:gd name="T43" fmla="*/ 0 h 786"/>
                <a:gd name="T44" fmla="*/ 784 w 784"/>
                <a:gd name="T45" fmla="*/ 786 h 78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4" h="786">
                  <a:moveTo>
                    <a:pt x="783" y="393"/>
                  </a:moveTo>
                  <a:lnTo>
                    <a:pt x="731" y="197"/>
                  </a:lnTo>
                  <a:lnTo>
                    <a:pt x="588" y="54"/>
                  </a:lnTo>
                  <a:lnTo>
                    <a:pt x="391" y="0"/>
                  </a:lnTo>
                  <a:lnTo>
                    <a:pt x="195" y="54"/>
                  </a:lnTo>
                  <a:lnTo>
                    <a:pt x="52" y="197"/>
                  </a:lnTo>
                  <a:lnTo>
                    <a:pt x="0" y="393"/>
                  </a:lnTo>
                  <a:lnTo>
                    <a:pt x="52" y="590"/>
                  </a:lnTo>
                  <a:lnTo>
                    <a:pt x="195" y="734"/>
                  </a:lnTo>
                  <a:lnTo>
                    <a:pt x="391" y="786"/>
                  </a:lnTo>
                  <a:lnTo>
                    <a:pt x="588" y="734"/>
                  </a:lnTo>
                  <a:lnTo>
                    <a:pt x="731" y="590"/>
                  </a:lnTo>
                  <a:lnTo>
                    <a:pt x="783" y="393"/>
                  </a:lnTo>
                  <a:lnTo>
                    <a:pt x="784" y="3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8" name="Freeform 336"/>
            <p:cNvSpPr>
              <a:spLocks/>
            </p:cNvSpPr>
            <p:nvPr/>
          </p:nvSpPr>
          <p:spPr bwMode="auto">
            <a:xfrm>
              <a:off x="7868" y="6437"/>
              <a:ext cx="245" cy="245"/>
            </a:xfrm>
            <a:custGeom>
              <a:avLst/>
              <a:gdLst>
                <a:gd name="T0" fmla="*/ 981 w 982"/>
                <a:gd name="T1" fmla="*/ 490 h 982"/>
                <a:gd name="T2" fmla="*/ 943 w 982"/>
                <a:gd name="T3" fmla="*/ 303 h 982"/>
                <a:gd name="T4" fmla="*/ 837 w 982"/>
                <a:gd name="T5" fmla="*/ 144 h 982"/>
                <a:gd name="T6" fmla="*/ 678 w 982"/>
                <a:gd name="T7" fmla="*/ 37 h 982"/>
                <a:gd name="T8" fmla="*/ 490 w 982"/>
                <a:gd name="T9" fmla="*/ 0 h 982"/>
                <a:gd name="T10" fmla="*/ 303 w 982"/>
                <a:gd name="T11" fmla="*/ 37 h 982"/>
                <a:gd name="T12" fmla="*/ 144 w 982"/>
                <a:gd name="T13" fmla="*/ 144 h 982"/>
                <a:gd name="T14" fmla="*/ 38 w 982"/>
                <a:gd name="T15" fmla="*/ 303 h 982"/>
                <a:gd name="T16" fmla="*/ 0 w 982"/>
                <a:gd name="T17" fmla="*/ 490 h 982"/>
                <a:gd name="T18" fmla="*/ 38 w 982"/>
                <a:gd name="T19" fmla="*/ 679 h 982"/>
                <a:gd name="T20" fmla="*/ 144 w 982"/>
                <a:gd name="T21" fmla="*/ 838 h 982"/>
                <a:gd name="T22" fmla="*/ 303 w 982"/>
                <a:gd name="T23" fmla="*/ 944 h 982"/>
                <a:gd name="T24" fmla="*/ 490 w 982"/>
                <a:gd name="T25" fmla="*/ 982 h 982"/>
                <a:gd name="T26" fmla="*/ 678 w 982"/>
                <a:gd name="T27" fmla="*/ 944 h 982"/>
                <a:gd name="T28" fmla="*/ 837 w 982"/>
                <a:gd name="T29" fmla="*/ 838 h 982"/>
                <a:gd name="T30" fmla="*/ 943 w 982"/>
                <a:gd name="T31" fmla="*/ 679 h 982"/>
                <a:gd name="T32" fmla="*/ 981 w 982"/>
                <a:gd name="T33" fmla="*/ 490 h 982"/>
                <a:gd name="T34" fmla="*/ 982 w 982"/>
                <a:gd name="T35" fmla="*/ 490 h 9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82"/>
                <a:gd name="T55" fmla="*/ 0 h 982"/>
                <a:gd name="T56" fmla="*/ 982 w 982"/>
                <a:gd name="T57" fmla="*/ 982 h 9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82" h="982">
                  <a:moveTo>
                    <a:pt x="981" y="490"/>
                  </a:moveTo>
                  <a:lnTo>
                    <a:pt x="943" y="303"/>
                  </a:lnTo>
                  <a:lnTo>
                    <a:pt x="837" y="144"/>
                  </a:lnTo>
                  <a:lnTo>
                    <a:pt x="678" y="37"/>
                  </a:lnTo>
                  <a:lnTo>
                    <a:pt x="490" y="0"/>
                  </a:lnTo>
                  <a:lnTo>
                    <a:pt x="303" y="37"/>
                  </a:lnTo>
                  <a:lnTo>
                    <a:pt x="144" y="144"/>
                  </a:lnTo>
                  <a:lnTo>
                    <a:pt x="38" y="303"/>
                  </a:lnTo>
                  <a:lnTo>
                    <a:pt x="0" y="490"/>
                  </a:lnTo>
                  <a:lnTo>
                    <a:pt x="38" y="679"/>
                  </a:lnTo>
                  <a:lnTo>
                    <a:pt x="144" y="838"/>
                  </a:lnTo>
                  <a:lnTo>
                    <a:pt x="303" y="944"/>
                  </a:lnTo>
                  <a:lnTo>
                    <a:pt x="490" y="982"/>
                  </a:lnTo>
                  <a:lnTo>
                    <a:pt x="678" y="944"/>
                  </a:lnTo>
                  <a:lnTo>
                    <a:pt x="837" y="838"/>
                  </a:lnTo>
                  <a:lnTo>
                    <a:pt x="943" y="679"/>
                  </a:lnTo>
                  <a:lnTo>
                    <a:pt x="981" y="490"/>
                  </a:lnTo>
                  <a:lnTo>
                    <a:pt x="982" y="49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69" name="Freeform 337"/>
            <p:cNvSpPr>
              <a:spLocks/>
            </p:cNvSpPr>
            <p:nvPr/>
          </p:nvSpPr>
          <p:spPr bwMode="auto">
            <a:xfrm>
              <a:off x="8358" y="6355"/>
              <a:ext cx="1" cy="409"/>
            </a:xfrm>
            <a:custGeom>
              <a:avLst/>
              <a:gdLst>
                <a:gd name="T0" fmla="*/ 0 w 1"/>
                <a:gd name="T1" fmla="*/ 1637 h 1637"/>
                <a:gd name="T2" fmla="*/ 0 w 1"/>
                <a:gd name="T3" fmla="*/ 0 h 1637"/>
                <a:gd name="T4" fmla="*/ 1 w 1"/>
                <a:gd name="T5" fmla="*/ 0 h 1637"/>
                <a:gd name="T6" fmla="*/ 0 60000 65536"/>
                <a:gd name="T7" fmla="*/ 0 60000 65536"/>
                <a:gd name="T8" fmla="*/ 0 60000 65536"/>
                <a:gd name="T9" fmla="*/ 0 w 1"/>
                <a:gd name="T10" fmla="*/ 0 h 1637"/>
                <a:gd name="T11" fmla="*/ 1 w 1"/>
                <a:gd name="T12" fmla="*/ 1637 h 1637"/>
              </a:gdLst>
              <a:ahLst/>
              <a:cxnLst>
                <a:cxn ang="T6">
                  <a:pos x="T0" y="T1"/>
                </a:cxn>
                <a:cxn ang="T7">
                  <a:pos x="T2" y="T3"/>
                </a:cxn>
                <a:cxn ang="T8">
                  <a:pos x="T4" y="T5"/>
                </a:cxn>
              </a:cxnLst>
              <a:rect l="T9" t="T10" r="T11" b="T12"/>
              <a:pathLst>
                <a:path w="1" h="1637">
                  <a:moveTo>
                    <a:pt x="0" y="163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0" name="Freeform 338"/>
            <p:cNvSpPr>
              <a:spLocks/>
            </p:cNvSpPr>
            <p:nvPr/>
          </p:nvSpPr>
          <p:spPr bwMode="auto">
            <a:xfrm>
              <a:off x="7909" y="6314"/>
              <a:ext cx="490" cy="491"/>
            </a:xfrm>
            <a:custGeom>
              <a:avLst/>
              <a:gdLst>
                <a:gd name="T0" fmla="*/ 0 w 1962"/>
                <a:gd name="T1" fmla="*/ 0 h 1964"/>
                <a:gd name="T2" fmla="*/ 1960 w 1962"/>
                <a:gd name="T3" fmla="*/ 1964 h 1964"/>
                <a:gd name="T4" fmla="*/ 1962 w 1962"/>
                <a:gd name="T5" fmla="*/ 1964 h 1964"/>
                <a:gd name="T6" fmla="*/ 0 60000 65536"/>
                <a:gd name="T7" fmla="*/ 0 60000 65536"/>
                <a:gd name="T8" fmla="*/ 0 60000 65536"/>
                <a:gd name="T9" fmla="*/ 0 w 1962"/>
                <a:gd name="T10" fmla="*/ 0 h 1964"/>
                <a:gd name="T11" fmla="*/ 1962 w 1962"/>
                <a:gd name="T12" fmla="*/ 1964 h 1964"/>
              </a:gdLst>
              <a:ahLst/>
              <a:cxnLst>
                <a:cxn ang="T6">
                  <a:pos x="T0" y="T1"/>
                </a:cxn>
                <a:cxn ang="T7">
                  <a:pos x="T2" y="T3"/>
                </a:cxn>
                <a:cxn ang="T8">
                  <a:pos x="T4" y="T5"/>
                </a:cxn>
              </a:cxnLst>
              <a:rect l="T9" t="T10" r="T11" b="T12"/>
              <a:pathLst>
                <a:path w="1962" h="1964">
                  <a:moveTo>
                    <a:pt x="0" y="0"/>
                  </a:moveTo>
                  <a:lnTo>
                    <a:pt x="1960" y="1964"/>
                  </a:lnTo>
                  <a:lnTo>
                    <a:pt x="1962" y="19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1" name="Freeform 339"/>
            <p:cNvSpPr>
              <a:spLocks/>
            </p:cNvSpPr>
            <p:nvPr/>
          </p:nvSpPr>
          <p:spPr bwMode="auto">
            <a:xfrm>
              <a:off x="8399" y="5831"/>
              <a:ext cx="1" cy="345"/>
            </a:xfrm>
            <a:custGeom>
              <a:avLst/>
              <a:gdLst>
                <a:gd name="T0" fmla="*/ 0 w 2"/>
                <a:gd name="T1" fmla="*/ 1380 h 1380"/>
                <a:gd name="T2" fmla="*/ 0 w 2"/>
                <a:gd name="T3" fmla="*/ 0 h 1380"/>
                <a:gd name="T4" fmla="*/ 2 w 2"/>
                <a:gd name="T5" fmla="*/ 0 h 1380"/>
                <a:gd name="T6" fmla="*/ 0 60000 65536"/>
                <a:gd name="T7" fmla="*/ 0 60000 65536"/>
                <a:gd name="T8" fmla="*/ 0 60000 65536"/>
                <a:gd name="T9" fmla="*/ 0 w 2"/>
                <a:gd name="T10" fmla="*/ 0 h 1380"/>
                <a:gd name="T11" fmla="*/ 2 w 2"/>
                <a:gd name="T12" fmla="*/ 1380 h 1380"/>
              </a:gdLst>
              <a:ahLst/>
              <a:cxnLst>
                <a:cxn ang="T6">
                  <a:pos x="T0" y="T1"/>
                </a:cxn>
                <a:cxn ang="T7">
                  <a:pos x="T2" y="T3"/>
                </a:cxn>
                <a:cxn ang="T8">
                  <a:pos x="T4" y="T5"/>
                </a:cxn>
              </a:cxnLst>
              <a:rect l="T9" t="T10" r="T11" b="T12"/>
              <a:pathLst>
                <a:path w="2" h="1380">
                  <a:moveTo>
                    <a:pt x="0" y="1380"/>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2" name="Freeform 340"/>
            <p:cNvSpPr>
              <a:spLocks/>
            </p:cNvSpPr>
            <p:nvPr/>
          </p:nvSpPr>
          <p:spPr bwMode="auto">
            <a:xfrm>
              <a:off x="6435" y="5790"/>
              <a:ext cx="335" cy="1"/>
            </a:xfrm>
            <a:custGeom>
              <a:avLst/>
              <a:gdLst>
                <a:gd name="T0" fmla="*/ 0 w 1340"/>
                <a:gd name="T1" fmla="*/ 0 h 1"/>
                <a:gd name="T2" fmla="*/ 1339 w 1340"/>
                <a:gd name="T3" fmla="*/ 0 h 1"/>
                <a:gd name="T4" fmla="*/ 1340 w 1340"/>
                <a:gd name="T5" fmla="*/ 0 h 1"/>
                <a:gd name="T6" fmla="*/ 0 60000 65536"/>
                <a:gd name="T7" fmla="*/ 0 60000 65536"/>
                <a:gd name="T8" fmla="*/ 0 60000 65536"/>
                <a:gd name="T9" fmla="*/ 0 w 1340"/>
                <a:gd name="T10" fmla="*/ 0 h 1"/>
                <a:gd name="T11" fmla="*/ 1340 w 1340"/>
                <a:gd name="T12" fmla="*/ 1 h 1"/>
              </a:gdLst>
              <a:ahLst/>
              <a:cxnLst>
                <a:cxn ang="T6">
                  <a:pos x="T0" y="T1"/>
                </a:cxn>
                <a:cxn ang="T7">
                  <a:pos x="T2" y="T3"/>
                </a:cxn>
                <a:cxn ang="T8">
                  <a:pos x="T4" y="T5"/>
                </a:cxn>
              </a:cxnLst>
              <a:rect l="T9" t="T10" r="T11" b="T12"/>
              <a:pathLst>
                <a:path w="1340" h="1">
                  <a:moveTo>
                    <a:pt x="0" y="0"/>
                  </a:moveTo>
                  <a:lnTo>
                    <a:pt x="1339" y="0"/>
                  </a:lnTo>
                  <a:lnTo>
                    <a:pt x="134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3" name="Freeform 341"/>
            <p:cNvSpPr>
              <a:spLocks/>
            </p:cNvSpPr>
            <p:nvPr/>
          </p:nvSpPr>
          <p:spPr bwMode="auto">
            <a:xfrm>
              <a:off x="6770" y="5790"/>
              <a:ext cx="33" cy="41"/>
            </a:xfrm>
            <a:custGeom>
              <a:avLst/>
              <a:gdLst>
                <a:gd name="T0" fmla="*/ 0 w 132"/>
                <a:gd name="T1" fmla="*/ 0 h 165"/>
                <a:gd name="T2" fmla="*/ 131 w 132"/>
                <a:gd name="T3" fmla="*/ 165 h 165"/>
                <a:gd name="T4" fmla="*/ 132 w 132"/>
                <a:gd name="T5" fmla="*/ 165 h 165"/>
                <a:gd name="T6" fmla="*/ 0 60000 65536"/>
                <a:gd name="T7" fmla="*/ 0 60000 65536"/>
                <a:gd name="T8" fmla="*/ 0 60000 65536"/>
                <a:gd name="T9" fmla="*/ 0 w 132"/>
                <a:gd name="T10" fmla="*/ 0 h 165"/>
                <a:gd name="T11" fmla="*/ 132 w 132"/>
                <a:gd name="T12" fmla="*/ 165 h 165"/>
              </a:gdLst>
              <a:ahLst/>
              <a:cxnLst>
                <a:cxn ang="T6">
                  <a:pos x="T0" y="T1"/>
                </a:cxn>
                <a:cxn ang="T7">
                  <a:pos x="T2" y="T3"/>
                </a:cxn>
                <a:cxn ang="T8">
                  <a:pos x="T4" y="T5"/>
                </a:cxn>
              </a:cxnLst>
              <a:rect l="T9" t="T10" r="T11" b="T12"/>
              <a:pathLst>
                <a:path w="132" h="165">
                  <a:moveTo>
                    <a:pt x="0" y="0"/>
                  </a:moveTo>
                  <a:lnTo>
                    <a:pt x="131" y="165"/>
                  </a:lnTo>
                  <a:lnTo>
                    <a:pt x="132"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4" name="Freeform 342"/>
            <p:cNvSpPr>
              <a:spLocks/>
            </p:cNvSpPr>
            <p:nvPr/>
          </p:nvSpPr>
          <p:spPr bwMode="auto">
            <a:xfrm>
              <a:off x="6802" y="5790"/>
              <a:ext cx="33" cy="41"/>
            </a:xfrm>
            <a:custGeom>
              <a:avLst/>
              <a:gdLst>
                <a:gd name="T0" fmla="*/ 0 w 132"/>
                <a:gd name="T1" fmla="*/ 165 h 165"/>
                <a:gd name="T2" fmla="*/ 131 w 132"/>
                <a:gd name="T3" fmla="*/ 0 h 165"/>
                <a:gd name="T4" fmla="*/ 132 w 132"/>
                <a:gd name="T5" fmla="*/ 0 h 165"/>
                <a:gd name="T6" fmla="*/ 0 60000 65536"/>
                <a:gd name="T7" fmla="*/ 0 60000 65536"/>
                <a:gd name="T8" fmla="*/ 0 60000 65536"/>
                <a:gd name="T9" fmla="*/ 0 w 132"/>
                <a:gd name="T10" fmla="*/ 0 h 165"/>
                <a:gd name="T11" fmla="*/ 132 w 132"/>
                <a:gd name="T12" fmla="*/ 165 h 165"/>
              </a:gdLst>
              <a:ahLst/>
              <a:cxnLst>
                <a:cxn ang="T6">
                  <a:pos x="T0" y="T1"/>
                </a:cxn>
                <a:cxn ang="T7">
                  <a:pos x="T2" y="T3"/>
                </a:cxn>
                <a:cxn ang="T8">
                  <a:pos x="T4" y="T5"/>
                </a:cxn>
              </a:cxnLst>
              <a:rect l="T9" t="T10" r="T11" b="T12"/>
              <a:pathLst>
                <a:path w="132" h="165">
                  <a:moveTo>
                    <a:pt x="0" y="165"/>
                  </a:moveTo>
                  <a:lnTo>
                    <a:pt x="131" y="0"/>
                  </a:lnTo>
                  <a:lnTo>
                    <a:pt x="13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5" name="Freeform 343"/>
            <p:cNvSpPr>
              <a:spLocks/>
            </p:cNvSpPr>
            <p:nvPr/>
          </p:nvSpPr>
          <p:spPr bwMode="auto">
            <a:xfrm>
              <a:off x="7958" y="5790"/>
              <a:ext cx="33" cy="41"/>
            </a:xfrm>
            <a:custGeom>
              <a:avLst/>
              <a:gdLst>
                <a:gd name="T0" fmla="*/ 0 w 133"/>
                <a:gd name="T1" fmla="*/ 0 h 165"/>
                <a:gd name="T2" fmla="*/ 131 w 133"/>
                <a:gd name="T3" fmla="*/ 165 h 165"/>
                <a:gd name="T4" fmla="*/ 133 w 133"/>
                <a:gd name="T5" fmla="*/ 165 h 165"/>
                <a:gd name="T6" fmla="*/ 0 60000 65536"/>
                <a:gd name="T7" fmla="*/ 0 60000 65536"/>
                <a:gd name="T8" fmla="*/ 0 60000 65536"/>
                <a:gd name="T9" fmla="*/ 0 w 133"/>
                <a:gd name="T10" fmla="*/ 0 h 165"/>
                <a:gd name="T11" fmla="*/ 133 w 133"/>
                <a:gd name="T12" fmla="*/ 165 h 165"/>
              </a:gdLst>
              <a:ahLst/>
              <a:cxnLst>
                <a:cxn ang="T6">
                  <a:pos x="T0" y="T1"/>
                </a:cxn>
                <a:cxn ang="T7">
                  <a:pos x="T2" y="T3"/>
                </a:cxn>
                <a:cxn ang="T8">
                  <a:pos x="T4" y="T5"/>
                </a:cxn>
              </a:cxnLst>
              <a:rect l="T9" t="T10" r="T11" b="T12"/>
              <a:pathLst>
                <a:path w="133" h="165">
                  <a:moveTo>
                    <a:pt x="0" y="0"/>
                  </a:moveTo>
                  <a:lnTo>
                    <a:pt x="131" y="165"/>
                  </a:lnTo>
                  <a:lnTo>
                    <a:pt x="133"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6" name="Freeform 344"/>
            <p:cNvSpPr>
              <a:spLocks/>
            </p:cNvSpPr>
            <p:nvPr/>
          </p:nvSpPr>
          <p:spPr bwMode="auto">
            <a:xfrm>
              <a:off x="7990" y="5790"/>
              <a:ext cx="33" cy="41"/>
            </a:xfrm>
            <a:custGeom>
              <a:avLst/>
              <a:gdLst>
                <a:gd name="T0" fmla="*/ 0 w 133"/>
                <a:gd name="T1" fmla="*/ 165 h 165"/>
                <a:gd name="T2" fmla="*/ 131 w 133"/>
                <a:gd name="T3" fmla="*/ 0 h 165"/>
                <a:gd name="T4" fmla="*/ 133 w 133"/>
                <a:gd name="T5" fmla="*/ 0 h 165"/>
                <a:gd name="T6" fmla="*/ 0 60000 65536"/>
                <a:gd name="T7" fmla="*/ 0 60000 65536"/>
                <a:gd name="T8" fmla="*/ 0 60000 65536"/>
                <a:gd name="T9" fmla="*/ 0 w 133"/>
                <a:gd name="T10" fmla="*/ 0 h 165"/>
                <a:gd name="T11" fmla="*/ 133 w 133"/>
                <a:gd name="T12" fmla="*/ 165 h 165"/>
              </a:gdLst>
              <a:ahLst/>
              <a:cxnLst>
                <a:cxn ang="T6">
                  <a:pos x="T0" y="T1"/>
                </a:cxn>
                <a:cxn ang="T7">
                  <a:pos x="T2" y="T3"/>
                </a:cxn>
                <a:cxn ang="T8">
                  <a:pos x="T4" y="T5"/>
                </a:cxn>
              </a:cxnLst>
              <a:rect l="T9" t="T10" r="T11" b="T12"/>
              <a:pathLst>
                <a:path w="133" h="165">
                  <a:moveTo>
                    <a:pt x="0" y="165"/>
                  </a:moveTo>
                  <a:lnTo>
                    <a:pt x="131" y="0"/>
                  </a:lnTo>
                  <a:lnTo>
                    <a:pt x="13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7" name="Freeform 345"/>
            <p:cNvSpPr>
              <a:spLocks/>
            </p:cNvSpPr>
            <p:nvPr/>
          </p:nvSpPr>
          <p:spPr bwMode="auto">
            <a:xfrm>
              <a:off x="7394" y="6641"/>
              <a:ext cx="1" cy="68"/>
            </a:xfrm>
            <a:custGeom>
              <a:avLst/>
              <a:gdLst>
                <a:gd name="T0" fmla="*/ 0 w 1"/>
                <a:gd name="T1" fmla="*/ 273 h 273"/>
                <a:gd name="T2" fmla="*/ 0 w 1"/>
                <a:gd name="T3" fmla="*/ 0 h 273"/>
                <a:gd name="T4" fmla="*/ 1 w 1"/>
                <a:gd name="T5" fmla="*/ 0 h 273"/>
                <a:gd name="T6" fmla="*/ 0 60000 65536"/>
                <a:gd name="T7" fmla="*/ 0 60000 65536"/>
                <a:gd name="T8" fmla="*/ 0 60000 65536"/>
                <a:gd name="T9" fmla="*/ 0 w 1"/>
                <a:gd name="T10" fmla="*/ 0 h 273"/>
                <a:gd name="T11" fmla="*/ 1 w 1"/>
                <a:gd name="T12" fmla="*/ 273 h 273"/>
              </a:gdLst>
              <a:ahLst/>
              <a:cxnLst>
                <a:cxn ang="T6">
                  <a:pos x="T0" y="T1"/>
                </a:cxn>
                <a:cxn ang="T7">
                  <a:pos x="T2" y="T3"/>
                </a:cxn>
                <a:cxn ang="T8">
                  <a:pos x="T4" y="T5"/>
                </a:cxn>
              </a:cxnLst>
              <a:rect l="T9" t="T10" r="T11" b="T12"/>
              <a:pathLst>
                <a:path w="1" h="273">
                  <a:moveTo>
                    <a:pt x="0" y="27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8" name="Freeform 346"/>
            <p:cNvSpPr>
              <a:spLocks/>
            </p:cNvSpPr>
            <p:nvPr/>
          </p:nvSpPr>
          <p:spPr bwMode="auto">
            <a:xfrm>
              <a:off x="7394" y="6626"/>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79" name="Freeform 347"/>
            <p:cNvSpPr>
              <a:spLocks/>
            </p:cNvSpPr>
            <p:nvPr/>
          </p:nvSpPr>
          <p:spPr bwMode="auto">
            <a:xfrm>
              <a:off x="7394" y="6516"/>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0" name="Freeform 348"/>
            <p:cNvSpPr>
              <a:spLocks/>
            </p:cNvSpPr>
            <p:nvPr/>
          </p:nvSpPr>
          <p:spPr bwMode="auto">
            <a:xfrm>
              <a:off x="7394" y="6501"/>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1" name="Freeform 349"/>
            <p:cNvSpPr>
              <a:spLocks/>
            </p:cNvSpPr>
            <p:nvPr/>
          </p:nvSpPr>
          <p:spPr bwMode="auto">
            <a:xfrm>
              <a:off x="7394" y="6391"/>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2" name="Freeform 350"/>
            <p:cNvSpPr>
              <a:spLocks/>
            </p:cNvSpPr>
            <p:nvPr/>
          </p:nvSpPr>
          <p:spPr bwMode="auto">
            <a:xfrm>
              <a:off x="7394" y="6376"/>
              <a:ext cx="1" cy="3"/>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3" name="Freeform 351"/>
            <p:cNvSpPr>
              <a:spLocks/>
            </p:cNvSpPr>
            <p:nvPr/>
          </p:nvSpPr>
          <p:spPr bwMode="auto">
            <a:xfrm>
              <a:off x="7394" y="6266"/>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4" name="Freeform 352"/>
            <p:cNvSpPr>
              <a:spLocks/>
            </p:cNvSpPr>
            <p:nvPr/>
          </p:nvSpPr>
          <p:spPr bwMode="auto">
            <a:xfrm>
              <a:off x="7394" y="6252"/>
              <a:ext cx="1" cy="2"/>
            </a:xfrm>
            <a:custGeom>
              <a:avLst/>
              <a:gdLst>
                <a:gd name="T0" fmla="*/ 0 w 1"/>
                <a:gd name="T1" fmla="*/ 9 h 9"/>
                <a:gd name="T2" fmla="*/ 0 w 1"/>
                <a:gd name="T3" fmla="*/ 0 h 9"/>
                <a:gd name="T4" fmla="*/ 1 w 1"/>
                <a:gd name="T5" fmla="*/ 0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5" name="Freeform 353"/>
            <p:cNvSpPr>
              <a:spLocks/>
            </p:cNvSpPr>
            <p:nvPr/>
          </p:nvSpPr>
          <p:spPr bwMode="auto">
            <a:xfrm>
              <a:off x="7394" y="6141"/>
              <a:ext cx="1" cy="98"/>
            </a:xfrm>
            <a:custGeom>
              <a:avLst/>
              <a:gdLst>
                <a:gd name="T0" fmla="*/ 0 w 1"/>
                <a:gd name="T1" fmla="*/ 392 h 392"/>
                <a:gd name="T2" fmla="*/ 0 w 1"/>
                <a:gd name="T3" fmla="*/ 0 h 392"/>
                <a:gd name="T4" fmla="*/ 1 w 1"/>
                <a:gd name="T5" fmla="*/ 0 h 392"/>
                <a:gd name="T6" fmla="*/ 0 60000 65536"/>
                <a:gd name="T7" fmla="*/ 0 60000 65536"/>
                <a:gd name="T8" fmla="*/ 0 60000 65536"/>
                <a:gd name="T9" fmla="*/ 0 w 1"/>
                <a:gd name="T10" fmla="*/ 0 h 392"/>
                <a:gd name="T11" fmla="*/ 1 w 1"/>
                <a:gd name="T12" fmla="*/ 392 h 392"/>
              </a:gdLst>
              <a:ahLst/>
              <a:cxnLst>
                <a:cxn ang="T6">
                  <a:pos x="T0" y="T1"/>
                </a:cxn>
                <a:cxn ang="T7">
                  <a:pos x="T2" y="T3"/>
                </a:cxn>
                <a:cxn ang="T8">
                  <a:pos x="T4" y="T5"/>
                </a:cxn>
              </a:cxnLst>
              <a:rect l="T9" t="T10" r="T11" b="T12"/>
              <a:pathLst>
                <a:path w="1" h="392">
                  <a:moveTo>
                    <a:pt x="0" y="39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6" name="Freeform 354"/>
            <p:cNvSpPr>
              <a:spLocks/>
            </p:cNvSpPr>
            <p:nvPr/>
          </p:nvSpPr>
          <p:spPr bwMode="auto">
            <a:xfrm>
              <a:off x="7394" y="6127"/>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7" name="Freeform 355"/>
            <p:cNvSpPr>
              <a:spLocks/>
            </p:cNvSpPr>
            <p:nvPr/>
          </p:nvSpPr>
          <p:spPr bwMode="auto">
            <a:xfrm>
              <a:off x="7394" y="6016"/>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8" name="Freeform 356"/>
            <p:cNvSpPr>
              <a:spLocks/>
            </p:cNvSpPr>
            <p:nvPr/>
          </p:nvSpPr>
          <p:spPr bwMode="auto">
            <a:xfrm>
              <a:off x="7394" y="6002"/>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89" name="Freeform 357"/>
            <p:cNvSpPr>
              <a:spLocks/>
            </p:cNvSpPr>
            <p:nvPr/>
          </p:nvSpPr>
          <p:spPr bwMode="auto">
            <a:xfrm>
              <a:off x="7394" y="5892"/>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0" name="Freeform 358"/>
            <p:cNvSpPr>
              <a:spLocks/>
            </p:cNvSpPr>
            <p:nvPr/>
          </p:nvSpPr>
          <p:spPr bwMode="auto">
            <a:xfrm>
              <a:off x="7394" y="5877"/>
              <a:ext cx="1" cy="2"/>
            </a:xfrm>
            <a:custGeom>
              <a:avLst/>
              <a:gdLst>
                <a:gd name="T0" fmla="*/ 0 w 1"/>
                <a:gd name="T1" fmla="*/ 8 h 8"/>
                <a:gd name="T2" fmla="*/ 0 w 1"/>
                <a:gd name="T3" fmla="*/ 0 h 8"/>
                <a:gd name="T4" fmla="*/ 1 w 1"/>
                <a:gd name="T5" fmla="*/ 0 h 8"/>
                <a:gd name="T6" fmla="*/ 0 60000 65536"/>
                <a:gd name="T7" fmla="*/ 0 60000 65536"/>
                <a:gd name="T8" fmla="*/ 0 60000 65536"/>
                <a:gd name="T9" fmla="*/ 0 w 1"/>
                <a:gd name="T10" fmla="*/ 0 h 8"/>
                <a:gd name="T11" fmla="*/ 1 w 1"/>
                <a:gd name="T12" fmla="*/ 8 h 8"/>
              </a:gdLst>
              <a:ahLst/>
              <a:cxnLst>
                <a:cxn ang="T6">
                  <a:pos x="T0" y="T1"/>
                </a:cxn>
                <a:cxn ang="T7">
                  <a:pos x="T2" y="T3"/>
                </a:cxn>
                <a:cxn ang="T8">
                  <a:pos x="T4" y="T5"/>
                </a:cxn>
              </a:cxnLst>
              <a:rect l="T9" t="T10" r="T11" b="T12"/>
              <a:pathLst>
                <a:path w="1" h="8">
                  <a:moveTo>
                    <a:pt x="0" y="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1" name="Freeform 359"/>
            <p:cNvSpPr>
              <a:spLocks/>
            </p:cNvSpPr>
            <p:nvPr/>
          </p:nvSpPr>
          <p:spPr bwMode="auto">
            <a:xfrm>
              <a:off x="7394" y="5767"/>
              <a:ext cx="1" cy="98"/>
            </a:xfrm>
            <a:custGeom>
              <a:avLst/>
              <a:gdLst>
                <a:gd name="T0" fmla="*/ 0 w 1"/>
                <a:gd name="T1" fmla="*/ 393 h 393"/>
                <a:gd name="T2" fmla="*/ 0 w 1"/>
                <a:gd name="T3" fmla="*/ 0 h 393"/>
                <a:gd name="T4" fmla="*/ 1 w 1"/>
                <a:gd name="T5" fmla="*/ 0 h 393"/>
                <a:gd name="T6" fmla="*/ 0 60000 65536"/>
                <a:gd name="T7" fmla="*/ 0 60000 65536"/>
                <a:gd name="T8" fmla="*/ 0 60000 65536"/>
                <a:gd name="T9" fmla="*/ 0 w 1"/>
                <a:gd name="T10" fmla="*/ 0 h 393"/>
                <a:gd name="T11" fmla="*/ 1 w 1"/>
                <a:gd name="T12" fmla="*/ 393 h 393"/>
              </a:gdLst>
              <a:ahLst/>
              <a:cxnLst>
                <a:cxn ang="T6">
                  <a:pos x="T0" y="T1"/>
                </a:cxn>
                <a:cxn ang="T7">
                  <a:pos x="T2" y="T3"/>
                </a:cxn>
                <a:cxn ang="T8">
                  <a:pos x="T4" y="T5"/>
                </a:cxn>
              </a:cxnLst>
              <a:rect l="T9" t="T10" r="T11" b="T12"/>
              <a:pathLst>
                <a:path w="1" h="393">
                  <a:moveTo>
                    <a:pt x="0" y="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2" name="Freeform 360"/>
            <p:cNvSpPr>
              <a:spLocks/>
            </p:cNvSpPr>
            <p:nvPr/>
          </p:nvSpPr>
          <p:spPr bwMode="auto">
            <a:xfrm>
              <a:off x="7394" y="5752"/>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3" name="Freeform 361"/>
            <p:cNvSpPr>
              <a:spLocks/>
            </p:cNvSpPr>
            <p:nvPr/>
          </p:nvSpPr>
          <p:spPr bwMode="auto">
            <a:xfrm>
              <a:off x="7394" y="5672"/>
              <a:ext cx="1" cy="68"/>
            </a:xfrm>
            <a:custGeom>
              <a:avLst/>
              <a:gdLst>
                <a:gd name="T0" fmla="*/ 0 w 1"/>
                <a:gd name="T1" fmla="*/ 273 h 273"/>
                <a:gd name="T2" fmla="*/ 0 w 1"/>
                <a:gd name="T3" fmla="*/ 0 h 273"/>
                <a:gd name="T4" fmla="*/ 1 w 1"/>
                <a:gd name="T5" fmla="*/ 0 h 273"/>
                <a:gd name="T6" fmla="*/ 0 60000 65536"/>
                <a:gd name="T7" fmla="*/ 0 60000 65536"/>
                <a:gd name="T8" fmla="*/ 0 60000 65536"/>
                <a:gd name="T9" fmla="*/ 0 w 1"/>
                <a:gd name="T10" fmla="*/ 0 h 273"/>
                <a:gd name="T11" fmla="*/ 1 w 1"/>
                <a:gd name="T12" fmla="*/ 273 h 273"/>
              </a:gdLst>
              <a:ahLst/>
              <a:cxnLst>
                <a:cxn ang="T6">
                  <a:pos x="T0" y="T1"/>
                </a:cxn>
                <a:cxn ang="T7">
                  <a:pos x="T2" y="T3"/>
                </a:cxn>
                <a:cxn ang="T8">
                  <a:pos x="T4" y="T5"/>
                </a:cxn>
              </a:cxnLst>
              <a:rect l="T9" t="T10" r="T11" b="T12"/>
              <a:pathLst>
                <a:path w="1" h="273">
                  <a:moveTo>
                    <a:pt x="0" y="27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4" name="Freeform 362"/>
            <p:cNvSpPr>
              <a:spLocks/>
            </p:cNvSpPr>
            <p:nvPr/>
          </p:nvSpPr>
          <p:spPr bwMode="auto">
            <a:xfrm>
              <a:off x="7362" y="5790"/>
              <a:ext cx="32" cy="41"/>
            </a:xfrm>
            <a:custGeom>
              <a:avLst/>
              <a:gdLst>
                <a:gd name="T0" fmla="*/ 0 w 131"/>
                <a:gd name="T1" fmla="*/ 0 h 165"/>
                <a:gd name="T2" fmla="*/ 130 w 131"/>
                <a:gd name="T3" fmla="*/ 165 h 165"/>
                <a:gd name="T4" fmla="*/ 131 w 131"/>
                <a:gd name="T5" fmla="*/ 165 h 165"/>
                <a:gd name="T6" fmla="*/ 0 60000 65536"/>
                <a:gd name="T7" fmla="*/ 0 60000 65536"/>
                <a:gd name="T8" fmla="*/ 0 60000 65536"/>
                <a:gd name="T9" fmla="*/ 0 w 131"/>
                <a:gd name="T10" fmla="*/ 0 h 165"/>
                <a:gd name="T11" fmla="*/ 131 w 131"/>
                <a:gd name="T12" fmla="*/ 165 h 165"/>
              </a:gdLst>
              <a:ahLst/>
              <a:cxnLst>
                <a:cxn ang="T6">
                  <a:pos x="T0" y="T1"/>
                </a:cxn>
                <a:cxn ang="T7">
                  <a:pos x="T2" y="T3"/>
                </a:cxn>
                <a:cxn ang="T8">
                  <a:pos x="T4" y="T5"/>
                </a:cxn>
              </a:cxnLst>
              <a:rect l="T9" t="T10" r="T11" b="T12"/>
              <a:pathLst>
                <a:path w="131" h="165">
                  <a:moveTo>
                    <a:pt x="0" y="0"/>
                  </a:moveTo>
                  <a:lnTo>
                    <a:pt x="130" y="165"/>
                  </a:lnTo>
                  <a:lnTo>
                    <a:pt x="131"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5" name="Freeform 363"/>
            <p:cNvSpPr>
              <a:spLocks/>
            </p:cNvSpPr>
            <p:nvPr/>
          </p:nvSpPr>
          <p:spPr bwMode="auto">
            <a:xfrm>
              <a:off x="7394" y="5790"/>
              <a:ext cx="33" cy="41"/>
            </a:xfrm>
            <a:custGeom>
              <a:avLst/>
              <a:gdLst>
                <a:gd name="T0" fmla="*/ 0 w 132"/>
                <a:gd name="T1" fmla="*/ 165 h 165"/>
                <a:gd name="T2" fmla="*/ 131 w 132"/>
                <a:gd name="T3" fmla="*/ 0 h 165"/>
                <a:gd name="T4" fmla="*/ 132 w 132"/>
                <a:gd name="T5" fmla="*/ 0 h 165"/>
                <a:gd name="T6" fmla="*/ 0 60000 65536"/>
                <a:gd name="T7" fmla="*/ 0 60000 65536"/>
                <a:gd name="T8" fmla="*/ 0 60000 65536"/>
                <a:gd name="T9" fmla="*/ 0 w 132"/>
                <a:gd name="T10" fmla="*/ 0 h 165"/>
                <a:gd name="T11" fmla="*/ 132 w 132"/>
                <a:gd name="T12" fmla="*/ 165 h 165"/>
              </a:gdLst>
              <a:ahLst/>
              <a:cxnLst>
                <a:cxn ang="T6">
                  <a:pos x="T0" y="T1"/>
                </a:cxn>
                <a:cxn ang="T7">
                  <a:pos x="T2" y="T3"/>
                </a:cxn>
                <a:cxn ang="T8">
                  <a:pos x="T4" y="T5"/>
                </a:cxn>
              </a:cxnLst>
              <a:rect l="T9" t="T10" r="T11" b="T12"/>
              <a:pathLst>
                <a:path w="132" h="165">
                  <a:moveTo>
                    <a:pt x="0" y="165"/>
                  </a:moveTo>
                  <a:lnTo>
                    <a:pt x="131" y="0"/>
                  </a:lnTo>
                  <a:lnTo>
                    <a:pt x="13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6" name="Freeform 364"/>
            <p:cNvSpPr>
              <a:spLocks/>
            </p:cNvSpPr>
            <p:nvPr/>
          </p:nvSpPr>
          <p:spPr bwMode="auto">
            <a:xfrm>
              <a:off x="6835" y="5790"/>
              <a:ext cx="527" cy="1"/>
            </a:xfrm>
            <a:custGeom>
              <a:avLst/>
              <a:gdLst>
                <a:gd name="T0" fmla="*/ 0 w 2107"/>
                <a:gd name="T1" fmla="*/ 0 h 1"/>
                <a:gd name="T2" fmla="*/ 2106 w 2107"/>
                <a:gd name="T3" fmla="*/ 0 h 1"/>
                <a:gd name="T4" fmla="*/ 2107 w 2107"/>
                <a:gd name="T5" fmla="*/ 0 h 1"/>
                <a:gd name="T6" fmla="*/ 0 60000 65536"/>
                <a:gd name="T7" fmla="*/ 0 60000 65536"/>
                <a:gd name="T8" fmla="*/ 0 60000 65536"/>
                <a:gd name="T9" fmla="*/ 0 w 2107"/>
                <a:gd name="T10" fmla="*/ 0 h 1"/>
                <a:gd name="T11" fmla="*/ 2107 w 2107"/>
                <a:gd name="T12" fmla="*/ 1 h 1"/>
              </a:gdLst>
              <a:ahLst/>
              <a:cxnLst>
                <a:cxn ang="T6">
                  <a:pos x="T0" y="T1"/>
                </a:cxn>
                <a:cxn ang="T7">
                  <a:pos x="T2" y="T3"/>
                </a:cxn>
                <a:cxn ang="T8">
                  <a:pos x="T4" y="T5"/>
                </a:cxn>
              </a:cxnLst>
              <a:rect l="T9" t="T10" r="T11" b="T12"/>
              <a:pathLst>
                <a:path w="2107" h="1">
                  <a:moveTo>
                    <a:pt x="0" y="0"/>
                  </a:moveTo>
                  <a:lnTo>
                    <a:pt x="2106" y="0"/>
                  </a:lnTo>
                  <a:lnTo>
                    <a:pt x="210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7" name="Freeform 365"/>
            <p:cNvSpPr>
              <a:spLocks/>
            </p:cNvSpPr>
            <p:nvPr/>
          </p:nvSpPr>
          <p:spPr bwMode="auto">
            <a:xfrm>
              <a:off x="7427" y="5790"/>
              <a:ext cx="531" cy="1"/>
            </a:xfrm>
            <a:custGeom>
              <a:avLst/>
              <a:gdLst>
                <a:gd name="T0" fmla="*/ 0 w 2125"/>
                <a:gd name="T1" fmla="*/ 0 h 1"/>
                <a:gd name="T2" fmla="*/ 2123 w 2125"/>
                <a:gd name="T3" fmla="*/ 0 h 1"/>
                <a:gd name="T4" fmla="*/ 2125 w 2125"/>
                <a:gd name="T5" fmla="*/ 0 h 1"/>
                <a:gd name="T6" fmla="*/ 0 60000 65536"/>
                <a:gd name="T7" fmla="*/ 0 60000 65536"/>
                <a:gd name="T8" fmla="*/ 0 60000 65536"/>
                <a:gd name="T9" fmla="*/ 0 w 2125"/>
                <a:gd name="T10" fmla="*/ 0 h 1"/>
                <a:gd name="T11" fmla="*/ 2125 w 2125"/>
                <a:gd name="T12" fmla="*/ 1 h 1"/>
              </a:gdLst>
              <a:ahLst/>
              <a:cxnLst>
                <a:cxn ang="T6">
                  <a:pos x="T0" y="T1"/>
                </a:cxn>
                <a:cxn ang="T7">
                  <a:pos x="T2" y="T3"/>
                </a:cxn>
                <a:cxn ang="T8">
                  <a:pos x="T4" y="T5"/>
                </a:cxn>
              </a:cxnLst>
              <a:rect l="T9" t="T10" r="T11" b="T12"/>
              <a:pathLst>
                <a:path w="2125" h="1">
                  <a:moveTo>
                    <a:pt x="0" y="0"/>
                  </a:moveTo>
                  <a:lnTo>
                    <a:pt x="2123" y="0"/>
                  </a:lnTo>
                  <a:lnTo>
                    <a:pt x="212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8" name="Freeform 366"/>
            <p:cNvSpPr>
              <a:spLocks/>
            </p:cNvSpPr>
            <p:nvPr/>
          </p:nvSpPr>
          <p:spPr bwMode="auto">
            <a:xfrm>
              <a:off x="8023" y="5790"/>
              <a:ext cx="335" cy="1"/>
            </a:xfrm>
            <a:custGeom>
              <a:avLst/>
              <a:gdLst>
                <a:gd name="T0" fmla="*/ 0 w 1341"/>
                <a:gd name="T1" fmla="*/ 0 h 1"/>
                <a:gd name="T2" fmla="*/ 1340 w 1341"/>
                <a:gd name="T3" fmla="*/ 0 h 1"/>
                <a:gd name="T4" fmla="*/ 1341 w 1341"/>
                <a:gd name="T5" fmla="*/ 0 h 1"/>
                <a:gd name="T6" fmla="*/ 0 60000 65536"/>
                <a:gd name="T7" fmla="*/ 0 60000 65536"/>
                <a:gd name="T8" fmla="*/ 0 60000 65536"/>
                <a:gd name="T9" fmla="*/ 0 w 1341"/>
                <a:gd name="T10" fmla="*/ 0 h 1"/>
                <a:gd name="T11" fmla="*/ 1341 w 1341"/>
                <a:gd name="T12" fmla="*/ 1 h 1"/>
              </a:gdLst>
              <a:ahLst/>
              <a:cxnLst>
                <a:cxn ang="T6">
                  <a:pos x="T0" y="T1"/>
                </a:cxn>
                <a:cxn ang="T7">
                  <a:pos x="T2" y="T3"/>
                </a:cxn>
                <a:cxn ang="T8">
                  <a:pos x="T4" y="T5"/>
                </a:cxn>
              </a:cxnLst>
              <a:rect l="T9" t="T10" r="T11" b="T12"/>
              <a:pathLst>
                <a:path w="1341" h="1">
                  <a:moveTo>
                    <a:pt x="0" y="0"/>
                  </a:moveTo>
                  <a:lnTo>
                    <a:pt x="1340" y="0"/>
                  </a:lnTo>
                  <a:lnTo>
                    <a:pt x="134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599" name="Freeform 367"/>
            <p:cNvSpPr>
              <a:spLocks/>
            </p:cNvSpPr>
            <p:nvPr/>
          </p:nvSpPr>
          <p:spPr bwMode="auto">
            <a:xfrm>
              <a:off x="6742" y="6314"/>
              <a:ext cx="491" cy="491"/>
            </a:xfrm>
            <a:custGeom>
              <a:avLst/>
              <a:gdLst>
                <a:gd name="T0" fmla="*/ 0 w 1962"/>
                <a:gd name="T1" fmla="*/ 0 h 1964"/>
                <a:gd name="T2" fmla="*/ 1961 w 1962"/>
                <a:gd name="T3" fmla="*/ 1964 h 1964"/>
                <a:gd name="T4" fmla="*/ 1962 w 1962"/>
                <a:gd name="T5" fmla="*/ 1964 h 1964"/>
                <a:gd name="T6" fmla="*/ 0 60000 65536"/>
                <a:gd name="T7" fmla="*/ 0 60000 65536"/>
                <a:gd name="T8" fmla="*/ 0 60000 65536"/>
                <a:gd name="T9" fmla="*/ 0 w 1962"/>
                <a:gd name="T10" fmla="*/ 0 h 1964"/>
                <a:gd name="T11" fmla="*/ 1962 w 1962"/>
                <a:gd name="T12" fmla="*/ 1964 h 1964"/>
              </a:gdLst>
              <a:ahLst/>
              <a:cxnLst>
                <a:cxn ang="T6">
                  <a:pos x="T0" y="T1"/>
                </a:cxn>
                <a:cxn ang="T7">
                  <a:pos x="T2" y="T3"/>
                </a:cxn>
                <a:cxn ang="T8">
                  <a:pos x="T4" y="T5"/>
                </a:cxn>
              </a:cxnLst>
              <a:rect l="T9" t="T10" r="T11" b="T12"/>
              <a:pathLst>
                <a:path w="1962" h="1964">
                  <a:moveTo>
                    <a:pt x="0" y="0"/>
                  </a:moveTo>
                  <a:lnTo>
                    <a:pt x="1961" y="1964"/>
                  </a:lnTo>
                  <a:lnTo>
                    <a:pt x="1962" y="19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0" name="Freeform 368"/>
            <p:cNvSpPr>
              <a:spLocks/>
            </p:cNvSpPr>
            <p:nvPr/>
          </p:nvSpPr>
          <p:spPr bwMode="auto">
            <a:xfrm>
              <a:off x="7573" y="6314"/>
              <a:ext cx="490" cy="491"/>
            </a:xfrm>
            <a:custGeom>
              <a:avLst/>
              <a:gdLst>
                <a:gd name="T0" fmla="*/ 0 w 1962"/>
                <a:gd name="T1" fmla="*/ 0 h 1964"/>
                <a:gd name="T2" fmla="*/ 1961 w 1962"/>
                <a:gd name="T3" fmla="*/ 1964 h 1964"/>
                <a:gd name="T4" fmla="*/ 1962 w 1962"/>
                <a:gd name="T5" fmla="*/ 1964 h 1964"/>
                <a:gd name="T6" fmla="*/ 0 60000 65536"/>
                <a:gd name="T7" fmla="*/ 0 60000 65536"/>
                <a:gd name="T8" fmla="*/ 0 60000 65536"/>
                <a:gd name="T9" fmla="*/ 0 w 1962"/>
                <a:gd name="T10" fmla="*/ 0 h 1964"/>
                <a:gd name="T11" fmla="*/ 1962 w 1962"/>
                <a:gd name="T12" fmla="*/ 1964 h 1964"/>
              </a:gdLst>
              <a:ahLst/>
              <a:cxnLst>
                <a:cxn ang="T6">
                  <a:pos x="T0" y="T1"/>
                </a:cxn>
                <a:cxn ang="T7">
                  <a:pos x="T2" y="T3"/>
                </a:cxn>
                <a:cxn ang="T8">
                  <a:pos x="T4" y="T5"/>
                </a:cxn>
              </a:cxnLst>
              <a:rect l="T9" t="T10" r="T11" b="T12"/>
              <a:pathLst>
                <a:path w="1962" h="1964">
                  <a:moveTo>
                    <a:pt x="0" y="0"/>
                  </a:moveTo>
                  <a:lnTo>
                    <a:pt x="1961" y="1964"/>
                  </a:lnTo>
                  <a:lnTo>
                    <a:pt x="1962" y="196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1" name="Freeform 369"/>
            <p:cNvSpPr>
              <a:spLocks/>
            </p:cNvSpPr>
            <p:nvPr/>
          </p:nvSpPr>
          <p:spPr bwMode="auto">
            <a:xfrm>
              <a:off x="7950" y="6355"/>
              <a:ext cx="408" cy="1"/>
            </a:xfrm>
            <a:custGeom>
              <a:avLst/>
              <a:gdLst>
                <a:gd name="T0" fmla="*/ 0 w 1635"/>
                <a:gd name="T1" fmla="*/ 0 h 1"/>
                <a:gd name="T2" fmla="*/ 1634 w 1635"/>
                <a:gd name="T3" fmla="*/ 0 h 1"/>
                <a:gd name="T4" fmla="*/ 1635 w 1635"/>
                <a:gd name="T5" fmla="*/ 0 h 1"/>
                <a:gd name="T6" fmla="*/ 0 60000 65536"/>
                <a:gd name="T7" fmla="*/ 0 60000 65536"/>
                <a:gd name="T8" fmla="*/ 0 60000 65536"/>
                <a:gd name="T9" fmla="*/ 0 w 1635"/>
                <a:gd name="T10" fmla="*/ 0 h 1"/>
                <a:gd name="T11" fmla="*/ 1635 w 1635"/>
                <a:gd name="T12" fmla="*/ 1 h 1"/>
              </a:gdLst>
              <a:ahLst/>
              <a:cxnLst>
                <a:cxn ang="T6">
                  <a:pos x="T0" y="T1"/>
                </a:cxn>
                <a:cxn ang="T7">
                  <a:pos x="T2" y="T3"/>
                </a:cxn>
                <a:cxn ang="T8">
                  <a:pos x="T4" y="T5"/>
                </a:cxn>
              </a:cxnLst>
              <a:rect l="T9" t="T10" r="T11" b="T12"/>
              <a:pathLst>
                <a:path w="1635" h="1">
                  <a:moveTo>
                    <a:pt x="0" y="0"/>
                  </a:moveTo>
                  <a:lnTo>
                    <a:pt x="1634" y="0"/>
                  </a:lnTo>
                  <a:lnTo>
                    <a:pt x="163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2" name="Freeform 370"/>
            <p:cNvSpPr>
              <a:spLocks/>
            </p:cNvSpPr>
            <p:nvPr/>
          </p:nvSpPr>
          <p:spPr bwMode="auto">
            <a:xfrm>
              <a:off x="7192" y="6764"/>
              <a:ext cx="830" cy="1"/>
            </a:xfrm>
            <a:custGeom>
              <a:avLst/>
              <a:gdLst>
                <a:gd name="T0" fmla="*/ 0 w 3321"/>
                <a:gd name="T1" fmla="*/ 0 h 1"/>
                <a:gd name="T2" fmla="*/ 3320 w 3321"/>
                <a:gd name="T3" fmla="*/ 0 h 1"/>
                <a:gd name="T4" fmla="*/ 3321 w 3321"/>
                <a:gd name="T5" fmla="*/ 0 h 1"/>
                <a:gd name="T6" fmla="*/ 0 60000 65536"/>
                <a:gd name="T7" fmla="*/ 0 60000 65536"/>
                <a:gd name="T8" fmla="*/ 0 60000 65536"/>
                <a:gd name="T9" fmla="*/ 0 w 3321"/>
                <a:gd name="T10" fmla="*/ 0 h 1"/>
                <a:gd name="T11" fmla="*/ 3321 w 3321"/>
                <a:gd name="T12" fmla="*/ 1 h 1"/>
              </a:gdLst>
              <a:ahLst/>
              <a:cxnLst>
                <a:cxn ang="T6">
                  <a:pos x="T0" y="T1"/>
                </a:cxn>
                <a:cxn ang="T7">
                  <a:pos x="T2" y="T3"/>
                </a:cxn>
                <a:cxn ang="T8">
                  <a:pos x="T4" y="T5"/>
                </a:cxn>
              </a:cxnLst>
              <a:rect l="T9" t="T10" r="T11" b="T12"/>
              <a:pathLst>
                <a:path w="3321" h="1">
                  <a:moveTo>
                    <a:pt x="0" y="0"/>
                  </a:moveTo>
                  <a:lnTo>
                    <a:pt x="3320" y="0"/>
                  </a:lnTo>
                  <a:lnTo>
                    <a:pt x="332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3" name="Freeform 371"/>
            <p:cNvSpPr>
              <a:spLocks/>
            </p:cNvSpPr>
            <p:nvPr/>
          </p:nvSpPr>
          <p:spPr bwMode="auto">
            <a:xfrm>
              <a:off x="7679" y="6245"/>
              <a:ext cx="65" cy="65"/>
            </a:xfrm>
            <a:custGeom>
              <a:avLst/>
              <a:gdLst>
                <a:gd name="T0" fmla="*/ 0 w 260"/>
                <a:gd name="T1" fmla="*/ 0 h 258"/>
                <a:gd name="T2" fmla="*/ 259 w 260"/>
                <a:gd name="T3" fmla="*/ 258 h 258"/>
                <a:gd name="T4" fmla="*/ 260 w 260"/>
                <a:gd name="T5" fmla="*/ 258 h 258"/>
                <a:gd name="T6" fmla="*/ 0 60000 65536"/>
                <a:gd name="T7" fmla="*/ 0 60000 65536"/>
                <a:gd name="T8" fmla="*/ 0 60000 65536"/>
                <a:gd name="T9" fmla="*/ 0 w 260"/>
                <a:gd name="T10" fmla="*/ 0 h 258"/>
                <a:gd name="T11" fmla="*/ 260 w 260"/>
                <a:gd name="T12" fmla="*/ 258 h 258"/>
              </a:gdLst>
              <a:ahLst/>
              <a:cxnLst>
                <a:cxn ang="T6">
                  <a:pos x="T0" y="T1"/>
                </a:cxn>
                <a:cxn ang="T7">
                  <a:pos x="T2" y="T3"/>
                </a:cxn>
                <a:cxn ang="T8">
                  <a:pos x="T4" y="T5"/>
                </a:cxn>
              </a:cxnLst>
              <a:rect l="T9" t="T10" r="T11" b="T12"/>
              <a:pathLst>
                <a:path w="260" h="258">
                  <a:moveTo>
                    <a:pt x="0" y="0"/>
                  </a:moveTo>
                  <a:lnTo>
                    <a:pt x="259" y="258"/>
                  </a:lnTo>
                  <a:lnTo>
                    <a:pt x="260" y="258"/>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4" name="Freeform 372"/>
            <p:cNvSpPr>
              <a:spLocks/>
            </p:cNvSpPr>
            <p:nvPr/>
          </p:nvSpPr>
          <p:spPr bwMode="auto">
            <a:xfrm>
              <a:off x="7753" y="6319"/>
              <a:ext cx="1" cy="1"/>
            </a:xfrm>
            <a:custGeom>
              <a:avLst/>
              <a:gdLst>
                <a:gd name="T0" fmla="*/ 0 w 7"/>
                <a:gd name="T1" fmla="*/ 0 h 6"/>
                <a:gd name="T2" fmla="*/ 6 w 7"/>
                <a:gd name="T3" fmla="*/ 6 h 6"/>
                <a:gd name="T4" fmla="*/ 7 w 7"/>
                <a:gd name="T5" fmla="*/ 6 h 6"/>
                <a:gd name="T6" fmla="*/ 0 60000 65536"/>
                <a:gd name="T7" fmla="*/ 0 60000 65536"/>
                <a:gd name="T8" fmla="*/ 0 60000 65536"/>
                <a:gd name="T9" fmla="*/ 0 w 7"/>
                <a:gd name="T10" fmla="*/ 0 h 6"/>
                <a:gd name="T11" fmla="*/ 7 w 7"/>
                <a:gd name="T12" fmla="*/ 6 h 6"/>
              </a:gdLst>
              <a:ahLst/>
              <a:cxnLst>
                <a:cxn ang="T6">
                  <a:pos x="T0" y="T1"/>
                </a:cxn>
                <a:cxn ang="T7">
                  <a:pos x="T2" y="T3"/>
                </a:cxn>
                <a:cxn ang="T8">
                  <a:pos x="T4" y="T5"/>
                </a:cxn>
              </a:cxnLst>
              <a:rect l="T9" t="T10" r="T11" b="T12"/>
              <a:pathLst>
                <a:path w="7" h="6">
                  <a:moveTo>
                    <a:pt x="0" y="0"/>
                  </a:moveTo>
                  <a:lnTo>
                    <a:pt x="6" y="6"/>
                  </a:lnTo>
                  <a:lnTo>
                    <a:pt x="7" y="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5" name="Freeform 373"/>
            <p:cNvSpPr>
              <a:spLocks/>
            </p:cNvSpPr>
            <p:nvPr/>
          </p:nvSpPr>
          <p:spPr bwMode="auto">
            <a:xfrm>
              <a:off x="7763" y="6329"/>
              <a:ext cx="69" cy="69"/>
            </a:xfrm>
            <a:custGeom>
              <a:avLst/>
              <a:gdLst>
                <a:gd name="T0" fmla="*/ 0 w 279"/>
                <a:gd name="T1" fmla="*/ 0 h 277"/>
                <a:gd name="T2" fmla="*/ 278 w 279"/>
                <a:gd name="T3" fmla="*/ 277 h 277"/>
                <a:gd name="T4" fmla="*/ 279 w 279"/>
                <a:gd name="T5" fmla="*/ 277 h 277"/>
                <a:gd name="T6" fmla="*/ 0 60000 65536"/>
                <a:gd name="T7" fmla="*/ 0 60000 65536"/>
                <a:gd name="T8" fmla="*/ 0 60000 65536"/>
                <a:gd name="T9" fmla="*/ 0 w 279"/>
                <a:gd name="T10" fmla="*/ 0 h 277"/>
                <a:gd name="T11" fmla="*/ 279 w 279"/>
                <a:gd name="T12" fmla="*/ 277 h 277"/>
              </a:gdLst>
              <a:ahLst/>
              <a:cxnLst>
                <a:cxn ang="T6">
                  <a:pos x="T0" y="T1"/>
                </a:cxn>
                <a:cxn ang="T7">
                  <a:pos x="T2" y="T3"/>
                </a:cxn>
                <a:cxn ang="T8">
                  <a:pos x="T4" y="T5"/>
                </a:cxn>
              </a:cxnLst>
              <a:rect l="T9" t="T10" r="T11" b="T12"/>
              <a:pathLst>
                <a:path w="279" h="277">
                  <a:moveTo>
                    <a:pt x="0" y="0"/>
                  </a:moveTo>
                  <a:lnTo>
                    <a:pt x="278" y="277"/>
                  </a:lnTo>
                  <a:lnTo>
                    <a:pt x="279" y="27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6" name="Freeform 374"/>
            <p:cNvSpPr>
              <a:spLocks/>
            </p:cNvSpPr>
            <p:nvPr/>
          </p:nvSpPr>
          <p:spPr bwMode="auto">
            <a:xfrm>
              <a:off x="7841" y="6407"/>
              <a:ext cx="1" cy="2"/>
            </a:xfrm>
            <a:custGeom>
              <a:avLst/>
              <a:gdLst>
                <a:gd name="T0" fmla="*/ 0 w 7"/>
                <a:gd name="T1" fmla="*/ 0 h 5"/>
                <a:gd name="T2" fmla="*/ 6 w 7"/>
                <a:gd name="T3" fmla="*/ 5 h 5"/>
                <a:gd name="T4" fmla="*/ 7 w 7"/>
                <a:gd name="T5" fmla="*/ 5 h 5"/>
                <a:gd name="T6" fmla="*/ 0 60000 65536"/>
                <a:gd name="T7" fmla="*/ 0 60000 65536"/>
                <a:gd name="T8" fmla="*/ 0 60000 65536"/>
                <a:gd name="T9" fmla="*/ 0 w 7"/>
                <a:gd name="T10" fmla="*/ 0 h 5"/>
                <a:gd name="T11" fmla="*/ 7 w 7"/>
                <a:gd name="T12" fmla="*/ 5 h 5"/>
              </a:gdLst>
              <a:ahLst/>
              <a:cxnLst>
                <a:cxn ang="T6">
                  <a:pos x="T0" y="T1"/>
                </a:cxn>
                <a:cxn ang="T7">
                  <a:pos x="T2" y="T3"/>
                </a:cxn>
                <a:cxn ang="T8">
                  <a:pos x="T4" y="T5"/>
                </a:cxn>
              </a:cxnLst>
              <a:rect l="T9" t="T10" r="T11" b="T12"/>
              <a:pathLst>
                <a:path w="7" h="5">
                  <a:moveTo>
                    <a:pt x="0" y="0"/>
                  </a:moveTo>
                  <a:lnTo>
                    <a:pt x="6" y="5"/>
                  </a:lnTo>
                  <a:lnTo>
                    <a:pt x="7" y="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7" name="Freeform 375"/>
            <p:cNvSpPr>
              <a:spLocks/>
            </p:cNvSpPr>
            <p:nvPr/>
          </p:nvSpPr>
          <p:spPr bwMode="auto">
            <a:xfrm>
              <a:off x="7851" y="6417"/>
              <a:ext cx="69" cy="70"/>
            </a:xfrm>
            <a:custGeom>
              <a:avLst/>
              <a:gdLst>
                <a:gd name="T0" fmla="*/ 0 w 279"/>
                <a:gd name="T1" fmla="*/ 0 h 277"/>
                <a:gd name="T2" fmla="*/ 278 w 279"/>
                <a:gd name="T3" fmla="*/ 277 h 277"/>
                <a:gd name="T4" fmla="*/ 279 w 279"/>
                <a:gd name="T5" fmla="*/ 277 h 277"/>
                <a:gd name="T6" fmla="*/ 0 60000 65536"/>
                <a:gd name="T7" fmla="*/ 0 60000 65536"/>
                <a:gd name="T8" fmla="*/ 0 60000 65536"/>
                <a:gd name="T9" fmla="*/ 0 w 279"/>
                <a:gd name="T10" fmla="*/ 0 h 277"/>
                <a:gd name="T11" fmla="*/ 279 w 279"/>
                <a:gd name="T12" fmla="*/ 277 h 277"/>
              </a:gdLst>
              <a:ahLst/>
              <a:cxnLst>
                <a:cxn ang="T6">
                  <a:pos x="T0" y="T1"/>
                </a:cxn>
                <a:cxn ang="T7">
                  <a:pos x="T2" y="T3"/>
                </a:cxn>
                <a:cxn ang="T8">
                  <a:pos x="T4" y="T5"/>
                </a:cxn>
              </a:cxnLst>
              <a:rect l="T9" t="T10" r="T11" b="T12"/>
              <a:pathLst>
                <a:path w="279" h="277">
                  <a:moveTo>
                    <a:pt x="0" y="0"/>
                  </a:moveTo>
                  <a:lnTo>
                    <a:pt x="278" y="277"/>
                  </a:lnTo>
                  <a:lnTo>
                    <a:pt x="279" y="27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8" name="Freeform 376"/>
            <p:cNvSpPr>
              <a:spLocks/>
            </p:cNvSpPr>
            <p:nvPr/>
          </p:nvSpPr>
          <p:spPr bwMode="auto">
            <a:xfrm>
              <a:off x="7929" y="6495"/>
              <a:ext cx="1" cy="2"/>
            </a:xfrm>
            <a:custGeom>
              <a:avLst/>
              <a:gdLst>
                <a:gd name="T0" fmla="*/ 0 w 7"/>
                <a:gd name="T1" fmla="*/ 0 h 5"/>
                <a:gd name="T2" fmla="*/ 6 w 7"/>
                <a:gd name="T3" fmla="*/ 5 h 5"/>
                <a:gd name="T4" fmla="*/ 7 w 7"/>
                <a:gd name="T5" fmla="*/ 5 h 5"/>
                <a:gd name="T6" fmla="*/ 0 60000 65536"/>
                <a:gd name="T7" fmla="*/ 0 60000 65536"/>
                <a:gd name="T8" fmla="*/ 0 60000 65536"/>
                <a:gd name="T9" fmla="*/ 0 w 7"/>
                <a:gd name="T10" fmla="*/ 0 h 5"/>
                <a:gd name="T11" fmla="*/ 7 w 7"/>
                <a:gd name="T12" fmla="*/ 5 h 5"/>
              </a:gdLst>
              <a:ahLst/>
              <a:cxnLst>
                <a:cxn ang="T6">
                  <a:pos x="T0" y="T1"/>
                </a:cxn>
                <a:cxn ang="T7">
                  <a:pos x="T2" y="T3"/>
                </a:cxn>
                <a:cxn ang="T8">
                  <a:pos x="T4" y="T5"/>
                </a:cxn>
              </a:cxnLst>
              <a:rect l="T9" t="T10" r="T11" b="T12"/>
              <a:pathLst>
                <a:path w="7" h="5">
                  <a:moveTo>
                    <a:pt x="0" y="0"/>
                  </a:moveTo>
                  <a:lnTo>
                    <a:pt x="6" y="5"/>
                  </a:lnTo>
                  <a:lnTo>
                    <a:pt x="7" y="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09" name="Freeform 377"/>
            <p:cNvSpPr>
              <a:spLocks/>
            </p:cNvSpPr>
            <p:nvPr/>
          </p:nvSpPr>
          <p:spPr bwMode="auto">
            <a:xfrm>
              <a:off x="7939" y="6505"/>
              <a:ext cx="69" cy="70"/>
            </a:xfrm>
            <a:custGeom>
              <a:avLst/>
              <a:gdLst>
                <a:gd name="T0" fmla="*/ 0 w 278"/>
                <a:gd name="T1" fmla="*/ 0 h 277"/>
                <a:gd name="T2" fmla="*/ 276 w 278"/>
                <a:gd name="T3" fmla="*/ 277 h 277"/>
                <a:gd name="T4" fmla="*/ 278 w 278"/>
                <a:gd name="T5" fmla="*/ 277 h 277"/>
                <a:gd name="T6" fmla="*/ 0 60000 65536"/>
                <a:gd name="T7" fmla="*/ 0 60000 65536"/>
                <a:gd name="T8" fmla="*/ 0 60000 65536"/>
                <a:gd name="T9" fmla="*/ 0 w 278"/>
                <a:gd name="T10" fmla="*/ 0 h 277"/>
                <a:gd name="T11" fmla="*/ 278 w 278"/>
                <a:gd name="T12" fmla="*/ 277 h 277"/>
              </a:gdLst>
              <a:ahLst/>
              <a:cxnLst>
                <a:cxn ang="T6">
                  <a:pos x="T0" y="T1"/>
                </a:cxn>
                <a:cxn ang="T7">
                  <a:pos x="T2" y="T3"/>
                </a:cxn>
                <a:cxn ang="T8">
                  <a:pos x="T4" y="T5"/>
                </a:cxn>
              </a:cxnLst>
              <a:rect l="T9" t="T10" r="T11" b="T12"/>
              <a:pathLst>
                <a:path w="278" h="277">
                  <a:moveTo>
                    <a:pt x="0" y="0"/>
                  </a:moveTo>
                  <a:lnTo>
                    <a:pt x="276" y="277"/>
                  </a:lnTo>
                  <a:lnTo>
                    <a:pt x="278" y="27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0" name="Freeform 378"/>
            <p:cNvSpPr>
              <a:spLocks/>
            </p:cNvSpPr>
            <p:nvPr/>
          </p:nvSpPr>
          <p:spPr bwMode="auto">
            <a:xfrm>
              <a:off x="8017" y="6584"/>
              <a:ext cx="2" cy="1"/>
            </a:xfrm>
            <a:custGeom>
              <a:avLst/>
              <a:gdLst>
                <a:gd name="T0" fmla="*/ 0 w 7"/>
                <a:gd name="T1" fmla="*/ 0 h 5"/>
                <a:gd name="T2" fmla="*/ 6 w 7"/>
                <a:gd name="T3" fmla="*/ 5 h 5"/>
                <a:gd name="T4" fmla="*/ 7 w 7"/>
                <a:gd name="T5" fmla="*/ 5 h 5"/>
                <a:gd name="T6" fmla="*/ 0 60000 65536"/>
                <a:gd name="T7" fmla="*/ 0 60000 65536"/>
                <a:gd name="T8" fmla="*/ 0 60000 65536"/>
                <a:gd name="T9" fmla="*/ 0 w 7"/>
                <a:gd name="T10" fmla="*/ 0 h 5"/>
                <a:gd name="T11" fmla="*/ 7 w 7"/>
                <a:gd name="T12" fmla="*/ 5 h 5"/>
              </a:gdLst>
              <a:ahLst/>
              <a:cxnLst>
                <a:cxn ang="T6">
                  <a:pos x="T0" y="T1"/>
                </a:cxn>
                <a:cxn ang="T7">
                  <a:pos x="T2" y="T3"/>
                </a:cxn>
                <a:cxn ang="T8">
                  <a:pos x="T4" y="T5"/>
                </a:cxn>
              </a:cxnLst>
              <a:rect l="T9" t="T10" r="T11" b="T12"/>
              <a:pathLst>
                <a:path w="7" h="5">
                  <a:moveTo>
                    <a:pt x="0" y="0"/>
                  </a:moveTo>
                  <a:lnTo>
                    <a:pt x="6" y="5"/>
                  </a:lnTo>
                  <a:lnTo>
                    <a:pt x="7" y="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1" name="Freeform 379"/>
            <p:cNvSpPr>
              <a:spLocks/>
            </p:cNvSpPr>
            <p:nvPr/>
          </p:nvSpPr>
          <p:spPr bwMode="auto">
            <a:xfrm>
              <a:off x="8027" y="6594"/>
              <a:ext cx="65" cy="65"/>
            </a:xfrm>
            <a:custGeom>
              <a:avLst/>
              <a:gdLst>
                <a:gd name="T0" fmla="*/ 0 w 260"/>
                <a:gd name="T1" fmla="*/ 0 h 259"/>
                <a:gd name="T2" fmla="*/ 259 w 260"/>
                <a:gd name="T3" fmla="*/ 259 h 259"/>
                <a:gd name="T4" fmla="*/ 260 w 260"/>
                <a:gd name="T5" fmla="*/ 259 h 259"/>
                <a:gd name="T6" fmla="*/ 0 60000 65536"/>
                <a:gd name="T7" fmla="*/ 0 60000 65536"/>
                <a:gd name="T8" fmla="*/ 0 60000 65536"/>
                <a:gd name="T9" fmla="*/ 0 w 260"/>
                <a:gd name="T10" fmla="*/ 0 h 259"/>
                <a:gd name="T11" fmla="*/ 260 w 260"/>
                <a:gd name="T12" fmla="*/ 259 h 259"/>
              </a:gdLst>
              <a:ahLst/>
              <a:cxnLst>
                <a:cxn ang="T6">
                  <a:pos x="T0" y="T1"/>
                </a:cxn>
                <a:cxn ang="T7">
                  <a:pos x="T2" y="T3"/>
                </a:cxn>
                <a:cxn ang="T8">
                  <a:pos x="T4" y="T5"/>
                </a:cxn>
              </a:cxnLst>
              <a:rect l="T9" t="T10" r="T11" b="T12"/>
              <a:pathLst>
                <a:path w="260" h="259">
                  <a:moveTo>
                    <a:pt x="0" y="0"/>
                  </a:moveTo>
                  <a:lnTo>
                    <a:pt x="259" y="259"/>
                  </a:lnTo>
                  <a:lnTo>
                    <a:pt x="260" y="25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2" name="Freeform 380"/>
            <p:cNvSpPr>
              <a:spLocks/>
            </p:cNvSpPr>
            <p:nvPr/>
          </p:nvSpPr>
          <p:spPr bwMode="auto">
            <a:xfrm>
              <a:off x="8854" y="5831"/>
              <a:ext cx="1" cy="345"/>
            </a:xfrm>
            <a:custGeom>
              <a:avLst/>
              <a:gdLst>
                <a:gd name="T0" fmla="*/ 0 w 1"/>
                <a:gd name="T1" fmla="*/ 1380 h 1380"/>
                <a:gd name="T2" fmla="*/ 0 w 1"/>
                <a:gd name="T3" fmla="*/ 0 h 1380"/>
                <a:gd name="T4" fmla="*/ 1 w 1"/>
                <a:gd name="T5" fmla="*/ 0 h 1380"/>
                <a:gd name="T6" fmla="*/ 0 60000 65536"/>
                <a:gd name="T7" fmla="*/ 0 60000 65536"/>
                <a:gd name="T8" fmla="*/ 0 60000 65536"/>
                <a:gd name="T9" fmla="*/ 0 w 1"/>
                <a:gd name="T10" fmla="*/ 0 h 1380"/>
                <a:gd name="T11" fmla="*/ 1 w 1"/>
                <a:gd name="T12" fmla="*/ 1380 h 1380"/>
              </a:gdLst>
              <a:ahLst/>
              <a:cxnLst>
                <a:cxn ang="T6">
                  <a:pos x="T0" y="T1"/>
                </a:cxn>
                <a:cxn ang="T7">
                  <a:pos x="T2" y="T3"/>
                </a:cxn>
                <a:cxn ang="T8">
                  <a:pos x="T4" y="T5"/>
                </a:cxn>
              </a:cxnLst>
              <a:rect l="T9" t="T10" r="T11" b="T12"/>
              <a:pathLst>
                <a:path w="1" h="1380">
                  <a:moveTo>
                    <a:pt x="0" y="13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3" name="Freeform 381"/>
            <p:cNvSpPr>
              <a:spLocks/>
            </p:cNvSpPr>
            <p:nvPr/>
          </p:nvSpPr>
          <p:spPr bwMode="auto">
            <a:xfrm>
              <a:off x="9258" y="5831"/>
              <a:ext cx="1" cy="345"/>
            </a:xfrm>
            <a:custGeom>
              <a:avLst/>
              <a:gdLst>
                <a:gd name="T0" fmla="*/ 0 w 1"/>
                <a:gd name="T1" fmla="*/ 1380 h 1380"/>
                <a:gd name="T2" fmla="*/ 0 w 1"/>
                <a:gd name="T3" fmla="*/ 0 h 1380"/>
                <a:gd name="T4" fmla="*/ 1 w 1"/>
                <a:gd name="T5" fmla="*/ 0 h 1380"/>
                <a:gd name="T6" fmla="*/ 0 60000 65536"/>
                <a:gd name="T7" fmla="*/ 0 60000 65536"/>
                <a:gd name="T8" fmla="*/ 0 60000 65536"/>
                <a:gd name="T9" fmla="*/ 0 w 1"/>
                <a:gd name="T10" fmla="*/ 0 h 1380"/>
                <a:gd name="T11" fmla="*/ 1 w 1"/>
                <a:gd name="T12" fmla="*/ 1380 h 1380"/>
              </a:gdLst>
              <a:ahLst/>
              <a:cxnLst>
                <a:cxn ang="T6">
                  <a:pos x="T0" y="T1"/>
                </a:cxn>
                <a:cxn ang="T7">
                  <a:pos x="T2" y="T3"/>
                </a:cxn>
                <a:cxn ang="T8">
                  <a:pos x="T4" y="T5"/>
                </a:cxn>
              </a:cxnLst>
              <a:rect l="T9" t="T10" r="T11" b="T12"/>
              <a:pathLst>
                <a:path w="1" h="1380">
                  <a:moveTo>
                    <a:pt x="0" y="13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4" name="Freeform 382"/>
            <p:cNvSpPr>
              <a:spLocks/>
            </p:cNvSpPr>
            <p:nvPr/>
          </p:nvSpPr>
          <p:spPr bwMode="auto">
            <a:xfrm>
              <a:off x="9209" y="5790"/>
              <a:ext cx="49" cy="41"/>
            </a:xfrm>
            <a:custGeom>
              <a:avLst/>
              <a:gdLst>
                <a:gd name="T0" fmla="*/ 0 w 197"/>
                <a:gd name="T1" fmla="*/ 0 h 165"/>
                <a:gd name="T2" fmla="*/ 196 w 197"/>
                <a:gd name="T3" fmla="*/ 165 h 165"/>
                <a:gd name="T4" fmla="*/ 197 w 197"/>
                <a:gd name="T5" fmla="*/ 165 h 165"/>
                <a:gd name="T6" fmla="*/ 0 60000 65536"/>
                <a:gd name="T7" fmla="*/ 0 60000 65536"/>
                <a:gd name="T8" fmla="*/ 0 60000 65536"/>
                <a:gd name="T9" fmla="*/ 0 w 197"/>
                <a:gd name="T10" fmla="*/ 0 h 165"/>
                <a:gd name="T11" fmla="*/ 197 w 197"/>
                <a:gd name="T12" fmla="*/ 165 h 165"/>
              </a:gdLst>
              <a:ahLst/>
              <a:cxnLst>
                <a:cxn ang="T6">
                  <a:pos x="T0" y="T1"/>
                </a:cxn>
                <a:cxn ang="T7">
                  <a:pos x="T2" y="T3"/>
                </a:cxn>
                <a:cxn ang="T8">
                  <a:pos x="T4" y="T5"/>
                </a:cxn>
              </a:cxnLst>
              <a:rect l="T9" t="T10" r="T11" b="T12"/>
              <a:pathLst>
                <a:path w="197" h="165">
                  <a:moveTo>
                    <a:pt x="0" y="0"/>
                  </a:moveTo>
                  <a:lnTo>
                    <a:pt x="196" y="165"/>
                  </a:lnTo>
                  <a:lnTo>
                    <a:pt x="197"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5" name="Freeform 383"/>
            <p:cNvSpPr>
              <a:spLocks/>
            </p:cNvSpPr>
            <p:nvPr/>
          </p:nvSpPr>
          <p:spPr bwMode="auto">
            <a:xfrm>
              <a:off x="8854" y="5790"/>
              <a:ext cx="49" cy="41"/>
            </a:xfrm>
            <a:custGeom>
              <a:avLst/>
              <a:gdLst>
                <a:gd name="T0" fmla="*/ 195 w 195"/>
                <a:gd name="T1" fmla="*/ 0 h 165"/>
                <a:gd name="T2" fmla="*/ 0 w 195"/>
                <a:gd name="T3" fmla="*/ 165 h 165"/>
                <a:gd name="T4" fmla="*/ 1 w 195"/>
                <a:gd name="T5" fmla="*/ 165 h 165"/>
                <a:gd name="T6" fmla="*/ 0 60000 65536"/>
                <a:gd name="T7" fmla="*/ 0 60000 65536"/>
                <a:gd name="T8" fmla="*/ 0 60000 65536"/>
                <a:gd name="T9" fmla="*/ 0 w 195"/>
                <a:gd name="T10" fmla="*/ 0 h 165"/>
                <a:gd name="T11" fmla="*/ 195 w 195"/>
                <a:gd name="T12" fmla="*/ 165 h 165"/>
              </a:gdLst>
              <a:ahLst/>
              <a:cxnLst>
                <a:cxn ang="T6">
                  <a:pos x="T0" y="T1"/>
                </a:cxn>
                <a:cxn ang="T7">
                  <a:pos x="T2" y="T3"/>
                </a:cxn>
                <a:cxn ang="T8">
                  <a:pos x="T4" y="T5"/>
                </a:cxn>
              </a:cxnLst>
              <a:rect l="T9" t="T10" r="T11" b="T12"/>
              <a:pathLst>
                <a:path w="195" h="165">
                  <a:moveTo>
                    <a:pt x="195" y="0"/>
                  </a:moveTo>
                  <a:lnTo>
                    <a:pt x="0" y="165"/>
                  </a:lnTo>
                  <a:lnTo>
                    <a:pt x="1" y="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6" name="Freeform 384"/>
            <p:cNvSpPr>
              <a:spLocks/>
            </p:cNvSpPr>
            <p:nvPr/>
          </p:nvSpPr>
          <p:spPr bwMode="auto">
            <a:xfrm>
              <a:off x="8903" y="5790"/>
              <a:ext cx="306" cy="1"/>
            </a:xfrm>
            <a:custGeom>
              <a:avLst/>
              <a:gdLst>
                <a:gd name="T0" fmla="*/ 0 w 1225"/>
                <a:gd name="T1" fmla="*/ 0 h 1"/>
                <a:gd name="T2" fmla="*/ 1224 w 1225"/>
                <a:gd name="T3" fmla="*/ 0 h 1"/>
                <a:gd name="T4" fmla="*/ 1225 w 1225"/>
                <a:gd name="T5" fmla="*/ 0 h 1"/>
                <a:gd name="T6" fmla="*/ 0 60000 65536"/>
                <a:gd name="T7" fmla="*/ 0 60000 65536"/>
                <a:gd name="T8" fmla="*/ 0 60000 65536"/>
                <a:gd name="T9" fmla="*/ 0 w 1225"/>
                <a:gd name="T10" fmla="*/ 0 h 1"/>
                <a:gd name="T11" fmla="*/ 1225 w 1225"/>
                <a:gd name="T12" fmla="*/ 1 h 1"/>
              </a:gdLst>
              <a:ahLst/>
              <a:cxnLst>
                <a:cxn ang="T6">
                  <a:pos x="T0" y="T1"/>
                </a:cxn>
                <a:cxn ang="T7">
                  <a:pos x="T2" y="T3"/>
                </a:cxn>
                <a:cxn ang="T8">
                  <a:pos x="T4" y="T5"/>
                </a:cxn>
              </a:cxnLst>
              <a:rect l="T9" t="T10" r="T11" b="T12"/>
              <a:pathLst>
                <a:path w="1225" h="1">
                  <a:moveTo>
                    <a:pt x="0" y="0"/>
                  </a:moveTo>
                  <a:lnTo>
                    <a:pt x="1224" y="0"/>
                  </a:lnTo>
                  <a:lnTo>
                    <a:pt x="122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7" name="Freeform 385"/>
            <p:cNvSpPr>
              <a:spLocks/>
            </p:cNvSpPr>
            <p:nvPr/>
          </p:nvSpPr>
          <p:spPr bwMode="auto">
            <a:xfrm>
              <a:off x="8854" y="5831"/>
              <a:ext cx="404" cy="1"/>
            </a:xfrm>
            <a:custGeom>
              <a:avLst/>
              <a:gdLst>
                <a:gd name="T0" fmla="*/ 0 w 1616"/>
                <a:gd name="T1" fmla="*/ 0 h 1"/>
                <a:gd name="T2" fmla="*/ 1615 w 1616"/>
                <a:gd name="T3" fmla="*/ 0 h 1"/>
                <a:gd name="T4" fmla="*/ 1616 w 1616"/>
                <a:gd name="T5" fmla="*/ 0 h 1"/>
                <a:gd name="T6" fmla="*/ 0 60000 65536"/>
                <a:gd name="T7" fmla="*/ 0 60000 65536"/>
                <a:gd name="T8" fmla="*/ 0 60000 65536"/>
                <a:gd name="T9" fmla="*/ 0 w 1616"/>
                <a:gd name="T10" fmla="*/ 0 h 1"/>
                <a:gd name="T11" fmla="*/ 1616 w 1616"/>
                <a:gd name="T12" fmla="*/ 1 h 1"/>
              </a:gdLst>
              <a:ahLst/>
              <a:cxnLst>
                <a:cxn ang="T6">
                  <a:pos x="T0" y="T1"/>
                </a:cxn>
                <a:cxn ang="T7">
                  <a:pos x="T2" y="T3"/>
                </a:cxn>
                <a:cxn ang="T8">
                  <a:pos x="T4" y="T5"/>
                </a:cxn>
              </a:cxnLst>
              <a:rect l="T9" t="T10" r="T11" b="T12"/>
              <a:pathLst>
                <a:path w="1616" h="1">
                  <a:moveTo>
                    <a:pt x="0" y="0"/>
                  </a:moveTo>
                  <a:lnTo>
                    <a:pt x="1615" y="0"/>
                  </a:lnTo>
                  <a:lnTo>
                    <a:pt x="161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8" name="Freeform 386"/>
            <p:cNvSpPr>
              <a:spLocks/>
            </p:cNvSpPr>
            <p:nvPr/>
          </p:nvSpPr>
          <p:spPr bwMode="auto">
            <a:xfrm>
              <a:off x="8854" y="6176"/>
              <a:ext cx="404" cy="1"/>
            </a:xfrm>
            <a:custGeom>
              <a:avLst/>
              <a:gdLst>
                <a:gd name="T0" fmla="*/ 0 w 1616"/>
                <a:gd name="T1" fmla="*/ 0 h 1"/>
                <a:gd name="T2" fmla="*/ 1615 w 1616"/>
                <a:gd name="T3" fmla="*/ 0 h 1"/>
                <a:gd name="T4" fmla="*/ 1616 w 1616"/>
                <a:gd name="T5" fmla="*/ 0 h 1"/>
                <a:gd name="T6" fmla="*/ 0 60000 65536"/>
                <a:gd name="T7" fmla="*/ 0 60000 65536"/>
                <a:gd name="T8" fmla="*/ 0 60000 65536"/>
                <a:gd name="T9" fmla="*/ 0 w 1616"/>
                <a:gd name="T10" fmla="*/ 0 h 1"/>
                <a:gd name="T11" fmla="*/ 1616 w 1616"/>
                <a:gd name="T12" fmla="*/ 1 h 1"/>
              </a:gdLst>
              <a:ahLst/>
              <a:cxnLst>
                <a:cxn ang="T6">
                  <a:pos x="T0" y="T1"/>
                </a:cxn>
                <a:cxn ang="T7">
                  <a:pos x="T2" y="T3"/>
                </a:cxn>
                <a:cxn ang="T8">
                  <a:pos x="T4" y="T5"/>
                </a:cxn>
              </a:cxnLst>
              <a:rect l="T9" t="T10" r="T11" b="T12"/>
              <a:pathLst>
                <a:path w="1616" h="1">
                  <a:moveTo>
                    <a:pt x="0" y="0"/>
                  </a:moveTo>
                  <a:lnTo>
                    <a:pt x="1615" y="0"/>
                  </a:lnTo>
                  <a:lnTo>
                    <a:pt x="161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19" name="Freeform 387"/>
            <p:cNvSpPr>
              <a:spLocks/>
            </p:cNvSpPr>
            <p:nvPr/>
          </p:nvSpPr>
          <p:spPr bwMode="auto">
            <a:xfrm>
              <a:off x="8985" y="6094"/>
              <a:ext cx="1" cy="82"/>
            </a:xfrm>
            <a:custGeom>
              <a:avLst/>
              <a:gdLst>
                <a:gd name="T0" fmla="*/ 0 w 1"/>
                <a:gd name="T1" fmla="*/ 327 h 327"/>
                <a:gd name="T2" fmla="*/ 0 w 1"/>
                <a:gd name="T3" fmla="*/ 0 h 327"/>
                <a:gd name="T4" fmla="*/ 1 w 1"/>
                <a:gd name="T5" fmla="*/ 0 h 327"/>
                <a:gd name="T6" fmla="*/ 0 60000 65536"/>
                <a:gd name="T7" fmla="*/ 0 60000 65536"/>
                <a:gd name="T8" fmla="*/ 0 60000 65536"/>
                <a:gd name="T9" fmla="*/ 0 w 1"/>
                <a:gd name="T10" fmla="*/ 0 h 327"/>
                <a:gd name="T11" fmla="*/ 1 w 1"/>
                <a:gd name="T12" fmla="*/ 327 h 327"/>
              </a:gdLst>
              <a:ahLst/>
              <a:cxnLst>
                <a:cxn ang="T6">
                  <a:pos x="T0" y="T1"/>
                </a:cxn>
                <a:cxn ang="T7">
                  <a:pos x="T2" y="T3"/>
                </a:cxn>
                <a:cxn ang="T8">
                  <a:pos x="T4" y="T5"/>
                </a:cxn>
              </a:cxnLst>
              <a:rect l="T9" t="T10" r="T11" b="T12"/>
              <a:pathLst>
                <a:path w="1" h="327">
                  <a:moveTo>
                    <a:pt x="0" y="32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0" name="Freeform 388"/>
            <p:cNvSpPr>
              <a:spLocks/>
            </p:cNvSpPr>
            <p:nvPr/>
          </p:nvSpPr>
          <p:spPr bwMode="auto">
            <a:xfrm>
              <a:off x="9127" y="6094"/>
              <a:ext cx="1" cy="82"/>
            </a:xfrm>
            <a:custGeom>
              <a:avLst/>
              <a:gdLst>
                <a:gd name="T0" fmla="*/ 0 w 1"/>
                <a:gd name="T1" fmla="*/ 327 h 327"/>
                <a:gd name="T2" fmla="*/ 0 w 1"/>
                <a:gd name="T3" fmla="*/ 0 h 327"/>
                <a:gd name="T4" fmla="*/ 1 w 1"/>
                <a:gd name="T5" fmla="*/ 0 h 327"/>
                <a:gd name="T6" fmla="*/ 0 60000 65536"/>
                <a:gd name="T7" fmla="*/ 0 60000 65536"/>
                <a:gd name="T8" fmla="*/ 0 60000 65536"/>
                <a:gd name="T9" fmla="*/ 0 w 1"/>
                <a:gd name="T10" fmla="*/ 0 h 327"/>
                <a:gd name="T11" fmla="*/ 1 w 1"/>
                <a:gd name="T12" fmla="*/ 327 h 327"/>
              </a:gdLst>
              <a:ahLst/>
              <a:cxnLst>
                <a:cxn ang="T6">
                  <a:pos x="T0" y="T1"/>
                </a:cxn>
                <a:cxn ang="T7">
                  <a:pos x="T2" y="T3"/>
                </a:cxn>
                <a:cxn ang="T8">
                  <a:pos x="T4" y="T5"/>
                </a:cxn>
              </a:cxnLst>
              <a:rect l="T9" t="T10" r="T11" b="T12"/>
              <a:pathLst>
                <a:path w="1" h="327">
                  <a:moveTo>
                    <a:pt x="0" y="32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1" name="Freeform 389"/>
            <p:cNvSpPr>
              <a:spLocks/>
            </p:cNvSpPr>
            <p:nvPr/>
          </p:nvSpPr>
          <p:spPr bwMode="auto">
            <a:xfrm>
              <a:off x="8936" y="5831"/>
              <a:ext cx="1" cy="263"/>
            </a:xfrm>
            <a:custGeom>
              <a:avLst/>
              <a:gdLst>
                <a:gd name="T0" fmla="*/ 0 w 2"/>
                <a:gd name="T1" fmla="*/ 1053 h 1053"/>
                <a:gd name="T2" fmla="*/ 0 w 2"/>
                <a:gd name="T3" fmla="*/ 0 h 1053"/>
                <a:gd name="T4" fmla="*/ 2 w 2"/>
                <a:gd name="T5" fmla="*/ 0 h 1053"/>
                <a:gd name="T6" fmla="*/ 0 60000 65536"/>
                <a:gd name="T7" fmla="*/ 0 60000 65536"/>
                <a:gd name="T8" fmla="*/ 0 60000 65536"/>
                <a:gd name="T9" fmla="*/ 0 w 2"/>
                <a:gd name="T10" fmla="*/ 0 h 1053"/>
                <a:gd name="T11" fmla="*/ 2 w 2"/>
                <a:gd name="T12" fmla="*/ 1053 h 1053"/>
              </a:gdLst>
              <a:ahLst/>
              <a:cxnLst>
                <a:cxn ang="T6">
                  <a:pos x="T0" y="T1"/>
                </a:cxn>
                <a:cxn ang="T7">
                  <a:pos x="T2" y="T3"/>
                </a:cxn>
                <a:cxn ang="T8">
                  <a:pos x="T4" y="T5"/>
                </a:cxn>
              </a:cxnLst>
              <a:rect l="T9" t="T10" r="T11" b="T12"/>
              <a:pathLst>
                <a:path w="2" h="1053">
                  <a:moveTo>
                    <a:pt x="0" y="1053"/>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2" name="Freeform 390"/>
            <p:cNvSpPr>
              <a:spLocks/>
            </p:cNvSpPr>
            <p:nvPr/>
          </p:nvSpPr>
          <p:spPr bwMode="auto">
            <a:xfrm>
              <a:off x="9176" y="5831"/>
              <a:ext cx="1" cy="263"/>
            </a:xfrm>
            <a:custGeom>
              <a:avLst/>
              <a:gdLst>
                <a:gd name="T0" fmla="*/ 0 w 1"/>
                <a:gd name="T1" fmla="*/ 1053 h 1053"/>
                <a:gd name="T2" fmla="*/ 0 w 1"/>
                <a:gd name="T3" fmla="*/ 0 h 1053"/>
                <a:gd name="T4" fmla="*/ 1 w 1"/>
                <a:gd name="T5" fmla="*/ 0 h 1053"/>
                <a:gd name="T6" fmla="*/ 0 60000 65536"/>
                <a:gd name="T7" fmla="*/ 0 60000 65536"/>
                <a:gd name="T8" fmla="*/ 0 60000 65536"/>
                <a:gd name="T9" fmla="*/ 0 w 1"/>
                <a:gd name="T10" fmla="*/ 0 h 1053"/>
                <a:gd name="T11" fmla="*/ 1 w 1"/>
                <a:gd name="T12" fmla="*/ 1053 h 1053"/>
              </a:gdLst>
              <a:ahLst/>
              <a:cxnLst>
                <a:cxn ang="T6">
                  <a:pos x="T0" y="T1"/>
                </a:cxn>
                <a:cxn ang="T7">
                  <a:pos x="T2" y="T3"/>
                </a:cxn>
                <a:cxn ang="T8">
                  <a:pos x="T4" y="T5"/>
                </a:cxn>
              </a:cxnLst>
              <a:rect l="T9" t="T10" r="T11" b="T12"/>
              <a:pathLst>
                <a:path w="1" h="1053">
                  <a:moveTo>
                    <a:pt x="0" y="105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3" name="Freeform 391"/>
            <p:cNvSpPr>
              <a:spLocks/>
            </p:cNvSpPr>
            <p:nvPr/>
          </p:nvSpPr>
          <p:spPr bwMode="auto">
            <a:xfrm>
              <a:off x="8936" y="6094"/>
              <a:ext cx="240" cy="1"/>
            </a:xfrm>
            <a:custGeom>
              <a:avLst/>
              <a:gdLst>
                <a:gd name="T0" fmla="*/ 0 w 963"/>
                <a:gd name="T1" fmla="*/ 0 h 1"/>
                <a:gd name="T2" fmla="*/ 962 w 963"/>
                <a:gd name="T3" fmla="*/ 0 h 1"/>
                <a:gd name="T4" fmla="*/ 963 w 963"/>
                <a:gd name="T5" fmla="*/ 0 h 1"/>
                <a:gd name="T6" fmla="*/ 0 60000 65536"/>
                <a:gd name="T7" fmla="*/ 0 60000 65536"/>
                <a:gd name="T8" fmla="*/ 0 60000 65536"/>
                <a:gd name="T9" fmla="*/ 0 w 963"/>
                <a:gd name="T10" fmla="*/ 0 h 1"/>
                <a:gd name="T11" fmla="*/ 963 w 963"/>
                <a:gd name="T12" fmla="*/ 1 h 1"/>
              </a:gdLst>
              <a:ahLst/>
              <a:cxnLst>
                <a:cxn ang="T6">
                  <a:pos x="T0" y="T1"/>
                </a:cxn>
                <a:cxn ang="T7">
                  <a:pos x="T2" y="T3"/>
                </a:cxn>
                <a:cxn ang="T8">
                  <a:pos x="T4" y="T5"/>
                </a:cxn>
              </a:cxnLst>
              <a:rect l="T9" t="T10" r="T11" b="T12"/>
              <a:pathLst>
                <a:path w="963" h="1">
                  <a:moveTo>
                    <a:pt x="0" y="0"/>
                  </a:moveTo>
                  <a:lnTo>
                    <a:pt x="962" y="0"/>
                  </a:lnTo>
                  <a:lnTo>
                    <a:pt x="96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4" name="Freeform 392"/>
            <p:cNvSpPr>
              <a:spLocks/>
            </p:cNvSpPr>
            <p:nvPr/>
          </p:nvSpPr>
          <p:spPr bwMode="auto">
            <a:xfrm>
              <a:off x="9052" y="5719"/>
              <a:ext cx="1" cy="487"/>
            </a:xfrm>
            <a:custGeom>
              <a:avLst/>
              <a:gdLst>
                <a:gd name="T0" fmla="*/ 0 w 1"/>
                <a:gd name="T1" fmla="*/ 1946 h 1946"/>
                <a:gd name="T2" fmla="*/ 0 w 1"/>
                <a:gd name="T3" fmla="*/ 0 h 1946"/>
                <a:gd name="T4" fmla="*/ 1 w 1"/>
                <a:gd name="T5" fmla="*/ 0 h 1946"/>
                <a:gd name="T6" fmla="*/ 0 60000 65536"/>
                <a:gd name="T7" fmla="*/ 0 60000 65536"/>
                <a:gd name="T8" fmla="*/ 0 60000 65536"/>
                <a:gd name="T9" fmla="*/ 0 w 1"/>
                <a:gd name="T10" fmla="*/ 0 h 1946"/>
                <a:gd name="T11" fmla="*/ 1 w 1"/>
                <a:gd name="T12" fmla="*/ 1946 h 1946"/>
              </a:gdLst>
              <a:ahLst/>
              <a:cxnLst>
                <a:cxn ang="T6">
                  <a:pos x="T0" y="T1"/>
                </a:cxn>
                <a:cxn ang="T7">
                  <a:pos x="T2" y="T3"/>
                </a:cxn>
                <a:cxn ang="T8">
                  <a:pos x="T4" y="T5"/>
                </a:cxn>
              </a:cxnLst>
              <a:rect l="T9" t="T10" r="T11" b="T12"/>
              <a:pathLst>
                <a:path w="1" h="1946">
                  <a:moveTo>
                    <a:pt x="0" y="194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5" name="Freeform 393"/>
            <p:cNvSpPr>
              <a:spLocks/>
            </p:cNvSpPr>
            <p:nvPr/>
          </p:nvSpPr>
          <p:spPr bwMode="auto">
            <a:xfrm>
              <a:off x="8854" y="5831"/>
              <a:ext cx="3" cy="2"/>
            </a:xfrm>
            <a:custGeom>
              <a:avLst/>
              <a:gdLst>
                <a:gd name="T0" fmla="*/ 0 w 10"/>
                <a:gd name="T1" fmla="*/ 9 h 9"/>
                <a:gd name="T2" fmla="*/ 9 w 10"/>
                <a:gd name="T3" fmla="*/ 0 h 9"/>
                <a:gd name="T4" fmla="*/ 10 w 10"/>
                <a:gd name="T5" fmla="*/ 0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0" y="9"/>
                  </a:moveTo>
                  <a:lnTo>
                    <a:pt x="9" y="0"/>
                  </a:lnTo>
                  <a:lnTo>
                    <a:pt x="1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6" name="Freeform 394"/>
            <p:cNvSpPr>
              <a:spLocks/>
            </p:cNvSpPr>
            <p:nvPr/>
          </p:nvSpPr>
          <p:spPr bwMode="auto">
            <a:xfrm>
              <a:off x="8854" y="5831"/>
              <a:ext cx="58" cy="57"/>
            </a:xfrm>
            <a:custGeom>
              <a:avLst/>
              <a:gdLst>
                <a:gd name="T0" fmla="*/ 0 w 230"/>
                <a:gd name="T1" fmla="*/ 229 h 229"/>
                <a:gd name="T2" fmla="*/ 229 w 230"/>
                <a:gd name="T3" fmla="*/ 0 h 229"/>
                <a:gd name="T4" fmla="*/ 230 w 230"/>
                <a:gd name="T5" fmla="*/ 0 h 229"/>
                <a:gd name="T6" fmla="*/ 0 60000 65536"/>
                <a:gd name="T7" fmla="*/ 0 60000 65536"/>
                <a:gd name="T8" fmla="*/ 0 60000 65536"/>
                <a:gd name="T9" fmla="*/ 0 w 230"/>
                <a:gd name="T10" fmla="*/ 0 h 229"/>
                <a:gd name="T11" fmla="*/ 230 w 230"/>
                <a:gd name="T12" fmla="*/ 229 h 229"/>
              </a:gdLst>
              <a:ahLst/>
              <a:cxnLst>
                <a:cxn ang="T6">
                  <a:pos x="T0" y="T1"/>
                </a:cxn>
                <a:cxn ang="T7">
                  <a:pos x="T2" y="T3"/>
                </a:cxn>
                <a:cxn ang="T8">
                  <a:pos x="T4" y="T5"/>
                </a:cxn>
              </a:cxnLst>
              <a:rect l="T9" t="T10" r="T11" b="T12"/>
              <a:pathLst>
                <a:path w="230" h="229">
                  <a:moveTo>
                    <a:pt x="0" y="229"/>
                  </a:moveTo>
                  <a:lnTo>
                    <a:pt x="229" y="0"/>
                  </a:lnTo>
                  <a:lnTo>
                    <a:pt x="23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7" name="Freeform 395"/>
            <p:cNvSpPr>
              <a:spLocks/>
            </p:cNvSpPr>
            <p:nvPr/>
          </p:nvSpPr>
          <p:spPr bwMode="auto">
            <a:xfrm>
              <a:off x="8854" y="5861"/>
              <a:ext cx="82" cy="82"/>
            </a:xfrm>
            <a:custGeom>
              <a:avLst/>
              <a:gdLst>
                <a:gd name="T0" fmla="*/ 0 w 328"/>
                <a:gd name="T1" fmla="*/ 327 h 327"/>
                <a:gd name="T2" fmla="*/ 326 w 328"/>
                <a:gd name="T3" fmla="*/ 0 h 327"/>
                <a:gd name="T4" fmla="*/ 328 w 328"/>
                <a:gd name="T5" fmla="*/ 0 h 327"/>
                <a:gd name="T6" fmla="*/ 0 60000 65536"/>
                <a:gd name="T7" fmla="*/ 0 60000 65536"/>
                <a:gd name="T8" fmla="*/ 0 60000 65536"/>
                <a:gd name="T9" fmla="*/ 0 w 328"/>
                <a:gd name="T10" fmla="*/ 0 h 327"/>
                <a:gd name="T11" fmla="*/ 328 w 328"/>
                <a:gd name="T12" fmla="*/ 327 h 327"/>
              </a:gdLst>
              <a:ahLst/>
              <a:cxnLst>
                <a:cxn ang="T6">
                  <a:pos x="T0" y="T1"/>
                </a:cxn>
                <a:cxn ang="T7">
                  <a:pos x="T2" y="T3"/>
                </a:cxn>
                <a:cxn ang="T8">
                  <a:pos x="T4" y="T5"/>
                </a:cxn>
              </a:cxnLst>
              <a:rect l="T9" t="T10" r="T11" b="T12"/>
              <a:pathLst>
                <a:path w="328" h="327">
                  <a:moveTo>
                    <a:pt x="0" y="327"/>
                  </a:moveTo>
                  <a:lnTo>
                    <a:pt x="326"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8" name="Freeform 396"/>
            <p:cNvSpPr>
              <a:spLocks/>
            </p:cNvSpPr>
            <p:nvPr/>
          </p:nvSpPr>
          <p:spPr bwMode="auto">
            <a:xfrm>
              <a:off x="8854" y="5917"/>
              <a:ext cx="82" cy="82"/>
            </a:xfrm>
            <a:custGeom>
              <a:avLst/>
              <a:gdLst>
                <a:gd name="T0" fmla="*/ 0 w 328"/>
                <a:gd name="T1" fmla="*/ 327 h 327"/>
                <a:gd name="T2" fmla="*/ 326 w 328"/>
                <a:gd name="T3" fmla="*/ 0 h 327"/>
                <a:gd name="T4" fmla="*/ 328 w 328"/>
                <a:gd name="T5" fmla="*/ 0 h 327"/>
                <a:gd name="T6" fmla="*/ 0 60000 65536"/>
                <a:gd name="T7" fmla="*/ 0 60000 65536"/>
                <a:gd name="T8" fmla="*/ 0 60000 65536"/>
                <a:gd name="T9" fmla="*/ 0 w 328"/>
                <a:gd name="T10" fmla="*/ 0 h 327"/>
                <a:gd name="T11" fmla="*/ 328 w 328"/>
                <a:gd name="T12" fmla="*/ 327 h 327"/>
              </a:gdLst>
              <a:ahLst/>
              <a:cxnLst>
                <a:cxn ang="T6">
                  <a:pos x="T0" y="T1"/>
                </a:cxn>
                <a:cxn ang="T7">
                  <a:pos x="T2" y="T3"/>
                </a:cxn>
                <a:cxn ang="T8">
                  <a:pos x="T4" y="T5"/>
                </a:cxn>
              </a:cxnLst>
              <a:rect l="T9" t="T10" r="T11" b="T12"/>
              <a:pathLst>
                <a:path w="328" h="327">
                  <a:moveTo>
                    <a:pt x="0" y="327"/>
                  </a:moveTo>
                  <a:lnTo>
                    <a:pt x="326"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29" name="Freeform 397"/>
            <p:cNvSpPr>
              <a:spLocks/>
            </p:cNvSpPr>
            <p:nvPr/>
          </p:nvSpPr>
          <p:spPr bwMode="auto">
            <a:xfrm>
              <a:off x="8854" y="5972"/>
              <a:ext cx="82" cy="82"/>
            </a:xfrm>
            <a:custGeom>
              <a:avLst/>
              <a:gdLst>
                <a:gd name="T0" fmla="*/ 0 w 328"/>
                <a:gd name="T1" fmla="*/ 328 h 328"/>
                <a:gd name="T2" fmla="*/ 326 w 328"/>
                <a:gd name="T3" fmla="*/ 0 h 328"/>
                <a:gd name="T4" fmla="*/ 328 w 328"/>
                <a:gd name="T5" fmla="*/ 0 h 328"/>
                <a:gd name="T6" fmla="*/ 0 60000 65536"/>
                <a:gd name="T7" fmla="*/ 0 60000 65536"/>
                <a:gd name="T8" fmla="*/ 0 60000 65536"/>
                <a:gd name="T9" fmla="*/ 0 w 328"/>
                <a:gd name="T10" fmla="*/ 0 h 328"/>
                <a:gd name="T11" fmla="*/ 328 w 328"/>
                <a:gd name="T12" fmla="*/ 328 h 328"/>
              </a:gdLst>
              <a:ahLst/>
              <a:cxnLst>
                <a:cxn ang="T6">
                  <a:pos x="T0" y="T1"/>
                </a:cxn>
                <a:cxn ang="T7">
                  <a:pos x="T2" y="T3"/>
                </a:cxn>
                <a:cxn ang="T8">
                  <a:pos x="T4" y="T5"/>
                </a:cxn>
              </a:cxnLst>
              <a:rect l="T9" t="T10" r="T11" b="T12"/>
              <a:pathLst>
                <a:path w="328" h="328">
                  <a:moveTo>
                    <a:pt x="0" y="328"/>
                  </a:moveTo>
                  <a:lnTo>
                    <a:pt x="326"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0" name="Freeform 398"/>
            <p:cNvSpPr>
              <a:spLocks/>
            </p:cNvSpPr>
            <p:nvPr/>
          </p:nvSpPr>
          <p:spPr bwMode="auto">
            <a:xfrm>
              <a:off x="8854" y="6027"/>
              <a:ext cx="82" cy="82"/>
            </a:xfrm>
            <a:custGeom>
              <a:avLst/>
              <a:gdLst>
                <a:gd name="T0" fmla="*/ 0 w 328"/>
                <a:gd name="T1" fmla="*/ 328 h 328"/>
                <a:gd name="T2" fmla="*/ 326 w 328"/>
                <a:gd name="T3" fmla="*/ 0 h 328"/>
                <a:gd name="T4" fmla="*/ 328 w 328"/>
                <a:gd name="T5" fmla="*/ 0 h 328"/>
                <a:gd name="T6" fmla="*/ 0 60000 65536"/>
                <a:gd name="T7" fmla="*/ 0 60000 65536"/>
                <a:gd name="T8" fmla="*/ 0 60000 65536"/>
                <a:gd name="T9" fmla="*/ 0 w 328"/>
                <a:gd name="T10" fmla="*/ 0 h 328"/>
                <a:gd name="T11" fmla="*/ 328 w 328"/>
                <a:gd name="T12" fmla="*/ 328 h 328"/>
              </a:gdLst>
              <a:ahLst/>
              <a:cxnLst>
                <a:cxn ang="T6">
                  <a:pos x="T0" y="T1"/>
                </a:cxn>
                <a:cxn ang="T7">
                  <a:pos x="T2" y="T3"/>
                </a:cxn>
                <a:cxn ang="T8">
                  <a:pos x="T4" y="T5"/>
                </a:cxn>
              </a:cxnLst>
              <a:rect l="T9" t="T10" r="T11" b="T12"/>
              <a:pathLst>
                <a:path w="328" h="328">
                  <a:moveTo>
                    <a:pt x="0" y="328"/>
                  </a:moveTo>
                  <a:lnTo>
                    <a:pt x="326"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1" name="Freeform 399"/>
            <p:cNvSpPr>
              <a:spLocks/>
            </p:cNvSpPr>
            <p:nvPr/>
          </p:nvSpPr>
          <p:spPr bwMode="auto">
            <a:xfrm>
              <a:off x="8854" y="6082"/>
              <a:ext cx="82" cy="82"/>
            </a:xfrm>
            <a:custGeom>
              <a:avLst/>
              <a:gdLst>
                <a:gd name="T0" fmla="*/ 0 w 328"/>
                <a:gd name="T1" fmla="*/ 328 h 328"/>
                <a:gd name="T2" fmla="*/ 326 w 328"/>
                <a:gd name="T3" fmla="*/ 0 h 328"/>
                <a:gd name="T4" fmla="*/ 328 w 328"/>
                <a:gd name="T5" fmla="*/ 0 h 328"/>
                <a:gd name="T6" fmla="*/ 0 60000 65536"/>
                <a:gd name="T7" fmla="*/ 0 60000 65536"/>
                <a:gd name="T8" fmla="*/ 0 60000 65536"/>
                <a:gd name="T9" fmla="*/ 0 w 328"/>
                <a:gd name="T10" fmla="*/ 0 h 328"/>
                <a:gd name="T11" fmla="*/ 328 w 328"/>
                <a:gd name="T12" fmla="*/ 328 h 328"/>
              </a:gdLst>
              <a:ahLst/>
              <a:cxnLst>
                <a:cxn ang="T6">
                  <a:pos x="T0" y="T1"/>
                </a:cxn>
                <a:cxn ang="T7">
                  <a:pos x="T2" y="T3"/>
                </a:cxn>
                <a:cxn ang="T8">
                  <a:pos x="T4" y="T5"/>
                </a:cxn>
              </a:cxnLst>
              <a:rect l="T9" t="T10" r="T11" b="T12"/>
              <a:pathLst>
                <a:path w="328" h="328">
                  <a:moveTo>
                    <a:pt x="0" y="328"/>
                  </a:moveTo>
                  <a:lnTo>
                    <a:pt x="326"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2" name="Freeform 400"/>
            <p:cNvSpPr>
              <a:spLocks/>
            </p:cNvSpPr>
            <p:nvPr/>
          </p:nvSpPr>
          <p:spPr bwMode="auto">
            <a:xfrm>
              <a:off x="9176" y="5831"/>
              <a:ext cx="11" cy="10"/>
            </a:xfrm>
            <a:custGeom>
              <a:avLst/>
              <a:gdLst>
                <a:gd name="T0" fmla="*/ 0 w 43"/>
                <a:gd name="T1" fmla="*/ 41 h 41"/>
                <a:gd name="T2" fmla="*/ 42 w 43"/>
                <a:gd name="T3" fmla="*/ 0 h 41"/>
                <a:gd name="T4" fmla="*/ 43 w 43"/>
                <a:gd name="T5" fmla="*/ 0 h 41"/>
                <a:gd name="T6" fmla="*/ 0 60000 65536"/>
                <a:gd name="T7" fmla="*/ 0 60000 65536"/>
                <a:gd name="T8" fmla="*/ 0 60000 65536"/>
                <a:gd name="T9" fmla="*/ 0 w 43"/>
                <a:gd name="T10" fmla="*/ 0 h 41"/>
                <a:gd name="T11" fmla="*/ 43 w 43"/>
                <a:gd name="T12" fmla="*/ 41 h 41"/>
              </a:gdLst>
              <a:ahLst/>
              <a:cxnLst>
                <a:cxn ang="T6">
                  <a:pos x="T0" y="T1"/>
                </a:cxn>
                <a:cxn ang="T7">
                  <a:pos x="T2" y="T3"/>
                </a:cxn>
                <a:cxn ang="T8">
                  <a:pos x="T4" y="T5"/>
                </a:cxn>
              </a:cxnLst>
              <a:rect l="T9" t="T10" r="T11" b="T12"/>
              <a:pathLst>
                <a:path w="43" h="41">
                  <a:moveTo>
                    <a:pt x="0" y="41"/>
                  </a:moveTo>
                  <a:lnTo>
                    <a:pt x="42" y="0"/>
                  </a:lnTo>
                  <a:lnTo>
                    <a:pt x="4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3" name="Freeform 401"/>
            <p:cNvSpPr>
              <a:spLocks/>
            </p:cNvSpPr>
            <p:nvPr/>
          </p:nvSpPr>
          <p:spPr bwMode="auto">
            <a:xfrm>
              <a:off x="8897" y="6094"/>
              <a:ext cx="82" cy="82"/>
            </a:xfrm>
            <a:custGeom>
              <a:avLst/>
              <a:gdLst>
                <a:gd name="T0" fmla="*/ 0 w 327"/>
                <a:gd name="T1" fmla="*/ 327 h 327"/>
                <a:gd name="T2" fmla="*/ 326 w 327"/>
                <a:gd name="T3" fmla="*/ 0 h 327"/>
                <a:gd name="T4" fmla="*/ 327 w 327"/>
                <a:gd name="T5" fmla="*/ 0 h 327"/>
                <a:gd name="T6" fmla="*/ 0 60000 65536"/>
                <a:gd name="T7" fmla="*/ 0 60000 65536"/>
                <a:gd name="T8" fmla="*/ 0 60000 65536"/>
                <a:gd name="T9" fmla="*/ 0 w 327"/>
                <a:gd name="T10" fmla="*/ 0 h 327"/>
                <a:gd name="T11" fmla="*/ 327 w 327"/>
                <a:gd name="T12" fmla="*/ 327 h 327"/>
              </a:gdLst>
              <a:ahLst/>
              <a:cxnLst>
                <a:cxn ang="T6">
                  <a:pos x="T0" y="T1"/>
                </a:cxn>
                <a:cxn ang="T7">
                  <a:pos x="T2" y="T3"/>
                </a:cxn>
                <a:cxn ang="T8">
                  <a:pos x="T4" y="T5"/>
                </a:cxn>
              </a:cxnLst>
              <a:rect l="T9" t="T10" r="T11" b="T12"/>
              <a:pathLst>
                <a:path w="327" h="327">
                  <a:moveTo>
                    <a:pt x="0" y="327"/>
                  </a:moveTo>
                  <a:lnTo>
                    <a:pt x="326" y="0"/>
                  </a:lnTo>
                  <a:lnTo>
                    <a:pt x="32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4" name="Freeform 402"/>
            <p:cNvSpPr>
              <a:spLocks/>
            </p:cNvSpPr>
            <p:nvPr/>
          </p:nvSpPr>
          <p:spPr bwMode="auto">
            <a:xfrm>
              <a:off x="9176" y="5831"/>
              <a:ext cx="66" cy="65"/>
            </a:xfrm>
            <a:custGeom>
              <a:avLst/>
              <a:gdLst>
                <a:gd name="T0" fmla="*/ 0 w 263"/>
                <a:gd name="T1" fmla="*/ 262 h 262"/>
                <a:gd name="T2" fmla="*/ 262 w 263"/>
                <a:gd name="T3" fmla="*/ 0 h 262"/>
                <a:gd name="T4" fmla="*/ 263 w 263"/>
                <a:gd name="T5" fmla="*/ 0 h 262"/>
                <a:gd name="T6" fmla="*/ 0 60000 65536"/>
                <a:gd name="T7" fmla="*/ 0 60000 65536"/>
                <a:gd name="T8" fmla="*/ 0 60000 65536"/>
                <a:gd name="T9" fmla="*/ 0 w 263"/>
                <a:gd name="T10" fmla="*/ 0 h 262"/>
                <a:gd name="T11" fmla="*/ 263 w 263"/>
                <a:gd name="T12" fmla="*/ 262 h 262"/>
              </a:gdLst>
              <a:ahLst/>
              <a:cxnLst>
                <a:cxn ang="T6">
                  <a:pos x="T0" y="T1"/>
                </a:cxn>
                <a:cxn ang="T7">
                  <a:pos x="T2" y="T3"/>
                </a:cxn>
                <a:cxn ang="T8">
                  <a:pos x="T4" y="T5"/>
                </a:cxn>
              </a:cxnLst>
              <a:rect l="T9" t="T10" r="T11" b="T12"/>
              <a:pathLst>
                <a:path w="263" h="262">
                  <a:moveTo>
                    <a:pt x="0" y="262"/>
                  </a:moveTo>
                  <a:lnTo>
                    <a:pt x="262" y="0"/>
                  </a:lnTo>
                  <a:lnTo>
                    <a:pt x="2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5" name="Freeform 403"/>
            <p:cNvSpPr>
              <a:spLocks/>
            </p:cNvSpPr>
            <p:nvPr/>
          </p:nvSpPr>
          <p:spPr bwMode="auto">
            <a:xfrm>
              <a:off x="8952" y="6143"/>
              <a:ext cx="33" cy="33"/>
            </a:xfrm>
            <a:custGeom>
              <a:avLst/>
              <a:gdLst>
                <a:gd name="T0" fmla="*/ 0 w 133"/>
                <a:gd name="T1" fmla="*/ 132 h 132"/>
                <a:gd name="T2" fmla="*/ 132 w 133"/>
                <a:gd name="T3" fmla="*/ 0 h 132"/>
                <a:gd name="T4" fmla="*/ 133 w 133"/>
                <a:gd name="T5" fmla="*/ 0 h 132"/>
                <a:gd name="T6" fmla="*/ 0 60000 65536"/>
                <a:gd name="T7" fmla="*/ 0 60000 65536"/>
                <a:gd name="T8" fmla="*/ 0 60000 65536"/>
                <a:gd name="T9" fmla="*/ 0 w 133"/>
                <a:gd name="T10" fmla="*/ 0 h 132"/>
                <a:gd name="T11" fmla="*/ 133 w 133"/>
                <a:gd name="T12" fmla="*/ 132 h 132"/>
              </a:gdLst>
              <a:ahLst/>
              <a:cxnLst>
                <a:cxn ang="T6">
                  <a:pos x="T0" y="T1"/>
                </a:cxn>
                <a:cxn ang="T7">
                  <a:pos x="T2" y="T3"/>
                </a:cxn>
                <a:cxn ang="T8">
                  <a:pos x="T4" y="T5"/>
                </a:cxn>
              </a:cxnLst>
              <a:rect l="T9" t="T10" r="T11" b="T12"/>
              <a:pathLst>
                <a:path w="133" h="132">
                  <a:moveTo>
                    <a:pt x="0" y="132"/>
                  </a:moveTo>
                  <a:lnTo>
                    <a:pt x="132" y="0"/>
                  </a:lnTo>
                  <a:lnTo>
                    <a:pt x="13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6" name="Freeform 404"/>
            <p:cNvSpPr>
              <a:spLocks/>
            </p:cNvSpPr>
            <p:nvPr/>
          </p:nvSpPr>
          <p:spPr bwMode="auto">
            <a:xfrm>
              <a:off x="9176" y="5870"/>
              <a:ext cx="82" cy="82"/>
            </a:xfrm>
            <a:custGeom>
              <a:avLst/>
              <a:gdLst>
                <a:gd name="T0" fmla="*/ 0 w 328"/>
                <a:gd name="T1" fmla="*/ 327 h 327"/>
                <a:gd name="T2" fmla="*/ 327 w 328"/>
                <a:gd name="T3" fmla="*/ 0 h 327"/>
                <a:gd name="T4" fmla="*/ 328 w 328"/>
                <a:gd name="T5" fmla="*/ 0 h 327"/>
                <a:gd name="T6" fmla="*/ 0 60000 65536"/>
                <a:gd name="T7" fmla="*/ 0 60000 65536"/>
                <a:gd name="T8" fmla="*/ 0 60000 65536"/>
                <a:gd name="T9" fmla="*/ 0 w 328"/>
                <a:gd name="T10" fmla="*/ 0 h 327"/>
                <a:gd name="T11" fmla="*/ 328 w 328"/>
                <a:gd name="T12" fmla="*/ 327 h 327"/>
              </a:gdLst>
              <a:ahLst/>
              <a:cxnLst>
                <a:cxn ang="T6">
                  <a:pos x="T0" y="T1"/>
                </a:cxn>
                <a:cxn ang="T7">
                  <a:pos x="T2" y="T3"/>
                </a:cxn>
                <a:cxn ang="T8">
                  <a:pos x="T4" y="T5"/>
                </a:cxn>
              </a:cxnLst>
              <a:rect l="T9" t="T10" r="T11" b="T12"/>
              <a:pathLst>
                <a:path w="328" h="327">
                  <a:moveTo>
                    <a:pt x="0" y="327"/>
                  </a:moveTo>
                  <a:lnTo>
                    <a:pt x="327"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7" name="Freeform 405"/>
            <p:cNvSpPr>
              <a:spLocks/>
            </p:cNvSpPr>
            <p:nvPr/>
          </p:nvSpPr>
          <p:spPr bwMode="auto">
            <a:xfrm>
              <a:off x="9176" y="5925"/>
              <a:ext cx="82" cy="82"/>
            </a:xfrm>
            <a:custGeom>
              <a:avLst/>
              <a:gdLst>
                <a:gd name="T0" fmla="*/ 0 w 328"/>
                <a:gd name="T1" fmla="*/ 327 h 327"/>
                <a:gd name="T2" fmla="*/ 327 w 328"/>
                <a:gd name="T3" fmla="*/ 0 h 327"/>
                <a:gd name="T4" fmla="*/ 328 w 328"/>
                <a:gd name="T5" fmla="*/ 0 h 327"/>
                <a:gd name="T6" fmla="*/ 0 60000 65536"/>
                <a:gd name="T7" fmla="*/ 0 60000 65536"/>
                <a:gd name="T8" fmla="*/ 0 60000 65536"/>
                <a:gd name="T9" fmla="*/ 0 w 328"/>
                <a:gd name="T10" fmla="*/ 0 h 327"/>
                <a:gd name="T11" fmla="*/ 328 w 328"/>
                <a:gd name="T12" fmla="*/ 327 h 327"/>
              </a:gdLst>
              <a:ahLst/>
              <a:cxnLst>
                <a:cxn ang="T6">
                  <a:pos x="T0" y="T1"/>
                </a:cxn>
                <a:cxn ang="T7">
                  <a:pos x="T2" y="T3"/>
                </a:cxn>
                <a:cxn ang="T8">
                  <a:pos x="T4" y="T5"/>
                </a:cxn>
              </a:cxnLst>
              <a:rect l="T9" t="T10" r="T11" b="T12"/>
              <a:pathLst>
                <a:path w="328" h="327">
                  <a:moveTo>
                    <a:pt x="0" y="327"/>
                  </a:moveTo>
                  <a:lnTo>
                    <a:pt x="327"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8" name="Freeform 406"/>
            <p:cNvSpPr>
              <a:spLocks/>
            </p:cNvSpPr>
            <p:nvPr/>
          </p:nvSpPr>
          <p:spPr bwMode="auto">
            <a:xfrm>
              <a:off x="9127" y="6094"/>
              <a:ext cx="17" cy="17"/>
            </a:xfrm>
            <a:custGeom>
              <a:avLst/>
              <a:gdLst>
                <a:gd name="T0" fmla="*/ 0 w 67"/>
                <a:gd name="T1" fmla="*/ 67 h 67"/>
                <a:gd name="T2" fmla="*/ 66 w 67"/>
                <a:gd name="T3" fmla="*/ 0 h 67"/>
                <a:gd name="T4" fmla="*/ 67 w 67"/>
                <a:gd name="T5" fmla="*/ 0 h 67"/>
                <a:gd name="T6" fmla="*/ 0 60000 65536"/>
                <a:gd name="T7" fmla="*/ 0 60000 65536"/>
                <a:gd name="T8" fmla="*/ 0 60000 65536"/>
                <a:gd name="T9" fmla="*/ 0 w 67"/>
                <a:gd name="T10" fmla="*/ 0 h 67"/>
                <a:gd name="T11" fmla="*/ 67 w 67"/>
                <a:gd name="T12" fmla="*/ 67 h 67"/>
              </a:gdLst>
              <a:ahLst/>
              <a:cxnLst>
                <a:cxn ang="T6">
                  <a:pos x="T0" y="T1"/>
                </a:cxn>
                <a:cxn ang="T7">
                  <a:pos x="T2" y="T3"/>
                </a:cxn>
                <a:cxn ang="T8">
                  <a:pos x="T4" y="T5"/>
                </a:cxn>
              </a:cxnLst>
              <a:rect l="T9" t="T10" r="T11" b="T12"/>
              <a:pathLst>
                <a:path w="67" h="67">
                  <a:moveTo>
                    <a:pt x="0" y="67"/>
                  </a:moveTo>
                  <a:lnTo>
                    <a:pt x="66" y="0"/>
                  </a:lnTo>
                  <a:lnTo>
                    <a:pt x="6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39" name="Freeform 407"/>
            <p:cNvSpPr>
              <a:spLocks/>
            </p:cNvSpPr>
            <p:nvPr/>
          </p:nvSpPr>
          <p:spPr bwMode="auto">
            <a:xfrm>
              <a:off x="9176" y="5980"/>
              <a:ext cx="82" cy="82"/>
            </a:xfrm>
            <a:custGeom>
              <a:avLst/>
              <a:gdLst>
                <a:gd name="T0" fmla="*/ 0 w 328"/>
                <a:gd name="T1" fmla="*/ 327 h 327"/>
                <a:gd name="T2" fmla="*/ 327 w 328"/>
                <a:gd name="T3" fmla="*/ 0 h 327"/>
                <a:gd name="T4" fmla="*/ 328 w 328"/>
                <a:gd name="T5" fmla="*/ 0 h 327"/>
                <a:gd name="T6" fmla="*/ 0 60000 65536"/>
                <a:gd name="T7" fmla="*/ 0 60000 65536"/>
                <a:gd name="T8" fmla="*/ 0 60000 65536"/>
                <a:gd name="T9" fmla="*/ 0 w 328"/>
                <a:gd name="T10" fmla="*/ 0 h 327"/>
                <a:gd name="T11" fmla="*/ 328 w 328"/>
                <a:gd name="T12" fmla="*/ 327 h 327"/>
              </a:gdLst>
              <a:ahLst/>
              <a:cxnLst>
                <a:cxn ang="T6">
                  <a:pos x="T0" y="T1"/>
                </a:cxn>
                <a:cxn ang="T7">
                  <a:pos x="T2" y="T3"/>
                </a:cxn>
                <a:cxn ang="T8">
                  <a:pos x="T4" y="T5"/>
                </a:cxn>
              </a:cxnLst>
              <a:rect l="T9" t="T10" r="T11" b="T12"/>
              <a:pathLst>
                <a:path w="328" h="327">
                  <a:moveTo>
                    <a:pt x="0" y="327"/>
                  </a:moveTo>
                  <a:lnTo>
                    <a:pt x="327" y="0"/>
                  </a:lnTo>
                  <a:lnTo>
                    <a:pt x="3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0" name="Freeform 408"/>
            <p:cNvSpPr>
              <a:spLocks/>
            </p:cNvSpPr>
            <p:nvPr/>
          </p:nvSpPr>
          <p:spPr bwMode="auto">
            <a:xfrm>
              <a:off x="9127" y="6035"/>
              <a:ext cx="131" cy="131"/>
            </a:xfrm>
            <a:custGeom>
              <a:avLst/>
              <a:gdLst>
                <a:gd name="T0" fmla="*/ 0 w 524"/>
                <a:gd name="T1" fmla="*/ 523 h 523"/>
                <a:gd name="T2" fmla="*/ 523 w 524"/>
                <a:gd name="T3" fmla="*/ 0 h 523"/>
                <a:gd name="T4" fmla="*/ 524 w 524"/>
                <a:gd name="T5" fmla="*/ 0 h 523"/>
                <a:gd name="T6" fmla="*/ 0 60000 65536"/>
                <a:gd name="T7" fmla="*/ 0 60000 65536"/>
                <a:gd name="T8" fmla="*/ 0 60000 65536"/>
                <a:gd name="T9" fmla="*/ 0 w 524"/>
                <a:gd name="T10" fmla="*/ 0 h 523"/>
                <a:gd name="T11" fmla="*/ 524 w 524"/>
                <a:gd name="T12" fmla="*/ 523 h 523"/>
              </a:gdLst>
              <a:ahLst/>
              <a:cxnLst>
                <a:cxn ang="T6">
                  <a:pos x="T0" y="T1"/>
                </a:cxn>
                <a:cxn ang="T7">
                  <a:pos x="T2" y="T3"/>
                </a:cxn>
                <a:cxn ang="T8">
                  <a:pos x="T4" y="T5"/>
                </a:cxn>
              </a:cxnLst>
              <a:rect l="T9" t="T10" r="T11" b="T12"/>
              <a:pathLst>
                <a:path w="524" h="523">
                  <a:moveTo>
                    <a:pt x="0" y="523"/>
                  </a:moveTo>
                  <a:lnTo>
                    <a:pt x="523" y="0"/>
                  </a:lnTo>
                  <a:lnTo>
                    <a:pt x="5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1" name="Freeform 409"/>
            <p:cNvSpPr>
              <a:spLocks/>
            </p:cNvSpPr>
            <p:nvPr/>
          </p:nvSpPr>
          <p:spPr bwMode="auto">
            <a:xfrm>
              <a:off x="9172" y="6090"/>
              <a:ext cx="86" cy="86"/>
            </a:xfrm>
            <a:custGeom>
              <a:avLst/>
              <a:gdLst>
                <a:gd name="T0" fmla="*/ 0 w 345"/>
                <a:gd name="T1" fmla="*/ 344 h 344"/>
                <a:gd name="T2" fmla="*/ 344 w 345"/>
                <a:gd name="T3" fmla="*/ 0 h 344"/>
                <a:gd name="T4" fmla="*/ 345 w 345"/>
                <a:gd name="T5" fmla="*/ 0 h 344"/>
                <a:gd name="T6" fmla="*/ 0 60000 65536"/>
                <a:gd name="T7" fmla="*/ 0 60000 65536"/>
                <a:gd name="T8" fmla="*/ 0 60000 65536"/>
                <a:gd name="T9" fmla="*/ 0 w 345"/>
                <a:gd name="T10" fmla="*/ 0 h 344"/>
                <a:gd name="T11" fmla="*/ 345 w 345"/>
                <a:gd name="T12" fmla="*/ 344 h 344"/>
              </a:gdLst>
              <a:ahLst/>
              <a:cxnLst>
                <a:cxn ang="T6">
                  <a:pos x="T0" y="T1"/>
                </a:cxn>
                <a:cxn ang="T7">
                  <a:pos x="T2" y="T3"/>
                </a:cxn>
                <a:cxn ang="T8">
                  <a:pos x="T4" y="T5"/>
                </a:cxn>
              </a:cxnLst>
              <a:rect l="T9" t="T10" r="T11" b="T12"/>
              <a:pathLst>
                <a:path w="345" h="344">
                  <a:moveTo>
                    <a:pt x="0" y="344"/>
                  </a:moveTo>
                  <a:lnTo>
                    <a:pt x="344" y="0"/>
                  </a:lnTo>
                  <a:lnTo>
                    <a:pt x="34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2" name="Freeform 410"/>
            <p:cNvSpPr>
              <a:spLocks/>
            </p:cNvSpPr>
            <p:nvPr/>
          </p:nvSpPr>
          <p:spPr bwMode="auto">
            <a:xfrm>
              <a:off x="9227" y="6145"/>
              <a:ext cx="31" cy="31"/>
            </a:xfrm>
            <a:custGeom>
              <a:avLst/>
              <a:gdLst>
                <a:gd name="T0" fmla="*/ 0 w 124"/>
                <a:gd name="T1" fmla="*/ 123 h 123"/>
                <a:gd name="T2" fmla="*/ 123 w 124"/>
                <a:gd name="T3" fmla="*/ 0 h 123"/>
                <a:gd name="T4" fmla="*/ 124 w 124"/>
                <a:gd name="T5" fmla="*/ 0 h 123"/>
                <a:gd name="T6" fmla="*/ 0 60000 65536"/>
                <a:gd name="T7" fmla="*/ 0 60000 65536"/>
                <a:gd name="T8" fmla="*/ 0 60000 65536"/>
                <a:gd name="T9" fmla="*/ 0 w 124"/>
                <a:gd name="T10" fmla="*/ 0 h 123"/>
                <a:gd name="T11" fmla="*/ 124 w 124"/>
                <a:gd name="T12" fmla="*/ 123 h 123"/>
              </a:gdLst>
              <a:ahLst/>
              <a:cxnLst>
                <a:cxn ang="T6">
                  <a:pos x="T0" y="T1"/>
                </a:cxn>
                <a:cxn ang="T7">
                  <a:pos x="T2" y="T3"/>
                </a:cxn>
                <a:cxn ang="T8">
                  <a:pos x="T4" y="T5"/>
                </a:cxn>
              </a:cxnLst>
              <a:rect l="T9" t="T10" r="T11" b="T12"/>
              <a:pathLst>
                <a:path w="124" h="123">
                  <a:moveTo>
                    <a:pt x="0" y="123"/>
                  </a:moveTo>
                  <a:lnTo>
                    <a:pt x="123" y="0"/>
                  </a:lnTo>
                  <a:lnTo>
                    <a:pt x="1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3" name="Freeform 411"/>
            <p:cNvSpPr>
              <a:spLocks/>
            </p:cNvSpPr>
            <p:nvPr/>
          </p:nvSpPr>
          <p:spPr bwMode="auto">
            <a:xfrm>
              <a:off x="7646" y="6212"/>
              <a:ext cx="30" cy="30"/>
            </a:xfrm>
            <a:custGeom>
              <a:avLst/>
              <a:gdLst>
                <a:gd name="T0" fmla="*/ 120 w 120"/>
                <a:gd name="T1" fmla="*/ 119 h 119"/>
                <a:gd name="T2" fmla="*/ 0 w 120"/>
                <a:gd name="T3" fmla="*/ 0 h 119"/>
                <a:gd name="T4" fmla="*/ 1 w 120"/>
                <a:gd name="T5" fmla="*/ 0 h 119"/>
                <a:gd name="T6" fmla="*/ 0 60000 65536"/>
                <a:gd name="T7" fmla="*/ 0 60000 65536"/>
                <a:gd name="T8" fmla="*/ 0 60000 65536"/>
                <a:gd name="T9" fmla="*/ 0 w 120"/>
                <a:gd name="T10" fmla="*/ 0 h 119"/>
                <a:gd name="T11" fmla="*/ 120 w 120"/>
                <a:gd name="T12" fmla="*/ 119 h 119"/>
              </a:gdLst>
              <a:ahLst/>
              <a:cxnLst>
                <a:cxn ang="T6">
                  <a:pos x="T0" y="T1"/>
                </a:cxn>
                <a:cxn ang="T7">
                  <a:pos x="T2" y="T3"/>
                </a:cxn>
                <a:cxn ang="T8">
                  <a:pos x="T4" y="T5"/>
                </a:cxn>
              </a:cxnLst>
              <a:rect l="T9" t="T10" r="T11" b="T12"/>
              <a:pathLst>
                <a:path w="120" h="119">
                  <a:moveTo>
                    <a:pt x="120" y="11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4" name="Freeform 412"/>
            <p:cNvSpPr>
              <a:spLocks/>
            </p:cNvSpPr>
            <p:nvPr/>
          </p:nvSpPr>
          <p:spPr bwMode="auto">
            <a:xfrm>
              <a:off x="7620" y="6252"/>
              <a:ext cx="9" cy="22"/>
            </a:xfrm>
            <a:custGeom>
              <a:avLst/>
              <a:gdLst>
                <a:gd name="T0" fmla="*/ 35 w 35"/>
                <a:gd name="T1" fmla="*/ 0 h 87"/>
                <a:gd name="T2" fmla="*/ 0 w 35"/>
                <a:gd name="T3" fmla="*/ 87 h 87"/>
                <a:gd name="T4" fmla="*/ 1 w 35"/>
                <a:gd name="T5" fmla="*/ 87 h 87"/>
                <a:gd name="T6" fmla="*/ 0 60000 65536"/>
                <a:gd name="T7" fmla="*/ 0 60000 65536"/>
                <a:gd name="T8" fmla="*/ 0 60000 65536"/>
                <a:gd name="T9" fmla="*/ 0 w 35"/>
                <a:gd name="T10" fmla="*/ 0 h 87"/>
                <a:gd name="T11" fmla="*/ 35 w 35"/>
                <a:gd name="T12" fmla="*/ 87 h 87"/>
              </a:gdLst>
              <a:ahLst/>
              <a:cxnLst>
                <a:cxn ang="T6">
                  <a:pos x="T0" y="T1"/>
                </a:cxn>
                <a:cxn ang="T7">
                  <a:pos x="T2" y="T3"/>
                </a:cxn>
                <a:cxn ang="T8">
                  <a:pos x="T4" y="T5"/>
                </a:cxn>
              </a:cxnLst>
              <a:rect l="T9" t="T10" r="T11" b="T12"/>
              <a:pathLst>
                <a:path w="35" h="87">
                  <a:moveTo>
                    <a:pt x="35" y="0"/>
                  </a:moveTo>
                  <a:lnTo>
                    <a:pt x="0" y="87"/>
                  </a:lnTo>
                  <a:lnTo>
                    <a:pt x="1" y="8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5" name="Freeform 413"/>
            <p:cNvSpPr>
              <a:spLocks/>
            </p:cNvSpPr>
            <p:nvPr/>
          </p:nvSpPr>
          <p:spPr bwMode="auto">
            <a:xfrm>
              <a:off x="7623" y="6219"/>
              <a:ext cx="30" cy="37"/>
            </a:xfrm>
            <a:custGeom>
              <a:avLst/>
              <a:gdLst>
                <a:gd name="T0" fmla="*/ 0 w 119"/>
                <a:gd name="T1" fmla="*/ 117 h 149"/>
                <a:gd name="T2" fmla="*/ 44 w 119"/>
                <a:gd name="T3" fmla="*/ 149 h 149"/>
                <a:gd name="T4" fmla="*/ 119 w 119"/>
                <a:gd name="T5" fmla="*/ 0 h 149"/>
                <a:gd name="T6" fmla="*/ 0 w 119"/>
                <a:gd name="T7" fmla="*/ 117 h 149"/>
                <a:gd name="T8" fmla="*/ 0 60000 65536"/>
                <a:gd name="T9" fmla="*/ 0 60000 65536"/>
                <a:gd name="T10" fmla="*/ 0 60000 65536"/>
                <a:gd name="T11" fmla="*/ 0 60000 65536"/>
                <a:gd name="T12" fmla="*/ 0 w 119"/>
                <a:gd name="T13" fmla="*/ 0 h 149"/>
                <a:gd name="T14" fmla="*/ 119 w 119"/>
                <a:gd name="T15" fmla="*/ 149 h 149"/>
              </a:gdLst>
              <a:ahLst/>
              <a:cxnLst>
                <a:cxn ang="T8">
                  <a:pos x="T0" y="T1"/>
                </a:cxn>
                <a:cxn ang="T9">
                  <a:pos x="T2" y="T3"/>
                </a:cxn>
                <a:cxn ang="T10">
                  <a:pos x="T4" y="T5"/>
                </a:cxn>
                <a:cxn ang="T11">
                  <a:pos x="T6" y="T7"/>
                </a:cxn>
              </a:cxnLst>
              <a:rect l="T12" t="T13" r="T14" b="T15"/>
              <a:pathLst>
                <a:path w="119" h="149">
                  <a:moveTo>
                    <a:pt x="0" y="117"/>
                  </a:moveTo>
                  <a:lnTo>
                    <a:pt x="44" y="149"/>
                  </a:lnTo>
                  <a:lnTo>
                    <a:pt x="119" y="0"/>
                  </a:lnTo>
                  <a:lnTo>
                    <a:pt x="0" y="117"/>
                  </a:lnTo>
                  <a:close/>
                </a:path>
              </a:pathLst>
            </a:custGeom>
            <a:solidFill>
              <a:srgbClr val="FFFFFF"/>
            </a:solidFill>
            <a:ln w="12700">
              <a:solidFill>
                <a:srgbClr val="000000"/>
              </a:solidFill>
              <a:round/>
              <a:headEnd/>
              <a:tailEnd/>
            </a:ln>
          </p:spPr>
          <p:txBody>
            <a:bodyPr/>
            <a:lstStyle/>
            <a:p>
              <a:endParaRPr lang="en-US"/>
            </a:p>
          </p:txBody>
        </p:sp>
        <p:sp>
          <p:nvSpPr>
            <p:cNvPr id="95646" name="Freeform 414"/>
            <p:cNvSpPr>
              <a:spLocks/>
            </p:cNvSpPr>
            <p:nvPr/>
          </p:nvSpPr>
          <p:spPr bwMode="auto">
            <a:xfrm>
              <a:off x="7623" y="6219"/>
              <a:ext cx="30" cy="37"/>
            </a:xfrm>
            <a:custGeom>
              <a:avLst/>
              <a:gdLst>
                <a:gd name="T0" fmla="*/ 0 w 119"/>
                <a:gd name="T1" fmla="*/ 117 h 149"/>
                <a:gd name="T2" fmla="*/ 44 w 119"/>
                <a:gd name="T3" fmla="*/ 149 h 149"/>
                <a:gd name="T4" fmla="*/ 119 w 119"/>
                <a:gd name="T5" fmla="*/ 0 h 149"/>
                <a:gd name="T6" fmla="*/ 0 w 119"/>
                <a:gd name="T7" fmla="*/ 117 h 149"/>
                <a:gd name="T8" fmla="*/ 0 60000 65536"/>
                <a:gd name="T9" fmla="*/ 0 60000 65536"/>
                <a:gd name="T10" fmla="*/ 0 60000 65536"/>
                <a:gd name="T11" fmla="*/ 0 60000 65536"/>
                <a:gd name="T12" fmla="*/ 0 w 119"/>
                <a:gd name="T13" fmla="*/ 0 h 149"/>
                <a:gd name="T14" fmla="*/ 119 w 119"/>
                <a:gd name="T15" fmla="*/ 149 h 149"/>
              </a:gdLst>
              <a:ahLst/>
              <a:cxnLst>
                <a:cxn ang="T8">
                  <a:pos x="T0" y="T1"/>
                </a:cxn>
                <a:cxn ang="T9">
                  <a:pos x="T2" y="T3"/>
                </a:cxn>
                <a:cxn ang="T10">
                  <a:pos x="T4" y="T5"/>
                </a:cxn>
                <a:cxn ang="T11">
                  <a:pos x="T6" y="T7"/>
                </a:cxn>
              </a:cxnLst>
              <a:rect l="T12" t="T13" r="T14" b="T15"/>
              <a:pathLst>
                <a:path w="119" h="149">
                  <a:moveTo>
                    <a:pt x="0" y="117"/>
                  </a:moveTo>
                  <a:lnTo>
                    <a:pt x="44" y="149"/>
                  </a:lnTo>
                  <a:lnTo>
                    <a:pt x="119" y="0"/>
                  </a:lnTo>
                  <a:lnTo>
                    <a:pt x="0" y="11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7" name="Freeform 415"/>
            <p:cNvSpPr>
              <a:spLocks/>
            </p:cNvSpPr>
            <p:nvPr/>
          </p:nvSpPr>
          <p:spPr bwMode="auto">
            <a:xfrm>
              <a:off x="7613" y="6273"/>
              <a:ext cx="14" cy="41"/>
            </a:xfrm>
            <a:custGeom>
              <a:avLst/>
              <a:gdLst>
                <a:gd name="T0" fmla="*/ 53 w 53"/>
                <a:gd name="T1" fmla="*/ 7 h 165"/>
                <a:gd name="T2" fmla="*/ 0 w 53"/>
                <a:gd name="T3" fmla="*/ 0 h 165"/>
                <a:gd name="T4" fmla="*/ 2 w 53"/>
                <a:gd name="T5" fmla="*/ 165 h 165"/>
                <a:gd name="T6" fmla="*/ 53 w 53"/>
                <a:gd name="T7" fmla="*/ 7 h 165"/>
                <a:gd name="T8" fmla="*/ 0 60000 65536"/>
                <a:gd name="T9" fmla="*/ 0 60000 65536"/>
                <a:gd name="T10" fmla="*/ 0 60000 65536"/>
                <a:gd name="T11" fmla="*/ 0 60000 65536"/>
                <a:gd name="T12" fmla="*/ 0 w 53"/>
                <a:gd name="T13" fmla="*/ 0 h 165"/>
                <a:gd name="T14" fmla="*/ 53 w 53"/>
                <a:gd name="T15" fmla="*/ 165 h 165"/>
              </a:gdLst>
              <a:ahLst/>
              <a:cxnLst>
                <a:cxn ang="T8">
                  <a:pos x="T0" y="T1"/>
                </a:cxn>
                <a:cxn ang="T9">
                  <a:pos x="T2" y="T3"/>
                </a:cxn>
                <a:cxn ang="T10">
                  <a:pos x="T4" y="T5"/>
                </a:cxn>
                <a:cxn ang="T11">
                  <a:pos x="T6" y="T7"/>
                </a:cxn>
              </a:cxnLst>
              <a:rect l="T12" t="T13" r="T14" b="T15"/>
              <a:pathLst>
                <a:path w="53" h="165">
                  <a:moveTo>
                    <a:pt x="53" y="7"/>
                  </a:moveTo>
                  <a:lnTo>
                    <a:pt x="0" y="0"/>
                  </a:lnTo>
                  <a:lnTo>
                    <a:pt x="2" y="165"/>
                  </a:lnTo>
                  <a:lnTo>
                    <a:pt x="53" y="7"/>
                  </a:lnTo>
                  <a:close/>
                </a:path>
              </a:pathLst>
            </a:custGeom>
            <a:solidFill>
              <a:srgbClr val="FFFFFF"/>
            </a:solidFill>
            <a:ln w="12700">
              <a:solidFill>
                <a:srgbClr val="000000"/>
              </a:solidFill>
              <a:round/>
              <a:headEnd/>
              <a:tailEnd/>
            </a:ln>
          </p:spPr>
          <p:txBody>
            <a:bodyPr/>
            <a:lstStyle/>
            <a:p>
              <a:endParaRPr lang="en-US"/>
            </a:p>
          </p:txBody>
        </p:sp>
        <p:sp>
          <p:nvSpPr>
            <p:cNvPr id="95648" name="Freeform 416"/>
            <p:cNvSpPr>
              <a:spLocks/>
            </p:cNvSpPr>
            <p:nvPr/>
          </p:nvSpPr>
          <p:spPr bwMode="auto">
            <a:xfrm>
              <a:off x="7613" y="6273"/>
              <a:ext cx="14" cy="41"/>
            </a:xfrm>
            <a:custGeom>
              <a:avLst/>
              <a:gdLst>
                <a:gd name="T0" fmla="*/ 53 w 53"/>
                <a:gd name="T1" fmla="*/ 7 h 165"/>
                <a:gd name="T2" fmla="*/ 0 w 53"/>
                <a:gd name="T3" fmla="*/ 0 h 165"/>
                <a:gd name="T4" fmla="*/ 2 w 53"/>
                <a:gd name="T5" fmla="*/ 165 h 165"/>
                <a:gd name="T6" fmla="*/ 53 w 53"/>
                <a:gd name="T7" fmla="*/ 7 h 165"/>
                <a:gd name="T8" fmla="*/ 0 60000 65536"/>
                <a:gd name="T9" fmla="*/ 0 60000 65536"/>
                <a:gd name="T10" fmla="*/ 0 60000 65536"/>
                <a:gd name="T11" fmla="*/ 0 60000 65536"/>
                <a:gd name="T12" fmla="*/ 0 w 53"/>
                <a:gd name="T13" fmla="*/ 0 h 165"/>
                <a:gd name="T14" fmla="*/ 53 w 53"/>
                <a:gd name="T15" fmla="*/ 165 h 165"/>
              </a:gdLst>
              <a:ahLst/>
              <a:cxnLst>
                <a:cxn ang="T8">
                  <a:pos x="T0" y="T1"/>
                </a:cxn>
                <a:cxn ang="T9">
                  <a:pos x="T2" y="T3"/>
                </a:cxn>
                <a:cxn ang="T10">
                  <a:pos x="T4" y="T5"/>
                </a:cxn>
                <a:cxn ang="T11">
                  <a:pos x="T6" y="T7"/>
                </a:cxn>
              </a:cxnLst>
              <a:rect l="T12" t="T13" r="T14" b="T15"/>
              <a:pathLst>
                <a:path w="53" h="165">
                  <a:moveTo>
                    <a:pt x="53" y="7"/>
                  </a:moveTo>
                  <a:lnTo>
                    <a:pt x="0" y="0"/>
                  </a:lnTo>
                  <a:lnTo>
                    <a:pt x="2" y="165"/>
                  </a:lnTo>
                  <a:lnTo>
                    <a:pt x="53" y="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49" name="Freeform 417"/>
            <p:cNvSpPr>
              <a:spLocks/>
            </p:cNvSpPr>
            <p:nvPr/>
          </p:nvSpPr>
          <p:spPr bwMode="auto">
            <a:xfrm>
              <a:off x="9214" y="5790"/>
              <a:ext cx="100"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0" name="Freeform 418"/>
            <p:cNvSpPr>
              <a:spLocks/>
            </p:cNvSpPr>
            <p:nvPr/>
          </p:nvSpPr>
          <p:spPr bwMode="auto">
            <a:xfrm>
              <a:off x="9263" y="5831"/>
              <a:ext cx="51" cy="1"/>
            </a:xfrm>
            <a:custGeom>
              <a:avLst/>
              <a:gdLst>
                <a:gd name="T0" fmla="*/ 0 w 202"/>
                <a:gd name="T1" fmla="*/ 0 h 1"/>
                <a:gd name="T2" fmla="*/ 201 w 202"/>
                <a:gd name="T3" fmla="*/ 0 h 1"/>
                <a:gd name="T4" fmla="*/ 202 w 202"/>
                <a:gd name="T5" fmla="*/ 0 h 1"/>
                <a:gd name="T6" fmla="*/ 0 60000 65536"/>
                <a:gd name="T7" fmla="*/ 0 60000 65536"/>
                <a:gd name="T8" fmla="*/ 0 60000 65536"/>
                <a:gd name="T9" fmla="*/ 0 w 202"/>
                <a:gd name="T10" fmla="*/ 0 h 1"/>
                <a:gd name="T11" fmla="*/ 202 w 202"/>
                <a:gd name="T12" fmla="*/ 1 h 1"/>
              </a:gdLst>
              <a:ahLst/>
              <a:cxnLst>
                <a:cxn ang="T6">
                  <a:pos x="T0" y="T1"/>
                </a:cxn>
                <a:cxn ang="T7">
                  <a:pos x="T2" y="T3"/>
                </a:cxn>
                <a:cxn ang="T8">
                  <a:pos x="T4" y="T5"/>
                </a:cxn>
              </a:cxnLst>
              <a:rect l="T9" t="T10" r="T11" b="T12"/>
              <a:pathLst>
                <a:path w="202" h="1">
                  <a:moveTo>
                    <a:pt x="0" y="0"/>
                  </a:moveTo>
                  <a:lnTo>
                    <a:pt x="201" y="0"/>
                  </a:lnTo>
                  <a:lnTo>
                    <a:pt x="20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1" name="Freeform 419"/>
            <p:cNvSpPr>
              <a:spLocks/>
            </p:cNvSpPr>
            <p:nvPr/>
          </p:nvSpPr>
          <p:spPr bwMode="auto">
            <a:xfrm>
              <a:off x="9303" y="5708"/>
              <a:ext cx="1" cy="41"/>
            </a:xfrm>
            <a:custGeom>
              <a:avLst/>
              <a:gdLst>
                <a:gd name="T0" fmla="*/ 0 w 1"/>
                <a:gd name="T1" fmla="*/ 164 h 164"/>
                <a:gd name="T2" fmla="*/ 0 w 1"/>
                <a:gd name="T3" fmla="*/ 0 h 164"/>
                <a:gd name="T4" fmla="*/ 1 w 1"/>
                <a:gd name="T5" fmla="*/ 0 h 164"/>
                <a:gd name="T6" fmla="*/ 0 60000 65536"/>
                <a:gd name="T7" fmla="*/ 0 60000 65536"/>
                <a:gd name="T8" fmla="*/ 0 60000 65536"/>
                <a:gd name="T9" fmla="*/ 0 w 1"/>
                <a:gd name="T10" fmla="*/ 0 h 164"/>
                <a:gd name="T11" fmla="*/ 1 w 1"/>
                <a:gd name="T12" fmla="*/ 164 h 164"/>
              </a:gdLst>
              <a:ahLst/>
              <a:cxnLst>
                <a:cxn ang="T6">
                  <a:pos x="T0" y="T1"/>
                </a:cxn>
                <a:cxn ang="T7">
                  <a:pos x="T2" y="T3"/>
                </a:cxn>
                <a:cxn ang="T8">
                  <a:pos x="T4" y="T5"/>
                </a:cxn>
              </a:cxnLst>
              <a:rect l="T9" t="T10" r="T11" b="T12"/>
              <a:pathLst>
                <a:path w="1" h="164">
                  <a:moveTo>
                    <a:pt x="0" y="16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2" name="Freeform 420"/>
            <p:cNvSpPr>
              <a:spLocks/>
            </p:cNvSpPr>
            <p:nvPr/>
          </p:nvSpPr>
          <p:spPr bwMode="auto">
            <a:xfrm>
              <a:off x="9303" y="5872"/>
              <a:ext cx="1" cy="41"/>
            </a:xfrm>
            <a:custGeom>
              <a:avLst/>
              <a:gdLst>
                <a:gd name="T0" fmla="*/ 0 w 1"/>
                <a:gd name="T1" fmla="*/ 0 h 164"/>
                <a:gd name="T2" fmla="*/ 0 w 1"/>
                <a:gd name="T3" fmla="*/ 164 h 164"/>
                <a:gd name="T4" fmla="*/ 1 w 1"/>
                <a:gd name="T5" fmla="*/ 164 h 164"/>
                <a:gd name="T6" fmla="*/ 0 60000 65536"/>
                <a:gd name="T7" fmla="*/ 0 60000 65536"/>
                <a:gd name="T8" fmla="*/ 0 60000 65536"/>
                <a:gd name="T9" fmla="*/ 0 w 1"/>
                <a:gd name="T10" fmla="*/ 0 h 164"/>
                <a:gd name="T11" fmla="*/ 1 w 1"/>
                <a:gd name="T12" fmla="*/ 164 h 164"/>
              </a:gdLst>
              <a:ahLst/>
              <a:cxnLst>
                <a:cxn ang="T6">
                  <a:pos x="T0" y="T1"/>
                </a:cxn>
                <a:cxn ang="T7">
                  <a:pos x="T2" y="T3"/>
                </a:cxn>
                <a:cxn ang="T8">
                  <a:pos x="T4" y="T5"/>
                </a:cxn>
              </a:cxnLst>
              <a:rect l="T9" t="T10" r="T11" b="T12"/>
              <a:pathLst>
                <a:path w="1" h="164">
                  <a:moveTo>
                    <a:pt x="0" y="0"/>
                  </a:moveTo>
                  <a:lnTo>
                    <a:pt x="0" y="164"/>
                  </a:lnTo>
                  <a:lnTo>
                    <a:pt x="1" y="164"/>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3" name="Freeform 421"/>
            <p:cNvSpPr>
              <a:spLocks/>
            </p:cNvSpPr>
            <p:nvPr/>
          </p:nvSpPr>
          <p:spPr bwMode="auto">
            <a:xfrm>
              <a:off x="9303" y="5790"/>
              <a:ext cx="1" cy="41"/>
            </a:xfrm>
            <a:custGeom>
              <a:avLst/>
              <a:gdLst>
                <a:gd name="T0" fmla="*/ 0 w 1"/>
                <a:gd name="T1" fmla="*/ 0 h 165"/>
                <a:gd name="T2" fmla="*/ 0 w 1"/>
                <a:gd name="T3" fmla="*/ 165 h 165"/>
                <a:gd name="T4" fmla="*/ 1 w 1"/>
                <a:gd name="T5" fmla="*/ 165 h 165"/>
                <a:gd name="T6" fmla="*/ 0 60000 65536"/>
                <a:gd name="T7" fmla="*/ 0 60000 65536"/>
                <a:gd name="T8" fmla="*/ 0 60000 65536"/>
                <a:gd name="T9" fmla="*/ 0 w 1"/>
                <a:gd name="T10" fmla="*/ 0 h 165"/>
                <a:gd name="T11" fmla="*/ 1 w 1"/>
                <a:gd name="T12" fmla="*/ 165 h 165"/>
              </a:gdLst>
              <a:ahLst/>
              <a:cxnLst>
                <a:cxn ang="T6">
                  <a:pos x="T0" y="T1"/>
                </a:cxn>
                <a:cxn ang="T7">
                  <a:pos x="T2" y="T3"/>
                </a:cxn>
                <a:cxn ang="T8">
                  <a:pos x="T4" y="T5"/>
                </a:cxn>
              </a:cxnLst>
              <a:rect l="T9" t="T10" r="T11" b="T12"/>
              <a:pathLst>
                <a:path w="1" h="165">
                  <a:moveTo>
                    <a:pt x="0" y="0"/>
                  </a:moveTo>
                  <a:lnTo>
                    <a:pt x="0" y="165"/>
                  </a:lnTo>
                  <a:lnTo>
                    <a:pt x="1" y="165"/>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4" name="Freeform 422"/>
            <p:cNvSpPr>
              <a:spLocks/>
            </p:cNvSpPr>
            <p:nvPr/>
          </p:nvSpPr>
          <p:spPr bwMode="auto">
            <a:xfrm>
              <a:off x="9296" y="5749"/>
              <a:ext cx="14" cy="41"/>
            </a:xfrm>
            <a:custGeom>
              <a:avLst/>
              <a:gdLst>
                <a:gd name="T0" fmla="*/ 0 w 55"/>
                <a:gd name="T1" fmla="*/ 0 h 163"/>
                <a:gd name="T2" fmla="*/ 55 w 55"/>
                <a:gd name="T3" fmla="*/ 0 h 163"/>
                <a:gd name="T4" fmla="*/ 27 w 55"/>
                <a:gd name="T5" fmla="*/ 163 h 163"/>
                <a:gd name="T6" fmla="*/ 0 w 55"/>
                <a:gd name="T7" fmla="*/ 0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0"/>
                  </a:moveTo>
                  <a:lnTo>
                    <a:pt x="55" y="0"/>
                  </a:lnTo>
                  <a:lnTo>
                    <a:pt x="27" y="163"/>
                  </a:lnTo>
                  <a:lnTo>
                    <a:pt x="0" y="0"/>
                  </a:lnTo>
                  <a:close/>
                </a:path>
              </a:pathLst>
            </a:custGeom>
            <a:solidFill>
              <a:srgbClr val="FFFFFF"/>
            </a:solidFill>
            <a:ln w="6350">
              <a:solidFill>
                <a:srgbClr val="000000"/>
              </a:solidFill>
              <a:round/>
              <a:headEnd/>
              <a:tailEnd/>
            </a:ln>
          </p:spPr>
          <p:txBody>
            <a:bodyPr/>
            <a:lstStyle/>
            <a:p>
              <a:endParaRPr lang="en-US"/>
            </a:p>
          </p:txBody>
        </p:sp>
        <p:sp>
          <p:nvSpPr>
            <p:cNvPr id="95655" name="Freeform 423"/>
            <p:cNvSpPr>
              <a:spLocks/>
            </p:cNvSpPr>
            <p:nvPr/>
          </p:nvSpPr>
          <p:spPr bwMode="auto">
            <a:xfrm>
              <a:off x="9296" y="5749"/>
              <a:ext cx="14" cy="41"/>
            </a:xfrm>
            <a:custGeom>
              <a:avLst/>
              <a:gdLst>
                <a:gd name="T0" fmla="*/ 0 w 55"/>
                <a:gd name="T1" fmla="*/ 0 h 163"/>
                <a:gd name="T2" fmla="*/ 55 w 55"/>
                <a:gd name="T3" fmla="*/ 0 h 163"/>
                <a:gd name="T4" fmla="*/ 27 w 55"/>
                <a:gd name="T5" fmla="*/ 163 h 163"/>
                <a:gd name="T6" fmla="*/ 0 w 55"/>
                <a:gd name="T7" fmla="*/ 0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0"/>
                  </a:moveTo>
                  <a:lnTo>
                    <a:pt x="55" y="0"/>
                  </a:lnTo>
                  <a:lnTo>
                    <a:pt x="27" y="163"/>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6" name="Freeform 424"/>
            <p:cNvSpPr>
              <a:spLocks/>
            </p:cNvSpPr>
            <p:nvPr/>
          </p:nvSpPr>
          <p:spPr bwMode="auto">
            <a:xfrm>
              <a:off x="9296" y="5831"/>
              <a:ext cx="14" cy="41"/>
            </a:xfrm>
            <a:custGeom>
              <a:avLst/>
              <a:gdLst>
                <a:gd name="T0" fmla="*/ 0 w 55"/>
                <a:gd name="T1" fmla="*/ 163 h 163"/>
                <a:gd name="T2" fmla="*/ 55 w 55"/>
                <a:gd name="T3" fmla="*/ 163 h 163"/>
                <a:gd name="T4" fmla="*/ 27 w 55"/>
                <a:gd name="T5" fmla="*/ 0 h 163"/>
                <a:gd name="T6" fmla="*/ 0 w 55"/>
                <a:gd name="T7" fmla="*/ 163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163"/>
                  </a:moveTo>
                  <a:lnTo>
                    <a:pt x="55" y="163"/>
                  </a:lnTo>
                  <a:lnTo>
                    <a:pt x="27" y="0"/>
                  </a:lnTo>
                  <a:lnTo>
                    <a:pt x="0" y="163"/>
                  </a:lnTo>
                  <a:close/>
                </a:path>
              </a:pathLst>
            </a:custGeom>
            <a:solidFill>
              <a:srgbClr val="FFFFFF"/>
            </a:solidFill>
            <a:ln w="6350">
              <a:solidFill>
                <a:srgbClr val="000000"/>
              </a:solidFill>
              <a:round/>
              <a:headEnd/>
              <a:tailEnd/>
            </a:ln>
          </p:spPr>
          <p:txBody>
            <a:bodyPr/>
            <a:lstStyle/>
            <a:p>
              <a:endParaRPr lang="en-US"/>
            </a:p>
          </p:txBody>
        </p:sp>
        <p:sp>
          <p:nvSpPr>
            <p:cNvPr id="95657" name="Freeform 425"/>
            <p:cNvSpPr>
              <a:spLocks/>
            </p:cNvSpPr>
            <p:nvPr/>
          </p:nvSpPr>
          <p:spPr bwMode="auto">
            <a:xfrm>
              <a:off x="9296" y="5831"/>
              <a:ext cx="14" cy="41"/>
            </a:xfrm>
            <a:custGeom>
              <a:avLst/>
              <a:gdLst>
                <a:gd name="T0" fmla="*/ 0 w 55"/>
                <a:gd name="T1" fmla="*/ 163 h 163"/>
                <a:gd name="T2" fmla="*/ 55 w 55"/>
                <a:gd name="T3" fmla="*/ 163 h 163"/>
                <a:gd name="T4" fmla="*/ 27 w 55"/>
                <a:gd name="T5" fmla="*/ 0 h 163"/>
                <a:gd name="T6" fmla="*/ 0 w 55"/>
                <a:gd name="T7" fmla="*/ 163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163"/>
                  </a:moveTo>
                  <a:lnTo>
                    <a:pt x="55" y="163"/>
                  </a:lnTo>
                  <a:lnTo>
                    <a:pt x="27" y="0"/>
                  </a:lnTo>
                  <a:lnTo>
                    <a:pt x="0" y="16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8" name="Freeform 426"/>
            <p:cNvSpPr>
              <a:spLocks/>
            </p:cNvSpPr>
            <p:nvPr/>
          </p:nvSpPr>
          <p:spPr bwMode="auto">
            <a:xfrm>
              <a:off x="9319" y="5790"/>
              <a:ext cx="66" cy="1"/>
            </a:xfrm>
            <a:custGeom>
              <a:avLst/>
              <a:gdLst>
                <a:gd name="T0" fmla="*/ 0 w 264"/>
                <a:gd name="T1" fmla="*/ 0 h 1"/>
                <a:gd name="T2" fmla="*/ 263 w 264"/>
                <a:gd name="T3" fmla="*/ 0 h 1"/>
                <a:gd name="T4" fmla="*/ 264 w 264"/>
                <a:gd name="T5" fmla="*/ 0 h 1"/>
                <a:gd name="T6" fmla="*/ 0 60000 65536"/>
                <a:gd name="T7" fmla="*/ 0 60000 65536"/>
                <a:gd name="T8" fmla="*/ 0 60000 65536"/>
                <a:gd name="T9" fmla="*/ 0 w 264"/>
                <a:gd name="T10" fmla="*/ 0 h 1"/>
                <a:gd name="T11" fmla="*/ 264 w 264"/>
                <a:gd name="T12" fmla="*/ 1 h 1"/>
              </a:gdLst>
              <a:ahLst/>
              <a:cxnLst>
                <a:cxn ang="T6">
                  <a:pos x="T0" y="T1"/>
                </a:cxn>
                <a:cxn ang="T7">
                  <a:pos x="T2" y="T3"/>
                </a:cxn>
                <a:cxn ang="T8">
                  <a:pos x="T4" y="T5"/>
                </a:cxn>
              </a:cxnLst>
              <a:rect l="T9" t="T10" r="T11" b="T12"/>
              <a:pathLst>
                <a:path w="264" h="1">
                  <a:moveTo>
                    <a:pt x="0" y="0"/>
                  </a:moveTo>
                  <a:lnTo>
                    <a:pt x="263" y="0"/>
                  </a:lnTo>
                  <a:lnTo>
                    <a:pt x="2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59" name="Freeform 427"/>
            <p:cNvSpPr>
              <a:spLocks/>
            </p:cNvSpPr>
            <p:nvPr/>
          </p:nvSpPr>
          <p:spPr bwMode="auto">
            <a:xfrm>
              <a:off x="9181" y="6094"/>
              <a:ext cx="204" cy="1"/>
            </a:xfrm>
            <a:custGeom>
              <a:avLst/>
              <a:gdLst>
                <a:gd name="T0" fmla="*/ 0 w 812"/>
                <a:gd name="T1" fmla="*/ 0 h 1"/>
                <a:gd name="T2" fmla="*/ 811 w 812"/>
                <a:gd name="T3" fmla="*/ 0 h 1"/>
                <a:gd name="T4" fmla="*/ 812 w 812"/>
                <a:gd name="T5" fmla="*/ 0 h 1"/>
                <a:gd name="T6" fmla="*/ 0 60000 65536"/>
                <a:gd name="T7" fmla="*/ 0 60000 65536"/>
                <a:gd name="T8" fmla="*/ 0 60000 65536"/>
                <a:gd name="T9" fmla="*/ 0 w 812"/>
                <a:gd name="T10" fmla="*/ 0 h 1"/>
                <a:gd name="T11" fmla="*/ 812 w 812"/>
                <a:gd name="T12" fmla="*/ 1 h 1"/>
              </a:gdLst>
              <a:ahLst/>
              <a:cxnLst>
                <a:cxn ang="T6">
                  <a:pos x="T0" y="T1"/>
                </a:cxn>
                <a:cxn ang="T7">
                  <a:pos x="T2" y="T3"/>
                </a:cxn>
                <a:cxn ang="T8">
                  <a:pos x="T4" y="T5"/>
                </a:cxn>
              </a:cxnLst>
              <a:rect l="T9" t="T10" r="T11" b="T12"/>
              <a:pathLst>
                <a:path w="812" h="1">
                  <a:moveTo>
                    <a:pt x="0" y="0"/>
                  </a:moveTo>
                  <a:lnTo>
                    <a:pt x="811" y="0"/>
                  </a:lnTo>
                  <a:lnTo>
                    <a:pt x="81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0" name="Freeform 428"/>
            <p:cNvSpPr>
              <a:spLocks/>
            </p:cNvSpPr>
            <p:nvPr/>
          </p:nvSpPr>
          <p:spPr bwMode="auto">
            <a:xfrm>
              <a:off x="9374" y="5831"/>
              <a:ext cx="1" cy="222"/>
            </a:xfrm>
            <a:custGeom>
              <a:avLst/>
              <a:gdLst>
                <a:gd name="T0" fmla="*/ 0 w 1"/>
                <a:gd name="T1" fmla="*/ 0 h 890"/>
                <a:gd name="T2" fmla="*/ 0 w 1"/>
                <a:gd name="T3" fmla="*/ 890 h 890"/>
                <a:gd name="T4" fmla="*/ 1 w 1"/>
                <a:gd name="T5" fmla="*/ 890 h 890"/>
                <a:gd name="T6" fmla="*/ 0 60000 65536"/>
                <a:gd name="T7" fmla="*/ 0 60000 65536"/>
                <a:gd name="T8" fmla="*/ 0 60000 65536"/>
                <a:gd name="T9" fmla="*/ 0 w 1"/>
                <a:gd name="T10" fmla="*/ 0 h 890"/>
                <a:gd name="T11" fmla="*/ 1 w 1"/>
                <a:gd name="T12" fmla="*/ 890 h 890"/>
              </a:gdLst>
              <a:ahLst/>
              <a:cxnLst>
                <a:cxn ang="T6">
                  <a:pos x="T0" y="T1"/>
                </a:cxn>
                <a:cxn ang="T7">
                  <a:pos x="T2" y="T3"/>
                </a:cxn>
                <a:cxn ang="T8">
                  <a:pos x="T4" y="T5"/>
                </a:cxn>
              </a:cxnLst>
              <a:rect l="T9" t="T10" r="T11" b="T12"/>
              <a:pathLst>
                <a:path w="1" h="890">
                  <a:moveTo>
                    <a:pt x="0" y="0"/>
                  </a:moveTo>
                  <a:lnTo>
                    <a:pt x="0" y="890"/>
                  </a:lnTo>
                  <a:lnTo>
                    <a:pt x="1" y="89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1" name="Freeform 429"/>
            <p:cNvSpPr>
              <a:spLocks/>
            </p:cNvSpPr>
            <p:nvPr/>
          </p:nvSpPr>
          <p:spPr bwMode="auto">
            <a:xfrm>
              <a:off x="9367" y="5790"/>
              <a:ext cx="14" cy="41"/>
            </a:xfrm>
            <a:custGeom>
              <a:avLst/>
              <a:gdLst>
                <a:gd name="T0" fmla="*/ 0 w 54"/>
                <a:gd name="T1" fmla="*/ 165 h 165"/>
                <a:gd name="T2" fmla="*/ 54 w 54"/>
                <a:gd name="T3" fmla="*/ 165 h 165"/>
                <a:gd name="T4" fmla="*/ 26 w 54"/>
                <a:gd name="T5" fmla="*/ 0 h 165"/>
                <a:gd name="T6" fmla="*/ 0 w 54"/>
                <a:gd name="T7" fmla="*/ 165 h 165"/>
                <a:gd name="T8" fmla="*/ 0 60000 65536"/>
                <a:gd name="T9" fmla="*/ 0 60000 65536"/>
                <a:gd name="T10" fmla="*/ 0 60000 65536"/>
                <a:gd name="T11" fmla="*/ 0 60000 65536"/>
                <a:gd name="T12" fmla="*/ 0 w 54"/>
                <a:gd name="T13" fmla="*/ 0 h 165"/>
                <a:gd name="T14" fmla="*/ 54 w 54"/>
                <a:gd name="T15" fmla="*/ 165 h 165"/>
              </a:gdLst>
              <a:ahLst/>
              <a:cxnLst>
                <a:cxn ang="T8">
                  <a:pos x="T0" y="T1"/>
                </a:cxn>
                <a:cxn ang="T9">
                  <a:pos x="T2" y="T3"/>
                </a:cxn>
                <a:cxn ang="T10">
                  <a:pos x="T4" y="T5"/>
                </a:cxn>
                <a:cxn ang="T11">
                  <a:pos x="T6" y="T7"/>
                </a:cxn>
              </a:cxnLst>
              <a:rect l="T12" t="T13" r="T14" b="T15"/>
              <a:pathLst>
                <a:path w="54" h="165">
                  <a:moveTo>
                    <a:pt x="0" y="165"/>
                  </a:moveTo>
                  <a:lnTo>
                    <a:pt x="54" y="165"/>
                  </a:lnTo>
                  <a:lnTo>
                    <a:pt x="26" y="0"/>
                  </a:lnTo>
                  <a:lnTo>
                    <a:pt x="0" y="165"/>
                  </a:lnTo>
                  <a:close/>
                </a:path>
              </a:pathLst>
            </a:custGeom>
            <a:solidFill>
              <a:srgbClr val="FFFFFF"/>
            </a:solidFill>
            <a:ln w="6350">
              <a:solidFill>
                <a:srgbClr val="000000"/>
              </a:solidFill>
              <a:round/>
              <a:headEnd/>
              <a:tailEnd/>
            </a:ln>
          </p:spPr>
          <p:txBody>
            <a:bodyPr/>
            <a:lstStyle/>
            <a:p>
              <a:endParaRPr lang="en-US"/>
            </a:p>
          </p:txBody>
        </p:sp>
        <p:sp>
          <p:nvSpPr>
            <p:cNvPr id="95662" name="Freeform 430"/>
            <p:cNvSpPr>
              <a:spLocks/>
            </p:cNvSpPr>
            <p:nvPr/>
          </p:nvSpPr>
          <p:spPr bwMode="auto">
            <a:xfrm>
              <a:off x="9367" y="5790"/>
              <a:ext cx="14" cy="41"/>
            </a:xfrm>
            <a:custGeom>
              <a:avLst/>
              <a:gdLst>
                <a:gd name="T0" fmla="*/ 0 w 54"/>
                <a:gd name="T1" fmla="*/ 165 h 165"/>
                <a:gd name="T2" fmla="*/ 54 w 54"/>
                <a:gd name="T3" fmla="*/ 165 h 165"/>
                <a:gd name="T4" fmla="*/ 26 w 54"/>
                <a:gd name="T5" fmla="*/ 0 h 165"/>
                <a:gd name="T6" fmla="*/ 0 w 54"/>
                <a:gd name="T7" fmla="*/ 165 h 165"/>
                <a:gd name="T8" fmla="*/ 0 60000 65536"/>
                <a:gd name="T9" fmla="*/ 0 60000 65536"/>
                <a:gd name="T10" fmla="*/ 0 60000 65536"/>
                <a:gd name="T11" fmla="*/ 0 60000 65536"/>
                <a:gd name="T12" fmla="*/ 0 w 54"/>
                <a:gd name="T13" fmla="*/ 0 h 165"/>
                <a:gd name="T14" fmla="*/ 54 w 54"/>
                <a:gd name="T15" fmla="*/ 165 h 165"/>
              </a:gdLst>
              <a:ahLst/>
              <a:cxnLst>
                <a:cxn ang="T8">
                  <a:pos x="T0" y="T1"/>
                </a:cxn>
                <a:cxn ang="T9">
                  <a:pos x="T2" y="T3"/>
                </a:cxn>
                <a:cxn ang="T10">
                  <a:pos x="T4" y="T5"/>
                </a:cxn>
                <a:cxn ang="T11">
                  <a:pos x="T6" y="T7"/>
                </a:cxn>
              </a:cxnLst>
              <a:rect l="T12" t="T13" r="T14" b="T15"/>
              <a:pathLst>
                <a:path w="54" h="165">
                  <a:moveTo>
                    <a:pt x="0" y="165"/>
                  </a:moveTo>
                  <a:lnTo>
                    <a:pt x="54" y="165"/>
                  </a:lnTo>
                  <a:lnTo>
                    <a:pt x="26" y="0"/>
                  </a:lnTo>
                  <a:lnTo>
                    <a:pt x="0" y="165"/>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3" name="Freeform 431"/>
            <p:cNvSpPr>
              <a:spLocks/>
            </p:cNvSpPr>
            <p:nvPr/>
          </p:nvSpPr>
          <p:spPr bwMode="auto">
            <a:xfrm>
              <a:off x="9367" y="6053"/>
              <a:ext cx="14" cy="41"/>
            </a:xfrm>
            <a:custGeom>
              <a:avLst/>
              <a:gdLst>
                <a:gd name="T0" fmla="*/ 0 w 54"/>
                <a:gd name="T1" fmla="*/ 0 h 163"/>
                <a:gd name="T2" fmla="*/ 54 w 54"/>
                <a:gd name="T3" fmla="*/ 0 h 163"/>
                <a:gd name="T4" fmla="*/ 26 w 54"/>
                <a:gd name="T5" fmla="*/ 163 h 163"/>
                <a:gd name="T6" fmla="*/ 0 w 54"/>
                <a:gd name="T7" fmla="*/ 0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0"/>
                  </a:moveTo>
                  <a:lnTo>
                    <a:pt x="54" y="0"/>
                  </a:lnTo>
                  <a:lnTo>
                    <a:pt x="26" y="163"/>
                  </a:lnTo>
                  <a:lnTo>
                    <a:pt x="0" y="0"/>
                  </a:lnTo>
                  <a:close/>
                </a:path>
              </a:pathLst>
            </a:custGeom>
            <a:solidFill>
              <a:srgbClr val="FFFFFF"/>
            </a:solidFill>
            <a:ln w="6350">
              <a:solidFill>
                <a:srgbClr val="000000"/>
              </a:solidFill>
              <a:round/>
              <a:headEnd/>
              <a:tailEnd/>
            </a:ln>
          </p:spPr>
          <p:txBody>
            <a:bodyPr/>
            <a:lstStyle/>
            <a:p>
              <a:endParaRPr lang="en-US"/>
            </a:p>
          </p:txBody>
        </p:sp>
        <p:sp>
          <p:nvSpPr>
            <p:cNvPr id="95664" name="Freeform 432"/>
            <p:cNvSpPr>
              <a:spLocks/>
            </p:cNvSpPr>
            <p:nvPr/>
          </p:nvSpPr>
          <p:spPr bwMode="auto">
            <a:xfrm>
              <a:off x="9367" y="6053"/>
              <a:ext cx="14" cy="41"/>
            </a:xfrm>
            <a:custGeom>
              <a:avLst/>
              <a:gdLst>
                <a:gd name="T0" fmla="*/ 0 w 54"/>
                <a:gd name="T1" fmla="*/ 0 h 163"/>
                <a:gd name="T2" fmla="*/ 54 w 54"/>
                <a:gd name="T3" fmla="*/ 0 h 163"/>
                <a:gd name="T4" fmla="*/ 26 w 54"/>
                <a:gd name="T5" fmla="*/ 163 h 163"/>
                <a:gd name="T6" fmla="*/ 0 w 54"/>
                <a:gd name="T7" fmla="*/ 0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0"/>
                  </a:moveTo>
                  <a:lnTo>
                    <a:pt x="54" y="0"/>
                  </a:lnTo>
                  <a:lnTo>
                    <a:pt x="26" y="163"/>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5" name="Freeform 433"/>
            <p:cNvSpPr>
              <a:spLocks/>
            </p:cNvSpPr>
            <p:nvPr/>
          </p:nvSpPr>
          <p:spPr bwMode="auto">
            <a:xfrm>
              <a:off x="8063" y="6810"/>
              <a:ext cx="1" cy="89"/>
            </a:xfrm>
            <a:custGeom>
              <a:avLst/>
              <a:gdLst>
                <a:gd name="T0" fmla="*/ 0 w 1"/>
                <a:gd name="T1" fmla="*/ 0 h 352"/>
                <a:gd name="T2" fmla="*/ 0 w 1"/>
                <a:gd name="T3" fmla="*/ 352 h 352"/>
                <a:gd name="T4" fmla="*/ 1 w 1"/>
                <a:gd name="T5" fmla="*/ 352 h 352"/>
                <a:gd name="T6" fmla="*/ 0 60000 65536"/>
                <a:gd name="T7" fmla="*/ 0 60000 65536"/>
                <a:gd name="T8" fmla="*/ 0 60000 65536"/>
                <a:gd name="T9" fmla="*/ 0 w 1"/>
                <a:gd name="T10" fmla="*/ 0 h 352"/>
                <a:gd name="T11" fmla="*/ 1 w 1"/>
                <a:gd name="T12" fmla="*/ 352 h 352"/>
              </a:gdLst>
              <a:ahLst/>
              <a:cxnLst>
                <a:cxn ang="T6">
                  <a:pos x="T0" y="T1"/>
                </a:cxn>
                <a:cxn ang="T7">
                  <a:pos x="T2" y="T3"/>
                </a:cxn>
                <a:cxn ang="T8">
                  <a:pos x="T4" y="T5"/>
                </a:cxn>
              </a:cxnLst>
              <a:rect l="T9" t="T10" r="T11" b="T12"/>
              <a:pathLst>
                <a:path w="1" h="352">
                  <a:moveTo>
                    <a:pt x="0" y="0"/>
                  </a:moveTo>
                  <a:lnTo>
                    <a:pt x="0" y="352"/>
                  </a:lnTo>
                  <a:lnTo>
                    <a:pt x="1" y="35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6" name="Freeform 434"/>
            <p:cNvSpPr>
              <a:spLocks/>
            </p:cNvSpPr>
            <p:nvPr/>
          </p:nvSpPr>
          <p:spPr bwMode="auto">
            <a:xfrm>
              <a:off x="8399" y="6810"/>
              <a:ext cx="1" cy="89"/>
            </a:xfrm>
            <a:custGeom>
              <a:avLst/>
              <a:gdLst>
                <a:gd name="T0" fmla="*/ 0 w 2"/>
                <a:gd name="T1" fmla="*/ 0 h 352"/>
                <a:gd name="T2" fmla="*/ 0 w 2"/>
                <a:gd name="T3" fmla="*/ 352 h 352"/>
                <a:gd name="T4" fmla="*/ 2 w 2"/>
                <a:gd name="T5" fmla="*/ 352 h 352"/>
                <a:gd name="T6" fmla="*/ 0 60000 65536"/>
                <a:gd name="T7" fmla="*/ 0 60000 65536"/>
                <a:gd name="T8" fmla="*/ 0 60000 65536"/>
                <a:gd name="T9" fmla="*/ 0 w 2"/>
                <a:gd name="T10" fmla="*/ 0 h 352"/>
                <a:gd name="T11" fmla="*/ 2 w 2"/>
                <a:gd name="T12" fmla="*/ 352 h 352"/>
              </a:gdLst>
              <a:ahLst/>
              <a:cxnLst>
                <a:cxn ang="T6">
                  <a:pos x="T0" y="T1"/>
                </a:cxn>
                <a:cxn ang="T7">
                  <a:pos x="T2" y="T3"/>
                </a:cxn>
                <a:cxn ang="T8">
                  <a:pos x="T4" y="T5"/>
                </a:cxn>
              </a:cxnLst>
              <a:rect l="T9" t="T10" r="T11" b="T12"/>
              <a:pathLst>
                <a:path w="2" h="352">
                  <a:moveTo>
                    <a:pt x="0" y="0"/>
                  </a:moveTo>
                  <a:lnTo>
                    <a:pt x="0" y="352"/>
                  </a:lnTo>
                  <a:lnTo>
                    <a:pt x="2" y="35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7" name="Freeform 435"/>
            <p:cNvSpPr>
              <a:spLocks/>
            </p:cNvSpPr>
            <p:nvPr/>
          </p:nvSpPr>
          <p:spPr bwMode="auto">
            <a:xfrm>
              <a:off x="8104" y="6888"/>
              <a:ext cx="254" cy="1"/>
            </a:xfrm>
            <a:custGeom>
              <a:avLst/>
              <a:gdLst>
                <a:gd name="T0" fmla="*/ 0 w 1018"/>
                <a:gd name="T1" fmla="*/ 0 h 1"/>
                <a:gd name="T2" fmla="*/ 1017 w 1018"/>
                <a:gd name="T3" fmla="*/ 0 h 1"/>
                <a:gd name="T4" fmla="*/ 1018 w 1018"/>
                <a:gd name="T5" fmla="*/ 0 h 1"/>
                <a:gd name="T6" fmla="*/ 0 60000 65536"/>
                <a:gd name="T7" fmla="*/ 0 60000 65536"/>
                <a:gd name="T8" fmla="*/ 0 60000 65536"/>
                <a:gd name="T9" fmla="*/ 0 w 1018"/>
                <a:gd name="T10" fmla="*/ 0 h 1"/>
                <a:gd name="T11" fmla="*/ 1018 w 1018"/>
                <a:gd name="T12" fmla="*/ 1 h 1"/>
              </a:gdLst>
              <a:ahLst/>
              <a:cxnLst>
                <a:cxn ang="T6">
                  <a:pos x="T0" y="T1"/>
                </a:cxn>
                <a:cxn ang="T7">
                  <a:pos x="T2" y="T3"/>
                </a:cxn>
                <a:cxn ang="T8">
                  <a:pos x="T4" y="T5"/>
                </a:cxn>
              </a:cxnLst>
              <a:rect l="T9" t="T10" r="T11" b="T12"/>
              <a:pathLst>
                <a:path w="1018" h="1">
                  <a:moveTo>
                    <a:pt x="0" y="0"/>
                  </a:moveTo>
                  <a:lnTo>
                    <a:pt x="1017" y="0"/>
                  </a:lnTo>
                  <a:lnTo>
                    <a:pt x="101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68" name="Freeform 436"/>
            <p:cNvSpPr>
              <a:spLocks/>
            </p:cNvSpPr>
            <p:nvPr/>
          </p:nvSpPr>
          <p:spPr bwMode="auto">
            <a:xfrm>
              <a:off x="8063" y="6881"/>
              <a:ext cx="41" cy="14"/>
            </a:xfrm>
            <a:custGeom>
              <a:avLst/>
              <a:gdLst>
                <a:gd name="T0" fmla="*/ 163 w 163"/>
                <a:gd name="T1" fmla="*/ 0 h 54"/>
                <a:gd name="T2" fmla="*/ 163 w 163"/>
                <a:gd name="T3" fmla="*/ 54 h 54"/>
                <a:gd name="T4" fmla="*/ 0 w 163"/>
                <a:gd name="T5" fmla="*/ 27 h 54"/>
                <a:gd name="T6" fmla="*/ 163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163" y="0"/>
                  </a:moveTo>
                  <a:lnTo>
                    <a:pt x="163" y="54"/>
                  </a:lnTo>
                  <a:lnTo>
                    <a:pt x="0" y="27"/>
                  </a:lnTo>
                  <a:lnTo>
                    <a:pt x="163" y="0"/>
                  </a:lnTo>
                  <a:close/>
                </a:path>
              </a:pathLst>
            </a:custGeom>
            <a:solidFill>
              <a:srgbClr val="FFFFFF"/>
            </a:solidFill>
            <a:ln w="6350">
              <a:solidFill>
                <a:srgbClr val="000000"/>
              </a:solidFill>
              <a:round/>
              <a:headEnd/>
              <a:tailEnd/>
            </a:ln>
          </p:spPr>
          <p:txBody>
            <a:bodyPr/>
            <a:lstStyle/>
            <a:p>
              <a:endParaRPr lang="en-US"/>
            </a:p>
          </p:txBody>
        </p:sp>
        <p:sp>
          <p:nvSpPr>
            <p:cNvPr id="95669" name="Freeform 437"/>
            <p:cNvSpPr>
              <a:spLocks/>
            </p:cNvSpPr>
            <p:nvPr/>
          </p:nvSpPr>
          <p:spPr bwMode="auto">
            <a:xfrm>
              <a:off x="8063" y="6881"/>
              <a:ext cx="41" cy="14"/>
            </a:xfrm>
            <a:custGeom>
              <a:avLst/>
              <a:gdLst>
                <a:gd name="T0" fmla="*/ 163 w 163"/>
                <a:gd name="T1" fmla="*/ 0 h 54"/>
                <a:gd name="T2" fmla="*/ 163 w 163"/>
                <a:gd name="T3" fmla="*/ 54 h 54"/>
                <a:gd name="T4" fmla="*/ 0 w 163"/>
                <a:gd name="T5" fmla="*/ 27 h 54"/>
                <a:gd name="T6" fmla="*/ 163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163" y="0"/>
                  </a:moveTo>
                  <a:lnTo>
                    <a:pt x="163" y="54"/>
                  </a:lnTo>
                  <a:lnTo>
                    <a:pt x="0" y="27"/>
                  </a:lnTo>
                  <a:lnTo>
                    <a:pt x="1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0" name="Freeform 438"/>
            <p:cNvSpPr>
              <a:spLocks/>
            </p:cNvSpPr>
            <p:nvPr/>
          </p:nvSpPr>
          <p:spPr bwMode="auto">
            <a:xfrm>
              <a:off x="8358" y="6881"/>
              <a:ext cx="41" cy="14"/>
            </a:xfrm>
            <a:custGeom>
              <a:avLst/>
              <a:gdLst>
                <a:gd name="T0" fmla="*/ 0 w 163"/>
                <a:gd name="T1" fmla="*/ 0 h 54"/>
                <a:gd name="T2" fmla="*/ 0 w 163"/>
                <a:gd name="T3" fmla="*/ 54 h 54"/>
                <a:gd name="T4" fmla="*/ 163 w 163"/>
                <a:gd name="T5" fmla="*/ 27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7"/>
                  </a:lnTo>
                  <a:lnTo>
                    <a:pt x="0" y="0"/>
                  </a:lnTo>
                  <a:close/>
                </a:path>
              </a:pathLst>
            </a:custGeom>
            <a:solidFill>
              <a:srgbClr val="FFFFFF"/>
            </a:solidFill>
            <a:ln w="6350">
              <a:solidFill>
                <a:srgbClr val="000000"/>
              </a:solidFill>
              <a:round/>
              <a:headEnd/>
              <a:tailEnd/>
            </a:ln>
          </p:spPr>
          <p:txBody>
            <a:bodyPr/>
            <a:lstStyle/>
            <a:p>
              <a:endParaRPr lang="en-US"/>
            </a:p>
          </p:txBody>
        </p:sp>
        <p:sp>
          <p:nvSpPr>
            <p:cNvPr id="95671" name="Freeform 439"/>
            <p:cNvSpPr>
              <a:spLocks/>
            </p:cNvSpPr>
            <p:nvPr/>
          </p:nvSpPr>
          <p:spPr bwMode="auto">
            <a:xfrm>
              <a:off x="8358" y="6881"/>
              <a:ext cx="41" cy="14"/>
            </a:xfrm>
            <a:custGeom>
              <a:avLst/>
              <a:gdLst>
                <a:gd name="T0" fmla="*/ 0 w 163"/>
                <a:gd name="T1" fmla="*/ 0 h 54"/>
                <a:gd name="T2" fmla="*/ 0 w 163"/>
                <a:gd name="T3" fmla="*/ 54 h 54"/>
                <a:gd name="T4" fmla="*/ 163 w 163"/>
                <a:gd name="T5" fmla="*/ 27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7"/>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2" name="Freeform 440"/>
            <p:cNvSpPr>
              <a:spLocks/>
            </p:cNvSpPr>
            <p:nvPr/>
          </p:nvSpPr>
          <p:spPr bwMode="auto">
            <a:xfrm>
              <a:off x="6286" y="6314"/>
              <a:ext cx="103" cy="1"/>
            </a:xfrm>
            <a:custGeom>
              <a:avLst/>
              <a:gdLst>
                <a:gd name="T0" fmla="*/ 409 w 409"/>
                <a:gd name="T1" fmla="*/ 0 h 1"/>
                <a:gd name="T2" fmla="*/ 0 w 409"/>
                <a:gd name="T3" fmla="*/ 0 h 1"/>
                <a:gd name="T4" fmla="*/ 1 w 409"/>
                <a:gd name="T5" fmla="*/ 0 h 1"/>
                <a:gd name="T6" fmla="*/ 0 60000 65536"/>
                <a:gd name="T7" fmla="*/ 0 60000 65536"/>
                <a:gd name="T8" fmla="*/ 0 60000 65536"/>
                <a:gd name="T9" fmla="*/ 0 w 409"/>
                <a:gd name="T10" fmla="*/ 0 h 1"/>
                <a:gd name="T11" fmla="*/ 409 w 409"/>
                <a:gd name="T12" fmla="*/ 1 h 1"/>
              </a:gdLst>
              <a:ahLst/>
              <a:cxnLst>
                <a:cxn ang="T6">
                  <a:pos x="T0" y="T1"/>
                </a:cxn>
                <a:cxn ang="T7">
                  <a:pos x="T2" y="T3"/>
                </a:cxn>
                <a:cxn ang="T8">
                  <a:pos x="T4" y="T5"/>
                </a:cxn>
              </a:cxnLst>
              <a:rect l="T9" t="T10" r="T11" b="T12"/>
              <a:pathLst>
                <a:path w="409" h="1">
                  <a:moveTo>
                    <a:pt x="409"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3" name="Freeform 441"/>
            <p:cNvSpPr>
              <a:spLocks/>
            </p:cNvSpPr>
            <p:nvPr/>
          </p:nvSpPr>
          <p:spPr bwMode="auto">
            <a:xfrm>
              <a:off x="6286" y="6805"/>
              <a:ext cx="103" cy="1"/>
            </a:xfrm>
            <a:custGeom>
              <a:avLst/>
              <a:gdLst>
                <a:gd name="T0" fmla="*/ 409 w 409"/>
                <a:gd name="T1" fmla="*/ 0 h 1"/>
                <a:gd name="T2" fmla="*/ 0 w 409"/>
                <a:gd name="T3" fmla="*/ 0 h 1"/>
                <a:gd name="T4" fmla="*/ 1 w 409"/>
                <a:gd name="T5" fmla="*/ 0 h 1"/>
                <a:gd name="T6" fmla="*/ 0 60000 65536"/>
                <a:gd name="T7" fmla="*/ 0 60000 65536"/>
                <a:gd name="T8" fmla="*/ 0 60000 65536"/>
                <a:gd name="T9" fmla="*/ 0 w 409"/>
                <a:gd name="T10" fmla="*/ 0 h 1"/>
                <a:gd name="T11" fmla="*/ 409 w 409"/>
                <a:gd name="T12" fmla="*/ 1 h 1"/>
              </a:gdLst>
              <a:ahLst/>
              <a:cxnLst>
                <a:cxn ang="T6">
                  <a:pos x="T0" y="T1"/>
                </a:cxn>
                <a:cxn ang="T7">
                  <a:pos x="T2" y="T3"/>
                </a:cxn>
                <a:cxn ang="T8">
                  <a:pos x="T4" y="T5"/>
                </a:cxn>
              </a:cxnLst>
              <a:rect l="T9" t="T10" r="T11" b="T12"/>
              <a:pathLst>
                <a:path w="409" h="1">
                  <a:moveTo>
                    <a:pt x="409"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4" name="Freeform 442"/>
            <p:cNvSpPr>
              <a:spLocks/>
            </p:cNvSpPr>
            <p:nvPr/>
          </p:nvSpPr>
          <p:spPr bwMode="auto">
            <a:xfrm>
              <a:off x="6296" y="6355"/>
              <a:ext cx="1" cy="409"/>
            </a:xfrm>
            <a:custGeom>
              <a:avLst/>
              <a:gdLst>
                <a:gd name="T0" fmla="*/ 0 w 1"/>
                <a:gd name="T1" fmla="*/ 0 h 1637"/>
                <a:gd name="T2" fmla="*/ 0 w 1"/>
                <a:gd name="T3" fmla="*/ 1637 h 1637"/>
                <a:gd name="T4" fmla="*/ 1 w 1"/>
                <a:gd name="T5" fmla="*/ 1637 h 1637"/>
                <a:gd name="T6" fmla="*/ 0 60000 65536"/>
                <a:gd name="T7" fmla="*/ 0 60000 65536"/>
                <a:gd name="T8" fmla="*/ 0 60000 65536"/>
                <a:gd name="T9" fmla="*/ 0 w 1"/>
                <a:gd name="T10" fmla="*/ 0 h 1637"/>
                <a:gd name="T11" fmla="*/ 1 w 1"/>
                <a:gd name="T12" fmla="*/ 1637 h 1637"/>
              </a:gdLst>
              <a:ahLst/>
              <a:cxnLst>
                <a:cxn ang="T6">
                  <a:pos x="T0" y="T1"/>
                </a:cxn>
                <a:cxn ang="T7">
                  <a:pos x="T2" y="T3"/>
                </a:cxn>
                <a:cxn ang="T8">
                  <a:pos x="T4" y="T5"/>
                </a:cxn>
              </a:cxnLst>
              <a:rect l="T9" t="T10" r="T11" b="T12"/>
              <a:pathLst>
                <a:path w="1" h="1637">
                  <a:moveTo>
                    <a:pt x="0" y="0"/>
                  </a:moveTo>
                  <a:lnTo>
                    <a:pt x="0" y="1637"/>
                  </a:lnTo>
                  <a:lnTo>
                    <a:pt x="1" y="163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5" name="Freeform 443"/>
            <p:cNvSpPr>
              <a:spLocks/>
            </p:cNvSpPr>
            <p:nvPr/>
          </p:nvSpPr>
          <p:spPr bwMode="auto">
            <a:xfrm>
              <a:off x="6289" y="6314"/>
              <a:ext cx="14" cy="41"/>
            </a:xfrm>
            <a:custGeom>
              <a:avLst/>
              <a:gdLst>
                <a:gd name="T0" fmla="*/ 0 w 55"/>
                <a:gd name="T1" fmla="*/ 164 h 164"/>
                <a:gd name="T2" fmla="*/ 55 w 55"/>
                <a:gd name="T3" fmla="*/ 164 h 164"/>
                <a:gd name="T4" fmla="*/ 28 w 55"/>
                <a:gd name="T5" fmla="*/ 0 h 164"/>
                <a:gd name="T6" fmla="*/ 0 w 55"/>
                <a:gd name="T7" fmla="*/ 164 h 164"/>
                <a:gd name="T8" fmla="*/ 0 60000 65536"/>
                <a:gd name="T9" fmla="*/ 0 60000 65536"/>
                <a:gd name="T10" fmla="*/ 0 60000 65536"/>
                <a:gd name="T11" fmla="*/ 0 60000 65536"/>
                <a:gd name="T12" fmla="*/ 0 w 55"/>
                <a:gd name="T13" fmla="*/ 0 h 164"/>
                <a:gd name="T14" fmla="*/ 55 w 55"/>
                <a:gd name="T15" fmla="*/ 164 h 164"/>
              </a:gdLst>
              <a:ahLst/>
              <a:cxnLst>
                <a:cxn ang="T8">
                  <a:pos x="T0" y="T1"/>
                </a:cxn>
                <a:cxn ang="T9">
                  <a:pos x="T2" y="T3"/>
                </a:cxn>
                <a:cxn ang="T10">
                  <a:pos x="T4" y="T5"/>
                </a:cxn>
                <a:cxn ang="T11">
                  <a:pos x="T6" y="T7"/>
                </a:cxn>
              </a:cxnLst>
              <a:rect l="T12" t="T13" r="T14" b="T15"/>
              <a:pathLst>
                <a:path w="55" h="164">
                  <a:moveTo>
                    <a:pt x="0" y="164"/>
                  </a:moveTo>
                  <a:lnTo>
                    <a:pt x="55" y="164"/>
                  </a:lnTo>
                  <a:lnTo>
                    <a:pt x="28" y="0"/>
                  </a:lnTo>
                  <a:lnTo>
                    <a:pt x="0" y="164"/>
                  </a:lnTo>
                  <a:close/>
                </a:path>
              </a:pathLst>
            </a:custGeom>
            <a:solidFill>
              <a:srgbClr val="FFFFFF"/>
            </a:solidFill>
            <a:ln w="6350">
              <a:solidFill>
                <a:srgbClr val="000000"/>
              </a:solidFill>
              <a:round/>
              <a:headEnd/>
              <a:tailEnd/>
            </a:ln>
          </p:spPr>
          <p:txBody>
            <a:bodyPr/>
            <a:lstStyle/>
            <a:p>
              <a:endParaRPr lang="en-US"/>
            </a:p>
          </p:txBody>
        </p:sp>
        <p:sp>
          <p:nvSpPr>
            <p:cNvPr id="95676" name="Freeform 444"/>
            <p:cNvSpPr>
              <a:spLocks/>
            </p:cNvSpPr>
            <p:nvPr/>
          </p:nvSpPr>
          <p:spPr bwMode="auto">
            <a:xfrm>
              <a:off x="6289" y="6314"/>
              <a:ext cx="14" cy="41"/>
            </a:xfrm>
            <a:custGeom>
              <a:avLst/>
              <a:gdLst>
                <a:gd name="T0" fmla="*/ 0 w 55"/>
                <a:gd name="T1" fmla="*/ 164 h 164"/>
                <a:gd name="T2" fmla="*/ 55 w 55"/>
                <a:gd name="T3" fmla="*/ 164 h 164"/>
                <a:gd name="T4" fmla="*/ 28 w 55"/>
                <a:gd name="T5" fmla="*/ 0 h 164"/>
                <a:gd name="T6" fmla="*/ 0 w 55"/>
                <a:gd name="T7" fmla="*/ 164 h 164"/>
                <a:gd name="T8" fmla="*/ 0 60000 65536"/>
                <a:gd name="T9" fmla="*/ 0 60000 65536"/>
                <a:gd name="T10" fmla="*/ 0 60000 65536"/>
                <a:gd name="T11" fmla="*/ 0 60000 65536"/>
                <a:gd name="T12" fmla="*/ 0 w 55"/>
                <a:gd name="T13" fmla="*/ 0 h 164"/>
                <a:gd name="T14" fmla="*/ 55 w 55"/>
                <a:gd name="T15" fmla="*/ 164 h 164"/>
              </a:gdLst>
              <a:ahLst/>
              <a:cxnLst>
                <a:cxn ang="T8">
                  <a:pos x="T0" y="T1"/>
                </a:cxn>
                <a:cxn ang="T9">
                  <a:pos x="T2" y="T3"/>
                </a:cxn>
                <a:cxn ang="T10">
                  <a:pos x="T4" y="T5"/>
                </a:cxn>
                <a:cxn ang="T11">
                  <a:pos x="T6" y="T7"/>
                </a:cxn>
              </a:cxnLst>
              <a:rect l="T12" t="T13" r="T14" b="T15"/>
              <a:pathLst>
                <a:path w="55" h="164">
                  <a:moveTo>
                    <a:pt x="0" y="164"/>
                  </a:moveTo>
                  <a:lnTo>
                    <a:pt x="55" y="164"/>
                  </a:lnTo>
                  <a:lnTo>
                    <a:pt x="28" y="0"/>
                  </a:lnTo>
                  <a:lnTo>
                    <a:pt x="0" y="164"/>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7" name="Freeform 445"/>
            <p:cNvSpPr>
              <a:spLocks/>
            </p:cNvSpPr>
            <p:nvPr/>
          </p:nvSpPr>
          <p:spPr bwMode="auto">
            <a:xfrm>
              <a:off x="6289" y="6764"/>
              <a:ext cx="14" cy="41"/>
            </a:xfrm>
            <a:custGeom>
              <a:avLst/>
              <a:gdLst>
                <a:gd name="T0" fmla="*/ 0 w 55"/>
                <a:gd name="T1" fmla="*/ 0 h 163"/>
                <a:gd name="T2" fmla="*/ 55 w 55"/>
                <a:gd name="T3" fmla="*/ 0 h 163"/>
                <a:gd name="T4" fmla="*/ 28 w 55"/>
                <a:gd name="T5" fmla="*/ 163 h 163"/>
                <a:gd name="T6" fmla="*/ 0 w 55"/>
                <a:gd name="T7" fmla="*/ 0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0"/>
                  </a:moveTo>
                  <a:lnTo>
                    <a:pt x="55" y="0"/>
                  </a:lnTo>
                  <a:lnTo>
                    <a:pt x="28" y="163"/>
                  </a:lnTo>
                  <a:lnTo>
                    <a:pt x="0" y="0"/>
                  </a:lnTo>
                  <a:close/>
                </a:path>
              </a:pathLst>
            </a:custGeom>
            <a:solidFill>
              <a:srgbClr val="FFFFFF"/>
            </a:solidFill>
            <a:ln w="6350">
              <a:solidFill>
                <a:srgbClr val="000000"/>
              </a:solidFill>
              <a:round/>
              <a:headEnd/>
              <a:tailEnd/>
            </a:ln>
          </p:spPr>
          <p:txBody>
            <a:bodyPr/>
            <a:lstStyle/>
            <a:p>
              <a:endParaRPr lang="en-US"/>
            </a:p>
          </p:txBody>
        </p:sp>
        <p:sp>
          <p:nvSpPr>
            <p:cNvPr id="95678" name="Freeform 446"/>
            <p:cNvSpPr>
              <a:spLocks/>
            </p:cNvSpPr>
            <p:nvPr/>
          </p:nvSpPr>
          <p:spPr bwMode="auto">
            <a:xfrm>
              <a:off x="6289" y="6764"/>
              <a:ext cx="14" cy="41"/>
            </a:xfrm>
            <a:custGeom>
              <a:avLst/>
              <a:gdLst>
                <a:gd name="T0" fmla="*/ 0 w 55"/>
                <a:gd name="T1" fmla="*/ 0 h 163"/>
                <a:gd name="T2" fmla="*/ 55 w 55"/>
                <a:gd name="T3" fmla="*/ 0 h 163"/>
                <a:gd name="T4" fmla="*/ 28 w 55"/>
                <a:gd name="T5" fmla="*/ 163 h 163"/>
                <a:gd name="T6" fmla="*/ 0 w 55"/>
                <a:gd name="T7" fmla="*/ 0 h 163"/>
                <a:gd name="T8" fmla="*/ 0 60000 65536"/>
                <a:gd name="T9" fmla="*/ 0 60000 65536"/>
                <a:gd name="T10" fmla="*/ 0 60000 65536"/>
                <a:gd name="T11" fmla="*/ 0 60000 65536"/>
                <a:gd name="T12" fmla="*/ 0 w 55"/>
                <a:gd name="T13" fmla="*/ 0 h 163"/>
                <a:gd name="T14" fmla="*/ 55 w 55"/>
                <a:gd name="T15" fmla="*/ 163 h 163"/>
              </a:gdLst>
              <a:ahLst/>
              <a:cxnLst>
                <a:cxn ang="T8">
                  <a:pos x="T0" y="T1"/>
                </a:cxn>
                <a:cxn ang="T9">
                  <a:pos x="T2" y="T3"/>
                </a:cxn>
                <a:cxn ang="T10">
                  <a:pos x="T4" y="T5"/>
                </a:cxn>
                <a:cxn ang="T11">
                  <a:pos x="T6" y="T7"/>
                </a:cxn>
              </a:cxnLst>
              <a:rect l="T12" t="T13" r="T14" b="T15"/>
              <a:pathLst>
                <a:path w="55" h="163">
                  <a:moveTo>
                    <a:pt x="0" y="0"/>
                  </a:moveTo>
                  <a:lnTo>
                    <a:pt x="55" y="0"/>
                  </a:lnTo>
                  <a:lnTo>
                    <a:pt x="28" y="163"/>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79" name="Line 447"/>
            <p:cNvSpPr>
              <a:spLocks noChangeShapeType="1"/>
            </p:cNvSpPr>
            <p:nvPr/>
          </p:nvSpPr>
          <p:spPr bwMode="auto">
            <a:xfrm flipV="1">
              <a:off x="5185" y="4820"/>
              <a:ext cx="1" cy="9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80" name="Line 448"/>
            <p:cNvSpPr>
              <a:spLocks noChangeShapeType="1"/>
            </p:cNvSpPr>
            <p:nvPr/>
          </p:nvSpPr>
          <p:spPr bwMode="auto">
            <a:xfrm flipV="1">
              <a:off x="5426" y="4820"/>
              <a:ext cx="1" cy="10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81" name="Freeform 449"/>
            <p:cNvSpPr>
              <a:spLocks/>
            </p:cNvSpPr>
            <p:nvPr/>
          </p:nvSpPr>
          <p:spPr bwMode="auto">
            <a:xfrm>
              <a:off x="5226" y="4826"/>
              <a:ext cx="159" cy="1"/>
            </a:xfrm>
            <a:custGeom>
              <a:avLst/>
              <a:gdLst>
                <a:gd name="T0" fmla="*/ 0 w 635"/>
                <a:gd name="T1" fmla="*/ 0 h 1"/>
                <a:gd name="T2" fmla="*/ 633 w 635"/>
                <a:gd name="T3" fmla="*/ 0 h 1"/>
                <a:gd name="T4" fmla="*/ 635 w 635"/>
                <a:gd name="T5" fmla="*/ 0 h 1"/>
                <a:gd name="T6" fmla="*/ 0 60000 65536"/>
                <a:gd name="T7" fmla="*/ 0 60000 65536"/>
                <a:gd name="T8" fmla="*/ 0 60000 65536"/>
                <a:gd name="T9" fmla="*/ 0 w 635"/>
                <a:gd name="T10" fmla="*/ 0 h 1"/>
                <a:gd name="T11" fmla="*/ 635 w 635"/>
                <a:gd name="T12" fmla="*/ 1 h 1"/>
              </a:gdLst>
              <a:ahLst/>
              <a:cxnLst>
                <a:cxn ang="T6">
                  <a:pos x="T0" y="T1"/>
                </a:cxn>
                <a:cxn ang="T7">
                  <a:pos x="T2" y="T3"/>
                </a:cxn>
                <a:cxn ang="T8">
                  <a:pos x="T4" y="T5"/>
                </a:cxn>
              </a:cxnLst>
              <a:rect l="T9" t="T10" r="T11" b="T12"/>
              <a:pathLst>
                <a:path w="635" h="1">
                  <a:moveTo>
                    <a:pt x="0" y="0"/>
                  </a:moveTo>
                  <a:lnTo>
                    <a:pt x="633" y="0"/>
                  </a:lnTo>
                  <a:lnTo>
                    <a:pt x="63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82" name="Freeform 450"/>
            <p:cNvSpPr>
              <a:spLocks/>
            </p:cNvSpPr>
            <p:nvPr/>
          </p:nvSpPr>
          <p:spPr bwMode="auto">
            <a:xfrm>
              <a:off x="5221" y="4819"/>
              <a:ext cx="5" cy="13"/>
            </a:xfrm>
            <a:custGeom>
              <a:avLst/>
              <a:gdLst>
                <a:gd name="T0" fmla="*/ 24 w 24"/>
                <a:gd name="T1" fmla="*/ 0 h 52"/>
                <a:gd name="T2" fmla="*/ 24 w 24"/>
                <a:gd name="T3" fmla="*/ 52 h 52"/>
                <a:gd name="T4" fmla="*/ 0 w 24"/>
                <a:gd name="T5" fmla="*/ 0 h 52"/>
                <a:gd name="T6" fmla="*/ 24 w 24"/>
                <a:gd name="T7" fmla="*/ 0 h 52"/>
                <a:gd name="T8" fmla="*/ 0 60000 65536"/>
                <a:gd name="T9" fmla="*/ 0 60000 65536"/>
                <a:gd name="T10" fmla="*/ 0 60000 65536"/>
                <a:gd name="T11" fmla="*/ 0 60000 65536"/>
                <a:gd name="T12" fmla="*/ 0 w 24"/>
                <a:gd name="T13" fmla="*/ 0 h 52"/>
                <a:gd name="T14" fmla="*/ 24 w 24"/>
                <a:gd name="T15" fmla="*/ 52 h 52"/>
              </a:gdLst>
              <a:ahLst/>
              <a:cxnLst>
                <a:cxn ang="T8">
                  <a:pos x="T0" y="T1"/>
                </a:cxn>
                <a:cxn ang="T9">
                  <a:pos x="T2" y="T3"/>
                </a:cxn>
                <a:cxn ang="T10">
                  <a:pos x="T4" y="T5"/>
                </a:cxn>
                <a:cxn ang="T11">
                  <a:pos x="T6" y="T7"/>
                </a:cxn>
              </a:cxnLst>
              <a:rect l="T12" t="T13" r="T14" b="T15"/>
              <a:pathLst>
                <a:path w="24" h="52">
                  <a:moveTo>
                    <a:pt x="24" y="0"/>
                  </a:moveTo>
                  <a:lnTo>
                    <a:pt x="24" y="52"/>
                  </a:lnTo>
                  <a:lnTo>
                    <a:pt x="0" y="0"/>
                  </a:lnTo>
                  <a:lnTo>
                    <a:pt x="24" y="0"/>
                  </a:lnTo>
                  <a:close/>
                </a:path>
              </a:pathLst>
            </a:custGeom>
            <a:solidFill>
              <a:srgbClr val="FFFFFF"/>
            </a:solidFill>
            <a:ln w="6350">
              <a:solidFill>
                <a:srgbClr val="000000"/>
              </a:solidFill>
              <a:round/>
              <a:headEnd/>
              <a:tailEnd/>
            </a:ln>
          </p:spPr>
          <p:txBody>
            <a:bodyPr/>
            <a:lstStyle/>
            <a:p>
              <a:endParaRPr lang="en-US"/>
            </a:p>
          </p:txBody>
        </p:sp>
        <p:sp>
          <p:nvSpPr>
            <p:cNvPr id="95683" name="Freeform 451"/>
            <p:cNvSpPr>
              <a:spLocks/>
            </p:cNvSpPr>
            <p:nvPr/>
          </p:nvSpPr>
          <p:spPr bwMode="auto">
            <a:xfrm>
              <a:off x="5185" y="4819"/>
              <a:ext cx="41" cy="13"/>
            </a:xfrm>
            <a:custGeom>
              <a:avLst/>
              <a:gdLst>
                <a:gd name="T0" fmla="*/ 165 w 165"/>
                <a:gd name="T1" fmla="*/ 52 h 52"/>
                <a:gd name="T2" fmla="*/ 141 w 165"/>
                <a:gd name="T3" fmla="*/ 0 h 52"/>
                <a:gd name="T4" fmla="*/ 0 w 165"/>
                <a:gd name="T5" fmla="*/ 24 h 52"/>
                <a:gd name="T6" fmla="*/ 165 w 165"/>
                <a:gd name="T7" fmla="*/ 52 h 52"/>
                <a:gd name="T8" fmla="*/ 0 60000 65536"/>
                <a:gd name="T9" fmla="*/ 0 60000 65536"/>
                <a:gd name="T10" fmla="*/ 0 60000 65536"/>
                <a:gd name="T11" fmla="*/ 0 60000 65536"/>
                <a:gd name="T12" fmla="*/ 0 w 165"/>
                <a:gd name="T13" fmla="*/ 0 h 52"/>
                <a:gd name="T14" fmla="*/ 165 w 165"/>
                <a:gd name="T15" fmla="*/ 52 h 52"/>
              </a:gdLst>
              <a:ahLst/>
              <a:cxnLst>
                <a:cxn ang="T8">
                  <a:pos x="T0" y="T1"/>
                </a:cxn>
                <a:cxn ang="T9">
                  <a:pos x="T2" y="T3"/>
                </a:cxn>
                <a:cxn ang="T10">
                  <a:pos x="T4" y="T5"/>
                </a:cxn>
                <a:cxn ang="T11">
                  <a:pos x="T6" y="T7"/>
                </a:cxn>
              </a:cxnLst>
              <a:rect l="T12" t="T13" r="T14" b="T15"/>
              <a:pathLst>
                <a:path w="165" h="52">
                  <a:moveTo>
                    <a:pt x="165" y="52"/>
                  </a:moveTo>
                  <a:lnTo>
                    <a:pt x="141" y="0"/>
                  </a:lnTo>
                  <a:lnTo>
                    <a:pt x="0" y="24"/>
                  </a:lnTo>
                  <a:lnTo>
                    <a:pt x="165" y="52"/>
                  </a:lnTo>
                  <a:close/>
                </a:path>
              </a:pathLst>
            </a:custGeom>
            <a:solidFill>
              <a:srgbClr val="FFFFFF"/>
            </a:solidFill>
            <a:ln w="6350">
              <a:solidFill>
                <a:srgbClr val="000000"/>
              </a:solidFill>
              <a:round/>
              <a:headEnd/>
              <a:tailEnd/>
            </a:ln>
          </p:spPr>
          <p:txBody>
            <a:bodyPr/>
            <a:lstStyle/>
            <a:p>
              <a:endParaRPr lang="en-US"/>
            </a:p>
          </p:txBody>
        </p:sp>
        <p:sp>
          <p:nvSpPr>
            <p:cNvPr id="95684" name="Line 452"/>
            <p:cNvSpPr>
              <a:spLocks noChangeShapeType="1"/>
            </p:cNvSpPr>
            <p:nvPr/>
          </p:nvSpPr>
          <p:spPr bwMode="auto">
            <a:xfrm>
              <a:off x="5226" y="4820"/>
              <a:ext cx="1" cy="1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85" name="Line 453"/>
            <p:cNvSpPr>
              <a:spLocks noChangeShapeType="1"/>
            </p:cNvSpPr>
            <p:nvPr/>
          </p:nvSpPr>
          <p:spPr bwMode="auto">
            <a:xfrm flipH="1" flipV="1">
              <a:off x="5185" y="4826"/>
              <a:ext cx="41" cy="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86" name="Line 454"/>
            <p:cNvSpPr>
              <a:spLocks noChangeShapeType="1"/>
            </p:cNvSpPr>
            <p:nvPr/>
          </p:nvSpPr>
          <p:spPr bwMode="auto">
            <a:xfrm flipV="1">
              <a:off x="5185" y="4820"/>
              <a:ext cx="34" cy="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87" name="Freeform 455"/>
            <p:cNvSpPr>
              <a:spLocks/>
            </p:cNvSpPr>
            <p:nvPr/>
          </p:nvSpPr>
          <p:spPr bwMode="auto">
            <a:xfrm>
              <a:off x="5385" y="4819"/>
              <a:ext cx="6" cy="13"/>
            </a:xfrm>
            <a:custGeom>
              <a:avLst/>
              <a:gdLst>
                <a:gd name="T0" fmla="*/ 0 w 24"/>
                <a:gd name="T1" fmla="*/ 0 h 52"/>
                <a:gd name="T2" fmla="*/ 0 w 24"/>
                <a:gd name="T3" fmla="*/ 52 h 52"/>
                <a:gd name="T4" fmla="*/ 24 w 24"/>
                <a:gd name="T5" fmla="*/ 0 h 52"/>
                <a:gd name="T6" fmla="*/ 0 w 24"/>
                <a:gd name="T7" fmla="*/ 0 h 52"/>
                <a:gd name="T8" fmla="*/ 0 60000 65536"/>
                <a:gd name="T9" fmla="*/ 0 60000 65536"/>
                <a:gd name="T10" fmla="*/ 0 60000 65536"/>
                <a:gd name="T11" fmla="*/ 0 60000 65536"/>
                <a:gd name="T12" fmla="*/ 0 w 24"/>
                <a:gd name="T13" fmla="*/ 0 h 52"/>
                <a:gd name="T14" fmla="*/ 24 w 24"/>
                <a:gd name="T15" fmla="*/ 52 h 52"/>
              </a:gdLst>
              <a:ahLst/>
              <a:cxnLst>
                <a:cxn ang="T8">
                  <a:pos x="T0" y="T1"/>
                </a:cxn>
                <a:cxn ang="T9">
                  <a:pos x="T2" y="T3"/>
                </a:cxn>
                <a:cxn ang="T10">
                  <a:pos x="T4" y="T5"/>
                </a:cxn>
                <a:cxn ang="T11">
                  <a:pos x="T6" y="T7"/>
                </a:cxn>
              </a:cxnLst>
              <a:rect l="T12" t="T13" r="T14" b="T15"/>
              <a:pathLst>
                <a:path w="24" h="52">
                  <a:moveTo>
                    <a:pt x="0" y="0"/>
                  </a:moveTo>
                  <a:lnTo>
                    <a:pt x="0" y="52"/>
                  </a:lnTo>
                  <a:lnTo>
                    <a:pt x="24" y="0"/>
                  </a:lnTo>
                  <a:lnTo>
                    <a:pt x="0" y="0"/>
                  </a:lnTo>
                  <a:close/>
                </a:path>
              </a:pathLst>
            </a:custGeom>
            <a:solidFill>
              <a:srgbClr val="FFFFFF"/>
            </a:solidFill>
            <a:ln w="6350">
              <a:solidFill>
                <a:srgbClr val="000000"/>
              </a:solidFill>
              <a:round/>
              <a:headEnd/>
              <a:tailEnd/>
            </a:ln>
          </p:spPr>
          <p:txBody>
            <a:bodyPr/>
            <a:lstStyle/>
            <a:p>
              <a:endParaRPr lang="en-US"/>
            </a:p>
          </p:txBody>
        </p:sp>
        <p:sp>
          <p:nvSpPr>
            <p:cNvPr id="95688" name="Freeform 456"/>
            <p:cNvSpPr>
              <a:spLocks/>
            </p:cNvSpPr>
            <p:nvPr/>
          </p:nvSpPr>
          <p:spPr bwMode="auto">
            <a:xfrm>
              <a:off x="5385" y="4819"/>
              <a:ext cx="41" cy="13"/>
            </a:xfrm>
            <a:custGeom>
              <a:avLst/>
              <a:gdLst>
                <a:gd name="T0" fmla="*/ 0 w 165"/>
                <a:gd name="T1" fmla="*/ 52 h 52"/>
                <a:gd name="T2" fmla="*/ 24 w 165"/>
                <a:gd name="T3" fmla="*/ 0 h 52"/>
                <a:gd name="T4" fmla="*/ 165 w 165"/>
                <a:gd name="T5" fmla="*/ 24 h 52"/>
                <a:gd name="T6" fmla="*/ 0 w 165"/>
                <a:gd name="T7" fmla="*/ 52 h 52"/>
                <a:gd name="T8" fmla="*/ 0 60000 65536"/>
                <a:gd name="T9" fmla="*/ 0 60000 65536"/>
                <a:gd name="T10" fmla="*/ 0 60000 65536"/>
                <a:gd name="T11" fmla="*/ 0 60000 65536"/>
                <a:gd name="T12" fmla="*/ 0 w 165"/>
                <a:gd name="T13" fmla="*/ 0 h 52"/>
                <a:gd name="T14" fmla="*/ 165 w 165"/>
                <a:gd name="T15" fmla="*/ 52 h 52"/>
              </a:gdLst>
              <a:ahLst/>
              <a:cxnLst>
                <a:cxn ang="T8">
                  <a:pos x="T0" y="T1"/>
                </a:cxn>
                <a:cxn ang="T9">
                  <a:pos x="T2" y="T3"/>
                </a:cxn>
                <a:cxn ang="T10">
                  <a:pos x="T4" y="T5"/>
                </a:cxn>
                <a:cxn ang="T11">
                  <a:pos x="T6" y="T7"/>
                </a:cxn>
              </a:cxnLst>
              <a:rect l="T12" t="T13" r="T14" b="T15"/>
              <a:pathLst>
                <a:path w="165" h="52">
                  <a:moveTo>
                    <a:pt x="0" y="52"/>
                  </a:moveTo>
                  <a:lnTo>
                    <a:pt x="24" y="0"/>
                  </a:lnTo>
                  <a:lnTo>
                    <a:pt x="165" y="24"/>
                  </a:lnTo>
                  <a:lnTo>
                    <a:pt x="0" y="52"/>
                  </a:lnTo>
                  <a:close/>
                </a:path>
              </a:pathLst>
            </a:custGeom>
            <a:solidFill>
              <a:srgbClr val="FFFFFF"/>
            </a:solidFill>
            <a:ln w="6350">
              <a:solidFill>
                <a:srgbClr val="000000"/>
              </a:solidFill>
              <a:round/>
              <a:headEnd/>
              <a:tailEnd/>
            </a:ln>
          </p:spPr>
          <p:txBody>
            <a:bodyPr/>
            <a:lstStyle/>
            <a:p>
              <a:endParaRPr lang="en-US"/>
            </a:p>
          </p:txBody>
        </p:sp>
        <p:sp>
          <p:nvSpPr>
            <p:cNvPr id="95689" name="Line 457"/>
            <p:cNvSpPr>
              <a:spLocks noChangeShapeType="1"/>
            </p:cNvSpPr>
            <p:nvPr/>
          </p:nvSpPr>
          <p:spPr bwMode="auto">
            <a:xfrm>
              <a:off x="5385" y="4820"/>
              <a:ext cx="1" cy="12"/>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90" name="Line 458"/>
            <p:cNvSpPr>
              <a:spLocks noChangeShapeType="1"/>
            </p:cNvSpPr>
            <p:nvPr/>
          </p:nvSpPr>
          <p:spPr bwMode="auto">
            <a:xfrm flipV="1">
              <a:off x="5385" y="4826"/>
              <a:ext cx="41" cy="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91" name="Line 459"/>
            <p:cNvSpPr>
              <a:spLocks noChangeShapeType="1"/>
            </p:cNvSpPr>
            <p:nvPr/>
          </p:nvSpPr>
          <p:spPr bwMode="auto">
            <a:xfrm flipH="1" flipV="1">
              <a:off x="5392" y="4820"/>
              <a:ext cx="34" cy="6"/>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5692" name="Freeform 460"/>
            <p:cNvSpPr>
              <a:spLocks/>
            </p:cNvSpPr>
            <p:nvPr/>
          </p:nvSpPr>
          <p:spPr bwMode="auto">
            <a:xfrm>
              <a:off x="5161" y="4897"/>
              <a:ext cx="25" cy="24"/>
            </a:xfrm>
            <a:custGeom>
              <a:avLst/>
              <a:gdLst>
                <a:gd name="T0" fmla="*/ 0 w 100"/>
                <a:gd name="T1" fmla="*/ 97 h 97"/>
                <a:gd name="T2" fmla="*/ 98 w 100"/>
                <a:gd name="T3" fmla="*/ 0 h 97"/>
                <a:gd name="T4" fmla="*/ 100 w 100"/>
                <a:gd name="T5" fmla="*/ 0 h 97"/>
                <a:gd name="T6" fmla="*/ 0 60000 65536"/>
                <a:gd name="T7" fmla="*/ 0 60000 65536"/>
                <a:gd name="T8" fmla="*/ 0 60000 65536"/>
                <a:gd name="T9" fmla="*/ 0 w 100"/>
                <a:gd name="T10" fmla="*/ 0 h 97"/>
                <a:gd name="T11" fmla="*/ 100 w 100"/>
                <a:gd name="T12" fmla="*/ 97 h 97"/>
              </a:gdLst>
              <a:ahLst/>
              <a:cxnLst>
                <a:cxn ang="T6">
                  <a:pos x="T0" y="T1"/>
                </a:cxn>
                <a:cxn ang="T7">
                  <a:pos x="T2" y="T3"/>
                </a:cxn>
                <a:cxn ang="T8">
                  <a:pos x="T4" y="T5"/>
                </a:cxn>
              </a:cxnLst>
              <a:rect l="T9" t="T10" r="T11" b="T12"/>
              <a:pathLst>
                <a:path w="100" h="97">
                  <a:moveTo>
                    <a:pt x="0" y="97"/>
                  </a:moveTo>
                  <a:lnTo>
                    <a:pt x="98" y="0"/>
                  </a:lnTo>
                  <a:lnTo>
                    <a:pt x="10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3" name="Freeform 461"/>
            <p:cNvSpPr>
              <a:spLocks/>
            </p:cNvSpPr>
            <p:nvPr/>
          </p:nvSpPr>
          <p:spPr bwMode="auto">
            <a:xfrm>
              <a:off x="5436" y="4889"/>
              <a:ext cx="32" cy="32"/>
            </a:xfrm>
            <a:custGeom>
              <a:avLst/>
              <a:gdLst>
                <a:gd name="T0" fmla="*/ 0 w 128"/>
                <a:gd name="T1" fmla="*/ 128 h 128"/>
                <a:gd name="T2" fmla="*/ 126 w 128"/>
                <a:gd name="T3" fmla="*/ 0 h 128"/>
                <a:gd name="T4" fmla="*/ 128 w 128"/>
                <a:gd name="T5" fmla="*/ 0 h 128"/>
                <a:gd name="T6" fmla="*/ 0 60000 65536"/>
                <a:gd name="T7" fmla="*/ 0 60000 65536"/>
                <a:gd name="T8" fmla="*/ 0 60000 65536"/>
                <a:gd name="T9" fmla="*/ 0 w 128"/>
                <a:gd name="T10" fmla="*/ 0 h 128"/>
                <a:gd name="T11" fmla="*/ 128 w 128"/>
                <a:gd name="T12" fmla="*/ 128 h 128"/>
              </a:gdLst>
              <a:ahLst/>
              <a:cxnLst>
                <a:cxn ang="T6">
                  <a:pos x="T0" y="T1"/>
                </a:cxn>
                <a:cxn ang="T7">
                  <a:pos x="T2" y="T3"/>
                </a:cxn>
                <a:cxn ang="T8">
                  <a:pos x="T4" y="T5"/>
                </a:cxn>
              </a:cxnLst>
              <a:rect l="T9" t="T10" r="T11" b="T12"/>
              <a:pathLst>
                <a:path w="128" h="128">
                  <a:moveTo>
                    <a:pt x="0" y="128"/>
                  </a:moveTo>
                  <a:lnTo>
                    <a:pt x="126" y="0"/>
                  </a:lnTo>
                  <a:lnTo>
                    <a:pt x="12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4" name="Freeform 462"/>
            <p:cNvSpPr>
              <a:spLocks/>
            </p:cNvSpPr>
            <p:nvPr/>
          </p:nvSpPr>
          <p:spPr bwMode="auto">
            <a:xfrm>
              <a:off x="5491" y="4914"/>
              <a:ext cx="8" cy="7"/>
            </a:xfrm>
            <a:custGeom>
              <a:avLst/>
              <a:gdLst>
                <a:gd name="T0" fmla="*/ 0 w 30"/>
                <a:gd name="T1" fmla="*/ 28 h 28"/>
                <a:gd name="T2" fmla="*/ 29 w 30"/>
                <a:gd name="T3" fmla="*/ 0 h 28"/>
                <a:gd name="T4" fmla="*/ 30 w 30"/>
                <a:gd name="T5" fmla="*/ 0 h 28"/>
                <a:gd name="T6" fmla="*/ 0 60000 65536"/>
                <a:gd name="T7" fmla="*/ 0 60000 65536"/>
                <a:gd name="T8" fmla="*/ 0 60000 65536"/>
                <a:gd name="T9" fmla="*/ 0 w 30"/>
                <a:gd name="T10" fmla="*/ 0 h 28"/>
                <a:gd name="T11" fmla="*/ 30 w 30"/>
                <a:gd name="T12" fmla="*/ 28 h 28"/>
              </a:gdLst>
              <a:ahLst/>
              <a:cxnLst>
                <a:cxn ang="T6">
                  <a:pos x="T0" y="T1"/>
                </a:cxn>
                <a:cxn ang="T7">
                  <a:pos x="T2" y="T3"/>
                </a:cxn>
                <a:cxn ang="T8">
                  <a:pos x="T4" y="T5"/>
                </a:cxn>
              </a:cxnLst>
              <a:rect l="T9" t="T10" r="T11" b="T12"/>
              <a:pathLst>
                <a:path w="30" h="28">
                  <a:moveTo>
                    <a:pt x="0" y="28"/>
                  </a:moveTo>
                  <a:lnTo>
                    <a:pt x="29" y="0"/>
                  </a:lnTo>
                  <a:lnTo>
                    <a:pt x="3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5" name="Freeform 463"/>
            <p:cNvSpPr>
              <a:spLocks/>
            </p:cNvSpPr>
            <p:nvPr/>
          </p:nvSpPr>
          <p:spPr bwMode="auto">
            <a:xfrm>
              <a:off x="5234" y="5271"/>
              <a:ext cx="1" cy="115"/>
            </a:xfrm>
            <a:custGeom>
              <a:avLst/>
              <a:gdLst>
                <a:gd name="T0" fmla="*/ 0 w 1"/>
                <a:gd name="T1" fmla="*/ 0 h 457"/>
                <a:gd name="T2" fmla="*/ 0 w 1"/>
                <a:gd name="T3" fmla="*/ 457 h 457"/>
                <a:gd name="T4" fmla="*/ 1 w 1"/>
                <a:gd name="T5" fmla="*/ 457 h 457"/>
                <a:gd name="T6" fmla="*/ 0 60000 65536"/>
                <a:gd name="T7" fmla="*/ 0 60000 65536"/>
                <a:gd name="T8" fmla="*/ 0 60000 65536"/>
                <a:gd name="T9" fmla="*/ 0 w 1"/>
                <a:gd name="T10" fmla="*/ 0 h 457"/>
                <a:gd name="T11" fmla="*/ 1 w 1"/>
                <a:gd name="T12" fmla="*/ 457 h 457"/>
              </a:gdLst>
              <a:ahLst/>
              <a:cxnLst>
                <a:cxn ang="T6">
                  <a:pos x="T0" y="T1"/>
                </a:cxn>
                <a:cxn ang="T7">
                  <a:pos x="T2" y="T3"/>
                </a:cxn>
                <a:cxn ang="T8">
                  <a:pos x="T4" y="T5"/>
                </a:cxn>
              </a:cxnLst>
              <a:rect l="T9" t="T10" r="T11" b="T12"/>
              <a:pathLst>
                <a:path w="1" h="457">
                  <a:moveTo>
                    <a:pt x="0" y="0"/>
                  </a:moveTo>
                  <a:lnTo>
                    <a:pt x="0" y="457"/>
                  </a:lnTo>
                  <a:lnTo>
                    <a:pt x="1" y="45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6" name="Freeform 464"/>
            <p:cNvSpPr>
              <a:spLocks/>
            </p:cNvSpPr>
            <p:nvPr/>
          </p:nvSpPr>
          <p:spPr bwMode="auto">
            <a:xfrm>
              <a:off x="5377" y="5271"/>
              <a:ext cx="1" cy="115"/>
            </a:xfrm>
            <a:custGeom>
              <a:avLst/>
              <a:gdLst>
                <a:gd name="T0" fmla="*/ 0 w 1"/>
                <a:gd name="T1" fmla="*/ 0 h 457"/>
                <a:gd name="T2" fmla="*/ 0 w 1"/>
                <a:gd name="T3" fmla="*/ 457 h 457"/>
                <a:gd name="T4" fmla="*/ 1 w 1"/>
                <a:gd name="T5" fmla="*/ 457 h 457"/>
                <a:gd name="T6" fmla="*/ 0 60000 65536"/>
                <a:gd name="T7" fmla="*/ 0 60000 65536"/>
                <a:gd name="T8" fmla="*/ 0 60000 65536"/>
                <a:gd name="T9" fmla="*/ 0 w 1"/>
                <a:gd name="T10" fmla="*/ 0 h 457"/>
                <a:gd name="T11" fmla="*/ 1 w 1"/>
                <a:gd name="T12" fmla="*/ 457 h 457"/>
              </a:gdLst>
              <a:ahLst/>
              <a:cxnLst>
                <a:cxn ang="T6">
                  <a:pos x="T0" y="T1"/>
                </a:cxn>
                <a:cxn ang="T7">
                  <a:pos x="T2" y="T3"/>
                </a:cxn>
                <a:cxn ang="T8">
                  <a:pos x="T4" y="T5"/>
                </a:cxn>
              </a:cxnLst>
              <a:rect l="T9" t="T10" r="T11" b="T12"/>
              <a:pathLst>
                <a:path w="1" h="457">
                  <a:moveTo>
                    <a:pt x="0" y="0"/>
                  </a:moveTo>
                  <a:lnTo>
                    <a:pt x="0" y="457"/>
                  </a:lnTo>
                  <a:lnTo>
                    <a:pt x="1" y="45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7" name="Freeform 465"/>
            <p:cNvSpPr>
              <a:spLocks/>
            </p:cNvSpPr>
            <p:nvPr/>
          </p:nvSpPr>
          <p:spPr bwMode="auto">
            <a:xfrm>
              <a:off x="5275" y="5376"/>
              <a:ext cx="61" cy="1"/>
            </a:xfrm>
            <a:custGeom>
              <a:avLst/>
              <a:gdLst>
                <a:gd name="T0" fmla="*/ 0 w 244"/>
                <a:gd name="T1" fmla="*/ 0 h 1"/>
                <a:gd name="T2" fmla="*/ 243 w 244"/>
                <a:gd name="T3" fmla="*/ 0 h 1"/>
                <a:gd name="T4" fmla="*/ 244 w 244"/>
                <a:gd name="T5" fmla="*/ 0 h 1"/>
                <a:gd name="T6" fmla="*/ 0 60000 65536"/>
                <a:gd name="T7" fmla="*/ 0 60000 65536"/>
                <a:gd name="T8" fmla="*/ 0 60000 65536"/>
                <a:gd name="T9" fmla="*/ 0 w 244"/>
                <a:gd name="T10" fmla="*/ 0 h 1"/>
                <a:gd name="T11" fmla="*/ 244 w 244"/>
                <a:gd name="T12" fmla="*/ 1 h 1"/>
              </a:gdLst>
              <a:ahLst/>
              <a:cxnLst>
                <a:cxn ang="T6">
                  <a:pos x="T0" y="T1"/>
                </a:cxn>
                <a:cxn ang="T7">
                  <a:pos x="T2" y="T3"/>
                </a:cxn>
                <a:cxn ang="T8">
                  <a:pos x="T4" y="T5"/>
                </a:cxn>
              </a:cxnLst>
              <a:rect l="T9" t="T10" r="T11" b="T12"/>
              <a:pathLst>
                <a:path w="244" h="1">
                  <a:moveTo>
                    <a:pt x="0" y="0"/>
                  </a:moveTo>
                  <a:lnTo>
                    <a:pt x="243" y="0"/>
                  </a:lnTo>
                  <a:lnTo>
                    <a:pt x="24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698" name="Freeform 466"/>
            <p:cNvSpPr>
              <a:spLocks/>
            </p:cNvSpPr>
            <p:nvPr/>
          </p:nvSpPr>
          <p:spPr bwMode="auto">
            <a:xfrm>
              <a:off x="5234" y="5369"/>
              <a:ext cx="41" cy="13"/>
            </a:xfrm>
            <a:custGeom>
              <a:avLst/>
              <a:gdLst>
                <a:gd name="T0" fmla="*/ 163 w 163"/>
                <a:gd name="T1" fmla="*/ 0 h 55"/>
                <a:gd name="T2" fmla="*/ 163 w 163"/>
                <a:gd name="T3" fmla="*/ 55 h 55"/>
                <a:gd name="T4" fmla="*/ 0 w 163"/>
                <a:gd name="T5" fmla="*/ 28 h 55"/>
                <a:gd name="T6" fmla="*/ 163 w 163"/>
                <a:gd name="T7" fmla="*/ 0 h 55"/>
                <a:gd name="T8" fmla="*/ 0 60000 65536"/>
                <a:gd name="T9" fmla="*/ 0 60000 65536"/>
                <a:gd name="T10" fmla="*/ 0 60000 65536"/>
                <a:gd name="T11" fmla="*/ 0 60000 65536"/>
                <a:gd name="T12" fmla="*/ 0 w 163"/>
                <a:gd name="T13" fmla="*/ 0 h 55"/>
                <a:gd name="T14" fmla="*/ 163 w 163"/>
                <a:gd name="T15" fmla="*/ 55 h 55"/>
              </a:gdLst>
              <a:ahLst/>
              <a:cxnLst>
                <a:cxn ang="T8">
                  <a:pos x="T0" y="T1"/>
                </a:cxn>
                <a:cxn ang="T9">
                  <a:pos x="T2" y="T3"/>
                </a:cxn>
                <a:cxn ang="T10">
                  <a:pos x="T4" y="T5"/>
                </a:cxn>
                <a:cxn ang="T11">
                  <a:pos x="T6" y="T7"/>
                </a:cxn>
              </a:cxnLst>
              <a:rect l="T12" t="T13" r="T14" b="T15"/>
              <a:pathLst>
                <a:path w="163" h="55">
                  <a:moveTo>
                    <a:pt x="163" y="0"/>
                  </a:moveTo>
                  <a:lnTo>
                    <a:pt x="163" y="55"/>
                  </a:lnTo>
                  <a:lnTo>
                    <a:pt x="0" y="28"/>
                  </a:lnTo>
                  <a:lnTo>
                    <a:pt x="163" y="0"/>
                  </a:lnTo>
                  <a:close/>
                </a:path>
              </a:pathLst>
            </a:custGeom>
            <a:solidFill>
              <a:srgbClr val="FFFFFF"/>
            </a:solidFill>
            <a:ln w="12700">
              <a:solidFill>
                <a:srgbClr val="000000"/>
              </a:solidFill>
              <a:round/>
              <a:headEnd/>
              <a:tailEnd/>
            </a:ln>
          </p:spPr>
          <p:txBody>
            <a:bodyPr/>
            <a:lstStyle/>
            <a:p>
              <a:endParaRPr lang="en-US"/>
            </a:p>
          </p:txBody>
        </p:sp>
        <p:sp>
          <p:nvSpPr>
            <p:cNvPr id="95699" name="Freeform 467"/>
            <p:cNvSpPr>
              <a:spLocks/>
            </p:cNvSpPr>
            <p:nvPr/>
          </p:nvSpPr>
          <p:spPr bwMode="auto">
            <a:xfrm>
              <a:off x="5234" y="5369"/>
              <a:ext cx="41" cy="13"/>
            </a:xfrm>
            <a:custGeom>
              <a:avLst/>
              <a:gdLst>
                <a:gd name="T0" fmla="*/ 163 w 163"/>
                <a:gd name="T1" fmla="*/ 0 h 55"/>
                <a:gd name="T2" fmla="*/ 163 w 163"/>
                <a:gd name="T3" fmla="*/ 55 h 55"/>
                <a:gd name="T4" fmla="*/ 0 w 163"/>
                <a:gd name="T5" fmla="*/ 28 h 55"/>
                <a:gd name="T6" fmla="*/ 163 w 163"/>
                <a:gd name="T7" fmla="*/ 0 h 55"/>
                <a:gd name="T8" fmla="*/ 0 60000 65536"/>
                <a:gd name="T9" fmla="*/ 0 60000 65536"/>
                <a:gd name="T10" fmla="*/ 0 60000 65536"/>
                <a:gd name="T11" fmla="*/ 0 60000 65536"/>
                <a:gd name="T12" fmla="*/ 0 w 163"/>
                <a:gd name="T13" fmla="*/ 0 h 55"/>
                <a:gd name="T14" fmla="*/ 163 w 163"/>
                <a:gd name="T15" fmla="*/ 55 h 55"/>
              </a:gdLst>
              <a:ahLst/>
              <a:cxnLst>
                <a:cxn ang="T8">
                  <a:pos x="T0" y="T1"/>
                </a:cxn>
                <a:cxn ang="T9">
                  <a:pos x="T2" y="T3"/>
                </a:cxn>
                <a:cxn ang="T10">
                  <a:pos x="T4" y="T5"/>
                </a:cxn>
                <a:cxn ang="T11">
                  <a:pos x="T6" y="T7"/>
                </a:cxn>
              </a:cxnLst>
              <a:rect l="T12" t="T13" r="T14" b="T15"/>
              <a:pathLst>
                <a:path w="163" h="55">
                  <a:moveTo>
                    <a:pt x="163" y="0"/>
                  </a:moveTo>
                  <a:lnTo>
                    <a:pt x="163" y="55"/>
                  </a:lnTo>
                  <a:lnTo>
                    <a:pt x="0" y="28"/>
                  </a:lnTo>
                  <a:lnTo>
                    <a:pt x="16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0" name="Freeform 468"/>
            <p:cNvSpPr>
              <a:spLocks/>
            </p:cNvSpPr>
            <p:nvPr/>
          </p:nvSpPr>
          <p:spPr bwMode="auto">
            <a:xfrm>
              <a:off x="5336" y="5369"/>
              <a:ext cx="41" cy="13"/>
            </a:xfrm>
            <a:custGeom>
              <a:avLst/>
              <a:gdLst>
                <a:gd name="T0" fmla="*/ 0 w 163"/>
                <a:gd name="T1" fmla="*/ 0 h 55"/>
                <a:gd name="T2" fmla="*/ 0 w 163"/>
                <a:gd name="T3" fmla="*/ 55 h 55"/>
                <a:gd name="T4" fmla="*/ 163 w 163"/>
                <a:gd name="T5" fmla="*/ 28 h 55"/>
                <a:gd name="T6" fmla="*/ 0 w 163"/>
                <a:gd name="T7" fmla="*/ 0 h 55"/>
                <a:gd name="T8" fmla="*/ 0 60000 65536"/>
                <a:gd name="T9" fmla="*/ 0 60000 65536"/>
                <a:gd name="T10" fmla="*/ 0 60000 65536"/>
                <a:gd name="T11" fmla="*/ 0 60000 65536"/>
                <a:gd name="T12" fmla="*/ 0 w 163"/>
                <a:gd name="T13" fmla="*/ 0 h 55"/>
                <a:gd name="T14" fmla="*/ 163 w 163"/>
                <a:gd name="T15" fmla="*/ 55 h 55"/>
              </a:gdLst>
              <a:ahLst/>
              <a:cxnLst>
                <a:cxn ang="T8">
                  <a:pos x="T0" y="T1"/>
                </a:cxn>
                <a:cxn ang="T9">
                  <a:pos x="T2" y="T3"/>
                </a:cxn>
                <a:cxn ang="T10">
                  <a:pos x="T4" y="T5"/>
                </a:cxn>
                <a:cxn ang="T11">
                  <a:pos x="T6" y="T7"/>
                </a:cxn>
              </a:cxnLst>
              <a:rect l="T12" t="T13" r="T14" b="T15"/>
              <a:pathLst>
                <a:path w="163" h="55">
                  <a:moveTo>
                    <a:pt x="0" y="0"/>
                  </a:moveTo>
                  <a:lnTo>
                    <a:pt x="0" y="55"/>
                  </a:lnTo>
                  <a:lnTo>
                    <a:pt x="163" y="28"/>
                  </a:lnTo>
                  <a:lnTo>
                    <a:pt x="0" y="0"/>
                  </a:lnTo>
                  <a:close/>
                </a:path>
              </a:pathLst>
            </a:custGeom>
            <a:solidFill>
              <a:srgbClr val="FFFFFF"/>
            </a:solidFill>
            <a:ln w="12700">
              <a:solidFill>
                <a:srgbClr val="000000"/>
              </a:solidFill>
              <a:round/>
              <a:headEnd/>
              <a:tailEnd/>
            </a:ln>
          </p:spPr>
          <p:txBody>
            <a:bodyPr/>
            <a:lstStyle/>
            <a:p>
              <a:endParaRPr lang="en-US"/>
            </a:p>
          </p:txBody>
        </p:sp>
        <p:sp>
          <p:nvSpPr>
            <p:cNvPr id="95701" name="Freeform 469"/>
            <p:cNvSpPr>
              <a:spLocks/>
            </p:cNvSpPr>
            <p:nvPr/>
          </p:nvSpPr>
          <p:spPr bwMode="auto">
            <a:xfrm>
              <a:off x="5336" y="5369"/>
              <a:ext cx="41" cy="13"/>
            </a:xfrm>
            <a:custGeom>
              <a:avLst/>
              <a:gdLst>
                <a:gd name="T0" fmla="*/ 0 w 163"/>
                <a:gd name="T1" fmla="*/ 0 h 55"/>
                <a:gd name="T2" fmla="*/ 0 w 163"/>
                <a:gd name="T3" fmla="*/ 55 h 55"/>
                <a:gd name="T4" fmla="*/ 163 w 163"/>
                <a:gd name="T5" fmla="*/ 28 h 55"/>
                <a:gd name="T6" fmla="*/ 0 w 163"/>
                <a:gd name="T7" fmla="*/ 0 h 55"/>
                <a:gd name="T8" fmla="*/ 0 60000 65536"/>
                <a:gd name="T9" fmla="*/ 0 60000 65536"/>
                <a:gd name="T10" fmla="*/ 0 60000 65536"/>
                <a:gd name="T11" fmla="*/ 0 60000 65536"/>
                <a:gd name="T12" fmla="*/ 0 w 163"/>
                <a:gd name="T13" fmla="*/ 0 h 55"/>
                <a:gd name="T14" fmla="*/ 163 w 163"/>
                <a:gd name="T15" fmla="*/ 55 h 55"/>
              </a:gdLst>
              <a:ahLst/>
              <a:cxnLst>
                <a:cxn ang="T8">
                  <a:pos x="T0" y="T1"/>
                </a:cxn>
                <a:cxn ang="T9">
                  <a:pos x="T2" y="T3"/>
                </a:cxn>
                <a:cxn ang="T10">
                  <a:pos x="T4" y="T5"/>
                </a:cxn>
                <a:cxn ang="T11">
                  <a:pos x="T6" y="T7"/>
                </a:cxn>
              </a:cxnLst>
              <a:rect l="T12" t="T13" r="T14" b="T15"/>
              <a:pathLst>
                <a:path w="163" h="55">
                  <a:moveTo>
                    <a:pt x="0" y="0"/>
                  </a:moveTo>
                  <a:lnTo>
                    <a:pt x="0" y="55"/>
                  </a:lnTo>
                  <a:lnTo>
                    <a:pt x="163" y="28"/>
                  </a:lnTo>
                  <a:lnTo>
                    <a:pt x="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2" name="Freeform 470"/>
            <p:cNvSpPr>
              <a:spLocks/>
            </p:cNvSpPr>
            <p:nvPr/>
          </p:nvSpPr>
          <p:spPr bwMode="auto">
            <a:xfrm>
              <a:off x="5464" y="4880"/>
              <a:ext cx="118" cy="1"/>
            </a:xfrm>
            <a:custGeom>
              <a:avLst/>
              <a:gdLst>
                <a:gd name="T0" fmla="*/ 0 w 475"/>
                <a:gd name="T1" fmla="*/ 0 h 1"/>
                <a:gd name="T2" fmla="*/ 474 w 475"/>
                <a:gd name="T3" fmla="*/ 0 h 1"/>
                <a:gd name="T4" fmla="*/ 475 w 475"/>
                <a:gd name="T5" fmla="*/ 0 h 1"/>
                <a:gd name="T6" fmla="*/ 0 60000 65536"/>
                <a:gd name="T7" fmla="*/ 0 60000 65536"/>
                <a:gd name="T8" fmla="*/ 0 60000 65536"/>
                <a:gd name="T9" fmla="*/ 0 w 475"/>
                <a:gd name="T10" fmla="*/ 0 h 1"/>
                <a:gd name="T11" fmla="*/ 475 w 475"/>
                <a:gd name="T12" fmla="*/ 1 h 1"/>
              </a:gdLst>
              <a:ahLst/>
              <a:cxnLst>
                <a:cxn ang="T6">
                  <a:pos x="T0" y="T1"/>
                </a:cxn>
                <a:cxn ang="T7">
                  <a:pos x="T2" y="T3"/>
                </a:cxn>
                <a:cxn ang="T8">
                  <a:pos x="T4" y="T5"/>
                </a:cxn>
              </a:cxnLst>
              <a:rect l="T9" t="T10" r="T11" b="T12"/>
              <a:pathLst>
                <a:path w="475" h="1">
                  <a:moveTo>
                    <a:pt x="0" y="0"/>
                  </a:moveTo>
                  <a:lnTo>
                    <a:pt x="474" y="0"/>
                  </a:lnTo>
                  <a:lnTo>
                    <a:pt x="47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3" name="Freeform 471"/>
            <p:cNvSpPr>
              <a:spLocks/>
            </p:cNvSpPr>
            <p:nvPr/>
          </p:nvSpPr>
          <p:spPr bwMode="auto">
            <a:xfrm>
              <a:off x="5431" y="5185"/>
              <a:ext cx="151" cy="1"/>
            </a:xfrm>
            <a:custGeom>
              <a:avLst/>
              <a:gdLst>
                <a:gd name="T0" fmla="*/ 0 w 606"/>
                <a:gd name="T1" fmla="*/ 0 h 1"/>
                <a:gd name="T2" fmla="*/ 605 w 606"/>
                <a:gd name="T3" fmla="*/ 0 h 1"/>
                <a:gd name="T4" fmla="*/ 606 w 606"/>
                <a:gd name="T5" fmla="*/ 0 h 1"/>
                <a:gd name="T6" fmla="*/ 0 60000 65536"/>
                <a:gd name="T7" fmla="*/ 0 60000 65536"/>
                <a:gd name="T8" fmla="*/ 0 60000 65536"/>
                <a:gd name="T9" fmla="*/ 0 w 606"/>
                <a:gd name="T10" fmla="*/ 0 h 1"/>
                <a:gd name="T11" fmla="*/ 606 w 606"/>
                <a:gd name="T12" fmla="*/ 1 h 1"/>
              </a:gdLst>
              <a:ahLst/>
              <a:cxnLst>
                <a:cxn ang="T6">
                  <a:pos x="T0" y="T1"/>
                </a:cxn>
                <a:cxn ang="T7">
                  <a:pos x="T2" y="T3"/>
                </a:cxn>
                <a:cxn ang="T8">
                  <a:pos x="T4" y="T5"/>
                </a:cxn>
              </a:cxnLst>
              <a:rect l="T9" t="T10" r="T11" b="T12"/>
              <a:pathLst>
                <a:path w="606" h="1">
                  <a:moveTo>
                    <a:pt x="0" y="0"/>
                  </a:moveTo>
                  <a:lnTo>
                    <a:pt x="605" y="0"/>
                  </a:lnTo>
                  <a:lnTo>
                    <a:pt x="60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4" name="Freeform 472"/>
            <p:cNvSpPr>
              <a:spLocks/>
            </p:cNvSpPr>
            <p:nvPr/>
          </p:nvSpPr>
          <p:spPr bwMode="auto">
            <a:xfrm>
              <a:off x="5572" y="4921"/>
              <a:ext cx="1" cy="223"/>
            </a:xfrm>
            <a:custGeom>
              <a:avLst/>
              <a:gdLst>
                <a:gd name="T0" fmla="*/ 0 w 1"/>
                <a:gd name="T1" fmla="*/ 0 h 890"/>
                <a:gd name="T2" fmla="*/ 0 w 1"/>
                <a:gd name="T3" fmla="*/ 890 h 890"/>
                <a:gd name="T4" fmla="*/ 1 w 1"/>
                <a:gd name="T5" fmla="*/ 890 h 890"/>
                <a:gd name="T6" fmla="*/ 0 60000 65536"/>
                <a:gd name="T7" fmla="*/ 0 60000 65536"/>
                <a:gd name="T8" fmla="*/ 0 60000 65536"/>
                <a:gd name="T9" fmla="*/ 0 w 1"/>
                <a:gd name="T10" fmla="*/ 0 h 890"/>
                <a:gd name="T11" fmla="*/ 1 w 1"/>
                <a:gd name="T12" fmla="*/ 890 h 890"/>
              </a:gdLst>
              <a:ahLst/>
              <a:cxnLst>
                <a:cxn ang="T6">
                  <a:pos x="T0" y="T1"/>
                </a:cxn>
                <a:cxn ang="T7">
                  <a:pos x="T2" y="T3"/>
                </a:cxn>
                <a:cxn ang="T8">
                  <a:pos x="T4" y="T5"/>
                </a:cxn>
              </a:cxnLst>
              <a:rect l="T9" t="T10" r="T11" b="T12"/>
              <a:pathLst>
                <a:path w="1" h="890">
                  <a:moveTo>
                    <a:pt x="0" y="0"/>
                  </a:moveTo>
                  <a:lnTo>
                    <a:pt x="0" y="890"/>
                  </a:lnTo>
                  <a:lnTo>
                    <a:pt x="1" y="89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5" name="Freeform 473"/>
            <p:cNvSpPr>
              <a:spLocks/>
            </p:cNvSpPr>
            <p:nvPr/>
          </p:nvSpPr>
          <p:spPr bwMode="auto">
            <a:xfrm>
              <a:off x="5565" y="4880"/>
              <a:ext cx="14" cy="41"/>
            </a:xfrm>
            <a:custGeom>
              <a:avLst/>
              <a:gdLst>
                <a:gd name="T0" fmla="*/ 0 w 54"/>
                <a:gd name="T1" fmla="*/ 163 h 163"/>
                <a:gd name="T2" fmla="*/ 54 w 54"/>
                <a:gd name="T3" fmla="*/ 163 h 163"/>
                <a:gd name="T4" fmla="*/ 27 w 54"/>
                <a:gd name="T5" fmla="*/ 0 h 163"/>
                <a:gd name="T6" fmla="*/ 0 w 54"/>
                <a:gd name="T7" fmla="*/ 163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163"/>
                  </a:moveTo>
                  <a:lnTo>
                    <a:pt x="54" y="163"/>
                  </a:lnTo>
                  <a:lnTo>
                    <a:pt x="27" y="0"/>
                  </a:lnTo>
                  <a:lnTo>
                    <a:pt x="0" y="163"/>
                  </a:lnTo>
                  <a:close/>
                </a:path>
              </a:pathLst>
            </a:custGeom>
            <a:solidFill>
              <a:srgbClr val="FFFFFF"/>
            </a:solidFill>
            <a:ln w="6350">
              <a:solidFill>
                <a:srgbClr val="000000"/>
              </a:solidFill>
              <a:round/>
              <a:headEnd/>
              <a:tailEnd/>
            </a:ln>
          </p:spPr>
          <p:txBody>
            <a:bodyPr/>
            <a:lstStyle/>
            <a:p>
              <a:endParaRPr lang="en-US"/>
            </a:p>
          </p:txBody>
        </p:sp>
        <p:sp>
          <p:nvSpPr>
            <p:cNvPr id="95706" name="Freeform 474"/>
            <p:cNvSpPr>
              <a:spLocks/>
            </p:cNvSpPr>
            <p:nvPr/>
          </p:nvSpPr>
          <p:spPr bwMode="auto">
            <a:xfrm>
              <a:off x="5565" y="4880"/>
              <a:ext cx="14" cy="41"/>
            </a:xfrm>
            <a:custGeom>
              <a:avLst/>
              <a:gdLst>
                <a:gd name="T0" fmla="*/ 0 w 54"/>
                <a:gd name="T1" fmla="*/ 163 h 163"/>
                <a:gd name="T2" fmla="*/ 54 w 54"/>
                <a:gd name="T3" fmla="*/ 163 h 163"/>
                <a:gd name="T4" fmla="*/ 27 w 54"/>
                <a:gd name="T5" fmla="*/ 0 h 163"/>
                <a:gd name="T6" fmla="*/ 0 w 54"/>
                <a:gd name="T7" fmla="*/ 163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163"/>
                  </a:moveTo>
                  <a:lnTo>
                    <a:pt x="54" y="163"/>
                  </a:lnTo>
                  <a:lnTo>
                    <a:pt x="27" y="0"/>
                  </a:lnTo>
                  <a:lnTo>
                    <a:pt x="0" y="16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7" name="Freeform 475"/>
            <p:cNvSpPr>
              <a:spLocks/>
            </p:cNvSpPr>
            <p:nvPr/>
          </p:nvSpPr>
          <p:spPr bwMode="auto">
            <a:xfrm>
              <a:off x="5565" y="5144"/>
              <a:ext cx="14" cy="41"/>
            </a:xfrm>
            <a:custGeom>
              <a:avLst/>
              <a:gdLst>
                <a:gd name="T0" fmla="*/ 0 w 54"/>
                <a:gd name="T1" fmla="*/ 0 h 164"/>
                <a:gd name="T2" fmla="*/ 54 w 54"/>
                <a:gd name="T3" fmla="*/ 0 h 164"/>
                <a:gd name="T4" fmla="*/ 27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7" y="164"/>
                  </a:lnTo>
                  <a:lnTo>
                    <a:pt x="0" y="0"/>
                  </a:lnTo>
                  <a:close/>
                </a:path>
              </a:pathLst>
            </a:custGeom>
            <a:solidFill>
              <a:srgbClr val="FFFFFF"/>
            </a:solidFill>
            <a:ln w="6350">
              <a:solidFill>
                <a:srgbClr val="000000"/>
              </a:solidFill>
              <a:round/>
              <a:headEnd/>
              <a:tailEnd/>
            </a:ln>
          </p:spPr>
          <p:txBody>
            <a:bodyPr/>
            <a:lstStyle/>
            <a:p>
              <a:endParaRPr lang="en-US"/>
            </a:p>
          </p:txBody>
        </p:sp>
        <p:sp>
          <p:nvSpPr>
            <p:cNvPr id="95708" name="Freeform 476"/>
            <p:cNvSpPr>
              <a:spLocks/>
            </p:cNvSpPr>
            <p:nvPr/>
          </p:nvSpPr>
          <p:spPr bwMode="auto">
            <a:xfrm>
              <a:off x="5565" y="5144"/>
              <a:ext cx="14" cy="41"/>
            </a:xfrm>
            <a:custGeom>
              <a:avLst/>
              <a:gdLst>
                <a:gd name="T0" fmla="*/ 0 w 54"/>
                <a:gd name="T1" fmla="*/ 0 h 164"/>
                <a:gd name="T2" fmla="*/ 54 w 54"/>
                <a:gd name="T3" fmla="*/ 0 h 164"/>
                <a:gd name="T4" fmla="*/ 27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7" y="164"/>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09" name="Freeform 477"/>
            <p:cNvSpPr>
              <a:spLocks/>
            </p:cNvSpPr>
            <p:nvPr/>
          </p:nvSpPr>
          <p:spPr bwMode="auto">
            <a:xfrm>
              <a:off x="5513" y="5266"/>
              <a:ext cx="205" cy="1"/>
            </a:xfrm>
            <a:custGeom>
              <a:avLst/>
              <a:gdLst>
                <a:gd name="T0" fmla="*/ 0 w 824"/>
                <a:gd name="T1" fmla="*/ 0 h 1"/>
                <a:gd name="T2" fmla="*/ 823 w 824"/>
                <a:gd name="T3" fmla="*/ 0 h 1"/>
                <a:gd name="T4" fmla="*/ 824 w 824"/>
                <a:gd name="T5" fmla="*/ 0 h 1"/>
                <a:gd name="T6" fmla="*/ 0 60000 65536"/>
                <a:gd name="T7" fmla="*/ 0 60000 65536"/>
                <a:gd name="T8" fmla="*/ 0 60000 65536"/>
                <a:gd name="T9" fmla="*/ 0 w 824"/>
                <a:gd name="T10" fmla="*/ 0 h 1"/>
                <a:gd name="T11" fmla="*/ 824 w 824"/>
                <a:gd name="T12" fmla="*/ 1 h 1"/>
              </a:gdLst>
              <a:ahLst/>
              <a:cxnLst>
                <a:cxn ang="T6">
                  <a:pos x="T0" y="T1"/>
                </a:cxn>
                <a:cxn ang="T7">
                  <a:pos x="T2" y="T3"/>
                </a:cxn>
                <a:cxn ang="T8">
                  <a:pos x="T4" y="T5"/>
                </a:cxn>
              </a:cxnLst>
              <a:rect l="T9" t="T10" r="T11" b="T12"/>
              <a:pathLst>
                <a:path w="824" h="1">
                  <a:moveTo>
                    <a:pt x="0" y="0"/>
                  </a:moveTo>
                  <a:lnTo>
                    <a:pt x="823" y="0"/>
                  </a:lnTo>
                  <a:lnTo>
                    <a:pt x="8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0" name="Freeform 478"/>
            <p:cNvSpPr>
              <a:spLocks/>
            </p:cNvSpPr>
            <p:nvPr/>
          </p:nvSpPr>
          <p:spPr bwMode="auto">
            <a:xfrm>
              <a:off x="5587" y="4880"/>
              <a:ext cx="131" cy="1"/>
            </a:xfrm>
            <a:custGeom>
              <a:avLst/>
              <a:gdLst>
                <a:gd name="T0" fmla="*/ 0 w 525"/>
                <a:gd name="T1" fmla="*/ 0 h 1"/>
                <a:gd name="T2" fmla="*/ 524 w 525"/>
                <a:gd name="T3" fmla="*/ 0 h 1"/>
                <a:gd name="T4" fmla="*/ 525 w 525"/>
                <a:gd name="T5" fmla="*/ 0 h 1"/>
                <a:gd name="T6" fmla="*/ 0 60000 65536"/>
                <a:gd name="T7" fmla="*/ 0 60000 65536"/>
                <a:gd name="T8" fmla="*/ 0 60000 65536"/>
                <a:gd name="T9" fmla="*/ 0 w 525"/>
                <a:gd name="T10" fmla="*/ 0 h 1"/>
                <a:gd name="T11" fmla="*/ 525 w 525"/>
                <a:gd name="T12" fmla="*/ 1 h 1"/>
              </a:gdLst>
              <a:ahLst/>
              <a:cxnLst>
                <a:cxn ang="T6">
                  <a:pos x="T0" y="T1"/>
                </a:cxn>
                <a:cxn ang="T7">
                  <a:pos x="T2" y="T3"/>
                </a:cxn>
                <a:cxn ang="T8">
                  <a:pos x="T4" y="T5"/>
                </a:cxn>
              </a:cxnLst>
              <a:rect l="T9" t="T10" r="T11" b="T12"/>
              <a:pathLst>
                <a:path w="525" h="1">
                  <a:moveTo>
                    <a:pt x="0" y="0"/>
                  </a:moveTo>
                  <a:lnTo>
                    <a:pt x="524" y="0"/>
                  </a:lnTo>
                  <a:lnTo>
                    <a:pt x="52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1" name="Freeform 479"/>
            <p:cNvSpPr>
              <a:spLocks/>
            </p:cNvSpPr>
            <p:nvPr/>
          </p:nvSpPr>
          <p:spPr bwMode="auto">
            <a:xfrm>
              <a:off x="5708" y="4921"/>
              <a:ext cx="1" cy="304"/>
            </a:xfrm>
            <a:custGeom>
              <a:avLst/>
              <a:gdLst>
                <a:gd name="T0" fmla="*/ 0 w 1"/>
                <a:gd name="T1" fmla="*/ 1218 h 1218"/>
                <a:gd name="T2" fmla="*/ 0 w 1"/>
                <a:gd name="T3" fmla="*/ 0 h 1218"/>
                <a:gd name="T4" fmla="*/ 1 w 1"/>
                <a:gd name="T5" fmla="*/ 0 h 1218"/>
                <a:gd name="T6" fmla="*/ 0 60000 65536"/>
                <a:gd name="T7" fmla="*/ 0 60000 65536"/>
                <a:gd name="T8" fmla="*/ 0 60000 65536"/>
                <a:gd name="T9" fmla="*/ 0 w 1"/>
                <a:gd name="T10" fmla="*/ 0 h 1218"/>
                <a:gd name="T11" fmla="*/ 1 w 1"/>
                <a:gd name="T12" fmla="*/ 1218 h 1218"/>
              </a:gdLst>
              <a:ahLst/>
              <a:cxnLst>
                <a:cxn ang="T6">
                  <a:pos x="T0" y="T1"/>
                </a:cxn>
                <a:cxn ang="T7">
                  <a:pos x="T2" y="T3"/>
                </a:cxn>
                <a:cxn ang="T8">
                  <a:pos x="T4" y="T5"/>
                </a:cxn>
              </a:cxnLst>
              <a:rect l="T9" t="T10" r="T11" b="T12"/>
              <a:pathLst>
                <a:path w="1" h="1218">
                  <a:moveTo>
                    <a:pt x="0" y="121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2" name="Freeform 480"/>
            <p:cNvSpPr>
              <a:spLocks/>
            </p:cNvSpPr>
            <p:nvPr/>
          </p:nvSpPr>
          <p:spPr bwMode="auto">
            <a:xfrm>
              <a:off x="5701" y="5225"/>
              <a:ext cx="14" cy="41"/>
            </a:xfrm>
            <a:custGeom>
              <a:avLst/>
              <a:gdLst>
                <a:gd name="T0" fmla="*/ 0 w 54"/>
                <a:gd name="T1" fmla="*/ 0 h 164"/>
                <a:gd name="T2" fmla="*/ 54 w 54"/>
                <a:gd name="T3" fmla="*/ 0 h 164"/>
                <a:gd name="T4" fmla="*/ 28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8" y="164"/>
                  </a:lnTo>
                  <a:lnTo>
                    <a:pt x="0" y="0"/>
                  </a:lnTo>
                  <a:close/>
                </a:path>
              </a:pathLst>
            </a:custGeom>
            <a:solidFill>
              <a:srgbClr val="FFFFFF"/>
            </a:solidFill>
            <a:ln w="6350">
              <a:solidFill>
                <a:srgbClr val="000000"/>
              </a:solidFill>
              <a:round/>
              <a:headEnd/>
              <a:tailEnd/>
            </a:ln>
          </p:spPr>
          <p:txBody>
            <a:bodyPr/>
            <a:lstStyle/>
            <a:p>
              <a:endParaRPr lang="en-US"/>
            </a:p>
          </p:txBody>
        </p:sp>
        <p:sp>
          <p:nvSpPr>
            <p:cNvPr id="95713" name="Freeform 481"/>
            <p:cNvSpPr>
              <a:spLocks/>
            </p:cNvSpPr>
            <p:nvPr/>
          </p:nvSpPr>
          <p:spPr bwMode="auto">
            <a:xfrm>
              <a:off x="5701" y="5225"/>
              <a:ext cx="14" cy="41"/>
            </a:xfrm>
            <a:custGeom>
              <a:avLst/>
              <a:gdLst>
                <a:gd name="T0" fmla="*/ 0 w 54"/>
                <a:gd name="T1" fmla="*/ 0 h 164"/>
                <a:gd name="T2" fmla="*/ 54 w 54"/>
                <a:gd name="T3" fmla="*/ 0 h 164"/>
                <a:gd name="T4" fmla="*/ 28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8" y="164"/>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4" name="Freeform 482"/>
            <p:cNvSpPr>
              <a:spLocks/>
            </p:cNvSpPr>
            <p:nvPr/>
          </p:nvSpPr>
          <p:spPr bwMode="auto">
            <a:xfrm>
              <a:off x="5701" y="4880"/>
              <a:ext cx="14" cy="41"/>
            </a:xfrm>
            <a:custGeom>
              <a:avLst/>
              <a:gdLst>
                <a:gd name="T0" fmla="*/ 0 w 54"/>
                <a:gd name="T1" fmla="*/ 163 h 163"/>
                <a:gd name="T2" fmla="*/ 54 w 54"/>
                <a:gd name="T3" fmla="*/ 163 h 163"/>
                <a:gd name="T4" fmla="*/ 28 w 54"/>
                <a:gd name="T5" fmla="*/ 0 h 163"/>
                <a:gd name="T6" fmla="*/ 0 w 54"/>
                <a:gd name="T7" fmla="*/ 163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163"/>
                  </a:moveTo>
                  <a:lnTo>
                    <a:pt x="54" y="163"/>
                  </a:lnTo>
                  <a:lnTo>
                    <a:pt x="28" y="0"/>
                  </a:lnTo>
                  <a:lnTo>
                    <a:pt x="0" y="163"/>
                  </a:lnTo>
                  <a:close/>
                </a:path>
              </a:pathLst>
            </a:custGeom>
            <a:solidFill>
              <a:srgbClr val="FFFFFF"/>
            </a:solidFill>
            <a:ln w="6350">
              <a:solidFill>
                <a:srgbClr val="000000"/>
              </a:solidFill>
              <a:round/>
              <a:headEnd/>
              <a:tailEnd/>
            </a:ln>
          </p:spPr>
          <p:txBody>
            <a:bodyPr/>
            <a:lstStyle/>
            <a:p>
              <a:endParaRPr lang="en-US"/>
            </a:p>
          </p:txBody>
        </p:sp>
        <p:sp>
          <p:nvSpPr>
            <p:cNvPr id="95715" name="Freeform 483"/>
            <p:cNvSpPr>
              <a:spLocks/>
            </p:cNvSpPr>
            <p:nvPr/>
          </p:nvSpPr>
          <p:spPr bwMode="auto">
            <a:xfrm>
              <a:off x="5701" y="4880"/>
              <a:ext cx="14" cy="41"/>
            </a:xfrm>
            <a:custGeom>
              <a:avLst/>
              <a:gdLst>
                <a:gd name="T0" fmla="*/ 0 w 54"/>
                <a:gd name="T1" fmla="*/ 163 h 163"/>
                <a:gd name="T2" fmla="*/ 54 w 54"/>
                <a:gd name="T3" fmla="*/ 163 h 163"/>
                <a:gd name="T4" fmla="*/ 28 w 54"/>
                <a:gd name="T5" fmla="*/ 0 h 163"/>
                <a:gd name="T6" fmla="*/ 0 w 54"/>
                <a:gd name="T7" fmla="*/ 163 h 163"/>
                <a:gd name="T8" fmla="*/ 0 60000 65536"/>
                <a:gd name="T9" fmla="*/ 0 60000 65536"/>
                <a:gd name="T10" fmla="*/ 0 60000 65536"/>
                <a:gd name="T11" fmla="*/ 0 60000 65536"/>
                <a:gd name="T12" fmla="*/ 0 w 54"/>
                <a:gd name="T13" fmla="*/ 0 h 163"/>
                <a:gd name="T14" fmla="*/ 54 w 54"/>
                <a:gd name="T15" fmla="*/ 163 h 163"/>
              </a:gdLst>
              <a:ahLst/>
              <a:cxnLst>
                <a:cxn ang="T8">
                  <a:pos x="T0" y="T1"/>
                </a:cxn>
                <a:cxn ang="T9">
                  <a:pos x="T2" y="T3"/>
                </a:cxn>
                <a:cxn ang="T10">
                  <a:pos x="T4" y="T5"/>
                </a:cxn>
                <a:cxn ang="T11">
                  <a:pos x="T6" y="T7"/>
                </a:cxn>
              </a:cxnLst>
              <a:rect l="T12" t="T13" r="T14" b="T15"/>
              <a:pathLst>
                <a:path w="54" h="163">
                  <a:moveTo>
                    <a:pt x="0" y="163"/>
                  </a:moveTo>
                  <a:lnTo>
                    <a:pt x="54" y="163"/>
                  </a:lnTo>
                  <a:lnTo>
                    <a:pt x="28" y="0"/>
                  </a:lnTo>
                  <a:lnTo>
                    <a:pt x="0" y="16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6" name="Freeform 484"/>
            <p:cNvSpPr>
              <a:spLocks/>
            </p:cNvSpPr>
            <p:nvPr/>
          </p:nvSpPr>
          <p:spPr bwMode="auto">
            <a:xfrm>
              <a:off x="3231" y="5819"/>
              <a:ext cx="1" cy="229"/>
            </a:xfrm>
            <a:custGeom>
              <a:avLst/>
              <a:gdLst>
                <a:gd name="T0" fmla="*/ 0 w 1"/>
                <a:gd name="T1" fmla="*/ 0 h 919"/>
                <a:gd name="T2" fmla="*/ 0 w 1"/>
                <a:gd name="T3" fmla="*/ 919 h 919"/>
                <a:gd name="T4" fmla="*/ 1 w 1"/>
                <a:gd name="T5" fmla="*/ 919 h 919"/>
                <a:gd name="T6" fmla="*/ 0 60000 65536"/>
                <a:gd name="T7" fmla="*/ 0 60000 65536"/>
                <a:gd name="T8" fmla="*/ 0 60000 65536"/>
                <a:gd name="T9" fmla="*/ 0 w 1"/>
                <a:gd name="T10" fmla="*/ 0 h 919"/>
                <a:gd name="T11" fmla="*/ 1 w 1"/>
                <a:gd name="T12" fmla="*/ 919 h 919"/>
              </a:gdLst>
              <a:ahLst/>
              <a:cxnLst>
                <a:cxn ang="T6">
                  <a:pos x="T0" y="T1"/>
                </a:cxn>
                <a:cxn ang="T7">
                  <a:pos x="T2" y="T3"/>
                </a:cxn>
                <a:cxn ang="T8">
                  <a:pos x="T4" y="T5"/>
                </a:cxn>
              </a:cxnLst>
              <a:rect l="T9" t="T10" r="T11" b="T12"/>
              <a:pathLst>
                <a:path w="1" h="919">
                  <a:moveTo>
                    <a:pt x="0" y="0"/>
                  </a:moveTo>
                  <a:lnTo>
                    <a:pt x="0" y="919"/>
                  </a:lnTo>
                  <a:lnTo>
                    <a:pt x="1" y="91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7" name="Freeform 485"/>
            <p:cNvSpPr>
              <a:spLocks/>
            </p:cNvSpPr>
            <p:nvPr/>
          </p:nvSpPr>
          <p:spPr bwMode="auto">
            <a:xfrm>
              <a:off x="2822" y="5902"/>
              <a:ext cx="1" cy="146"/>
            </a:xfrm>
            <a:custGeom>
              <a:avLst/>
              <a:gdLst>
                <a:gd name="T0" fmla="*/ 0 w 1"/>
                <a:gd name="T1" fmla="*/ 0 h 587"/>
                <a:gd name="T2" fmla="*/ 0 w 1"/>
                <a:gd name="T3" fmla="*/ 587 h 587"/>
                <a:gd name="T4" fmla="*/ 1 w 1"/>
                <a:gd name="T5" fmla="*/ 587 h 587"/>
                <a:gd name="T6" fmla="*/ 0 60000 65536"/>
                <a:gd name="T7" fmla="*/ 0 60000 65536"/>
                <a:gd name="T8" fmla="*/ 0 60000 65536"/>
                <a:gd name="T9" fmla="*/ 0 w 1"/>
                <a:gd name="T10" fmla="*/ 0 h 587"/>
                <a:gd name="T11" fmla="*/ 1 w 1"/>
                <a:gd name="T12" fmla="*/ 587 h 587"/>
              </a:gdLst>
              <a:ahLst/>
              <a:cxnLst>
                <a:cxn ang="T6">
                  <a:pos x="T0" y="T1"/>
                </a:cxn>
                <a:cxn ang="T7">
                  <a:pos x="T2" y="T3"/>
                </a:cxn>
                <a:cxn ang="T8">
                  <a:pos x="T4" y="T5"/>
                </a:cxn>
              </a:cxnLst>
              <a:rect l="T9" t="T10" r="T11" b="T12"/>
              <a:pathLst>
                <a:path w="1" h="587">
                  <a:moveTo>
                    <a:pt x="0" y="0"/>
                  </a:moveTo>
                  <a:lnTo>
                    <a:pt x="0" y="587"/>
                  </a:lnTo>
                  <a:lnTo>
                    <a:pt x="1" y="58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8" name="Freeform 486"/>
            <p:cNvSpPr>
              <a:spLocks/>
            </p:cNvSpPr>
            <p:nvPr/>
          </p:nvSpPr>
          <p:spPr bwMode="auto">
            <a:xfrm>
              <a:off x="2863" y="6038"/>
              <a:ext cx="327" cy="1"/>
            </a:xfrm>
            <a:custGeom>
              <a:avLst/>
              <a:gdLst>
                <a:gd name="T0" fmla="*/ 1308 w 1308"/>
                <a:gd name="T1" fmla="*/ 0 h 1"/>
                <a:gd name="T2" fmla="*/ 0 w 1308"/>
                <a:gd name="T3" fmla="*/ 0 h 1"/>
                <a:gd name="T4" fmla="*/ 1 w 1308"/>
                <a:gd name="T5" fmla="*/ 0 h 1"/>
                <a:gd name="T6" fmla="*/ 0 60000 65536"/>
                <a:gd name="T7" fmla="*/ 0 60000 65536"/>
                <a:gd name="T8" fmla="*/ 0 60000 65536"/>
                <a:gd name="T9" fmla="*/ 0 w 1308"/>
                <a:gd name="T10" fmla="*/ 0 h 1"/>
                <a:gd name="T11" fmla="*/ 1308 w 1308"/>
                <a:gd name="T12" fmla="*/ 1 h 1"/>
              </a:gdLst>
              <a:ahLst/>
              <a:cxnLst>
                <a:cxn ang="T6">
                  <a:pos x="T0" y="T1"/>
                </a:cxn>
                <a:cxn ang="T7">
                  <a:pos x="T2" y="T3"/>
                </a:cxn>
                <a:cxn ang="T8">
                  <a:pos x="T4" y="T5"/>
                </a:cxn>
              </a:cxnLst>
              <a:rect l="T9" t="T10" r="T11" b="T12"/>
              <a:pathLst>
                <a:path w="1308" h="1">
                  <a:moveTo>
                    <a:pt x="1308"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19" name="Freeform 487"/>
            <p:cNvSpPr>
              <a:spLocks/>
            </p:cNvSpPr>
            <p:nvPr/>
          </p:nvSpPr>
          <p:spPr bwMode="auto">
            <a:xfrm>
              <a:off x="3190" y="6031"/>
              <a:ext cx="41" cy="14"/>
            </a:xfrm>
            <a:custGeom>
              <a:avLst/>
              <a:gdLst>
                <a:gd name="T0" fmla="*/ 0 w 163"/>
                <a:gd name="T1" fmla="*/ 0 h 54"/>
                <a:gd name="T2" fmla="*/ 0 w 163"/>
                <a:gd name="T3" fmla="*/ 54 h 54"/>
                <a:gd name="T4" fmla="*/ 163 w 163"/>
                <a:gd name="T5" fmla="*/ 26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6"/>
                  </a:lnTo>
                  <a:lnTo>
                    <a:pt x="0" y="0"/>
                  </a:lnTo>
                  <a:close/>
                </a:path>
              </a:pathLst>
            </a:custGeom>
            <a:solidFill>
              <a:srgbClr val="FFFFFF"/>
            </a:solidFill>
            <a:ln w="6350">
              <a:solidFill>
                <a:srgbClr val="000000"/>
              </a:solidFill>
              <a:round/>
              <a:headEnd/>
              <a:tailEnd/>
            </a:ln>
          </p:spPr>
          <p:txBody>
            <a:bodyPr/>
            <a:lstStyle/>
            <a:p>
              <a:endParaRPr lang="en-US"/>
            </a:p>
          </p:txBody>
        </p:sp>
        <p:sp>
          <p:nvSpPr>
            <p:cNvPr id="95720" name="Freeform 488"/>
            <p:cNvSpPr>
              <a:spLocks/>
            </p:cNvSpPr>
            <p:nvPr/>
          </p:nvSpPr>
          <p:spPr bwMode="auto">
            <a:xfrm>
              <a:off x="3190" y="6031"/>
              <a:ext cx="41" cy="14"/>
            </a:xfrm>
            <a:custGeom>
              <a:avLst/>
              <a:gdLst>
                <a:gd name="T0" fmla="*/ 0 w 163"/>
                <a:gd name="T1" fmla="*/ 0 h 54"/>
                <a:gd name="T2" fmla="*/ 0 w 163"/>
                <a:gd name="T3" fmla="*/ 54 h 54"/>
                <a:gd name="T4" fmla="*/ 163 w 163"/>
                <a:gd name="T5" fmla="*/ 26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6"/>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1" name="Freeform 489"/>
            <p:cNvSpPr>
              <a:spLocks/>
            </p:cNvSpPr>
            <p:nvPr/>
          </p:nvSpPr>
          <p:spPr bwMode="auto">
            <a:xfrm>
              <a:off x="2822" y="6031"/>
              <a:ext cx="41" cy="14"/>
            </a:xfrm>
            <a:custGeom>
              <a:avLst/>
              <a:gdLst>
                <a:gd name="T0" fmla="*/ 164 w 164"/>
                <a:gd name="T1" fmla="*/ 0 h 54"/>
                <a:gd name="T2" fmla="*/ 164 w 164"/>
                <a:gd name="T3" fmla="*/ 54 h 54"/>
                <a:gd name="T4" fmla="*/ 0 w 164"/>
                <a:gd name="T5" fmla="*/ 26 h 54"/>
                <a:gd name="T6" fmla="*/ 164 w 164"/>
                <a:gd name="T7" fmla="*/ 0 h 54"/>
                <a:gd name="T8" fmla="*/ 0 60000 65536"/>
                <a:gd name="T9" fmla="*/ 0 60000 65536"/>
                <a:gd name="T10" fmla="*/ 0 60000 65536"/>
                <a:gd name="T11" fmla="*/ 0 60000 65536"/>
                <a:gd name="T12" fmla="*/ 0 w 164"/>
                <a:gd name="T13" fmla="*/ 0 h 54"/>
                <a:gd name="T14" fmla="*/ 164 w 164"/>
                <a:gd name="T15" fmla="*/ 54 h 54"/>
              </a:gdLst>
              <a:ahLst/>
              <a:cxnLst>
                <a:cxn ang="T8">
                  <a:pos x="T0" y="T1"/>
                </a:cxn>
                <a:cxn ang="T9">
                  <a:pos x="T2" y="T3"/>
                </a:cxn>
                <a:cxn ang="T10">
                  <a:pos x="T4" y="T5"/>
                </a:cxn>
                <a:cxn ang="T11">
                  <a:pos x="T6" y="T7"/>
                </a:cxn>
              </a:cxnLst>
              <a:rect l="T12" t="T13" r="T14" b="T15"/>
              <a:pathLst>
                <a:path w="164" h="54">
                  <a:moveTo>
                    <a:pt x="164" y="0"/>
                  </a:moveTo>
                  <a:lnTo>
                    <a:pt x="164" y="54"/>
                  </a:lnTo>
                  <a:lnTo>
                    <a:pt x="0" y="26"/>
                  </a:lnTo>
                  <a:lnTo>
                    <a:pt x="164" y="0"/>
                  </a:lnTo>
                  <a:close/>
                </a:path>
              </a:pathLst>
            </a:custGeom>
            <a:solidFill>
              <a:srgbClr val="FFFFFF"/>
            </a:solidFill>
            <a:ln w="12700">
              <a:solidFill>
                <a:srgbClr val="000000"/>
              </a:solidFill>
              <a:round/>
              <a:headEnd/>
              <a:tailEnd/>
            </a:ln>
          </p:spPr>
          <p:txBody>
            <a:bodyPr/>
            <a:lstStyle/>
            <a:p>
              <a:endParaRPr lang="en-US"/>
            </a:p>
          </p:txBody>
        </p:sp>
        <p:sp>
          <p:nvSpPr>
            <p:cNvPr id="95722" name="Freeform 490"/>
            <p:cNvSpPr>
              <a:spLocks/>
            </p:cNvSpPr>
            <p:nvPr/>
          </p:nvSpPr>
          <p:spPr bwMode="auto">
            <a:xfrm>
              <a:off x="2822" y="6031"/>
              <a:ext cx="41" cy="14"/>
            </a:xfrm>
            <a:custGeom>
              <a:avLst/>
              <a:gdLst>
                <a:gd name="T0" fmla="*/ 164 w 164"/>
                <a:gd name="T1" fmla="*/ 0 h 54"/>
                <a:gd name="T2" fmla="*/ 164 w 164"/>
                <a:gd name="T3" fmla="*/ 54 h 54"/>
                <a:gd name="T4" fmla="*/ 0 w 164"/>
                <a:gd name="T5" fmla="*/ 26 h 54"/>
                <a:gd name="T6" fmla="*/ 164 w 164"/>
                <a:gd name="T7" fmla="*/ 0 h 54"/>
                <a:gd name="T8" fmla="*/ 0 60000 65536"/>
                <a:gd name="T9" fmla="*/ 0 60000 65536"/>
                <a:gd name="T10" fmla="*/ 0 60000 65536"/>
                <a:gd name="T11" fmla="*/ 0 60000 65536"/>
                <a:gd name="T12" fmla="*/ 0 w 164"/>
                <a:gd name="T13" fmla="*/ 0 h 54"/>
                <a:gd name="T14" fmla="*/ 164 w 164"/>
                <a:gd name="T15" fmla="*/ 54 h 54"/>
              </a:gdLst>
              <a:ahLst/>
              <a:cxnLst>
                <a:cxn ang="T8">
                  <a:pos x="T0" y="T1"/>
                </a:cxn>
                <a:cxn ang="T9">
                  <a:pos x="T2" y="T3"/>
                </a:cxn>
                <a:cxn ang="T10">
                  <a:pos x="T4" y="T5"/>
                </a:cxn>
                <a:cxn ang="T11">
                  <a:pos x="T6" y="T7"/>
                </a:cxn>
              </a:cxnLst>
              <a:rect l="T12" t="T13" r="T14" b="T15"/>
              <a:pathLst>
                <a:path w="164" h="54">
                  <a:moveTo>
                    <a:pt x="164" y="0"/>
                  </a:moveTo>
                  <a:lnTo>
                    <a:pt x="164" y="54"/>
                  </a:lnTo>
                  <a:lnTo>
                    <a:pt x="0" y="26"/>
                  </a:lnTo>
                  <a:lnTo>
                    <a:pt x="16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3" name="Freeform 491"/>
            <p:cNvSpPr>
              <a:spLocks/>
            </p:cNvSpPr>
            <p:nvPr/>
          </p:nvSpPr>
          <p:spPr bwMode="auto">
            <a:xfrm>
              <a:off x="4419" y="5815"/>
              <a:ext cx="1" cy="239"/>
            </a:xfrm>
            <a:custGeom>
              <a:avLst/>
              <a:gdLst>
                <a:gd name="T0" fmla="*/ 0 w 1"/>
                <a:gd name="T1" fmla="*/ 0 h 956"/>
                <a:gd name="T2" fmla="*/ 0 w 1"/>
                <a:gd name="T3" fmla="*/ 956 h 956"/>
                <a:gd name="T4" fmla="*/ 1 w 1"/>
                <a:gd name="T5" fmla="*/ 956 h 956"/>
                <a:gd name="T6" fmla="*/ 0 60000 65536"/>
                <a:gd name="T7" fmla="*/ 0 60000 65536"/>
                <a:gd name="T8" fmla="*/ 0 60000 65536"/>
                <a:gd name="T9" fmla="*/ 0 w 1"/>
                <a:gd name="T10" fmla="*/ 0 h 956"/>
                <a:gd name="T11" fmla="*/ 1 w 1"/>
                <a:gd name="T12" fmla="*/ 956 h 956"/>
              </a:gdLst>
              <a:ahLst/>
              <a:cxnLst>
                <a:cxn ang="T6">
                  <a:pos x="T0" y="T1"/>
                </a:cxn>
                <a:cxn ang="T7">
                  <a:pos x="T2" y="T3"/>
                </a:cxn>
                <a:cxn ang="T8">
                  <a:pos x="T4" y="T5"/>
                </a:cxn>
              </a:cxnLst>
              <a:rect l="T9" t="T10" r="T11" b="T12"/>
              <a:pathLst>
                <a:path w="1" h="956">
                  <a:moveTo>
                    <a:pt x="0" y="0"/>
                  </a:moveTo>
                  <a:lnTo>
                    <a:pt x="0" y="956"/>
                  </a:lnTo>
                  <a:lnTo>
                    <a:pt x="1" y="956"/>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4" name="Freeform 492"/>
            <p:cNvSpPr>
              <a:spLocks/>
            </p:cNvSpPr>
            <p:nvPr/>
          </p:nvSpPr>
          <p:spPr bwMode="auto">
            <a:xfrm>
              <a:off x="3231" y="5819"/>
              <a:ext cx="1" cy="235"/>
            </a:xfrm>
            <a:custGeom>
              <a:avLst/>
              <a:gdLst>
                <a:gd name="T0" fmla="*/ 0 w 1"/>
                <a:gd name="T1" fmla="*/ 0 h 943"/>
                <a:gd name="T2" fmla="*/ 0 w 1"/>
                <a:gd name="T3" fmla="*/ 943 h 943"/>
                <a:gd name="T4" fmla="*/ 1 w 1"/>
                <a:gd name="T5" fmla="*/ 943 h 943"/>
                <a:gd name="T6" fmla="*/ 0 60000 65536"/>
                <a:gd name="T7" fmla="*/ 0 60000 65536"/>
                <a:gd name="T8" fmla="*/ 0 60000 65536"/>
                <a:gd name="T9" fmla="*/ 0 w 1"/>
                <a:gd name="T10" fmla="*/ 0 h 943"/>
                <a:gd name="T11" fmla="*/ 1 w 1"/>
                <a:gd name="T12" fmla="*/ 943 h 943"/>
              </a:gdLst>
              <a:ahLst/>
              <a:cxnLst>
                <a:cxn ang="T6">
                  <a:pos x="T0" y="T1"/>
                </a:cxn>
                <a:cxn ang="T7">
                  <a:pos x="T2" y="T3"/>
                </a:cxn>
                <a:cxn ang="T8">
                  <a:pos x="T4" y="T5"/>
                </a:cxn>
              </a:cxnLst>
              <a:rect l="T9" t="T10" r="T11" b="T12"/>
              <a:pathLst>
                <a:path w="1" h="943">
                  <a:moveTo>
                    <a:pt x="0" y="0"/>
                  </a:moveTo>
                  <a:lnTo>
                    <a:pt x="0" y="943"/>
                  </a:lnTo>
                  <a:lnTo>
                    <a:pt x="1" y="94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5" name="Freeform 493"/>
            <p:cNvSpPr>
              <a:spLocks/>
            </p:cNvSpPr>
            <p:nvPr/>
          </p:nvSpPr>
          <p:spPr bwMode="auto">
            <a:xfrm>
              <a:off x="3271" y="6044"/>
              <a:ext cx="1107" cy="1"/>
            </a:xfrm>
            <a:custGeom>
              <a:avLst/>
              <a:gdLst>
                <a:gd name="T0" fmla="*/ 4426 w 4426"/>
                <a:gd name="T1" fmla="*/ 0 h 1"/>
                <a:gd name="T2" fmla="*/ 0 w 4426"/>
                <a:gd name="T3" fmla="*/ 0 h 1"/>
                <a:gd name="T4" fmla="*/ 1 w 4426"/>
                <a:gd name="T5" fmla="*/ 0 h 1"/>
                <a:gd name="T6" fmla="*/ 0 60000 65536"/>
                <a:gd name="T7" fmla="*/ 0 60000 65536"/>
                <a:gd name="T8" fmla="*/ 0 60000 65536"/>
                <a:gd name="T9" fmla="*/ 0 w 4426"/>
                <a:gd name="T10" fmla="*/ 0 h 1"/>
                <a:gd name="T11" fmla="*/ 4426 w 4426"/>
                <a:gd name="T12" fmla="*/ 1 h 1"/>
              </a:gdLst>
              <a:ahLst/>
              <a:cxnLst>
                <a:cxn ang="T6">
                  <a:pos x="T0" y="T1"/>
                </a:cxn>
                <a:cxn ang="T7">
                  <a:pos x="T2" y="T3"/>
                </a:cxn>
                <a:cxn ang="T8">
                  <a:pos x="T4" y="T5"/>
                </a:cxn>
              </a:cxnLst>
              <a:rect l="T9" t="T10" r="T11" b="T12"/>
              <a:pathLst>
                <a:path w="4426" h="1">
                  <a:moveTo>
                    <a:pt x="442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6" name="Freeform 494"/>
            <p:cNvSpPr>
              <a:spLocks/>
            </p:cNvSpPr>
            <p:nvPr/>
          </p:nvSpPr>
          <p:spPr bwMode="auto">
            <a:xfrm>
              <a:off x="4378" y="6037"/>
              <a:ext cx="41" cy="14"/>
            </a:xfrm>
            <a:custGeom>
              <a:avLst/>
              <a:gdLst>
                <a:gd name="T0" fmla="*/ 0 w 163"/>
                <a:gd name="T1" fmla="*/ 0 h 54"/>
                <a:gd name="T2" fmla="*/ 0 w 163"/>
                <a:gd name="T3" fmla="*/ 54 h 54"/>
                <a:gd name="T4" fmla="*/ 163 w 163"/>
                <a:gd name="T5" fmla="*/ 28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8"/>
                  </a:lnTo>
                  <a:lnTo>
                    <a:pt x="0" y="0"/>
                  </a:lnTo>
                  <a:close/>
                </a:path>
              </a:pathLst>
            </a:custGeom>
            <a:solidFill>
              <a:srgbClr val="FFFFFF"/>
            </a:solidFill>
            <a:ln w="12700">
              <a:solidFill>
                <a:srgbClr val="000000"/>
              </a:solidFill>
              <a:round/>
              <a:headEnd/>
              <a:tailEnd/>
            </a:ln>
          </p:spPr>
          <p:txBody>
            <a:bodyPr/>
            <a:lstStyle/>
            <a:p>
              <a:endParaRPr lang="en-US"/>
            </a:p>
          </p:txBody>
        </p:sp>
        <p:sp>
          <p:nvSpPr>
            <p:cNvPr id="95727" name="Freeform 495"/>
            <p:cNvSpPr>
              <a:spLocks/>
            </p:cNvSpPr>
            <p:nvPr/>
          </p:nvSpPr>
          <p:spPr bwMode="auto">
            <a:xfrm>
              <a:off x="4378" y="6037"/>
              <a:ext cx="41" cy="14"/>
            </a:xfrm>
            <a:custGeom>
              <a:avLst/>
              <a:gdLst>
                <a:gd name="T0" fmla="*/ 0 w 163"/>
                <a:gd name="T1" fmla="*/ 0 h 54"/>
                <a:gd name="T2" fmla="*/ 0 w 163"/>
                <a:gd name="T3" fmla="*/ 54 h 54"/>
                <a:gd name="T4" fmla="*/ 163 w 163"/>
                <a:gd name="T5" fmla="*/ 28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8"/>
                  </a:lnTo>
                  <a:lnTo>
                    <a:pt x="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28" name="Freeform 496"/>
            <p:cNvSpPr>
              <a:spLocks/>
            </p:cNvSpPr>
            <p:nvPr/>
          </p:nvSpPr>
          <p:spPr bwMode="auto">
            <a:xfrm>
              <a:off x="3231" y="6037"/>
              <a:ext cx="40" cy="14"/>
            </a:xfrm>
            <a:custGeom>
              <a:avLst/>
              <a:gdLst>
                <a:gd name="T0" fmla="*/ 163 w 163"/>
                <a:gd name="T1" fmla="*/ 0 h 54"/>
                <a:gd name="T2" fmla="*/ 163 w 163"/>
                <a:gd name="T3" fmla="*/ 54 h 54"/>
                <a:gd name="T4" fmla="*/ 0 w 163"/>
                <a:gd name="T5" fmla="*/ 28 h 54"/>
                <a:gd name="T6" fmla="*/ 163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163" y="0"/>
                  </a:moveTo>
                  <a:lnTo>
                    <a:pt x="163" y="54"/>
                  </a:lnTo>
                  <a:lnTo>
                    <a:pt x="0" y="28"/>
                  </a:lnTo>
                  <a:lnTo>
                    <a:pt x="163" y="0"/>
                  </a:lnTo>
                  <a:close/>
                </a:path>
              </a:pathLst>
            </a:custGeom>
            <a:solidFill>
              <a:srgbClr val="FFFFFF"/>
            </a:solidFill>
            <a:ln w="6350">
              <a:solidFill>
                <a:srgbClr val="000000"/>
              </a:solidFill>
              <a:round/>
              <a:headEnd/>
              <a:tailEnd/>
            </a:ln>
          </p:spPr>
          <p:txBody>
            <a:bodyPr/>
            <a:lstStyle/>
            <a:p>
              <a:endParaRPr lang="en-US"/>
            </a:p>
          </p:txBody>
        </p:sp>
        <p:sp>
          <p:nvSpPr>
            <p:cNvPr id="95729" name="Freeform 497"/>
            <p:cNvSpPr>
              <a:spLocks/>
            </p:cNvSpPr>
            <p:nvPr/>
          </p:nvSpPr>
          <p:spPr bwMode="auto">
            <a:xfrm>
              <a:off x="3231" y="6037"/>
              <a:ext cx="40" cy="14"/>
            </a:xfrm>
            <a:custGeom>
              <a:avLst/>
              <a:gdLst>
                <a:gd name="T0" fmla="*/ 163 w 163"/>
                <a:gd name="T1" fmla="*/ 0 h 54"/>
                <a:gd name="T2" fmla="*/ 163 w 163"/>
                <a:gd name="T3" fmla="*/ 54 h 54"/>
                <a:gd name="T4" fmla="*/ 0 w 163"/>
                <a:gd name="T5" fmla="*/ 28 h 54"/>
                <a:gd name="T6" fmla="*/ 163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163" y="0"/>
                  </a:moveTo>
                  <a:lnTo>
                    <a:pt x="163" y="54"/>
                  </a:lnTo>
                  <a:lnTo>
                    <a:pt x="0" y="28"/>
                  </a:lnTo>
                  <a:lnTo>
                    <a:pt x="1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0" name="Freeform 498"/>
            <p:cNvSpPr>
              <a:spLocks/>
            </p:cNvSpPr>
            <p:nvPr/>
          </p:nvSpPr>
          <p:spPr bwMode="auto">
            <a:xfrm>
              <a:off x="2822" y="6054"/>
              <a:ext cx="1" cy="172"/>
            </a:xfrm>
            <a:custGeom>
              <a:avLst/>
              <a:gdLst>
                <a:gd name="T0" fmla="*/ 0 w 1"/>
                <a:gd name="T1" fmla="*/ 0 h 690"/>
                <a:gd name="T2" fmla="*/ 0 w 1"/>
                <a:gd name="T3" fmla="*/ 690 h 690"/>
                <a:gd name="T4" fmla="*/ 1 w 1"/>
                <a:gd name="T5" fmla="*/ 690 h 690"/>
                <a:gd name="T6" fmla="*/ 0 60000 65536"/>
                <a:gd name="T7" fmla="*/ 0 60000 65536"/>
                <a:gd name="T8" fmla="*/ 0 60000 65536"/>
                <a:gd name="T9" fmla="*/ 0 w 1"/>
                <a:gd name="T10" fmla="*/ 0 h 690"/>
                <a:gd name="T11" fmla="*/ 1 w 1"/>
                <a:gd name="T12" fmla="*/ 690 h 690"/>
              </a:gdLst>
              <a:ahLst/>
              <a:cxnLst>
                <a:cxn ang="T6">
                  <a:pos x="T0" y="T1"/>
                </a:cxn>
                <a:cxn ang="T7">
                  <a:pos x="T2" y="T3"/>
                </a:cxn>
                <a:cxn ang="T8">
                  <a:pos x="T4" y="T5"/>
                </a:cxn>
              </a:cxnLst>
              <a:rect l="T9" t="T10" r="T11" b="T12"/>
              <a:pathLst>
                <a:path w="1" h="690">
                  <a:moveTo>
                    <a:pt x="0" y="0"/>
                  </a:moveTo>
                  <a:lnTo>
                    <a:pt x="0" y="690"/>
                  </a:lnTo>
                  <a:lnTo>
                    <a:pt x="1" y="69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1" name="Freeform 499"/>
            <p:cNvSpPr>
              <a:spLocks/>
            </p:cNvSpPr>
            <p:nvPr/>
          </p:nvSpPr>
          <p:spPr bwMode="auto">
            <a:xfrm>
              <a:off x="4827" y="5902"/>
              <a:ext cx="1" cy="324"/>
            </a:xfrm>
            <a:custGeom>
              <a:avLst/>
              <a:gdLst>
                <a:gd name="T0" fmla="*/ 0 w 1"/>
                <a:gd name="T1" fmla="*/ 0 h 1298"/>
                <a:gd name="T2" fmla="*/ 0 w 1"/>
                <a:gd name="T3" fmla="*/ 1298 h 1298"/>
                <a:gd name="T4" fmla="*/ 1 w 1"/>
                <a:gd name="T5" fmla="*/ 1298 h 1298"/>
                <a:gd name="T6" fmla="*/ 0 60000 65536"/>
                <a:gd name="T7" fmla="*/ 0 60000 65536"/>
                <a:gd name="T8" fmla="*/ 0 60000 65536"/>
                <a:gd name="T9" fmla="*/ 0 w 1"/>
                <a:gd name="T10" fmla="*/ 0 h 1298"/>
                <a:gd name="T11" fmla="*/ 1 w 1"/>
                <a:gd name="T12" fmla="*/ 1298 h 1298"/>
              </a:gdLst>
              <a:ahLst/>
              <a:cxnLst>
                <a:cxn ang="T6">
                  <a:pos x="T0" y="T1"/>
                </a:cxn>
                <a:cxn ang="T7">
                  <a:pos x="T2" y="T3"/>
                </a:cxn>
                <a:cxn ang="T8">
                  <a:pos x="T4" y="T5"/>
                </a:cxn>
              </a:cxnLst>
              <a:rect l="T9" t="T10" r="T11" b="T12"/>
              <a:pathLst>
                <a:path w="1" h="1298">
                  <a:moveTo>
                    <a:pt x="0" y="0"/>
                  </a:moveTo>
                  <a:lnTo>
                    <a:pt x="0" y="1298"/>
                  </a:lnTo>
                  <a:lnTo>
                    <a:pt x="1" y="1298"/>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2" name="Freeform 500"/>
            <p:cNvSpPr>
              <a:spLocks/>
            </p:cNvSpPr>
            <p:nvPr/>
          </p:nvSpPr>
          <p:spPr bwMode="auto">
            <a:xfrm>
              <a:off x="2863" y="6216"/>
              <a:ext cx="1924" cy="1"/>
            </a:xfrm>
            <a:custGeom>
              <a:avLst/>
              <a:gdLst>
                <a:gd name="T0" fmla="*/ 0 w 7695"/>
                <a:gd name="T1" fmla="*/ 0 h 1"/>
                <a:gd name="T2" fmla="*/ 7694 w 7695"/>
                <a:gd name="T3" fmla="*/ 0 h 1"/>
                <a:gd name="T4" fmla="*/ 7695 w 7695"/>
                <a:gd name="T5" fmla="*/ 0 h 1"/>
                <a:gd name="T6" fmla="*/ 0 60000 65536"/>
                <a:gd name="T7" fmla="*/ 0 60000 65536"/>
                <a:gd name="T8" fmla="*/ 0 60000 65536"/>
                <a:gd name="T9" fmla="*/ 0 w 7695"/>
                <a:gd name="T10" fmla="*/ 0 h 1"/>
                <a:gd name="T11" fmla="*/ 7695 w 7695"/>
                <a:gd name="T12" fmla="*/ 1 h 1"/>
              </a:gdLst>
              <a:ahLst/>
              <a:cxnLst>
                <a:cxn ang="T6">
                  <a:pos x="T0" y="T1"/>
                </a:cxn>
                <a:cxn ang="T7">
                  <a:pos x="T2" y="T3"/>
                </a:cxn>
                <a:cxn ang="T8">
                  <a:pos x="T4" y="T5"/>
                </a:cxn>
              </a:cxnLst>
              <a:rect l="T9" t="T10" r="T11" b="T12"/>
              <a:pathLst>
                <a:path w="7695" h="1">
                  <a:moveTo>
                    <a:pt x="0" y="0"/>
                  </a:moveTo>
                  <a:lnTo>
                    <a:pt x="7694" y="0"/>
                  </a:lnTo>
                  <a:lnTo>
                    <a:pt x="769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3" name="Freeform 501"/>
            <p:cNvSpPr>
              <a:spLocks/>
            </p:cNvSpPr>
            <p:nvPr/>
          </p:nvSpPr>
          <p:spPr bwMode="auto">
            <a:xfrm>
              <a:off x="2822" y="6209"/>
              <a:ext cx="41" cy="13"/>
            </a:xfrm>
            <a:custGeom>
              <a:avLst/>
              <a:gdLst>
                <a:gd name="T0" fmla="*/ 164 w 164"/>
                <a:gd name="T1" fmla="*/ 0 h 54"/>
                <a:gd name="T2" fmla="*/ 164 w 164"/>
                <a:gd name="T3" fmla="*/ 54 h 54"/>
                <a:gd name="T4" fmla="*/ 0 w 164"/>
                <a:gd name="T5" fmla="*/ 28 h 54"/>
                <a:gd name="T6" fmla="*/ 164 w 164"/>
                <a:gd name="T7" fmla="*/ 0 h 54"/>
                <a:gd name="T8" fmla="*/ 0 60000 65536"/>
                <a:gd name="T9" fmla="*/ 0 60000 65536"/>
                <a:gd name="T10" fmla="*/ 0 60000 65536"/>
                <a:gd name="T11" fmla="*/ 0 60000 65536"/>
                <a:gd name="T12" fmla="*/ 0 w 164"/>
                <a:gd name="T13" fmla="*/ 0 h 54"/>
                <a:gd name="T14" fmla="*/ 164 w 164"/>
                <a:gd name="T15" fmla="*/ 54 h 54"/>
              </a:gdLst>
              <a:ahLst/>
              <a:cxnLst>
                <a:cxn ang="T8">
                  <a:pos x="T0" y="T1"/>
                </a:cxn>
                <a:cxn ang="T9">
                  <a:pos x="T2" y="T3"/>
                </a:cxn>
                <a:cxn ang="T10">
                  <a:pos x="T4" y="T5"/>
                </a:cxn>
                <a:cxn ang="T11">
                  <a:pos x="T6" y="T7"/>
                </a:cxn>
              </a:cxnLst>
              <a:rect l="T12" t="T13" r="T14" b="T15"/>
              <a:pathLst>
                <a:path w="164" h="54">
                  <a:moveTo>
                    <a:pt x="164" y="0"/>
                  </a:moveTo>
                  <a:lnTo>
                    <a:pt x="164" y="54"/>
                  </a:lnTo>
                  <a:lnTo>
                    <a:pt x="0" y="28"/>
                  </a:lnTo>
                  <a:lnTo>
                    <a:pt x="164" y="0"/>
                  </a:lnTo>
                  <a:close/>
                </a:path>
              </a:pathLst>
            </a:custGeom>
            <a:solidFill>
              <a:srgbClr val="FFFFFF"/>
            </a:solidFill>
            <a:ln w="12700">
              <a:solidFill>
                <a:srgbClr val="000000"/>
              </a:solidFill>
              <a:round/>
              <a:headEnd/>
              <a:tailEnd/>
            </a:ln>
          </p:spPr>
          <p:txBody>
            <a:bodyPr/>
            <a:lstStyle/>
            <a:p>
              <a:endParaRPr lang="en-US"/>
            </a:p>
          </p:txBody>
        </p:sp>
        <p:sp>
          <p:nvSpPr>
            <p:cNvPr id="95734" name="Freeform 502"/>
            <p:cNvSpPr>
              <a:spLocks/>
            </p:cNvSpPr>
            <p:nvPr/>
          </p:nvSpPr>
          <p:spPr bwMode="auto">
            <a:xfrm>
              <a:off x="2822" y="6209"/>
              <a:ext cx="41" cy="13"/>
            </a:xfrm>
            <a:custGeom>
              <a:avLst/>
              <a:gdLst>
                <a:gd name="T0" fmla="*/ 164 w 164"/>
                <a:gd name="T1" fmla="*/ 0 h 54"/>
                <a:gd name="T2" fmla="*/ 164 w 164"/>
                <a:gd name="T3" fmla="*/ 54 h 54"/>
                <a:gd name="T4" fmla="*/ 0 w 164"/>
                <a:gd name="T5" fmla="*/ 28 h 54"/>
                <a:gd name="T6" fmla="*/ 164 w 164"/>
                <a:gd name="T7" fmla="*/ 0 h 54"/>
                <a:gd name="T8" fmla="*/ 0 60000 65536"/>
                <a:gd name="T9" fmla="*/ 0 60000 65536"/>
                <a:gd name="T10" fmla="*/ 0 60000 65536"/>
                <a:gd name="T11" fmla="*/ 0 60000 65536"/>
                <a:gd name="T12" fmla="*/ 0 w 164"/>
                <a:gd name="T13" fmla="*/ 0 h 54"/>
                <a:gd name="T14" fmla="*/ 164 w 164"/>
                <a:gd name="T15" fmla="*/ 54 h 54"/>
              </a:gdLst>
              <a:ahLst/>
              <a:cxnLst>
                <a:cxn ang="T8">
                  <a:pos x="T0" y="T1"/>
                </a:cxn>
                <a:cxn ang="T9">
                  <a:pos x="T2" y="T3"/>
                </a:cxn>
                <a:cxn ang="T10">
                  <a:pos x="T4" y="T5"/>
                </a:cxn>
                <a:cxn ang="T11">
                  <a:pos x="T6" y="T7"/>
                </a:cxn>
              </a:cxnLst>
              <a:rect l="T12" t="T13" r="T14" b="T15"/>
              <a:pathLst>
                <a:path w="164" h="54">
                  <a:moveTo>
                    <a:pt x="164" y="0"/>
                  </a:moveTo>
                  <a:lnTo>
                    <a:pt x="164" y="54"/>
                  </a:lnTo>
                  <a:lnTo>
                    <a:pt x="0" y="28"/>
                  </a:lnTo>
                  <a:lnTo>
                    <a:pt x="16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5" name="Freeform 503"/>
            <p:cNvSpPr>
              <a:spLocks/>
            </p:cNvSpPr>
            <p:nvPr/>
          </p:nvSpPr>
          <p:spPr bwMode="auto">
            <a:xfrm>
              <a:off x="4786" y="6209"/>
              <a:ext cx="41" cy="13"/>
            </a:xfrm>
            <a:custGeom>
              <a:avLst/>
              <a:gdLst>
                <a:gd name="T0" fmla="*/ 0 w 163"/>
                <a:gd name="T1" fmla="*/ 0 h 54"/>
                <a:gd name="T2" fmla="*/ 0 w 163"/>
                <a:gd name="T3" fmla="*/ 54 h 54"/>
                <a:gd name="T4" fmla="*/ 163 w 163"/>
                <a:gd name="T5" fmla="*/ 28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8"/>
                  </a:lnTo>
                  <a:lnTo>
                    <a:pt x="0" y="0"/>
                  </a:lnTo>
                  <a:close/>
                </a:path>
              </a:pathLst>
            </a:custGeom>
            <a:solidFill>
              <a:srgbClr val="FFFFFF"/>
            </a:solidFill>
            <a:ln w="12700">
              <a:solidFill>
                <a:srgbClr val="000000"/>
              </a:solidFill>
              <a:round/>
              <a:headEnd/>
              <a:tailEnd/>
            </a:ln>
          </p:spPr>
          <p:txBody>
            <a:bodyPr/>
            <a:lstStyle/>
            <a:p>
              <a:endParaRPr lang="en-US"/>
            </a:p>
          </p:txBody>
        </p:sp>
        <p:sp>
          <p:nvSpPr>
            <p:cNvPr id="95736" name="Freeform 504"/>
            <p:cNvSpPr>
              <a:spLocks/>
            </p:cNvSpPr>
            <p:nvPr/>
          </p:nvSpPr>
          <p:spPr bwMode="auto">
            <a:xfrm>
              <a:off x="4786" y="6209"/>
              <a:ext cx="41" cy="13"/>
            </a:xfrm>
            <a:custGeom>
              <a:avLst/>
              <a:gdLst>
                <a:gd name="T0" fmla="*/ 0 w 163"/>
                <a:gd name="T1" fmla="*/ 0 h 54"/>
                <a:gd name="T2" fmla="*/ 0 w 163"/>
                <a:gd name="T3" fmla="*/ 54 h 54"/>
                <a:gd name="T4" fmla="*/ 163 w 163"/>
                <a:gd name="T5" fmla="*/ 28 h 54"/>
                <a:gd name="T6" fmla="*/ 0 w 163"/>
                <a:gd name="T7" fmla="*/ 0 h 54"/>
                <a:gd name="T8" fmla="*/ 0 60000 65536"/>
                <a:gd name="T9" fmla="*/ 0 60000 65536"/>
                <a:gd name="T10" fmla="*/ 0 60000 65536"/>
                <a:gd name="T11" fmla="*/ 0 60000 65536"/>
                <a:gd name="T12" fmla="*/ 0 w 163"/>
                <a:gd name="T13" fmla="*/ 0 h 54"/>
                <a:gd name="T14" fmla="*/ 163 w 163"/>
                <a:gd name="T15" fmla="*/ 54 h 54"/>
              </a:gdLst>
              <a:ahLst/>
              <a:cxnLst>
                <a:cxn ang="T8">
                  <a:pos x="T0" y="T1"/>
                </a:cxn>
                <a:cxn ang="T9">
                  <a:pos x="T2" y="T3"/>
                </a:cxn>
                <a:cxn ang="T10">
                  <a:pos x="T4" y="T5"/>
                </a:cxn>
                <a:cxn ang="T11">
                  <a:pos x="T6" y="T7"/>
                </a:cxn>
              </a:cxnLst>
              <a:rect l="T12" t="T13" r="T14" b="T15"/>
              <a:pathLst>
                <a:path w="163" h="54">
                  <a:moveTo>
                    <a:pt x="0" y="0"/>
                  </a:moveTo>
                  <a:lnTo>
                    <a:pt x="0" y="54"/>
                  </a:lnTo>
                  <a:lnTo>
                    <a:pt x="163" y="28"/>
                  </a:lnTo>
                  <a:lnTo>
                    <a:pt x="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7" name="Freeform 505"/>
            <p:cNvSpPr>
              <a:spLocks/>
            </p:cNvSpPr>
            <p:nvPr/>
          </p:nvSpPr>
          <p:spPr bwMode="auto">
            <a:xfrm>
              <a:off x="4747" y="7447"/>
              <a:ext cx="149" cy="1"/>
            </a:xfrm>
            <a:custGeom>
              <a:avLst/>
              <a:gdLst>
                <a:gd name="T0" fmla="*/ 0 w 599"/>
                <a:gd name="T1" fmla="*/ 0 h 1"/>
                <a:gd name="T2" fmla="*/ 598 w 599"/>
                <a:gd name="T3" fmla="*/ 0 h 1"/>
                <a:gd name="T4" fmla="*/ 599 w 599"/>
                <a:gd name="T5" fmla="*/ 0 h 1"/>
                <a:gd name="T6" fmla="*/ 0 60000 65536"/>
                <a:gd name="T7" fmla="*/ 0 60000 65536"/>
                <a:gd name="T8" fmla="*/ 0 60000 65536"/>
                <a:gd name="T9" fmla="*/ 0 w 599"/>
                <a:gd name="T10" fmla="*/ 0 h 1"/>
                <a:gd name="T11" fmla="*/ 599 w 599"/>
                <a:gd name="T12" fmla="*/ 1 h 1"/>
              </a:gdLst>
              <a:ahLst/>
              <a:cxnLst>
                <a:cxn ang="T6">
                  <a:pos x="T0" y="T1"/>
                </a:cxn>
                <a:cxn ang="T7">
                  <a:pos x="T2" y="T3"/>
                </a:cxn>
                <a:cxn ang="T8">
                  <a:pos x="T4" y="T5"/>
                </a:cxn>
              </a:cxnLst>
              <a:rect l="T9" t="T10" r="T11" b="T12"/>
              <a:pathLst>
                <a:path w="599" h="1">
                  <a:moveTo>
                    <a:pt x="0" y="0"/>
                  </a:moveTo>
                  <a:lnTo>
                    <a:pt x="598" y="0"/>
                  </a:lnTo>
                  <a:lnTo>
                    <a:pt x="5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8" name="Freeform 506"/>
            <p:cNvSpPr>
              <a:spLocks/>
            </p:cNvSpPr>
            <p:nvPr/>
          </p:nvSpPr>
          <p:spPr bwMode="auto">
            <a:xfrm>
              <a:off x="4747" y="8368"/>
              <a:ext cx="149" cy="1"/>
            </a:xfrm>
            <a:custGeom>
              <a:avLst/>
              <a:gdLst>
                <a:gd name="T0" fmla="*/ 0 w 599"/>
                <a:gd name="T1" fmla="*/ 0 h 1"/>
                <a:gd name="T2" fmla="*/ 598 w 599"/>
                <a:gd name="T3" fmla="*/ 0 h 1"/>
                <a:gd name="T4" fmla="*/ 599 w 599"/>
                <a:gd name="T5" fmla="*/ 0 h 1"/>
                <a:gd name="T6" fmla="*/ 0 60000 65536"/>
                <a:gd name="T7" fmla="*/ 0 60000 65536"/>
                <a:gd name="T8" fmla="*/ 0 60000 65536"/>
                <a:gd name="T9" fmla="*/ 0 w 599"/>
                <a:gd name="T10" fmla="*/ 0 h 1"/>
                <a:gd name="T11" fmla="*/ 599 w 599"/>
                <a:gd name="T12" fmla="*/ 1 h 1"/>
              </a:gdLst>
              <a:ahLst/>
              <a:cxnLst>
                <a:cxn ang="T6">
                  <a:pos x="T0" y="T1"/>
                </a:cxn>
                <a:cxn ang="T7">
                  <a:pos x="T2" y="T3"/>
                </a:cxn>
                <a:cxn ang="T8">
                  <a:pos x="T4" y="T5"/>
                </a:cxn>
              </a:cxnLst>
              <a:rect l="T9" t="T10" r="T11" b="T12"/>
              <a:pathLst>
                <a:path w="599" h="1">
                  <a:moveTo>
                    <a:pt x="0" y="0"/>
                  </a:moveTo>
                  <a:lnTo>
                    <a:pt x="598" y="0"/>
                  </a:lnTo>
                  <a:lnTo>
                    <a:pt x="5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39" name="Freeform 507"/>
            <p:cNvSpPr>
              <a:spLocks/>
            </p:cNvSpPr>
            <p:nvPr/>
          </p:nvSpPr>
          <p:spPr bwMode="auto">
            <a:xfrm>
              <a:off x="4886" y="7488"/>
              <a:ext cx="1" cy="839"/>
            </a:xfrm>
            <a:custGeom>
              <a:avLst/>
              <a:gdLst>
                <a:gd name="T0" fmla="*/ 0 w 1"/>
                <a:gd name="T1" fmla="*/ 0 h 3353"/>
                <a:gd name="T2" fmla="*/ 0 w 1"/>
                <a:gd name="T3" fmla="*/ 3353 h 3353"/>
                <a:gd name="T4" fmla="*/ 1 w 1"/>
                <a:gd name="T5" fmla="*/ 3353 h 3353"/>
                <a:gd name="T6" fmla="*/ 0 60000 65536"/>
                <a:gd name="T7" fmla="*/ 0 60000 65536"/>
                <a:gd name="T8" fmla="*/ 0 60000 65536"/>
                <a:gd name="T9" fmla="*/ 0 w 1"/>
                <a:gd name="T10" fmla="*/ 0 h 3353"/>
                <a:gd name="T11" fmla="*/ 1 w 1"/>
                <a:gd name="T12" fmla="*/ 3353 h 3353"/>
              </a:gdLst>
              <a:ahLst/>
              <a:cxnLst>
                <a:cxn ang="T6">
                  <a:pos x="T0" y="T1"/>
                </a:cxn>
                <a:cxn ang="T7">
                  <a:pos x="T2" y="T3"/>
                </a:cxn>
                <a:cxn ang="T8">
                  <a:pos x="T4" y="T5"/>
                </a:cxn>
              </a:cxnLst>
              <a:rect l="T9" t="T10" r="T11" b="T12"/>
              <a:pathLst>
                <a:path w="1" h="3353">
                  <a:moveTo>
                    <a:pt x="0" y="0"/>
                  </a:moveTo>
                  <a:lnTo>
                    <a:pt x="0" y="3353"/>
                  </a:lnTo>
                  <a:lnTo>
                    <a:pt x="1" y="335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40" name="Freeform 508"/>
            <p:cNvSpPr>
              <a:spLocks/>
            </p:cNvSpPr>
            <p:nvPr/>
          </p:nvSpPr>
          <p:spPr bwMode="auto">
            <a:xfrm>
              <a:off x="4879" y="7447"/>
              <a:ext cx="14" cy="41"/>
            </a:xfrm>
            <a:custGeom>
              <a:avLst/>
              <a:gdLst>
                <a:gd name="T0" fmla="*/ 0 w 54"/>
                <a:gd name="T1" fmla="*/ 165 h 165"/>
                <a:gd name="T2" fmla="*/ 54 w 54"/>
                <a:gd name="T3" fmla="*/ 165 h 165"/>
                <a:gd name="T4" fmla="*/ 27 w 54"/>
                <a:gd name="T5" fmla="*/ 0 h 165"/>
                <a:gd name="T6" fmla="*/ 0 w 54"/>
                <a:gd name="T7" fmla="*/ 165 h 165"/>
                <a:gd name="T8" fmla="*/ 0 60000 65536"/>
                <a:gd name="T9" fmla="*/ 0 60000 65536"/>
                <a:gd name="T10" fmla="*/ 0 60000 65536"/>
                <a:gd name="T11" fmla="*/ 0 60000 65536"/>
                <a:gd name="T12" fmla="*/ 0 w 54"/>
                <a:gd name="T13" fmla="*/ 0 h 165"/>
                <a:gd name="T14" fmla="*/ 54 w 54"/>
                <a:gd name="T15" fmla="*/ 165 h 165"/>
              </a:gdLst>
              <a:ahLst/>
              <a:cxnLst>
                <a:cxn ang="T8">
                  <a:pos x="T0" y="T1"/>
                </a:cxn>
                <a:cxn ang="T9">
                  <a:pos x="T2" y="T3"/>
                </a:cxn>
                <a:cxn ang="T10">
                  <a:pos x="T4" y="T5"/>
                </a:cxn>
                <a:cxn ang="T11">
                  <a:pos x="T6" y="T7"/>
                </a:cxn>
              </a:cxnLst>
              <a:rect l="T12" t="T13" r="T14" b="T15"/>
              <a:pathLst>
                <a:path w="54" h="165">
                  <a:moveTo>
                    <a:pt x="0" y="165"/>
                  </a:moveTo>
                  <a:lnTo>
                    <a:pt x="54" y="165"/>
                  </a:lnTo>
                  <a:lnTo>
                    <a:pt x="27" y="0"/>
                  </a:lnTo>
                  <a:lnTo>
                    <a:pt x="0" y="165"/>
                  </a:lnTo>
                  <a:close/>
                </a:path>
              </a:pathLst>
            </a:custGeom>
            <a:solidFill>
              <a:srgbClr val="FFFFFF"/>
            </a:solidFill>
            <a:ln w="6350">
              <a:solidFill>
                <a:srgbClr val="000000"/>
              </a:solidFill>
              <a:round/>
              <a:headEnd/>
              <a:tailEnd/>
            </a:ln>
          </p:spPr>
          <p:txBody>
            <a:bodyPr/>
            <a:lstStyle/>
            <a:p>
              <a:endParaRPr lang="en-US"/>
            </a:p>
          </p:txBody>
        </p:sp>
        <p:sp>
          <p:nvSpPr>
            <p:cNvPr id="95741" name="Freeform 509"/>
            <p:cNvSpPr>
              <a:spLocks/>
            </p:cNvSpPr>
            <p:nvPr/>
          </p:nvSpPr>
          <p:spPr bwMode="auto">
            <a:xfrm>
              <a:off x="4879" y="7447"/>
              <a:ext cx="14" cy="41"/>
            </a:xfrm>
            <a:custGeom>
              <a:avLst/>
              <a:gdLst>
                <a:gd name="T0" fmla="*/ 0 w 54"/>
                <a:gd name="T1" fmla="*/ 165 h 165"/>
                <a:gd name="T2" fmla="*/ 54 w 54"/>
                <a:gd name="T3" fmla="*/ 165 h 165"/>
                <a:gd name="T4" fmla="*/ 27 w 54"/>
                <a:gd name="T5" fmla="*/ 0 h 165"/>
                <a:gd name="T6" fmla="*/ 0 w 54"/>
                <a:gd name="T7" fmla="*/ 165 h 165"/>
                <a:gd name="T8" fmla="*/ 0 60000 65536"/>
                <a:gd name="T9" fmla="*/ 0 60000 65536"/>
                <a:gd name="T10" fmla="*/ 0 60000 65536"/>
                <a:gd name="T11" fmla="*/ 0 60000 65536"/>
                <a:gd name="T12" fmla="*/ 0 w 54"/>
                <a:gd name="T13" fmla="*/ 0 h 165"/>
                <a:gd name="T14" fmla="*/ 54 w 54"/>
                <a:gd name="T15" fmla="*/ 165 h 165"/>
              </a:gdLst>
              <a:ahLst/>
              <a:cxnLst>
                <a:cxn ang="T8">
                  <a:pos x="T0" y="T1"/>
                </a:cxn>
                <a:cxn ang="T9">
                  <a:pos x="T2" y="T3"/>
                </a:cxn>
                <a:cxn ang="T10">
                  <a:pos x="T4" y="T5"/>
                </a:cxn>
                <a:cxn ang="T11">
                  <a:pos x="T6" y="T7"/>
                </a:cxn>
              </a:cxnLst>
              <a:rect l="T12" t="T13" r="T14" b="T15"/>
              <a:pathLst>
                <a:path w="54" h="165">
                  <a:moveTo>
                    <a:pt x="0" y="165"/>
                  </a:moveTo>
                  <a:lnTo>
                    <a:pt x="54" y="165"/>
                  </a:lnTo>
                  <a:lnTo>
                    <a:pt x="27" y="0"/>
                  </a:lnTo>
                  <a:lnTo>
                    <a:pt x="0" y="165"/>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42" name="Freeform 510"/>
            <p:cNvSpPr>
              <a:spLocks/>
            </p:cNvSpPr>
            <p:nvPr/>
          </p:nvSpPr>
          <p:spPr bwMode="auto">
            <a:xfrm>
              <a:off x="4879" y="8327"/>
              <a:ext cx="14" cy="41"/>
            </a:xfrm>
            <a:custGeom>
              <a:avLst/>
              <a:gdLst>
                <a:gd name="T0" fmla="*/ 0 w 54"/>
                <a:gd name="T1" fmla="*/ 0 h 164"/>
                <a:gd name="T2" fmla="*/ 54 w 54"/>
                <a:gd name="T3" fmla="*/ 0 h 164"/>
                <a:gd name="T4" fmla="*/ 27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7" y="164"/>
                  </a:lnTo>
                  <a:lnTo>
                    <a:pt x="0" y="0"/>
                  </a:lnTo>
                  <a:close/>
                </a:path>
              </a:pathLst>
            </a:custGeom>
            <a:solidFill>
              <a:srgbClr val="FFFFFF"/>
            </a:solidFill>
            <a:ln w="6350">
              <a:solidFill>
                <a:srgbClr val="000000"/>
              </a:solidFill>
              <a:round/>
              <a:headEnd/>
              <a:tailEnd/>
            </a:ln>
          </p:spPr>
          <p:txBody>
            <a:bodyPr/>
            <a:lstStyle/>
            <a:p>
              <a:endParaRPr lang="en-US"/>
            </a:p>
          </p:txBody>
        </p:sp>
        <p:sp>
          <p:nvSpPr>
            <p:cNvPr id="95743" name="Freeform 511"/>
            <p:cNvSpPr>
              <a:spLocks/>
            </p:cNvSpPr>
            <p:nvPr/>
          </p:nvSpPr>
          <p:spPr bwMode="auto">
            <a:xfrm>
              <a:off x="4879" y="8327"/>
              <a:ext cx="14" cy="41"/>
            </a:xfrm>
            <a:custGeom>
              <a:avLst/>
              <a:gdLst>
                <a:gd name="T0" fmla="*/ 0 w 54"/>
                <a:gd name="T1" fmla="*/ 0 h 164"/>
                <a:gd name="T2" fmla="*/ 54 w 54"/>
                <a:gd name="T3" fmla="*/ 0 h 164"/>
                <a:gd name="T4" fmla="*/ 27 w 54"/>
                <a:gd name="T5" fmla="*/ 164 h 164"/>
                <a:gd name="T6" fmla="*/ 0 w 54"/>
                <a:gd name="T7" fmla="*/ 0 h 164"/>
                <a:gd name="T8" fmla="*/ 0 60000 65536"/>
                <a:gd name="T9" fmla="*/ 0 60000 65536"/>
                <a:gd name="T10" fmla="*/ 0 60000 65536"/>
                <a:gd name="T11" fmla="*/ 0 60000 65536"/>
                <a:gd name="T12" fmla="*/ 0 w 54"/>
                <a:gd name="T13" fmla="*/ 0 h 164"/>
                <a:gd name="T14" fmla="*/ 54 w 54"/>
                <a:gd name="T15" fmla="*/ 164 h 164"/>
              </a:gdLst>
              <a:ahLst/>
              <a:cxnLst>
                <a:cxn ang="T8">
                  <a:pos x="T0" y="T1"/>
                </a:cxn>
                <a:cxn ang="T9">
                  <a:pos x="T2" y="T3"/>
                </a:cxn>
                <a:cxn ang="T10">
                  <a:pos x="T4" y="T5"/>
                </a:cxn>
                <a:cxn ang="T11">
                  <a:pos x="T6" y="T7"/>
                </a:cxn>
              </a:cxnLst>
              <a:rect l="T12" t="T13" r="T14" b="T15"/>
              <a:pathLst>
                <a:path w="54" h="164">
                  <a:moveTo>
                    <a:pt x="0" y="0"/>
                  </a:moveTo>
                  <a:lnTo>
                    <a:pt x="54" y="0"/>
                  </a:lnTo>
                  <a:lnTo>
                    <a:pt x="27" y="164"/>
                  </a:lnTo>
                  <a:lnTo>
                    <a:pt x="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5744" name="Text Box 512"/>
            <p:cNvSpPr txBox="1">
              <a:spLocks noChangeArrowheads="1"/>
            </p:cNvSpPr>
            <p:nvPr/>
          </p:nvSpPr>
          <p:spPr bwMode="auto">
            <a:xfrm>
              <a:off x="6624" y="6979"/>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c)</a:t>
              </a:r>
              <a:endParaRPr lang="en-US"/>
            </a:p>
          </p:txBody>
        </p:sp>
        <p:sp>
          <p:nvSpPr>
            <p:cNvPr id="95745" name="Text Box 513"/>
            <p:cNvSpPr txBox="1">
              <a:spLocks noChangeArrowheads="1"/>
            </p:cNvSpPr>
            <p:nvPr/>
          </p:nvSpPr>
          <p:spPr bwMode="auto">
            <a:xfrm>
              <a:off x="5040" y="7843"/>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b)</a:t>
              </a:r>
              <a:endParaRPr lang="en-US"/>
            </a:p>
          </p:txBody>
        </p:sp>
        <p:sp>
          <p:nvSpPr>
            <p:cNvPr id="95746" name="Text Box 514"/>
            <p:cNvSpPr txBox="1">
              <a:spLocks noChangeArrowheads="1"/>
            </p:cNvSpPr>
            <p:nvPr/>
          </p:nvSpPr>
          <p:spPr bwMode="auto">
            <a:xfrm>
              <a:off x="5040" y="5683"/>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a)</a:t>
              </a:r>
              <a:endParaRPr lang="en-US"/>
            </a:p>
          </p:txBody>
        </p:sp>
        <p:sp>
          <p:nvSpPr>
            <p:cNvPr id="95747" name="Text Box 515"/>
            <p:cNvSpPr txBox="1">
              <a:spLocks noChangeArrowheads="1"/>
            </p:cNvSpPr>
            <p:nvPr/>
          </p:nvSpPr>
          <p:spPr bwMode="auto">
            <a:xfrm>
              <a:off x="2880" y="5683"/>
              <a:ext cx="1152" cy="43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C</a:t>
              </a:r>
              <a:endParaRPr lang="en-US"/>
            </a:p>
          </p:txBody>
        </p:sp>
        <p:sp>
          <p:nvSpPr>
            <p:cNvPr id="95748" name="Text Box 516"/>
            <p:cNvSpPr txBox="1">
              <a:spLocks noChangeArrowheads="1"/>
            </p:cNvSpPr>
            <p:nvPr/>
          </p:nvSpPr>
          <p:spPr bwMode="auto">
            <a:xfrm>
              <a:off x="3312" y="5683"/>
              <a:ext cx="1152" cy="43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C</a:t>
              </a:r>
              <a:r>
                <a:rPr lang="en-US" sz="1000" baseline="-25000"/>
                <a:t>1</a:t>
              </a:r>
              <a:endParaRPr lang="en-US"/>
            </a:p>
          </p:txBody>
        </p:sp>
        <p:sp>
          <p:nvSpPr>
            <p:cNvPr id="95749" name="Text Box 517"/>
            <p:cNvSpPr txBox="1">
              <a:spLocks noChangeArrowheads="1"/>
            </p:cNvSpPr>
            <p:nvPr/>
          </p:nvSpPr>
          <p:spPr bwMode="auto">
            <a:xfrm>
              <a:off x="3456" y="5904"/>
              <a:ext cx="1152" cy="43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L</a:t>
              </a:r>
              <a:endParaRPr lang="en-US"/>
            </a:p>
          </p:txBody>
        </p:sp>
        <p:sp>
          <p:nvSpPr>
            <p:cNvPr id="95750" name="Text Box 518"/>
            <p:cNvSpPr txBox="1">
              <a:spLocks noChangeArrowheads="1"/>
            </p:cNvSpPr>
            <p:nvPr/>
          </p:nvSpPr>
          <p:spPr bwMode="auto">
            <a:xfrm>
              <a:off x="5234" y="5204"/>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d</a:t>
              </a:r>
              <a:endParaRPr lang="en-US"/>
            </a:p>
          </p:txBody>
        </p:sp>
        <p:sp>
          <p:nvSpPr>
            <p:cNvPr id="95751" name="Text Box 519"/>
            <p:cNvSpPr txBox="1">
              <a:spLocks noChangeArrowheads="1"/>
            </p:cNvSpPr>
            <p:nvPr/>
          </p:nvSpPr>
          <p:spPr bwMode="auto">
            <a:xfrm>
              <a:off x="5432" y="4819"/>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endParaRPr lang="en-US"/>
            </a:p>
          </p:txBody>
        </p:sp>
        <p:sp>
          <p:nvSpPr>
            <p:cNvPr id="95752" name="Text Box 520"/>
            <p:cNvSpPr txBox="1">
              <a:spLocks noChangeArrowheads="1"/>
            </p:cNvSpPr>
            <p:nvPr/>
          </p:nvSpPr>
          <p:spPr bwMode="auto">
            <a:xfrm>
              <a:off x="5596" y="4819"/>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endParaRPr lang="en-US"/>
            </a:p>
          </p:txBody>
        </p:sp>
        <p:sp>
          <p:nvSpPr>
            <p:cNvPr id="95753" name="Text Box 521"/>
            <p:cNvSpPr txBox="1">
              <a:spLocks noChangeArrowheads="1"/>
            </p:cNvSpPr>
            <p:nvPr/>
          </p:nvSpPr>
          <p:spPr bwMode="auto">
            <a:xfrm>
              <a:off x="4762" y="7699"/>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B</a:t>
              </a:r>
              <a:endParaRPr lang="en-US"/>
            </a:p>
          </p:txBody>
        </p:sp>
        <p:sp>
          <p:nvSpPr>
            <p:cNvPr id="95754" name="Text Box 522"/>
            <p:cNvSpPr txBox="1">
              <a:spLocks noChangeArrowheads="1"/>
            </p:cNvSpPr>
            <p:nvPr/>
          </p:nvSpPr>
          <p:spPr bwMode="auto">
            <a:xfrm>
              <a:off x="5904" y="6403"/>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B</a:t>
              </a:r>
              <a:endParaRPr lang="en-US"/>
            </a:p>
          </p:txBody>
        </p:sp>
        <p:sp>
          <p:nvSpPr>
            <p:cNvPr id="95755" name="Text Box 523"/>
            <p:cNvSpPr txBox="1">
              <a:spLocks noChangeArrowheads="1"/>
            </p:cNvSpPr>
            <p:nvPr/>
          </p:nvSpPr>
          <p:spPr bwMode="auto">
            <a:xfrm>
              <a:off x="8064" y="6835"/>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b</a:t>
              </a:r>
              <a:endParaRPr lang="en-US"/>
            </a:p>
          </p:txBody>
        </p:sp>
        <p:sp>
          <p:nvSpPr>
            <p:cNvPr id="95756" name="Text Box 524"/>
            <p:cNvSpPr txBox="1">
              <a:spLocks noChangeArrowheads="1"/>
            </p:cNvSpPr>
            <p:nvPr/>
          </p:nvSpPr>
          <p:spPr bwMode="auto">
            <a:xfrm>
              <a:off x="9072" y="5328"/>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r>
                <a:rPr lang="en-US" sz="1000" baseline="-25000"/>
                <a:t>1</a:t>
              </a:r>
              <a:endParaRPr lang="en-US"/>
            </a:p>
          </p:txBody>
        </p:sp>
        <p:sp>
          <p:nvSpPr>
            <p:cNvPr id="95757" name="Text Box 525"/>
            <p:cNvSpPr txBox="1">
              <a:spLocks noChangeArrowheads="1"/>
            </p:cNvSpPr>
            <p:nvPr/>
          </p:nvSpPr>
          <p:spPr bwMode="auto">
            <a:xfrm>
              <a:off x="9360" y="5683"/>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r>
                <a:rPr lang="en-US" sz="1000" baseline="-25000"/>
                <a:t>2</a:t>
              </a:r>
              <a:endParaRPr lang="en-US"/>
            </a:p>
          </p:txBody>
        </p:sp>
        <p:sp>
          <p:nvSpPr>
            <p:cNvPr id="95758" name="Text Box 526"/>
            <p:cNvSpPr txBox="1">
              <a:spLocks noChangeArrowheads="1"/>
            </p:cNvSpPr>
            <p:nvPr/>
          </p:nvSpPr>
          <p:spPr bwMode="auto">
            <a:xfrm>
              <a:off x="7344" y="5971"/>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45</a:t>
              </a:r>
              <a:r>
                <a:rPr lang="en-US" sz="1000" baseline="30000"/>
                <a:t>0</a:t>
              </a:r>
              <a:endParaRPr lang="en-US"/>
            </a:p>
          </p:txBody>
        </p:sp>
      </p:grpSp>
    </p:spTree>
    <p:extLst>
      <p:ext uri="{BB962C8B-B14F-4D97-AF65-F5344CB8AC3E}">
        <p14:creationId xmlns:p14="http://schemas.microsoft.com/office/powerpoint/2010/main" val="28150131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p:txBody>
          <a:bodyPr/>
          <a:lstStyle/>
          <a:p>
            <a:pPr eaLnBrk="1" hangingPunct="1"/>
            <a:endParaRPr lang="en-US"/>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41A410B3-3E26-4EE2-A30C-62703AA2EFE6}" type="slidenum">
              <a:rPr lang="en-US" smtClean="0"/>
              <a:pPr>
                <a:defRPr/>
              </a:pPr>
              <a:t>43</a:t>
            </a:fld>
            <a:endParaRPr lang="en-US"/>
          </a:p>
        </p:txBody>
      </p:sp>
      <p:pic>
        <p:nvPicPr>
          <p:cNvPr id="9626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9309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2"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019800" y="0"/>
            <a:ext cx="2819400" cy="2286000"/>
          </a:xfrm>
        </p:spPr>
      </p:pic>
      <p:pic>
        <p:nvPicPr>
          <p:cNvPr id="9626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33763"/>
            <a:ext cx="5943600"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4"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3581400"/>
            <a:ext cx="2867025"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65" name="Text Box 617"/>
          <p:cNvSpPr txBox="1">
            <a:spLocks noChangeArrowheads="1"/>
          </p:cNvSpPr>
          <p:nvPr/>
        </p:nvSpPr>
        <p:spPr bwMode="auto">
          <a:xfrm>
            <a:off x="0" y="28194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Phiến tì loại 1 kiểu 1</a:t>
            </a:r>
          </a:p>
        </p:txBody>
      </p:sp>
      <p:sp>
        <p:nvSpPr>
          <p:cNvPr id="96266" name="Text Box 617"/>
          <p:cNvSpPr txBox="1">
            <a:spLocks noChangeArrowheads="1"/>
          </p:cNvSpPr>
          <p:nvPr/>
        </p:nvSpPr>
        <p:spPr bwMode="auto">
          <a:xfrm>
            <a:off x="1905000" y="6248400"/>
            <a:ext cx="304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2400" b="1" u="sng">
                <a:solidFill>
                  <a:srgbClr val="0000FF"/>
                </a:solidFill>
              </a:rPr>
              <a:t>Phiến tì loại 1 kiểu 2</a:t>
            </a:r>
          </a:p>
        </p:txBody>
      </p:sp>
    </p:spTree>
    <p:extLst>
      <p:ext uri="{BB962C8B-B14F-4D97-AF65-F5344CB8AC3E}">
        <p14:creationId xmlns:p14="http://schemas.microsoft.com/office/powerpoint/2010/main" val="38089710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29C71673-97A7-4C18-9478-EFA6A5F5E284}"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E984F93E-5DDF-46D6-8D23-76887CBAD5BF}" type="slidenum">
              <a:rPr lang="en-US"/>
              <a:pPr>
                <a:defRPr/>
              </a:pPr>
              <a:t>44</a:t>
            </a:fld>
            <a:endParaRPr lang="en-US"/>
          </a:p>
        </p:txBody>
      </p:sp>
      <p:sp>
        <p:nvSpPr>
          <p:cNvPr id="63490" name="Rectangle 2"/>
          <p:cNvSpPr>
            <a:spLocks noGrp="1" noChangeArrowheads="1"/>
          </p:cNvSpPr>
          <p:nvPr>
            <p:ph type="title"/>
          </p:nvPr>
        </p:nvSpPr>
        <p:spPr>
          <a:xfrm>
            <a:off x="4114800" y="0"/>
            <a:ext cx="5029200" cy="609600"/>
          </a:xfrm>
        </p:spPr>
        <p:txBody>
          <a:bodyPr/>
          <a:lstStyle/>
          <a:p>
            <a:pPr eaLnBrk="1" hangingPunct="1"/>
            <a:r>
              <a:rPr lang="en-US" sz="2800">
                <a:solidFill>
                  <a:srgbClr val="0000FF"/>
                </a:solidFill>
                <a:latin typeface="Times New Roman" pitchFamily="18" charset="0"/>
              </a:rPr>
              <a:t>Phiến tỳ cố định có khía rãnh</a:t>
            </a:r>
          </a:p>
        </p:txBody>
      </p:sp>
      <p:pic>
        <p:nvPicPr>
          <p:cNvPr id="9728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4953000"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685800"/>
            <a:ext cx="40005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038600"/>
            <a:ext cx="6134100"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200" y="3962400"/>
            <a:ext cx="2971800"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74709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fade">
                                      <p:cBhvr>
                                        <p:cTn id="7" dur="2000"/>
                                        <p:tgtEl>
                                          <p:spTgt spid="63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0" y="443805"/>
            <a:ext cx="6309741" cy="138499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457200" marR="0" lvl="1" indent="0" algn="l" defTabSz="914400" rtl="0" eaLnBrk="1" fontAlgn="base" latinLnBrk="0" hangingPunct="1">
              <a:lnSpc>
                <a:spcPct val="100000"/>
              </a:lnSpc>
              <a:spcBef>
                <a:spcPct val="0"/>
              </a:spcBef>
              <a:spcAft>
                <a:spcPct val="0"/>
              </a:spcAft>
              <a:buClrTx/>
              <a:buSzTx/>
              <a:tabLst>
                <a:tab pos="457200" algn="l"/>
                <a:tab pos="914400" algn="l"/>
              </a:tabLst>
            </a:pP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2. </a:t>
            </a:r>
            <a:r>
              <a:rPr kumimoji="0" lang="en-US" altLang="zh-CN" sz="36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Bộ</a:t>
            </a: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36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phận</a:t>
            </a: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36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đỡ</a:t>
            </a: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36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điều</a:t>
            </a: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36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chỉnh</a:t>
            </a:r>
            <a:r>
              <a:rPr kumimoji="0" lang="en-US" altLang="zh-CN" sz="3600" b="1" i="0" u="none" strike="noStrike" cap="none" normalizeH="0" baseline="0" dirty="0">
                <a:ln>
                  <a:noFill/>
                </a:ln>
                <a:solidFill>
                  <a:schemeClr val="tx1"/>
                </a:solidFill>
                <a:effectLst/>
                <a:latin typeface="Arial" pitchFamily="34" charset="0"/>
                <a:ea typeface="Times New Roman" pitchFamily="18" charset="0"/>
                <a:cs typeface="Arial" pitchFamily="34" charset="0"/>
              </a:rPr>
              <a:t>.</a:t>
            </a:r>
            <a:endParaRPr kumimoji="0" lang="en-US" altLang="zh-CN"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 pos="914400" algn="l"/>
              </a:tabLst>
            </a:pPr>
            <a:endParaRPr kumimoji="0" lang="en-US" altLang="zh-CN" sz="4800" b="0" i="0" u="none" strike="noStrike" cap="none" normalizeH="0" baseline="0" dirty="0">
              <a:ln>
                <a:noFill/>
              </a:ln>
              <a:solidFill>
                <a:schemeClr val="tx1"/>
              </a:solidFill>
              <a:effectLst/>
              <a:latin typeface="Arial" pitchFamily="34" charset="0"/>
              <a:cs typeface="Arial" pitchFamily="34" charset="0"/>
            </a:endParaRPr>
          </a:p>
        </p:txBody>
      </p:sp>
      <p:pic>
        <p:nvPicPr>
          <p:cNvPr id="58369" name="Picture 1"/>
          <p:cNvPicPr>
            <a:picLocks noChangeAspect="1" noChangeArrowheads="1"/>
          </p:cNvPicPr>
          <p:nvPr/>
        </p:nvPicPr>
        <p:blipFill>
          <a:blip r:embed="rId2"/>
          <a:srcRect/>
          <a:stretch>
            <a:fillRect/>
          </a:stretch>
        </p:blipFill>
        <p:spPr bwMode="auto">
          <a:xfrm>
            <a:off x="132907" y="1676400"/>
            <a:ext cx="8706293" cy="3886200"/>
          </a:xfrm>
          <a:prstGeom prst="rect">
            <a:avLst/>
          </a:prstGeom>
          <a:noFill/>
        </p:spPr>
      </p:pic>
      <p:sp>
        <p:nvSpPr>
          <p:cNvPr id="58371" name="Rectangle 3"/>
          <p:cNvSpPr>
            <a:spLocks noChangeArrowheads="1"/>
          </p:cNvSpPr>
          <p:nvPr/>
        </p:nvSpPr>
        <p:spPr bwMode="auto">
          <a:xfrm>
            <a:off x="152400" y="5689937"/>
            <a:ext cx="876300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Hình</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bộ</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phận</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đỡ</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điều</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chỉnh</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bằng</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tay</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được</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dùng</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đỡ</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các</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chi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tiết</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gia</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công</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nhẹ</a:t>
            </a:r>
            <a:endParaRPr kumimoji="0" lang="en-US" altLang="zh-CN" sz="11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Hình</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b)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dùng</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để</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đỡ</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các</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chi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tiết</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gia</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công</a:t>
            </a:r>
            <a:r>
              <a:rPr kumimoji="0" lang="en-US" altLang="zh-CN" sz="20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0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lớn</a:t>
            </a:r>
            <a:endParaRPr kumimoji="0" lang="en-US" altLang="zh-CN" sz="32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7059246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4A787CD8-C239-42E2-8F8D-9EE812397A20}"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E63A4770-C898-4CA8-8277-09A45F1CAC67}" type="slidenum">
              <a:rPr lang="en-US"/>
              <a:pPr>
                <a:defRPr/>
              </a:pPr>
              <a:t>46</a:t>
            </a:fld>
            <a:endParaRPr lang="en-US"/>
          </a:p>
        </p:txBody>
      </p:sp>
      <p:sp>
        <p:nvSpPr>
          <p:cNvPr id="65538" name="Rectangle 2"/>
          <p:cNvSpPr>
            <a:spLocks noGrp="1" noChangeArrowheads="1"/>
          </p:cNvSpPr>
          <p:nvPr>
            <p:ph type="title"/>
          </p:nvPr>
        </p:nvSpPr>
        <p:spPr>
          <a:xfrm>
            <a:off x="457200" y="152400"/>
            <a:ext cx="8229600" cy="792163"/>
          </a:xfrm>
        </p:spPr>
        <p:txBody>
          <a:bodyPr/>
          <a:lstStyle/>
          <a:p>
            <a:pPr eaLnBrk="1" hangingPunct="1">
              <a:defRPr/>
            </a:pPr>
            <a:r>
              <a:rPr lang="en-US" sz="4000" b="1" i="1">
                <a:solidFill>
                  <a:srgbClr val="FF0000"/>
                </a:solidFill>
                <a:effectLst>
                  <a:outerShdw blurRad="38100" dist="38100" dir="2700000" algn="tl">
                    <a:srgbClr val="000000">
                      <a:alpha val="43137"/>
                    </a:srgbClr>
                  </a:outerShdw>
                </a:effectLst>
                <a:latin typeface="Times New Roman" pitchFamily="18" charset="0"/>
              </a:rPr>
              <a:t>Chi tiết định vị vào mặt trụ ngoài</a:t>
            </a:r>
          </a:p>
        </p:txBody>
      </p:sp>
      <p:sp>
        <p:nvSpPr>
          <p:cNvPr id="65539" name="Rectangle 3"/>
          <p:cNvSpPr>
            <a:spLocks noGrp="1" noChangeArrowheads="1"/>
          </p:cNvSpPr>
          <p:nvPr>
            <p:ph type="body" idx="1"/>
          </p:nvPr>
        </p:nvSpPr>
        <p:spPr>
          <a:xfrm>
            <a:off x="2133600" y="1524000"/>
            <a:ext cx="5257800" cy="3124200"/>
          </a:xfrm>
        </p:spPr>
        <p:txBody>
          <a:bodyPr/>
          <a:lstStyle/>
          <a:p>
            <a:pPr eaLnBrk="1" hangingPunct="1">
              <a:buFontTx/>
              <a:buNone/>
            </a:pPr>
            <a:r>
              <a:rPr lang="en-US">
                <a:latin typeface="Times New Roman" pitchFamily="18" charset="0"/>
              </a:rPr>
              <a:t>		</a:t>
            </a:r>
            <a:r>
              <a:rPr lang="en-US">
                <a:solidFill>
                  <a:srgbClr val="0000FF"/>
                </a:solidFill>
                <a:latin typeface="Times New Roman" pitchFamily="18" charset="0"/>
              </a:rPr>
              <a:t>- Khối V cố định</a:t>
            </a:r>
          </a:p>
          <a:p>
            <a:pPr eaLnBrk="1" hangingPunct="1">
              <a:buFontTx/>
              <a:buNone/>
            </a:pPr>
            <a:r>
              <a:rPr lang="en-US">
                <a:solidFill>
                  <a:srgbClr val="0000FF"/>
                </a:solidFill>
                <a:latin typeface="Times New Roman" pitchFamily="18" charset="0"/>
              </a:rPr>
              <a:t>		- Khối V di động</a:t>
            </a:r>
          </a:p>
          <a:p>
            <a:pPr eaLnBrk="1" hangingPunct="1">
              <a:buFontTx/>
              <a:buNone/>
            </a:pPr>
            <a:r>
              <a:rPr lang="en-US">
                <a:latin typeface="Times New Roman" pitchFamily="18" charset="0"/>
              </a:rPr>
              <a:t>		</a:t>
            </a:r>
            <a:r>
              <a:rPr lang="en-US">
                <a:solidFill>
                  <a:srgbClr val="0000FF"/>
                </a:solidFill>
                <a:latin typeface="Times New Roman" pitchFamily="18" charset="0"/>
              </a:rPr>
              <a:t>- Ống kẹp đàn hồi</a:t>
            </a:r>
          </a:p>
        </p:txBody>
      </p:sp>
    </p:spTree>
    <p:extLst>
      <p:ext uri="{BB962C8B-B14F-4D97-AF65-F5344CB8AC3E}">
        <p14:creationId xmlns:p14="http://schemas.microsoft.com/office/powerpoint/2010/main" val="35199942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2000"/>
                                        <p:tgtEl>
                                          <p:spTgt spid="655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539">
                                            <p:txEl>
                                              <p:pRg st="0" end="0"/>
                                            </p:txEl>
                                          </p:spTgt>
                                        </p:tgtEl>
                                        <p:attrNameLst>
                                          <p:attrName>style.visibility</p:attrName>
                                        </p:attrNameLst>
                                      </p:cBhvr>
                                      <p:to>
                                        <p:strVal val="visible"/>
                                      </p:to>
                                    </p:set>
                                    <p:animEffect transition="in" filter="fade">
                                      <p:cBhvr>
                                        <p:cTn id="12" dur="2000"/>
                                        <p:tgtEl>
                                          <p:spTgt spid="655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539">
                                            <p:txEl>
                                              <p:pRg st="1" end="1"/>
                                            </p:txEl>
                                          </p:spTgt>
                                        </p:tgtEl>
                                        <p:attrNameLst>
                                          <p:attrName>style.visibility</p:attrName>
                                        </p:attrNameLst>
                                      </p:cBhvr>
                                      <p:to>
                                        <p:strVal val="visible"/>
                                      </p:to>
                                    </p:set>
                                    <p:animEffect transition="in" filter="fade">
                                      <p:cBhvr>
                                        <p:cTn id="17" dur="2000"/>
                                        <p:tgtEl>
                                          <p:spTgt spid="655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539">
                                            <p:txEl>
                                              <p:pRg st="2" end="2"/>
                                            </p:txEl>
                                          </p:spTgt>
                                        </p:tgtEl>
                                        <p:attrNameLst>
                                          <p:attrName>style.visibility</p:attrName>
                                        </p:attrNameLst>
                                      </p:cBhvr>
                                      <p:to>
                                        <p:strVal val="visible"/>
                                      </p:to>
                                    </p:set>
                                    <p:animEffect transition="in" filter="fade">
                                      <p:cBhvr>
                                        <p:cTn id="22" dur="2000"/>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p:bldP spid="65539"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 name="Date Placeholder 3"/>
          <p:cNvSpPr>
            <a:spLocks noGrp="1"/>
          </p:cNvSpPr>
          <p:nvPr>
            <p:ph type="dt" sz="quarter" idx="10"/>
          </p:nvPr>
        </p:nvSpPr>
        <p:spPr/>
        <p:txBody>
          <a:bodyPr/>
          <a:lstStyle/>
          <a:p>
            <a:pPr>
              <a:defRPr/>
            </a:pPr>
            <a:fld id="{4C1D425B-4036-45B4-8914-E2F62B2F225E}" type="datetime1">
              <a:rPr lang="de-DE"/>
              <a:pPr>
                <a:defRPr/>
              </a:pPr>
              <a:t>12.03.2020</a:t>
            </a:fld>
            <a:endParaRPr lang="en-US"/>
          </a:p>
        </p:txBody>
      </p:sp>
      <p:sp>
        <p:nvSpPr>
          <p:cNvPr id="484" name="Slide Number Placeholder 5"/>
          <p:cNvSpPr>
            <a:spLocks noGrp="1"/>
          </p:cNvSpPr>
          <p:nvPr>
            <p:ph type="sldNum" sz="quarter" idx="12"/>
          </p:nvPr>
        </p:nvSpPr>
        <p:spPr/>
        <p:txBody>
          <a:bodyPr/>
          <a:lstStyle/>
          <a:p>
            <a:pPr>
              <a:defRPr/>
            </a:pPr>
            <a:fld id="{8B256EE1-7062-459F-98CA-8271D8B86CD6}" type="slidenum">
              <a:rPr lang="en-US"/>
              <a:pPr>
                <a:defRPr/>
              </a:pPr>
              <a:t>47</a:t>
            </a:fld>
            <a:endParaRPr lang="en-US"/>
          </a:p>
        </p:txBody>
      </p:sp>
      <p:sp>
        <p:nvSpPr>
          <p:cNvPr id="99332" name="Rectangle 2"/>
          <p:cNvSpPr>
            <a:spLocks noGrp="1" noChangeArrowheads="1"/>
          </p:cNvSpPr>
          <p:nvPr>
            <p:ph type="title"/>
          </p:nvPr>
        </p:nvSpPr>
        <p:spPr>
          <a:xfrm>
            <a:off x="1371600" y="274638"/>
            <a:ext cx="7315200" cy="792162"/>
          </a:xfrm>
        </p:spPr>
        <p:txBody>
          <a:bodyPr/>
          <a:lstStyle/>
          <a:p>
            <a:pPr eaLnBrk="1" hangingPunct="1"/>
            <a:r>
              <a:rPr lang="en-US" sz="4000">
                <a:solidFill>
                  <a:srgbClr val="FF0000"/>
                </a:solidFill>
              </a:rPr>
              <a:t>Khối V</a:t>
            </a:r>
          </a:p>
        </p:txBody>
      </p:sp>
      <p:grpSp>
        <p:nvGrpSpPr>
          <p:cNvPr id="99333" name="Group 4"/>
          <p:cNvGrpSpPr>
            <a:grpSpLocks/>
          </p:cNvGrpSpPr>
          <p:nvPr/>
        </p:nvGrpSpPr>
        <p:grpSpPr bwMode="auto">
          <a:xfrm>
            <a:off x="152400" y="381000"/>
            <a:ext cx="8686800" cy="6138863"/>
            <a:chOff x="3312" y="2962"/>
            <a:chExt cx="5726" cy="4032"/>
          </a:xfrm>
        </p:grpSpPr>
        <p:grpSp>
          <p:nvGrpSpPr>
            <p:cNvPr id="99334" name="Group 5"/>
            <p:cNvGrpSpPr>
              <a:grpSpLocks/>
            </p:cNvGrpSpPr>
            <p:nvPr/>
          </p:nvGrpSpPr>
          <p:grpSpPr bwMode="auto">
            <a:xfrm>
              <a:off x="3627" y="3273"/>
              <a:ext cx="5411" cy="3564"/>
              <a:chOff x="3771" y="3767"/>
              <a:chExt cx="5411" cy="3564"/>
            </a:xfrm>
          </p:grpSpPr>
          <p:sp>
            <p:nvSpPr>
              <p:cNvPr id="99346" name="Freeform 6"/>
              <p:cNvSpPr>
                <a:spLocks/>
              </p:cNvSpPr>
              <p:nvPr/>
            </p:nvSpPr>
            <p:spPr bwMode="auto">
              <a:xfrm>
                <a:off x="4009" y="5298"/>
                <a:ext cx="1" cy="94"/>
              </a:xfrm>
              <a:custGeom>
                <a:avLst/>
                <a:gdLst>
                  <a:gd name="T0" fmla="*/ 0 w 2"/>
                  <a:gd name="T1" fmla="*/ 378 h 378"/>
                  <a:gd name="T2" fmla="*/ 0 w 2"/>
                  <a:gd name="T3" fmla="*/ 0 h 378"/>
                  <a:gd name="T4" fmla="*/ 2 w 2"/>
                  <a:gd name="T5" fmla="*/ 0 h 378"/>
                  <a:gd name="T6" fmla="*/ 0 60000 65536"/>
                  <a:gd name="T7" fmla="*/ 0 60000 65536"/>
                  <a:gd name="T8" fmla="*/ 0 60000 65536"/>
                  <a:gd name="T9" fmla="*/ 0 w 2"/>
                  <a:gd name="T10" fmla="*/ 0 h 378"/>
                  <a:gd name="T11" fmla="*/ 2 w 2"/>
                  <a:gd name="T12" fmla="*/ 378 h 378"/>
                </a:gdLst>
                <a:ahLst/>
                <a:cxnLst>
                  <a:cxn ang="T6">
                    <a:pos x="T0" y="T1"/>
                  </a:cxn>
                  <a:cxn ang="T7">
                    <a:pos x="T2" y="T3"/>
                  </a:cxn>
                  <a:cxn ang="T8">
                    <a:pos x="T4" y="T5"/>
                  </a:cxn>
                </a:cxnLst>
                <a:rect l="T9" t="T10" r="T11" b="T12"/>
                <a:pathLst>
                  <a:path w="2" h="378">
                    <a:moveTo>
                      <a:pt x="0" y="37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47" name="Freeform 7"/>
              <p:cNvSpPr>
                <a:spLocks/>
              </p:cNvSpPr>
              <p:nvPr/>
            </p:nvSpPr>
            <p:spPr bwMode="auto">
              <a:xfrm>
                <a:off x="4009" y="5285"/>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48" name="Freeform 8"/>
              <p:cNvSpPr>
                <a:spLocks/>
              </p:cNvSpPr>
              <p:nvPr/>
            </p:nvSpPr>
            <p:spPr bwMode="auto">
              <a:xfrm>
                <a:off x="4009" y="5191"/>
                <a:ext cx="1" cy="84"/>
              </a:xfrm>
              <a:custGeom>
                <a:avLst/>
                <a:gdLst>
                  <a:gd name="T0" fmla="*/ 0 w 2"/>
                  <a:gd name="T1" fmla="*/ 336 h 336"/>
                  <a:gd name="T2" fmla="*/ 0 w 2"/>
                  <a:gd name="T3" fmla="*/ 0 h 336"/>
                  <a:gd name="T4" fmla="*/ 2 w 2"/>
                  <a:gd name="T5" fmla="*/ 0 h 336"/>
                  <a:gd name="T6" fmla="*/ 0 60000 65536"/>
                  <a:gd name="T7" fmla="*/ 0 60000 65536"/>
                  <a:gd name="T8" fmla="*/ 0 60000 65536"/>
                  <a:gd name="T9" fmla="*/ 0 w 2"/>
                  <a:gd name="T10" fmla="*/ 0 h 336"/>
                  <a:gd name="T11" fmla="*/ 2 w 2"/>
                  <a:gd name="T12" fmla="*/ 336 h 336"/>
                </a:gdLst>
                <a:ahLst/>
                <a:cxnLst>
                  <a:cxn ang="T6">
                    <a:pos x="T0" y="T1"/>
                  </a:cxn>
                  <a:cxn ang="T7">
                    <a:pos x="T2" y="T3"/>
                  </a:cxn>
                  <a:cxn ang="T8">
                    <a:pos x="T4" y="T5"/>
                  </a:cxn>
                </a:cxnLst>
                <a:rect l="T9" t="T10" r="T11" b="T12"/>
                <a:pathLst>
                  <a:path w="2" h="336">
                    <a:moveTo>
                      <a:pt x="0" y="336"/>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49" name="Freeform 9"/>
              <p:cNvSpPr>
                <a:spLocks/>
              </p:cNvSpPr>
              <p:nvPr/>
            </p:nvSpPr>
            <p:spPr bwMode="auto">
              <a:xfrm>
                <a:off x="4009" y="5178"/>
                <a:ext cx="1" cy="2"/>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0" name="Freeform 10"/>
              <p:cNvSpPr>
                <a:spLocks/>
              </p:cNvSpPr>
              <p:nvPr/>
            </p:nvSpPr>
            <p:spPr bwMode="auto">
              <a:xfrm>
                <a:off x="4009" y="5083"/>
                <a:ext cx="1" cy="84"/>
              </a:xfrm>
              <a:custGeom>
                <a:avLst/>
                <a:gdLst>
                  <a:gd name="T0" fmla="*/ 0 w 2"/>
                  <a:gd name="T1" fmla="*/ 336 h 336"/>
                  <a:gd name="T2" fmla="*/ 0 w 2"/>
                  <a:gd name="T3" fmla="*/ 0 h 336"/>
                  <a:gd name="T4" fmla="*/ 2 w 2"/>
                  <a:gd name="T5" fmla="*/ 0 h 336"/>
                  <a:gd name="T6" fmla="*/ 0 60000 65536"/>
                  <a:gd name="T7" fmla="*/ 0 60000 65536"/>
                  <a:gd name="T8" fmla="*/ 0 60000 65536"/>
                  <a:gd name="T9" fmla="*/ 0 w 2"/>
                  <a:gd name="T10" fmla="*/ 0 h 336"/>
                  <a:gd name="T11" fmla="*/ 2 w 2"/>
                  <a:gd name="T12" fmla="*/ 336 h 336"/>
                </a:gdLst>
                <a:ahLst/>
                <a:cxnLst>
                  <a:cxn ang="T6">
                    <a:pos x="T0" y="T1"/>
                  </a:cxn>
                  <a:cxn ang="T7">
                    <a:pos x="T2" y="T3"/>
                  </a:cxn>
                  <a:cxn ang="T8">
                    <a:pos x="T4" y="T5"/>
                  </a:cxn>
                </a:cxnLst>
                <a:rect l="T9" t="T10" r="T11" b="T12"/>
                <a:pathLst>
                  <a:path w="2" h="336">
                    <a:moveTo>
                      <a:pt x="0" y="336"/>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1" name="Freeform 11"/>
              <p:cNvSpPr>
                <a:spLocks/>
              </p:cNvSpPr>
              <p:nvPr/>
            </p:nvSpPr>
            <p:spPr bwMode="auto">
              <a:xfrm>
                <a:off x="4009" y="5071"/>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2" name="Freeform 12"/>
              <p:cNvSpPr>
                <a:spLocks/>
              </p:cNvSpPr>
              <p:nvPr/>
            </p:nvSpPr>
            <p:spPr bwMode="auto">
              <a:xfrm>
                <a:off x="4009" y="4976"/>
                <a:ext cx="1" cy="84"/>
              </a:xfrm>
              <a:custGeom>
                <a:avLst/>
                <a:gdLst>
                  <a:gd name="T0" fmla="*/ 0 w 2"/>
                  <a:gd name="T1" fmla="*/ 337 h 337"/>
                  <a:gd name="T2" fmla="*/ 0 w 2"/>
                  <a:gd name="T3" fmla="*/ 0 h 337"/>
                  <a:gd name="T4" fmla="*/ 2 w 2"/>
                  <a:gd name="T5" fmla="*/ 0 h 337"/>
                  <a:gd name="T6" fmla="*/ 0 60000 65536"/>
                  <a:gd name="T7" fmla="*/ 0 60000 65536"/>
                  <a:gd name="T8" fmla="*/ 0 60000 65536"/>
                  <a:gd name="T9" fmla="*/ 0 w 2"/>
                  <a:gd name="T10" fmla="*/ 0 h 337"/>
                  <a:gd name="T11" fmla="*/ 2 w 2"/>
                  <a:gd name="T12" fmla="*/ 337 h 337"/>
                </a:gdLst>
                <a:ahLst/>
                <a:cxnLst>
                  <a:cxn ang="T6">
                    <a:pos x="T0" y="T1"/>
                  </a:cxn>
                  <a:cxn ang="T7">
                    <a:pos x="T2" y="T3"/>
                  </a:cxn>
                  <a:cxn ang="T8">
                    <a:pos x="T4" y="T5"/>
                  </a:cxn>
                </a:cxnLst>
                <a:rect l="T9" t="T10" r="T11" b="T12"/>
                <a:pathLst>
                  <a:path w="2" h="337">
                    <a:moveTo>
                      <a:pt x="0" y="33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3" name="Freeform 13"/>
              <p:cNvSpPr>
                <a:spLocks/>
              </p:cNvSpPr>
              <p:nvPr/>
            </p:nvSpPr>
            <p:spPr bwMode="auto">
              <a:xfrm>
                <a:off x="4009" y="4964"/>
                <a:ext cx="1" cy="2"/>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4" name="Freeform 14"/>
              <p:cNvSpPr>
                <a:spLocks/>
              </p:cNvSpPr>
              <p:nvPr/>
            </p:nvSpPr>
            <p:spPr bwMode="auto">
              <a:xfrm>
                <a:off x="4009" y="4869"/>
                <a:ext cx="1" cy="84"/>
              </a:xfrm>
              <a:custGeom>
                <a:avLst/>
                <a:gdLst>
                  <a:gd name="T0" fmla="*/ 0 w 2"/>
                  <a:gd name="T1" fmla="*/ 336 h 336"/>
                  <a:gd name="T2" fmla="*/ 0 w 2"/>
                  <a:gd name="T3" fmla="*/ 0 h 336"/>
                  <a:gd name="T4" fmla="*/ 2 w 2"/>
                  <a:gd name="T5" fmla="*/ 0 h 336"/>
                  <a:gd name="T6" fmla="*/ 0 60000 65536"/>
                  <a:gd name="T7" fmla="*/ 0 60000 65536"/>
                  <a:gd name="T8" fmla="*/ 0 60000 65536"/>
                  <a:gd name="T9" fmla="*/ 0 w 2"/>
                  <a:gd name="T10" fmla="*/ 0 h 336"/>
                  <a:gd name="T11" fmla="*/ 2 w 2"/>
                  <a:gd name="T12" fmla="*/ 336 h 336"/>
                </a:gdLst>
                <a:ahLst/>
                <a:cxnLst>
                  <a:cxn ang="T6">
                    <a:pos x="T0" y="T1"/>
                  </a:cxn>
                  <a:cxn ang="T7">
                    <a:pos x="T2" y="T3"/>
                  </a:cxn>
                  <a:cxn ang="T8">
                    <a:pos x="T4" y="T5"/>
                  </a:cxn>
                </a:cxnLst>
                <a:rect l="T9" t="T10" r="T11" b="T12"/>
                <a:pathLst>
                  <a:path w="2" h="336">
                    <a:moveTo>
                      <a:pt x="0" y="336"/>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5" name="Freeform 15"/>
              <p:cNvSpPr>
                <a:spLocks/>
              </p:cNvSpPr>
              <p:nvPr/>
            </p:nvSpPr>
            <p:spPr bwMode="auto">
              <a:xfrm>
                <a:off x="4009" y="4857"/>
                <a:ext cx="1" cy="2"/>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6" name="Freeform 16"/>
              <p:cNvSpPr>
                <a:spLocks/>
              </p:cNvSpPr>
              <p:nvPr/>
            </p:nvSpPr>
            <p:spPr bwMode="auto">
              <a:xfrm>
                <a:off x="4009" y="4762"/>
                <a:ext cx="1" cy="84"/>
              </a:xfrm>
              <a:custGeom>
                <a:avLst/>
                <a:gdLst>
                  <a:gd name="T0" fmla="*/ 0 w 2"/>
                  <a:gd name="T1" fmla="*/ 338 h 338"/>
                  <a:gd name="T2" fmla="*/ 0 w 2"/>
                  <a:gd name="T3" fmla="*/ 0 h 338"/>
                  <a:gd name="T4" fmla="*/ 2 w 2"/>
                  <a:gd name="T5" fmla="*/ 0 h 338"/>
                  <a:gd name="T6" fmla="*/ 0 60000 65536"/>
                  <a:gd name="T7" fmla="*/ 0 60000 65536"/>
                  <a:gd name="T8" fmla="*/ 0 60000 65536"/>
                  <a:gd name="T9" fmla="*/ 0 w 2"/>
                  <a:gd name="T10" fmla="*/ 0 h 338"/>
                  <a:gd name="T11" fmla="*/ 2 w 2"/>
                  <a:gd name="T12" fmla="*/ 338 h 338"/>
                </a:gdLst>
                <a:ahLst/>
                <a:cxnLst>
                  <a:cxn ang="T6">
                    <a:pos x="T0" y="T1"/>
                  </a:cxn>
                  <a:cxn ang="T7">
                    <a:pos x="T2" y="T3"/>
                  </a:cxn>
                  <a:cxn ang="T8">
                    <a:pos x="T4" y="T5"/>
                  </a:cxn>
                </a:cxnLst>
                <a:rect l="T9" t="T10" r="T11" b="T12"/>
                <a:pathLst>
                  <a:path w="2" h="338">
                    <a:moveTo>
                      <a:pt x="0" y="33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7" name="Freeform 17"/>
              <p:cNvSpPr>
                <a:spLocks/>
              </p:cNvSpPr>
              <p:nvPr/>
            </p:nvSpPr>
            <p:spPr bwMode="auto">
              <a:xfrm>
                <a:off x="4009" y="4750"/>
                <a:ext cx="1" cy="2"/>
              </a:xfrm>
              <a:custGeom>
                <a:avLst/>
                <a:gdLst>
                  <a:gd name="T0" fmla="*/ 0 w 2"/>
                  <a:gd name="T1" fmla="*/ 8 h 8"/>
                  <a:gd name="T2" fmla="*/ 0 w 2"/>
                  <a:gd name="T3" fmla="*/ 0 h 8"/>
                  <a:gd name="T4" fmla="*/ 2 w 2"/>
                  <a:gd name="T5" fmla="*/ 0 h 8"/>
                  <a:gd name="T6" fmla="*/ 0 60000 65536"/>
                  <a:gd name="T7" fmla="*/ 0 60000 65536"/>
                  <a:gd name="T8" fmla="*/ 0 60000 65536"/>
                  <a:gd name="T9" fmla="*/ 0 w 2"/>
                  <a:gd name="T10" fmla="*/ 0 h 8"/>
                  <a:gd name="T11" fmla="*/ 2 w 2"/>
                  <a:gd name="T12" fmla="*/ 8 h 8"/>
                </a:gdLst>
                <a:ahLst/>
                <a:cxnLst>
                  <a:cxn ang="T6">
                    <a:pos x="T0" y="T1"/>
                  </a:cxn>
                  <a:cxn ang="T7">
                    <a:pos x="T2" y="T3"/>
                  </a:cxn>
                  <a:cxn ang="T8">
                    <a:pos x="T4" y="T5"/>
                  </a:cxn>
                </a:cxnLst>
                <a:rect l="T9" t="T10" r="T11" b="T12"/>
                <a:pathLst>
                  <a:path w="2" h="8">
                    <a:moveTo>
                      <a:pt x="0" y="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8" name="Freeform 18"/>
              <p:cNvSpPr>
                <a:spLocks/>
              </p:cNvSpPr>
              <p:nvPr/>
            </p:nvSpPr>
            <p:spPr bwMode="auto">
              <a:xfrm>
                <a:off x="4009" y="4655"/>
                <a:ext cx="1" cy="84"/>
              </a:xfrm>
              <a:custGeom>
                <a:avLst/>
                <a:gdLst>
                  <a:gd name="T0" fmla="*/ 0 w 2"/>
                  <a:gd name="T1" fmla="*/ 337 h 337"/>
                  <a:gd name="T2" fmla="*/ 0 w 2"/>
                  <a:gd name="T3" fmla="*/ 0 h 337"/>
                  <a:gd name="T4" fmla="*/ 2 w 2"/>
                  <a:gd name="T5" fmla="*/ 0 h 337"/>
                  <a:gd name="T6" fmla="*/ 0 60000 65536"/>
                  <a:gd name="T7" fmla="*/ 0 60000 65536"/>
                  <a:gd name="T8" fmla="*/ 0 60000 65536"/>
                  <a:gd name="T9" fmla="*/ 0 w 2"/>
                  <a:gd name="T10" fmla="*/ 0 h 337"/>
                  <a:gd name="T11" fmla="*/ 2 w 2"/>
                  <a:gd name="T12" fmla="*/ 337 h 337"/>
                </a:gdLst>
                <a:ahLst/>
                <a:cxnLst>
                  <a:cxn ang="T6">
                    <a:pos x="T0" y="T1"/>
                  </a:cxn>
                  <a:cxn ang="T7">
                    <a:pos x="T2" y="T3"/>
                  </a:cxn>
                  <a:cxn ang="T8">
                    <a:pos x="T4" y="T5"/>
                  </a:cxn>
                </a:cxnLst>
                <a:rect l="T9" t="T10" r="T11" b="T12"/>
                <a:pathLst>
                  <a:path w="2" h="337">
                    <a:moveTo>
                      <a:pt x="0" y="33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59" name="Freeform 19"/>
              <p:cNvSpPr>
                <a:spLocks/>
              </p:cNvSpPr>
              <p:nvPr/>
            </p:nvSpPr>
            <p:spPr bwMode="auto">
              <a:xfrm>
                <a:off x="4009" y="4643"/>
                <a:ext cx="1" cy="1"/>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0" name="Freeform 20"/>
              <p:cNvSpPr>
                <a:spLocks/>
              </p:cNvSpPr>
              <p:nvPr/>
            </p:nvSpPr>
            <p:spPr bwMode="auto">
              <a:xfrm>
                <a:off x="4009" y="4548"/>
                <a:ext cx="1" cy="84"/>
              </a:xfrm>
              <a:custGeom>
                <a:avLst/>
                <a:gdLst>
                  <a:gd name="T0" fmla="*/ 0 w 2"/>
                  <a:gd name="T1" fmla="*/ 337 h 337"/>
                  <a:gd name="T2" fmla="*/ 0 w 2"/>
                  <a:gd name="T3" fmla="*/ 0 h 337"/>
                  <a:gd name="T4" fmla="*/ 2 w 2"/>
                  <a:gd name="T5" fmla="*/ 0 h 337"/>
                  <a:gd name="T6" fmla="*/ 0 60000 65536"/>
                  <a:gd name="T7" fmla="*/ 0 60000 65536"/>
                  <a:gd name="T8" fmla="*/ 0 60000 65536"/>
                  <a:gd name="T9" fmla="*/ 0 w 2"/>
                  <a:gd name="T10" fmla="*/ 0 h 337"/>
                  <a:gd name="T11" fmla="*/ 2 w 2"/>
                  <a:gd name="T12" fmla="*/ 337 h 337"/>
                </a:gdLst>
                <a:ahLst/>
                <a:cxnLst>
                  <a:cxn ang="T6">
                    <a:pos x="T0" y="T1"/>
                  </a:cxn>
                  <a:cxn ang="T7">
                    <a:pos x="T2" y="T3"/>
                  </a:cxn>
                  <a:cxn ang="T8">
                    <a:pos x="T4" y="T5"/>
                  </a:cxn>
                </a:cxnLst>
                <a:rect l="T9" t="T10" r="T11" b="T12"/>
                <a:pathLst>
                  <a:path w="2" h="337">
                    <a:moveTo>
                      <a:pt x="0" y="33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1" name="Freeform 21"/>
              <p:cNvSpPr>
                <a:spLocks/>
              </p:cNvSpPr>
              <p:nvPr/>
            </p:nvSpPr>
            <p:spPr bwMode="auto">
              <a:xfrm>
                <a:off x="4009" y="4535"/>
                <a:ext cx="1" cy="2"/>
              </a:xfrm>
              <a:custGeom>
                <a:avLst/>
                <a:gdLst>
                  <a:gd name="T0" fmla="*/ 0 w 2"/>
                  <a:gd name="T1" fmla="*/ 6 h 6"/>
                  <a:gd name="T2" fmla="*/ 0 w 2"/>
                  <a:gd name="T3" fmla="*/ 0 h 6"/>
                  <a:gd name="T4" fmla="*/ 2 w 2"/>
                  <a:gd name="T5" fmla="*/ 0 h 6"/>
                  <a:gd name="T6" fmla="*/ 0 60000 65536"/>
                  <a:gd name="T7" fmla="*/ 0 60000 65536"/>
                  <a:gd name="T8" fmla="*/ 0 60000 65536"/>
                  <a:gd name="T9" fmla="*/ 0 w 2"/>
                  <a:gd name="T10" fmla="*/ 0 h 6"/>
                  <a:gd name="T11" fmla="*/ 2 w 2"/>
                  <a:gd name="T12" fmla="*/ 6 h 6"/>
                </a:gdLst>
                <a:ahLst/>
                <a:cxnLst>
                  <a:cxn ang="T6">
                    <a:pos x="T0" y="T1"/>
                  </a:cxn>
                  <a:cxn ang="T7">
                    <a:pos x="T2" y="T3"/>
                  </a:cxn>
                  <a:cxn ang="T8">
                    <a:pos x="T4" y="T5"/>
                  </a:cxn>
                </a:cxnLst>
                <a:rect l="T9" t="T10" r="T11" b="T12"/>
                <a:pathLst>
                  <a:path w="2" h="6">
                    <a:moveTo>
                      <a:pt x="0" y="6"/>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2" name="Freeform 22"/>
              <p:cNvSpPr>
                <a:spLocks/>
              </p:cNvSpPr>
              <p:nvPr/>
            </p:nvSpPr>
            <p:spPr bwMode="auto">
              <a:xfrm>
                <a:off x="4009" y="4441"/>
                <a:ext cx="1" cy="84"/>
              </a:xfrm>
              <a:custGeom>
                <a:avLst/>
                <a:gdLst>
                  <a:gd name="T0" fmla="*/ 0 w 2"/>
                  <a:gd name="T1" fmla="*/ 337 h 337"/>
                  <a:gd name="T2" fmla="*/ 0 w 2"/>
                  <a:gd name="T3" fmla="*/ 0 h 337"/>
                  <a:gd name="T4" fmla="*/ 2 w 2"/>
                  <a:gd name="T5" fmla="*/ 0 h 337"/>
                  <a:gd name="T6" fmla="*/ 0 60000 65536"/>
                  <a:gd name="T7" fmla="*/ 0 60000 65536"/>
                  <a:gd name="T8" fmla="*/ 0 60000 65536"/>
                  <a:gd name="T9" fmla="*/ 0 w 2"/>
                  <a:gd name="T10" fmla="*/ 0 h 337"/>
                  <a:gd name="T11" fmla="*/ 2 w 2"/>
                  <a:gd name="T12" fmla="*/ 337 h 337"/>
                </a:gdLst>
                <a:ahLst/>
                <a:cxnLst>
                  <a:cxn ang="T6">
                    <a:pos x="T0" y="T1"/>
                  </a:cxn>
                  <a:cxn ang="T7">
                    <a:pos x="T2" y="T3"/>
                  </a:cxn>
                  <a:cxn ang="T8">
                    <a:pos x="T4" y="T5"/>
                  </a:cxn>
                </a:cxnLst>
                <a:rect l="T9" t="T10" r="T11" b="T12"/>
                <a:pathLst>
                  <a:path w="2" h="337">
                    <a:moveTo>
                      <a:pt x="0" y="33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3" name="Freeform 23"/>
              <p:cNvSpPr>
                <a:spLocks/>
              </p:cNvSpPr>
              <p:nvPr/>
            </p:nvSpPr>
            <p:spPr bwMode="auto">
              <a:xfrm>
                <a:off x="4009" y="4428"/>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4" name="Freeform 24"/>
              <p:cNvSpPr>
                <a:spLocks/>
              </p:cNvSpPr>
              <p:nvPr/>
            </p:nvSpPr>
            <p:spPr bwMode="auto">
              <a:xfrm>
                <a:off x="4009" y="4333"/>
                <a:ext cx="1" cy="85"/>
              </a:xfrm>
              <a:custGeom>
                <a:avLst/>
                <a:gdLst>
                  <a:gd name="T0" fmla="*/ 0 w 2"/>
                  <a:gd name="T1" fmla="*/ 337 h 337"/>
                  <a:gd name="T2" fmla="*/ 0 w 2"/>
                  <a:gd name="T3" fmla="*/ 0 h 337"/>
                  <a:gd name="T4" fmla="*/ 2 w 2"/>
                  <a:gd name="T5" fmla="*/ 0 h 337"/>
                  <a:gd name="T6" fmla="*/ 0 60000 65536"/>
                  <a:gd name="T7" fmla="*/ 0 60000 65536"/>
                  <a:gd name="T8" fmla="*/ 0 60000 65536"/>
                  <a:gd name="T9" fmla="*/ 0 w 2"/>
                  <a:gd name="T10" fmla="*/ 0 h 337"/>
                  <a:gd name="T11" fmla="*/ 2 w 2"/>
                  <a:gd name="T12" fmla="*/ 337 h 337"/>
                </a:gdLst>
                <a:ahLst/>
                <a:cxnLst>
                  <a:cxn ang="T6">
                    <a:pos x="T0" y="T1"/>
                  </a:cxn>
                  <a:cxn ang="T7">
                    <a:pos x="T2" y="T3"/>
                  </a:cxn>
                  <a:cxn ang="T8">
                    <a:pos x="T4" y="T5"/>
                  </a:cxn>
                </a:cxnLst>
                <a:rect l="T9" t="T10" r="T11" b="T12"/>
                <a:pathLst>
                  <a:path w="2" h="337">
                    <a:moveTo>
                      <a:pt x="0" y="33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5" name="Freeform 25"/>
              <p:cNvSpPr>
                <a:spLocks/>
              </p:cNvSpPr>
              <p:nvPr/>
            </p:nvSpPr>
            <p:spPr bwMode="auto">
              <a:xfrm>
                <a:off x="4009" y="4321"/>
                <a:ext cx="1" cy="2"/>
              </a:xfrm>
              <a:custGeom>
                <a:avLst/>
                <a:gdLst>
                  <a:gd name="T0" fmla="*/ 0 w 2"/>
                  <a:gd name="T1" fmla="*/ 7 h 7"/>
                  <a:gd name="T2" fmla="*/ 0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6" name="Freeform 26"/>
              <p:cNvSpPr>
                <a:spLocks/>
              </p:cNvSpPr>
              <p:nvPr/>
            </p:nvSpPr>
            <p:spPr bwMode="auto">
              <a:xfrm>
                <a:off x="4009" y="4216"/>
                <a:ext cx="1" cy="95"/>
              </a:xfrm>
              <a:custGeom>
                <a:avLst/>
                <a:gdLst>
                  <a:gd name="T0" fmla="*/ 0 w 2"/>
                  <a:gd name="T1" fmla="*/ 378 h 378"/>
                  <a:gd name="T2" fmla="*/ 0 w 2"/>
                  <a:gd name="T3" fmla="*/ 0 h 378"/>
                  <a:gd name="T4" fmla="*/ 2 w 2"/>
                  <a:gd name="T5" fmla="*/ 0 h 378"/>
                  <a:gd name="T6" fmla="*/ 0 60000 65536"/>
                  <a:gd name="T7" fmla="*/ 0 60000 65536"/>
                  <a:gd name="T8" fmla="*/ 0 60000 65536"/>
                  <a:gd name="T9" fmla="*/ 0 w 2"/>
                  <a:gd name="T10" fmla="*/ 0 h 378"/>
                  <a:gd name="T11" fmla="*/ 2 w 2"/>
                  <a:gd name="T12" fmla="*/ 378 h 378"/>
                </a:gdLst>
                <a:ahLst/>
                <a:cxnLst>
                  <a:cxn ang="T6">
                    <a:pos x="T0" y="T1"/>
                  </a:cxn>
                  <a:cxn ang="T7">
                    <a:pos x="T2" y="T3"/>
                  </a:cxn>
                  <a:cxn ang="T8">
                    <a:pos x="T4" y="T5"/>
                  </a:cxn>
                </a:cxnLst>
                <a:rect l="T9" t="T10" r="T11" b="T12"/>
                <a:pathLst>
                  <a:path w="2" h="378">
                    <a:moveTo>
                      <a:pt x="0" y="378"/>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7" name="Freeform 27"/>
              <p:cNvSpPr>
                <a:spLocks/>
              </p:cNvSpPr>
              <p:nvPr/>
            </p:nvSpPr>
            <p:spPr bwMode="auto">
              <a:xfrm>
                <a:off x="4062" y="4461"/>
                <a:ext cx="1" cy="247"/>
              </a:xfrm>
              <a:custGeom>
                <a:avLst/>
                <a:gdLst>
                  <a:gd name="T0" fmla="*/ 0 w 1"/>
                  <a:gd name="T1" fmla="*/ 988 h 988"/>
                  <a:gd name="T2" fmla="*/ 0 w 1"/>
                  <a:gd name="T3" fmla="*/ 0 h 988"/>
                  <a:gd name="T4" fmla="*/ 1 w 1"/>
                  <a:gd name="T5" fmla="*/ 0 h 988"/>
                  <a:gd name="T6" fmla="*/ 0 60000 65536"/>
                  <a:gd name="T7" fmla="*/ 0 60000 65536"/>
                  <a:gd name="T8" fmla="*/ 0 60000 65536"/>
                  <a:gd name="T9" fmla="*/ 0 w 1"/>
                  <a:gd name="T10" fmla="*/ 0 h 988"/>
                  <a:gd name="T11" fmla="*/ 1 w 1"/>
                  <a:gd name="T12" fmla="*/ 988 h 988"/>
                </a:gdLst>
                <a:ahLst/>
                <a:cxnLst>
                  <a:cxn ang="T6">
                    <a:pos x="T0" y="T1"/>
                  </a:cxn>
                  <a:cxn ang="T7">
                    <a:pos x="T2" y="T3"/>
                  </a:cxn>
                  <a:cxn ang="T8">
                    <a:pos x="T4" y="T5"/>
                  </a:cxn>
                </a:cxnLst>
                <a:rect l="T9" t="T10" r="T11" b="T12"/>
                <a:pathLst>
                  <a:path w="1" h="988">
                    <a:moveTo>
                      <a:pt x="0" y="98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8" name="Freeform 28"/>
              <p:cNvSpPr>
                <a:spLocks/>
              </p:cNvSpPr>
              <p:nvPr/>
            </p:nvSpPr>
            <p:spPr bwMode="auto">
              <a:xfrm>
                <a:off x="3957" y="4461"/>
                <a:ext cx="1" cy="247"/>
              </a:xfrm>
              <a:custGeom>
                <a:avLst/>
                <a:gdLst>
                  <a:gd name="T0" fmla="*/ 0 w 1"/>
                  <a:gd name="T1" fmla="*/ 988 h 988"/>
                  <a:gd name="T2" fmla="*/ 0 w 1"/>
                  <a:gd name="T3" fmla="*/ 0 h 988"/>
                  <a:gd name="T4" fmla="*/ 1 w 1"/>
                  <a:gd name="T5" fmla="*/ 0 h 988"/>
                  <a:gd name="T6" fmla="*/ 0 60000 65536"/>
                  <a:gd name="T7" fmla="*/ 0 60000 65536"/>
                  <a:gd name="T8" fmla="*/ 0 60000 65536"/>
                  <a:gd name="T9" fmla="*/ 0 w 1"/>
                  <a:gd name="T10" fmla="*/ 0 h 988"/>
                  <a:gd name="T11" fmla="*/ 1 w 1"/>
                  <a:gd name="T12" fmla="*/ 988 h 988"/>
                </a:gdLst>
                <a:ahLst/>
                <a:cxnLst>
                  <a:cxn ang="T6">
                    <a:pos x="T0" y="T1"/>
                  </a:cxn>
                  <a:cxn ang="T7">
                    <a:pos x="T2" y="T3"/>
                  </a:cxn>
                  <a:cxn ang="T8">
                    <a:pos x="T4" y="T5"/>
                  </a:cxn>
                </a:cxnLst>
                <a:rect l="T9" t="T10" r="T11" b="T12"/>
                <a:pathLst>
                  <a:path w="1" h="988">
                    <a:moveTo>
                      <a:pt x="0" y="98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69" name="Freeform 29"/>
              <p:cNvSpPr>
                <a:spLocks/>
              </p:cNvSpPr>
              <p:nvPr/>
            </p:nvSpPr>
            <p:spPr bwMode="auto">
              <a:xfrm>
                <a:off x="4083" y="4396"/>
                <a:ext cx="1" cy="312"/>
              </a:xfrm>
              <a:custGeom>
                <a:avLst/>
                <a:gdLst>
                  <a:gd name="T0" fmla="*/ 0 w 1"/>
                  <a:gd name="T1" fmla="*/ 1250 h 1250"/>
                  <a:gd name="T2" fmla="*/ 0 w 1"/>
                  <a:gd name="T3" fmla="*/ 0 h 1250"/>
                  <a:gd name="T4" fmla="*/ 1 w 1"/>
                  <a:gd name="T5" fmla="*/ 0 h 1250"/>
                  <a:gd name="T6" fmla="*/ 0 60000 65536"/>
                  <a:gd name="T7" fmla="*/ 0 60000 65536"/>
                  <a:gd name="T8" fmla="*/ 0 60000 65536"/>
                  <a:gd name="T9" fmla="*/ 0 w 1"/>
                  <a:gd name="T10" fmla="*/ 0 h 1250"/>
                  <a:gd name="T11" fmla="*/ 1 w 1"/>
                  <a:gd name="T12" fmla="*/ 1250 h 1250"/>
                </a:gdLst>
                <a:ahLst/>
                <a:cxnLst>
                  <a:cxn ang="T6">
                    <a:pos x="T0" y="T1"/>
                  </a:cxn>
                  <a:cxn ang="T7">
                    <a:pos x="T2" y="T3"/>
                  </a:cxn>
                  <a:cxn ang="T8">
                    <a:pos x="T4" y="T5"/>
                  </a:cxn>
                </a:cxnLst>
                <a:rect l="T9" t="T10" r="T11" b="T12"/>
                <a:pathLst>
                  <a:path w="1" h="1250">
                    <a:moveTo>
                      <a:pt x="0" y="125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0" name="Freeform 30"/>
              <p:cNvSpPr>
                <a:spLocks/>
              </p:cNvSpPr>
              <p:nvPr/>
            </p:nvSpPr>
            <p:spPr bwMode="auto">
              <a:xfrm>
                <a:off x="3936" y="4396"/>
                <a:ext cx="1" cy="312"/>
              </a:xfrm>
              <a:custGeom>
                <a:avLst/>
                <a:gdLst>
                  <a:gd name="T0" fmla="*/ 0 w 1"/>
                  <a:gd name="T1" fmla="*/ 1250 h 1250"/>
                  <a:gd name="T2" fmla="*/ 0 w 1"/>
                  <a:gd name="T3" fmla="*/ 0 h 1250"/>
                  <a:gd name="T4" fmla="*/ 1 w 1"/>
                  <a:gd name="T5" fmla="*/ 0 h 1250"/>
                  <a:gd name="T6" fmla="*/ 0 60000 65536"/>
                  <a:gd name="T7" fmla="*/ 0 60000 65536"/>
                  <a:gd name="T8" fmla="*/ 0 60000 65536"/>
                  <a:gd name="T9" fmla="*/ 0 w 1"/>
                  <a:gd name="T10" fmla="*/ 0 h 1250"/>
                  <a:gd name="T11" fmla="*/ 1 w 1"/>
                  <a:gd name="T12" fmla="*/ 1250 h 1250"/>
                </a:gdLst>
                <a:ahLst/>
                <a:cxnLst>
                  <a:cxn ang="T6">
                    <a:pos x="T0" y="T1"/>
                  </a:cxn>
                  <a:cxn ang="T7">
                    <a:pos x="T2" y="T3"/>
                  </a:cxn>
                  <a:cxn ang="T8">
                    <a:pos x="T4" y="T5"/>
                  </a:cxn>
                </a:cxnLst>
                <a:rect l="T9" t="T10" r="T11" b="T12"/>
                <a:pathLst>
                  <a:path w="1" h="1250">
                    <a:moveTo>
                      <a:pt x="0" y="125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1" name="Freeform 31"/>
              <p:cNvSpPr>
                <a:spLocks/>
              </p:cNvSpPr>
              <p:nvPr/>
            </p:nvSpPr>
            <p:spPr bwMode="auto">
              <a:xfrm>
                <a:off x="3936" y="4708"/>
                <a:ext cx="147" cy="1"/>
              </a:xfrm>
              <a:custGeom>
                <a:avLst/>
                <a:gdLst>
                  <a:gd name="T0" fmla="*/ 0 w 591"/>
                  <a:gd name="T1" fmla="*/ 0 h 1"/>
                  <a:gd name="T2" fmla="*/ 590 w 591"/>
                  <a:gd name="T3" fmla="*/ 0 h 1"/>
                  <a:gd name="T4" fmla="*/ 591 w 591"/>
                  <a:gd name="T5" fmla="*/ 0 h 1"/>
                  <a:gd name="T6" fmla="*/ 0 60000 65536"/>
                  <a:gd name="T7" fmla="*/ 0 60000 65536"/>
                  <a:gd name="T8" fmla="*/ 0 60000 65536"/>
                  <a:gd name="T9" fmla="*/ 0 w 591"/>
                  <a:gd name="T10" fmla="*/ 0 h 1"/>
                  <a:gd name="T11" fmla="*/ 591 w 591"/>
                  <a:gd name="T12" fmla="*/ 1 h 1"/>
                </a:gdLst>
                <a:ahLst/>
                <a:cxnLst>
                  <a:cxn ang="T6">
                    <a:pos x="T0" y="T1"/>
                  </a:cxn>
                  <a:cxn ang="T7">
                    <a:pos x="T2" y="T3"/>
                  </a:cxn>
                  <a:cxn ang="T8">
                    <a:pos x="T4" y="T5"/>
                  </a:cxn>
                </a:cxnLst>
                <a:rect l="T9" t="T10" r="T11" b="T12"/>
                <a:pathLst>
                  <a:path w="591" h="1">
                    <a:moveTo>
                      <a:pt x="0" y="0"/>
                    </a:moveTo>
                    <a:lnTo>
                      <a:pt x="590" y="0"/>
                    </a:lnTo>
                    <a:lnTo>
                      <a:pt x="59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2" name="Freeform 32"/>
              <p:cNvSpPr>
                <a:spLocks/>
              </p:cNvSpPr>
              <p:nvPr/>
            </p:nvSpPr>
            <p:spPr bwMode="auto">
              <a:xfrm>
                <a:off x="3957" y="4729"/>
                <a:ext cx="105" cy="1"/>
              </a:xfrm>
              <a:custGeom>
                <a:avLst/>
                <a:gdLst>
                  <a:gd name="T0" fmla="*/ 0 w 421"/>
                  <a:gd name="T1" fmla="*/ 0 h 1"/>
                  <a:gd name="T2" fmla="*/ 420 w 421"/>
                  <a:gd name="T3" fmla="*/ 0 h 1"/>
                  <a:gd name="T4" fmla="*/ 421 w 421"/>
                  <a:gd name="T5" fmla="*/ 0 h 1"/>
                  <a:gd name="T6" fmla="*/ 0 60000 65536"/>
                  <a:gd name="T7" fmla="*/ 0 60000 65536"/>
                  <a:gd name="T8" fmla="*/ 0 60000 65536"/>
                  <a:gd name="T9" fmla="*/ 0 w 421"/>
                  <a:gd name="T10" fmla="*/ 0 h 1"/>
                  <a:gd name="T11" fmla="*/ 421 w 421"/>
                  <a:gd name="T12" fmla="*/ 1 h 1"/>
                </a:gdLst>
                <a:ahLst/>
                <a:cxnLst>
                  <a:cxn ang="T6">
                    <a:pos x="T0" y="T1"/>
                  </a:cxn>
                  <a:cxn ang="T7">
                    <a:pos x="T2" y="T3"/>
                  </a:cxn>
                  <a:cxn ang="T8">
                    <a:pos x="T4" y="T5"/>
                  </a:cxn>
                </a:cxnLst>
                <a:rect l="T9" t="T10" r="T11" b="T12"/>
                <a:pathLst>
                  <a:path w="421" h="1">
                    <a:moveTo>
                      <a:pt x="0" y="0"/>
                    </a:moveTo>
                    <a:lnTo>
                      <a:pt x="420" y="0"/>
                    </a:lnTo>
                    <a:lnTo>
                      <a:pt x="42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3" name="Freeform 33"/>
              <p:cNvSpPr>
                <a:spLocks/>
              </p:cNvSpPr>
              <p:nvPr/>
            </p:nvSpPr>
            <p:spPr bwMode="auto">
              <a:xfrm>
                <a:off x="3936" y="4708"/>
                <a:ext cx="21" cy="21"/>
              </a:xfrm>
              <a:custGeom>
                <a:avLst/>
                <a:gdLst>
                  <a:gd name="T0" fmla="*/ 0 w 86"/>
                  <a:gd name="T1" fmla="*/ 0 h 84"/>
                  <a:gd name="T2" fmla="*/ 85 w 86"/>
                  <a:gd name="T3" fmla="*/ 84 h 84"/>
                  <a:gd name="T4" fmla="*/ 86 w 86"/>
                  <a:gd name="T5" fmla="*/ 84 h 84"/>
                  <a:gd name="T6" fmla="*/ 0 60000 65536"/>
                  <a:gd name="T7" fmla="*/ 0 60000 65536"/>
                  <a:gd name="T8" fmla="*/ 0 60000 65536"/>
                  <a:gd name="T9" fmla="*/ 0 w 86"/>
                  <a:gd name="T10" fmla="*/ 0 h 84"/>
                  <a:gd name="T11" fmla="*/ 86 w 86"/>
                  <a:gd name="T12" fmla="*/ 84 h 84"/>
                </a:gdLst>
                <a:ahLst/>
                <a:cxnLst>
                  <a:cxn ang="T6">
                    <a:pos x="T0" y="T1"/>
                  </a:cxn>
                  <a:cxn ang="T7">
                    <a:pos x="T2" y="T3"/>
                  </a:cxn>
                  <a:cxn ang="T8">
                    <a:pos x="T4" y="T5"/>
                  </a:cxn>
                </a:cxnLst>
                <a:rect l="T9" t="T10" r="T11" b="T12"/>
                <a:pathLst>
                  <a:path w="86" h="84">
                    <a:moveTo>
                      <a:pt x="0" y="0"/>
                    </a:moveTo>
                    <a:lnTo>
                      <a:pt x="85" y="84"/>
                    </a:lnTo>
                    <a:lnTo>
                      <a:pt x="86" y="8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4" name="Freeform 34"/>
              <p:cNvSpPr>
                <a:spLocks/>
              </p:cNvSpPr>
              <p:nvPr/>
            </p:nvSpPr>
            <p:spPr bwMode="auto">
              <a:xfrm>
                <a:off x="4062" y="4708"/>
                <a:ext cx="21" cy="21"/>
              </a:xfrm>
              <a:custGeom>
                <a:avLst/>
                <a:gdLst>
                  <a:gd name="T0" fmla="*/ 85 w 85"/>
                  <a:gd name="T1" fmla="*/ 0 h 84"/>
                  <a:gd name="T2" fmla="*/ 0 w 85"/>
                  <a:gd name="T3" fmla="*/ 84 h 84"/>
                  <a:gd name="T4" fmla="*/ 1 w 85"/>
                  <a:gd name="T5" fmla="*/ 84 h 84"/>
                  <a:gd name="T6" fmla="*/ 0 60000 65536"/>
                  <a:gd name="T7" fmla="*/ 0 60000 65536"/>
                  <a:gd name="T8" fmla="*/ 0 60000 65536"/>
                  <a:gd name="T9" fmla="*/ 0 w 85"/>
                  <a:gd name="T10" fmla="*/ 0 h 84"/>
                  <a:gd name="T11" fmla="*/ 85 w 85"/>
                  <a:gd name="T12" fmla="*/ 84 h 84"/>
                </a:gdLst>
                <a:ahLst/>
                <a:cxnLst>
                  <a:cxn ang="T6">
                    <a:pos x="T0" y="T1"/>
                  </a:cxn>
                  <a:cxn ang="T7">
                    <a:pos x="T2" y="T3"/>
                  </a:cxn>
                  <a:cxn ang="T8">
                    <a:pos x="T4" y="T5"/>
                  </a:cxn>
                </a:cxnLst>
                <a:rect l="T9" t="T10" r="T11" b="T12"/>
                <a:pathLst>
                  <a:path w="85" h="84">
                    <a:moveTo>
                      <a:pt x="85" y="0"/>
                    </a:moveTo>
                    <a:lnTo>
                      <a:pt x="0" y="84"/>
                    </a:lnTo>
                    <a:lnTo>
                      <a:pt x="1" y="8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5" name="Freeform 35"/>
              <p:cNvSpPr>
                <a:spLocks/>
              </p:cNvSpPr>
              <p:nvPr/>
            </p:nvSpPr>
            <p:spPr bwMode="auto">
              <a:xfrm>
                <a:off x="3869" y="4285"/>
                <a:ext cx="310" cy="1"/>
              </a:xfrm>
              <a:custGeom>
                <a:avLst/>
                <a:gdLst>
                  <a:gd name="T0" fmla="*/ 0 w 1239"/>
                  <a:gd name="T1" fmla="*/ 0 h 1"/>
                  <a:gd name="T2" fmla="*/ 1238 w 1239"/>
                  <a:gd name="T3" fmla="*/ 0 h 1"/>
                  <a:gd name="T4" fmla="*/ 1239 w 1239"/>
                  <a:gd name="T5" fmla="*/ 0 h 1"/>
                  <a:gd name="T6" fmla="*/ 0 60000 65536"/>
                  <a:gd name="T7" fmla="*/ 0 60000 65536"/>
                  <a:gd name="T8" fmla="*/ 0 60000 65536"/>
                  <a:gd name="T9" fmla="*/ 0 w 1239"/>
                  <a:gd name="T10" fmla="*/ 0 h 1"/>
                  <a:gd name="T11" fmla="*/ 1239 w 1239"/>
                  <a:gd name="T12" fmla="*/ 1 h 1"/>
                </a:gdLst>
                <a:ahLst/>
                <a:cxnLst>
                  <a:cxn ang="T6">
                    <a:pos x="T0" y="T1"/>
                  </a:cxn>
                  <a:cxn ang="T7">
                    <a:pos x="T2" y="T3"/>
                  </a:cxn>
                  <a:cxn ang="T8">
                    <a:pos x="T4" y="T5"/>
                  </a:cxn>
                </a:cxnLst>
                <a:rect l="T9" t="T10" r="T11" b="T12"/>
                <a:pathLst>
                  <a:path w="1239" h="1">
                    <a:moveTo>
                      <a:pt x="0" y="0"/>
                    </a:moveTo>
                    <a:lnTo>
                      <a:pt x="1238" y="0"/>
                    </a:lnTo>
                    <a:lnTo>
                      <a:pt x="12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6" name="Freeform 36"/>
              <p:cNvSpPr>
                <a:spLocks/>
              </p:cNvSpPr>
              <p:nvPr/>
            </p:nvSpPr>
            <p:spPr bwMode="auto">
              <a:xfrm>
                <a:off x="3899" y="4396"/>
                <a:ext cx="222" cy="1"/>
              </a:xfrm>
              <a:custGeom>
                <a:avLst/>
                <a:gdLst>
                  <a:gd name="T0" fmla="*/ 0 w 889"/>
                  <a:gd name="T1" fmla="*/ 0 h 1"/>
                  <a:gd name="T2" fmla="*/ 887 w 889"/>
                  <a:gd name="T3" fmla="*/ 0 h 1"/>
                  <a:gd name="T4" fmla="*/ 889 w 889"/>
                  <a:gd name="T5" fmla="*/ 0 h 1"/>
                  <a:gd name="T6" fmla="*/ 0 60000 65536"/>
                  <a:gd name="T7" fmla="*/ 0 60000 65536"/>
                  <a:gd name="T8" fmla="*/ 0 60000 65536"/>
                  <a:gd name="T9" fmla="*/ 0 w 889"/>
                  <a:gd name="T10" fmla="*/ 0 h 1"/>
                  <a:gd name="T11" fmla="*/ 889 w 889"/>
                  <a:gd name="T12" fmla="*/ 1 h 1"/>
                </a:gdLst>
                <a:ahLst/>
                <a:cxnLst>
                  <a:cxn ang="T6">
                    <a:pos x="T0" y="T1"/>
                  </a:cxn>
                  <a:cxn ang="T7">
                    <a:pos x="T2" y="T3"/>
                  </a:cxn>
                  <a:cxn ang="T8">
                    <a:pos x="T4" y="T5"/>
                  </a:cxn>
                </a:cxnLst>
                <a:rect l="T9" t="T10" r="T11" b="T12"/>
                <a:pathLst>
                  <a:path w="889" h="1">
                    <a:moveTo>
                      <a:pt x="0" y="0"/>
                    </a:moveTo>
                    <a:lnTo>
                      <a:pt x="887" y="0"/>
                    </a:lnTo>
                    <a:lnTo>
                      <a:pt x="8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7" name="Freeform 37"/>
              <p:cNvSpPr>
                <a:spLocks/>
              </p:cNvSpPr>
              <p:nvPr/>
            </p:nvSpPr>
            <p:spPr bwMode="auto">
              <a:xfrm>
                <a:off x="3920" y="4285"/>
                <a:ext cx="1" cy="111"/>
              </a:xfrm>
              <a:custGeom>
                <a:avLst/>
                <a:gdLst>
                  <a:gd name="T0" fmla="*/ 0 w 1"/>
                  <a:gd name="T1" fmla="*/ 440 h 440"/>
                  <a:gd name="T2" fmla="*/ 0 w 1"/>
                  <a:gd name="T3" fmla="*/ 0 h 440"/>
                  <a:gd name="T4" fmla="*/ 1 w 1"/>
                  <a:gd name="T5" fmla="*/ 0 h 440"/>
                  <a:gd name="T6" fmla="*/ 0 60000 65536"/>
                  <a:gd name="T7" fmla="*/ 0 60000 65536"/>
                  <a:gd name="T8" fmla="*/ 0 60000 65536"/>
                  <a:gd name="T9" fmla="*/ 0 w 1"/>
                  <a:gd name="T10" fmla="*/ 0 h 440"/>
                  <a:gd name="T11" fmla="*/ 1 w 1"/>
                  <a:gd name="T12" fmla="*/ 440 h 440"/>
                </a:gdLst>
                <a:ahLst/>
                <a:cxnLst>
                  <a:cxn ang="T6">
                    <a:pos x="T0" y="T1"/>
                  </a:cxn>
                  <a:cxn ang="T7">
                    <a:pos x="T2" y="T3"/>
                  </a:cxn>
                  <a:cxn ang="T8">
                    <a:pos x="T4" y="T5"/>
                  </a:cxn>
                </a:cxnLst>
                <a:rect l="T9" t="T10" r="T11" b="T12"/>
                <a:pathLst>
                  <a:path w="1" h="440">
                    <a:moveTo>
                      <a:pt x="0" y="44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8" name="Freeform 38"/>
              <p:cNvSpPr>
                <a:spLocks/>
              </p:cNvSpPr>
              <p:nvPr/>
            </p:nvSpPr>
            <p:spPr bwMode="auto">
              <a:xfrm>
                <a:off x="3899" y="4285"/>
                <a:ext cx="1" cy="111"/>
              </a:xfrm>
              <a:custGeom>
                <a:avLst/>
                <a:gdLst>
                  <a:gd name="T0" fmla="*/ 0 w 2"/>
                  <a:gd name="T1" fmla="*/ 440 h 440"/>
                  <a:gd name="T2" fmla="*/ 0 w 2"/>
                  <a:gd name="T3" fmla="*/ 0 h 440"/>
                  <a:gd name="T4" fmla="*/ 2 w 2"/>
                  <a:gd name="T5" fmla="*/ 0 h 440"/>
                  <a:gd name="T6" fmla="*/ 0 60000 65536"/>
                  <a:gd name="T7" fmla="*/ 0 60000 65536"/>
                  <a:gd name="T8" fmla="*/ 0 60000 65536"/>
                  <a:gd name="T9" fmla="*/ 0 w 2"/>
                  <a:gd name="T10" fmla="*/ 0 h 440"/>
                  <a:gd name="T11" fmla="*/ 2 w 2"/>
                  <a:gd name="T12" fmla="*/ 440 h 440"/>
                </a:gdLst>
                <a:ahLst/>
                <a:cxnLst>
                  <a:cxn ang="T6">
                    <a:pos x="T0" y="T1"/>
                  </a:cxn>
                  <a:cxn ang="T7">
                    <a:pos x="T2" y="T3"/>
                  </a:cxn>
                  <a:cxn ang="T8">
                    <a:pos x="T4" y="T5"/>
                  </a:cxn>
                </a:cxnLst>
                <a:rect l="T9" t="T10" r="T11" b="T12"/>
                <a:pathLst>
                  <a:path w="2" h="440">
                    <a:moveTo>
                      <a:pt x="0" y="440"/>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79" name="Freeform 39"/>
              <p:cNvSpPr>
                <a:spLocks/>
              </p:cNvSpPr>
              <p:nvPr/>
            </p:nvSpPr>
            <p:spPr bwMode="auto">
              <a:xfrm>
                <a:off x="4099" y="4285"/>
                <a:ext cx="1" cy="111"/>
              </a:xfrm>
              <a:custGeom>
                <a:avLst/>
                <a:gdLst>
                  <a:gd name="T0" fmla="*/ 0 w 1"/>
                  <a:gd name="T1" fmla="*/ 440 h 440"/>
                  <a:gd name="T2" fmla="*/ 0 w 1"/>
                  <a:gd name="T3" fmla="*/ 0 h 440"/>
                  <a:gd name="T4" fmla="*/ 1 w 1"/>
                  <a:gd name="T5" fmla="*/ 0 h 440"/>
                  <a:gd name="T6" fmla="*/ 0 60000 65536"/>
                  <a:gd name="T7" fmla="*/ 0 60000 65536"/>
                  <a:gd name="T8" fmla="*/ 0 60000 65536"/>
                  <a:gd name="T9" fmla="*/ 0 w 1"/>
                  <a:gd name="T10" fmla="*/ 0 h 440"/>
                  <a:gd name="T11" fmla="*/ 1 w 1"/>
                  <a:gd name="T12" fmla="*/ 440 h 440"/>
                </a:gdLst>
                <a:ahLst/>
                <a:cxnLst>
                  <a:cxn ang="T6">
                    <a:pos x="T0" y="T1"/>
                  </a:cxn>
                  <a:cxn ang="T7">
                    <a:pos x="T2" y="T3"/>
                  </a:cxn>
                  <a:cxn ang="T8">
                    <a:pos x="T4" y="T5"/>
                  </a:cxn>
                </a:cxnLst>
                <a:rect l="T9" t="T10" r="T11" b="T12"/>
                <a:pathLst>
                  <a:path w="1" h="440">
                    <a:moveTo>
                      <a:pt x="0" y="44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0" name="Freeform 40"/>
              <p:cNvSpPr>
                <a:spLocks/>
              </p:cNvSpPr>
              <p:nvPr/>
            </p:nvSpPr>
            <p:spPr bwMode="auto">
              <a:xfrm>
                <a:off x="4120" y="4285"/>
                <a:ext cx="1" cy="111"/>
              </a:xfrm>
              <a:custGeom>
                <a:avLst/>
                <a:gdLst>
                  <a:gd name="T0" fmla="*/ 0 w 2"/>
                  <a:gd name="T1" fmla="*/ 440 h 440"/>
                  <a:gd name="T2" fmla="*/ 0 w 2"/>
                  <a:gd name="T3" fmla="*/ 0 h 440"/>
                  <a:gd name="T4" fmla="*/ 2 w 2"/>
                  <a:gd name="T5" fmla="*/ 0 h 440"/>
                  <a:gd name="T6" fmla="*/ 0 60000 65536"/>
                  <a:gd name="T7" fmla="*/ 0 60000 65536"/>
                  <a:gd name="T8" fmla="*/ 0 60000 65536"/>
                  <a:gd name="T9" fmla="*/ 0 w 2"/>
                  <a:gd name="T10" fmla="*/ 0 h 440"/>
                  <a:gd name="T11" fmla="*/ 2 w 2"/>
                  <a:gd name="T12" fmla="*/ 440 h 440"/>
                </a:gdLst>
                <a:ahLst/>
                <a:cxnLst>
                  <a:cxn ang="T6">
                    <a:pos x="T0" y="T1"/>
                  </a:cxn>
                  <a:cxn ang="T7">
                    <a:pos x="T2" y="T3"/>
                  </a:cxn>
                  <a:cxn ang="T8">
                    <a:pos x="T4" y="T5"/>
                  </a:cxn>
                </a:cxnLst>
                <a:rect l="T9" t="T10" r="T11" b="T12"/>
                <a:pathLst>
                  <a:path w="2" h="440">
                    <a:moveTo>
                      <a:pt x="0" y="440"/>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1" name="Freeform 41"/>
              <p:cNvSpPr>
                <a:spLocks/>
              </p:cNvSpPr>
              <p:nvPr/>
            </p:nvSpPr>
            <p:spPr bwMode="auto">
              <a:xfrm>
                <a:off x="3936" y="4461"/>
                <a:ext cx="147" cy="1"/>
              </a:xfrm>
              <a:custGeom>
                <a:avLst/>
                <a:gdLst>
                  <a:gd name="T0" fmla="*/ 0 w 591"/>
                  <a:gd name="T1" fmla="*/ 0 h 1"/>
                  <a:gd name="T2" fmla="*/ 590 w 591"/>
                  <a:gd name="T3" fmla="*/ 0 h 1"/>
                  <a:gd name="T4" fmla="*/ 591 w 591"/>
                  <a:gd name="T5" fmla="*/ 0 h 1"/>
                  <a:gd name="T6" fmla="*/ 0 60000 65536"/>
                  <a:gd name="T7" fmla="*/ 0 60000 65536"/>
                  <a:gd name="T8" fmla="*/ 0 60000 65536"/>
                  <a:gd name="T9" fmla="*/ 0 w 591"/>
                  <a:gd name="T10" fmla="*/ 0 h 1"/>
                  <a:gd name="T11" fmla="*/ 591 w 591"/>
                  <a:gd name="T12" fmla="*/ 1 h 1"/>
                </a:gdLst>
                <a:ahLst/>
                <a:cxnLst>
                  <a:cxn ang="T6">
                    <a:pos x="T0" y="T1"/>
                  </a:cxn>
                  <a:cxn ang="T7">
                    <a:pos x="T2" y="T3"/>
                  </a:cxn>
                  <a:cxn ang="T8">
                    <a:pos x="T4" y="T5"/>
                  </a:cxn>
                </a:cxnLst>
                <a:rect l="T9" t="T10" r="T11" b="T12"/>
                <a:pathLst>
                  <a:path w="591" h="1">
                    <a:moveTo>
                      <a:pt x="0" y="0"/>
                    </a:moveTo>
                    <a:lnTo>
                      <a:pt x="590" y="0"/>
                    </a:lnTo>
                    <a:lnTo>
                      <a:pt x="59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2" name="Freeform 42"/>
              <p:cNvSpPr>
                <a:spLocks/>
              </p:cNvSpPr>
              <p:nvPr/>
            </p:nvSpPr>
            <p:spPr bwMode="auto">
              <a:xfrm>
                <a:off x="4726" y="5366"/>
                <a:ext cx="1" cy="56"/>
              </a:xfrm>
              <a:custGeom>
                <a:avLst/>
                <a:gdLst>
                  <a:gd name="T0" fmla="*/ 0 w 1"/>
                  <a:gd name="T1" fmla="*/ 224 h 224"/>
                  <a:gd name="T2" fmla="*/ 0 w 1"/>
                  <a:gd name="T3" fmla="*/ 0 h 224"/>
                  <a:gd name="T4" fmla="*/ 1 w 1"/>
                  <a:gd name="T5" fmla="*/ 0 h 224"/>
                  <a:gd name="T6" fmla="*/ 0 60000 65536"/>
                  <a:gd name="T7" fmla="*/ 0 60000 65536"/>
                  <a:gd name="T8" fmla="*/ 0 60000 65536"/>
                  <a:gd name="T9" fmla="*/ 0 w 1"/>
                  <a:gd name="T10" fmla="*/ 0 h 224"/>
                  <a:gd name="T11" fmla="*/ 1 w 1"/>
                  <a:gd name="T12" fmla="*/ 224 h 224"/>
                </a:gdLst>
                <a:ahLst/>
                <a:cxnLst>
                  <a:cxn ang="T6">
                    <a:pos x="T0" y="T1"/>
                  </a:cxn>
                  <a:cxn ang="T7">
                    <a:pos x="T2" y="T3"/>
                  </a:cxn>
                  <a:cxn ang="T8">
                    <a:pos x="T4" y="T5"/>
                  </a:cxn>
                </a:cxnLst>
                <a:rect l="T9" t="T10" r="T11" b="T12"/>
                <a:pathLst>
                  <a:path w="1" h="224">
                    <a:moveTo>
                      <a:pt x="0" y="224"/>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3" name="Freeform 43"/>
              <p:cNvSpPr>
                <a:spLocks/>
              </p:cNvSpPr>
              <p:nvPr/>
            </p:nvSpPr>
            <p:spPr bwMode="auto">
              <a:xfrm>
                <a:off x="4726" y="5354"/>
                <a:ext cx="1" cy="2"/>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4" name="Freeform 44"/>
              <p:cNvSpPr>
                <a:spLocks/>
              </p:cNvSpPr>
              <p:nvPr/>
            </p:nvSpPr>
            <p:spPr bwMode="auto">
              <a:xfrm>
                <a:off x="4726" y="5259"/>
                <a:ext cx="1" cy="84"/>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5" name="Freeform 45"/>
              <p:cNvSpPr>
                <a:spLocks/>
              </p:cNvSpPr>
              <p:nvPr/>
            </p:nvSpPr>
            <p:spPr bwMode="auto">
              <a:xfrm>
                <a:off x="4726" y="5247"/>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6" name="Freeform 46"/>
              <p:cNvSpPr>
                <a:spLocks/>
              </p:cNvSpPr>
              <p:nvPr/>
            </p:nvSpPr>
            <p:spPr bwMode="auto">
              <a:xfrm>
                <a:off x="4726" y="5152"/>
                <a:ext cx="1" cy="84"/>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7" name="Freeform 47"/>
              <p:cNvSpPr>
                <a:spLocks/>
              </p:cNvSpPr>
              <p:nvPr/>
            </p:nvSpPr>
            <p:spPr bwMode="auto">
              <a:xfrm>
                <a:off x="4726" y="5140"/>
                <a:ext cx="1" cy="1"/>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8" name="Freeform 48"/>
              <p:cNvSpPr>
                <a:spLocks/>
              </p:cNvSpPr>
              <p:nvPr/>
            </p:nvSpPr>
            <p:spPr bwMode="auto">
              <a:xfrm>
                <a:off x="4726" y="5045"/>
                <a:ext cx="1" cy="84"/>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89" name="Freeform 49"/>
              <p:cNvSpPr>
                <a:spLocks/>
              </p:cNvSpPr>
              <p:nvPr/>
            </p:nvSpPr>
            <p:spPr bwMode="auto">
              <a:xfrm>
                <a:off x="4726" y="5033"/>
                <a:ext cx="1" cy="1"/>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0" name="Freeform 50"/>
              <p:cNvSpPr>
                <a:spLocks/>
              </p:cNvSpPr>
              <p:nvPr/>
            </p:nvSpPr>
            <p:spPr bwMode="auto">
              <a:xfrm>
                <a:off x="4726" y="4938"/>
                <a:ext cx="1" cy="84"/>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1" name="Freeform 51"/>
              <p:cNvSpPr>
                <a:spLocks/>
              </p:cNvSpPr>
              <p:nvPr/>
            </p:nvSpPr>
            <p:spPr bwMode="auto">
              <a:xfrm>
                <a:off x="4726" y="4926"/>
                <a:ext cx="1" cy="1"/>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2" name="Freeform 52"/>
              <p:cNvSpPr>
                <a:spLocks/>
              </p:cNvSpPr>
              <p:nvPr/>
            </p:nvSpPr>
            <p:spPr bwMode="auto">
              <a:xfrm>
                <a:off x="4726" y="4831"/>
                <a:ext cx="1" cy="84"/>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3" name="Freeform 53"/>
              <p:cNvSpPr>
                <a:spLocks/>
              </p:cNvSpPr>
              <p:nvPr/>
            </p:nvSpPr>
            <p:spPr bwMode="auto">
              <a:xfrm>
                <a:off x="4726" y="4818"/>
                <a:ext cx="1" cy="2"/>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4" name="Freeform 54"/>
              <p:cNvSpPr>
                <a:spLocks/>
              </p:cNvSpPr>
              <p:nvPr/>
            </p:nvSpPr>
            <p:spPr bwMode="auto">
              <a:xfrm>
                <a:off x="4726" y="4724"/>
                <a:ext cx="1" cy="84"/>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5" name="Freeform 55"/>
              <p:cNvSpPr>
                <a:spLocks/>
              </p:cNvSpPr>
              <p:nvPr/>
            </p:nvSpPr>
            <p:spPr bwMode="auto">
              <a:xfrm>
                <a:off x="4726" y="4711"/>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6" name="Freeform 56"/>
              <p:cNvSpPr>
                <a:spLocks/>
              </p:cNvSpPr>
              <p:nvPr/>
            </p:nvSpPr>
            <p:spPr bwMode="auto">
              <a:xfrm>
                <a:off x="4726" y="4616"/>
                <a:ext cx="1" cy="85"/>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7" name="Freeform 57"/>
              <p:cNvSpPr>
                <a:spLocks/>
              </p:cNvSpPr>
              <p:nvPr/>
            </p:nvSpPr>
            <p:spPr bwMode="auto">
              <a:xfrm>
                <a:off x="4726" y="4604"/>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8" name="Freeform 58"/>
              <p:cNvSpPr>
                <a:spLocks/>
              </p:cNvSpPr>
              <p:nvPr/>
            </p:nvSpPr>
            <p:spPr bwMode="auto">
              <a:xfrm>
                <a:off x="4726" y="4509"/>
                <a:ext cx="1" cy="85"/>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399" name="Freeform 59"/>
              <p:cNvSpPr>
                <a:spLocks/>
              </p:cNvSpPr>
              <p:nvPr/>
            </p:nvSpPr>
            <p:spPr bwMode="auto">
              <a:xfrm>
                <a:off x="4726" y="4497"/>
                <a:ext cx="1" cy="2"/>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0" name="Freeform 60"/>
              <p:cNvSpPr>
                <a:spLocks/>
              </p:cNvSpPr>
              <p:nvPr/>
            </p:nvSpPr>
            <p:spPr bwMode="auto">
              <a:xfrm>
                <a:off x="4726" y="4402"/>
                <a:ext cx="1" cy="85"/>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1" name="Freeform 61"/>
              <p:cNvSpPr>
                <a:spLocks/>
              </p:cNvSpPr>
              <p:nvPr/>
            </p:nvSpPr>
            <p:spPr bwMode="auto">
              <a:xfrm>
                <a:off x="4726" y="4390"/>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2" name="Freeform 62"/>
              <p:cNvSpPr>
                <a:spLocks/>
              </p:cNvSpPr>
              <p:nvPr/>
            </p:nvSpPr>
            <p:spPr bwMode="auto">
              <a:xfrm>
                <a:off x="4726" y="4295"/>
                <a:ext cx="1" cy="84"/>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3" name="Freeform 63"/>
              <p:cNvSpPr>
                <a:spLocks/>
              </p:cNvSpPr>
              <p:nvPr/>
            </p:nvSpPr>
            <p:spPr bwMode="auto">
              <a:xfrm>
                <a:off x="4726" y="4283"/>
                <a:ext cx="1" cy="2"/>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4" name="Freeform 64"/>
              <p:cNvSpPr>
                <a:spLocks/>
              </p:cNvSpPr>
              <p:nvPr/>
            </p:nvSpPr>
            <p:spPr bwMode="auto">
              <a:xfrm>
                <a:off x="4726" y="4216"/>
                <a:ext cx="1" cy="56"/>
              </a:xfrm>
              <a:custGeom>
                <a:avLst/>
                <a:gdLst>
                  <a:gd name="T0" fmla="*/ 0 w 1"/>
                  <a:gd name="T1" fmla="*/ 225 h 225"/>
                  <a:gd name="T2" fmla="*/ 0 w 1"/>
                  <a:gd name="T3" fmla="*/ 0 h 225"/>
                  <a:gd name="T4" fmla="*/ 1 w 1"/>
                  <a:gd name="T5" fmla="*/ 0 h 225"/>
                  <a:gd name="T6" fmla="*/ 0 60000 65536"/>
                  <a:gd name="T7" fmla="*/ 0 60000 65536"/>
                  <a:gd name="T8" fmla="*/ 0 60000 65536"/>
                  <a:gd name="T9" fmla="*/ 0 w 1"/>
                  <a:gd name="T10" fmla="*/ 0 h 225"/>
                  <a:gd name="T11" fmla="*/ 1 w 1"/>
                  <a:gd name="T12" fmla="*/ 225 h 225"/>
                </a:gdLst>
                <a:ahLst/>
                <a:cxnLst>
                  <a:cxn ang="T6">
                    <a:pos x="T0" y="T1"/>
                  </a:cxn>
                  <a:cxn ang="T7">
                    <a:pos x="T2" y="T3"/>
                  </a:cxn>
                  <a:cxn ang="T8">
                    <a:pos x="T4" y="T5"/>
                  </a:cxn>
                </a:cxnLst>
                <a:rect l="T9" t="T10" r="T11" b="T12"/>
                <a:pathLst>
                  <a:path w="1" h="225">
                    <a:moveTo>
                      <a:pt x="0" y="225"/>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5" name="Freeform 65"/>
              <p:cNvSpPr>
                <a:spLocks/>
              </p:cNvSpPr>
              <p:nvPr/>
            </p:nvSpPr>
            <p:spPr bwMode="auto">
              <a:xfrm>
                <a:off x="4677" y="4310"/>
                <a:ext cx="1" cy="398"/>
              </a:xfrm>
              <a:custGeom>
                <a:avLst/>
                <a:gdLst>
                  <a:gd name="T0" fmla="*/ 0 w 1"/>
                  <a:gd name="T1" fmla="*/ 1593 h 1593"/>
                  <a:gd name="T2" fmla="*/ 0 w 1"/>
                  <a:gd name="T3" fmla="*/ 0 h 1593"/>
                  <a:gd name="T4" fmla="*/ 1 w 1"/>
                  <a:gd name="T5" fmla="*/ 0 h 1593"/>
                  <a:gd name="T6" fmla="*/ 0 60000 65536"/>
                  <a:gd name="T7" fmla="*/ 0 60000 65536"/>
                  <a:gd name="T8" fmla="*/ 0 60000 65536"/>
                  <a:gd name="T9" fmla="*/ 0 w 1"/>
                  <a:gd name="T10" fmla="*/ 0 h 1593"/>
                  <a:gd name="T11" fmla="*/ 1 w 1"/>
                  <a:gd name="T12" fmla="*/ 1593 h 1593"/>
                </a:gdLst>
                <a:ahLst/>
                <a:cxnLst>
                  <a:cxn ang="T6">
                    <a:pos x="T0" y="T1"/>
                  </a:cxn>
                  <a:cxn ang="T7">
                    <a:pos x="T2" y="T3"/>
                  </a:cxn>
                  <a:cxn ang="T8">
                    <a:pos x="T4" y="T5"/>
                  </a:cxn>
                </a:cxnLst>
                <a:rect l="T9" t="T10" r="T11" b="T12"/>
                <a:pathLst>
                  <a:path w="1" h="1593">
                    <a:moveTo>
                      <a:pt x="0" y="1593"/>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6" name="Freeform 66"/>
              <p:cNvSpPr>
                <a:spLocks/>
              </p:cNvSpPr>
              <p:nvPr/>
            </p:nvSpPr>
            <p:spPr bwMode="auto">
              <a:xfrm>
                <a:off x="4775" y="4310"/>
                <a:ext cx="1" cy="398"/>
              </a:xfrm>
              <a:custGeom>
                <a:avLst/>
                <a:gdLst>
                  <a:gd name="T0" fmla="*/ 0 w 1"/>
                  <a:gd name="T1" fmla="*/ 1593 h 1593"/>
                  <a:gd name="T2" fmla="*/ 0 w 1"/>
                  <a:gd name="T3" fmla="*/ 0 h 1593"/>
                  <a:gd name="T4" fmla="*/ 1 w 1"/>
                  <a:gd name="T5" fmla="*/ 0 h 1593"/>
                  <a:gd name="T6" fmla="*/ 0 60000 65536"/>
                  <a:gd name="T7" fmla="*/ 0 60000 65536"/>
                  <a:gd name="T8" fmla="*/ 0 60000 65536"/>
                  <a:gd name="T9" fmla="*/ 0 w 1"/>
                  <a:gd name="T10" fmla="*/ 0 h 1593"/>
                  <a:gd name="T11" fmla="*/ 1 w 1"/>
                  <a:gd name="T12" fmla="*/ 1593 h 1593"/>
                </a:gdLst>
                <a:ahLst/>
                <a:cxnLst>
                  <a:cxn ang="T6">
                    <a:pos x="T0" y="T1"/>
                  </a:cxn>
                  <a:cxn ang="T7">
                    <a:pos x="T2" y="T3"/>
                  </a:cxn>
                  <a:cxn ang="T8">
                    <a:pos x="T4" y="T5"/>
                  </a:cxn>
                </a:cxnLst>
                <a:rect l="T9" t="T10" r="T11" b="T12"/>
                <a:pathLst>
                  <a:path w="1" h="1593">
                    <a:moveTo>
                      <a:pt x="0" y="1593"/>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7" name="Freeform 67"/>
              <p:cNvSpPr>
                <a:spLocks/>
              </p:cNvSpPr>
              <p:nvPr/>
            </p:nvSpPr>
            <p:spPr bwMode="auto">
              <a:xfrm>
                <a:off x="4677" y="4285"/>
                <a:ext cx="20" cy="25"/>
              </a:xfrm>
              <a:custGeom>
                <a:avLst/>
                <a:gdLst>
                  <a:gd name="T0" fmla="*/ 0 w 80"/>
                  <a:gd name="T1" fmla="*/ 97 h 97"/>
                  <a:gd name="T2" fmla="*/ 79 w 80"/>
                  <a:gd name="T3" fmla="*/ 0 h 97"/>
                  <a:gd name="T4" fmla="*/ 80 w 80"/>
                  <a:gd name="T5" fmla="*/ 0 h 97"/>
                  <a:gd name="T6" fmla="*/ 0 60000 65536"/>
                  <a:gd name="T7" fmla="*/ 0 60000 65536"/>
                  <a:gd name="T8" fmla="*/ 0 60000 65536"/>
                  <a:gd name="T9" fmla="*/ 0 w 80"/>
                  <a:gd name="T10" fmla="*/ 0 h 97"/>
                  <a:gd name="T11" fmla="*/ 80 w 80"/>
                  <a:gd name="T12" fmla="*/ 97 h 97"/>
                </a:gdLst>
                <a:ahLst/>
                <a:cxnLst>
                  <a:cxn ang="T6">
                    <a:pos x="T0" y="T1"/>
                  </a:cxn>
                  <a:cxn ang="T7">
                    <a:pos x="T2" y="T3"/>
                  </a:cxn>
                  <a:cxn ang="T8">
                    <a:pos x="T4" y="T5"/>
                  </a:cxn>
                </a:cxnLst>
                <a:rect l="T9" t="T10" r="T11" b="T12"/>
                <a:pathLst>
                  <a:path w="80" h="97">
                    <a:moveTo>
                      <a:pt x="0" y="97"/>
                    </a:moveTo>
                    <a:lnTo>
                      <a:pt x="79" y="0"/>
                    </a:lnTo>
                    <a:lnTo>
                      <a:pt x="8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8" name="Freeform 68"/>
              <p:cNvSpPr>
                <a:spLocks/>
              </p:cNvSpPr>
              <p:nvPr/>
            </p:nvSpPr>
            <p:spPr bwMode="auto">
              <a:xfrm>
                <a:off x="4751" y="4285"/>
                <a:ext cx="24" cy="25"/>
              </a:xfrm>
              <a:custGeom>
                <a:avLst/>
                <a:gdLst>
                  <a:gd name="T0" fmla="*/ 0 w 98"/>
                  <a:gd name="T1" fmla="*/ 0 h 97"/>
                  <a:gd name="T2" fmla="*/ 97 w 98"/>
                  <a:gd name="T3" fmla="*/ 97 h 97"/>
                  <a:gd name="T4" fmla="*/ 98 w 98"/>
                  <a:gd name="T5" fmla="*/ 97 h 97"/>
                  <a:gd name="T6" fmla="*/ 0 60000 65536"/>
                  <a:gd name="T7" fmla="*/ 0 60000 65536"/>
                  <a:gd name="T8" fmla="*/ 0 60000 65536"/>
                  <a:gd name="T9" fmla="*/ 0 w 98"/>
                  <a:gd name="T10" fmla="*/ 0 h 97"/>
                  <a:gd name="T11" fmla="*/ 98 w 98"/>
                  <a:gd name="T12" fmla="*/ 97 h 97"/>
                </a:gdLst>
                <a:ahLst/>
                <a:cxnLst>
                  <a:cxn ang="T6">
                    <a:pos x="T0" y="T1"/>
                  </a:cxn>
                  <a:cxn ang="T7">
                    <a:pos x="T2" y="T3"/>
                  </a:cxn>
                  <a:cxn ang="T8">
                    <a:pos x="T4" y="T5"/>
                  </a:cxn>
                </a:cxnLst>
                <a:rect l="T9" t="T10" r="T11" b="T12"/>
                <a:pathLst>
                  <a:path w="98" h="97">
                    <a:moveTo>
                      <a:pt x="0" y="0"/>
                    </a:moveTo>
                    <a:lnTo>
                      <a:pt x="97" y="97"/>
                    </a:lnTo>
                    <a:lnTo>
                      <a:pt x="98" y="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09" name="Freeform 69"/>
              <p:cNvSpPr>
                <a:spLocks/>
              </p:cNvSpPr>
              <p:nvPr/>
            </p:nvSpPr>
            <p:spPr bwMode="auto">
              <a:xfrm>
                <a:off x="4677" y="4708"/>
                <a:ext cx="20" cy="21"/>
              </a:xfrm>
              <a:custGeom>
                <a:avLst/>
                <a:gdLst>
                  <a:gd name="T0" fmla="*/ 0 w 80"/>
                  <a:gd name="T1" fmla="*/ 0 h 84"/>
                  <a:gd name="T2" fmla="*/ 79 w 80"/>
                  <a:gd name="T3" fmla="*/ 84 h 84"/>
                  <a:gd name="T4" fmla="*/ 80 w 80"/>
                  <a:gd name="T5" fmla="*/ 84 h 84"/>
                  <a:gd name="T6" fmla="*/ 0 60000 65536"/>
                  <a:gd name="T7" fmla="*/ 0 60000 65536"/>
                  <a:gd name="T8" fmla="*/ 0 60000 65536"/>
                  <a:gd name="T9" fmla="*/ 0 w 80"/>
                  <a:gd name="T10" fmla="*/ 0 h 84"/>
                  <a:gd name="T11" fmla="*/ 80 w 80"/>
                  <a:gd name="T12" fmla="*/ 84 h 84"/>
                </a:gdLst>
                <a:ahLst/>
                <a:cxnLst>
                  <a:cxn ang="T6">
                    <a:pos x="T0" y="T1"/>
                  </a:cxn>
                  <a:cxn ang="T7">
                    <a:pos x="T2" y="T3"/>
                  </a:cxn>
                  <a:cxn ang="T8">
                    <a:pos x="T4" y="T5"/>
                  </a:cxn>
                </a:cxnLst>
                <a:rect l="T9" t="T10" r="T11" b="T12"/>
                <a:pathLst>
                  <a:path w="80" h="84">
                    <a:moveTo>
                      <a:pt x="0" y="0"/>
                    </a:moveTo>
                    <a:lnTo>
                      <a:pt x="79" y="84"/>
                    </a:lnTo>
                    <a:lnTo>
                      <a:pt x="80" y="8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0" name="Freeform 70"/>
              <p:cNvSpPr>
                <a:spLocks/>
              </p:cNvSpPr>
              <p:nvPr/>
            </p:nvSpPr>
            <p:spPr bwMode="auto">
              <a:xfrm>
                <a:off x="4751" y="4708"/>
                <a:ext cx="24" cy="21"/>
              </a:xfrm>
              <a:custGeom>
                <a:avLst/>
                <a:gdLst>
                  <a:gd name="T0" fmla="*/ 0 w 98"/>
                  <a:gd name="T1" fmla="*/ 84 h 84"/>
                  <a:gd name="T2" fmla="*/ 97 w 98"/>
                  <a:gd name="T3" fmla="*/ 0 h 84"/>
                  <a:gd name="T4" fmla="*/ 98 w 98"/>
                  <a:gd name="T5" fmla="*/ 0 h 84"/>
                  <a:gd name="T6" fmla="*/ 0 60000 65536"/>
                  <a:gd name="T7" fmla="*/ 0 60000 65536"/>
                  <a:gd name="T8" fmla="*/ 0 60000 65536"/>
                  <a:gd name="T9" fmla="*/ 0 w 98"/>
                  <a:gd name="T10" fmla="*/ 0 h 84"/>
                  <a:gd name="T11" fmla="*/ 98 w 98"/>
                  <a:gd name="T12" fmla="*/ 84 h 84"/>
                </a:gdLst>
                <a:ahLst/>
                <a:cxnLst>
                  <a:cxn ang="T6">
                    <a:pos x="T0" y="T1"/>
                  </a:cxn>
                  <a:cxn ang="T7">
                    <a:pos x="T2" y="T3"/>
                  </a:cxn>
                  <a:cxn ang="T8">
                    <a:pos x="T4" y="T5"/>
                  </a:cxn>
                </a:cxnLst>
                <a:rect l="T9" t="T10" r="T11" b="T12"/>
                <a:pathLst>
                  <a:path w="98" h="84">
                    <a:moveTo>
                      <a:pt x="0" y="84"/>
                    </a:moveTo>
                    <a:lnTo>
                      <a:pt x="97" y="0"/>
                    </a:lnTo>
                    <a:lnTo>
                      <a:pt x="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1" name="Freeform 71"/>
              <p:cNvSpPr>
                <a:spLocks/>
              </p:cNvSpPr>
              <p:nvPr/>
            </p:nvSpPr>
            <p:spPr bwMode="auto">
              <a:xfrm>
                <a:off x="4697" y="4285"/>
                <a:ext cx="54" cy="1"/>
              </a:xfrm>
              <a:custGeom>
                <a:avLst/>
                <a:gdLst>
                  <a:gd name="T0" fmla="*/ 0 w 218"/>
                  <a:gd name="T1" fmla="*/ 0 h 1"/>
                  <a:gd name="T2" fmla="*/ 216 w 218"/>
                  <a:gd name="T3" fmla="*/ 0 h 1"/>
                  <a:gd name="T4" fmla="*/ 218 w 218"/>
                  <a:gd name="T5" fmla="*/ 0 h 1"/>
                  <a:gd name="T6" fmla="*/ 0 60000 65536"/>
                  <a:gd name="T7" fmla="*/ 0 60000 65536"/>
                  <a:gd name="T8" fmla="*/ 0 60000 65536"/>
                  <a:gd name="T9" fmla="*/ 0 w 218"/>
                  <a:gd name="T10" fmla="*/ 0 h 1"/>
                  <a:gd name="T11" fmla="*/ 218 w 218"/>
                  <a:gd name="T12" fmla="*/ 1 h 1"/>
                </a:gdLst>
                <a:ahLst/>
                <a:cxnLst>
                  <a:cxn ang="T6">
                    <a:pos x="T0" y="T1"/>
                  </a:cxn>
                  <a:cxn ang="T7">
                    <a:pos x="T2" y="T3"/>
                  </a:cxn>
                  <a:cxn ang="T8">
                    <a:pos x="T4" y="T5"/>
                  </a:cxn>
                </a:cxnLst>
                <a:rect l="T9" t="T10" r="T11" b="T12"/>
                <a:pathLst>
                  <a:path w="218" h="1">
                    <a:moveTo>
                      <a:pt x="0" y="0"/>
                    </a:moveTo>
                    <a:lnTo>
                      <a:pt x="216" y="0"/>
                    </a:lnTo>
                    <a:lnTo>
                      <a:pt x="2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2" name="Freeform 72"/>
              <p:cNvSpPr>
                <a:spLocks/>
              </p:cNvSpPr>
              <p:nvPr/>
            </p:nvSpPr>
            <p:spPr bwMode="auto">
              <a:xfrm>
                <a:off x="4677" y="4708"/>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3" name="Freeform 73"/>
              <p:cNvSpPr>
                <a:spLocks/>
              </p:cNvSpPr>
              <p:nvPr/>
            </p:nvSpPr>
            <p:spPr bwMode="auto">
              <a:xfrm>
                <a:off x="4697" y="4729"/>
                <a:ext cx="54" cy="1"/>
              </a:xfrm>
              <a:custGeom>
                <a:avLst/>
                <a:gdLst>
                  <a:gd name="T0" fmla="*/ 0 w 218"/>
                  <a:gd name="T1" fmla="*/ 0 h 1"/>
                  <a:gd name="T2" fmla="*/ 216 w 218"/>
                  <a:gd name="T3" fmla="*/ 0 h 1"/>
                  <a:gd name="T4" fmla="*/ 218 w 218"/>
                  <a:gd name="T5" fmla="*/ 0 h 1"/>
                  <a:gd name="T6" fmla="*/ 0 60000 65536"/>
                  <a:gd name="T7" fmla="*/ 0 60000 65536"/>
                  <a:gd name="T8" fmla="*/ 0 60000 65536"/>
                  <a:gd name="T9" fmla="*/ 0 w 218"/>
                  <a:gd name="T10" fmla="*/ 0 h 1"/>
                  <a:gd name="T11" fmla="*/ 218 w 218"/>
                  <a:gd name="T12" fmla="*/ 1 h 1"/>
                </a:gdLst>
                <a:ahLst/>
                <a:cxnLst>
                  <a:cxn ang="T6">
                    <a:pos x="T0" y="T1"/>
                  </a:cxn>
                  <a:cxn ang="T7">
                    <a:pos x="T2" y="T3"/>
                  </a:cxn>
                  <a:cxn ang="T8">
                    <a:pos x="T4" y="T5"/>
                  </a:cxn>
                </a:cxnLst>
                <a:rect l="T9" t="T10" r="T11" b="T12"/>
                <a:pathLst>
                  <a:path w="218" h="1">
                    <a:moveTo>
                      <a:pt x="0" y="0"/>
                    </a:moveTo>
                    <a:lnTo>
                      <a:pt x="216" y="0"/>
                    </a:lnTo>
                    <a:lnTo>
                      <a:pt x="2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4" name="Freeform 74"/>
              <p:cNvSpPr>
                <a:spLocks/>
              </p:cNvSpPr>
              <p:nvPr/>
            </p:nvSpPr>
            <p:spPr bwMode="auto">
              <a:xfrm>
                <a:off x="4677" y="4310"/>
                <a:ext cx="98" cy="1"/>
              </a:xfrm>
              <a:custGeom>
                <a:avLst/>
                <a:gdLst>
                  <a:gd name="T0" fmla="*/ 0 w 393"/>
                  <a:gd name="T1" fmla="*/ 0 h 1"/>
                  <a:gd name="T2" fmla="*/ 392 w 393"/>
                  <a:gd name="T3" fmla="*/ 0 h 1"/>
                  <a:gd name="T4" fmla="*/ 393 w 393"/>
                  <a:gd name="T5" fmla="*/ 0 h 1"/>
                  <a:gd name="T6" fmla="*/ 0 60000 65536"/>
                  <a:gd name="T7" fmla="*/ 0 60000 65536"/>
                  <a:gd name="T8" fmla="*/ 0 60000 65536"/>
                  <a:gd name="T9" fmla="*/ 0 w 393"/>
                  <a:gd name="T10" fmla="*/ 0 h 1"/>
                  <a:gd name="T11" fmla="*/ 393 w 393"/>
                  <a:gd name="T12" fmla="*/ 1 h 1"/>
                </a:gdLst>
                <a:ahLst/>
                <a:cxnLst>
                  <a:cxn ang="T6">
                    <a:pos x="T0" y="T1"/>
                  </a:cxn>
                  <a:cxn ang="T7">
                    <a:pos x="T2" y="T3"/>
                  </a:cxn>
                  <a:cxn ang="T8">
                    <a:pos x="T4" y="T5"/>
                  </a:cxn>
                </a:cxnLst>
                <a:rect l="T9" t="T10" r="T11" b="T12"/>
                <a:pathLst>
                  <a:path w="393" h="1">
                    <a:moveTo>
                      <a:pt x="0" y="0"/>
                    </a:moveTo>
                    <a:lnTo>
                      <a:pt x="392" y="0"/>
                    </a:lnTo>
                    <a:lnTo>
                      <a:pt x="39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5" name="Freeform 75"/>
              <p:cNvSpPr>
                <a:spLocks/>
              </p:cNvSpPr>
              <p:nvPr/>
            </p:nvSpPr>
            <p:spPr bwMode="auto">
              <a:xfrm>
                <a:off x="4368" y="4590"/>
                <a:ext cx="1" cy="53"/>
              </a:xfrm>
              <a:custGeom>
                <a:avLst/>
                <a:gdLst>
                  <a:gd name="T0" fmla="*/ 0 w 1"/>
                  <a:gd name="T1" fmla="*/ 210 h 210"/>
                  <a:gd name="T2" fmla="*/ 0 w 1"/>
                  <a:gd name="T3" fmla="*/ 0 h 210"/>
                  <a:gd name="T4" fmla="*/ 1 w 1"/>
                  <a:gd name="T5" fmla="*/ 0 h 210"/>
                  <a:gd name="T6" fmla="*/ 0 60000 65536"/>
                  <a:gd name="T7" fmla="*/ 0 60000 65536"/>
                  <a:gd name="T8" fmla="*/ 0 60000 65536"/>
                  <a:gd name="T9" fmla="*/ 0 w 1"/>
                  <a:gd name="T10" fmla="*/ 0 h 210"/>
                  <a:gd name="T11" fmla="*/ 1 w 1"/>
                  <a:gd name="T12" fmla="*/ 210 h 210"/>
                </a:gdLst>
                <a:ahLst/>
                <a:cxnLst>
                  <a:cxn ang="T6">
                    <a:pos x="T0" y="T1"/>
                  </a:cxn>
                  <a:cxn ang="T7">
                    <a:pos x="T2" y="T3"/>
                  </a:cxn>
                  <a:cxn ang="T8">
                    <a:pos x="T4" y="T5"/>
                  </a:cxn>
                </a:cxnLst>
                <a:rect l="T9" t="T10" r="T11" b="T12"/>
                <a:pathLst>
                  <a:path w="1" h="210">
                    <a:moveTo>
                      <a:pt x="0" y="21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6" name="Freeform 76"/>
              <p:cNvSpPr>
                <a:spLocks/>
              </p:cNvSpPr>
              <p:nvPr/>
            </p:nvSpPr>
            <p:spPr bwMode="auto">
              <a:xfrm>
                <a:off x="4368" y="4578"/>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7" name="Freeform 77"/>
              <p:cNvSpPr>
                <a:spLocks/>
              </p:cNvSpPr>
              <p:nvPr/>
            </p:nvSpPr>
            <p:spPr bwMode="auto">
              <a:xfrm>
                <a:off x="4368" y="4483"/>
                <a:ext cx="1" cy="85"/>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8" name="Freeform 78"/>
              <p:cNvSpPr>
                <a:spLocks/>
              </p:cNvSpPr>
              <p:nvPr/>
            </p:nvSpPr>
            <p:spPr bwMode="auto">
              <a:xfrm>
                <a:off x="4368" y="4471"/>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19" name="Freeform 79"/>
              <p:cNvSpPr>
                <a:spLocks/>
              </p:cNvSpPr>
              <p:nvPr/>
            </p:nvSpPr>
            <p:spPr bwMode="auto">
              <a:xfrm>
                <a:off x="4368" y="4376"/>
                <a:ext cx="1" cy="85"/>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0" name="Freeform 80"/>
              <p:cNvSpPr>
                <a:spLocks/>
              </p:cNvSpPr>
              <p:nvPr/>
            </p:nvSpPr>
            <p:spPr bwMode="auto">
              <a:xfrm>
                <a:off x="4368" y="4364"/>
                <a:ext cx="1" cy="2"/>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1" name="Freeform 81"/>
              <p:cNvSpPr>
                <a:spLocks/>
              </p:cNvSpPr>
              <p:nvPr/>
            </p:nvSpPr>
            <p:spPr bwMode="auto">
              <a:xfrm>
                <a:off x="4368" y="4269"/>
                <a:ext cx="1" cy="84"/>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2" name="Freeform 82"/>
              <p:cNvSpPr>
                <a:spLocks/>
              </p:cNvSpPr>
              <p:nvPr/>
            </p:nvSpPr>
            <p:spPr bwMode="auto">
              <a:xfrm>
                <a:off x="4368" y="4257"/>
                <a:ext cx="1" cy="2"/>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3" name="Freeform 83"/>
              <p:cNvSpPr>
                <a:spLocks/>
              </p:cNvSpPr>
              <p:nvPr/>
            </p:nvSpPr>
            <p:spPr bwMode="auto">
              <a:xfrm>
                <a:off x="4368" y="4162"/>
                <a:ext cx="1" cy="84"/>
              </a:xfrm>
              <a:custGeom>
                <a:avLst/>
                <a:gdLst>
                  <a:gd name="T0" fmla="*/ 0 w 1"/>
                  <a:gd name="T1" fmla="*/ 337 h 337"/>
                  <a:gd name="T2" fmla="*/ 0 w 1"/>
                  <a:gd name="T3" fmla="*/ 0 h 337"/>
                  <a:gd name="T4" fmla="*/ 1 w 1"/>
                  <a:gd name="T5" fmla="*/ 0 h 337"/>
                  <a:gd name="T6" fmla="*/ 0 60000 65536"/>
                  <a:gd name="T7" fmla="*/ 0 60000 65536"/>
                  <a:gd name="T8" fmla="*/ 0 60000 65536"/>
                  <a:gd name="T9" fmla="*/ 0 w 1"/>
                  <a:gd name="T10" fmla="*/ 0 h 337"/>
                  <a:gd name="T11" fmla="*/ 1 w 1"/>
                  <a:gd name="T12" fmla="*/ 337 h 337"/>
                </a:gdLst>
                <a:ahLst/>
                <a:cxnLst>
                  <a:cxn ang="T6">
                    <a:pos x="T0" y="T1"/>
                  </a:cxn>
                  <a:cxn ang="T7">
                    <a:pos x="T2" y="T3"/>
                  </a:cxn>
                  <a:cxn ang="T8">
                    <a:pos x="T4" y="T5"/>
                  </a:cxn>
                </a:cxnLst>
                <a:rect l="T9" t="T10" r="T11" b="T12"/>
                <a:pathLst>
                  <a:path w="1" h="337">
                    <a:moveTo>
                      <a:pt x="0" y="33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4" name="Freeform 84"/>
              <p:cNvSpPr>
                <a:spLocks/>
              </p:cNvSpPr>
              <p:nvPr/>
            </p:nvSpPr>
            <p:spPr bwMode="auto">
              <a:xfrm>
                <a:off x="4368" y="4150"/>
                <a:ext cx="1" cy="1"/>
              </a:xfrm>
              <a:custGeom>
                <a:avLst/>
                <a:gdLst>
                  <a:gd name="T0" fmla="*/ 0 w 1"/>
                  <a:gd name="T1" fmla="*/ 7 h 7"/>
                  <a:gd name="T2" fmla="*/ 0 w 1"/>
                  <a:gd name="T3" fmla="*/ 0 h 7"/>
                  <a:gd name="T4" fmla="*/ 1 w 1"/>
                  <a:gd name="T5" fmla="*/ 0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7"/>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5" name="Freeform 85"/>
              <p:cNvSpPr>
                <a:spLocks/>
              </p:cNvSpPr>
              <p:nvPr/>
            </p:nvSpPr>
            <p:spPr bwMode="auto">
              <a:xfrm>
                <a:off x="4368" y="4055"/>
                <a:ext cx="1" cy="84"/>
              </a:xfrm>
              <a:custGeom>
                <a:avLst/>
                <a:gdLst>
                  <a:gd name="T0" fmla="*/ 0 w 1"/>
                  <a:gd name="T1" fmla="*/ 338 h 338"/>
                  <a:gd name="T2" fmla="*/ 0 w 1"/>
                  <a:gd name="T3" fmla="*/ 0 h 338"/>
                  <a:gd name="T4" fmla="*/ 1 w 1"/>
                  <a:gd name="T5" fmla="*/ 0 h 338"/>
                  <a:gd name="T6" fmla="*/ 0 60000 65536"/>
                  <a:gd name="T7" fmla="*/ 0 60000 65536"/>
                  <a:gd name="T8" fmla="*/ 0 60000 65536"/>
                  <a:gd name="T9" fmla="*/ 0 w 1"/>
                  <a:gd name="T10" fmla="*/ 0 h 338"/>
                  <a:gd name="T11" fmla="*/ 1 w 1"/>
                  <a:gd name="T12" fmla="*/ 338 h 338"/>
                </a:gdLst>
                <a:ahLst/>
                <a:cxnLst>
                  <a:cxn ang="T6">
                    <a:pos x="T0" y="T1"/>
                  </a:cxn>
                  <a:cxn ang="T7">
                    <a:pos x="T2" y="T3"/>
                  </a:cxn>
                  <a:cxn ang="T8">
                    <a:pos x="T4" y="T5"/>
                  </a:cxn>
                </a:cxnLst>
                <a:rect l="T9" t="T10" r="T11" b="T12"/>
                <a:pathLst>
                  <a:path w="1" h="338">
                    <a:moveTo>
                      <a:pt x="0"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6" name="Freeform 86"/>
              <p:cNvSpPr>
                <a:spLocks/>
              </p:cNvSpPr>
              <p:nvPr/>
            </p:nvSpPr>
            <p:spPr bwMode="auto">
              <a:xfrm>
                <a:off x="4368" y="4043"/>
                <a:ext cx="1" cy="1"/>
              </a:xfrm>
              <a:custGeom>
                <a:avLst/>
                <a:gdLst>
                  <a:gd name="T0" fmla="*/ 0 w 1"/>
                  <a:gd name="T1" fmla="*/ 6 h 6"/>
                  <a:gd name="T2" fmla="*/ 0 w 1"/>
                  <a:gd name="T3" fmla="*/ 0 h 6"/>
                  <a:gd name="T4" fmla="*/ 1 w 1"/>
                  <a:gd name="T5" fmla="*/ 0 h 6"/>
                  <a:gd name="T6" fmla="*/ 0 60000 65536"/>
                  <a:gd name="T7" fmla="*/ 0 60000 65536"/>
                  <a:gd name="T8" fmla="*/ 0 60000 65536"/>
                  <a:gd name="T9" fmla="*/ 0 w 1"/>
                  <a:gd name="T10" fmla="*/ 0 h 6"/>
                  <a:gd name="T11" fmla="*/ 1 w 1"/>
                  <a:gd name="T12" fmla="*/ 6 h 6"/>
                </a:gdLst>
                <a:ahLst/>
                <a:cxnLst>
                  <a:cxn ang="T6">
                    <a:pos x="T0" y="T1"/>
                  </a:cxn>
                  <a:cxn ang="T7">
                    <a:pos x="T2" y="T3"/>
                  </a:cxn>
                  <a:cxn ang="T8">
                    <a:pos x="T4" y="T5"/>
                  </a:cxn>
                </a:cxnLst>
                <a:rect l="T9" t="T10" r="T11" b="T12"/>
                <a:pathLst>
                  <a:path w="1" h="6">
                    <a:moveTo>
                      <a:pt x="0" y="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7" name="Freeform 87"/>
              <p:cNvSpPr>
                <a:spLocks/>
              </p:cNvSpPr>
              <p:nvPr/>
            </p:nvSpPr>
            <p:spPr bwMode="auto">
              <a:xfrm>
                <a:off x="4368" y="3980"/>
                <a:ext cx="1" cy="52"/>
              </a:xfrm>
              <a:custGeom>
                <a:avLst/>
                <a:gdLst>
                  <a:gd name="T0" fmla="*/ 0 w 1"/>
                  <a:gd name="T1" fmla="*/ 208 h 208"/>
                  <a:gd name="T2" fmla="*/ 0 w 1"/>
                  <a:gd name="T3" fmla="*/ 0 h 208"/>
                  <a:gd name="T4" fmla="*/ 1 w 1"/>
                  <a:gd name="T5" fmla="*/ 0 h 208"/>
                  <a:gd name="T6" fmla="*/ 0 60000 65536"/>
                  <a:gd name="T7" fmla="*/ 0 60000 65536"/>
                  <a:gd name="T8" fmla="*/ 0 60000 65536"/>
                  <a:gd name="T9" fmla="*/ 0 w 1"/>
                  <a:gd name="T10" fmla="*/ 0 h 208"/>
                  <a:gd name="T11" fmla="*/ 1 w 1"/>
                  <a:gd name="T12" fmla="*/ 208 h 208"/>
                </a:gdLst>
                <a:ahLst/>
                <a:cxnLst>
                  <a:cxn ang="T6">
                    <a:pos x="T0" y="T1"/>
                  </a:cxn>
                  <a:cxn ang="T7">
                    <a:pos x="T2" y="T3"/>
                  </a:cxn>
                  <a:cxn ang="T8">
                    <a:pos x="T4" y="T5"/>
                  </a:cxn>
                </a:cxnLst>
                <a:rect l="T9" t="T10" r="T11" b="T12"/>
                <a:pathLst>
                  <a:path w="1" h="208">
                    <a:moveTo>
                      <a:pt x="0" y="20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8" name="Freeform 88"/>
              <p:cNvSpPr>
                <a:spLocks/>
              </p:cNvSpPr>
              <p:nvPr/>
            </p:nvSpPr>
            <p:spPr bwMode="auto">
              <a:xfrm>
                <a:off x="3869" y="4285"/>
                <a:ext cx="1" cy="358"/>
              </a:xfrm>
              <a:custGeom>
                <a:avLst/>
                <a:gdLst>
                  <a:gd name="T0" fmla="*/ 0 w 1"/>
                  <a:gd name="T1" fmla="*/ 1429 h 1429"/>
                  <a:gd name="T2" fmla="*/ 0 w 1"/>
                  <a:gd name="T3" fmla="*/ 0 h 1429"/>
                  <a:gd name="T4" fmla="*/ 1 w 1"/>
                  <a:gd name="T5" fmla="*/ 0 h 1429"/>
                  <a:gd name="T6" fmla="*/ 0 60000 65536"/>
                  <a:gd name="T7" fmla="*/ 0 60000 65536"/>
                  <a:gd name="T8" fmla="*/ 0 60000 65536"/>
                  <a:gd name="T9" fmla="*/ 0 w 1"/>
                  <a:gd name="T10" fmla="*/ 0 h 1429"/>
                  <a:gd name="T11" fmla="*/ 1 w 1"/>
                  <a:gd name="T12" fmla="*/ 1429 h 1429"/>
                </a:gdLst>
                <a:ahLst/>
                <a:cxnLst>
                  <a:cxn ang="T6">
                    <a:pos x="T0" y="T1"/>
                  </a:cxn>
                  <a:cxn ang="T7">
                    <a:pos x="T2" y="T3"/>
                  </a:cxn>
                  <a:cxn ang="T8">
                    <a:pos x="T4" y="T5"/>
                  </a:cxn>
                </a:cxnLst>
                <a:rect l="T9" t="T10" r="T11" b="T12"/>
                <a:pathLst>
                  <a:path w="1" h="1429">
                    <a:moveTo>
                      <a:pt x="0" y="1429"/>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29" name="Freeform 89"/>
              <p:cNvSpPr>
                <a:spLocks/>
              </p:cNvSpPr>
              <p:nvPr/>
            </p:nvSpPr>
            <p:spPr bwMode="auto">
              <a:xfrm>
                <a:off x="4866" y="4285"/>
                <a:ext cx="1" cy="358"/>
              </a:xfrm>
              <a:custGeom>
                <a:avLst/>
                <a:gdLst>
                  <a:gd name="T0" fmla="*/ 0 w 1"/>
                  <a:gd name="T1" fmla="*/ 1429 h 1429"/>
                  <a:gd name="T2" fmla="*/ 0 w 1"/>
                  <a:gd name="T3" fmla="*/ 0 h 1429"/>
                  <a:gd name="T4" fmla="*/ 1 w 1"/>
                  <a:gd name="T5" fmla="*/ 0 h 1429"/>
                  <a:gd name="T6" fmla="*/ 0 60000 65536"/>
                  <a:gd name="T7" fmla="*/ 0 60000 65536"/>
                  <a:gd name="T8" fmla="*/ 0 60000 65536"/>
                  <a:gd name="T9" fmla="*/ 0 w 1"/>
                  <a:gd name="T10" fmla="*/ 0 h 1429"/>
                  <a:gd name="T11" fmla="*/ 1 w 1"/>
                  <a:gd name="T12" fmla="*/ 1429 h 1429"/>
                </a:gdLst>
                <a:ahLst/>
                <a:cxnLst>
                  <a:cxn ang="T6">
                    <a:pos x="T0" y="T1"/>
                  </a:cxn>
                  <a:cxn ang="T7">
                    <a:pos x="T2" y="T3"/>
                  </a:cxn>
                  <a:cxn ang="T8">
                    <a:pos x="T4" y="T5"/>
                  </a:cxn>
                </a:cxnLst>
                <a:rect l="T9" t="T10" r="T11" b="T12"/>
                <a:pathLst>
                  <a:path w="1" h="1429">
                    <a:moveTo>
                      <a:pt x="0" y="1429"/>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0" name="Freeform 90"/>
              <p:cNvSpPr>
                <a:spLocks/>
              </p:cNvSpPr>
              <p:nvPr/>
            </p:nvSpPr>
            <p:spPr bwMode="auto">
              <a:xfrm>
                <a:off x="3869" y="4643"/>
                <a:ext cx="998" cy="1"/>
              </a:xfrm>
              <a:custGeom>
                <a:avLst/>
                <a:gdLst>
                  <a:gd name="T0" fmla="*/ 0 w 3989"/>
                  <a:gd name="T1" fmla="*/ 0 h 1"/>
                  <a:gd name="T2" fmla="*/ 3988 w 3989"/>
                  <a:gd name="T3" fmla="*/ 0 h 1"/>
                  <a:gd name="T4" fmla="*/ 3989 w 3989"/>
                  <a:gd name="T5" fmla="*/ 0 h 1"/>
                  <a:gd name="T6" fmla="*/ 0 60000 65536"/>
                  <a:gd name="T7" fmla="*/ 0 60000 65536"/>
                  <a:gd name="T8" fmla="*/ 0 60000 65536"/>
                  <a:gd name="T9" fmla="*/ 0 w 3989"/>
                  <a:gd name="T10" fmla="*/ 0 h 1"/>
                  <a:gd name="T11" fmla="*/ 3989 w 3989"/>
                  <a:gd name="T12" fmla="*/ 1 h 1"/>
                </a:gdLst>
                <a:ahLst/>
                <a:cxnLst>
                  <a:cxn ang="T6">
                    <a:pos x="T0" y="T1"/>
                  </a:cxn>
                  <a:cxn ang="T7">
                    <a:pos x="T2" y="T3"/>
                  </a:cxn>
                  <a:cxn ang="T8">
                    <a:pos x="T4" y="T5"/>
                  </a:cxn>
                </a:cxnLst>
                <a:rect l="T9" t="T10" r="T11" b="T12"/>
                <a:pathLst>
                  <a:path w="3989" h="1">
                    <a:moveTo>
                      <a:pt x="0" y="0"/>
                    </a:moveTo>
                    <a:lnTo>
                      <a:pt x="3988" y="0"/>
                    </a:lnTo>
                    <a:lnTo>
                      <a:pt x="39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1" name="Freeform 91"/>
              <p:cNvSpPr>
                <a:spLocks/>
              </p:cNvSpPr>
              <p:nvPr/>
            </p:nvSpPr>
            <p:spPr bwMode="auto">
              <a:xfrm>
                <a:off x="4097" y="4396"/>
                <a:ext cx="1" cy="247"/>
              </a:xfrm>
              <a:custGeom>
                <a:avLst/>
                <a:gdLst>
                  <a:gd name="T0" fmla="*/ 0 w 1"/>
                  <a:gd name="T1" fmla="*/ 989 h 989"/>
                  <a:gd name="T2" fmla="*/ 0 w 1"/>
                  <a:gd name="T3" fmla="*/ 0 h 989"/>
                  <a:gd name="T4" fmla="*/ 1 w 1"/>
                  <a:gd name="T5" fmla="*/ 0 h 989"/>
                  <a:gd name="T6" fmla="*/ 0 60000 65536"/>
                  <a:gd name="T7" fmla="*/ 0 60000 65536"/>
                  <a:gd name="T8" fmla="*/ 0 60000 65536"/>
                  <a:gd name="T9" fmla="*/ 0 w 1"/>
                  <a:gd name="T10" fmla="*/ 0 h 989"/>
                  <a:gd name="T11" fmla="*/ 1 w 1"/>
                  <a:gd name="T12" fmla="*/ 989 h 989"/>
                </a:gdLst>
                <a:ahLst/>
                <a:cxnLst>
                  <a:cxn ang="T6">
                    <a:pos x="T0" y="T1"/>
                  </a:cxn>
                  <a:cxn ang="T7">
                    <a:pos x="T2" y="T3"/>
                  </a:cxn>
                  <a:cxn ang="T8">
                    <a:pos x="T4" y="T5"/>
                  </a:cxn>
                </a:cxnLst>
                <a:rect l="T9" t="T10" r="T11" b="T12"/>
                <a:pathLst>
                  <a:path w="1" h="989">
                    <a:moveTo>
                      <a:pt x="0" y="989"/>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2" name="Freeform 92"/>
              <p:cNvSpPr>
                <a:spLocks/>
              </p:cNvSpPr>
              <p:nvPr/>
            </p:nvSpPr>
            <p:spPr bwMode="auto">
              <a:xfrm>
                <a:off x="3922" y="4396"/>
                <a:ext cx="1" cy="247"/>
              </a:xfrm>
              <a:custGeom>
                <a:avLst/>
                <a:gdLst>
                  <a:gd name="T0" fmla="*/ 0 w 1"/>
                  <a:gd name="T1" fmla="*/ 989 h 989"/>
                  <a:gd name="T2" fmla="*/ 0 w 1"/>
                  <a:gd name="T3" fmla="*/ 0 h 989"/>
                  <a:gd name="T4" fmla="*/ 1 w 1"/>
                  <a:gd name="T5" fmla="*/ 0 h 989"/>
                  <a:gd name="T6" fmla="*/ 0 60000 65536"/>
                  <a:gd name="T7" fmla="*/ 0 60000 65536"/>
                  <a:gd name="T8" fmla="*/ 0 60000 65536"/>
                  <a:gd name="T9" fmla="*/ 0 w 1"/>
                  <a:gd name="T10" fmla="*/ 0 h 989"/>
                  <a:gd name="T11" fmla="*/ 1 w 1"/>
                  <a:gd name="T12" fmla="*/ 989 h 989"/>
                </a:gdLst>
                <a:ahLst/>
                <a:cxnLst>
                  <a:cxn ang="T6">
                    <a:pos x="T0" y="T1"/>
                  </a:cxn>
                  <a:cxn ang="T7">
                    <a:pos x="T2" y="T3"/>
                  </a:cxn>
                  <a:cxn ang="T8">
                    <a:pos x="T4" y="T5"/>
                  </a:cxn>
                </a:cxnLst>
                <a:rect l="T9" t="T10" r="T11" b="T12"/>
                <a:pathLst>
                  <a:path w="1" h="989">
                    <a:moveTo>
                      <a:pt x="0" y="989"/>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3" name="Freeform 93"/>
              <p:cNvSpPr>
                <a:spLocks/>
              </p:cNvSpPr>
              <p:nvPr/>
            </p:nvSpPr>
            <p:spPr bwMode="auto">
              <a:xfrm>
                <a:off x="4138" y="4216"/>
                <a:ext cx="72" cy="1"/>
              </a:xfrm>
              <a:custGeom>
                <a:avLst/>
                <a:gdLst>
                  <a:gd name="T0" fmla="*/ 0 w 287"/>
                  <a:gd name="T1" fmla="*/ 0 h 1"/>
                  <a:gd name="T2" fmla="*/ 286 w 287"/>
                  <a:gd name="T3" fmla="*/ 0 h 1"/>
                  <a:gd name="T4" fmla="*/ 287 w 287"/>
                  <a:gd name="T5" fmla="*/ 0 h 1"/>
                  <a:gd name="T6" fmla="*/ 0 60000 65536"/>
                  <a:gd name="T7" fmla="*/ 0 60000 65536"/>
                  <a:gd name="T8" fmla="*/ 0 60000 65536"/>
                  <a:gd name="T9" fmla="*/ 0 w 287"/>
                  <a:gd name="T10" fmla="*/ 0 h 1"/>
                  <a:gd name="T11" fmla="*/ 287 w 287"/>
                  <a:gd name="T12" fmla="*/ 1 h 1"/>
                </a:gdLst>
                <a:ahLst/>
                <a:cxnLst>
                  <a:cxn ang="T6">
                    <a:pos x="T0" y="T1"/>
                  </a:cxn>
                  <a:cxn ang="T7">
                    <a:pos x="T2" y="T3"/>
                  </a:cxn>
                  <a:cxn ang="T8">
                    <a:pos x="T4" y="T5"/>
                  </a:cxn>
                </a:cxnLst>
                <a:rect l="T9" t="T10" r="T11" b="T12"/>
                <a:pathLst>
                  <a:path w="287" h="1">
                    <a:moveTo>
                      <a:pt x="0" y="0"/>
                    </a:moveTo>
                    <a:lnTo>
                      <a:pt x="286" y="0"/>
                    </a:lnTo>
                    <a:lnTo>
                      <a:pt x="28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4" name="Freeform 94"/>
              <p:cNvSpPr>
                <a:spLocks/>
              </p:cNvSpPr>
              <p:nvPr/>
            </p:nvSpPr>
            <p:spPr bwMode="auto">
              <a:xfrm>
                <a:off x="4220" y="4216"/>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5" name="Freeform 95"/>
              <p:cNvSpPr>
                <a:spLocks/>
              </p:cNvSpPr>
              <p:nvPr/>
            </p:nvSpPr>
            <p:spPr bwMode="auto">
              <a:xfrm>
                <a:off x="4232" y="4216"/>
                <a:ext cx="85" cy="1"/>
              </a:xfrm>
              <a:custGeom>
                <a:avLst/>
                <a:gdLst>
                  <a:gd name="T0" fmla="*/ 0 w 338"/>
                  <a:gd name="T1" fmla="*/ 0 h 1"/>
                  <a:gd name="T2" fmla="*/ 337 w 338"/>
                  <a:gd name="T3" fmla="*/ 0 h 1"/>
                  <a:gd name="T4" fmla="*/ 338 w 338"/>
                  <a:gd name="T5" fmla="*/ 0 h 1"/>
                  <a:gd name="T6" fmla="*/ 0 60000 65536"/>
                  <a:gd name="T7" fmla="*/ 0 60000 65536"/>
                  <a:gd name="T8" fmla="*/ 0 60000 65536"/>
                  <a:gd name="T9" fmla="*/ 0 w 338"/>
                  <a:gd name="T10" fmla="*/ 0 h 1"/>
                  <a:gd name="T11" fmla="*/ 338 w 338"/>
                  <a:gd name="T12" fmla="*/ 1 h 1"/>
                </a:gdLst>
                <a:ahLst/>
                <a:cxnLst>
                  <a:cxn ang="T6">
                    <a:pos x="T0" y="T1"/>
                  </a:cxn>
                  <a:cxn ang="T7">
                    <a:pos x="T2" y="T3"/>
                  </a:cxn>
                  <a:cxn ang="T8">
                    <a:pos x="T4" y="T5"/>
                  </a:cxn>
                </a:cxnLst>
                <a:rect l="T9" t="T10" r="T11" b="T12"/>
                <a:pathLst>
                  <a:path w="338" h="1">
                    <a:moveTo>
                      <a:pt x="0" y="0"/>
                    </a:moveTo>
                    <a:lnTo>
                      <a:pt x="337" y="0"/>
                    </a:lnTo>
                    <a:lnTo>
                      <a:pt x="33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6" name="Freeform 96"/>
              <p:cNvSpPr>
                <a:spLocks/>
              </p:cNvSpPr>
              <p:nvPr/>
            </p:nvSpPr>
            <p:spPr bwMode="auto">
              <a:xfrm>
                <a:off x="4327" y="4216"/>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7" name="Freeform 97"/>
              <p:cNvSpPr>
                <a:spLocks/>
              </p:cNvSpPr>
              <p:nvPr/>
            </p:nvSpPr>
            <p:spPr bwMode="auto">
              <a:xfrm>
                <a:off x="4339" y="4216"/>
                <a:ext cx="85" cy="1"/>
              </a:xfrm>
              <a:custGeom>
                <a:avLst/>
                <a:gdLst>
                  <a:gd name="T0" fmla="*/ 0 w 338"/>
                  <a:gd name="T1" fmla="*/ 0 h 1"/>
                  <a:gd name="T2" fmla="*/ 337 w 338"/>
                  <a:gd name="T3" fmla="*/ 0 h 1"/>
                  <a:gd name="T4" fmla="*/ 338 w 338"/>
                  <a:gd name="T5" fmla="*/ 0 h 1"/>
                  <a:gd name="T6" fmla="*/ 0 60000 65536"/>
                  <a:gd name="T7" fmla="*/ 0 60000 65536"/>
                  <a:gd name="T8" fmla="*/ 0 60000 65536"/>
                  <a:gd name="T9" fmla="*/ 0 w 338"/>
                  <a:gd name="T10" fmla="*/ 0 h 1"/>
                  <a:gd name="T11" fmla="*/ 338 w 338"/>
                  <a:gd name="T12" fmla="*/ 1 h 1"/>
                </a:gdLst>
                <a:ahLst/>
                <a:cxnLst>
                  <a:cxn ang="T6">
                    <a:pos x="T0" y="T1"/>
                  </a:cxn>
                  <a:cxn ang="T7">
                    <a:pos x="T2" y="T3"/>
                  </a:cxn>
                  <a:cxn ang="T8">
                    <a:pos x="T4" y="T5"/>
                  </a:cxn>
                </a:cxnLst>
                <a:rect l="T9" t="T10" r="T11" b="T12"/>
                <a:pathLst>
                  <a:path w="338" h="1">
                    <a:moveTo>
                      <a:pt x="0" y="0"/>
                    </a:moveTo>
                    <a:lnTo>
                      <a:pt x="337" y="0"/>
                    </a:lnTo>
                    <a:lnTo>
                      <a:pt x="33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8" name="Freeform 98"/>
              <p:cNvSpPr>
                <a:spLocks/>
              </p:cNvSpPr>
              <p:nvPr/>
            </p:nvSpPr>
            <p:spPr bwMode="auto">
              <a:xfrm>
                <a:off x="4434" y="4216"/>
                <a:ext cx="2" cy="1"/>
              </a:xfrm>
              <a:custGeom>
                <a:avLst/>
                <a:gdLst>
                  <a:gd name="T0" fmla="*/ 0 w 8"/>
                  <a:gd name="T1" fmla="*/ 0 h 1"/>
                  <a:gd name="T2" fmla="*/ 6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6"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39" name="Freeform 99"/>
              <p:cNvSpPr>
                <a:spLocks/>
              </p:cNvSpPr>
              <p:nvPr/>
            </p:nvSpPr>
            <p:spPr bwMode="auto">
              <a:xfrm>
                <a:off x="4446" y="4216"/>
                <a:ext cx="85" cy="1"/>
              </a:xfrm>
              <a:custGeom>
                <a:avLst/>
                <a:gdLst>
                  <a:gd name="T0" fmla="*/ 0 w 337"/>
                  <a:gd name="T1" fmla="*/ 0 h 1"/>
                  <a:gd name="T2" fmla="*/ 336 w 337"/>
                  <a:gd name="T3" fmla="*/ 0 h 1"/>
                  <a:gd name="T4" fmla="*/ 337 w 337"/>
                  <a:gd name="T5" fmla="*/ 0 h 1"/>
                  <a:gd name="T6" fmla="*/ 0 60000 65536"/>
                  <a:gd name="T7" fmla="*/ 0 60000 65536"/>
                  <a:gd name="T8" fmla="*/ 0 60000 65536"/>
                  <a:gd name="T9" fmla="*/ 0 w 337"/>
                  <a:gd name="T10" fmla="*/ 0 h 1"/>
                  <a:gd name="T11" fmla="*/ 337 w 337"/>
                  <a:gd name="T12" fmla="*/ 1 h 1"/>
                </a:gdLst>
                <a:ahLst/>
                <a:cxnLst>
                  <a:cxn ang="T6">
                    <a:pos x="T0" y="T1"/>
                  </a:cxn>
                  <a:cxn ang="T7">
                    <a:pos x="T2" y="T3"/>
                  </a:cxn>
                  <a:cxn ang="T8">
                    <a:pos x="T4" y="T5"/>
                  </a:cxn>
                </a:cxnLst>
                <a:rect l="T9" t="T10" r="T11" b="T12"/>
                <a:pathLst>
                  <a:path w="337" h="1">
                    <a:moveTo>
                      <a:pt x="0" y="0"/>
                    </a:moveTo>
                    <a:lnTo>
                      <a:pt x="336" y="0"/>
                    </a:lnTo>
                    <a:lnTo>
                      <a:pt x="33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0" name="Freeform 100"/>
              <p:cNvSpPr>
                <a:spLocks/>
              </p:cNvSpPr>
              <p:nvPr/>
            </p:nvSpPr>
            <p:spPr bwMode="auto">
              <a:xfrm>
                <a:off x="4541" y="4216"/>
                <a:ext cx="2" cy="1"/>
              </a:xfrm>
              <a:custGeom>
                <a:avLst/>
                <a:gdLst>
                  <a:gd name="T0" fmla="*/ 0 w 9"/>
                  <a:gd name="T1" fmla="*/ 0 h 1"/>
                  <a:gd name="T2" fmla="*/ 8 w 9"/>
                  <a:gd name="T3" fmla="*/ 0 h 1"/>
                  <a:gd name="T4" fmla="*/ 9 w 9"/>
                  <a:gd name="T5" fmla="*/ 0 h 1"/>
                  <a:gd name="T6" fmla="*/ 0 60000 65536"/>
                  <a:gd name="T7" fmla="*/ 0 60000 65536"/>
                  <a:gd name="T8" fmla="*/ 0 60000 65536"/>
                  <a:gd name="T9" fmla="*/ 0 w 9"/>
                  <a:gd name="T10" fmla="*/ 0 h 1"/>
                  <a:gd name="T11" fmla="*/ 9 w 9"/>
                  <a:gd name="T12" fmla="*/ 1 h 1"/>
                </a:gdLst>
                <a:ahLst/>
                <a:cxnLst>
                  <a:cxn ang="T6">
                    <a:pos x="T0" y="T1"/>
                  </a:cxn>
                  <a:cxn ang="T7">
                    <a:pos x="T2" y="T3"/>
                  </a:cxn>
                  <a:cxn ang="T8">
                    <a:pos x="T4" y="T5"/>
                  </a:cxn>
                </a:cxnLst>
                <a:rect l="T9" t="T10" r="T11" b="T12"/>
                <a:pathLst>
                  <a:path w="9" h="1">
                    <a:moveTo>
                      <a:pt x="0" y="0"/>
                    </a:moveTo>
                    <a:lnTo>
                      <a:pt x="8" y="0"/>
                    </a:lnTo>
                    <a:lnTo>
                      <a:pt x="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1" name="Freeform 101"/>
              <p:cNvSpPr>
                <a:spLocks/>
              </p:cNvSpPr>
              <p:nvPr/>
            </p:nvSpPr>
            <p:spPr bwMode="auto">
              <a:xfrm>
                <a:off x="4553" y="4216"/>
                <a:ext cx="72" cy="1"/>
              </a:xfrm>
              <a:custGeom>
                <a:avLst/>
                <a:gdLst>
                  <a:gd name="T0" fmla="*/ 0 w 286"/>
                  <a:gd name="T1" fmla="*/ 0 h 1"/>
                  <a:gd name="T2" fmla="*/ 285 w 286"/>
                  <a:gd name="T3" fmla="*/ 0 h 1"/>
                  <a:gd name="T4" fmla="*/ 286 w 286"/>
                  <a:gd name="T5" fmla="*/ 0 h 1"/>
                  <a:gd name="T6" fmla="*/ 0 60000 65536"/>
                  <a:gd name="T7" fmla="*/ 0 60000 65536"/>
                  <a:gd name="T8" fmla="*/ 0 60000 65536"/>
                  <a:gd name="T9" fmla="*/ 0 w 286"/>
                  <a:gd name="T10" fmla="*/ 0 h 1"/>
                  <a:gd name="T11" fmla="*/ 286 w 286"/>
                  <a:gd name="T12" fmla="*/ 1 h 1"/>
                </a:gdLst>
                <a:ahLst/>
                <a:cxnLst>
                  <a:cxn ang="T6">
                    <a:pos x="T0" y="T1"/>
                  </a:cxn>
                  <a:cxn ang="T7">
                    <a:pos x="T2" y="T3"/>
                  </a:cxn>
                  <a:cxn ang="T8">
                    <a:pos x="T4" y="T5"/>
                  </a:cxn>
                </a:cxnLst>
                <a:rect l="T9" t="T10" r="T11" b="T12"/>
                <a:pathLst>
                  <a:path w="286" h="1">
                    <a:moveTo>
                      <a:pt x="0" y="0"/>
                    </a:moveTo>
                    <a:lnTo>
                      <a:pt x="285" y="0"/>
                    </a:lnTo>
                    <a:lnTo>
                      <a:pt x="28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2" name="Freeform 102"/>
              <p:cNvSpPr>
                <a:spLocks/>
              </p:cNvSpPr>
              <p:nvPr/>
            </p:nvSpPr>
            <p:spPr bwMode="auto">
              <a:xfrm>
                <a:off x="4312" y="4488"/>
                <a:ext cx="113" cy="1"/>
              </a:xfrm>
              <a:custGeom>
                <a:avLst/>
                <a:gdLst>
                  <a:gd name="T0" fmla="*/ 0 w 451"/>
                  <a:gd name="T1" fmla="*/ 0 h 1"/>
                  <a:gd name="T2" fmla="*/ 450 w 451"/>
                  <a:gd name="T3" fmla="*/ 0 h 1"/>
                  <a:gd name="T4" fmla="*/ 451 w 451"/>
                  <a:gd name="T5" fmla="*/ 0 h 1"/>
                  <a:gd name="T6" fmla="*/ 0 60000 65536"/>
                  <a:gd name="T7" fmla="*/ 0 60000 65536"/>
                  <a:gd name="T8" fmla="*/ 0 60000 65536"/>
                  <a:gd name="T9" fmla="*/ 0 w 451"/>
                  <a:gd name="T10" fmla="*/ 0 h 1"/>
                  <a:gd name="T11" fmla="*/ 451 w 451"/>
                  <a:gd name="T12" fmla="*/ 1 h 1"/>
                </a:gdLst>
                <a:ahLst/>
                <a:cxnLst>
                  <a:cxn ang="T6">
                    <a:pos x="T0" y="T1"/>
                  </a:cxn>
                  <a:cxn ang="T7">
                    <a:pos x="T2" y="T3"/>
                  </a:cxn>
                  <a:cxn ang="T8">
                    <a:pos x="T4" y="T5"/>
                  </a:cxn>
                </a:cxnLst>
                <a:rect l="T9" t="T10" r="T11" b="T12"/>
                <a:pathLst>
                  <a:path w="451" h="1">
                    <a:moveTo>
                      <a:pt x="0" y="0"/>
                    </a:moveTo>
                    <a:lnTo>
                      <a:pt x="450" y="0"/>
                    </a:lnTo>
                    <a:lnTo>
                      <a:pt x="45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3" name="Freeform 103"/>
              <p:cNvSpPr>
                <a:spLocks/>
              </p:cNvSpPr>
              <p:nvPr/>
            </p:nvSpPr>
            <p:spPr bwMode="auto">
              <a:xfrm>
                <a:off x="4312" y="4924"/>
                <a:ext cx="1" cy="421"/>
              </a:xfrm>
              <a:custGeom>
                <a:avLst/>
                <a:gdLst>
                  <a:gd name="T0" fmla="*/ 0 w 2"/>
                  <a:gd name="T1" fmla="*/ 1686 h 1686"/>
                  <a:gd name="T2" fmla="*/ 0 w 2"/>
                  <a:gd name="T3" fmla="*/ 0 h 1686"/>
                  <a:gd name="T4" fmla="*/ 2 w 2"/>
                  <a:gd name="T5" fmla="*/ 0 h 1686"/>
                  <a:gd name="T6" fmla="*/ 0 60000 65536"/>
                  <a:gd name="T7" fmla="*/ 0 60000 65536"/>
                  <a:gd name="T8" fmla="*/ 0 60000 65536"/>
                  <a:gd name="T9" fmla="*/ 0 w 2"/>
                  <a:gd name="T10" fmla="*/ 0 h 1686"/>
                  <a:gd name="T11" fmla="*/ 2 w 2"/>
                  <a:gd name="T12" fmla="*/ 1686 h 1686"/>
                </a:gdLst>
                <a:ahLst/>
                <a:cxnLst>
                  <a:cxn ang="T6">
                    <a:pos x="T0" y="T1"/>
                  </a:cxn>
                  <a:cxn ang="T7">
                    <a:pos x="T2" y="T3"/>
                  </a:cxn>
                  <a:cxn ang="T8">
                    <a:pos x="T4" y="T5"/>
                  </a:cxn>
                </a:cxnLst>
                <a:rect l="T9" t="T10" r="T11" b="T12"/>
                <a:pathLst>
                  <a:path w="2" h="1686">
                    <a:moveTo>
                      <a:pt x="0" y="1686"/>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4" name="Freeform 104"/>
              <p:cNvSpPr>
                <a:spLocks/>
              </p:cNvSpPr>
              <p:nvPr/>
            </p:nvSpPr>
            <p:spPr bwMode="auto">
              <a:xfrm>
                <a:off x="4425" y="4924"/>
                <a:ext cx="1" cy="421"/>
              </a:xfrm>
              <a:custGeom>
                <a:avLst/>
                <a:gdLst>
                  <a:gd name="T0" fmla="*/ 0 w 1"/>
                  <a:gd name="T1" fmla="*/ 1686 h 1686"/>
                  <a:gd name="T2" fmla="*/ 0 w 1"/>
                  <a:gd name="T3" fmla="*/ 0 h 1686"/>
                  <a:gd name="T4" fmla="*/ 1 w 1"/>
                  <a:gd name="T5" fmla="*/ 0 h 1686"/>
                  <a:gd name="T6" fmla="*/ 0 60000 65536"/>
                  <a:gd name="T7" fmla="*/ 0 60000 65536"/>
                  <a:gd name="T8" fmla="*/ 0 60000 65536"/>
                  <a:gd name="T9" fmla="*/ 0 w 1"/>
                  <a:gd name="T10" fmla="*/ 0 h 1686"/>
                  <a:gd name="T11" fmla="*/ 1 w 1"/>
                  <a:gd name="T12" fmla="*/ 1686 h 1686"/>
                </a:gdLst>
                <a:ahLst/>
                <a:cxnLst>
                  <a:cxn ang="T6">
                    <a:pos x="T0" y="T1"/>
                  </a:cxn>
                  <a:cxn ang="T7">
                    <a:pos x="T2" y="T3"/>
                  </a:cxn>
                  <a:cxn ang="T8">
                    <a:pos x="T4" y="T5"/>
                  </a:cxn>
                </a:cxnLst>
                <a:rect l="T9" t="T10" r="T11" b="T12"/>
                <a:pathLst>
                  <a:path w="1" h="1686">
                    <a:moveTo>
                      <a:pt x="0" y="168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5" name="Freeform 105"/>
              <p:cNvSpPr>
                <a:spLocks/>
              </p:cNvSpPr>
              <p:nvPr/>
            </p:nvSpPr>
            <p:spPr bwMode="auto">
              <a:xfrm>
                <a:off x="4535" y="4136"/>
                <a:ext cx="20" cy="80"/>
              </a:xfrm>
              <a:custGeom>
                <a:avLst/>
                <a:gdLst>
                  <a:gd name="T0" fmla="*/ 81 w 81"/>
                  <a:gd name="T1" fmla="*/ 322 h 322"/>
                  <a:gd name="T2" fmla="*/ 23 w 81"/>
                  <a:gd name="T3" fmla="*/ 36 h 322"/>
                  <a:gd name="T4" fmla="*/ 0 w 81"/>
                  <a:gd name="T5" fmla="*/ 0 h 322"/>
                  <a:gd name="T6" fmla="*/ 1 w 81"/>
                  <a:gd name="T7" fmla="*/ 0 h 322"/>
                  <a:gd name="T8" fmla="*/ 0 60000 65536"/>
                  <a:gd name="T9" fmla="*/ 0 60000 65536"/>
                  <a:gd name="T10" fmla="*/ 0 60000 65536"/>
                  <a:gd name="T11" fmla="*/ 0 60000 65536"/>
                  <a:gd name="T12" fmla="*/ 0 w 81"/>
                  <a:gd name="T13" fmla="*/ 0 h 322"/>
                  <a:gd name="T14" fmla="*/ 81 w 81"/>
                  <a:gd name="T15" fmla="*/ 322 h 322"/>
                </a:gdLst>
                <a:ahLst/>
                <a:cxnLst>
                  <a:cxn ang="T8">
                    <a:pos x="T0" y="T1"/>
                  </a:cxn>
                  <a:cxn ang="T9">
                    <a:pos x="T2" y="T3"/>
                  </a:cxn>
                  <a:cxn ang="T10">
                    <a:pos x="T4" y="T5"/>
                  </a:cxn>
                  <a:cxn ang="T11">
                    <a:pos x="T6" y="T7"/>
                  </a:cxn>
                </a:cxnLst>
                <a:rect l="T12" t="T13" r="T14" b="T15"/>
                <a:pathLst>
                  <a:path w="81" h="322">
                    <a:moveTo>
                      <a:pt x="81" y="322"/>
                    </a:moveTo>
                    <a:lnTo>
                      <a:pt x="23" y="36"/>
                    </a:ln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6" name="Freeform 106"/>
              <p:cNvSpPr>
                <a:spLocks/>
              </p:cNvSpPr>
              <p:nvPr/>
            </p:nvSpPr>
            <p:spPr bwMode="auto">
              <a:xfrm>
                <a:off x="4528" y="4126"/>
                <a:ext cx="1" cy="1"/>
              </a:xfrm>
              <a:custGeom>
                <a:avLst/>
                <a:gdLst>
                  <a:gd name="T0" fmla="*/ 4 w 4"/>
                  <a:gd name="T1" fmla="*/ 5 h 5"/>
                  <a:gd name="T2" fmla="*/ 0 w 4"/>
                  <a:gd name="T3" fmla="*/ 0 h 5"/>
                  <a:gd name="T4" fmla="*/ 1 w 4"/>
                  <a:gd name="T5" fmla="*/ 0 h 5"/>
                  <a:gd name="T6" fmla="*/ 0 60000 65536"/>
                  <a:gd name="T7" fmla="*/ 0 60000 65536"/>
                  <a:gd name="T8" fmla="*/ 0 60000 65536"/>
                  <a:gd name="T9" fmla="*/ 0 w 4"/>
                  <a:gd name="T10" fmla="*/ 0 h 5"/>
                  <a:gd name="T11" fmla="*/ 4 w 4"/>
                  <a:gd name="T12" fmla="*/ 5 h 5"/>
                </a:gdLst>
                <a:ahLst/>
                <a:cxnLst>
                  <a:cxn ang="T6">
                    <a:pos x="T0" y="T1"/>
                  </a:cxn>
                  <a:cxn ang="T7">
                    <a:pos x="T2" y="T3"/>
                  </a:cxn>
                  <a:cxn ang="T8">
                    <a:pos x="T4" y="T5"/>
                  </a:cxn>
                </a:cxnLst>
                <a:rect l="T9" t="T10" r="T11" b="T12"/>
                <a:pathLst>
                  <a:path w="4" h="5">
                    <a:moveTo>
                      <a:pt x="4" y="5"/>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7" name="Freeform 107"/>
              <p:cNvSpPr>
                <a:spLocks/>
              </p:cNvSpPr>
              <p:nvPr/>
            </p:nvSpPr>
            <p:spPr bwMode="auto">
              <a:xfrm>
                <a:off x="4464" y="4060"/>
                <a:ext cx="58" cy="57"/>
              </a:xfrm>
              <a:custGeom>
                <a:avLst/>
                <a:gdLst>
                  <a:gd name="T0" fmla="*/ 233 w 233"/>
                  <a:gd name="T1" fmla="*/ 230 h 230"/>
                  <a:gd name="T2" fmla="*/ 144 w 233"/>
                  <a:gd name="T3" fmla="*/ 98 h 230"/>
                  <a:gd name="T4" fmla="*/ 0 w 233"/>
                  <a:gd name="T5" fmla="*/ 0 h 230"/>
                  <a:gd name="T6" fmla="*/ 1 w 233"/>
                  <a:gd name="T7" fmla="*/ 0 h 230"/>
                  <a:gd name="T8" fmla="*/ 0 60000 65536"/>
                  <a:gd name="T9" fmla="*/ 0 60000 65536"/>
                  <a:gd name="T10" fmla="*/ 0 60000 65536"/>
                  <a:gd name="T11" fmla="*/ 0 60000 65536"/>
                  <a:gd name="T12" fmla="*/ 0 w 233"/>
                  <a:gd name="T13" fmla="*/ 0 h 230"/>
                  <a:gd name="T14" fmla="*/ 233 w 233"/>
                  <a:gd name="T15" fmla="*/ 230 h 230"/>
                </a:gdLst>
                <a:ahLst/>
                <a:cxnLst>
                  <a:cxn ang="T8">
                    <a:pos x="T0" y="T1"/>
                  </a:cxn>
                  <a:cxn ang="T9">
                    <a:pos x="T2" y="T3"/>
                  </a:cxn>
                  <a:cxn ang="T10">
                    <a:pos x="T4" y="T5"/>
                  </a:cxn>
                  <a:cxn ang="T11">
                    <a:pos x="T6" y="T7"/>
                  </a:cxn>
                </a:cxnLst>
                <a:rect l="T12" t="T13" r="T14" b="T15"/>
                <a:pathLst>
                  <a:path w="233" h="230">
                    <a:moveTo>
                      <a:pt x="233" y="230"/>
                    </a:moveTo>
                    <a:lnTo>
                      <a:pt x="144" y="98"/>
                    </a:ln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8" name="Freeform 108"/>
              <p:cNvSpPr>
                <a:spLocks/>
              </p:cNvSpPr>
              <p:nvPr/>
            </p:nvSpPr>
            <p:spPr bwMode="auto">
              <a:xfrm>
                <a:off x="4454" y="4053"/>
                <a:ext cx="1" cy="1"/>
              </a:xfrm>
              <a:custGeom>
                <a:avLst/>
                <a:gdLst>
                  <a:gd name="T0" fmla="*/ 5 w 5"/>
                  <a:gd name="T1" fmla="*/ 4 h 4"/>
                  <a:gd name="T2" fmla="*/ 0 w 5"/>
                  <a:gd name="T3" fmla="*/ 0 h 4"/>
                  <a:gd name="T4" fmla="*/ 1 w 5"/>
                  <a:gd name="T5" fmla="*/ 0 h 4"/>
                  <a:gd name="T6" fmla="*/ 0 60000 65536"/>
                  <a:gd name="T7" fmla="*/ 0 60000 65536"/>
                  <a:gd name="T8" fmla="*/ 0 60000 65536"/>
                  <a:gd name="T9" fmla="*/ 0 w 5"/>
                  <a:gd name="T10" fmla="*/ 0 h 4"/>
                  <a:gd name="T11" fmla="*/ 5 w 5"/>
                  <a:gd name="T12" fmla="*/ 4 h 4"/>
                </a:gdLst>
                <a:ahLst/>
                <a:cxnLst>
                  <a:cxn ang="T6">
                    <a:pos x="T0" y="T1"/>
                  </a:cxn>
                  <a:cxn ang="T7">
                    <a:pos x="T2" y="T3"/>
                  </a:cxn>
                  <a:cxn ang="T8">
                    <a:pos x="T4" y="T5"/>
                  </a:cxn>
                </a:cxnLst>
                <a:rect l="T9" t="T10" r="T11" b="T12"/>
                <a:pathLst>
                  <a:path w="5" h="4">
                    <a:moveTo>
                      <a:pt x="5" y="4"/>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49" name="Freeform 109"/>
              <p:cNvSpPr>
                <a:spLocks/>
              </p:cNvSpPr>
              <p:nvPr/>
            </p:nvSpPr>
            <p:spPr bwMode="auto">
              <a:xfrm>
                <a:off x="4365" y="4029"/>
                <a:ext cx="80" cy="18"/>
              </a:xfrm>
              <a:custGeom>
                <a:avLst/>
                <a:gdLst>
                  <a:gd name="T0" fmla="*/ 323 w 323"/>
                  <a:gd name="T1" fmla="*/ 71 h 71"/>
                  <a:gd name="T2" fmla="*/ 301 w 323"/>
                  <a:gd name="T3" fmla="*/ 57 h 71"/>
                  <a:gd name="T4" fmla="*/ 16 w 323"/>
                  <a:gd name="T5" fmla="*/ 0 h 71"/>
                  <a:gd name="T6" fmla="*/ 0 w 323"/>
                  <a:gd name="T7" fmla="*/ 2 h 71"/>
                  <a:gd name="T8" fmla="*/ 1 w 323"/>
                  <a:gd name="T9" fmla="*/ 2 h 71"/>
                  <a:gd name="T10" fmla="*/ 0 60000 65536"/>
                  <a:gd name="T11" fmla="*/ 0 60000 65536"/>
                  <a:gd name="T12" fmla="*/ 0 60000 65536"/>
                  <a:gd name="T13" fmla="*/ 0 60000 65536"/>
                  <a:gd name="T14" fmla="*/ 0 60000 65536"/>
                  <a:gd name="T15" fmla="*/ 0 w 323"/>
                  <a:gd name="T16" fmla="*/ 0 h 71"/>
                  <a:gd name="T17" fmla="*/ 323 w 323"/>
                  <a:gd name="T18" fmla="*/ 71 h 71"/>
                </a:gdLst>
                <a:ahLst/>
                <a:cxnLst>
                  <a:cxn ang="T10">
                    <a:pos x="T0" y="T1"/>
                  </a:cxn>
                  <a:cxn ang="T11">
                    <a:pos x="T2" y="T3"/>
                  </a:cxn>
                  <a:cxn ang="T12">
                    <a:pos x="T4" y="T5"/>
                  </a:cxn>
                  <a:cxn ang="T13">
                    <a:pos x="T6" y="T7"/>
                  </a:cxn>
                  <a:cxn ang="T14">
                    <a:pos x="T8" y="T9"/>
                  </a:cxn>
                </a:cxnLst>
                <a:rect l="T15" t="T16" r="T17" b="T18"/>
                <a:pathLst>
                  <a:path w="323" h="71">
                    <a:moveTo>
                      <a:pt x="323" y="71"/>
                    </a:moveTo>
                    <a:lnTo>
                      <a:pt x="301" y="57"/>
                    </a:lnTo>
                    <a:lnTo>
                      <a:pt x="16" y="0"/>
                    </a:lnTo>
                    <a:lnTo>
                      <a:pt x="0" y="2"/>
                    </a:lnTo>
                    <a:lnTo>
                      <a:pt x="1" y="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0" name="Freeform 110"/>
              <p:cNvSpPr>
                <a:spLocks/>
              </p:cNvSpPr>
              <p:nvPr/>
            </p:nvSpPr>
            <p:spPr bwMode="auto">
              <a:xfrm>
                <a:off x="4353" y="4032"/>
                <a:ext cx="1" cy="1"/>
              </a:xfrm>
              <a:custGeom>
                <a:avLst/>
                <a:gdLst>
                  <a:gd name="T0" fmla="*/ 6 w 6"/>
                  <a:gd name="T1" fmla="*/ 0 h 1"/>
                  <a:gd name="T2" fmla="*/ 0 w 6"/>
                  <a:gd name="T3" fmla="*/ 1 h 1"/>
                  <a:gd name="T4" fmla="*/ 1 w 6"/>
                  <a:gd name="T5" fmla="*/ 1 h 1"/>
                  <a:gd name="T6" fmla="*/ 0 60000 65536"/>
                  <a:gd name="T7" fmla="*/ 0 60000 65536"/>
                  <a:gd name="T8" fmla="*/ 0 60000 65536"/>
                  <a:gd name="T9" fmla="*/ 0 w 6"/>
                  <a:gd name="T10" fmla="*/ 0 h 1"/>
                  <a:gd name="T11" fmla="*/ 6 w 6"/>
                  <a:gd name="T12" fmla="*/ 1 h 1"/>
                </a:gdLst>
                <a:ahLst/>
                <a:cxnLst>
                  <a:cxn ang="T6">
                    <a:pos x="T0" y="T1"/>
                  </a:cxn>
                  <a:cxn ang="T7">
                    <a:pos x="T2" y="T3"/>
                  </a:cxn>
                  <a:cxn ang="T8">
                    <a:pos x="T4" y="T5"/>
                  </a:cxn>
                </a:cxnLst>
                <a:rect l="T9" t="T10" r="T11" b="T12"/>
                <a:pathLst>
                  <a:path w="6" h="1">
                    <a:moveTo>
                      <a:pt x="6" y="0"/>
                    </a:moveTo>
                    <a:lnTo>
                      <a:pt x="0" y="1"/>
                    </a:lnTo>
                    <a:lnTo>
                      <a:pt x="1" y="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1" name="Freeform 111"/>
              <p:cNvSpPr>
                <a:spLocks/>
              </p:cNvSpPr>
              <p:nvPr/>
            </p:nvSpPr>
            <p:spPr bwMode="auto">
              <a:xfrm>
                <a:off x="4266" y="4034"/>
                <a:ext cx="76" cy="30"/>
              </a:xfrm>
              <a:custGeom>
                <a:avLst/>
                <a:gdLst>
                  <a:gd name="T0" fmla="*/ 305 w 305"/>
                  <a:gd name="T1" fmla="*/ 0 h 119"/>
                  <a:gd name="T2" fmla="*/ 123 w 305"/>
                  <a:gd name="T3" fmla="*/ 37 h 119"/>
                  <a:gd name="T4" fmla="*/ 0 w 305"/>
                  <a:gd name="T5" fmla="*/ 119 h 119"/>
                  <a:gd name="T6" fmla="*/ 1 w 305"/>
                  <a:gd name="T7" fmla="*/ 119 h 119"/>
                  <a:gd name="T8" fmla="*/ 0 60000 65536"/>
                  <a:gd name="T9" fmla="*/ 0 60000 65536"/>
                  <a:gd name="T10" fmla="*/ 0 60000 65536"/>
                  <a:gd name="T11" fmla="*/ 0 60000 65536"/>
                  <a:gd name="T12" fmla="*/ 0 w 305"/>
                  <a:gd name="T13" fmla="*/ 0 h 119"/>
                  <a:gd name="T14" fmla="*/ 305 w 305"/>
                  <a:gd name="T15" fmla="*/ 119 h 119"/>
                </a:gdLst>
                <a:ahLst/>
                <a:cxnLst>
                  <a:cxn ang="T8">
                    <a:pos x="T0" y="T1"/>
                  </a:cxn>
                  <a:cxn ang="T9">
                    <a:pos x="T2" y="T3"/>
                  </a:cxn>
                  <a:cxn ang="T10">
                    <a:pos x="T4" y="T5"/>
                  </a:cxn>
                  <a:cxn ang="T11">
                    <a:pos x="T6" y="T7"/>
                  </a:cxn>
                </a:cxnLst>
                <a:rect l="T12" t="T13" r="T14" b="T15"/>
                <a:pathLst>
                  <a:path w="305" h="119">
                    <a:moveTo>
                      <a:pt x="305" y="0"/>
                    </a:moveTo>
                    <a:lnTo>
                      <a:pt x="123" y="37"/>
                    </a:lnTo>
                    <a:lnTo>
                      <a:pt x="0" y="119"/>
                    </a:lnTo>
                    <a:lnTo>
                      <a:pt x="1" y="11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2" name="Freeform 112"/>
              <p:cNvSpPr>
                <a:spLocks/>
              </p:cNvSpPr>
              <p:nvPr/>
            </p:nvSpPr>
            <p:spPr bwMode="auto">
              <a:xfrm>
                <a:off x="4256" y="4070"/>
                <a:ext cx="1" cy="1"/>
              </a:xfrm>
              <a:custGeom>
                <a:avLst/>
                <a:gdLst>
                  <a:gd name="T0" fmla="*/ 6 w 6"/>
                  <a:gd name="T1" fmla="*/ 0 h 5"/>
                  <a:gd name="T2" fmla="*/ 0 w 6"/>
                  <a:gd name="T3" fmla="*/ 5 h 5"/>
                  <a:gd name="T4" fmla="*/ 1 w 6"/>
                  <a:gd name="T5" fmla="*/ 5 h 5"/>
                  <a:gd name="T6" fmla="*/ 0 60000 65536"/>
                  <a:gd name="T7" fmla="*/ 0 60000 65536"/>
                  <a:gd name="T8" fmla="*/ 0 60000 65536"/>
                  <a:gd name="T9" fmla="*/ 0 w 6"/>
                  <a:gd name="T10" fmla="*/ 0 h 5"/>
                  <a:gd name="T11" fmla="*/ 6 w 6"/>
                  <a:gd name="T12" fmla="*/ 5 h 5"/>
                </a:gdLst>
                <a:ahLst/>
                <a:cxnLst>
                  <a:cxn ang="T6">
                    <a:pos x="T0" y="T1"/>
                  </a:cxn>
                  <a:cxn ang="T7">
                    <a:pos x="T2" y="T3"/>
                  </a:cxn>
                  <a:cxn ang="T8">
                    <a:pos x="T4" y="T5"/>
                  </a:cxn>
                </a:cxnLst>
                <a:rect l="T9" t="T10" r="T11" b="T12"/>
                <a:pathLst>
                  <a:path w="6" h="5">
                    <a:moveTo>
                      <a:pt x="6" y="0"/>
                    </a:moveTo>
                    <a:lnTo>
                      <a:pt x="0" y="5"/>
                    </a:lnTo>
                    <a:lnTo>
                      <a:pt x="1" y="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3" name="Freeform 113"/>
              <p:cNvSpPr>
                <a:spLocks/>
              </p:cNvSpPr>
              <p:nvPr/>
            </p:nvSpPr>
            <p:spPr bwMode="auto">
              <a:xfrm>
                <a:off x="4197" y="4076"/>
                <a:ext cx="50" cy="67"/>
              </a:xfrm>
              <a:custGeom>
                <a:avLst/>
                <a:gdLst>
                  <a:gd name="T0" fmla="*/ 201 w 201"/>
                  <a:gd name="T1" fmla="*/ 0 h 264"/>
                  <a:gd name="T2" fmla="*/ 156 w 201"/>
                  <a:gd name="T3" fmla="*/ 30 h 264"/>
                  <a:gd name="T4" fmla="*/ 0 w 201"/>
                  <a:gd name="T5" fmla="*/ 264 h 264"/>
                  <a:gd name="T6" fmla="*/ 1 w 201"/>
                  <a:gd name="T7" fmla="*/ 264 h 264"/>
                  <a:gd name="T8" fmla="*/ 0 60000 65536"/>
                  <a:gd name="T9" fmla="*/ 0 60000 65536"/>
                  <a:gd name="T10" fmla="*/ 0 60000 65536"/>
                  <a:gd name="T11" fmla="*/ 0 60000 65536"/>
                  <a:gd name="T12" fmla="*/ 0 w 201"/>
                  <a:gd name="T13" fmla="*/ 0 h 264"/>
                  <a:gd name="T14" fmla="*/ 201 w 201"/>
                  <a:gd name="T15" fmla="*/ 264 h 264"/>
                </a:gdLst>
                <a:ahLst/>
                <a:cxnLst>
                  <a:cxn ang="T8">
                    <a:pos x="T0" y="T1"/>
                  </a:cxn>
                  <a:cxn ang="T9">
                    <a:pos x="T2" y="T3"/>
                  </a:cxn>
                  <a:cxn ang="T10">
                    <a:pos x="T4" y="T5"/>
                  </a:cxn>
                  <a:cxn ang="T11">
                    <a:pos x="T6" y="T7"/>
                  </a:cxn>
                </a:cxnLst>
                <a:rect l="T12" t="T13" r="T14" b="T15"/>
                <a:pathLst>
                  <a:path w="201" h="264">
                    <a:moveTo>
                      <a:pt x="201" y="0"/>
                    </a:moveTo>
                    <a:lnTo>
                      <a:pt x="156" y="30"/>
                    </a:lnTo>
                    <a:lnTo>
                      <a:pt x="0" y="264"/>
                    </a:lnTo>
                    <a:lnTo>
                      <a:pt x="1" y="26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4" name="Freeform 114"/>
              <p:cNvSpPr>
                <a:spLocks/>
              </p:cNvSpPr>
              <p:nvPr/>
            </p:nvSpPr>
            <p:spPr bwMode="auto">
              <a:xfrm>
                <a:off x="4194" y="4152"/>
                <a:ext cx="1" cy="2"/>
              </a:xfrm>
              <a:custGeom>
                <a:avLst/>
                <a:gdLst>
                  <a:gd name="T0" fmla="*/ 2 w 2"/>
                  <a:gd name="T1" fmla="*/ 0 h 7"/>
                  <a:gd name="T2" fmla="*/ 0 w 2"/>
                  <a:gd name="T3" fmla="*/ 7 h 7"/>
                  <a:gd name="T4" fmla="*/ 1 w 2"/>
                  <a:gd name="T5" fmla="*/ 7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2" y="0"/>
                    </a:moveTo>
                    <a:lnTo>
                      <a:pt x="0" y="7"/>
                    </a:lnTo>
                    <a:lnTo>
                      <a:pt x="1"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5" name="Freeform 115"/>
              <p:cNvSpPr>
                <a:spLocks/>
              </p:cNvSpPr>
              <p:nvPr/>
            </p:nvSpPr>
            <p:spPr bwMode="auto">
              <a:xfrm>
                <a:off x="4182" y="4164"/>
                <a:ext cx="10" cy="82"/>
              </a:xfrm>
              <a:custGeom>
                <a:avLst/>
                <a:gdLst>
                  <a:gd name="T0" fmla="*/ 41 w 41"/>
                  <a:gd name="T1" fmla="*/ 0 h 327"/>
                  <a:gd name="T2" fmla="*/ 0 w 41"/>
                  <a:gd name="T3" fmla="*/ 208 h 327"/>
                  <a:gd name="T4" fmla="*/ 23 w 41"/>
                  <a:gd name="T5" fmla="*/ 327 h 327"/>
                  <a:gd name="T6" fmla="*/ 24 w 41"/>
                  <a:gd name="T7" fmla="*/ 327 h 327"/>
                  <a:gd name="T8" fmla="*/ 0 60000 65536"/>
                  <a:gd name="T9" fmla="*/ 0 60000 65536"/>
                  <a:gd name="T10" fmla="*/ 0 60000 65536"/>
                  <a:gd name="T11" fmla="*/ 0 60000 65536"/>
                  <a:gd name="T12" fmla="*/ 0 w 41"/>
                  <a:gd name="T13" fmla="*/ 0 h 327"/>
                  <a:gd name="T14" fmla="*/ 41 w 41"/>
                  <a:gd name="T15" fmla="*/ 327 h 327"/>
                </a:gdLst>
                <a:ahLst/>
                <a:cxnLst>
                  <a:cxn ang="T8">
                    <a:pos x="T0" y="T1"/>
                  </a:cxn>
                  <a:cxn ang="T9">
                    <a:pos x="T2" y="T3"/>
                  </a:cxn>
                  <a:cxn ang="T10">
                    <a:pos x="T4" y="T5"/>
                  </a:cxn>
                  <a:cxn ang="T11">
                    <a:pos x="T6" y="T7"/>
                  </a:cxn>
                </a:cxnLst>
                <a:rect l="T12" t="T13" r="T14" b="T15"/>
                <a:pathLst>
                  <a:path w="41" h="327">
                    <a:moveTo>
                      <a:pt x="41" y="0"/>
                    </a:moveTo>
                    <a:lnTo>
                      <a:pt x="0" y="208"/>
                    </a:lnTo>
                    <a:lnTo>
                      <a:pt x="23" y="327"/>
                    </a:lnTo>
                    <a:lnTo>
                      <a:pt x="24" y="32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6" name="Freeform 116"/>
              <p:cNvSpPr>
                <a:spLocks/>
              </p:cNvSpPr>
              <p:nvPr/>
            </p:nvSpPr>
            <p:spPr bwMode="auto">
              <a:xfrm>
                <a:off x="4189" y="4256"/>
                <a:ext cx="1" cy="2"/>
              </a:xfrm>
              <a:custGeom>
                <a:avLst/>
                <a:gdLst>
                  <a:gd name="T0" fmla="*/ 0 w 3"/>
                  <a:gd name="T1" fmla="*/ 0 h 7"/>
                  <a:gd name="T2" fmla="*/ 2 w 3"/>
                  <a:gd name="T3" fmla="*/ 7 h 7"/>
                  <a:gd name="T4" fmla="*/ 3 w 3"/>
                  <a:gd name="T5" fmla="*/ 7 h 7"/>
                  <a:gd name="T6" fmla="*/ 0 60000 65536"/>
                  <a:gd name="T7" fmla="*/ 0 60000 65536"/>
                  <a:gd name="T8" fmla="*/ 0 60000 65536"/>
                  <a:gd name="T9" fmla="*/ 0 w 3"/>
                  <a:gd name="T10" fmla="*/ 0 h 7"/>
                  <a:gd name="T11" fmla="*/ 3 w 3"/>
                  <a:gd name="T12" fmla="*/ 7 h 7"/>
                </a:gdLst>
                <a:ahLst/>
                <a:cxnLst>
                  <a:cxn ang="T6">
                    <a:pos x="T0" y="T1"/>
                  </a:cxn>
                  <a:cxn ang="T7">
                    <a:pos x="T2" y="T3"/>
                  </a:cxn>
                  <a:cxn ang="T8">
                    <a:pos x="T4" y="T5"/>
                  </a:cxn>
                </a:cxnLst>
                <a:rect l="T9" t="T10" r="T11" b="T12"/>
                <a:pathLst>
                  <a:path w="3" h="7">
                    <a:moveTo>
                      <a:pt x="0" y="0"/>
                    </a:moveTo>
                    <a:lnTo>
                      <a:pt x="2" y="7"/>
                    </a:lnTo>
                    <a:lnTo>
                      <a:pt x="3"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7" name="Freeform 117"/>
              <p:cNvSpPr>
                <a:spLocks/>
              </p:cNvSpPr>
              <p:nvPr/>
            </p:nvSpPr>
            <p:spPr bwMode="auto">
              <a:xfrm>
                <a:off x="4192" y="4268"/>
                <a:ext cx="39" cy="73"/>
              </a:xfrm>
              <a:custGeom>
                <a:avLst/>
                <a:gdLst>
                  <a:gd name="T0" fmla="*/ 0 w 157"/>
                  <a:gd name="T1" fmla="*/ 0 h 290"/>
                  <a:gd name="T2" fmla="*/ 15 w 157"/>
                  <a:gd name="T3" fmla="*/ 79 h 290"/>
                  <a:gd name="T4" fmla="*/ 156 w 157"/>
                  <a:gd name="T5" fmla="*/ 290 h 290"/>
                  <a:gd name="T6" fmla="*/ 157 w 157"/>
                  <a:gd name="T7" fmla="*/ 290 h 290"/>
                  <a:gd name="T8" fmla="*/ 0 60000 65536"/>
                  <a:gd name="T9" fmla="*/ 0 60000 65536"/>
                  <a:gd name="T10" fmla="*/ 0 60000 65536"/>
                  <a:gd name="T11" fmla="*/ 0 60000 65536"/>
                  <a:gd name="T12" fmla="*/ 0 w 157"/>
                  <a:gd name="T13" fmla="*/ 0 h 290"/>
                  <a:gd name="T14" fmla="*/ 157 w 157"/>
                  <a:gd name="T15" fmla="*/ 290 h 290"/>
                </a:gdLst>
                <a:ahLst/>
                <a:cxnLst>
                  <a:cxn ang="T8">
                    <a:pos x="T0" y="T1"/>
                  </a:cxn>
                  <a:cxn ang="T9">
                    <a:pos x="T2" y="T3"/>
                  </a:cxn>
                  <a:cxn ang="T10">
                    <a:pos x="T4" y="T5"/>
                  </a:cxn>
                  <a:cxn ang="T11">
                    <a:pos x="T6" y="T7"/>
                  </a:cxn>
                </a:cxnLst>
                <a:rect l="T12" t="T13" r="T14" b="T15"/>
                <a:pathLst>
                  <a:path w="157" h="290">
                    <a:moveTo>
                      <a:pt x="0" y="0"/>
                    </a:moveTo>
                    <a:lnTo>
                      <a:pt x="15" y="79"/>
                    </a:lnTo>
                    <a:lnTo>
                      <a:pt x="156" y="290"/>
                    </a:lnTo>
                    <a:lnTo>
                      <a:pt x="157" y="29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8" name="Freeform 118"/>
              <p:cNvSpPr>
                <a:spLocks/>
              </p:cNvSpPr>
              <p:nvPr/>
            </p:nvSpPr>
            <p:spPr bwMode="auto">
              <a:xfrm>
                <a:off x="4237" y="4349"/>
                <a:ext cx="2" cy="1"/>
              </a:xfrm>
              <a:custGeom>
                <a:avLst/>
                <a:gdLst>
                  <a:gd name="T0" fmla="*/ 0 w 6"/>
                  <a:gd name="T1" fmla="*/ 0 h 4"/>
                  <a:gd name="T2" fmla="*/ 5 w 6"/>
                  <a:gd name="T3" fmla="*/ 4 h 4"/>
                  <a:gd name="T4" fmla="*/ 6 w 6"/>
                  <a:gd name="T5" fmla="*/ 4 h 4"/>
                  <a:gd name="T6" fmla="*/ 0 60000 65536"/>
                  <a:gd name="T7" fmla="*/ 0 60000 65536"/>
                  <a:gd name="T8" fmla="*/ 0 60000 65536"/>
                  <a:gd name="T9" fmla="*/ 0 w 6"/>
                  <a:gd name="T10" fmla="*/ 0 h 4"/>
                  <a:gd name="T11" fmla="*/ 6 w 6"/>
                  <a:gd name="T12" fmla="*/ 4 h 4"/>
                </a:gdLst>
                <a:ahLst/>
                <a:cxnLst>
                  <a:cxn ang="T6">
                    <a:pos x="T0" y="T1"/>
                  </a:cxn>
                  <a:cxn ang="T7">
                    <a:pos x="T2" y="T3"/>
                  </a:cxn>
                  <a:cxn ang="T8">
                    <a:pos x="T4" y="T5"/>
                  </a:cxn>
                </a:cxnLst>
                <a:rect l="T9" t="T10" r="T11" b="T12"/>
                <a:pathLst>
                  <a:path w="6" h="4">
                    <a:moveTo>
                      <a:pt x="0" y="0"/>
                    </a:moveTo>
                    <a:lnTo>
                      <a:pt x="5" y="4"/>
                    </a:lnTo>
                    <a:lnTo>
                      <a:pt x="6" y="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59" name="Freeform 119"/>
              <p:cNvSpPr>
                <a:spLocks/>
              </p:cNvSpPr>
              <p:nvPr/>
            </p:nvSpPr>
            <p:spPr bwMode="auto">
              <a:xfrm>
                <a:off x="4247" y="4356"/>
                <a:ext cx="73" cy="38"/>
              </a:xfrm>
              <a:custGeom>
                <a:avLst/>
                <a:gdLst>
                  <a:gd name="T0" fmla="*/ 0 w 292"/>
                  <a:gd name="T1" fmla="*/ 0 h 151"/>
                  <a:gd name="T2" fmla="*/ 197 w 292"/>
                  <a:gd name="T3" fmla="*/ 132 h 151"/>
                  <a:gd name="T4" fmla="*/ 291 w 292"/>
                  <a:gd name="T5" fmla="*/ 151 h 151"/>
                  <a:gd name="T6" fmla="*/ 292 w 292"/>
                  <a:gd name="T7" fmla="*/ 151 h 151"/>
                  <a:gd name="T8" fmla="*/ 0 60000 65536"/>
                  <a:gd name="T9" fmla="*/ 0 60000 65536"/>
                  <a:gd name="T10" fmla="*/ 0 60000 65536"/>
                  <a:gd name="T11" fmla="*/ 0 60000 65536"/>
                  <a:gd name="T12" fmla="*/ 0 w 292"/>
                  <a:gd name="T13" fmla="*/ 0 h 151"/>
                  <a:gd name="T14" fmla="*/ 292 w 292"/>
                  <a:gd name="T15" fmla="*/ 151 h 151"/>
                </a:gdLst>
                <a:ahLst/>
                <a:cxnLst>
                  <a:cxn ang="T8">
                    <a:pos x="T0" y="T1"/>
                  </a:cxn>
                  <a:cxn ang="T9">
                    <a:pos x="T2" y="T3"/>
                  </a:cxn>
                  <a:cxn ang="T10">
                    <a:pos x="T4" y="T5"/>
                  </a:cxn>
                  <a:cxn ang="T11">
                    <a:pos x="T6" y="T7"/>
                  </a:cxn>
                </a:cxnLst>
                <a:rect l="T12" t="T13" r="T14" b="T15"/>
                <a:pathLst>
                  <a:path w="292" h="151">
                    <a:moveTo>
                      <a:pt x="0" y="0"/>
                    </a:moveTo>
                    <a:lnTo>
                      <a:pt x="197" y="132"/>
                    </a:lnTo>
                    <a:lnTo>
                      <a:pt x="291" y="151"/>
                    </a:lnTo>
                    <a:lnTo>
                      <a:pt x="292" y="15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0" name="Freeform 120"/>
              <p:cNvSpPr>
                <a:spLocks/>
              </p:cNvSpPr>
              <p:nvPr/>
            </p:nvSpPr>
            <p:spPr bwMode="auto">
              <a:xfrm>
                <a:off x="4330" y="4396"/>
                <a:ext cx="2" cy="1"/>
              </a:xfrm>
              <a:custGeom>
                <a:avLst/>
                <a:gdLst>
                  <a:gd name="T0" fmla="*/ 0 w 7"/>
                  <a:gd name="T1" fmla="*/ 0 h 3"/>
                  <a:gd name="T2" fmla="*/ 6 w 7"/>
                  <a:gd name="T3" fmla="*/ 3 h 3"/>
                  <a:gd name="T4" fmla="*/ 7 w 7"/>
                  <a:gd name="T5" fmla="*/ 3 h 3"/>
                  <a:gd name="T6" fmla="*/ 0 60000 65536"/>
                  <a:gd name="T7" fmla="*/ 0 60000 65536"/>
                  <a:gd name="T8" fmla="*/ 0 60000 65536"/>
                  <a:gd name="T9" fmla="*/ 0 w 7"/>
                  <a:gd name="T10" fmla="*/ 0 h 3"/>
                  <a:gd name="T11" fmla="*/ 7 w 7"/>
                  <a:gd name="T12" fmla="*/ 3 h 3"/>
                </a:gdLst>
                <a:ahLst/>
                <a:cxnLst>
                  <a:cxn ang="T6">
                    <a:pos x="T0" y="T1"/>
                  </a:cxn>
                  <a:cxn ang="T7">
                    <a:pos x="T2" y="T3"/>
                  </a:cxn>
                  <a:cxn ang="T8">
                    <a:pos x="T4" y="T5"/>
                  </a:cxn>
                </a:cxnLst>
                <a:rect l="T9" t="T10" r="T11" b="T12"/>
                <a:pathLst>
                  <a:path w="7" h="3">
                    <a:moveTo>
                      <a:pt x="0" y="0"/>
                    </a:moveTo>
                    <a:lnTo>
                      <a:pt x="6" y="3"/>
                    </a:lnTo>
                    <a:lnTo>
                      <a:pt x="7"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1" name="Freeform 121"/>
              <p:cNvSpPr>
                <a:spLocks/>
              </p:cNvSpPr>
              <p:nvPr/>
            </p:nvSpPr>
            <p:spPr bwMode="auto">
              <a:xfrm>
                <a:off x="4342" y="4392"/>
                <a:ext cx="83" cy="11"/>
              </a:xfrm>
              <a:custGeom>
                <a:avLst/>
                <a:gdLst>
                  <a:gd name="T0" fmla="*/ 0 w 329"/>
                  <a:gd name="T1" fmla="*/ 23 h 44"/>
                  <a:gd name="T2" fmla="*/ 105 w 329"/>
                  <a:gd name="T3" fmla="*/ 44 h 44"/>
                  <a:gd name="T4" fmla="*/ 328 w 329"/>
                  <a:gd name="T5" fmla="*/ 0 h 44"/>
                  <a:gd name="T6" fmla="*/ 329 w 329"/>
                  <a:gd name="T7" fmla="*/ 0 h 44"/>
                  <a:gd name="T8" fmla="*/ 0 60000 65536"/>
                  <a:gd name="T9" fmla="*/ 0 60000 65536"/>
                  <a:gd name="T10" fmla="*/ 0 60000 65536"/>
                  <a:gd name="T11" fmla="*/ 0 60000 65536"/>
                  <a:gd name="T12" fmla="*/ 0 w 329"/>
                  <a:gd name="T13" fmla="*/ 0 h 44"/>
                  <a:gd name="T14" fmla="*/ 329 w 329"/>
                  <a:gd name="T15" fmla="*/ 44 h 44"/>
                </a:gdLst>
                <a:ahLst/>
                <a:cxnLst>
                  <a:cxn ang="T8">
                    <a:pos x="T0" y="T1"/>
                  </a:cxn>
                  <a:cxn ang="T9">
                    <a:pos x="T2" y="T3"/>
                  </a:cxn>
                  <a:cxn ang="T10">
                    <a:pos x="T4" y="T5"/>
                  </a:cxn>
                  <a:cxn ang="T11">
                    <a:pos x="T6" y="T7"/>
                  </a:cxn>
                </a:cxnLst>
                <a:rect l="T12" t="T13" r="T14" b="T15"/>
                <a:pathLst>
                  <a:path w="329" h="44">
                    <a:moveTo>
                      <a:pt x="0" y="23"/>
                    </a:moveTo>
                    <a:lnTo>
                      <a:pt x="105" y="44"/>
                    </a:lnTo>
                    <a:lnTo>
                      <a:pt x="328" y="0"/>
                    </a:lnTo>
                    <a:lnTo>
                      <a:pt x="32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2" name="Freeform 122"/>
              <p:cNvSpPr>
                <a:spLocks/>
              </p:cNvSpPr>
              <p:nvPr/>
            </p:nvSpPr>
            <p:spPr bwMode="auto">
              <a:xfrm>
                <a:off x="4434" y="4390"/>
                <a:ext cx="2" cy="1"/>
              </a:xfrm>
              <a:custGeom>
                <a:avLst/>
                <a:gdLst>
                  <a:gd name="T0" fmla="*/ 0 w 8"/>
                  <a:gd name="T1" fmla="*/ 1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1"/>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3" name="Freeform 123"/>
              <p:cNvSpPr>
                <a:spLocks/>
              </p:cNvSpPr>
              <p:nvPr/>
            </p:nvSpPr>
            <p:spPr bwMode="auto">
              <a:xfrm>
                <a:off x="4445" y="4334"/>
                <a:ext cx="65" cy="51"/>
              </a:xfrm>
              <a:custGeom>
                <a:avLst/>
                <a:gdLst>
                  <a:gd name="T0" fmla="*/ 0 w 260"/>
                  <a:gd name="T1" fmla="*/ 204 h 204"/>
                  <a:gd name="T2" fmla="*/ 220 w 260"/>
                  <a:gd name="T3" fmla="*/ 57 h 204"/>
                  <a:gd name="T4" fmla="*/ 259 w 260"/>
                  <a:gd name="T5" fmla="*/ 0 h 204"/>
                  <a:gd name="T6" fmla="*/ 260 w 260"/>
                  <a:gd name="T7" fmla="*/ 0 h 204"/>
                  <a:gd name="T8" fmla="*/ 0 60000 65536"/>
                  <a:gd name="T9" fmla="*/ 0 60000 65536"/>
                  <a:gd name="T10" fmla="*/ 0 60000 65536"/>
                  <a:gd name="T11" fmla="*/ 0 60000 65536"/>
                  <a:gd name="T12" fmla="*/ 0 w 260"/>
                  <a:gd name="T13" fmla="*/ 0 h 204"/>
                  <a:gd name="T14" fmla="*/ 260 w 260"/>
                  <a:gd name="T15" fmla="*/ 204 h 204"/>
                </a:gdLst>
                <a:ahLst/>
                <a:cxnLst>
                  <a:cxn ang="T8">
                    <a:pos x="T0" y="T1"/>
                  </a:cxn>
                  <a:cxn ang="T9">
                    <a:pos x="T2" y="T3"/>
                  </a:cxn>
                  <a:cxn ang="T10">
                    <a:pos x="T4" y="T5"/>
                  </a:cxn>
                  <a:cxn ang="T11">
                    <a:pos x="T6" y="T7"/>
                  </a:cxn>
                </a:cxnLst>
                <a:rect l="T12" t="T13" r="T14" b="T15"/>
                <a:pathLst>
                  <a:path w="260" h="204">
                    <a:moveTo>
                      <a:pt x="0" y="204"/>
                    </a:moveTo>
                    <a:lnTo>
                      <a:pt x="220" y="57"/>
                    </a:lnTo>
                    <a:lnTo>
                      <a:pt x="259" y="0"/>
                    </a:lnTo>
                    <a:lnTo>
                      <a:pt x="26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4" name="Freeform 124"/>
              <p:cNvSpPr>
                <a:spLocks/>
              </p:cNvSpPr>
              <p:nvPr/>
            </p:nvSpPr>
            <p:spPr bwMode="auto">
              <a:xfrm>
                <a:off x="4516" y="4324"/>
                <a:ext cx="1" cy="1"/>
              </a:xfrm>
              <a:custGeom>
                <a:avLst/>
                <a:gdLst>
                  <a:gd name="T0" fmla="*/ 0 w 5"/>
                  <a:gd name="T1" fmla="*/ 6 h 6"/>
                  <a:gd name="T2" fmla="*/ 4 w 5"/>
                  <a:gd name="T3" fmla="*/ 0 h 6"/>
                  <a:gd name="T4" fmla="*/ 5 w 5"/>
                  <a:gd name="T5" fmla="*/ 0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0" y="6"/>
                    </a:moveTo>
                    <a:lnTo>
                      <a:pt x="4" y="0"/>
                    </a:lnTo>
                    <a:lnTo>
                      <a:pt x="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5" name="Freeform 125"/>
              <p:cNvSpPr>
                <a:spLocks/>
              </p:cNvSpPr>
              <p:nvPr/>
            </p:nvSpPr>
            <p:spPr bwMode="auto">
              <a:xfrm>
                <a:off x="4522" y="4239"/>
                <a:ext cx="29" cy="76"/>
              </a:xfrm>
              <a:custGeom>
                <a:avLst/>
                <a:gdLst>
                  <a:gd name="T0" fmla="*/ 0 w 114"/>
                  <a:gd name="T1" fmla="*/ 308 h 308"/>
                  <a:gd name="T2" fmla="*/ 73 w 114"/>
                  <a:gd name="T3" fmla="*/ 198 h 308"/>
                  <a:gd name="T4" fmla="*/ 113 w 114"/>
                  <a:gd name="T5" fmla="*/ 0 h 308"/>
                  <a:gd name="T6" fmla="*/ 114 w 114"/>
                  <a:gd name="T7" fmla="*/ 0 h 308"/>
                  <a:gd name="T8" fmla="*/ 0 60000 65536"/>
                  <a:gd name="T9" fmla="*/ 0 60000 65536"/>
                  <a:gd name="T10" fmla="*/ 0 60000 65536"/>
                  <a:gd name="T11" fmla="*/ 0 60000 65536"/>
                  <a:gd name="T12" fmla="*/ 0 w 114"/>
                  <a:gd name="T13" fmla="*/ 0 h 308"/>
                  <a:gd name="T14" fmla="*/ 114 w 114"/>
                  <a:gd name="T15" fmla="*/ 308 h 308"/>
                </a:gdLst>
                <a:ahLst/>
                <a:cxnLst>
                  <a:cxn ang="T8">
                    <a:pos x="T0" y="T1"/>
                  </a:cxn>
                  <a:cxn ang="T9">
                    <a:pos x="T2" y="T3"/>
                  </a:cxn>
                  <a:cxn ang="T10">
                    <a:pos x="T4" y="T5"/>
                  </a:cxn>
                  <a:cxn ang="T11">
                    <a:pos x="T6" y="T7"/>
                  </a:cxn>
                </a:cxnLst>
                <a:rect l="T12" t="T13" r="T14" b="T15"/>
                <a:pathLst>
                  <a:path w="114" h="308">
                    <a:moveTo>
                      <a:pt x="0" y="308"/>
                    </a:moveTo>
                    <a:lnTo>
                      <a:pt x="73" y="198"/>
                    </a:lnTo>
                    <a:lnTo>
                      <a:pt x="113" y="0"/>
                    </a:lnTo>
                    <a:lnTo>
                      <a:pt x="11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6" name="Freeform 126"/>
              <p:cNvSpPr>
                <a:spLocks/>
              </p:cNvSpPr>
              <p:nvPr/>
            </p:nvSpPr>
            <p:spPr bwMode="auto">
              <a:xfrm>
                <a:off x="4553" y="4227"/>
                <a:ext cx="1" cy="1"/>
              </a:xfrm>
              <a:custGeom>
                <a:avLst/>
                <a:gdLst>
                  <a:gd name="T0" fmla="*/ 0 w 2"/>
                  <a:gd name="T1" fmla="*/ 7 h 7"/>
                  <a:gd name="T2" fmla="*/ 1 w 2"/>
                  <a:gd name="T3" fmla="*/ 0 h 7"/>
                  <a:gd name="T4" fmla="*/ 2 w 2"/>
                  <a:gd name="T5" fmla="*/ 0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0" y="7"/>
                    </a:moveTo>
                    <a:lnTo>
                      <a:pt x="1"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7" name="Line 127"/>
              <p:cNvSpPr>
                <a:spLocks noChangeShapeType="1"/>
              </p:cNvSpPr>
              <p:nvPr/>
            </p:nvSpPr>
            <p:spPr bwMode="auto">
              <a:xfrm>
                <a:off x="4555" y="4216"/>
                <a:ext cx="1"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9468" name="Freeform 128"/>
              <p:cNvSpPr>
                <a:spLocks/>
              </p:cNvSpPr>
              <p:nvPr/>
            </p:nvSpPr>
            <p:spPr bwMode="auto">
              <a:xfrm>
                <a:off x="4179" y="4285"/>
                <a:ext cx="133" cy="147"/>
              </a:xfrm>
              <a:custGeom>
                <a:avLst/>
                <a:gdLst>
                  <a:gd name="T0" fmla="*/ 533 w 533"/>
                  <a:gd name="T1" fmla="*/ 586 h 586"/>
                  <a:gd name="T2" fmla="*/ 0 w 533"/>
                  <a:gd name="T3" fmla="*/ 0 h 586"/>
                  <a:gd name="T4" fmla="*/ 1 w 533"/>
                  <a:gd name="T5" fmla="*/ 0 h 586"/>
                  <a:gd name="T6" fmla="*/ 0 60000 65536"/>
                  <a:gd name="T7" fmla="*/ 0 60000 65536"/>
                  <a:gd name="T8" fmla="*/ 0 60000 65536"/>
                  <a:gd name="T9" fmla="*/ 0 w 533"/>
                  <a:gd name="T10" fmla="*/ 0 h 586"/>
                  <a:gd name="T11" fmla="*/ 533 w 533"/>
                  <a:gd name="T12" fmla="*/ 586 h 586"/>
                </a:gdLst>
                <a:ahLst/>
                <a:cxnLst>
                  <a:cxn ang="T6">
                    <a:pos x="T0" y="T1"/>
                  </a:cxn>
                  <a:cxn ang="T7">
                    <a:pos x="T2" y="T3"/>
                  </a:cxn>
                  <a:cxn ang="T8">
                    <a:pos x="T4" y="T5"/>
                  </a:cxn>
                </a:cxnLst>
                <a:rect l="T9" t="T10" r="T11" b="T12"/>
                <a:pathLst>
                  <a:path w="533" h="586">
                    <a:moveTo>
                      <a:pt x="533" y="58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69" name="Freeform 129"/>
              <p:cNvSpPr>
                <a:spLocks/>
              </p:cNvSpPr>
              <p:nvPr/>
            </p:nvSpPr>
            <p:spPr bwMode="auto">
              <a:xfrm>
                <a:off x="4425" y="4285"/>
                <a:ext cx="134" cy="147"/>
              </a:xfrm>
              <a:custGeom>
                <a:avLst/>
                <a:gdLst>
                  <a:gd name="T0" fmla="*/ 0 w 536"/>
                  <a:gd name="T1" fmla="*/ 586 h 586"/>
                  <a:gd name="T2" fmla="*/ 535 w 536"/>
                  <a:gd name="T3" fmla="*/ 0 h 586"/>
                  <a:gd name="T4" fmla="*/ 536 w 536"/>
                  <a:gd name="T5" fmla="*/ 0 h 586"/>
                  <a:gd name="T6" fmla="*/ 0 60000 65536"/>
                  <a:gd name="T7" fmla="*/ 0 60000 65536"/>
                  <a:gd name="T8" fmla="*/ 0 60000 65536"/>
                  <a:gd name="T9" fmla="*/ 0 w 536"/>
                  <a:gd name="T10" fmla="*/ 0 h 586"/>
                  <a:gd name="T11" fmla="*/ 536 w 536"/>
                  <a:gd name="T12" fmla="*/ 586 h 586"/>
                </a:gdLst>
                <a:ahLst/>
                <a:cxnLst>
                  <a:cxn ang="T6">
                    <a:pos x="T0" y="T1"/>
                  </a:cxn>
                  <a:cxn ang="T7">
                    <a:pos x="T2" y="T3"/>
                  </a:cxn>
                  <a:cxn ang="T8">
                    <a:pos x="T4" y="T5"/>
                  </a:cxn>
                </a:cxnLst>
                <a:rect l="T9" t="T10" r="T11" b="T12"/>
                <a:pathLst>
                  <a:path w="536" h="586">
                    <a:moveTo>
                      <a:pt x="0" y="586"/>
                    </a:moveTo>
                    <a:lnTo>
                      <a:pt x="535" y="0"/>
                    </a:lnTo>
                    <a:lnTo>
                      <a:pt x="53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0" name="Freeform 130"/>
              <p:cNvSpPr>
                <a:spLocks/>
              </p:cNvSpPr>
              <p:nvPr/>
            </p:nvSpPr>
            <p:spPr bwMode="auto">
              <a:xfrm>
                <a:off x="4558" y="4285"/>
                <a:ext cx="309" cy="1"/>
              </a:xfrm>
              <a:custGeom>
                <a:avLst/>
                <a:gdLst>
                  <a:gd name="T0" fmla="*/ 0 w 1233"/>
                  <a:gd name="T1" fmla="*/ 0 h 1"/>
                  <a:gd name="T2" fmla="*/ 1232 w 1233"/>
                  <a:gd name="T3" fmla="*/ 0 h 1"/>
                  <a:gd name="T4" fmla="*/ 1233 w 1233"/>
                  <a:gd name="T5" fmla="*/ 0 h 1"/>
                  <a:gd name="T6" fmla="*/ 0 60000 65536"/>
                  <a:gd name="T7" fmla="*/ 0 60000 65536"/>
                  <a:gd name="T8" fmla="*/ 0 60000 65536"/>
                  <a:gd name="T9" fmla="*/ 0 w 1233"/>
                  <a:gd name="T10" fmla="*/ 0 h 1"/>
                  <a:gd name="T11" fmla="*/ 1233 w 1233"/>
                  <a:gd name="T12" fmla="*/ 1 h 1"/>
                </a:gdLst>
                <a:ahLst/>
                <a:cxnLst>
                  <a:cxn ang="T6">
                    <a:pos x="T0" y="T1"/>
                  </a:cxn>
                  <a:cxn ang="T7">
                    <a:pos x="T2" y="T3"/>
                  </a:cxn>
                  <a:cxn ang="T8">
                    <a:pos x="T4" y="T5"/>
                  </a:cxn>
                </a:cxnLst>
                <a:rect l="T9" t="T10" r="T11" b="T12"/>
                <a:pathLst>
                  <a:path w="1233" h="1">
                    <a:moveTo>
                      <a:pt x="0" y="0"/>
                    </a:moveTo>
                    <a:lnTo>
                      <a:pt x="1232" y="0"/>
                    </a:lnTo>
                    <a:lnTo>
                      <a:pt x="123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1" name="Freeform 131"/>
              <p:cNvSpPr>
                <a:spLocks/>
              </p:cNvSpPr>
              <p:nvPr/>
            </p:nvSpPr>
            <p:spPr bwMode="auto">
              <a:xfrm>
                <a:off x="3869" y="4924"/>
                <a:ext cx="998" cy="1"/>
              </a:xfrm>
              <a:custGeom>
                <a:avLst/>
                <a:gdLst>
                  <a:gd name="T0" fmla="*/ 0 w 3989"/>
                  <a:gd name="T1" fmla="*/ 0 h 1"/>
                  <a:gd name="T2" fmla="*/ 3988 w 3989"/>
                  <a:gd name="T3" fmla="*/ 0 h 1"/>
                  <a:gd name="T4" fmla="*/ 3989 w 3989"/>
                  <a:gd name="T5" fmla="*/ 0 h 1"/>
                  <a:gd name="T6" fmla="*/ 0 60000 65536"/>
                  <a:gd name="T7" fmla="*/ 0 60000 65536"/>
                  <a:gd name="T8" fmla="*/ 0 60000 65536"/>
                  <a:gd name="T9" fmla="*/ 0 w 3989"/>
                  <a:gd name="T10" fmla="*/ 0 h 1"/>
                  <a:gd name="T11" fmla="*/ 3989 w 3989"/>
                  <a:gd name="T12" fmla="*/ 1 h 1"/>
                </a:gdLst>
                <a:ahLst/>
                <a:cxnLst>
                  <a:cxn ang="T6">
                    <a:pos x="T0" y="T1"/>
                  </a:cxn>
                  <a:cxn ang="T7">
                    <a:pos x="T2" y="T3"/>
                  </a:cxn>
                  <a:cxn ang="T8">
                    <a:pos x="T4" y="T5"/>
                  </a:cxn>
                </a:cxnLst>
                <a:rect l="T9" t="T10" r="T11" b="T12"/>
                <a:pathLst>
                  <a:path w="3989" h="1">
                    <a:moveTo>
                      <a:pt x="0" y="0"/>
                    </a:moveTo>
                    <a:lnTo>
                      <a:pt x="3988" y="0"/>
                    </a:lnTo>
                    <a:lnTo>
                      <a:pt x="39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2" name="Freeform 132"/>
              <p:cNvSpPr>
                <a:spLocks/>
              </p:cNvSpPr>
              <p:nvPr/>
            </p:nvSpPr>
            <p:spPr bwMode="auto">
              <a:xfrm>
                <a:off x="3869" y="5345"/>
                <a:ext cx="998" cy="1"/>
              </a:xfrm>
              <a:custGeom>
                <a:avLst/>
                <a:gdLst>
                  <a:gd name="T0" fmla="*/ 0 w 3989"/>
                  <a:gd name="T1" fmla="*/ 0 h 1"/>
                  <a:gd name="T2" fmla="*/ 3988 w 3989"/>
                  <a:gd name="T3" fmla="*/ 0 h 1"/>
                  <a:gd name="T4" fmla="*/ 3989 w 3989"/>
                  <a:gd name="T5" fmla="*/ 0 h 1"/>
                  <a:gd name="T6" fmla="*/ 0 60000 65536"/>
                  <a:gd name="T7" fmla="*/ 0 60000 65536"/>
                  <a:gd name="T8" fmla="*/ 0 60000 65536"/>
                  <a:gd name="T9" fmla="*/ 0 w 3989"/>
                  <a:gd name="T10" fmla="*/ 0 h 1"/>
                  <a:gd name="T11" fmla="*/ 3989 w 3989"/>
                  <a:gd name="T12" fmla="*/ 1 h 1"/>
                </a:gdLst>
                <a:ahLst/>
                <a:cxnLst>
                  <a:cxn ang="T6">
                    <a:pos x="T0" y="T1"/>
                  </a:cxn>
                  <a:cxn ang="T7">
                    <a:pos x="T2" y="T3"/>
                  </a:cxn>
                  <a:cxn ang="T8">
                    <a:pos x="T4" y="T5"/>
                  </a:cxn>
                </a:cxnLst>
                <a:rect l="T9" t="T10" r="T11" b="T12"/>
                <a:pathLst>
                  <a:path w="3989" h="1">
                    <a:moveTo>
                      <a:pt x="0" y="0"/>
                    </a:moveTo>
                    <a:lnTo>
                      <a:pt x="3988" y="0"/>
                    </a:lnTo>
                    <a:lnTo>
                      <a:pt x="39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3" name="Freeform 133"/>
              <p:cNvSpPr>
                <a:spLocks/>
              </p:cNvSpPr>
              <p:nvPr/>
            </p:nvSpPr>
            <p:spPr bwMode="auto">
              <a:xfrm>
                <a:off x="3869" y="4924"/>
                <a:ext cx="1" cy="421"/>
              </a:xfrm>
              <a:custGeom>
                <a:avLst/>
                <a:gdLst>
                  <a:gd name="T0" fmla="*/ 0 w 1"/>
                  <a:gd name="T1" fmla="*/ 0 h 1686"/>
                  <a:gd name="T2" fmla="*/ 0 w 1"/>
                  <a:gd name="T3" fmla="*/ 1686 h 1686"/>
                  <a:gd name="T4" fmla="*/ 1 w 1"/>
                  <a:gd name="T5" fmla="*/ 1686 h 1686"/>
                  <a:gd name="T6" fmla="*/ 0 60000 65536"/>
                  <a:gd name="T7" fmla="*/ 0 60000 65536"/>
                  <a:gd name="T8" fmla="*/ 0 60000 65536"/>
                  <a:gd name="T9" fmla="*/ 0 w 1"/>
                  <a:gd name="T10" fmla="*/ 0 h 1686"/>
                  <a:gd name="T11" fmla="*/ 1 w 1"/>
                  <a:gd name="T12" fmla="*/ 1686 h 1686"/>
                </a:gdLst>
                <a:ahLst/>
                <a:cxnLst>
                  <a:cxn ang="T6">
                    <a:pos x="T0" y="T1"/>
                  </a:cxn>
                  <a:cxn ang="T7">
                    <a:pos x="T2" y="T3"/>
                  </a:cxn>
                  <a:cxn ang="T8">
                    <a:pos x="T4" y="T5"/>
                  </a:cxn>
                </a:cxnLst>
                <a:rect l="T9" t="T10" r="T11" b="T12"/>
                <a:pathLst>
                  <a:path w="1" h="1686">
                    <a:moveTo>
                      <a:pt x="0" y="0"/>
                    </a:moveTo>
                    <a:lnTo>
                      <a:pt x="0" y="1686"/>
                    </a:lnTo>
                    <a:lnTo>
                      <a:pt x="1" y="16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4" name="Freeform 134"/>
              <p:cNvSpPr>
                <a:spLocks/>
              </p:cNvSpPr>
              <p:nvPr/>
            </p:nvSpPr>
            <p:spPr bwMode="auto">
              <a:xfrm>
                <a:off x="4866" y="4924"/>
                <a:ext cx="1" cy="421"/>
              </a:xfrm>
              <a:custGeom>
                <a:avLst/>
                <a:gdLst>
                  <a:gd name="T0" fmla="*/ 0 w 1"/>
                  <a:gd name="T1" fmla="*/ 0 h 1686"/>
                  <a:gd name="T2" fmla="*/ 0 w 1"/>
                  <a:gd name="T3" fmla="*/ 1686 h 1686"/>
                  <a:gd name="T4" fmla="*/ 1 w 1"/>
                  <a:gd name="T5" fmla="*/ 1686 h 1686"/>
                  <a:gd name="T6" fmla="*/ 0 60000 65536"/>
                  <a:gd name="T7" fmla="*/ 0 60000 65536"/>
                  <a:gd name="T8" fmla="*/ 0 60000 65536"/>
                  <a:gd name="T9" fmla="*/ 0 w 1"/>
                  <a:gd name="T10" fmla="*/ 0 h 1686"/>
                  <a:gd name="T11" fmla="*/ 1 w 1"/>
                  <a:gd name="T12" fmla="*/ 1686 h 1686"/>
                </a:gdLst>
                <a:ahLst/>
                <a:cxnLst>
                  <a:cxn ang="T6">
                    <a:pos x="T0" y="T1"/>
                  </a:cxn>
                  <a:cxn ang="T7">
                    <a:pos x="T2" y="T3"/>
                  </a:cxn>
                  <a:cxn ang="T8">
                    <a:pos x="T4" y="T5"/>
                  </a:cxn>
                </a:cxnLst>
                <a:rect l="T9" t="T10" r="T11" b="T12"/>
                <a:pathLst>
                  <a:path w="1" h="1686">
                    <a:moveTo>
                      <a:pt x="0" y="0"/>
                    </a:moveTo>
                    <a:lnTo>
                      <a:pt x="0" y="1686"/>
                    </a:lnTo>
                    <a:lnTo>
                      <a:pt x="1" y="16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5" name="Freeform 135"/>
              <p:cNvSpPr>
                <a:spLocks/>
              </p:cNvSpPr>
              <p:nvPr/>
            </p:nvSpPr>
            <p:spPr bwMode="auto">
              <a:xfrm>
                <a:off x="4312" y="4432"/>
                <a:ext cx="1" cy="56"/>
              </a:xfrm>
              <a:custGeom>
                <a:avLst/>
                <a:gdLst>
                  <a:gd name="T0" fmla="*/ 0 w 2"/>
                  <a:gd name="T1" fmla="*/ 224 h 224"/>
                  <a:gd name="T2" fmla="*/ 0 w 2"/>
                  <a:gd name="T3" fmla="*/ 0 h 224"/>
                  <a:gd name="T4" fmla="*/ 2 w 2"/>
                  <a:gd name="T5" fmla="*/ 0 h 224"/>
                  <a:gd name="T6" fmla="*/ 0 60000 65536"/>
                  <a:gd name="T7" fmla="*/ 0 60000 65536"/>
                  <a:gd name="T8" fmla="*/ 0 60000 65536"/>
                  <a:gd name="T9" fmla="*/ 0 w 2"/>
                  <a:gd name="T10" fmla="*/ 0 h 224"/>
                  <a:gd name="T11" fmla="*/ 2 w 2"/>
                  <a:gd name="T12" fmla="*/ 224 h 224"/>
                </a:gdLst>
                <a:ahLst/>
                <a:cxnLst>
                  <a:cxn ang="T6">
                    <a:pos x="T0" y="T1"/>
                  </a:cxn>
                  <a:cxn ang="T7">
                    <a:pos x="T2" y="T3"/>
                  </a:cxn>
                  <a:cxn ang="T8">
                    <a:pos x="T4" y="T5"/>
                  </a:cxn>
                </a:cxnLst>
                <a:rect l="T9" t="T10" r="T11" b="T12"/>
                <a:pathLst>
                  <a:path w="2" h="224">
                    <a:moveTo>
                      <a:pt x="0" y="224"/>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6" name="Freeform 136"/>
              <p:cNvSpPr>
                <a:spLocks/>
              </p:cNvSpPr>
              <p:nvPr/>
            </p:nvSpPr>
            <p:spPr bwMode="auto">
              <a:xfrm>
                <a:off x="4425" y="4432"/>
                <a:ext cx="1" cy="56"/>
              </a:xfrm>
              <a:custGeom>
                <a:avLst/>
                <a:gdLst>
                  <a:gd name="T0" fmla="*/ 0 w 1"/>
                  <a:gd name="T1" fmla="*/ 224 h 224"/>
                  <a:gd name="T2" fmla="*/ 0 w 1"/>
                  <a:gd name="T3" fmla="*/ 0 h 224"/>
                  <a:gd name="T4" fmla="*/ 1 w 1"/>
                  <a:gd name="T5" fmla="*/ 0 h 224"/>
                  <a:gd name="T6" fmla="*/ 0 60000 65536"/>
                  <a:gd name="T7" fmla="*/ 0 60000 65536"/>
                  <a:gd name="T8" fmla="*/ 0 60000 65536"/>
                  <a:gd name="T9" fmla="*/ 0 w 1"/>
                  <a:gd name="T10" fmla="*/ 0 h 224"/>
                  <a:gd name="T11" fmla="*/ 1 w 1"/>
                  <a:gd name="T12" fmla="*/ 224 h 224"/>
                </a:gdLst>
                <a:ahLst/>
                <a:cxnLst>
                  <a:cxn ang="T6">
                    <a:pos x="T0" y="T1"/>
                  </a:cxn>
                  <a:cxn ang="T7">
                    <a:pos x="T2" y="T3"/>
                  </a:cxn>
                  <a:cxn ang="T8">
                    <a:pos x="T4" y="T5"/>
                  </a:cxn>
                </a:cxnLst>
                <a:rect l="T9" t="T10" r="T11" b="T12"/>
                <a:pathLst>
                  <a:path w="1" h="224">
                    <a:moveTo>
                      <a:pt x="0" y="224"/>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7" name="Freeform 137"/>
              <p:cNvSpPr>
                <a:spLocks/>
              </p:cNvSpPr>
              <p:nvPr/>
            </p:nvSpPr>
            <p:spPr bwMode="auto">
              <a:xfrm>
                <a:off x="4177" y="4959"/>
                <a:ext cx="1" cy="351"/>
              </a:xfrm>
              <a:custGeom>
                <a:avLst/>
                <a:gdLst>
                  <a:gd name="T0" fmla="*/ 2 w 2"/>
                  <a:gd name="T1" fmla="*/ 0 h 1404"/>
                  <a:gd name="T2" fmla="*/ 0 w 2"/>
                  <a:gd name="T3" fmla="*/ 1404 h 1404"/>
                  <a:gd name="T4" fmla="*/ 1 w 2"/>
                  <a:gd name="T5" fmla="*/ 1404 h 1404"/>
                  <a:gd name="T6" fmla="*/ 0 60000 65536"/>
                  <a:gd name="T7" fmla="*/ 0 60000 65536"/>
                  <a:gd name="T8" fmla="*/ 0 60000 65536"/>
                  <a:gd name="T9" fmla="*/ 0 w 2"/>
                  <a:gd name="T10" fmla="*/ 0 h 1404"/>
                  <a:gd name="T11" fmla="*/ 2 w 2"/>
                  <a:gd name="T12" fmla="*/ 1404 h 1404"/>
                </a:gdLst>
                <a:ahLst/>
                <a:cxnLst>
                  <a:cxn ang="T6">
                    <a:pos x="T0" y="T1"/>
                  </a:cxn>
                  <a:cxn ang="T7">
                    <a:pos x="T2" y="T3"/>
                  </a:cxn>
                  <a:cxn ang="T8">
                    <a:pos x="T4" y="T5"/>
                  </a:cxn>
                </a:cxnLst>
                <a:rect l="T9" t="T10" r="T11" b="T12"/>
                <a:pathLst>
                  <a:path w="2" h="1404">
                    <a:moveTo>
                      <a:pt x="2" y="0"/>
                    </a:moveTo>
                    <a:lnTo>
                      <a:pt x="0" y="1404"/>
                    </a:lnTo>
                    <a:lnTo>
                      <a:pt x="1" y="14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8" name="Freeform 138"/>
              <p:cNvSpPr>
                <a:spLocks/>
              </p:cNvSpPr>
              <p:nvPr/>
            </p:nvSpPr>
            <p:spPr bwMode="auto">
              <a:xfrm>
                <a:off x="4559" y="4959"/>
                <a:ext cx="1" cy="351"/>
              </a:xfrm>
              <a:custGeom>
                <a:avLst/>
                <a:gdLst>
                  <a:gd name="T0" fmla="*/ 0 w 3"/>
                  <a:gd name="T1" fmla="*/ 0 h 1404"/>
                  <a:gd name="T2" fmla="*/ 2 w 3"/>
                  <a:gd name="T3" fmla="*/ 1404 h 1404"/>
                  <a:gd name="T4" fmla="*/ 3 w 3"/>
                  <a:gd name="T5" fmla="*/ 1404 h 1404"/>
                  <a:gd name="T6" fmla="*/ 0 60000 65536"/>
                  <a:gd name="T7" fmla="*/ 0 60000 65536"/>
                  <a:gd name="T8" fmla="*/ 0 60000 65536"/>
                  <a:gd name="T9" fmla="*/ 0 w 3"/>
                  <a:gd name="T10" fmla="*/ 0 h 1404"/>
                  <a:gd name="T11" fmla="*/ 3 w 3"/>
                  <a:gd name="T12" fmla="*/ 1404 h 1404"/>
                </a:gdLst>
                <a:ahLst/>
                <a:cxnLst>
                  <a:cxn ang="T6">
                    <a:pos x="T0" y="T1"/>
                  </a:cxn>
                  <a:cxn ang="T7">
                    <a:pos x="T2" y="T3"/>
                  </a:cxn>
                  <a:cxn ang="T8">
                    <a:pos x="T4" y="T5"/>
                  </a:cxn>
                </a:cxnLst>
                <a:rect l="T9" t="T10" r="T11" b="T12"/>
                <a:pathLst>
                  <a:path w="3" h="1404">
                    <a:moveTo>
                      <a:pt x="0" y="0"/>
                    </a:moveTo>
                    <a:lnTo>
                      <a:pt x="2" y="1404"/>
                    </a:lnTo>
                    <a:lnTo>
                      <a:pt x="3" y="14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79" name="Freeform 139"/>
              <p:cNvSpPr>
                <a:spLocks/>
              </p:cNvSpPr>
              <p:nvPr/>
            </p:nvSpPr>
            <p:spPr bwMode="auto">
              <a:xfrm>
                <a:off x="4177" y="4959"/>
                <a:ext cx="135" cy="1"/>
              </a:xfrm>
              <a:custGeom>
                <a:avLst/>
                <a:gdLst>
                  <a:gd name="T0" fmla="*/ 0 w 541"/>
                  <a:gd name="T1" fmla="*/ 0 h 1"/>
                  <a:gd name="T2" fmla="*/ 539 w 541"/>
                  <a:gd name="T3" fmla="*/ 0 h 1"/>
                  <a:gd name="T4" fmla="*/ 541 w 541"/>
                  <a:gd name="T5" fmla="*/ 0 h 1"/>
                  <a:gd name="T6" fmla="*/ 0 60000 65536"/>
                  <a:gd name="T7" fmla="*/ 0 60000 65536"/>
                  <a:gd name="T8" fmla="*/ 0 60000 65536"/>
                  <a:gd name="T9" fmla="*/ 0 w 541"/>
                  <a:gd name="T10" fmla="*/ 0 h 1"/>
                  <a:gd name="T11" fmla="*/ 541 w 541"/>
                  <a:gd name="T12" fmla="*/ 1 h 1"/>
                </a:gdLst>
                <a:ahLst/>
                <a:cxnLst>
                  <a:cxn ang="T6">
                    <a:pos x="T0" y="T1"/>
                  </a:cxn>
                  <a:cxn ang="T7">
                    <a:pos x="T2" y="T3"/>
                  </a:cxn>
                  <a:cxn ang="T8">
                    <a:pos x="T4" y="T5"/>
                  </a:cxn>
                </a:cxnLst>
                <a:rect l="T9" t="T10" r="T11" b="T12"/>
                <a:pathLst>
                  <a:path w="541" h="1">
                    <a:moveTo>
                      <a:pt x="0" y="0"/>
                    </a:moveTo>
                    <a:lnTo>
                      <a:pt x="539" y="0"/>
                    </a:lnTo>
                    <a:lnTo>
                      <a:pt x="54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0" name="Freeform 140"/>
              <p:cNvSpPr>
                <a:spLocks/>
              </p:cNvSpPr>
              <p:nvPr/>
            </p:nvSpPr>
            <p:spPr bwMode="auto">
              <a:xfrm>
                <a:off x="4177" y="5310"/>
                <a:ext cx="135" cy="1"/>
              </a:xfrm>
              <a:custGeom>
                <a:avLst/>
                <a:gdLst>
                  <a:gd name="T0" fmla="*/ 0 w 543"/>
                  <a:gd name="T1" fmla="*/ 0 h 1"/>
                  <a:gd name="T2" fmla="*/ 541 w 543"/>
                  <a:gd name="T3" fmla="*/ 0 h 1"/>
                  <a:gd name="T4" fmla="*/ 543 w 543"/>
                  <a:gd name="T5" fmla="*/ 0 h 1"/>
                  <a:gd name="T6" fmla="*/ 0 60000 65536"/>
                  <a:gd name="T7" fmla="*/ 0 60000 65536"/>
                  <a:gd name="T8" fmla="*/ 0 60000 65536"/>
                  <a:gd name="T9" fmla="*/ 0 w 543"/>
                  <a:gd name="T10" fmla="*/ 0 h 1"/>
                  <a:gd name="T11" fmla="*/ 543 w 543"/>
                  <a:gd name="T12" fmla="*/ 1 h 1"/>
                </a:gdLst>
                <a:ahLst/>
                <a:cxnLst>
                  <a:cxn ang="T6">
                    <a:pos x="T0" y="T1"/>
                  </a:cxn>
                  <a:cxn ang="T7">
                    <a:pos x="T2" y="T3"/>
                  </a:cxn>
                  <a:cxn ang="T8">
                    <a:pos x="T4" y="T5"/>
                  </a:cxn>
                </a:cxnLst>
                <a:rect l="T9" t="T10" r="T11" b="T12"/>
                <a:pathLst>
                  <a:path w="543" h="1">
                    <a:moveTo>
                      <a:pt x="0" y="0"/>
                    </a:moveTo>
                    <a:lnTo>
                      <a:pt x="541" y="0"/>
                    </a:lnTo>
                    <a:lnTo>
                      <a:pt x="5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1" name="Freeform 141"/>
              <p:cNvSpPr>
                <a:spLocks/>
              </p:cNvSpPr>
              <p:nvPr/>
            </p:nvSpPr>
            <p:spPr bwMode="auto">
              <a:xfrm>
                <a:off x="4142" y="4924"/>
                <a:ext cx="36" cy="35"/>
              </a:xfrm>
              <a:custGeom>
                <a:avLst/>
                <a:gdLst>
                  <a:gd name="T0" fmla="*/ 0 w 141"/>
                  <a:gd name="T1" fmla="*/ 0 h 141"/>
                  <a:gd name="T2" fmla="*/ 140 w 141"/>
                  <a:gd name="T3" fmla="*/ 141 h 141"/>
                  <a:gd name="T4" fmla="*/ 141 w 141"/>
                  <a:gd name="T5" fmla="*/ 141 h 141"/>
                  <a:gd name="T6" fmla="*/ 0 60000 65536"/>
                  <a:gd name="T7" fmla="*/ 0 60000 65536"/>
                  <a:gd name="T8" fmla="*/ 0 60000 65536"/>
                  <a:gd name="T9" fmla="*/ 0 w 141"/>
                  <a:gd name="T10" fmla="*/ 0 h 141"/>
                  <a:gd name="T11" fmla="*/ 141 w 141"/>
                  <a:gd name="T12" fmla="*/ 141 h 141"/>
                </a:gdLst>
                <a:ahLst/>
                <a:cxnLst>
                  <a:cxn ang="T6">
                    <a:pos x="T0" y="T1"/>
                  </a:cxn>
                  <a:cxn ang="T7">
                    <a:pos x="T2" y="T3"/>
                  </a:cxn>
                  <a:cxn ang="T8">
                    <a:pos x="T4" y="T5"/>
                  </a:cxn>
                </a:cxnLst>
                <a:rect l="T9" t="T10" r="T11" b="T12"/>
                <a:pathLst>
                  <a:path w="141" h="141">
                    <a:moveTo>
                      <a:pt x="0" y="0"/>
                    </a:moveTo>
                    <a:lnTo>
                      <a:pt x="140" y="141"/>
                    </a:lnTo>
                    <a:lnTo>
                      <a:pt x="141" y="14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2" name="Freeform 142"/>
              <p:cNvSpPr>
                <a:spLocks/>
              </p:cNvSpPr>
              <p:nvPr/>
            </p:nvSpPr>
            <p:spPr bwMode="auto">
              <a:xfrm>
                <a:off x="4559" y="4924"/>
                <a:ext cx="35" cy="35"/>
              </a:xfrm>
              <a:custGeom>
                <a:avLst/>
                <a:gdLst>
                  <a:gd name="T0" fmla="*/ 139 w 139"/>
                  <a:gd name="T1" fmla="*/ 0 h 141"/>
                  <a:gd name="T2" fmla="*/ 0 w 139"/>
                  <a:gd name="T3" fmla="*/ 141 h 141"/>
                  <a:gd name="T4" fmla="*/ 1 w 139"/>
                  <a:gd name="T5" fmla="*/ 141 h 141"/>
                  <a:gd name="T6" fmla="*/ 0 60000 65536"/>
                  <a:gd name="T7" fmla="*/ 0 60000 65536"/>
                  <a:gd name="T8" fmla="*/ 0 60000 65536"/>
                  <a:gd name="T9" fmla="*/ 0 w 139"/>
                  <a:gd name="T10" fmla="*/ 0 h 141"/>
                  <a:gd name="T11" fmla="*/ 139 w 139"/>
                  <a:gd name="T12" fmla="*/ 141 h 141"/>
                </a:gdLst>
                <a:ahLst/>
                <a:cxnLst>
                  <a:cxn ang="T6">
                    <a:pos x="T0" y="T1"/>
                  </a:cxn>
                  <a:cxn ang="T7">
                    <a:pos x="T2" y="T3"/>
                  </a:cxn>
                  <a:cxn ang="T8">
                    <a:pos x="T4" y="T5"/>
                  </a:cxn>
                </a:cxnLst>
                <a:rect l="T9" t="T10" r="T11" b="T12"/>
                <a:pathLst>
                  <a:path w="139" h="141">
                    <a:moveTo>
                      <a:pt x="139" y="0"/>
                    </a:moveTo>
                    <a:lnTo>
                      <a:pt x="0" y="141"/>
                    </a:lnTo>
                    <a:lnTo>
                      <a:pt x="1" y="14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3" name="Freeform 143"/>
              <p:cNvSpPr>
                <a:spLocks/>
              </p:cNvSpPr>
              <p:nvPr/>
            </p:nvSpPr>
            <p:spPr bwMode="auto">
              <a:xfrm>
                <a:off x="4142" y="5310"/>
                <a:ext cx="35" cy="35"/>
              </a:xfrm>
              <a:custGeom>
                <a:avLst/>
                <a:gdLst>
                  <a:gd name="T0" fmla="*/ 140 w 140"/>
                  <a:gd name="T1" fmla="*/ 0 h 141"/>
                  <a:gd name="T2" fmla="*/ 0 w 140"/>
                  <a:gd name="T3" fmla="*/ 141 h 141"/>
                  <a:gd name="T4" fmla="*/ 1 w 140"/>
                  <a:gd name="T5" fmla="*/ 141 h 141"/>
                  <a:gd name="T6" fmla="*/ 0 60000 65536"/>
                  <a:gd name="T7" fmla="*/ 0 60000 65536"/>
                  <a:gd name="T8" fmla="*/ 0 60000 65536"/>
                  <a:gd name="T9" fmla="*/ 0 w 140"/>
                  <a:gd name="T10" fmla="*/ 0 h 141"/>
                  <a:gd name="T11" fmla="*/ 140 w 140"/>
                  <a:gd name="T12" fmla="*/ 141 h 141"/>
                </a:gdLst>
                <a:ahLst/>
                <a:cxnLst>
                  <a:cxn ang="T6">
                    <a:pos x="T0" y="T1"/>
                  </a:cxn>
                  <a:cxn ang="T7">
                    <a:pos x="T2" y="T3"/>
                  </a:cxn>
                  <a:cxn ang="T8">
                    <a:pos x="T4" y="T5"/>
                  </a:cxn>
                </a:cxnLst>
                <a:rect l="T9" t="T10" r="T11" b="T12"/>
                <a:pathLst>
                  <a:path w="140" h="141">
                    <a:moveTo>
                      <a:pt x="140" y="0"/>
                    </a:moveTo>
                    <a:lnTo>
                      <a:pt x="0" y="141"/>
                    </a:lnTo>
                    <a:lnTo>
                      <a:pt x="1" y="14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4" name="Freeform 144"/>
              <p:cNvSpPr>
                <a:spLocks/>
              </p:cNvSpPr>
              <p:nvPr/>
            </p:nvSpPr>
            <p:spPr bwMode="auto">
              <a:xfrm>
                <a:off x="4560" y="5310"/>
                <a:ext cx="35" cy="35"/>
              </a:xfrm>
              <a:custGeom>
                <a:avLst/>
                <a:gdLst>
                  <a:gd name="T0" fmla="*/ 141 w 141"/>
                  <a:gd name="T1" fmla="*/ 141 h 141"/>
                  <a:gd name="T2" fmla="*/ 0 w 141"/>
                  <a:gd name="T3" fmla="*/ 0 h 141"/>
                  <a:gd name="T4" fmla="*/ 1 w 141"/>
                  <a:gd name="T5" fmla="*/ 0 h 141"/>
                  <a:gd name="T6" fmla="*/ 0 60000 65536"/>
                  <a:gd name="T7" fmla="*/ 0 60000 65536"/>
                  <a:gd name="T8" fmla="*/ 0 60000 65536"/>
                  <a:gd name="T9" fmla="*/ 0 w 141"/>
                  <a:gd name="T10" fmla="*/ 0 h 141"/>
                  <a:gd name="T11" fmla="*/ 141 w 141"/>
                  <a:gd name="T12" fmla="*/ 141 h 141"/>
                </a:gdLst>
                <a:ahLst/>
                <a:cxnLst>
                  <a:cxn ang="T6">
                    <a:pos x="T0" y="T1"/>
                  </a:cxn>
                  <a:cxn ang="T7">
                    <a:pos x="T2" y="T3"/>
                  </a:cxn>
                  <a:cxn ang="T8">
                    <a:pos x="T4" y="T5"/>
                  </a:cxn>
                </a:cxnLst>
                <a:rect l="T9" t="T10" r="T11" b="T12"/>
                <a:pathLst>
                  <a:path w="141" h="141">
                    <a:moveTo>
                      <a:pt x="141" y="141"/>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5" name="Freeform 145"/>
              <p:cNvSpPr>
                <a:spLocks/>
              </p:cNvSpPr>
              <p:nvPr/>
            </p:nvSpPr>
            <p:spPr bwMode="auto">
              <a:xfrm>
                <a:off x="4425" y="4959"/>
                <a:ext cx="135" cy="1"/>
              </a:xfrm>
              <a:custGeom>
                <a:avLst/>
                <a:gdLst>
                  <a:gd name="T0" fmla="*/ 0 w 541"/>
                  <a:gd name="T1" fmla="*/ 0 h 1"/>
                  <a:gd name="T2" fmla="*/ 540 w 541"/>
                  <a:gd name="T3" fmla="*/ 0 h 1"/>
                  <a:gd name="T4" fmla="*/ 541 w 541"/>
                  <a:gd name="T5" fmla="*/ 0 h 1"/>
                  <a:gd name="T6" fmla="*/ 0 60000 65536"/>
                  <a:gd name="T7" fmla="*/ 0 60000 65536"/>
                  <a:gd name="T8" fmla="*/ 0 60000 65536"/>
                  <a:gd name="T9" fmla="*/ 0 w 541"/>
                  <a:gd name="T10" fmla="*/ 0 h 1"/>
                  <a:gd name="T11" fmla="*/ 541 w 541"/>
                  <a:gd name="T12" fmla="*/ 1 h 1"/>
                </a:gdLst>
                <a:ahLst/>
                <a:cxnLst>
                  <a:cxn ang="T6">
                    <a:pos x="T0" y="T1"/>
                  </a:cxn>
                  <a:cxn ang="T7">
                    <a:pos x="T2" y="T3"/>
                  </a:cxn>
                  <a:cxn ang="T8">
                    <a:pos x="T4" y="T5"/>
                  </a:cxn>
                </a:cxnLst>
                <a:rect l="T9" t="T10" r="T11" b="T12"/>
                <a:pathLst>
                  <a:path w="541" h="1">
                    <a:moveTo>
                      <a:pt x="0" y="0"/>
                    </a:moveTo>
                    <a:lnTo>
                      <a:pt x="540" y="0"/>
                    </a:lnTo>
                    <a:lnTo>
                      <a:pt x="54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6" name="Freeform 146"/>
              <p:cNvSpPr>
                <a:spLocks/>
              </p:cNvSpPr>
              <p:nvPr/>
            </p:nvSpPr>
            <p:spPr bwMode="auto">
              <a:xfrm>
                <a:off x="4425" y="5310"/>
                <a:ext cx="135" cy="1"/>
              </a:xfrm>
              <a:custGeom>
                <a:avLst/>
                <a:gdLst>
                  <a:gd name="T0" fmla="*/ 0 w 543"/>
                  <a:gd name="T1" fmla="*/ 0 h 1"/>
                  <a:gd name="T2" fmla="*/ 542 w 543"/>
                  <a:gd name="T3" fmla="*/ 0 h 1"/>
                  <a:gd name="T4" fmla="*/ 543 w 543"/>
                  <a:gd name="T5" fmla="*/ 0 h 1"/>
                  <a:gd name="T6" fmla="*/ 0 60000 65536"/>
                  <a:gd name="T7" fmla="*/ 0 60000 65536"/>
                  <a:gd name="T8" fmla="*/ 0 60000 65536"/>
                  <a:gd name="T9" fmla="*/ 0 w 543"/>
                  <a:gd name="T10" fmla="*/ 0 h 1"/>
                  <a:gd name="T11" fmla="*/ 543 w 543"/>
                  <a:gd name="T12" fmla="*/ 1 h 1"/>
                </a:gdLst>
                <a:ahLst/>
                <a:cxnLst>
                  <a:cxn ang="T6">
                    <a:pos x="T0" y="T1"/>
                  </a:cxn>
                  <a:cxn ang="T7">
                    <a:pos x="T2" y="T3"/>
                  </a:cxn>
                  <a:cxn ang="T8">
                    <a:pos x="T4" y="T5"/>
                  </a:cxn>
                </a:cxnLst>
                <a:rect l="T9" t="T10" r="T11" b="T12"/>
                <a:pathLst>
                  <a:path w="543" h="1">
                    <a:moveTo>
                      <a:pt x="0" y="0"/>
                    </a:moveTo>
                    <a:lnTo>
                      <a:pt x="542" y="0"/>
                    </a:lnTo>
                    <a:lnTo>
                      <a:pt x="5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7" name="Freeform 147"/>
              <p:cNvSpPr>
                <a:spLocks/>
              </p:cNvSpPr>
              <p:nvPr/>
            </p:nvSpPr>
            <p:spPr bwMode="auto">
              <a:xfrm>
                <a:off x="3869" y="5205"/>
                <a:ext cx="90" cy="1"/>
              </a:xfrm>
              <a:custGeom>
                <a:avLst/>
                <a:gdLst>
                  <a:gd name="T0" fmla="*/ 0 w 357"/>
                  <a:gd name="T1" fmla="*/ 0 h 1"/>
                  <a:gd name="T2" fmla="*/ 356 w 357"/>
                  <a:gd name="T3" fmla="*/ 0 h 1"/>
                  <a:gd name="T4" fmla="*/ 357 w 357"/>
                  <a:gd name="T5" fmla="*/ 0 h 1"/>
                  <a:gd name="T6" fmla="*/ 0 60000 65536"/>
                  <a:gd name="T7" fmla="*/ 0 60000 65536"/>
                  <a:gd name="T8" fmla="*/ 0 60000 65536"/>
                  <a:gd name="T9" fmla="*/ 0 w 357"/>
                  <a:gd name="T10" fmla="*/ 0 h 1"/>
                  <a:gd name="T11" fmla="*/ 357 w 357"/>
                  <a:gd name="T12" fmla="*/ 1 h 1"/>
                </a:gdLst>
                <a:ahLst/>
                <a:cxnLst>
                  <a:cxn ang="T6">
                    <a:pos x="T0" y="T1"/>
                  </a:cxn>
                  <a:cxn ang="T7">
                    <a:pos x="T2" y="T3"/>
                  </a:cxn>
                  <a:cxn ang="T8">
                    <a:pos x="T4" y="T5"/>
                  </a:cxn>
                </a:cxnLst>
                <a:rect l="T9" t="T10" r="T11" b="T12"/>
                <a:pathLst>
                  <a:path w="357" h="1">
                    <a:moveTo>
                      <a:pt x="0" y="0"/>
                    </a:moveTo>
                    <a:lnTo>
                      <a:pt x="356" y="0"/>
                    </a:lnTo>
                    <a:lnTo>
                      <a:pt x="3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8" name="Freeform 148"/>
              <p:cNvSpPr>
                <a:spLocks/>
              </p:cNvSpPr>
              <p:nvPr/>
            </p:nvSpPr>
            <p:spPr bwMode="auto">
              <a:xfrm>
                <a:off x="3969" y="5205"/>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89" name="Freeform 149"/>
              <p:cNvSpPr>
                <a:spLocks/>
              </p:cNvSpPr>
              <p:nvPr/>
            </p:nvSpPr>
            <p:spPr bwMode="auto">
              <a:xfrm>
                <a:off x="3981" y="5205"/>
                <a:ext cx="84" cy="1"/>
              </a:xfrm>
              <a:custGeom>
                <a:avLst/>
                <a:gdLst>
                  <a:gd name="T0" fmla="*/ 0 w 338"/>
                  <a:gd name="T1" fmla="*/ 0 h 1"/>
                  <a:gd name="T2" fmla="*/ 337 w 338"/>
                  <a:gd name="T3" fmla="*/ 0 h 1"/>
                  <a:gd name="T4" fmla="*/ 338 w 338"/>
                  <a:gd name="T5" fmla="*/ 0 h 1"/>
                  <a:gd name="T6" fmla="*/ 0 60000 65536"/>
                  <a:gd name="T7" fmla="*/ 0 60000 65536"/>
                  <a:gd name="T8" fmla="*/ 0 60000 65536"/>
                  <a:gd name="T9" fmla="*/ 0 w 338"/>
                  <a:gd name="T10" fmla="*/ 0 h 1"/>
                  <a:gd name="T11" fmla="*/ 338 w 338"/>
                  <a:gd name="T12" fmla="*/ 1 h 1"/>
                </a:gdLst>
                <a:ahLst/>
                <a:cxnLst>
                  <a:cxn ang="T6">
                    <a:pos x="T0" y="T1"/>
                  </a:cxn>
                  <a:cxn ang="T7">
                    <a:pos x="T2" y="T3"/>
                  </a:cxn>
                  <a:cxn ang="T8">
                    <a:pos x="T4" y="T5"/>
                  </a:cxn>
                </a:cxnLst>
                <a:rect l="T9" t="T10" r="T11" b="T12"/>
                <a:pathLst>
                  <a:path w="338" h="1">
                    <a:moveTo>
                      <a:pt x="0" y="0"/>
                    </a:moveTo>
                    <a:lnTo>
                      <a:pt x="337" y="0"/>
                    </a:lnTo>
                    <a:lnTo>
                      <a:pt x="33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0" name="Freeform 150"/>
              <p:cNvSpPr>
                <a:spLocks/>
              </p:cNvSpPr>
              <p:nvPr/>
            </p:nvSpPr>
            <p:spPr bwMode="auto">
              <a:xfrm>
                <a:off x="4076" y="5205"/>
                <a:ext cx="2" cy="1"/>
              </a:xfrm>
              <a:custGeom>
                <a:avLst/>
                <a:gdLst>
                  <a:gd name="T0" fmla="*/ 0 w 7"/>
                  <a:gd name="T1" fmla="*/ 0 h 1"/>
                  <a:gd name="T2" fmla="*/ 6 w 7"/>
                  <a:gd name="T3" fmla="*/ 0 h 1"/>
                  <a:gd name="T4" fmla="*/ 7 w 7"/>
                  <a:gd name="T5" fmla="*/ 0 h 1"/>
                  <a:gd name="T6" fmla="*/ 0 60000 65536"/>
                  <a:gd name="T7" fmla="*/ 0 60000 65536"/>
                  <a:gd name="T8" fmla="*/ 0 60000 65536"/>
                  <a:gd name="T9" fmla="*/ 0 w 7"/>
                  <a:gd name="T10" fmla="*/ 0 h 1"/>
                  <a:gd name="T11" fmla="*/ 7 w 7"/>
                  <a:gd name="T12" fmla="*/ 1 h 1"/>
                </a:gdLst>
                <a:ahLst/>
                <a:cxnLst>
                  <a:cxn ang="T6">
                    <a:pos x="T0" y="T1"/>
                  </a:cxn>
                  <a:cxn ang="T7">
                    <a:pos x="T2" y="T3"/>
                  </a:cxn>
                  <a:cxn ang="T8">
                    <a:pos x="T4" y="T5"/>
                  </a:cxn>
                </a:cxnLst>
                <a:rect l="T9" t="T10" r="T11" b="T12"/>
                <a:pathLst>
                  <a:path w="7" h="1">
                    <a:moveTo>
                      <a:pt x="0" y="0"/>
                    </a:moveTo>
                    <a:lnTo>
                      <a:pt x="6" y="0"/>
                    </a:lnTo>
                    <a:lnTo>
                      <a:pt x="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1" name="Freeform 151"/>
              <p:cNvSpPr>
                <a:spLocks/>
              </p:cNvSpPr>
              <p:nvPr/>
            </p:nvSpPr>
            <p:spPr bwMode="auto">
              <a:xfrm>
                <a:off x="4088" y="5205"/>
                <a:ext cx="89" cy="1"/>
              </a:xfrm>
              <a:custGeom>
                <a:avLst/>
                <a:gdLst>
                  <a:gd name="T0" fmla="*/ 0 w 357"/>
                  <a:gd name="T1" fmla="*/ 0 h 1"/>
                  <a:gd name="T2" fmla="*/ 356 w 357"/>
                  <a:gd name="T3" fmla="*/ 0 h 1"/>
                  <a:gd name="T4" fmla="*/ 357 w 357"/>
                  <a:gd name="T5" fmla="*/ 0 h 1"/>
                  <a:gd name="T6" fmla="*/ 0 60000 65536"/>
                  <a:gd name="T7" fmla="*/ 0 60000 65536"/>
                  <a:gd name="T8" fmla="*/ 0 60000 65536"/>
                  <a:gd name="T9" fmla="*/ 0 w 357"/>
                  <a:gd name="T10" fmla="*/ 0 h 1"/>
                  <a:gd name="T11" fmla="*/ 357 w 357"/>
                  <a:gd name="T12" fmla="*/ 1 h 1"/>
                </a:gdLst>
                <a:ahLst/>
                <a:cxnLst>
                  <a:cxn ang="T6">
                    <a:pos x="T0" y="T1"/>
                  </a:cxn>
                  <a:cxn ang="T7">
                    <a:pos x="T2" y="T3"/>
                  </a:cxn>
                  <a:cxn ang="T8">
                    <a:pos x="T4" y="T5"/>
                  </a:cxn>
                </a:cxnLst>
                <a:rect l="T9" t="T10" r="T11" b="T12"/>
                <a:pathLst>
                  <a:path w="357" h="1">
                    <a:moveTo>
                      <a:pt x="0" y="0"/>
                    </a:moveTo>
                    <a:lnTo>
                      <a:pt x="356" y="0"/>
                    </a:lnTo>
                    <a:lnTo>
                      <a:pt x="3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2" name="Freeform 152"/>
              <p:cNvSpPr>
                <a:spLocks/>
              </p:cNvSpPr>
              <p:nvPr/>
            </p:nvSpPr>
            <p:spPr bwMode="auto">
              <a:xfrm>
                <a:off x="3895" y="5090"/>
                <a:ext cx="229" cy="229"/>
              </a:xfrm>
              <a:custGeom>
                <a:avLst/>
                <a:gdLst>
                  <a:gd name="T0" fmla="*/ 917 w 918"/>
                  <a:gd name="T1" fmla="*/ 460 h 918"/>
                  <a:gd name="T2" fmla="*/ 856 w 918"/>
                  <a:gd name="T3" fmla="*/ 230 h 918"/>
                  <a:gd name="T4" fmla="*/ 688 w 918"/>
                  <a:gd name="T5" fmla="*/ 61 h 918"/>
                  <a:gd name="T6" fmla="*/ 458 w 918"/>
                  <a:gd name="T7" fmla="*/ 0 h 918"/>
                  <a:gd name="T8" fmla="*/ 230 w 918"/>
                  <a:gd name="T9" fmla="*/ 61 h 918"/>
                  <a:gd name="T10" fmla="*/ 62 w 918"/>
                  <a:gd name="T11" fmla="*/ 230 h 918"/>
                  <a:gd name="T12" fmla="*/ 0 w 918"/>
                  <a:gd name="T13" fmla="*/ 460 h 918"/>
                  <a:gd name="T14" fmla="*/ 62 w 918"/>
                  <a:gd name="T15" fmla="*/ 689 h 918"/>
                  <a:gd name="T16" fmla="*/ 230 w 918"/>
                  <a:gd name="T17" fmla="*/ 857 h 918"/>
                  <a:gd name="T18" fmla="*/ 458 w 918"/>
                  <a:gd name="T19" fmla="*/ 918 h 918"/>
                  <a:gd name="T20" fmla="*/ 688 w 918"/>
                  <a:gd name="T21" fmla="*/ 857 h 918"/>
                  <a:gd name="T22" fmla="*/ 856 w 918"/>
                  <a:gd name="T23" fmla="*/ 689 h 918"/>
                  <a:gd name="T24" fmla="*/ 917 w 918"/>
                  <a:gd name="T25" fmla="*/ 460 h 918"/>
                  <a:gd name="T26" fmla="*/ 918 w 918"/>
                  <a:gd name="T27" fmla="*/ 460 h 9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18"/>
                  <a:gd name="T43" fmla="*/ 0 h 918"/>
                  <a:gd name="T44" fmla="*/ 918 w 918"/>
                  <a:gd name="T45" fmla="*/ 918 h 9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18" h="918">
                    <a:moveTo>
                      <a:pt x="917" y="460"/>
                    </a:moveTo>
                    <a:lnTo>
                      <a:pt x="856" y="230"/>
                    </a:lnTo>
                    <a:lnTo>
                      <a:pt x="688" y="61"/>
                    </a:lnTo>
                    <a:lnTo>
                      <a:pt x="458" y="0"/>
                    </a:lnTo>
                    <a:lnTo>
                      <a:pt x="230" y="61"/>
                    </a:lnTo>
                    <a:lnTo>
                      <a:pt x="62" y="230"/>
                    </a:lnTo>
                    <a:lnTo>
                      <a:pt x="0" y="460"/>
                    </a:lnTo>
                    <a:lnTo>
                      <a:pt x="62" y="689"/>
                    </a:lnTo>
                    <a:lnTo>
                      <a:pt x="230" y="857"/>
                    </a:lnTo>
                    <a:lnTo>
                      <a:pt x="458" y="918"/>
                    </a:lnTo>
                    <a:lnTo>
                      <a:pt x="688" y="857"/>
                    </a:lnTo>
                    <a:lnTo>
                      <a:pt x="856" y="689"/>
                    </a:lnTo>
                    <a:lnTo>
                      <a:pt x="917" y="460"/>
                    </a:lnTo>
                    <a:lnTo>
                      <a:pt x="918" y="4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3" name="Freeform 153"/>
              <p:cNvSpPr>
                <a:spLocks/>
              </p:cNvSpPr>
              <p:nvPr/>
            </p:nvSpPr>
            <p:spPr bwMode="auto">
              <a:xfrm>
                <a:off x="3921" y="5116"/>
                <a:ext cx="177" cy="177"/>
              </a:xfrm>
              <a:custGeom>
                <a:avLst/>
                <a:gdLst>
                  <a:gd name="T0" fmla="*/ 710 w 711"/>
                  <a:gd name="T1" fmla="*/ 357 h 712"/>
                  <a:gd name="T2" fmla="*/ 662 w 711"/>
                  <a:gd name="T3" fmla="*/ 179 h 712"/>
                  <a:gd name="T4" fmla="*/ 532 w 711"/>
                  <a:gd name="T5" fmla="*/ 48 h 712"/>
                  <a:gd name="T6" fmla="*/ 354 w 711"/>
                  <a:gd name="T7" fmla="*/ 0 h 712"/>
                  <a:gd name="T8" fmla="*/ 177 w 711"/>
                  <a:gd name="T9" fmla="*/ 48 h 712"/>
                  <a:gd name="T10" fmla="*/ 47 w 711"/>
                  <a:gd name="T11" fmla="*/ 179 h 712"/>
                  <a:gd name="T12" fmla="*/ 0 w 711"/>
                  <a:gd name="T13" fmla="*/ 357 h 712"/>
                  <a:gd name="T14" fmla="*/ 47 w 711"/>
                  <a:gd name="T15" fmla="*/ 534 h 712"/>
                  <a:gd name="T16" fmla="*/ 177 w 711"/>
                  <a:gd name="T17" fmla="*/ 664 h 712"/>
                  <a:gd name="T18" fmla="*/ 354 w 711"/>
                  <a:gd name="T19" fmla="*/ 712 h 712"/>
                  <a:gd name="T20" fmla="*/ 532 w 711"/>
                  <a:gd name="T21" fmla="*/ 664 h 712"/>
                  <a:gd name="T22" fmla="*/ 662 w 711"/>
                  <a:gd name="T23" fmla="*/ 534 h 712"/>
                  <a:gd name="T24" fmla="*/ 710 w 711"/>
                  <a:gd name="T25" fmla="*/ 357 h 712"/>
                  <a:gd name="T26" fmla="*/ 711 w 711"/>
                  <a:gd name="T27" fmla="*/ 357 h 7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11"/>
                  <a:gd name="T43" fmla="*/ 0 h 712"/>
                  <a:gd name="T44" fmla="*/ 711 w 711"/>
                  <a:gd name="T45" fmla="*/ 712 h 71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11" h="712">
                    <a:moveTo>
                      <a:pt x="710" y="357"/>
                    </a:moveTo>
                    <a:lnTo>
                      <a:pt x="662" y="179"/>
                    </a:lnTo>
                    <a:lnTo>
                      <a:pt x="532" y="48"/>
                    </a:lnTo>
                    <a:lnTo>
                      <a:pt x="354" y="0"/>
                    </a:lnTo>
                    <a:lnTo>
                      <a:pt x="177" y="48"/>
                    </a:lnTo>
                    <a:lnTo>
                      <a:pt x="47" y="179"/>
                    </a:lnTo>
                    <a:lnTo>
                      <a:pt x="0" y="357"/>
                    </a:lnTo>
                    <a:lnTo>
                      <a:pt x="47" y="534"/>
                    </a:lnTo>
                    <a:lnTo>
                      <a:pt x="177" y="664"/>
                    </a:lnTo>
                    <a:lnTo>
                      <a:pt x="354" y="712"/>
                    </a:lnTo>
                    <a:lnTo>
                      <a:pt x="532" y="664"/>
                    </a:lnTo>
                    <a:lnTo>
                      <a:pt x="662" y="534"/>
                    </a:lnTo>
                    <a:lnTo>
                      <a:pt x="710" y="357"/>
                    </a:lnTo>
                    <a:lnTo>
                      <a:pt x="711" y="35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4" name="Freeform 154"/>
              <p:cNvSpPr>
                <a:spLocks/>
              </p:cNvSpPr>
              <p:nvPr/>
            </p:nvSpPr>
            <p:spPr bwMode="auto">
              <a:xfrm>
                <a:off x="4617" y="4954"/>
                <a:ext cx="219" cy="220"/>
              </a:xfrm>
              <a:custGeom>
                <a:avLst/>
                <a:gdLst>
                  <a:gd name="T0" fmla="*/ 876 w 877"/>
                  <a:gd name="T1" fmla="*/ 438 h 876"/>
                  <a:gd name="T2" fmla="*/ 817 w 877"/>
                  <a:gd name="T3" fmla="*/ 219 h 876"/>
                  <a:gd name="T4" fmla="*/ 657 w 877"/>
                  <a:gd name="T5" fmla="*/ 58 h 876"/>
                  <a:gd name="T6" fmla="*/ 439 w 877"/>
                  <a:gd name="T7" fmla="*/ 0 h 876"/>
                  <a:gd name="T8" fmla="*/ 219 w 877"/>
                  <a:gd name="T9" fmla="*/ 58 h 876"/>
                  <a:gd name="T10" fmla="*/ 59 w 877"/>
                  <a:gd name="T11" fmla="*/ 219 h 876"/>
                  <a:gd name="T12" fmla="*/ 0 w 877"/>
                  <a:gd name="T13" fmla="*/ 438 h 876"/>
                  <a:gd name="T14" fmla="*/ 59 w 877"/>
                  <a:gd name="T15" fmla="*/ 658 h 876"/>
                  <a:gd name="T16" fmla="*/ 219 w 877"/>
                  <a:gd name="T17" fmla="*/ 818 h 876"/>
                  <a:gd name="T18" fmla="*/ 439 w 877"/>
                  <a:gd name="T19" fmla="*/ 876 h 876"/>
                  <a:gd name="T20" fmla="*/ 657 w 877"/>
                  <a:gd name="T21" fmla="*/ 818 h 876"/>
                  <a:gd name="T22" fmla="*/ 817 w 877"/>
                  <a:gd name="T23" fmla="*/ 658 h 876"/>
                  <a:gd name="T24" fmla="*/ 876 w 877"/>
                  <a:gd name="T25" fmla="*/ 438 h 876"/>
                  <a:gd name="T26" fmla="*/ 877 w 877"/>
                  <a:gd name="T27" fmla="*/ 438 h 8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77"/>
                  <a:gd name="T43" fmla="*/ 0 h 876"/>
                  <a:gd name="T44" fmla="*/ 877 w 877"/>
                  <a:gd name="T45" fmla="*/ 876 h 87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77" h="876">
                    <a:moveTo>
                      <a:pt x="876" y="438"/>
                    </a:moveTo>
                    <a:lnTo>
                      <a:pt x="817" y="219"/>
                    </a:lnTo>
                    <a:lnTo>
                      <a:pt x="657" y="58"/>
                    </a:lnTo>
                    <a:lnTo>
                      <a:pt x="439" y="0"/>
                    </a:lnTo>
                    <a:lnTo>
                      <a:pt x="219" y="58"/>
                    </a:lnTo>
                    <a:lnTo>
                      <a:pt x="59" y="219"/>
                    </a:lnTo>
                    <a:lnTo>
                      <a:pt x="0" y="438"/>
                    </a:lnTo>
                    <a:lnTo>
                      <a:pt x="59" y="658"/>
                    </a:lnTo>
                    <a:lnTo>
                      <a:pt x="219" y="818"/>
                    </a:lnTo>
                    <a:lnTo>
                      <a:pt x="439" y="876"/>
                    </a:lnTo>
                    <a:lnTo>
                      <a:pt x="657" y="818"/>
                    </a:lnTo>
                    <a:lnTo>
                      <a:pt x="817" y="658"/>
                    </a:lnTo>
                    <a:lnTo>
                      <a:pt x="876" y="438"/>
                    </a:lnTo>
                    <a:lnTo>
                      <a:pt x="877" y="4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5" name="Freeform 155"/>
              <p:cNvSpPr>
                <a:spLocks/>
              </p:cNvSpPr>
              <p:nvPr/>
            </p:nvSpPr>
            <p:spPr bwMode="auto">
              <a:xfrm>
                <a:off x="4643" y="4981"/>
                <a:ext cx="166" cy="166"/>
              </a:xfrm>
              <a:custGeom>
                <a:avLst/>
                <a:gdLst>
                  <a:gd name="T0" fmla="*/ 665 w 666"/>
                  <a:gd name="T1" fmla="*/ 333 h 666"/>
                  <a:gd name="T2" fmla="*/ 620 w 666"/>
                  <a:gd name="T3" fmla="*/ 166 h 666"/>
                  <a:gd name="T4" fmla="*/ 498 w 666"/>
                  <a:gd name="T5" fmla="*/ 46 h 666"/>
                  <a:gd name="T6" fmla="*/ 333 w 666"/>
                  <a:gd name="T7" fmla="*/ 0 h 666"/>
                  <a:gd name="T8" fmla="*/ 166 w 666"/>
                  <a:gd name="T9" fmla="*/ 46 h 666"/>
                  <a:gd name="T10" fmla="*/ 44 w 666"/>
                  <a:gd name="T11" fmla="*/ 166 h 666"/>
                  <a:gd name="T12" fmla="*/ 0 w 666"/>
                  <a:gd name="T13" fmla="*/ 333 h 666"/>
                  <a:gd name="T14" fmla="*/ 44 w 666"/>
                  <a:gd name="T15" fmla="*/ 499 h 666"/>
                  <a:gd name="T16" fmla="*/ 166 w 666"/>
                  <a:gd name="T17" fmla="*/ 622 h 666"/>
                  <a:gd name="T18" fmla="*/ 333 w 666"/>
                  <a:gd name="T19" fmla="*/ 666 h 666"/>
                  <a:gd name="T20" fmla="*/ 498 w 666"/>
                  <a:gd name="T21" fmla="*/ 622 h 666"/>
                  <a:gd name="T22" fmla="*/ 620 w 666"/>
                  <a:gd name="T23" fmla="*/ 499 h 666"/>
                  <a:gd name="T24" fmla="*/ 665 w 666"/>
                  <a:gd name="T25" fmla="*/ 333 h 666"/>
                  <a:gd name="T26" fmla="*/ 666 w 666"/>
                  <a:gd name="T27" fmla="*/ 333 h 6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6"/>
                  <a:gd name="T43" fmla="*/ 0 h 666"/>
                  <a:gd name="T44" fmla="*/ 666 w 666"/>
                  <a:gd name="T45" fmla="*/ 666 h 6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6" h="666">
                    <a:moveTo>
                      <a:pt x="665" y="333"/>
                    </a:moveTo>
                    <a:lnTo>
                      <a:pt x="620" y="166"/>
                    </a:lnTo>
                    <a:lnTo>
                      <a:pt x="498" y="46"/>
                    </a:lnTo>
                    <a:lnTo>
                      <a:pt x="333" y="0"/>
                    </a:lnTo>
                    <a:lnTo>
                      <a:pt x="166" y="46"/>
                    </a:lnTo>
                    <a:lnTo>
                      <a:pt x="44" y="166"/>
                    </a:lnTo>
                    <a:lnTo>
                      <a:pt x="0" y="333"/>
                    </a:lnTo>
                    <a:lnTo>
                      <a:pt x="44" y="499"/>
                    </a:lnTo>
                    <a:lnTo>
                      <a:pt x="166" y="622"/>
                    </a:lnTo>
                    <a:lnTo>
                      <a:pt x="333" y="666"/>
                    </a:lnTo>
                    <a:lnTo>
                      <a:pt x="498" y="622"/>
                    </a:lnTo>
                    <a:lnTo>
                      <a:pt x="620" y="499"/>
                    </a:lnTo>
                    <a:lnTo>
                      <a:pt x="665" y="333"/>
                    </a:lnTo>
                    <a:lnTo>
                      <a:pt x="666" y="33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6" name="Freeform 156"/>
              <p:cNvSpPr>
                <a:spLocks/>
              </p:cNvSpPr>
              <p:nvPr/>
            </p:nvSpPr>
            <p:spPr bwMode="auto">
              <a:xfrm>
                <a:off x="4560" y="5064"/>
                <a:ext cx="88" cy="1"/>
              </a:xfrm>
              <a:custGeom>
                <a:avLst/>
                <a:gdLst>
                  <a:gd name="T0" fmla="*/ 0 w 355"/>
                  <a:gd name="T1" fmla="*/ 0 h 1"/>
                  <a:gd name="T2" fmla="*/ 354 w 355"/>
                  <a:gd name="T3" fmla="*/ 0 h 1"/>
                  <a:gd name="T4" fmla="*/ 355 w 355"/>
                  <a:gd name="T5" fmla="*/ 0 h 1"/>
                  <a:gd name="T6" fmla="*/ 0 60000 65536"/>
                  <a:gd name="T7" fmla="*/ 0 60000 65536"/>
                  <a:gd name="T8" fmla="*/ 0 60000 65536"/>
                  <a:gd name="T9" fmla="*/ 0 w 355"/>
                  <a:gd name="T10" fmla="*/ 0 h 1"/>
                  <a:gd name="T11" fmla="*/ 355 w 355"/>
                  <a:gd name="T12" fmla="*/ 1 h 1"/>
                </a:gdLst>
                <a:ahLst/>
                <a:cxnLst>
                  <a:cxn ang="T6">
                    <a:pos x="T0" y="T1"/>
                  </a:cxn>
                  <a:cxn ang="T7">
                    <a:pos x="T2" y="T3"/>
                  </a:cxn>
                  <a:cxn ang="T8">
                    <a:pos x="T4" y="T5"/>
                  </a:cxn>
                </a:cxnLst>
                <a:rect l="T9" t="T10" r="T11" b="T12"/>
                <a:pathLst>
                  <a:path w="355" h="1">
                    <a:moveTo>
                      <a:pt x="0" y="0"/>
                    </a:moveTo>
                    <a:lnTo>
                      <a:pt x="354" y="0"/>
                    </a:lnTo>
                    <a:lnTo>
                      <a:pt x="35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7" name="Freeform 157"/>
              <p:cNvSpPr>
                <a:spLocks/>
              </p:cNvSpPr>
              <p:nvPr/>
            </p:nvSpPr>
            <p:spPr bwMode="auto">
              <a:xfrm>
                <a:off x="4659" y="5064"/>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8" name="Freeform 158"/>
              <p:cNvSpPr>
                <a:spLocks/>
              </p:cNvSpPr>
              <p:nvPr/>
            </p:nvSpPr>
            <p:spPr bwMode="auto">
              <a:xfrm>
                <a:off x="4671" y="5064"/>
                <a:ext cx="84" cy="1"/>
              </a:xfrm>
              <a:custGeom>
                <a:avLst/>
                <a:gdLst>
                  <a:gd name="T0" fmla="*/ 0 w 337"/>
                  <a:gd name="T1" fmla="*/ 0 h 1"/>
                  <a:gd name="T2" fmla="*/ 336 w 337"/>
                  <a:gd name="T3" fmla="*/ 0 h 1"/>
                  <a:gd name="T4" fmla="*/ 337 w 337"/>
                  <a:gd name="T5" fmla="*/ 0 h 1"/>
                  <a:gd name="T6" fmla="*/ 0 60000 65536"/>
                  <a:gd name="T7" fmla="*/ 0 60000 65536"/>
                  <a:gd name="T8" fmla="*/ 0 60000 65536"/>
                  <a:gd name="T9" fmla="*/ 0 w 337"/>
                  <a:gd name="T10" fmla="*/ 0 h 1"/>
                  <a:gd name="T11" fmla="*/ 337 w 337"/>
                  <a:gd name="T12" fmla="*/ 1 h 1"/>
                </a:gdLst>
                <a:ahLst/>
                <a:cxnLst>
                  <a:cxn ang="T6">
                    <a:pos x="T0" y="T1"/>
                  </a:cxn>
                  <a:cxn ang="T7">
                    <a:pos x="T2" y="T3"/>
                  </a:cxn>
                  <a:cxn ang="T8">
                    <a:pos x="T4" y="T5"/>
                  </a:cxn>
                </a:cxnLst>
                <a:rect l="T9" t="T10" r="T11" b="T12"/>
                <a:pathLst>
                  <a:path w="337" h="1">
                    <a:moveTo>
                      <a:pt x="0" y="0"/>
                    </a:moveTo>
                    <a:lnTo>
                      <a:pt x="336" y="0"/>
                    </a:lnTo>
                    <a:lnTo>
                      <a:pt x="33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499" name="Freeform 159"/>
              <p:cNvSpPr>
                <a:spLocks/>
              </p:cNvSpPr>
              <p:nvPr/>
            </p:nvSpPr>
            <p:spPr bwMode="auto">
              <a:xfrm>
                <a:off x="4766" y="5064"/>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0" name="Freeform 160"/>
              <p:cNvSpPr>
                <a:spLocks/>
              </p:cNvSpPr>
              <p:nvPr/>
            </p:nvSpPr>
            <p:spPr bwMode="auto">
              <a:xfrm>
                <a:off x="4778" y="5064"/>
                <a:ext cx="89" cy="1"/>
              </a:xfrm>
              <a:custGeom>
                <a:avLst/>
                <a:gdLst>
                  <a:gd name="T0" fmla="*/ 0 w 355"/>
                  <a:gd name="T1" fmla="*/ 0 h 1"/>
                  <a:gd name="T2" fmla="*/ 354 w 355"/>
                  <a:gd name="T3" fmla="*/ 0 h 1"/>
                  <a:gd name="T4" fmla="*/ 355 w 355"/>
                  <a:gd name="T5" fmla="*/ 0 h 1"/>
                  <a:gd name="T6" fmla="*/ 0 60000 65536"/>
                  <a:gd name="T7" fmla="*/ 0 60000 65536"/>
                  <a:gd name="T8" fmla="*/ 0 60000 65536"/>
                  <a:gd name="T9" fmla="*/ 0 w 355"/>
                  <a:gd name="T10" fmla="*/ 0 h 1"/>
                  <a:gd name="T11" fmla="*/ 355 w 355"/>
                  <a:gd name="T12" fmla="*/ 1 h 1"/>
                </a:gdLst>
                <a:ahLst/>
                <a:cxnLst>
                  <a:cxn ang="T6">
                    <a:pos x="T0" y="T1"/>
                  </a:cxn>
                  <a:cxn ang="T7">
                    <a:pos x="T2" y="T3"/>
                  </a:cxn>
                  <a:cxn ang="T8">
                    <a:pos x="T4" y="T5"/>
                  </a:cxn>
                </a:cxnLst>
                <a:rect l="T9" t="T10" r="T11" b="T12"/>
                <a:pathLst>
                  <a:path w="355" h="1">
                    <a:moveTo>
                      <a:pt x="0" y="0"/>
                    </a:moveTo>
                    <a:lnTo>
                      <a:pt x="354" y="0"/>
                    </a:lnTo>
                    <a:lnTo>
                      <a:pt x="35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1" name="Freeform 161"/>
              <p:cNvSpPr>
                <a:spLocks/>
              </p:cNvSpPr>
              <p:nvPr/>
            </p:nvSpPr>
            <p:spPr bwMode="auto">
              <a:xfrm>
                <a:off x="4560" y="5240"/>
                <a:ext cx="88" cy="1"/>
              </a:xfrm>
              <a:custGeom>
                <a:avLst/>
                <a:gdLst>
                  <a:gd name="T0" fmla="*/ 0 w 355"/>
                  <a:gd name="T1" fmla="*/ 0 h 1"/>
                  <a:gd name="T2" fmla="*/ 354 w 355"/>
                  <a:gd name="T3" fmla="*/ 0 h 1"/>
                  <a:gd name="T4" fmla="*/ 355 w 355"/>
                  <a:gd name="T5" fmla="*/ 0 h 1"/>
                  <a:gd name="T6" fmla="*/ 0 60000 65536"/>
                  <a:gd name="T7" fmla="*/ 0 60000 65536"/>
                  <a:gd name="T8" fmla="*/ 0 60000 65536"/>
                  <a:gd name="T9" fmla="*/ 0 w 355"/>
                  <a:gd name="T10" fmla="*/ 0 h 1"/>
                  <a:gd name="T11" fmla="*/ 355 w 355"/>
                  <a:gd name="T12" fmla="*/ 1 h 1"/>
                </a:gdLst>
                <a:ahLst/>
                <a:cxnLst>
                  <a:cxn ang="T6">
                    <a:pos x="T0" y="T1"/>
                  </a:cxn>
                  <a:cxn ang="T7">
                    <a:pos x="T2" y="T3"/>
                  </a:cxn>
                  <a:cxn ang="T8">
                    <a:pos x="T4" y="T5"/>
                  </a:cxn>
                </a:cxnLst>
                <a:rect l="T9" t="T10" r="T11" b="T12"/>
                <a:pathLst>
                  <a:path w="355" h="1">
                    <a:moveTo>
                      <a:pt x="0" y="0"/>
                    </a:moveTo>
                    <a:lnTo>
                      <a:pt x="354" y="0"/>
                    </a:lnTo>
                    <a:lnTo>
                      <a:pt x="35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2" name="Freeform 162"/>
              <p:cNvSpPr>
                <a:spLocks/>
              </p:cNvSpPr>
              <p:nvPr/>
            </p:nvSpPr>
            <p:spPr bwMode="auto">
              <a:xfrm>
                <a:off x="4659" y="5240"/>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3" name="Freeform 163"/>
              <p:cNvSpPr>
                <a:spLocks/>
              </p:cNvSpPr>
              <p:nvPr/>
            </p:nvSpPr>
            <p:spPr bwMode="auto">
              <a:xfrm>
                <a:off x="4671" y="5240"/>
                <a:ext cx="84" cy="1"/>
              </a:xfrm>
              <a:custGeom>
                <a:avLst/>
                <a:gdLst>
                  <a:gd name="T0" fmla="*/ 0 w 337"/>
                  <a:gd name="T1" fmla="*/ 0 h 1"/>
                  <a:gd name="T2" fmla="*/ 336 w 337"/>
                  <a:gd name="T3" fmla="*/ 0 h 1"/>
                  <a:gd name="T4" fmla="*/ 337 w 337"/>
                  <a:gd name="T5" fmla="*/ 0 h 1"/>
                  <a:gd name="T6" fmla="*/ 0 60000 65536"/>
                  <a:gd name="T7" fmla="*/ 0 60000 65536"/>
                  <a:gd name="T8" fmla="*/ 0 60000 65536"/>
                  <a:gd name="T9" fmla="*/ 0 w 337"/>
                  <a:gd name="T10" fmla="*/ 0 h 1"/>
                  <a:gd name="T11" fmla="*/ 337 w 337"/>
                  <a:gd name="T12" fmla="*/ 1 h 1"/>
                </a:gdLst>
                <a:ahLst/>
                <a:cxnLst>
                  <a:cxn ang="T6">
                    <a:pos x="T0" y="T1"/>
                  </a:cxn>
                  <a:cxn ang="T7">
                    <a:pos x="T2" y="T3"/>
                  </a:cxn>
                  <a:cxn ang="T8">
                    <a:pos x="T4" y="T5"/>
                  </a:cxn>
                </a:cxnLst>
                <a:rect l="T9" t="T10" r="T11" b="T12"/>
                <a:pathLst>
                  <a:path w="337" h="1">
                    <a:moveTo>
                      <a:pt x="0" y="0"/>
                    </a:moveTo>
                    <a:lnTo>
                      <a:pt x="336" y="0"/>
                    </a:lnTo>
                    <a:lnTo>
                      <a:pt x="33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4" name="Freeform 164"/>
              <p:cNvSpPr>
                <a:spLocks/>
              </p:cNvSpPr>
              <p:nvPr/>
            </p:nvSpPr>
            <p:spPr bwMode="auto">
              <a:xfrm>
                <a:off x="4766" y="5240"/>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5" name="Freeform 165"/>
              <p:cNvSpPr>
                <a:spLocks/>
              </p:cNvSpPr>
              <p:nvPr/>
            </p:nvSpPr>
            <p:spPr bwMode="auto">
              <a:xfrm>
                <a:off x="4778" y="5240"/>
                <a:ext cx="89" cy="1"/>
              </a:xfrm>
              <a:custGeom>
                <a:avLst/>
                <a:gdLst>
                  <a:gd name="T0" fmla="*/ 0 w 355"/>
                  <a:gd name="T1" fmla="*/ 0 h 1"/>
                  <a:gd name="T2" fmla="*/ 354 w 355"/>
                  <a:gd name="T3" fmla="*/ 0 h 1"/>
                  <a:gd name="T4" fmla="*/ 355 w 355"/>
                  <a:gd name="T5" fmla="*/ 0 h 1"/>
                  <a:gd name="T6" fmla="*/ 0 60000 65536"/>
                  <a:gd name="T7" fmla="*/ 0 60000 65536"/>
                  <a:gd name="T8" fmla="*/ 0 60000 65536"/>
                  <a:gd name="T9" fmla="*/ 0 w 355"/>
                  <a:gd name="T10" fmla="*/ 0 h 1"/>
                  <a:gd name="T11" fmla="*/ 355 w 355"/>
                  <a:gd name="T12" fmla="*/ 1 h 1"/>
                </a:gdLst>
                <a:ahLst/>
                <a:cxnLst>
                  <a:cxn ang="T6">
                    <a:pos x="T0" y="T1"/>
                  </a:cxn>
                  <a:cxn ang="T7">
                    <a:pos x="T2" y="T3"/>
                  </a:cxn>
                  <a:cxn ang="T8">
                    <a:pos x="T4" y="T5"/>
                  </a:cxn>
                </a:cxnLst>
                <a:rect l="T9" t="T10" r="T11" b="T12"/>
                <a:pathLst>
                  <a:path w="355" h="1">
                    <a:moveTo>
                      <a:pt x="0" y="0"/>
                    </a:moveTo>
                    <a:lnTo>
                      <a:pt x="354" y="0"/>
                    </a:lnTo>
                    <a:lnTo>
                      <a:pt x="35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6" name="Freeform 166"/>
              <p:cNvSpPr>
                <a:spLocks/>
              </p:cNvSpPr>
              <p:nvPr/>
            </p:nvSpPr>
            <p:spPr bwMode="auto">
              <a:xfrm>
                <a:off x="3869" y="5029"/>
                <a:ext cx="90" cy="1"/>
              </a:xfrm>
              <a:custGeom>
                <a:avLst/>
                <a:gdLst>
                  <a:gd name="T0" fmla="*/ 0 w 357"/>
                  <a:gd name="T1" fmla="*/ 0 h 1"/>
                  <a:gd name="T2" fmla="*/ 356 w 357"/>
                  <a:gd name="T3" fmla="*/ 0 h 1"/>
                  <a:gd name="T4" fmla="*/ 357 w 357"/>
                  <a:gd name="T5" fmla="*/ 0 h 1"/>
                  <a:gd name="T6" fmla="*/ 0 60000 65536"/>
                  <a:gd name="T7" fmla="*/ 0 60000 65536"/>
                  <a:gd name="T8" fmla="*/ 0 60000 65536"/>
                  <a:gd name="T9" fmla="*/ 0 w 357"/>
                  <a:gd name="T10" fmla="*/ 0 h 1"/>
                  <a:gd name="T11" fmla="*/ 357 w 357"/>
                  <a:gd name="T12" fmla="*/ 1 h 1"/>
                </a:gdLst>
                <a:ahLst/>
                <a:cxnLst>
                  <a:cxn ang="T6">
                    <a:pos x="T0" y="T1"/>
                  </a:cxn>
                  <a:cxn ang="T7">
                    <a:pos x="T2" y="T3"/>
                  </a:cxn>
                  <a:cxn ang="T8">
                    <a:pos x="T4" y="T5"/>
                  </a:cxn>
                </a:cxnLst>
                <a:rect l="T9" t="T10" r="T11" b="T12"/>
                <a:pathLst>
                  <a:path w="357" h="1">
                    <a:moveTo>
                      <a:pt x="0" y="0"/>
                    </a:moveTo>
                    <a:lnTo>
                      <a:pt x="356" y="0"/>
                    </a:lnTo>
                    <a:lnTo>
                      <a:pt x="3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7" name="Freeform 167"/>
              <p:cNvSpPr>
                <a:spLocks/>
              </p:cNvSpPr>
              <p:nvPr/>
            </p:nvSpPr>
            <p:spPr bwMode="auto">
              <a:xfrm>
                <a:off x="3969" y="5029"/>
                <a:ext cx="2" cy="1"/>
              </a:xfrm>
              <a:custGeom>
                <a:avLst/>
                <a:gdLst>
                  <a:gd name="T0" fmla="*/ 0 w 8"/>
                  <a:gd name="T1" fmla="*/ 0 h 1"/>
                  <a:gd name="T2" fmla="*/ 7 w 8"/>
                  <a:gd name="T3" fmla="*/ 0 h 1"/>
                  <a:gd name="T4" fmla="*/ 8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0" y="0"/>
                    </a:moveTo>
                    <a:lnTo>
                      <a:pt x="7" y="0"/>
                    </a:lnTo>
                    <a:lnTo>
                      <a:pt x="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8" name="Freeform 168"/>
              <p:cNvSpPr>
                <a:spLocks/>
              </p:cNvSpPr>
              <p:nvPr/>
            </p:nvSpPr>
            <p:spPr bwMode="auto">
              <a:xfrm>
                <a:off x="3981" y="5029"/>
                <a:ext cx="84" cy="1"/>
              </a:xfrm>
              <a:custGeom>
                <a:avLst/>
                <a:gdLst>
                  <a:gd name="T0" fmla="*/ 0 w 338"/>
                  <a:gd name="T1" fmla="*/ 0 h 1"/>
                  <a:gd name="T2" fmla="*/ 337 w 338"/>
                  <a:gd name="T3" fmla="*/ 0 h 1"/>
                  <a:gd name="T4" fmla="*/ 338 w 338"/>
                  <a:gd name="T5" fmla="*/ 0 h 1"/>
                  <a:gd name="T6" fmla="*/ 0 60000 65536"/>
                  <a:gd name="T7" fmla="*/ 0 60000 65536"/>
                  <a:gd name="T8" fmla="*/ 0 60000 65536"/>
                  <a:gd name="T9" fmla="*/ 0 w 338"/>
                  <a:gd name="T10" fmla="*/ 0 h 1"/>
                  <a:gd name="T11" fmla="*/ 338 w 338"/>
                  <a:gd name="T12" fmla="*/ 1 h 1"/>
                </a:gdLst>
                <a:ahLst/>
                <a:cxnLst>
                  <a:cxn ang="T6">
                    <a:pos x="T0" y="T1"/>
                  </a:cxn>
                  <a:cxn ang="T7">
                    <a:pos x="T2" y="T3"/>
                  </a:cxn>
                  <a:cxn ang="T8">
                    <a:pos x="T4" y="T5"/>
                  </a:cxn>
                </a:cxnLst>
                <a:rect l="T9" t="T10" r="T11" b="T12"/>
                <a:pathLst>
                  <a:path w="338" h="1">
                    <a:moveTo>
                      <a:pt x="0" y="0"/>
                    </a:moveTo>
                    <a:lnTo>
                      <a:pt x="337" y="0"/>
                    </a:lnTo>
                    <a:lnTo>
                      <a:pt x="33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09" name="Freeform 169"/>
              <p:cNvSpPr>
                <a:spLocks/>
              </p:cNvSpPr>
              <p:nvPr/>
            </p:nvSpPr>
            <p:spPr bwMode="auto">
              <a:xfrm>
                <a:off x="4076" y="5029"/>
                <a:ext cx="2" cy="1"/>
              </a:xfrm>
              <a:custGeom>
                <a:avLst/>
                <a:gdLst>
                  <a:gd name="T0" fmla="*/ 0 w 7"/>
                  <a:gd name="T1" fmla="*/ 0 h 1"/>
                  <a:gd name="T2" fmla="*/ 6 w 7"/>
                  <a:gd name="T3" fmla="*/ 0 h 1"/>
                  <a:gd name="T4" fmla="*/ 7 w 7"/>
                  <a:gd name="T5" fmla="*/ 0 h 1"/>
                  <a:gd name="T6" fmla="*/ 0 60000 65536"/>
                  <a:gd name="T7" fmla="*/ 0 60000 65536"/>
                  <a:gd name="T8" fmla="*/ 0 60000 65536"/>
                  <a:gd name="T9" fmla="*/ 0 w 7"/>
                  <a:gd name="T10" fmla="*/ 0 h 1"/>
                  <a:gd name="T11" fmla="*/ 7 w 7"/>
                  <a:gd name="T12" fmla="*/ 1 h 1"/>
                </a:gdLst>
                <a:ahLst/>
                <a:cxnLst>
                  <a:cxn ang="T6">
                    <a:pos x="T0" y="T1"/>
                  </a:cxn>
                  <a:cxn ang="T7">
                    <a:pos x="T2" y="T3"/>
                  </a:cxn>
                  <a:cxn ang="T8">
                    <a:pos x="T4" y="T5"/>
                  </a:cxn>
                </a:cxnLst>
                <a:rect l="T9" t="T10" r="T11" b="T12"/>
                <a:pathLst>
                  <a:path w="7" h="1">
                    <a:moveTo>
                      <a:pt x="0" y="0"/>
                    </a:moveTo>
                    <a:lnTo>
                      <a:pt x="6" y="0"/>
                    </a:lnTo>
                    <a:lnTo>
                      <a:pt x="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0" name="Freeform 170"/>
              <p:cNvSpPr>
                <a:spLocks/>
              </p:cNvSpPr>
              <p:nvPr/>
            </p:nvSpPr>
            <p:spPr bwMode="auto">
              <a:xfrm>
                <a:off x="4088" y="5029"/>
                <a:ext cx="89" cy="1"/>
              </a:xfrm>
              <a:custGeom>
                <a:avLst/>
                <a:gdLst>
                  <a:gd name="T0" fmla="*/ 0 w 357"/>
                  <a:gd name="T1" fmla="*/ 0 h 1"/>
                  <a:gd name="T2" fmla="*/ 356 w 357"/>
                  <a:gd name="T3" fmla="*/ 0 h 1"/>
                  <a:gd name="T4" fmla="*/ 357 w 357"/>
                  <a:gd name="T5" fmla="*/ 0 h 1"/>
                  <a:gd name="T6" fmla="*/ 0 60000 65536"/>
                  <a:gd name="T7" fmla="*/ 0 60000 65536"/>
                  <a:gd name="T8" fmla="*/ 0 60000 65536"/>
                  <a:gd name="T9" fmla="*/ 0 w 357"/>
                  <a:gd name="T10" fmla="*/ 0 h 1"/>
                  <a:gd name="T11" fmla="*/ 357 w 357"/>
                  <a:gd name="T12" fmla="*/ 1 h 1"/>
                </a:gdLst>
                <a:ahLst/>
                <a:cxnLst>
                  <a:cxn ang="T6">
                    <a:pos x="T0" y="T1"/>
                  </a:cxn>
                  <a:cxn ang="T7">
                    <a:pos x="T2" y="T3"/>
                  </a:cxn>
                  <a:cxn ang="T8">
                    <a:pos x="T4" y="T5"/>
                  </a:cxn>
                </a:cxnLst>
                <a:rect l="T9" t="T10" r="T11" b="T12"/>
                <a:pathLst>
                  <a:path w="357" h="1">
                    <a:moveTo>
                      <a:pt x="0" y="0"/>
                    </a:moveTo>
                    <a:lnTo>
                      <a:pt x="356" y="0"/>
                    </a:lnTo>
                    <a:lnTo>
                      <a:pt x="3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1" name="Freeform 171"/>
              <p:cNvSpPr>
                <a:spLocks/>
              </p:cNvSpPr>
              <p:nvPr/>
            </p:nvSpPr>
            <p:spPr bwMode="auto">
              <a:xfrm>
                <a:off x="4678" y="5192"/>
                <a:ext cx="96" cy="96"/>
              </a:xfrm>
              <a:custGeom>
                <a:avLst/>
                <a:gdLst>
                  <a:gd name="T0" fmla="*/ 385 w 386"/>
                  <a:gd name="T1" fmla="*/ 192 h 385"/>
                  <a:gd name="T2" fmla="*/ 328 w 386"/>
                  <a:gd name="T3" fmla="*/ 56 h 385"/>
                  <a:gd name="T4" fmla="*/ 193 w 386"/>
                  <a:gd name="T5" fmla="*/ 0 h 385"/>
                  <a:gd name="T6" fmla="*/ 56 w 386"/>
                  <a:gd name="T7" fmla="*/ 56 h 385"/>
                  <a:gd name="T8" fmla="*/ 0 w 386"/>
                  <a:gd name="T9" fmla="*/ 192 h 385"/>
                  <a:gd name="T10" fmla="*/ 56 w 386"/>
                  <a:gd name="T11" fmla="*/ 328 h 385"/>
                  <a:gd name="T12" fmla="*/ 193 w 386"/>
                  <a:gd name="T13" fmla="*/ 385 h 385"/>
                  <a:gd name="T14" fmla="*/ 328 w 386"/>
                  <a:gd name="T15" fmla="*/ 328 h 385"/>
                  <a:gd name="T16" fmla="*/ 385 w 386"/>
                  <a:gd name="T17" fmla="*/ 192 h 385"/>
                  <a:gd name="T18" fmla="*/ 386 w 386"/>
                  <a:gd name="T19" fmla="*/ 192 h 38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6"/>
                  <a:gd name="T31" fmla="*/ 0 h 385"/>
                  <a:gd name="T32" fmla="*/ 386 w 386"/>
                  <a:gd name="T33" fmla="*/ 385 h 38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6" h="385">
                    <a:moveTo>
                      <a:pt x="385" y="192"/>
                    </a:moveTo>
                    <a:lnTo>
                      <a:pt x="328" y="56"/>
                    </a:lnTo>
                    <a:lnTo>
                      <a:pt x="193" y="0"/>
                    </a:lnTo>
                    <a:lnTo>
                      <a:pt x="56" y="56"/>
                    </a:lnTo>
                    <a:lnTo>
                      <a:pt x="0" y="192"/>
                    </a:lnTo>
                    <a:lnTo>
                      <a:pt x="56" y="328"/>
                    </a:lnTo>
                    <a:lnTo>
                      <a:pt x="193" y="385"/>
                    </a:lnTo>
                    <a:lnTo>
                      <a:pt x="328" y="328"/>
                    </a:lnTo>
                    <a:lnTo>
                      <a:pt x="385" y="192"/>
                    </a:lnTo>
                    <a:lnTo>
                      <a:pt x="386" y="19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2" name="Freeform 172"/>
              <p:cNvSpPr>
                <a:spLocks/>
              </p:cNvSpPr>
              <p:nvPr/>
            </p:nvSpPr>
            <p:spPr bwMode="auto">
              <a:xfrm>
                <a:off x="4690" y="5204"/>
                <a:ext cx="72" cy="71"/>
              </a:xfrm>
              <a:custGeom>
                <a:avLst/>
                <a:gdLst>
                  <a:gd name="T0" fmla="*/ 286 w 287"/>
                  <a:gd name="T1" fmla="*/ 144 h 287"/>
                  <a:gd name="T2" fmla="*/ 245 w 287"/>
                  <a:gd name="T3" fmla="*/ 43 h 287"/>
                  <a:gd name="T4" fmla="*/ 144 w 287"/>
                  <a:gd name="T5" fmla="*/ 0 h 287"/>
                  <a:gd name="T6" fmla="*/ 43 w 287"/>
                  <a:gd name="T7" fmla="*/ 43 h 287"/>
                  <a:gd name="T8" fmla="*/ 0 w 287"/>
                  <a:gd name="T9" fmla="*/ 144 h 287"/>
                  <a:gd name="T10" fmla="*/ 43 w 287"/>
                  <a:gd name="T11" fmla="*/ 245 h 287"/>
                  <a:gd name="T12" fmla="*/ 144 w 287"/>
                  <a:gd name="T13" fmla="*/ 287 h 287"/>
                  <a:gd name="T14" fmla="*/ 245 w 287"/>
                  <a:gd name="T15" fmla="*/ 245 h 287"/>
                  <a:gd name="T16" fmla="*/ 286 w 287"/>
                  <a:gd name="T17" fmla="*/ 144 h 287"/>
                  <a:gd name="T18" fmla="*/ 287 w 287"/>
                  <a:gd name="T19" fmla="*/ 144 h 2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7"/>
                  <a:gd name="T31" fmla="*/ 0 h 287"/>
                  <a:gd name="T32" fmla="*/ 287 w 287"/>
                  <a:gd name="T33" fmla="*/ 287 h 28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7" h="287">
                    <a:moveTo>
                      <a:pt x="286" y="144"/>
                    </a:moveTo>
                    <a:lnTo>
                      <a:pt x="245" y="43"/>
                    </a:lnTo>
                    <a:lnTo>
                      <a:pt x="144" y="0"/>
                    </a:lnTo>
                    <a:lnTo>
                      <a:pt x="43" y="43"/>
                    </a:lnTo>
                    <a:lnTo>
                      <a:pt x="0" y="144"/>
                    </a:lnTo>
                    <a:lnTo>
                      <a:pt x="43" y="245"/>
                    </a:lnTo>
                    <a:lnTo>
                      <a:pt x="144" y="287"/>
                    </a:lnTo>
                    <a:lnTo>
                      <a:pt x="245" y="245"/>
                    </a:lnTo>
                    <a:lnTo>
                      <a:pt x="286" y="144"/>
                    </a:lnTo>
                    <a:lnTo>
                      <a:pt x="287" y="14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3" name="Freeform 173"/>
              <p:cNvSpPr>
                <a:spLocks/>
              </p:cNvSpPr>
              <p:nvPr/>
            </p:nvSpPr>
            <p:spPr bwMode="auto">
              <a:xfrm>
                <a:off x="3965" y="4984"/>
                <a:ext cx="90" cy="90"/>
              </a:xfrm>
              <a:custGeom>
                <a:avLst/>
                <a:gdLst>
                  <a:gd name="T0" fmla="*/ 358 w 359"/>
                  <a:gd name="T1" fmla="*/ 180 h 359"/>
                  <a:gd name="T2" fmla="*/ 305 w 359"/>
                  <a:gd name="T3" fmla="*/ 54 h 359"/>
                  <a:gd name="T4" fmla="*/ 178 w 359"/>
                  <a:gd name="T5" fmla="*/ 0 h 359"/>
                  <a:gd name="T6" fmla="*/ 52 w 359"/>
                  <a:gd name="T7" fmla="*/ 54 h 359"/>
                  <a:gd name="T8" fmla="*/ 0 w 359"/>
                  <a:gd name="T9" fmla="*/ 180 h 359"/>
                  <a:gd name="T10" fmla="*/ 52 w 359"/>
                  <a:gd name="T11" fmla="*/ 307 h 359"/>
                  <a:gd name="T12" fmla="*/ 178 w 359"/>
                  <a:gd name="T13" fmla="*/ 359 h 359"/>
                  <a:gd name="T14" fmla="*/ 305 w 359"/>
                  <a:gd name="T15" fmla="*/ 307 h 359"/>
                  <a:gd name="T16" fmla="*/ 358 w 359"/>
                  <a:gd name="T17" fmla="*/ 180 h 359"/>
                  <a:gd name="T18" fmla="*/ 359 w 359"/>
                  <a:gd name="T19" fmla="*/ 180 h 35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9"/>
                  <a:gd name="T31" fmla="*/ 0 h 359"/>
                  <a:gd name="T32" fmla="*/ 359 w 359"/>
                  <a:gd name="T33" fmla="*/ 359 h 35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9" h="359">
                    <a:moveTo>
                      <a:pt x="358" y="180"/>
                    </a:moveTo>
                    <a:lnTo>
                      <a:pt x="305" y="54"/>
                    </a:lnTo>
                    <a:lnTo>
                      <a:pt x="178" y="0"/>
                    </a:lnTo>
                    <a:lnTo>
                      <a:pt x="52" y="54"/>
                    </a:lnTo>
                    <a:lnTo>
                      <a:pt x="0" y="180"/>
                    </a:lnTo>
                    <a:lnTo>
                      <a:pt x="52" y="307"/>
                    </a:lnTo>
                    <a:lnTo>
                      <a:pt x="178" y="359"/>
                    </a:lnTo>
                    <a:lnTo>
                      <a:pt x="305" y="307"/>
                    </a:lnTo>
                    <a:lnTo>
                      <a:pt x="358" y="180"/>
                    </a:lnTo>
                    <a:lnTo>
                      <a:pt x="359" y="18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4" name="Freeform 174"/>
              <p:cNvSpPr>
                <a:spLocks/>
              </p:cNvSpPr>
              <p:nvPr/>
            </p:nvSpPr>
            <p:spPr bwMode="auto">
              <a:xfrm>
                <a:off x="3974" y="4993"/>
                <a:ext cx="71" cy="72"/>
              </a:xfrm>
              <a:custGeom>
                <a:avLst/>
                <a:gdLst>
                  <a:gd name="T0" fmla="*/ 286 w 287"/>
                  <a:gd name="T1" fmla="*/ 143 h 285"/>
                  <a:gd name="T2" fmla="*/ 243 w 287"/>
                  <a:gd name="T3" fmla="*/ 42 h 285"/>
                  <a:gd name="T4" fmla="*/ 142 w 287"/>
                  <a:gd name="T5" fmla="*/ 0 h 285"/>
                  <a:gd name="T6" fmla="*/ 42 w 287"/>
                  <a:gd name="T7" fmla="*/ 42 h 285"/>
                  <a:gd name="T8" fmla="*/ 0 w 287"/>
                  <a:gd name="T9" fmla="*/ 143 h 285"/>
                  <a:gd name="T10" fmla="*/ 42 w 287"/>
                  <a:gd name="T11" fmla="*/ 244 h 285"/>
                  <a:gd name="T12" fmla="*/ 142 w 287"/>
                  <a:gd name="T13" fmla="*/ 285 h 285"/>
                  <a:gd name="T14" fmla="*/ 243 w 287"/>
                  <a:gd name="T15" fmla="*/ 244 h 285"/>
                  <a:gd name="T16" fmla="*/ 286 w 287"/>
                  <a:gd name="T17" fmla="*/ 143 h 285"/>
                  <a:gd name="T18" fmla="*/ 287 w 287"/>
                  <a:gd name="T19" fmla="*/ 143 h 28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7"/>
                  <a:gd name="T31" fmla="*/ 0 h 285"/>
                  <a:gd name="T32" fmla="*/ 287 w 287"/>
                  <a:gd name="T33" fmla="*/ 285 h 28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7" h="285">
                    <a:moveTo>
                      <a:pt x="286" y="143"/>
                    </a:moveTo>
                    <a:lnTo>
                      <a:pt x="243" y="42"/>
                    </a:lnTo>
                    <a:lnTo>
                      <a:pt x="142" y="0"/>
                    </a:lnTo>
                    <a:lnTo>
                      <a:pt x="42" y="42"/>
                    </a:lnTo>
                    <a:lnTo>
                      <a:pt x="0" y="143"/>
                    </a:lnTo>
                    <a:lnTo>
                      <a:pt x="42" y="244"/>
                    </a:lnTo>
                    <a:lnTo>
                      <a:pt x="142" y="285"/>
                    </a:lnTo>
                    <a:lnTo>
                      <a:pt x="243" y="244"/>
                    </a:lnTo>
                    <a:lnTo>
                      <a:pt x="286" y="143"/>
                    </a:lnTo>
                    <a:lnTo>
                      <a:pt x="287" y="1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5" name="Freeform 175"/>
              <p:cNvSpPr>
                <a:spLocks/>
              </p:cNvSpPr>
              <p:nvPr/>
            </p:nvSpPr>
            <p:spPr bwMode="auto">
              <a:xfrm>
                <a:off x="3978" y="5229"/>
                <a:ext cx="32" cy="18"/>
              </a:xfrm>
              <a:custGeom>
                <a:avLst/>
                <a:gdLst>
                  <a:gd name="T0" fmla="*/ 0 w 128"/>
                  <a:gd name="T1" fmla="*/ 0 h 74"/>
                  <a:gd name="T2" fmla="*/ 126 w 128"/>
                  <a:gd name="T3" fmla="*/ 74 h 74"/>
                  <a:gd name="T4" fmla="*/ 128 w 128"/>
                  <a:gd name="T5" fmla="*/ 74 h 74"/>
                  <a:gd name="T6" fmla="*/ 0 60000 65536"/>
                  <a:gd name="T7" fmla="*/ 0 60000 65536"/>
                  <a:gd name="T8" fmla="*/ 0 60000 65536"/>
                  <a:gd name="T9" fmla="*/ 0 w 128"/>
                  <a:gd name="T10" fmla="*/ 0 h 74"/>
                  <a:gd name="T11" fmla="*/ 128 w 128"/>
                  <a:gd name="T12" fmla="*/ 74 h 74"/>
                </a:gdLst>
                <a:ahLst/>
                <a:cxnLst>
                  <a:cxn ang="T6">
                    <a:pos x="T0" y="T1"/>
                  </a:cxn>
                  <a:cxn ang="T7">
                    <a:pos x="T2" y="T3"/>
                  </a:cxn>
                  <a:cxn ang="T8">
                    <a:pos x="T4" y="T5"/>
                  </a:cxn>
                </a:cxnLst>
                <a:rect l="T9" t="T10" r="T11" b="T12"/>
                <a:pathLst>
                  <a:path w="128" h="74">
                    <a:moveTo>
                      <a:pt x="0" y="0"/>
                    </a:moveTo>
                    <a:lnTo>
                      <a:pt x="126" y="74"/>
                    </a:lnTo>
                    <a:lnTo>
                      <a:pt x="128" y="7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6" name="Freeform 176"/>
              <p:cNvSpPr>
                <a:spLocks/>
              </p:cNvSpPr>
              <p:nvPr/>
            </p:nvSpPr>
            <p:spPr bwMode="auto">
              <a:xfrm>
                <a:off x="4009" y="5230"/>
                <a:ext cx="35" cy="17"/>
              </a:xfrm>
              <a:custGeom>
                <a:avLst/>
                <a:gdLst>
                  <a:gd name="T0" fmla="*/ 0 w 139"/>
                  <a:gd name="T1" fmla="*/ 66 h 66"/>
                  <a:gd name="T2" fmla="*/ 138 w 139"/>
                  <a:gd name="T3" fmla="*/ 0 h 66"/>
                  <a:gd name="T4" fmla="*/ 139 w 139"/>
                  <a:gd name="T5" fmla="*/ 0 h 66"/>
                  <a:gd name="T6" fmla="*/ 0 60000 65536"/>
                  <a:gd name="T7" fmla="*/ 0 60000 65536"/>
                  <a:gd name="T8" fmla="*/ 0 60000 65536"/>
                  <a:gd name="T9" fmla="*/ 0 w 139"/>
                  <a:gd name="T10" fmla="*/ 0 h 66"/>
                  <a:gd name="T11" fmla="*/ 139 w 139"/>
                  <a:gd name="T12" fmla="*/ 66 h 66"/>
                </a:gdLst>
                <a:ahLst/>
                <a:cxnLst>
                  <a:cxn ang="T6">
                    <a:pos x="T0" y="T1"/>
                  </a:cxn>
                  <a:cxn ang="T7">
                    <a:pos x="T2" y="T3"/>
                  </a:cxn>
                  <a:cxn ang="T8">
                    <a:pos x="T4" y="T5"/>
                  </a:cxn>
                </a:cxnLst>
                <a:rect l="T9" t="T10" r="T11" b="T12"/>
                <a:pathLst>
                  <a:path w="139" h="66">
                    <a:moveTo>
                      <a:pt x="0" y="66"/>
                    </a:moveTo>
                    <a:lnTo>
                      <a:pt x="138" y="0"/>
                    </a:lnTo>
                    <a:lnTo>
                      <a:pt x="1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7" name="Freeform 177"/>
              <p:cNvSpPr>
                <a:spLocks/>
              </p:cNvSpPr>
              <p:nvPr/>
            </p:nvSpPr>
            <p:spPr bwMode="auto">
              <a:xfrm>
                <a:off x="3978" y="5181"/>
                <a:ext cx="1" cy="48"/>
              </a:xfrm>
              <a:custGeom>
                <a:avLst/>
                <a:gdLst>
                  <a:gd name="T0" fmla="*/ 0 w 1"/>
                  <a:gd name="T1" fmla="*/ 190 h 190"/>
                  <a:gd name="T2" fmla="*/ 0 w 1"/>
                  <a:gd name="T3" fmla="*/ 0 h 190"/>
                  <a:gd name="T4" fmla="*/ 1 w 1"/>
                  <a:gd name="T5" fmla="*/ 0 h 190"/>
                  <a:gd name="T6" fmla="*/ 0 60000 65536"/>
                  <a:gd name="T7" fmla="*/ 0 60000 65536"/>
                  <a:gd name="T8" fmla="*/ 0 60000 65536"/>
                  <a:gd name="T9" fmla="*/ 0 w 1"/>
                  <a:gd name="T10" fmla="*/ 0 h 190"/>
                  <a:gd name="T11" fmla="*/ 1 w 1"/>
                  <a:gd name="T12" fmla="*/ 190 h 190"/>
                </a:gdLst>
                <a:ahLst/>
                <a:cxnLst>
                  <a:cxn ang="T6">
                    <a:pos x="T0" y="T1"/>
                  </a:cxn>
                  <a:cxn ang="T7">
                    <a:pos x="T2" y="T3"/>
                  </a:cxn>
                  <a:cxn ang="T8">
                    <a:pos x="T4" y="T5"/>
                  </a:cxn>
                </a:cxnLst>
                <a:rect l="T9" t="T10" r="T11" b="T12"/>
                <a:pathLst>
                  <a:path w="1" h="190">
                    <a:moveTo>
                      <a:pt x="0" y="19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8" name="Freeform 178"/>
              <p:cNvSpPr>
                <a:spLocks/>
              </p:cNvSpPr>
              <p:nvPr/>
            </p:nvSpPr>
            <p:spPr bwMode="auto">
              <a:xfrm>
                <a:off x="3978" y="5165"/>
                <a:ext cx="32" cy="16"/>
              </a:xfrm>
              <a:custGeom>
                <a:avLst/>
                <a:gdLst>
                  <a:gd name="T0" fmla="*/ 0 w 128"/>
                  <a:gd name="T1" fmla="*/ 63 h 63"/>
                  <a:gd name="T2" fmla="*/ 126 w 128"/>
                  <a:gd name="T3" fmla="*/ 0 h 63"/>
                  <a:gd name="T4" fmla="*/ 128 w 128"/>
                  <a:gd name="T5" fmla="*/ 0 h 63"/>
                  <a:gd name="T6" fmla="*/ 0 60000 65536"/>
                  <a:gd name="T7" fmla="*/ 0 60000 65536"/>
                  <a:gd name="T8" fmla="*/ 0 60000 65536"/>
                  <a:gd name="T9" fmla="*/ 0 w 128"/>
                  <a:gd name="T10" fmla="*/ 0 h 63"/>
                  <a:gd name="T11" fmla="*/ 128 w 128"/>
                  <a:gd name="T12" fmla="*/ 63 h 63"/>
                </a:gdLst>
                <a:ahLst/>
                <a:cxnLst>
                  <a:cxn ang="T6">
                    <a:pos x="T0" y="T1"/>
                  </a:cxn>
                  <a:cxn ang="T7">
                    <a:pos x="T2" y="T3"/>
                  </a:cxn>
                  <a:cxn ang="T8">
                    <a:pos x="T4" y="T5"/>
                  </a:cxn>
                </a:cxnLst>
                <a:rect l="T9" t="T10" r="T11" b="T12"/>
                <a:pathLst>
                  <a:path w="128" h="63">
                    <a:moveTo>
                      <a:pt x="0" y="63"/>
                    </a:moveTo>
                    <a:lnTo>
                      <a:pt x="126" y="0"/>
                    </a:lnTo>
                    <a:lnTo>
                      <a:pt x="12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19" name="Freeform 179"/>
              <p:cNvSpPr>
                <a:spLocks/>
              </p:cNvSpPr>
              <p:nvPr/>
            </p:nvSpPr>
            <p:spPr bwMode="auto">
              <a:xfrm>
                <a:off x="4009" y="5165"/>
                <a:ext cx="35" cy="17"/>
              </a:xfrm>
              <a:custGeom>
                <a:avLst/>
                <a:gdLst>
                  <a:gd name="T0" fmla="*/ 0 w 139"/>
                  <a:gd name="T1" fmla="*/ 0 h 67"/>
                  <a:gd name="T2" fmla="*/ 138 w 139"/>
                  <a:gd name="T3" fmla="*/ 67 h 67"/>
                  <a:gd name="T4" fmla="*/ 139 w 139"/>
                  <a:gd name="T5" fmla="*/ 67 h 67"/>
                  <a:gd name="T6" fmla="*/ 0 60000 65536"/>
                  <a:gd name="T7" fmla="*/ 0 60000 65536"/>
                  <a:gd name="T8" fmla="*/ 0 60000 65536"/>
                  <a:gd name="T9" fmla="*/ 0 w 139"/>
                  <a:gd name="T10" fmla="*/ 0 h 67"/>
                  <a:gd name="T11" fmla="*/ 139 w 139"/>
                  <a:gd name="T12" fmla="*/ 67 h 67"/>
                </a:gdLst>
                <a:ahLst/>
                <a:cxnLst>
                  <a:cxn ang="T6">
                    <a:pos x="T0" y="T1"/>
                  </a:cxn>
                  <a:cxn ang="T7">
                    <a:pos x="T2" y="T3"/>
                  </a:cxn>
                  <a:cxn ang="T8">
                    <a:pos x="T4" y="T5"/>
                  </a:cxn>
                </a:cxnLst>
                <a:rect l="T9" t="T10" r="T11" b="T12"/>
                <a:pathLst>
                  <a:path w="139" h="67">
                    <a:moveTo>
                      <a:pt x="0" y="0"/>
                    </a:moveTo>
                    <a:lnTo>
                      <a:pt x="138" y="67"/>
                    </a:lnTo>
                    <a:lnTo>
                      <a:pt x="139" y="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0" name="Freeform 180"/>
              <p:cNvSpPr>
                <a:spLocks/>
              </p:cNvSpPr>
              <p:nvPr/>
            </p:nvSpPr>
            <p:spPr bwMode="auto">
              <a:xfrm>
                <a:off x="4044" y="5182"/>
                <a:ext cx="1" cy="48"/>
              </a:xfrm>
              <a:custGeom>
                <a:avLst/>
                <a:gdLst>
                  <a:gd name="T0" fmla="*/ 0 w 1"/>
                  <a:gd name="T1" fmla="*/ 0 h 194"/>
                  <a:gd name="T2" fmla="*/ 0 w 1"/>
                  <a:gd name="T3" fmla="*/ 194 h 194"/>
                  <a:gd name="T4" fmla="*/ 1 w 1"/>
                  <a:gd name="T5" fmla="*/ 194 h 194"/>
                  <a:gd name="T6" fmla="*/ 0 60000 65536"/>
                  <a:gd name="T7" fmla="*/ 0 60000 65536"/>
                  <a:gd name="T8" fmla="*/ 0 60000 65536"/>
                  <a:gd name="T9" fmla="*/ 0 w 1"/>
                  <a:gd name="T10" fmla="*/ 0 h 194"/>
                  <a:gd name="T11" fmla="*/ 1 w 1"/>
                  <a:gd name="T12" fmla="*/ 194 h 194"/>
                </a:gdLst>
                <a:ahLst/>
                <a:cxnLst>
                  <a:cxn ang="T6">
                    <a:pos x="T0" y="T1"/>
                  </a:cxn>
                  <a:cxn ang="T7">
                    <a:pos x="T2" y="T3"/>
                  </a:cxn>
                  <a:cxn ang="T8">
                    <a:pos x="T4" y="T5"/>
                  </a:cxn>
                </a:cxnLst>
                <a:rect l="T9" t="T10" r="T11" b="T12"/>
                <a:pathLst>
                  <a:path w="1" h="194">
                    <a:moveTo>
                      <a:pt x="0" y="0"/>
                    </a:moveTo>
                    <a:lnTo>
                      <a:pt x="0" y="194"/>
                    </a:lnTo>
                    <a:lnTo>
                      <a:pt x="1" y="19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1" name="Freeform 181"/>
              <p:cNvSpPr>
                <a:spLocks/>
              </p:cNvSpPr>
              <p:nvPr/>
            </p:nvSpPr>
            <p:spPr bwMode="auto">
              <a:xfrm>
                <a:off x="4701" y="5050"/>
                <a:ext cx="1" cy="30"/>
              </a:xfrm>
              <a:custGeom>
                <a:avLst/>
                <a:gdLst>
                  <a:gd name="T0" fmla="*/ 0 w 1"/>
                  <a:gd name="T1" fmla="*/ 0 h 121"/>
                  <a:gd name="T2" fmla="*/ 0 w 1"/>
                  <a:gd name="T3" fmla="*/ 121 h 121"/>
                  <a:gd name="T4" fmla="*/ 1 w 1"/>
                  <a:gd name="T5" fmla="*/ 121 h 121"/>
                  <a:gd name="T6" fmla="*/ 0 60000 65536"/>
                  <a:gd name="T7" fmla="*/ 0 60000 65536"/>
                  <a:gd name="T8" fmla="*/ 0 60000 65536"/>
                  <a:gd name="T9" fmla="*/ 0 w 1"/>
                  <a:gd name="T10" fmla="*/ 0 h 121"/>
                  <a:gd name="T11" fmla="*/ 1 w 1"/>
                  <a:gd name="T12" fmla="*/ 121 h 121"/>
                </a:gdLst>
                <a:ahLst/>
                <a:cxnLst>
                  <a:cxn ang="T6">
                    <a:pos x="T0" y="T1"/>
                  </a:cxn>
                  <a:cxn ang="T7">
                    <a:pos x="T2" y="T3"/>
                  </a:cxn>
                  <a:cxn ang="T8">
                    <a:pos x="T4" y="T5"/>
                  </a:cxn>
                </a:cxnLst>
                <a:rect l="T9" t="T10" r="T11" b="T12"/>
                <a:pathLst>
                  <a:path w="1" h="121">
                    <a:moveTo>
                      <a:pt x="0" y="0"/>
                    </a:moveTo>
                    <a:lnTo>
                      <a:pt x="0" y="121"/>
                    </a:lnTo>
                    <a:lnTo>
                      <a:pt x="1" y="12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2" name="Freeform 182"/>
              <p:cNvSpPr>
                <a:spLocks/>
              </p:cNvSpPr>
              <p:nvPr/>
            </p:nvSpPr>
            <p:spPr bwMode="auto">
              <a:xfrm>
                <a:off x="4701" y="5080"/>
                <a:ext cx="25" cy="14"/>
              </a:xfrm>
              <a:custGeom>
                <a:avLst/>
                <a:gdLst>
                  <a:gd name="T0" fmla="*/ 0 w 101"/>
                  <a:gd name="T1" fmla="*/ 0 h 57"/>
                  <a:gd name="T2" fmla="*/ 100 w 101"/>
                  <a:gd name="T3" fmla="*/ 57 h 57"/>
                  <a:gd name="T4" fmla="*/ 101 w 101"/>
                  <a:gd name="T5" fmla="*/ 57 h 57"/>
                  <a:gd name="T6" fmla="*/ 0 60000 65536"/>
                  <a:gd name="T7" fmla="*/ 0 60000 65536"/>
                  <a:gd name="T8" fmla="*/ 0 60000 65536"/>
                  <a:gd name="T9" fmla="*/ 0 w 101"/>
                  <a:gd name="T10" fmla="*/ 0 h 57"/>
                  <a:gd name="T11" fmla="*/ 101 w 101"/>
                  <a:gd name="T12" fmla="*/ 57 h 57"/>
                </a:gdLst>
                <a:ahLst/>
                <a:cxnLst>
                  <a:cxn ang="T6">
                    <a:pos x="T0" y="T1"/>
                  </a:cxn>
                  <a:cxn ang="T7">
                    <a:pos x="T2" y="T3"/>
                  </a:cxn>
                  <a:cxn ang="T8">
                    <a:pos x="T4" y="T5"/>
                  </a:cxn>
                </a:cxnLst>
                <a:rect l="T9" t="T10" r="T11" b="T12"/>
                <a:pathLst>
                  <a:path w="101" h="57">
                    <a:moveTo>
                      <a:pt x="0" y="0"/>
                    </a:moveTo>
                    <a:lnTo>
                      <a:pt x="100" y="57"/>
                    </a:lnTo>
                    <a:lnTo>
                      <a:pt x="101" y="5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3" name="Freeform 183"/>
              <p:cNvSpPr>
                <a:spLocks/>
              </p:cNvSpPr>
              <p:nvPr/>
            </p:nvSpPr>
            <p:spPr bwMode="auto">
              <a:xfrm>
                <a:off x="4726" y="5080"/>
                <a:ext cx="28" cy="14"/>
              </a:xfrm>
              <a:custGeom>
                <a:avLst/>
                <a:gdLst>
                  <a:gd name="T0" fmla="*/ 0 w 111"/>
                  <a:gd name="T1" fmla="*/ 55 h 55"/>
                  <a:gd name="T2" fmla="*/ 110 w 111"/>
                  <a:gd name="T3" fmla="*/ 0 h 55"/>
                  <a:gd name="T4" fmla="*/ 111 w 111"/>
                  <a:gd name="T5" fmla="*/ 0 h 55"/>
                  <a:gd name="T6" fmla="*/ 0 60000 65536"/>
                  <a:gd name="T7" fmla="*/ 0 60000 65536"/>
                  <a:gd name="T8" fmla="*/ 0 60000 65536"/>
                  <a:gd name="T9" fmla="*/ 0 w 111"/>
                  <a:gd name="T10" fmla="*/ 0 h 55"/>
                  <a:gd name="T11" fmla="*/ 111 w 111"/>
                  <a:gd name="T12" fmla="*/ 55 h 55"/>
                </a:gdLst>
                <a:ahLst/>
                <a:cxnLst>
                  <a:cxn ang="T6">
                    <a:pos x="T0" y="T1"/>
                  </a:cxn>
                  <a:cxn ang="T7">
                    <a:pos x="T2" y="T3"/>
                  </a:cxn>
                  <a:cxn ang="T8">
                    <a:pos x="T4" y="T5"/>
                  </a:cxn>
                </a:cxnLst>
                <a:rect l="T9" t="T10" r="T11" b="T12"/>
                <a:pathLst>
                  <a:path w="111" h="55">
                    <a:moveTo>
                      <a:pt x="0" y="55"/>
                    </a:moveTo>
                    <a:lnTo>
                      <a:pt x="110" y="0"/>
                    </a:lnTo>
                    <a:lnTo>
                      <a:pt x="11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4" name="Freeform 184"/>
              <p:cNvSpPr>
                <a:spLocks/>
              </p:cNvSpPr>
              <p:nvPr/>
            </p:nvSpPr>
            <p:spPr bwMode="auto">
              <a:xfrm>
                <a:off x="4754" y="5047"/>
                <a:ext cx="1" cy="33"/>
              </a:xfrm>
              <a:custGeom>
                <a:avLst/>
                <a:gdLst>
                  <a:gd name="T0" fmla="*/ 0 w 1"/>
                  <a:gd name="T1" fmla="*/ 132 h 132"/>
                  <a:gd name="T2" fmla="*/ 0 w 1"/>
                  <a:gd name="T3" fmla="*/ 0 h 132"/>
                  <a:gd name="T4" fmla="*/ 1 w 1"/>
                  <a:gd name="T5" fmla="*/ 0 h 132"/>
                  <a:gd name="T6" fmla="*/ 0 60000 65536"/>
                  <a:gd name="T7" fmla="*/ 0 60000 65536"/>
                  <a:gd name="T8" fmla="*/ 0 60000 65536"/>
                  <a:gd name="T9" fmla="*/ 0 w 1"/>
                  <a:gd name="T10" fmla="*/ 0 h 132"/>
                  <a:gd name="T11" fmla="*/ 1 w 1"/>
                  <a:gd name="T12" fmla="*/ 132 h 132"/>
                </a:gdLst>
                <a:ahLst/>
                <a:cxnLst>
                  <a:cxn ang="T6">
                    <a:pos x="T0" y="T1"/>
                  </a:cxn>
                  <a:cxn ang="T7">
                    <a:pos x="T2" y="T3"/>
                  </a:cxn>
                  <a:cxn ang="T8">
                    <a:pos x="T4" y="T5"/>
                  </a:cxn>
                </a:cxnLst>
                <a:rect l="T9" t="T10" r="T11" b="T12"/>
                <a:pathLst>
                  <a:path w="1" h="132">
                    <a:moveTo>
                      <a:pt x="0" y="132"/>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5" name="Freeform 185"/>
              <p:cNvSpPr>
                <a:spLocks/>
              </p:cNvSpPr>
              <p:nvPr/>
            </p:nvSpPr>
            <p:spPr bwMode="auto">
              <a:xfrm>
                <a:off x="4726" y="5032"/>
                <a:ext cx="28" cy="15"/>
              </a:xfrm>
              <a:custGeom>
                <a:avLst/>
                <a:gdLst>
                  <a:gd name="T0" fmla="*/ 110 w 110"/>
                  <a:gd name="T1" fmla="*/ 61 h 61"/>
                  <a:gd name="T2" fmla="*/ 0 w 110"/>
                  <a:gd name="T3" fmla="*/ 0 h 61"/>
                  <a:gd name="T4" fmla="*/ 1 w 110"/>
                  <a:gd name="T5" fmla="*/ 0 h 61"/>
                  <a:gd name="T6" fmla="*/ 0 60000 65536"/>
                  <a:gd name="T7" fmla="*/ 0 60000 65536"/>
                  <a:gd name="T8" fmla="*/ 0 60000 65536"/>
                  <a:gd name="T9" fmla="*/ 0 w 110"/>
                  <a:gd name="T10" fmla="*/ 0 h 61"/>
                  <a:gd name="T11" fmla="*/ 110 w 110"/>
                  <a:gd name="T12" fmla="*/ 61 h 61"/>
                </a:gdLst>
                <a:ahLst/>
                <a:cxnLst>
                  <a:cxn ang="T6">
                    <a:pos x="T0" y="T1"/>
                  </a:cxn>
                  <a:cxn ang="T7">
                    <a:pos x="T2" y="T3"/>
                  </a:cxn>
                  <a:cxn ang="T8">
                    <a:pos x="T4" y="T5"/>
                  </a:cxn>
                </a:cxnLst>
                <a:rect l="T9" t="T10" r="T11" b="T12"/>
                <a:pathLst>
                  <a:path w="110" h="61">
                    <a:moveTo>
                      <a:pt x="110" y="61"/>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6" name="Freeform 186"/>
              <p:cNvSpPr>
                <a:spLocks/>
              </p:cNvSpPr>
              <p:nvPr/>
            </p:nvSpPr>
            <p:spPr bwMode="auto">
              <a:xfrm>
                <a:off x="4701" y="5032"/>
                <a:ext cx="25" cy="18"/>
              </a:xfrm>
              <a:custGeom>
                <a:avLst/>
                <a:gdLst>
                  <a:gd name="T0" fmla="*/ 100 w 100"/>
                  <a:gd name="T1" fmla="*/ 0 h 70"/>
                  <a:gd name="T2" fmla="*/ 0 w 100"/>
                  <a:gd name="T3" fmla="*/ 70 h 70"/>
                  <a:gd name="T4" fmla="*/ 1 w 100"/>
                  <a:gd name="T5" fmla="*/ 70 h 70"/>
                  <a:gd name="T6" fmla="*/ 0 60000 65536"/>
                  <a:gd name="T7" fmla="*/ 0 60000 65536"/>
                  <a:gd name="T8" fmla="*/ 0 60000 65536"/>
                  <a:gd name="T9" fmla="*/ 0 w 100"/>
                  <a:gd name="T10" fmla="*/ 0 h 70"/>
                  <a:gd name="T11" fmla="*/ 100 w 100"/>
                  <a:gd name="T12" fmla="*/ 70 h 70"/>
                </a:gdLst>
                <a:ahLst/>
                <a:cxnLst>
                  <a:cxn ang="T6">
                    <a:pos x="T0" y="T1"/>
                  </a:cxn>
                  <a:cxn ang="T7">
                    <a:pos x="T2" y="T3"/>
                  </a:cxn>
                  <a:cxn ang="T8">
                    <a:pos x="T4" y="T5"/>
                  </a:cxn>
                </a:cxnLst>
                <a:rect l="T9" t="T10" r="T11" b="T12"/>
                <a:pathLst>
                  <a:path w="100" h="70">
                    <a:moveTo>
                      <a:pt x="100" y="0"/>
                    </a:moveTo>
                    <a:lnTo>
                      <a:pt x="0" y="70"/>
                    </a:lnTo>
                    <a:lnTo>
                      <a:pt x="1" y="7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7" name="Freeform 187"/>
              <p:cNvSpPr>
                <a:spLocks/>
              </p:cNvSpPr>
              <p:nvPr/>
            </p:nvSpPr>
            <p:spPr bwMode="auto">
              <a:xfrm>
                <a:off x="6178" y="4348"/>
                <a:ext cx="828" cy="827"/>
              </a:xfrm>
              <a:custGeom>
                <a:avLst/>
                <a:gdLst>
                  <a:gd name="T0" fmla="*/ 0 w 3313"/>
                  <a:gd name="T1" fmla="*/ 3311 h 3311"/>
                  <a:gd name="T2" fmla="*/ 3312 w 3313"/>
                  <a:gd name="T3" fmla="*/ 0 h 3311"/>
                  <a:gd name="T4" fmla="*/ 3313 w 3313"/>
                  <a:gd name="T5" fmla="*/ 0 h 3311"/>
                  <a:gd name="T6" fmla="*/ 0 60000 65536"/>
                  <a:gd name="T7" fmla="*/ 0 60000 65536"/>
                  <a:gd name="T8" fmla="*/ 0 60000 65536"/>
                  <a:gd name="T9" fmla="*/ 0 w 3313"/>
                  <a:gd name="T10" fmla="*/ 0 h 3311"/>
                  <a:gd name="T11" fmla="*/ 3313 w 3313"/>
                  <a:gd name="T12" fmla="*/ 3311 h 3311"/>
                </a:gdLst>
                <a:ahLst/>
                <a:cxnLst>
                  <a:cxn ang="T6">
                    <a:pos x="T0" y="T1"/>
                  </a:cxn>
                  <a:cxn ang="T7">
                    <a:pos x="T2" y="T3"/>
                  </a:cxn>
                  <a:cxn ang="T8">
                    <a:pos x="T4" y="T5"/>
                  </a:cxn>
                </a:cxnLst>
                <a:rect l="T9" t="T10" r="T11" b="T12"/>
                <a:pathLst>
                  <a:path w="3313" h="3311">
                    <a:moveTo>
                      <a:pt x="0" y="3311"/>
                    </a:moveTo>
                    <a:lnTo>
                      <a:pt x="3312" y="0"/>
                    </a:lnTo>
                    <a:lnTo>
                      <a:pt x="331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8" name="Freeform 188"/>
              <p:cNvSpPr>
                <a:spLocks/>
              </p:cNvSpPr>
              <p:nvPr/>
            </p:nvSpPr>
            <p:spPr bwMode="auto">
              <a:xfrm>
                <a:off x="5493" y="5175"/>
                <a:ext cx="685" cy="1"/>
              </a:xfrm>
              <a:custGeom>
                <a:avLst/>
                <a:gdLst>
                  <a:gd name="T0" fmla="*/ 0 w 2741"/>
                  <a:gd name="T1" fmla="*/ 0 h 1"/>
                  <a:gd name="T2" fmla="*/ 2740 w 2741"/>
                  <a:gd name="T3" fmla="*/ 0 h 1"/>
                  <a:gd name="T4" fmla="*/ 2741 w 2741"/>
                  <a:gd name="T5" fmla="*/ 0 h 1"/>
                  <a:gd name="T6" fmla="*/ 0 60000 65536"/>
                  <a:gd name="T7" fmla="*/ 0 60000 65536"/>
                  <a:gd name="T8" fmla="*/ 0 60000 65536"/>
                  <a:gd name="T9" fmla="*/ 0 w 2741"/>
                  <a:gd name="T10" fmla="*/ 0 h 1"/>
                  <a:gd name="T11" fmla="*/ 2741 w 2741"/>
                  <a:gd name="T12" fmla="*/ 1 h 1"/>
                </a:gdLst>
                <a:ahLst/>
                <a:cxnLst>
                  <a:cxn ang="T6">
                    <a:pos x="T0" y="T1"/>
                  </a:cxn>
                  <a:cxn ang="T7">
                    <a:pos x="T2" y="T3"/>
                  </a:cxn>
                  <a:cxn ang="T8">
                    <a:pos x="T4" y="T5"/>
                  </a:cxn>
                </a:cxnLst>
                <a:rect l="T9" t="T10" r="T11" b="T12"/>
                <a:pathLst>
                  <a:path w="2741" h="1">
                    <a:moveTo>
                      <a:pt x="0" y="0"/>
                    </a:moveTo>
                    <a:lnTo>
                      <a:pt x="2740" y="0"/>
                    </a:lnTo>
                    <a:lnTo>
                      <a:pt x="274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29" name="Freeform 189"/>
              <p:cNvSpPr>
                <a:spLocks/>
              </p:cNvSpPr>
              <p:nvPr/>
            </p:nvSpPr>
            <p:spPr bwMode="auto">
              <a:xfrm>
                <a:off x="5493" y="4647"/>
                <a:ext cx="210" cy="210"/>
              </a:xfrm>
              <a:custGeom>
                <a:avLst/>
                <a:gdLst>
                  <a:gd name="T0" fmla="*/ 0 w 842"/>
                  <a:gd name="T1" fmla="*/ 841 h 841"/>
                  <a:gd name="T2" fmla="*/ 841 w 842"/>
                  <a:gd name="T3" fmla="*/ 0 h 841"/>
                  <a:gd name="T4" fmla="*/ 842 w 842"/>
                  <a:gd name="T5" fmla="*/ 0 h 841"/>
                  <a:gd name="T6" fmla="*/ 0 60000 65536"/>
                  <a:gd name="T7" fmla="*/ 0 60000 65536"/>
                  <a:gd name="T8" fmla="*/ 0 60000 65536"/>
                  <a:gd name="T9" fmla="*/ 0 w 842"/>
                  <a:gd name="T10" fmla="*/ 0 h 841"/>
                  <a:gd name="T11" fmla="*/ 842 w 842"/>
                  <a:gd name="T12" fmla="*/ 841 h 841"/>
                </a:gdLst>
                <a:ahLst/>
                <a:cxnLst>
                  <a:cxn ang="T6">
                    <a:pos x="T0" y="T1"/>
                  </a:cxn>
                  <a:cxn ang="T7">
                    <a:pos x="T2" y="T3"/>
                  </a:cxn>
                  <a:cxn ang="T8">
                    <a:pos x="T4" y="T5"/>
                  </a:cxn>
                </a:cxnLst>
                <a:rect l="T9" t="T10" r="T11" b="T12"/>
                <a:pathLst>
                  <a:path w="842" h="841">
                    <a:moveTo>
                      <a:pt x="0" y="841"/>
                    </a:moveTo>
                    <a:lnTo>
                      <a:pt x="841" y="0"/>
                    </a:lnTo>
                    <a:lnTo>
                      <a:pt x="84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0" name="Freeform 190"/>
              <p:cNvSpPr>
                <a:spLocks/>
              </p:cNvSpPr>
              <p:nvPr/>
            </p:nvSpPr>
            <p:spPr bwMode="auto">
              <a:xfrm>
                <a:off x="5493" y="4857"/>
                <a:ext cx="99"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1" name="Freeform 191"/>
              <p:cNvSpPr>
                <a:spLocks/>
              </p:cNvSpPr>
              <p:nvPr/>
            </p:nvSpPr>
            <p:spPr bwMode="auto">
              <a:xfrm>
                <a:off x="6178" y="4647"/>
                <a:ext cx="210" cy="210"/>
              </a:xfrm>
              <a:custGeom>
                <a:avLst/>
                <a:gdLst>
                  <a:gd name="T0" fmla="*/ 0 w 843"/>
                  <a:gd name="T1" fmla="*/ 841 h 841"/>
                  <a:gd name="T2" fmla="*/ 842 w 843"/>
                  <a:gd name="T3" fmla="*/ 0 h 841"/>
                  <a:gd name="T4" fmla="*/ 843 w 843"/>
                  <a:gd name="T5" fmla="*/ 0 h 841"/>
                  <a:gd name="T6" fmla="*/ 0 60000 65536"/>
                  <a:gd name="T7" fmla="*/ 0 60000 65536"/>
                  <a:gd name="T8" fmla="*/ 0 60000 65536"/>
                  <a:gd name="T9" fmla="*/ 0 w 843"/>
                  <a:gd name="T10" fmla="*/ 0 h 841"/>
                  <a:gd name="T11" fmla="*/ 843 w 843"/>
                  <a:gd name="T12" fmla="*/ 841 h 841"/>
                </a:gdLst>
                <a:ahLst/>
                <a:cxnLst>
                  <a:cxn ang="T6">
                    <a:pos x="T0" y="T1"/>
                  </a:cxn>
                  <a:cxn ang="T7">
                    <a:pos x="T2" y="T3"/>
                  </a:cxn>
                  <a:cxn ang="T8">
                    <a:pos x="T4" y="T5"/>
                  </a:cxn>
                </a:cxnLst>
                <a:rect l="T9" t="T10" r="T11" b="T12"/>
                <a:pathLst>
                  <a:path w="843" h="841">
                    <a:moveTo>
                      <a:pt x="0" y="841"/>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2" name="Freeform 192"/>
              <p:cNvSpPr>
                <a:spLocks/>
              </p:cNvSpPr>
              <p:nvPr/>
            </p:nvSpPr>
            <p:spPr bwMode="auto">
              <a:xfrm>
                <a:off x="6320" y="4030"/>
                <a:ext cx="100"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3" name="Freeform 193"/>
              <p:cNvSpPr>
                <a:spLocks/>
              </p:cNvSpPr>
              <p:nvPr/>
            </p:nvSpPr>
            <p:spPr bwMode="auto">
              <a:xfrm>
                <a:off x="7006" y="4030"/>
                <a:ext cx="1" cy="318"/>
              </a:xfrm>
              <a:custGeom>
                <a:avLst/>
                <a:gdLst>
                  <a:gd name="T0" fmla="*/ 0 w 1"/>
                  <a:gd name="T1" fmla="*/ 0 h 1272"/>
                  <a:gd name="T2" fmla="*/ 0 w 1"/>
                  <a:gd name="T3" fmla="*/ 1272 h 1272"/>
                  <a:gd name="T4" fmla="*/ 1 w 1"/>
                  <a:gd name="T5" fmla="*/ 1272 h 1272"/>
                  <a:gd name="T6" fmla="*/ 0 60000 65536"/>
                  <a:gd name="T7" fmla="*/ 0 60000 65536"/>
                  <a:gd name="T8" fmla="*/ 0 60000 65536"/>
                  <a:gd name="T9" fmla="*/ 0 w 1"/>
                  <a:gd name="T10" fmla="*/ 0 h 1272"/>
                  <a:gd name="T11" fmla="*/ 1 w 1"/>
                  <a:gd name="T12" fmla="*/ 1272 h 1272"/>
                </a:gdLst>
                <a:ahLst/>
                <a:cxnLst>
                  <a:cxn ang="T6">
                    <a:pos x="T0" y="T1"/>
                  </a:cxn>
                  <a:cxn ang="T7">
                    <a:pos x="T2" y="T3"/>
                  </a:cxn>
                  <a:cxn ang="T8">
                    <a:pos x="T4" y="T5"/>
                  </a:cxn>
                </a:cxnLst>
                <a:rect l="T9" t="T10" r="T11" b="T12"/>
                <a:pathLst>
                  <a:path w="1" h="1272">
                    <a:moveTo>
                      <a:pt x="0" y="0"/>
                    </a:moveTo>
                    <a:lnTo>
                      <a:pt x="0" y="1272"/>
                    </a:lnTo>
                    <a:lnTo>
                      <a:pt x="1" y="127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4" name="Freeform 194"/>
              <p:cNvSpPr>
                <a:spLocks/>
              </p:cNvSpPr>
              <p:nvPr/>
            </p:nvSpPr>
            <p:spPr bwMode="auto">
              <a:xfrm>
                <a:off x="5493" y="4857"/>
                <a:ext cx="1" cy="318"/>
              </a:xfrm>
              <a:custGeom>
                <a:avLst/>
                <a:gdLst>
                  <a:gd name="T0" fmla="*/ 0 w 1"/>
                  <a:gd name="T1" fmla="*/ 0 h 1272"/>
                  <a:gd name="T2" fmla="*/ 0 w 1"/>
                  <a:gd name="T3" fmla="*/ 1272 h 1272"/>
                  <a:gd name="T4" fmla="*/ 1 w 1"/>
                  <a:gd name="T5" fmla="*/ 1272 h 1272"/>
                  <a:gd name="T6" fmla="*/ 0 60000 65536"/>
                  <a:gd name="T7" fmla="*/ 0 60000 65536"/>
                  <a:gd name="T8" fmla="*/ 0 60000 65536"/>
                  <a:gd name="T9" fmla="*/ 0 w 1"/>
                  <a:gd name="T10" fmla="*/ 0 h 1272"/>
                  <a:gd name="T11" fmla="*/ 1 w 1"/>
                  <a:gd name="T12" fmla="*/ 1272 h 1272"/>
                </a:gdLst>
                <a:ahLst/>
                <a:cxnLst>
                  <a:cxn ang="T6">
                    <a:pos x="T0" y="T1"/>
                  </a:cxn>
                  <a:cxn ang="T7">
                    <a:pos x="T2" y="T3"/>
                  </a:cxn>
                  <a:cxn ang="T8">
                    <a:pos x="T4" y="T5"/>
                  </a:cxn>
                </a:cxnLst>
                <a:rect l="T9" t="T10" r="T11" b="T12"/>
                <a:pathLst>
                  <a:path w="1" h="1272">
                    <a:moveTo>
                      <a:pt x="0" y="0"/>
                    </a:moveTo>
                    <a:lnTo>
                      <a:pt x="0" y="1272"/>
                    </a:lnTo>
                    <a:lnTo>
                      <a:pt x="1" y="127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5" name="Freeform 195"/>
              <p:cNvSpPr>
                <a:spLocks/>
              </p:cNvSpPr>
              <p:nvPr/>
            </p:nvSpPr>
            <p:spPr bwMode="auto">
              <a:xfrm>
                <a:off x="6178" y="4857"/>
                <a:ext cx="1" cy="318"/>
              </a:xfrm>
              <a:custGeom>
                <a:avLst/>
                <a:gdLst>
                  <a:gd name="T0" fmla="*/ 0 w 1"/>
                  <a:gd name="T1" fmla="*/ 0 h 1272"/>
                  <a:gd name="T2" fmla="*/ 0 w 1"/>
                  <a:gd name="T3" fmla="*/ 1272 h 1272"/>
                  <a:gd name="T4" fmla="*/ 1 w 1"/>
                  <a:gd name="T5" fmla="*/ 1272 h 1272"/>
                  <a:gd name="T6" fmla="*/ 0 60000 65536"/>
                  <a:gd name="T7" fmla="*/ 0 60000 65536"/>
                  <a:gd name="T8" fmla="*/ 0 60000 65536"/>
                  <a:gd name="T9" fmla="*/ 0 w 1"/>
                  <a:gd name="T10" fmla="*/ 0 h 1272"/>
                  <a:gd name="T11" fmla="*/ 1 w 1"/>
                  <a:gd name="T12" fmla="*/ 1272 h 1272"/>
                </a:gdLst>
                <a:ahLst/>
                <a:cxnLst>
                  <a:cxn ang="T6">
                    <a:pos x="T0" y="T1"/>
                  </a:cxn>
                  <a:cxn ang="T7">
                    <a:pos x="T2" y="T3"/>
                  </a:cxn>
                  <a:cxn ang="T8">
                    <a:pos x="T4" y="T5"/>
                  </a:cxn>
                </a:cxnLst>
                <a:rect l="T9" t="T10" r="T11" b="T12"/>
                <a:pathLst>
                  <a:path w="1" h="1272">
                    <a:moveTo>
                      <a:pt x="0" y="0"/>
                    </a:moveTo>
                    <a:lnTo>
                      <a:pt x="0" y="1272"/>
                    </a:lnTo>
                    <a:lnTo>
                      <a:pt x="1" y="127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6" name="Freeform 196"/>
              <p:cNvSpPr>
                <a:spLocks/>
              </p:cNvSpPr>
              <p:nvPr/>
            </p:nvSpPr>
            <p:spPr bwMode="auto">
              <a:xfrm>
                <a:off x="6110" y="4030"/>
                <a:ext cx="211" cy="210"/>
              </a:xfrm>
              <a:custGeom>
                <a:avLst/>
                <a:gdLst>
                  <a:gd name="T0" fmla="*/ 0 w 843"/>
                  <a:gd name="T1" fmla="*/ 842 h 842"/>
                  <a:gd name="T2" fmla="*/ 842 w 843"/>
                  <a:gd name="T3" fmla="*/ 0 h 842"/>
                  <a:gd name="T4" fmla="*/ 843 w 843"/>
                  <a:gd name="T5" fmla="*/ 0 h 842"/>
                  <a:gd name="T6" fmla="*/ 0 60000 65536"/>
                  <a:gd name="T7" fmla="*/ 0 60000 65536"/>
                  <a:gd name="T8" fmla="*/ 0 60000 65536"/>
                  <a:gd name="T9" fmla="*/ 0 w 843"/>
                  <a:gd name="T10" fmla="*/ 0 h 842"/>
                  <a:gd name="T11" fmla="*/ 843 w 843"/>
                  <a:gd name="T12" fmla="*/ 842 h 842"/>
                </a:gdLst>
                <a:ahLst/>
                <a:cxnLst>
                  <a:cxn ang="T6">
                    <a:pos x="T0" y="T1"/>
                  </a:cxn>
                  <a:cxn ang="T7">
                    <a:pos x="T2" y="T3"/>
                  </a:cxn>
                  <a:cxn ang="T8">
                    <a:pos x="T4" y="T5"/>
                  </a:cxn>
                </a:cxnLst>
                <a:rect l="T9" t="T10" r="T11" b="T12"/>
                <a:pathLst>
                  <a:path w="843" h="842">
                    <a:moveTo>
                      <a:pt x="0" y="842"/>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7" name="Freeform 197"/>
              <p:cNvSpPr>
                <a:spLocks/>
              </p:cNvSpPr>
              <p:nvPr/>
            </p:nvSpPr>
            <p:spPr bwMode="auto">
              <a:xfrm>
                <a:off x="6795" y="4030"/>
                <a:ext cx="211" cy="210"/>
              </a:xfrm>
              <a:custGeom>
                <a:avLst/>
                <a:gdLst>
                  <a:gd name="T0" fmla="*/ 0 w 843"/>
                  <a:gd name="T1" fmla="*/ 842 h 842"/>
                  <a:gd name="T2" fmla="*/ 842 w 843"/>
                  <a:gd name="T3" fmla="*/ 0 h 842"/>
                  <a:gd name="T4" fmla="*/ 843 w 843"/>
                  <a:gd name="T5" fmla="*/ 0 h 842"/>
                  <a:gd name="T6" fmla="*/ 0 60000 65536"/>
                  <a:gd name="T7" fmla="*/ 0 60000 65536"/>
                  <a:gd name="T8" fmla="*/ 0 60000 65536"/>
                  <a:gd name="T9" fmla="*/ 0 w 843"/>
                  <a:gd name="T10" fmla="*/ 0 h 842"/>
                  <a:gd name="T11" fmla="*/ 843 w 843"/>
                  <a:gd name="T12" fmla="*/ 842 h 842"/>
                </a:gdLst>
                <a:ahLst/>
                <a:cxnLst>
                  <a:cxn ang="T6">
                    <a:pos x="T0" y="T1"/>
                  </a:cxn>
                  <a:cxn ang="T7">
                    <a:pos x="T2" y="T3"/>
                  </a:cxn>
                  <a:cxn ang="T8">
                    <a:pos x="T4" y="T5"/>
                  </a:cxn>
                </a:cxnLst>
                <a:rect l="T9" t="T10" r="T11" b="T12"/>
                <a:pathLst>
                  <a:path w="843" h="842">
                    <a:moveTo>
                      <a:pt x="0" y="842"/>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8" name="Freeform 198"/>
              <p:cNvSpPr>
                <a:spLocks/>
              </p:cNvSpPr>
              <p:nvPr/>
            </p:nvSpPr>
            <p:spPr bwMode="auto">
              <a:xfrm>
                <a:off x="6388" y="4647"/>
                <a:ext cx="1" cy="169"/>
              </a:xfrm>
              <a:custGeom>
                <a:avLst/>
                <a:gdLst>
                  <a:gd name="T0" fmla="*/ 0 w 1"/>
                  <a:gd name="T1" fmla="*/ 0 h 676"/>
                  <a:gd name="T2" fmla="*/ 0 w 1"/>
                  <a:gd name="T3" fmla="*/ 676 h 676"/>
                  <a:gd name="T4" fmla="*/ 1 w 1"/>
                  <a:gd name="T5" fmla="*/ 676 h 676"/>
                  <a:gd name="T6" fmla="*/ 0 60000 65536"/>
                  <a:gd name="T7" fmla="*/ 0 60000 65536"/>
                  <a:gd name="T8" fmla="*/ 0 60000 65536"/>
                  <a:gd name="T9" fmla="*/ 0 w 1"/>
                  <a:gd name="T10" fmla="*/ 0 h 676"/>
                  <a:gd name="T11" fmla="*/ 1 w 1"/>
                  <a:gd name="T12" fmla="*/ 676 h 676"/>
                </a:gdLst>
                <a:ahLst/>
                <a:cxnLst>
                  <a:cxn ang="T6">
                    <a:pos x="T0" y="T1"/>
                  </a:cxn>
                  <a:cxn ang="T7">
                    <a:pos x="T2" y="T3"/>
                  </a:cxn>
                  <a:cxn ang="T8">
                    <a:pos x="T4" y="T5"/>
                  </a:cxn>
                </a:cxnLst>
                <a:rect l="T9" t="T10" r="T11" b="T12"/>
                <a:pathLst>
                  <a:path w="1" h="676">
                    <a:moveTo>
                      <a:pt x="0" y="0"/>
                    </a:moveTo>
                    <a:lnTo>
                      <a:pt x="0" y="676"/>
                    </a:lnTo>
                    <a:lnTo>
                      <a:pt x="1" y="67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39" name="Freeform 199"/>
              <p:cNvSpPr>
                <a:spLocks/>
              </p:cNvSpPr>
              <p:nvPr/>
            </p:nvSpPr>
            <p:spPr bwMode="auto">
              <a:xfrm>
                <a:off x="6795" y="4240"/>
                <a:ext cx="1" cy="169"/>
              </a:xfrm>
              <a:custGeom>
                <a:avLst/>
                <a:gdLst>
                  <a:gd name="T0" fmla="*/ 0 w 1"/>
                  <a:gd name="T1" fmla="*/ 0 h 676"/>
                  <a:gd name="T2" fmla="*/ 0 w 1"/>
                  <a:gd name="T3" fmla="*/ 676 h 676"/>
                  <a:gd name="T4" fmla="*/ 1 w 1"/>
                  <a:gd name="T5" fmla="*/ 676 h 676"/>
                  <a:gd name="T6" fmla="*/ 0 60000 65536"/>
                  <a:gd name="T7" fmla="*/ 0 60000 65536"/>
                  <a:gd name="T8" fmla="*/ 0 60000 65536"/>
                  <a:gd name="T9" fmla="*/ 0 w 1"/>
                  <a:gd name="T10" fmla="*/ 0 h 676"/>
                  <a:gd name="T11" fmla="*/ 1 w 1"/>
                  <a:gd name="T12" fmla="*/ 676 h 676"/>
                </a:gdLst>
                <a:ahLst/>
                <a:cxnLst>
                  <a:cxn ang="T6">
                    <a:pos x="T0" y="T1"/>
                  </a:cxn>
                  <a:cxn ang="T7">
                    <a:pos x="T2" y="T3"/>
                  </a:cxn>
                  <a:cxn ang="T8">
                    <a:pos x="T4" y="T5"/>
                  </a:cxn>
                </a:cxnLst>
                <a:rect l="T9" t="T10" r="T11" b="T12"/>
                <a:pathLst>
                  <a:path w="1" h="676">
                    <a:moveTo>
                      <a:pt x="0" y="0"/>
                    </a:moveTo>
                    <a:lnTo>
                      <a:pt x="0" y="676"/>
                    </a:lnTo>
                    <a:lnTo>
                      <a:pt x="1" y="67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0" name="Freeform 200"/>
              <p:cNvSpPr>
                <a:spLocks/>
              </p:cNvSpPr>
              <p:nvPr/>
            </p:nvSpPr>
            <p:spPr bwMode="auto">
              <a:xfrm>
                <a:off x="6110" y="4240"/>
                <a:ext cx="1" cy="169"/>
              </a:xfrm>
              <a:custGeom>
                <a:avLst/>
                <a:gdLst>
                  <a:gd name="T0" fmla="*/ 0 w 2"/>
                  <a:gd name="T1" fmla="*/ 0 h 676"/>
                  <a:gd name="T2" fmla="*/ 0 w 2"/>
                  <a:gd name="T3" fmla="*/ 676 h 676"/>
                  <a:gd name="T4" fmla="*/ 2 w 2"/>
                  <a:gd name="T5" fmla="*/ 676 h 676"/>
                  <a:gd name="T6" fmla="*/ 0 60000 65536"/>
                  <a:gd name="T7" fmla="*/ 0 60000 65536"/>
                  <a:gd name="T8" fmla="*/ 0 60000 65536"/>
                  <a:gd name="T9" fmla="*/ 0 w 2"/>
                  <a:gd name="T10" fmla="*/ 0 h 676"/>
                  <a:gd name="T11" fmla="*/ 2 w 2"/>
                  <a:gd name="T12" fmla="*/ 676 h 676"/>
                </a:gdLst>
                <a:ahLst/>
                <a:cxnLst>
                  <a:cxn ang="T6">
                    <a:pos x="T0" y="T1"/>
                  </a:cxn>
                  <a:cxn ang="T7">
                    <a:pos x="T2" y="T3"/>
                  </a:cxn>
                  <a:cxn ang="T8">
                    <a:pos x="T4" y="T5"/>
                  </a:cxn>
                </a:cxnLst>
                <a:rect l="T9" t="T10" r="T11" b="T12"/>
                <a:pathLst>
                  <a:path w="2" h="676">
                    <a:moveTo>
                      <a:pt x="0" y="0"/>
                    </a:moveTo>
                    <a:lnTo>
                      <a:pt x="0" y="676"/>
                    </a:lnTo>
                    <a:lnTo>
                      <a:pt x="2" y="67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1" name="Freeform 201"/>
              <p:cNvSpPr>
                <a:spLocks/>
              </p:cNvSpPr>
              <p:nvPr/>
            </p:nvSpPr>
            <p:spPr bwMode="auto">
              <a:xfrm>
                <a:off x="6388" y="4409"/>
                <a:ext cx="408" cy="407"/>
              </a:xfrm>
              <a:custGeom>
                <a:avLst/>
                <a:gdLst>
                  <a:gd name="T0" fmla="*/ 0 w 1629"/>
                  <a:gd name="T1" fmla="*/ 1628 h 1628"/>
                  <a:gd name="T2" fmla="*/ 1628 w 1629"/>
                  <a:gd name="T3" fmla="*/ 0 h 1628"/>
                  <a:gd name="T4" fmla="*/ 1629 w 1629"/>
                  <a:gd name="T5" fmla="*/ 0 h 1628"/>
                  <a:gd name="T6" fmla="*/ 0 60000 65536"/>
                  <a:gd name="T7" fmla="*/ 0 60000 65536"/>
                  <a:gd name="T8" fmla="*/ 0 60000 65536"/>
                  <a:gd name="T9" fmla="*/ 0 w 1629"/>
                  <a:gd name="T10" fmla="*/ 0 h 1628"/>
                  <a:gd name="T11" fmla="*/ 1629 w 1629"/>
                  <a:gd name="T12" fmla="*/ 1628 h 1628"/>
                </a:gdLst>
                <a:ahLst/>
                <a:cxnLst>
                  <a:cxn ang="T6">
                    <a:pos x="T0" y="T1"/>
                  </a:cxn>
                  <a:cxn ang="T7">
                    <a:pos x="T2" y="T3"/>
                  </a:cxn>
                  <a:cxn ang="T8">
                    <a:pos x="T4" y="T5"/>
                  </a:cxn>
                </a:cxnLst>
                <a:rect l="T9" t="T10" r="T11" b="T12"/>
                <a:pathLst>
                  <a:path w="1629" h="1628">
                    <a:moveTo>
                      <a:pt x="0" y="1628"/>
                    </a:moveTo>
                    <a:lnTo>
                      <a:pt x="1628" y="0"/>
                    </a:lnTo>
                    <a:lnTo>
                      <a:pt x="162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2" name="Freeform 202"/>
              <p:cNvSpPr>
                <a:spLocks/>
              </p:cNvSpPr>
              <p:nvPr/>
            </p:nvSpPr>
            <p:spPr bwMode="auto">
              <a:xfrm>
                <a:off x="5853" y="4409"/>
                <a:ext cx="257" cy="257"/>
              </a:xfrm>
              <a:custGeom>
                <a:avLst/>
                <a:gdLst>
                  <a:gd name="T0" fmla="*/ 0 w 1029"/>
                  <a:gd name="T1" fmla="*/ 1027 h 1027"/>
                  <a:gd name="T2" fmla="*/ 1027 w 1029"/>
                  <a:gd name="T3" fmla="*/ 0 h 1027"/>
                  <a:gd name="T4" fmla="*/ 1029 w 1029"/>
                  <a:gd name="T5" fmla="*/ 0 h 1027"/>
                  <a:gd name="T6" fmla="*/ 0 60000 65536"/>
                  <a:gd name="T7" fmla="*/ 0 60000 65536"/>
                  <a:gd name="T8" fmla="*/ 0 60000 65536"/>
                  <a:gd name="T9" fmla="*/ 0 w 1029"/>
                  <a:gd name="T10" fmla="*/ 0 h 1027"/>
                  <a:gd name="T11" fmla="*/ 1029 w 1029"/>
                  <a:gd name="T12" fmla="*/ 1027 h 1027"/>
                </a:gdLst>
                <a:ahLst/>
                <a:cxnLst>
                  <a:cxn ang="T6">
                    <a:pos x="T0" y="T1"/>
                  </a:cxn>
                  <a:cxn ang="T7">
                    <a:pos x="T2" y="T3"/>
                  </a:cxn>
                  <a:cxn ang="T8">
                    <a:pos x="T4" y="T5"/>
                  </a:cxn>
                </a:cxnLst>
                <a:rect l="T9" t="T10" r="T11" b="T12"/>
                <a:pathLst>
                  <a:path w="1029" h="1027">
                    <a:moveTo>
                      <a:pt x="0" y="1027"/>
                    </a:moveTo>
                    <a:lnTo>
                      <a:pt x="1027" y="0"/>
                    </a:lnTo>
                    <a:lnTo>
                      <a:pt x="102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3" name="Freeform 203"/>
              <p:cNvSpPr>
                <a:spLocks/>
              </p:cNvSpPr>
              <p:nvPr/>
            </p:nvSpPr>
            <p:spPr bwMode="auto">
              <a:xfrm>
                <a:off x="6110" y="4240"/>
                <a:ext cx="99"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4" name="Freeform 204"/>
              <p:cNvSpPr>
                <a:spLocks/>
              </p:cNvSpPr>
              <p:nvPr/>
            </p:nvSpPr>
            <p:spPr bwMode="auto">
              <a:xfrm>
                <a:off x="6110" y="4409"/>
                <a:ext cx="686" cy="1"/>
              </a:xfrm>
              <a:custGeom>
                <a:avLst/>
                <a:gdLst>
                  <a:gd name="T0" fmla="*/ 0 w 2742"/>
                  <a:gd name="T1" fmla="*/ 0 h 1"/>
                  <a:gd name="T2" fmla="*/ 2741 w 2742"/>
                  <a:gd name="T3" fmla="*/ 0 h 1"/>
                  <a:gd name="T4" fmla="*/ 2742 w 2742"/>
                  <a:gd name="T5" fmla="*/ 0 h 1"/>
                  <a:gd name="T6" fmla="*/ 0 60000 65536"/>
                  <a:gd name="T7" fmla="*/ 0 60000 65536"/>
                  <a:gd name="T8" fmla="*/ 0 60000 65536"/>
                  <a:gd name="T9" fmla="*/ 0 w 2742"/>
                  <a:gd name="T10" fmla="*/ 0 h 1"/>
                  <a:gd name="T11" fmla="*/ 2742 w 2742"/>
                  <a:gd name="T12" fmla="*/ 1 h 1"/>
                </a:gdLst>
                <a:ahLst/>
                <a:cxnLst>
                  <a:cxn ang="T6">
                    <a:pos x="T0" y="T1"/>
                  </a:cxn>
                  <a:cxn ang="T7">
                    <a:pos x="T2" y="T3"/>
                  </a:cxn>
                  <a:cxn ang="T8">
                    <a:pos x="T4" y="T5"/>
                  </a:cxn>
                </a:cxnLst>
                <a:rect l="T9" t="T10" r="T11" b="T12"/>
                <a:pathLst>
                  <a:path w="2742" h="1">
                    <a:moveTo>
                      <a:pt x="0" y="0"/>
                    </a:moveTo>
                    <a:lnTo>
                      <a:pt x="2741" y="0"/>
                    </a:lnTo>
                    <a:lnTo>
                      <a:pt x="274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5" name="Freeform 205"/>
              <p:cNvSpPr>
                <a:spLocks/>
              </p:cNvSpPr>
              <p:nvPr/>
            </p:nvSpPr>
            <p:spPr bwMode="auto">
              <a:xfrm>
                <a:off x="5703" y="4647"/>
                <a:ext cx="100" cy="1"/>
              </a:xfrm>
              <a:custGeom>
                <a:avLst/>
                <a:gdLst>
                  <a:gd name="T0" fmla="*/ 0 w 399"/>
                  <a:gd name="T1" fmla="*/ 0 h 1"/>
                  <a:gd name="T2" fmla="*/ 397 w 399"/>
                  <a:gd name="T3" fmla="*/ 0 h 1"/>
                  <a:gd name="T4" fmla="*/ 399 w 399"/>
                  <a:gd name="T5" fmla="*/ 0 h 1"/>
                  <a:gd name="T6" fmla="*/ 0 60000 65536"/>
                  <a:gd name="T7" fmla="*/ 0 60000 65536"/>
                  <a:gd name="T8" fmla="*/ 0 60000 65536"/>
                  <a:gd name="T9" fmla="*/ 0 w 399"/>
                  <a:gd name="T10" fmla="*/ 0 h 1"/>
                  <a:gd name="T11" fmla="*/ 399 w 399"/>
                  <a:gd name="T12" fmla="*/ 1 h 1"/>
                </a:gdLst>
                <a:ahLst/>
                <a:cxnLst>
                  <a:cxn ang="T6">
                    <a:pos x="T0" y="T1"/>
                  </a:cxn>
                  <a:cxn ang="T7">
                    <a:pos x="T2" y="T3"/>
                  </a:cxn>
                  <a:cxn ang="T8">
                    <a:pos x="T4" y="T5"/>
                  </a:cxn>
                </a:cxnLst>
                <a:rect l="T9" t="T10" r="T11" b="T12"/>
                <a:pathLst>
                  <a:path w="399" h="1">
                    <a:moveTo>
                      <a:pt x="0" y="0"/>
                    </a:moveTo>
                    <a:lnTo>
                      <a:pt x="397" y="0"/>
                    </a:lnTo>
                    <a:lnTo>
                      <a:pt x="39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6" name="Freeform 206"/>
              <p:cNvSpPr>
                <a:spLocks/>
              </p:cNvSpPr>
              <p:nvPr/>
            </p:nvSpPr>
            <p:spPr bwMode="auto">
              <a:xfrm>
                <a:off x="6209" y="4030"/>
                <a:ext cx="211" cy="210"/>
              </a:xfrm>
              <a:custGeom>
                <a:avLst/>
                <a:gdLst>
                  <a:gd name="T0" fmla="*/ 0 w 843"/>
                  <a:gd name="T1" fmla="*/ 842 h 842"/>
                  <a:gd name="T2" fmla="*/ 842 w 843"/>
                  <a:gd name="T3" fmla="*/ 0 h 842"/>
                  <a:gd name="T4" fmla="*/ 843 w 843"/>
                  <a:gd name="T5" fmla="*/ 0 h 842"/>
                  <a:gd name="T6" fmla="*/ 0 60000 65536"/>
                  <a:gd name="T7" fmla="*/ 0 60000 65536"/>
                  <a:gd name="T8" fmla="*/ 0 60000 65536"/>
                  <a:gd name="T9" fmla="*/ 0 w 843"/>
                  <a:gd name="T10" fmla="*/ 0 h 842"/>
                  <a:gd name="T11" fmla="*/ 843 w 843"/>
                  <a:gd name="T12" fmla="*/ 842 h 842"/>
                </a:gdLst>
                <a:ahLst/>
                <a:cxnLst>
                  <a:cxn ang="T6">
                    <a:pos x="T0" y="T1"/>
                  </a:cxn>
                  <a:cxn ang="T7">
                    <a:pos x="T2" y="T3"/>
                  </a:cxn>
                  <a:cxn ang="T8">
                    <a:pos x="T4" y="T5"/>
                  </a:cxn>
                </a:cxnLst>
                <a:rect l="T9" t="T10" r="T11" b="T12"/>
                <a:pathLst>
                  <a:path w="843" h="842">
                    <a:moveTo>
                      <a:pt x="0" y="842"/>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7" name="Freeform 207"/>
              <p:cNvSpPr>
                <a:spLocks/>
              </p:cNvSpPr>
              <p:nvPr/>
            </p:nvSpPr>
            <p:spPr bwMode="auto">
              <a:xfrm>
                <a:off x="6696" y="4030"/>
                <a:ext cx="211" cy="210"/>
              </a:xfrm>
              <a:custGeom>
                <a:avLst/>
                <a:gdLst>
                  <a:gd name="T0" fmla="*/ 0 w 842"/>
                  <a:gd name="T1" fmla="*/ 842 h 842"/>
                  <a:gd name="T2" fmla="*/ 841 w 842"/>
                  <a:gd name="T3" fmla="*/ 0 h 842"/>
                  <a:gd name="T4" fmla="*/ 842 w 842"/>
                  <a:gd name="T5" fmla="*/ 0 h 842"/>
                  <a:gd name="T6" fmla="*/ 0 60000 65536"/>
                  <a:gd name="T7" fmla="*/ 0 60000 65536"/>
                  <a:gd name="T8" fmla="*/ 0 60000 65536"/>
                  <a:gd name="T9" fmla="*/ 0 w 842"/>
                  <a:gd name="T10" fmla="*/ 0 h 842"/>
                  <a:gd name="T11" fmla="*/ 842 w 842"/>
                  <a:gd name="T12" fmla="*/ 842 h 842"/>
                </a:gdLst>
                <a:ahLst/>
                <a:cxnLst>
                  <a:cxn ang="T6">
                    <a:pos x="T0" y="T1"/>
                  </a:cxn>
                  <a:cxn ang="T7">
                    <a:pos x="T2" y="T3"/>
                  </a:cxn>
                  <a:cxn ang="T8">
                    <a:pos x="T4" y="T5"/>
                  </a:cxn>
                </a:cxnLst>
                <a:rect l="T9" t="T10" r="T11" b="T12"/>
                <a:pathLst>
                  <a:path w="842" h="842">
                    <a:moveTo>
                      <a:pt x="0" y="842"/>
                    </a:moveTo>
                    <a:lnTo>
                      <a:pt x="841" y="0"/>
                    </a:lnTo>
                    <a:lnTo>
                      <a:pt x="84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8" name="Freeform 208"/>
              <p:cNvSpPr>
                <a:spLocks/>
              </p:cNvSpPr>
              <p:nvPr/>
            </p:nvSpPr>
            <p:spPr bwMode="auto">
              <a:xfrm>
                <a:off x="5592" y="4647"/>
                <a:ext cx="211" cy="210"/>
              </a:xfrm>
              <a:custGeom>
                <a:avLst/>
                <a:gdLst>
                  <a:gd name="T0" fmla="*/ 0 w 843"/>
                  <a:gd name="T1" fmla="*/ 841 h 841"/>
                  <a:gd name="T2" fmla="*/ 841 w 843"/>
                  <a:gd name="T3" fmla="*/ 0 h 841"/>
                  <a:gd name="T4" fmla="*/ 843 w 843"/>
                  <a:gd name="T5" fmla="*/ 0 h 841"/>
                  <a:gd name="T6" fmla="*/ 0 60000 65536"/>
                  <a:gd name="T7" fmla="*/ 0 60000 65536"/>
                  <a:gd name="T8" fmla="*/ 0 60000 65536"/>
                  <a:gd name="T9" fmla="*/ 0 w 843"/>
                  <a:gd name="T10" fmla="*/ 0 h 841"/>
                  <a:gd name="T11" fmla="*/ 843 w 843"/>
                  <a:gd name="T12" fmla="*/ 841 h 841"/>
                </a:gdLst>
                <a:ahLst/>
                <a:cxnLst>
                  <a:cxn ang="T6">
                    <a:pos x="T0" y="T1"/>
                  </a:cxn>
                  <a:cxn ang="T7">
                    <a:pos x="T2" y="T3"/>
                  </a:cxn>
                  <a:cxn ang="T8">
                    <a:pos x="T4" y="T5"/>
                  </a:cxn>
                </a:cxnLst>
                <a:rect l="T9" t="T10" r="T11" b="T12"/>
                <a:pathLst>
                  <a:path w="843" h="841">
                    <a:moveTo>
                      <a:pt x="0" y="841"/>
                    </a:moveTo>
                    <a:lnTo>
                      <a:pt x="841"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49" name="Freeform 209"/>
              <p:cNvSpPr>
                <a:spLocks/>
              </p:cNvSpPr>
              <p:nvPr/>
            </p:nvSpPr>
            <p:spPr bwMode="auto">
              <a:xfrm>
                <a:off x="6079" y="4647"/>
                <a:ext cx="210" cy="210"/>
              </a:xfrm>
              <a:custGeom>
                <a:avLst/>
                <a:gdLst>
                  <a:gd name="T0" fmla="*/ 0 w 843"/>
                  <a:gd name="T1" fmla="*/ 841 h 841"/>
                  <a:gd name="T2" fmla="*/ 841 w 843"/>
                  <a:gd name="T3" fmla="*/ 0 h 841"/>
                  <a:gd name="T4" fmla="*/ 843 w 843"/>
                  <a:gd name="T5" fmla="*/ 0 h 841"/>
                  <a:gd name="T6" fmla="*/ 0 60000 65536"/>
                  <a:gd name="T7" fmla="*/ 0 60000 65536"/>
                  <a:gd name="T8" fmla="*/ 0 60000 65536"/>
                  <a:gd name="T9" fmla="*/ 0 w 843"/>
                  <a:gd name="T10" fmla="*/ 0 h 841"/>
                  <a:gd name="T11" fmla="*/ 843 w 843"/>
                  <a:gd name="T12" fmla="*/ 841 h 841"/>
                </a:gdLst>
                <a:ahLst/>
                <a:cxnLst>
                  <a:cxn ang="T6">
                    <a:pos x="T0" y="T1"/>
                  </a:cxn>
                  <a:cxn ang="T7">
                    <a:pos x="T2" y="T3"/>
                  </a:cxn>
                  <a:cxn ang="T8">
                    <a:pos x="T4" y="T5"/>
                  </a:cxn>
                </a:cxnLst>
                <a:rect l="T9" t="T10" r="T11" b="T12"/>
                <a:pathLst>
                  <a:path w="843" h="841">
                    <a:moveTo>
                      <a:pt x="0" y="841"/>
                    </a:moveTo>
                    <a:lnTo>
                      <a:pt x="841"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0" name="Freeform 210"/>
              <p:cNvSpPr>
                <a:spLocks/>
              </p:cNvSpPr>
              <p:nvPr/>
            </p:nvSpPr>
            <p:spPr bwMode="auto">
              <a:xfrm>
                <a:off x="6411" y="4367"/>
                <a:ext cx="85" cy="1"/>
              </a:xfrm>
              <a:custGeom>
                <a:avLst/>
                <a:gdLst>
                  <a:gd name="T0" fmla="*/ 0 w 339"/>
                  <a:gd name="T1" fmla="*/ 0 h 1"/>
                  <a:gd name="T2" fmla="*/ 337 w 339"/>
                  <a:gd name="T3" fmla="*/ 0 h 1"/>
                  <a:gd name="T4" fmla="*/ 339 w 339"/>
                  <a:gd name="T5" fmla="*/ 0 h 1"/>
                  <a:gd name="T6" fmla="*/ 0 60000 65536"/>
                  <a:gd name="T7" fmla="*/ 0 60000 65536"/>
                  <a:gd name="T8" fmla="*/ 0 60000 65536"/>
                  <a:gd name="T9" fmla="*/ 0 w 339"/>
                  <a:gd name="T10" fmla="*/ 0 h 1"/>
                  <a:gd name="T11" fmla="*/ 339 w 339"/>
                  <a:gd name="T12" fmla="*/ 1 h 1"/>
                </a:gdLst>
                <a:ahLst/>
                <a:cxnLst>
                  <a:cxn ang="T6">
                    <a:pos x="T0" y="T1"/>
                  </a:cxn>
                  <a:cxn ang="T7">
                    <a:pos x="T2" y="T3"/>
                  </a:cxn>
                  <a:cxn ang="T8">
                    <a:pos x="T4" y="T5"/>
                  </a:cxn>
                </a:cxnLst>
                <a:rect l="T9" t="T10" r="T11" b="T12"/>
                <a:pathLst>
                  <a:path w="339" h="1">
                    <a:moveTo>
                      <a:pt x="0" y="0"/>
                    </a:moveTo>
                    <a:lnTo>
                      <a:pt x="337" y="0"/>
                    </a:lnTo>
                    <a:lnTo>
                      <a:pt x="3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1" name="Freeform 211"/>
              <p:cNvSpPr>
                <a:spLocks/>
              </p:cNvSpPr>
              <p:nvPr/>
            </p:nvSpPr>
            <p:spPr bwMode="auto">
              <a:xfrm>
                <a:off x="5878" y="4942"/>
                <a:ext cx="1" cy="42"/>
              </a:xfrm>
              <a:custGeom>
                <a:avLst/>
                <a:gdLst>
                  <a:gd name="T0" fmla="*/ 0 w 1"/>
                  <a:gd name="T1" fmla="*/ 0 h 167"/>
                  <a:gd name="T2" fmla="*/ 0 w 1"/>
                  <a:gd name="T3" fmla="*/ 167 h 167"/>
                  <a:gd name="T4" fmla="*/ 1 w 1"/>
                  <a:gd name="T5" fmla="*/ 167 h 167"/>
                  <a:gd name="T6" fmla="*/ 0 60000 65536"/>
                  <a:gd name="T7" fmla="*/ 0 60000 65536"/>
                  <a:gd name="T8" fmla="*/ 0 60000 65536"/>
                  <a:gd name="T9" fmla="*/ 0 w 1"/>
                  <a:gd name="T10" fmla="*/ 0 h 167"/>
                  <a:gd name="T11" fmla="*/ 1 w 1"/>
                  <a:gd name="T12" fmla="*/ 167 h 167"/>
                </a:gdLst>
                <a:ahLst/>
                <a:cxnLst>
                  <a:cxn ang="T6">
                    <a:pos x="T0" y="T1"/>
                  </a:cxn>
                  <a:cxn ang="T7">
                    <a:pos x="T2" y="T3"/>
                  </a:cxn>
                  <a:cxn ang="T8">
                    <a:pos x="T4" y="T5"/>
                  </a:cxn>
                </a:cxnLst>
                <a:rect l="T9" t="T10" r="T11" b="T12"/>
                <a:pathLst>
                  <a:path w="1" h="167">
                    <a:moveTo>
                      <a:pt x="0" y="0"/>
                    </a:moveTo>
                    <a:lnTo>
                      <a:pt x="0" y="167"/>
                    </a:lnTo>
                    <a:lnTo>
                      <a:pt x="1" y="1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2" name="Freeform 212"/>
              <p:cNvSpPr>
                <a:spLocks/>
              </p:cNvSpPr>
              <p:nvPr/>
            </p:nvSpPr>
            <p:spPr bwMode="auto">
              <a:xfrm>
                <a:off x="5794" y="4942"/>
                <a:ext cx="1" cy="42"/>
              </a:xfrm>
              <a:custGeom>
                <a:avLst/>
                <a:gdLst>
                  <a:gd name="T0" fmla="*/ 0 w 1"/>
                  <a:gd name="T1" fmla="*/ 0 h 167"/>
                  <a:gd name="T2" fmla="*/ 0 w 1"/>
                  <a:gd name="T3" fmla="*/ 167 h 167"/>
                  <a:gd name="T4" fmla="*/ 1 w 1"/>
                  <a:gd name="T5" fmla="*/ 167 h 167"/>
                  <a:gd name="T6" fmla="*/ 0 60000 65536"/>
                  <a:gd name="T7" fmla="*/ 0 60000 65536"/>
                  <a:gd name="T8" fmla="*/ 0 60000 65536"/>
                  <a:gd name="T9" fmla="*/ 0 w 1"/>
                  <a:gd name="T10" fmla="*/ 0 h 167"/>
                  <a:gd name="T11" fmla="*/ 1 w 1"/>
                  <a:gd name="T12" fmla="*/ 167 h 167"/>
                </a:gdLst>
                <a:ahLst/>
                <a:cxnLst>
                  <a:cxn ang="T6">
                    <a:pos x="T0" y="T1"/>
                  </a:cxn>
                  <a:cxn ang="T7">
                    <a:pos x="T2" y="T3"/>
                  </a:cxn>
                  <a:cxn ang="T8">
                    <a:pos x="T4" y="T5"/>
                  </a:cxn>
                </a:cxnLst>
                <a:rect l="T9" t="T10" r="T11" b="T12"/>
                <a:pathLst>
                  <a:path w="1" h="167">
                    <a:moveTo>
                      <a:pt x="0" y="0"/>
                    </a:moveTo>
                    <a:lnTo>
                      <a:pt x="0" y="167"/>
                    </a:lnTo>
                    <a:lnTo>
                      <a:pt x="1" y="1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3" name="Freeform 213"/>
              <p:cNvSpPr>
                <a:spLocks/>
              </p:cNvSpPr>
              <p:nvPr/>
            </p:nvSpPr>
            <p:spPr bwMode="auto">
              <a:xfrm>
                <a:off x="6411" y="4325"/>
                <a:ext cx="1" cy="42"/>
              </a:xfrm>
              <a:custGeom>
                <a:avLst/>
                <a:gdLst>
                  <a:gd name="T0" fmla="*/ 0 w 1"/>
                  <a:gd name="T1" fmla="*/ 0 h 169"/>
                  <a:gd name="T2" fmla="*/ 0 w 1"/>
                  <a:gd name="T3" fmla="*/ 169 h 169"/>
                  <a:gd name="T4" fmla="*/ 1 w 1"/>
                  <a:gd name="T5" fmla="*/ 169 h 169"/>
                  <a:gd name="T6" fmla="*/ 0 60000 65536"/>
                  <a:gd name="T7" fmla="*/ 0 60000 65536"/>
                  <a:gd name="T8" fmla="*/ 0 60000 65536"/>
                  <a:gd name="T9" fmla="*/ 0 w 1"/>
                  <a:gd name="T10" fmla="*/ 0 h 169"/>
                  <a:gd name="T11" fmla="*/ 1 w 1"/>
                  <a:gd name="T12" fmla="*/ 169 h 169"/>
                </a:gdLst>
                <a:ahLst/>
                <a:cxnLst>
                  <a:cxn ang="T6">
                    <a:pos x="T0" y="T1"/>
                  </a:cxn>
                  <a:cxn ang="T7">
                    <a:pos x="T2" y="T3"/>
                  </a:cxn>
                  <a:cxn ang="T8">
                    <a:pos x="T4" y="T5"/>
                  </a:cxn>
                </a:cxnLst>
                <a:rect l="T9" t="T10" r="T11" b="T12"/>
                <a:pathLst>
                  <a:path w="1" h="169">
                    <a:moveTo>
                      <a:pt x="0" y="0"/>
                    </a:moveTo>
                    <a:lnTo>
                      <a:pt x="0" y="169"/>
                    </a:lnTo>
                    <a:lnTo>
                      <a:pt x="1" y="16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4" name="Freeform 214"/>
              <p:cNvSpPr>
                <a:spLocks/>
              </p:cNvSpPr>
              <p:nvPr/>
            </p:nvSpPr>
            <p:spPr bwMode="auto">
              <a:xfrm>
                <a:off x="6496" y="4325"/>
                <a:ext cx="1" cy="42"/>
              </a:xfrm>
              <a:custGeom>
                <a:avLst/>
                <a:gdLst>
                  <a:gd name="T0" fmla="*/ 0 w 2"/>
                  <a:gd name="T1" fmla="*/ 0 h 169"/>
                  <a:gd name="T2" fmla="*/ 0 w 2"/>
                  <a:gd name="T3" fmla="*/ 169 h 169"/>
                  <a:gd name="T4" fmla="*/ 2 w 2"/>
                  <a:gd name="T5" fmla="*/ 169 h 169"/>
                  <a:gd name="T6" fmla="*/ 0 60000 65536"/>
                  <a:gd name="T7" fmla="*/ 0 60000 65536"/>
                  <a:gd name="T8" fmla="*/ 0 60000 65536"/>
                  <a:gd name="T9" fmla="*/ 0 w 2"/>
                  <a:gd name="T10" fmla="*/ 0 h 169"/>
                  <a:gd name="T11" fmla="*/ 2 w 2"/>
                  <a:gd name="T12" fmla="*/ 169 h 169"/>
                </a:gdLst>
                <a:ahLst/>
                <a:cxnLst>
                  <a:cxn ang="T6">
                    <a:pos x="T0" y="T1"/>
                  </a:cxn>
                  <a:cxn ang="T7">
                    <a:pos x="T2" y="T3"/>
                  </a:cxn>
                  <a:cxn ang="T8">
                    <a:pos x="T4" y="T5"/>
                  </a:cxn>
                </a:cxnLst>
                <a:rect l="T9" t="T10" r="T11" b="T12"/>
                <a:pathLst>
                  <a:path w="2" h="169">
                    <a:moveTo>
                      <a:pt x="0" y="0"/>
                    </a:moveTo>
                    <a:lnTo>
                      <a:pt x="0" y="169"/>
                    </a:lnTo>
                    <a:lnTo>
                      <a:pt x="2" y="16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5" name="Freeform 215"/>
              <p:cNvSpPr>
                <a:spLocks/>
              </p:cNvSpPr>
              <p:nvPr/>
            </p:nvSpPr>
            <p:spPr bwMode="auto">
              <a:xfrm>
                <a:off x="5794" y="4984"/>
                <a:ext cx="85" cy="1"/>
              </a:xfrm>
              <a:custGeom>
                <a:avLst/>
                <a:gdLst>
                  <a:gd name="T0" fmla="*/ 0 w 338"/>
                  <a:gd name="T1" fmla="*/ 0 h 1"/>
                  <a:gd name="T2" fmla="*/ 337 w 338"/>
                  <a:gd name="T3" fmla="*/ 0 h 1"/>
                  <a:gd name="T4" fmla="*/ 338 w 338"/>
                  <a:gd name="T5" fmla="*/ 0 h 1"/>
                  <a:gd name="T6" fmla="*/ 0 60000 65536"/>
                  <a:gd name="T7" fmla="*/ 0 60000 65536"/>
                  <a:gd name="T8" fmla="*/ 0 60000 65536"/>
                  <a:gd name="T9" fmla="*/ 0 w 338"/>
                  <a:gd name="T10" fmla="*/ 0 h 1"/>
                  <a:gd name="T11" fmla="*/ 338 w 338"/>
                  <a:gd name="T12" fmla="*/ 1 h 1"/>
                </a:gdLst>
                <a:ahLst/>
                <a:cxnLst>
                  <a:cxn ang="T6">
                    <a:pos x="T0" y="T1"/>
                  </a:cxn>
                  <a:cxn ang="T7">
                    <a:pos x="T2" y="T3"/>
                  </a:cxn>
                  <a:cxn ang="T8">
                    <a:pos x="T4" y="T5"/>
                  </a:cxn>
                </a:cxnLst>
                <a:rect l="T9" t="T10" r="T11" b="T12"/>
                <a:pathLst>
                  <a:path w="338" h="1">
                    <a:moveTo>
                      <a:pt x="0" y="0"/>
                    </a:moveTo>
                    <a:lnTo>
                      <a:pt x="337" y="0"/>
                    </a:lnTo>
                    <a:lnTo>
                      <a:pt x="33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6" name="Freeform 216"/>
              <p:cNvSpPr>
                <a:spLocks/>
              </p:cNvSpPr>
              <p:nvPr/>
            </p:nvSpPr>
            <p:spPr bwMode="auto">
              <a:xfrm>
                <a:off x="5592" y="4857"/>
                <a:ext cx="202" cy="85"/>
              </a:xfrm>
              <a:custGeom>
                <a:avLst/>
                <a:gdLst>
                  <a:gd name="T0" fmla="*/ 809 w 809"/>
                  <a:gd name="T1" fmla="*/ 338 h 338"/>
                  <a:gd name="T2" fmla="*/ 0 w 809"/>
                  <a:gd name="T3" fmla="*/ 0 h 338"/>
                  <a:gd name="T4" fmla="*/ 1 w 809"/>
                  <a:gd name="T5" fmla="*/ 0 h 338"/>
                  <a:gd name="T6" fmla="*/ 0 60000 65536"/>
                  <a:gd name="T7" fmla="*/ 0 60000 65536"/>
                  <a:gd name="T8" fmla="*/ 0 60000 65536"/>
                  <a:gd name="T9" fmla="*/ 0 w 809"/>
                  <a:gd name="T10" fmla="*/ 0 h 338"/>
                  <a:gd name="T11" fmla="*/ 809 w 809"/>
                  <a:gd name="T12" fmla="*/ 338 h 338"/>
                </a:gdLst>
                <a:ahLst/>
                <a:cxnLst>
                  <a:cxn ang="T6">
                    <a:pos x="T0" y="T1"/>
                  </a:cxn>
                  <a:cxn ang="T7">
                    <a:pos x="T2" y="T3"/>
                  </a:cxn>
                  <a:cxn ang="T8">
                    <a:pos x="T4" y="T5"/>
                  </a:cxn>
                </a:cxnLst>
                <a:rect l="T9" t="T10" r="T11" b="T12"/>
                <a:pathLst>
                  <a:path w="809" h="338">
                    <a:moveTo>
                      <a:pt x="809" y="33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7" name="Freeform 217"/>
              <p:cNvSpPr>
                <a:spLocks/>
              </p:cNvSpPr>
              <p:nvPr/>
            </p:nvSpPr>
            <p:spPr bwMode="auto">
              <a:xfrm>
                <a:off x="5878" y="4857"/>
                <a:ext cx="201" cy="85"/>
              </a:xfrm>
              <a:custGeom>
                <a:avLst/>
                <a:gdLst>
                  <a:gd name="T0" fmla="*/ 801 w 801"/>
                  <a:gd name="T1" fmla="*/ 0 h 338"/>
                  <a:gd name="T2" fmla="*/ 0 w 801"/>
                  <a:gd name="T3" fmla="*/ 338 h 338"/>
                  <a:gd name="T4" fmla="*/ 1 w 801"/>
                  <a:gd name="T5" fmla="*/ 338 h 338"/>
                  <a:gd name="T6" fmla="*/ 0 60000 65536"/>
                  <a:gd name="T7" fmla="*/ 0 60000 65536"/>
                  <a:gd name="T8" fmla="*/ 0 60000 65536"/>
                  <a:gd name="T9" fmla="*/ 0 w 801"/>
                  <a:gd name="T10" fmla="*/ 0 h 338"/>
                  <a:gd name="T11" fmla="*/ 801 w 801"/>
                  <a:gd name="T12" fmla="*/ 338 h 338"/>
                </a:gdLst>
                <a:ahLst/>
                <a:cxnLst>
                  <a:cxn ang="T6">
                    <a:pos x="T0" y="T1"/>
                  </a:cxn>
                  <a:cxn ang="T7">
                    <a:pos x="T2" y="T3"/>
                  </a:cxn>
                  <a:cxn ang="T8">
                    <a:pos x="T4" y="T5"/>
                  </a:cxn>
                </a:cxnLst>
                <a:rect l="T9" t="T10" r="T11" b="T12"/>
                <a:pathLst>
                  <a:path w="801" h="338">
                    <a:moveTo>
                      <a:pt x="801" y="0"/>
                    </a:moveTo>
                    <a:lnTo>
                      <a:pt x="0" y="338"/>
                    </a:lnTo>
                    <a:lnTo>
                      <a:pt x="1" y="3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8" name="Freeform 218"/>
              <p:cNvSpPr>
                <a:spLocks/>
              </p:cNvSpPr>
              <p:nvPr/>
            </p:nvSpPr>
            <p:spPr bwMode="auto">
              <a:xfrm>
                <a:off x="6209" y="4240"/>
                <a:ext cx="203" cy="85"/>
              </a:xfrm>
              <a:custGeom>
                <a:avLst/>
                <a:gdLst>
                  <a:gd name="T0" fmla="*/ 0 w 810"/>
                  <a:gd name="T1" fmla="*/ 0 h 338"/>
                  <a:gd name="T2" fmla="*/ 809 w 810"/>
                  <a:gd name="T3" fmla="*/ 338 h 338"/>
                  <a:gd name="T4" fmla="*/ 810 w 810"/>
                  <a:gd name="T5" fmla="*/ 338 h 338"/>
                  <a:gd name="T6" fmla="*/ 0 60000 65536"/>
                  <a:gd name="T7" fmla="*/ 0 60000 65536"/>
                  <a:gd name="T8" fmla="*/ 0 60000 65536"/>
                  <a:gd name="T9" fmla="*/ 0 w 810"/>
                  <a:gd name="T10" fmla="*/ 0 h 338"/>
                  <a:gd name="T11" fmla="*/ 810 w 810"/>
                  <a:gd name="T12" fmla="*/ 338 h 338"/>
                </a:gdLst>
                <a:ahLst/>
                <a:cxnLst>
                  <a:cxn ang="T6">
                    <a:pos x="T0" y="T1"/>
                  </a:cxn>
                  <a:cxn ang="T7">
                    <a:pos x="T2" y="T3"/>
                  </a:cxn>
                  <a:cxn ang="T8">
                    <a:pos x="T4" y="T5"/>
                  </a:cxn>
                </a:cxnLst>
                <a:rect l="T9" t="T10" r="T11" b="T12"/>
                <a:pathLst>
                  <a:path w="810" h="338">
                    <a:moveTo>
                      <a:pt x="0" y="0"/>
                    </a:moveTo>
                    <a:lnTo>
                      <a:pt x="809" y="338"/>
                    </a:lnTo>
                    <a:lnTo>
                      <a:pt x="810" y="3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59" name="Freeform 219"/>
              <p:cNvSpPr>
                <a:spLocks/>
              </p:cNvSpPr>
              <p:nvPr/>
            </p:nvSpPr>
            <p:spPr bwMode="auto">
              <a:xfrm>
                <a:off x="6496" y="4240"/>
                <a:ext cx="200" cy="85"/>
              </a:xfrm>
              <a:custGeom>
                <a:avLst/>
                <a:gdLst>
                  <a:gd name="T0" fmla="*/ 801 w 801"/>
                  <a:gd name="T1" fmla="*/ 0 h 338"/>
                  <a:gd name="T2" fmla="*/ 0 w 801"/>
                  <a:gd name="T3" fmla="*/ 338 h 338"/>
                  <a:gd name="T4" fmla="*/ 2 w 801"/>
                  <a:gd name="T5" fmla="*/ 338 h 338"/>
                  <a:gd name="T6" fmla="*/ 0 60000 65536"/>
                  <a:gd name="T7" fmla="*/ 0 60000 65536"/>
                  <a:gd name="T8" fmla="*/ 0 60000 65536"/>
                  <a:gd name="T9" fmla="*/ 0 w 801"/>
                  <a:gd name="T10" fmla="*/ 0 h 338"/>
                  <a:gd name="T11" fmla="*/ 801 w 801"/>
                  <a:gd name="T12" fmla="*/ 338 h 338"/>
                </a:gdLst>
                <a:ahLst/>
                <a:cxnLst>
                  <a:cxn ang="T6">
                    <a:pos x="T0" y="T1"/>
                  </a:cxn>
                  <a:cxn ang="T7">
                    <a:pos x="T2" y="T3"/>
                  </a:cxn>
                  <a:cxn ang="T8">
                    <a:pos x="T4" y="T5"/>
                  </a:cxn>
                </a:cxnLst>
                <a:rect l="T9" t="T10" r="T11" b="T12"/>
                <a:pathLst>
                  <a:path w="801" h="338">
                    <a:moveTo>
                      <a:pt x="801" y="0"/>
                    </a:moveTo>
                    <a:lnTo>
                      <a:pt x="0" y="338"/>
                    </a:lnTo>
                    <a:lnTo>
                      <a:pt x="2" y="3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0" name="Freeform 220"/>
              <p:cNvSpPr>
                <a:spLocks/>
              </p:cNvSpPr>
              <p:nvPr/>
            </p:nvSpPr>
            <p:spPr bwMode="auto">
              <a:xfrm>
                <a:off x="5794" y="4727"/>
                <a:ext cx="216" cy="215"/>
              </a:xfrm>
              <a:custGeom>
                <a:avLst/>
                <a:gdLst>
                  <a:gd name="T0" fmla="*/ 0 w 862"/>
                  <a:gd name="T1" fmla="*/ 861 h 861"/>
                  <a:gd name="T2" fmla="*/ 861 w 862"/>
                  <a:gd name="T3" fmla="*/ 0 h 861"/>
                  <a:gd name="T4" fmla="*/ 862 w 862"/>
                  <a:gd name="T5" fmla="*/ 0 h 861"/>
                  <a:gd name="T6" fmla="*/ 0 60000 65536"/>
                  <a:gd name="T7" fmla="*/ 0 60000 65536"/>
                  <a:gd name="T8" fmla="*/ 0 60000 65536"/>
                  <a:gd name="T9" fmla="*/ 0 w 862"/>
                  <a:gd name="T10" fmla="*/ 0 h 861"/>
                  <a:gd name="T11" fmla="*/ 862 w 862"/>
                  <a:gd name="T12" fmla="*/ 861 h 861"/>
                </a:gdLst>
                <a:ahLst/>
                <a:cxnLst>
                  <a:cxn ang="T6">
                    <a:pos x="T0" y="T1"/>
                  </a:cxn>
                  <a:cxn ang="T7">
                    <a:pos x="T2" y="T3"/>
                  </a:cxn>
                  <a:cxn ang="T8">
                    <a:pos x="T4" y="T5"/>
                  </a:cxn>
                </a:cxnLst>
                <a:rect l="T9" t="T10" r="T11" b="T12"/>
                <a:pathLst>
                  <a:path w="862" h="861">
                    <a:moveTo>
                      <a:pt x="0" y="861"/>
                    </a:moveTo>
                    <a:lnTo>
                      <a:pt x="861" y="0"/>
                    </a:lnTo>
                    <a:lnTo>
                      <a:pt x="86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1" name="Freeform 221"/>
              <p:cNvSpPr>
                <a:spLocks/>
              </p:cNvSpPr>
              <p:nvPr/>
            </p:nvSpPr>
            <p:spPr bwMode="auto">
              <a:xfrm>
                <a:off x="5878" y="4769"/>
                <a:ext cx="174" cy="173"/>
              </a:xfrm>
              <a:custGeom>
                <a:avLst/>
                <a:gdLst>
                  <a:gd name="T0" fmla="*/ 0 w 692"/>
                  <a:gd name="T1" fmla="*/ 692 h 692"/>
                  <a:gd name="T2" fmla="*/ 691 w 692"/>
                  <a:gd name="T3" fmla="*/ 0 h 692"/>
                  <a:gd name="T4" fmla="*/ 692 w 692"/>
                  <a:gd name="T5" fmla="*/ 0 h 692"/>
                  <a:gd name="T6" fmla="*/ 0 60000 65536"/>
                  <a:gd name="T7" fmla="*/ 0 60000 65536"/>
                  <a:gd name="T8" fmla="*/ 0 60000 65536"/>
                  <a:gd name="T9" fmla="*/ 0 w 692"/>
                  <a:gd name="T10" fmla="*/ 0 h 692"/>
                  <a:gd name="T11" fmla="*/ 692 w 692"/>
                  <a:gd name="T12" fmla="*/ 692 h 692"/>
                </a:gdLst>
                <a:ahLst/>
                <a:cxnLst>
                  <a:cxn ang="T6">
                    <a:pos x="T0" y="T1"/>
                  </a:cxn>
                  <a:cxn ang="T7">
                    <a:pos x="T2" y="T3"/>
                  </a:cxn>
                  <a:cxn ang="T8">
                    <a:pos x="T4" y="T5"/>
                  </a:cxn>
                </a:cxnLst>
                <a:rect l="T9" t="T10" r="T11" b="T12"/>
                <a:pathLst>
                  <a:path w="692" h="692">
                    <a:moveTo>
                      <a:pt x="0" y="692"/>
                    </a:moveTo>
                    <a:lnTo>
                      <a:pt x="691" y="0"/>
                    </a:lnTo>
                    <a:lnTo>
                      <a:pt x="69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2" name="Freeform 222"/>
              <p:cNvSpPr>
                <a:spLocks/>
              </p:cNvSpPr>
              <p:nvPr/>
            </p:nvSpPr>
            <p:spPr bwMode="auto">
              <a:xfrm>
                <a:off x="5794" y="4769"/>
                <a:ext cx="216" cy="215"/>
              </a:xfrm>
              <a:custGeom>
                <a:avLst/>
                <a:gdLst>
                  <a:gd name="T0" fmla="*/ 0 w 862"/>
                  <a:gd name="T1" fmla="*/ 859 h 859"/>
                  <a:gd name="T2" fmla="*/ 861 w 862"/>
                  <a:gd name="T3" fmla="*/ 0 h 859"/>
                  <a:gd name="T4" fmla="*/ 862 w 862"/>
                  <a:gd name="T5" fmla="*/ 0 h 859"/>
                  <a:gd name="T6" fmla="*/ 0 60000 65536"/>
                  <a:gd name="T7" fmla="*/ 0 60000 65536"/>
                  <a:gd name="T8" fmla="*/ 0 60000 65536"/>
                  <a:gd name="T9" fmla="*/ 0 w 862"/>
                  <a:gd name="T10" fmla="*/ 0 h 859"/>
                  <a:gd name="T11" fmla="*/ 862 w 862"/>
                  <a:gd name="T12" fmla="*/ 859 h 859"/>
                </a:gdLst>
                <a:ahLst/>
                <a:cxnLst>
                  <a:cxn ang="T6">
                    <a:pos x="T0" y="T1"/>
                  </a:cxn>
                  <a:cxn ang="T7">
                    <a:pos x="T2" y="T3"/>
                  </a:cxn>
                  <a:cxn ang="T8">
                    <a:pos x="T4" y="T5"/>
                  </a:cxn>
                </a:cxnLst>
                <a:rect l="T9" t="T10" r="T11" b="T12"/>
                <a:pathLst>
                  <a:path w="862" h="859">
                    <a:moveTo>
                      <a:pt x="0" y="859"/>
                    </a:moveTo>
                    <a:lnTo>
                      <a:pt x="861" y="0"/>
                    </a:lnTo>
                    <a:lnTo>
                      <a:pt x="86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3" name="Freeform 223"/>
              <p:cNvSpPr>
                <a:spLocks/>
              </p:cNvSpPr>
              <p:nvPr/>
            </p:nvSpPr>
            <p:spPr bwMode="auto">
              <a:xfrm>
                <a:off x="5802" y="4647"/>
                <a:ext cx="208" cy="77"/>
              </a:xfrm>
              <a:custGeom>
                <a:avLst/>
                <a:gdLst>
                  <a:gd name="T0" fmla="*/ 0 w 830"/>
                  <a:gd name="T1" fmla="*/ 0 h 309"/>
                  <a:gd name="T2" fmla="*/ 829 w 830"/>
                  <a:gd name="T3" fmla="*/ 309 h 309"/>
                  <a:gd name="T4" fmla="*/ 830 w 830"/>
                  <a:gd name="T5" fmla="*/ 309 h 309"/>
                  <a:gd name="T6" fmla="*/ 0 60000 65536"/>
                  <a:gd name="T7" fmla="*/ 0 60000 65536"/>
                  <a:gd name="T8" fmla="*/ 0 60000 65536"/>
                  <a:gd name="T9" fmla="*/ 0 w 830"/>
                  <a:gd name="T10" fmla="*/ 0 h 309"/>
                  <a:gd name="T11" fmla="*/ 830 w 830"/>
                  <a:gd name="T12" fmla="*/ 309 h 309"/>
                </a:gdLst>
                <a:ahLst/>
                <a:cxnLst>
                  <a:cxn ang="T6">
                    <a:pos x="T0" y="T1"/>
                  </a:cxn>
                  <a:cxn ang="T7">
                    <a:pos x="T2" y="T3"/>
                  </a:cxn>
                  <a:cxn ang="T8">
                    <a:pos x="T4" y="T5"/>
                  </a:cxn>
                </a:cxnLst>
                <a:rect l="T9" t="T10" r="T11" b="T12"/>
                <a:pathLst>
                  <a:path w="830" h="309">
                    <a:moveTo>
                      <a:pt x="0" y="0"/>
                    </a:moveTo>
                    <a:lnTo>
                      <a:pt x="829" y="309"/>
                    </a:lnTo>
                    <a:lnTo>
                      <a:pt x="830" y="30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4" name="Freeform 224"/>
              <p:cNvSpPr>
                <a:spLocks/>
              </p:cNvSpPr>
              <p:nvPr/>
            </p:nvSpPr>
            <p:spPr bwMode="auto">
              <a:xfrm>
                <a:off x="6009" y="4724"/>
                <a:ext cx="1" cy="45"/>
              </a:xfrm>
              <a:custGeom>
                <a:avLst/>
                <a:gdLst>
                  <a:gd name="T0" fmla="*/ 0 w 1"/>
                  <a:gd name="T1" fmla="*/ 0 h 178"/>
                  <a:gd name="T2" fmla="*/ 0 w 1"/>
                  <a:gd name="T3" fmla="*/ 178 h 178"/>
                  <a:gd name="T4" fmla="*/ 1 w 1"/>
                  <a:gd name="T5" fmla="*/ 178 h 178"/>
                  <a:gd name="T6" fmla="*/ 0 60000 65536"/>
                  <a:gd name="T7" fmla="*/ 0 60000 65536"/>
                  <a:gd name="T8" fmla="*/ 0 60000 65536"/>
                  <a:gd name="T9" fmla="*/ 0 w 1"/>
                  <a:gd name="T10" fmla="*/ 0 h 178"/>
                  <a:gd name="T11" fmla="*/ 1 w 1"/>
                  <a:gd name="T12" fmla="*/ 178 h 178"/>
                </a:gdLst>
                <a:ahLst/>
                <a:cxnLst>
                  <a:cxn ang="T6">
                    <a:pos x="T0" y="T1"/>
                  </a:cxn>
                  <a:cxn ang="T7">
                    <a:pos x="T2" y="T3"/>
                  </a:cxn>
                  <a:cxn ang="T8">
                    <a:pos x="T4" y="T5"/>
                  </a:cxn>
                </a:cxnLst>
                <a:rect l="T9" t="T10" r="T11" b="T12"/>
                <a:pathLst>
                  <a:path w="1" h="178">
                    <a:moveTo>
                      <a:pt x="0" y="0"/>
                    </a:moveTo>
                    <a:lnTo>
                      <a:pt x="0" y="178"/>
                    </a:lnTo>
                    <a:lnTo>
                      <a:pt x="1" y="17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5" name="Freeform 225"/>
              <p:cNvSpPr>
                <a:spLocks/>
              </p:cNvSpPr>
              <p:nvPr/>
            </p:nvSpPr>
            <p:spPr bwMode="auto">
              <a:xfrm>
                <a:off x="6079" y="4857"/>
                <a:ext cx="99" cy="1"/>
              </a:xfrm>
              <a:custGeom>
                <a:avLst/>
                <a:gdLst>
                  <a:gd name="T0" fmla="*/ 0 w 397"/>
                  <a:gd name="T1" fmla="*/ 0 h 1"/>
                  <a:gd name="T2" fmla="*/ 396 w 397"/>
                  <a:gd name="T3" fmla="*/ 0 h 1"/>
                  <a:gd name="T4" fmla="*/ 397 w 397"/>
                  <a:gd name="T5" fmla="*/ 0 h 1"/>
                  <a:gd name="T6" fmla="*/ 0 60000 65536"/>
                  <a:gd name="T7" fmla="*/ 0 60000 65536"/>
                  <a:gd name="T8" fmla="*/ 0 60000 65536"/>
                  <a:gd name="T9" fmla="*/ 0 w 397"/>
                  <a:gd name="T10" fmla="*/ 0 h 1"/>
                  <a:gd name="T11" fmla="*/ 397 w 397"/>
                  <a:gd name="T12" fmla="*/ 1 h 1"/>
                </a:gdLst>
                <a:ahLst/>
                <a:cxnLst>
                  <a:cxn ang="T6">
                    <a:pos x="T0" y="T1"/>
                  </a:cxn>
                  <a:cxn ang="T7">
                    <a:pos x="T2" y="T3"/>
                  </a:cxn>
                  <a:cxn ang="T8">
                    <a:pos x="T4" y="T5"/>
                  </a:cxn>
                </a:cxnLst>
                <a:rect l="T9" t="T10" r="T11" b="T12"/>
                <a:pathLst>
                  <a:path w="397" h="1">
                    <a:moveTo>
                      <a:pt x="0" y="0"/>
                    </a:moveTo>
                    <a:lnTo>
                      <a:pt x="396" y="0"/>
                    </a:lnTo>
                    <a:lnTo>
                      <a:pt x="39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6" name="Freeform 226"/>
              <p:cNvSpPr>
                <a:spLocks/>
              </p:cNvSpPr>
              <p:nvPr/>
            </p:nvSpPr>
            <p:spPr bwMode="auto">
              <a:xfrm>
                <a:off x="6289" y="4647"/>
                <a:ext cx="99"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7" name="Freeform 227"/>
              <p:cNvSpPr>
                <a:spLocks/>
              </p:cNvSpPr>
              <p:nvPr/>
            </p:nvSpPr>
            <p:spPr bwMode="auto">
              <a:xfrm>
                <a:off x="6696" y="4240"/>
                <a:ext cx="100" cy="1"/>
              </a:xfrm>
              <a:custGeom>
                <a:avLst/>
                <a:gdLst>
                  <a:gd name="T0" fmla="*/ 0 w 398"/>
                  <a:gd name="T1" fmla="*/ 0 h 1"/>
                  <a:gd name="T2" fmla="*/ 397 w 398"/>
                  <a:gd name="T3" fmla="*/ 0 h 1"/>
                  <a:gd name="T4" fmla="*/ 398 w 398"/>
                  <a:gd name="T5" fmla="*/ 0 h 1"/>
                  <a:gd name="T6" fmla="*/ 0 60000 65536"/>
                  <a:gd name="T7" fmla="*/ 0 60000 65536"/>
                  <a:gd name="T8" fmla="*/ 0 60000 65536"/>
                  <a:gd name="T9" fmla="*/ 0 w 398"/>
                  <a:gd name="T10" fmla="*/ 0 h 1"/>
                  <a:gd name="T11" fmla="*/ 398 w 398"/>
                  <a:gd name="T12" fmla="*/ 1 h 1"/>
                </a:gdLst>
                <a:ahLst/>
                <a:cxnLst>
                  <a:cxn ang="T6">
                    <a:pos x="T0" y="T1"/>
                  </a:cxn>
                  <a:cxn ang="T7">
                    <a:pos x="T2" y="T3"/>
                  </a:cxn>
                  <a:cxn ang="T8">
                    <a:pos x="T4" y="T5"/>
                  </a:cxn>
                </a:cxnLst>
                <a:rect l="T9" t="T10" r="T11" b="T12"/>
                <a:pathLst>
                  <a:path w="398" h="1">
                    <a:moveTo>
                      <a:pt x="0" y="0"/>
                    </a:moveTo>
                    <a:lnTo>
                      <a:pt x="397" y="0"/>
                    </a:lnTo>
                    <a:lnTo>
                      <a:pt x="39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8" name="Freeform 228"/>
              <p:cNvSpPr>
                <a:spLocks/>
              </p:cNvSpPr>
              <p:nvPr/>
            </p:nvSpPr>
            <p:spPr bwMode="auto">
              <a:xfrm>
                <a:off x="6906" y="4030"/>
                <a:ext cx="100" cy="1"/>
              </a:xfrm>
              <a:custGeom>
                <a:avLst/>
                <a:gdLst>
                  <a:gd name="T0" fmla="*/ 0 w 399"/>
                  <a:gd name="T1" fmla="*/ 0 h 1"/>
                  <a:gd name="T2" fmla="*/ 398 w 399"/>
                  <a:gd name="T3" fmla="*/ 0 h 1"/>
                  <a:gd name="T4" fmla="*/ 399 w 399"/>
                  <a:gd name="T5" fmla="*/ 0 h 1"/>
                  <a:gd name="T6" fmla="*/ 0 60000 65536"/>
                  <a:gd name="T7" fmla="*/ 0 60000 65536"/>
                  <a:gd name="T8" fmla="*/ 0 60000 65536"/>
                  <a:gd name="T9" fmla="*/ 0 w 399"/>
                  <a:gd name="T10" fmla="*/ 0 h 1"/>
                  <a:gd name="T11" fmla="*/ 399 w 399"/>
                  <a:gd name="T12" fmla="*/ 1 h 1"/>
                </a:gdLst>
                <a:ahLst/>
                <a:cxnLst>
                  <a:cxn ang="T6">
                    <a:pos x="T0" y="T1"/>
                  </a:cxn>
                  <a:cxn ang="T7">
                    <a:pos x="T2" y="T3"/>
                  </a:cxn>
                  <a:cxn ang="T8">
                    <a:pos x="T4" y="T5"/>
                  </a:cxn>
                </a:cxnLst>
                <a:rect l="T9" t="T10" r="T11" b="T12"/>
                <a:pathLst>
                  <a:path w="399" h="1">
                    <a:moveTo>
                      <a:pt x="0" y="0"/>
                    </a:moveTo>
                    <a:lnTo>
                      <a:pt x="398" y="0"/>
                    </a:lnTo>
                    <a:lnTo>
                      <a:pt x="39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69" name="Freeform 229"/>
              <p:cNvSpPr>
                <a:spLocks/>
              </p:cNvSpPr>
              <p:nvPr/>
            </p:nvSpPr>
            <p:spPr bwMode="auto">
              <a:xfrm>
                <a:off x="6056" y="4647"/>
                <a:ext cx="233" cy="117"/>
              </a:xfrm>
              <a:custGeom>
                <a:avLst/>
                <a:gdLst>
                  <a:gd name="T0" fmla="*/ 931 w 931"/>
                  <a:gd name="T1" fmla="*/ 0 h 467"/>
                  <a:gd name="T2" fmla="*/ 0 w 931"/>
                  <a:gd name="T3" fmla="*/ 467 h 467"/>
                  <a:gd name="T4" fmla="*/ 1 w 931"/>
                  <a:gd name="T5" fmla="*/ 467 h 467"/>
                  <a:gd name="T6" fmla="*/ 0 60000 65536"/>
                  <a:gd name="T7" fmla="*/ 0 60000 65536"/>
                  <a:gd name="T8" fmla="*/ 0 60000 65536"/>
                  <a:gd name="T9" fmla="*/ 0 w 931"/>
                  <a:gd name="T10" fmla="*/ 0 h 467"/>
                  <a:gd name="T11" fmla="*/ 931 w 931"/>
                  <a:gd name="T12" fmla="*/ 467 h 467"/>
                </a:gdLst>
                <a:ahLst/>
                <a:cxnLst>
                  <a:cxn ang="T6">
                    <a:pos x="T0" y="T1"/>
                  </a:cxn>
                  <a:cxn ang="T7">
                    <a:pos x="T2" y="T3"/>
                  </a:cxn>
                  <a:cxn ang="T8">
                    <a:pos x="T4" y="T5"/>
                  </a:cxn>
                </a:cxnLst>
                <a:rect l="T9" t="T10" r="T11" b="T12"/>
                <a:pathLst>
                  <a:path w="931" h="467">
                    <a:moveTo>
                      <a:pt x="931" y="0"/>
                    </a:moveTo>
                    <a:lnTo>
                      <a:pt x="0" y="467"/>
                    </a:lnTo>
                    <a:lnTo>
                      <a:pt x="1" y="46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0" name="Freeform 230"/>
              <p:cNvSpPr>
                <a:spLocks/>
              </p:cNvSpPr>
              <p:nvPr/>
            </p:nvSpPr>
            <p:spPr bwMode="auto">
              <a:xfrm>
                <a:off x="6009" y="4769"/>
                <a:ext cx="43" cy="1"/>
              </a:xfrm>
              <a:custGeom>
                <a:avLst/>
                <a:gdLst>
                  <a:gd name="T0" fmla="*/ 0 w 168"/>
                  <a:gd name="T1" fmla="*/ 0 h 1"/>
                  <a:gd name="T2" fmla="*/ 167 w 168"/>
                  <a:gd name="T3" fmla="*/ 0 h 1"/>
                  <a:gd name="T4" fmla="*/ 168 w 168"/>
                  <a:gd name="T5" fmla="*/ 0 h 1"/>
                  <a:gd name="T6" fmla="*/ 0 60000 65536"/>
                  <a:gd name="T7" fmla="*/ 0 60000 65536"/>
                  <a:gd name="T8" fmla="*/ 0 60000 65536"/>
                  <a:gd name="T9" fmla="*/ 0 w 168"/>
                  <a:gd name="T10" fmla="*/ 0 h 1"/>
                  <a:gd name="T11" fmla="*/ 168 w 168"/>
                  <a:gd name="T12" fmla="*/ 1 h 1"/>
                </a:gdLst>
                <a:ahLst/>
                <a:cxnLst>
                  <a:cxn ang="T6">
                    <a:pos x="T0" y="T1"/>
                  </a:cxn>
                  <a:cxn ang="T7">
                    <a:pos x="T2" y="T3"/>
                  </a:cxn>
                  <a:cxn ang="T8">
                    <a:pos x="T4" y="T5"/>
                  </a:cxn>
                </a:cxnLst>
                <a:rect l="T9" t="T10" r="T11" b="T12"/>
                <a:pathLst>
                  <a:path w="168" h="1">
                    <a:moveTo>
                      <a:pt x="0" y="0"/>
                    </a:moveTo>
                    <a:lnTo>
                      <a:pt x="167" y="0"/>
                    </a:lnTo>
                    <a:lnTo>
                      <a:pt x="16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1" name="Freeform 231"/>
              <p:cNvSpPr>
                <a:spLocks/>
              </p:cNvSpPr>
              <p:nvPr/>
            </p:nvSpPr>
            <p:spPr bwMode="auto">
              <a:xfrm>
                <a:off x="6420" y="4030"/>
                <a:ext cx="204" cy="102"/>
              </a:xfrm>
              <a:custGeom>
                <a:avLst/>
                <a:gdLst>
                  <a:gd name="T0" fmla="*/ 0 w 815"/>
                  <a:gd name="T1" fmla="*/ 0 h 411"/>
                  <a:gd name="T2" fmla="*/ 814 w 815"/>
                  <a:gd name="T3" fmla="*/ 411 h 411"/>
                  <a:gd name="T4" fmla="*/ 815 w 815"/>
                  <a:gd name="T5" fmla="*/ 411 h 411"/>
                  <a:gd name="T6" fmla="*/ 0 60000 65536"/>
                  <a:gd name="T7" fmla="*/ 0 60000 65536"/>
                  <a:gd name="T8" fmla="*/ 0 60000 65536"/>
                  <a:gd name="T9" fmla="*/ 0 w 815"/>
                  <a:gd name="T10" fmla="*/ 0 h 411"/>
                  <a:gd name="T11" fmla="*/ 815 w 815"/>
                  <a:gd name="T12" fmla="*/ 411 h 411"/>
                </a:gdLst>
                <a:ahLst/>
                <a:cxnLst>
                  <a:cxn ang="T6">
                    <a:pos x="T0" y="T1"/>
                  </a:cxn>
                  <a:cxn ang="T7">
                    <a:pos x="T2" y="T3"/>
                  </a:cxn>
                  <a:cxn ang="T8">
                    <a:pos x="T4" y="T5"/>
                  </a:cxn>
                </a:cxnLst>
                <a:rect l="T9" t="T10" r="T11" b="T12"/>
                <a:pathLst>
                  <a:path w="815" h="411">
                    <a:moveTo>
                      <a:pt x="0" y="0"/>
                    </a:moveTo>
                    <a:lnTo>
                      <a:pt x="814" y="411"/>
                    </a:lnTo>
                    <a:lnTo>
                      <a:pt x="815" y="41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2" name="Freeform 232"/>
              <p:cNvSpPr>
                <a:spLocks/>
              </p:cNvSpPr>
              <p:nvPr/>
            </p:nvSpPr>
            <p:spPr bwMode="auto">
              <a:xfrm>
                <a:off x="6623" y="4132"/>
                <a:ext cx="1" cy="44"/>
              </a:xfrm>
              <a:custGeom>
                <a:avLst/>
                <a:gdLst>
                  <a:gd name="T0" fmla="*/ 0 w 1"/>
                  <a:gd name="T1" fmla="*/ 0 h 175"/>
                  <a:gd name="T2" fmla="*/ 0 w 1"/>
                  <a:gd name="T3" fmla="*/ 175 h 175"/>
                  <a:gd name="T4" fmla="*/ 1 w 1"/>
                  <a:gd name="T5" fmla="*/ 175 h 175"/>
                  <a:gd name="T6" fmla="*/ 0 60000 65536"/>
                  <a:gd name="T7" fmla="*/ 0 60000 65536"/>
                  <a:gd name="T8" fmla="*/ 0 60000 65536"/>
                  <a:gd name="T9" fmla="*/ 0 w 1"/>
                  <a:gd name="T10" fmla="*/ 0 h 175"/>
                  <a:gd name="T11" fmla="*/ 1 w 1"/>
                  <a:gd name="T12" fmla="*/ 175 h 175"/>
                </a:gdLst>
                <a:ahLst/>
                <a:cxnLst>
                  <a:cxn ang="T6">
                    <a:pos x="T0" y="T1"/>
                  </a:cxn>
                  <a:cxn ang="T7">
                    <a:pos x="T2" y="T3"/>
                  </a:cxn>
                  <a:cxn ang="T8">
                    <a:pos x="T4" y="T5"/>
                  </a:cxn>
                </a:cxnLst>
                <a:rect l="T9" t="T10" r="T11" b="T12"/>
                <a:pathLst>
                  <a:path w="1" h="175">
                    <a:moveTo>
                      <a:pt x="0" y="0"/>
                    </a:moveTo>
                    <a:lnTo>
                      <a:pt x="0" y="175"/>
                    </a:lnTo>
                    <a:lnTo>
                      <a:pt x="1" y="17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3" name="Freeform 233"/>
              <p:cNvSpPr>
                <a:spLocks/>
              </p:cNvSpPr>
              <p:nvPr/>
            </p:nvSpPr>
            <p:spPr bwMode="auto">
              <a:xfrm>
                <a:off x="6411" y="4132"/>
                <a:ext cx="213" cy="193"/>
              </a:xfrm>
              <a:custGeom>
                <a:avLst/>
                <a:gdLst>
                  <a:gd name="T0" fmla="*/ 0 w 848"/>
                  <a:gd name="T1" fmla="*/ 769 h 769"/>
                  <a:gd name="T2" fmla="*/ 847 w 848"/>
                  <a:gd name="T3" fmla="*/ 0 h 769"/>
                  <a:gd name="T4" fmla="*/ 848 w 848"/>
                  <a:gd name="T5" fmla="*/ 0 h 769"/>
                  <a:gd name="T6" fmla="*/ 0 60000 65536"/>
                  <a:gd name="T7" fmla="*/ 0 60000 65536"/>
                  <a:gd name="T8" fmla="*/ 0 60000 65536"/>
                  <a:gd name="T9" fmla="*/ 0 w 848"/>
                  <a:gd name="T10" fmla="*/ 0 h 769"/>
                  <a:gd name="T11" fmla="*/ 848 w 848"/>
                  <a:gd name="T12" fmla="*/ 769 h 769"/>
                </a:gdLst>
                <a:ahLst/>
                <a:cxnLst>
                  <a:cxn ang="T6">
                    <a:pos x="T0" y="T1"/>
                  </a:cxn>
                  <a:cxn ang="T7">
                    <a:pos x="T2" y="T3"/>
                  </a:cxn>
                  <a:cxn ang="T8">
                    <a:pos x="T4" y="T5"/>
                  </a:cxn>
                </a:cxnLst>
                <a:rect l="T9" t="T10" r="T11" b="T12"/>
                <a:pathLst>
                  <a:path w="848" h="769">
                    <a:moveTo>
                      <a:pt x="0" y="769"/>
                    </a:moveTo>
                    <a:lnTo>
                      <a:pt x="847" y="0"/>
                    </a:lnTo>
                    <a:lnTo>
                      <a:pt x="84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4" name="Freeform 234"/>
              <p:cNvSpPr>
                <a:spLocks/>
              </p:cNvSpPr>
              <p:nvPr/>
            </p:nvSpPr>
            <p:spPr bwMode="auto">
              <a:xfrm>
                <a:off x="6411" y="4176"/>
                <a:ext cx="213" cy="191"/>
              </a:xfrm>
              <a:custGeom>
                <a:avLst/>
                <a:gdLst>
                  <a:gd name="T0" fmla="*/ 0 w 848"/>
                  <a:gd name="T1" fmla="*/ 763 h 763"/>
                  <a:gd name="T2" fmla="*/ 847 w 848"/>
                  <a:gd name="T3" fmla="*/ 0 h 763"/>
                  <a:gd name="T4" fmla="*/ 848 w 848"/>
                  <a:gd name="T5" fmla="*/ 0 h 763"/>
                  <a:gd name="T6" fmla="*/ 0 60000 65536"/>
                  <a:gd name="T7" fmla="*/ 0 60000 65536"/>
                  <a:gd name="T8" fmla="*/ 0 60000 65536"/>
                  <a:gd name="T9" fmla="*/ 0 w 848"/>
                  <a:gd name="T10" fmla="*/ 0 h 763"/>
                  <a:gd name="T11" fmla="*/ 848 w 848"/>
                  <a:gd name="T12" fmla="*/ 763 h 763"/>
                </a:gdLst>
                <a:ahLst/>
                <a:cxnLst>
                  <a:cxn ang="T6">
                    <a:pos x="T0" y="T1"/>
                  </a:cxn>
                  <a:cxn ang="T7">
                    <a:pos x="T2" y="T3"/>
                  </a:cxn>
                  <a:cxn ang="T8">
                    <a:pos x="T4" y="T5"/>
                  </a:cxn>
                </a:cxnLst>
                <a:rect l="T9" t="T10" r="T11" b="T12"/>
                <a:pathLst>
                  <a:path w="848" h="763">
                    <a:moveTo>
                      <a:pt x="0" y="763"/>
                    </a:moveTo>
                    <a:lnTo>
                      <a:pt x="847" y="0"/>
                    </a:lnTo>
                    <a:lnTo>
                      <a:pt x="84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5" name="Freeform 235"/>
              <p:cNvSpPr>
                <a:spLocks/>
              </p:cNvSpPr>
              <p:nvPr/>
            </p:nvSpPr>
            <p:spPr bwMode="auto">
              <a:xfrm>
                <a:off x="6623" y="4176"/>
                <a:ext cx="35" cy="1"/>
              </a:xfrm>
              <a:custGeom>
                <a:avLst/>
                <a:gdLst>
                  <a:gd name="T0" fmla="*/ 0 w 139"/>
                  <a:gd name="T1" fmla="*/ 0 h 1"/>
                  <a:gd name="T2" fmla="*/ 138 w 139"/>
                  <a:gd name="T3" fmla="*/ 0 h 1"/>
                  <a:gd name="T4" fmla="*/ 139 w 139"/>
                  <a:gd name="T5" fmla="*/ 0 h 1"/>
                  <a:gd name="T6" fmla="*/ 0 60000 65536"/>
                  <a:gd name="T7" fmla="*/ 0 60000 65536"/>
                  <a:gd name="T8" fmla="*/ 0 60000 65536"/>
                  <a:gd name="T9" fmla="*/ 0 w 139"/>
                  <a:gd name="T10" fmla="*/ 0 h 1"/>
                  <a:gd name="T11" fmla="*/ 139 w 139"/>
                  <a:gd name="T12" fmla="*/ 1 h 1"/>
                </a:gdLst>
                <a:ahLst/>
                <a:cxnLst>
                  <a:cxn ang="T6">
                    <a:pos x="T0" y="T1"/>
                  </a:cxn>
                  <a:cxn ang="T7">
                    <a:pos x="T2" y="T3"/>
                  </a:cxn>
                  <a:cxn ang="T8">
                    <a:pos x="T4" y="T5"/>
                  </a:cxn>
                </a:cxnLst>
                <a:rect l="T9" t="T10" r="T11" b="T12"/>
                <a:pathLst>
                  <a:path w="139" h="1">
                    <a:moveTo>
                      <a:pt x="0" y="0"/>
                    </a:moveTo>
                    <a:lnTo>
                      <a:pt x="138" y="0"/>
                    </a:lnTo>
                    <a:lnTo>
                      <a:pt x="1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6" name="Freeform 236"/>
              <p:cNvSpPr>
                <a:spLocks/>
              </p:cNvSpPr>
              <p:nvPr/>
            </p:nvSpPr>
            <p:spPr bwMode="auto">
              <a:xfrm>
                <a:off x="6496" y="4132"/>
                <a:ext cx="210" cy="193"/>
              </a:xfrm>
              <a:custGeom>
                <a:avLst/>
                <a:gdLst>
                  <a:gd name="T0" fmla="*/ 840 w 840"/>
                  <a:gd name="T1" fmla="*/ 0 h 769"/>
                  <a:gd name="T2" fmla="*/ 0 w 840"/>
                  <a:gd name="T3" fmla="*/ 769 h 769"/>
                  <a:gd name="T4" fmla="*/ 2 w 840"/>
                  <a:gd name="T5" fmla="*/ 769 h 769"/>
                  <a:gd name="T6" fmla="*/ 0 60000 65536"/>
                  <a:gd name="T7" fmla="*/ 0 60000 65536"/>
                  <a:gd name="T8" fmla="*/ 0 60000 65536"/>
                  <a:gd name="T9" fmla="*/ 0 w 840"/>
                  <a:gd name="T10" fmla="*/ 0 h 769"/>
                  <a:gd name="T11" fmla="*/ 840 w 840"/>
                  <a:gd name="T12" fmla="*/ 769 h 769"/>
                </a:gdLst>
                <a:ahLst/>
                <a:cxnLst>
                  <a:cxn ang="T6">
                    <a:pos x="T0" y="T1"/>
                  </a:cxn>
                  <a:cxn ang="T7">
                    <a:pos x="T2" y="T3"/>
                  </a:cxn>
                  <a:cxn ang="T8">
                    <a:pos x="T4" y="T5"/>
                  </a:cxn>
                </a:cxnLst>
                <a:rect l="T9" t="T10" r="T11" b="T12"/>
                <a:pathLst>
                  <a:path w="840" h="769">
                    <a:moveTo>
                      <a:pt x="840" y="0"/>
                    </a:moveTo>
                    <a:lnTo>
                      <a:pt x="0" y="769"/>
                    </a:lnTo>
                    <a:lnTo>
                      <a:pt x="2" y="76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7" name="Freeform 237"/>
              <p:cNvSpPr>
                <a:spLocks/>
              </p:cNvSpPr>
              <p:nvPr/>
            </p:nvSpPr>
            <p:spPr bwMode="auto">
              <a:xfrm>
                <a:off x="6706" y="4030"/>
                <a:ext cx="201" cy="102"/>
              </a:xfrm>
              <a:custGeom>
                <a:avLst/>
                <a:gdLst>
                  <a:gd name="T0" fmla="*/ 0 w 803"/>
                  <a:gd name="T1" fmla="*/ 411 h 411"/>
                  <a:gd name="T2" fmla="*/ 802 w 803"/>
                  <a:gd name="T3" fmla="*/ 0 h 411"/>
                  <a:gd name="T4" fmla="*/ 803 w 803"/>
                  <a:gd name="T5" fmla="*/ 0 h 411"/>
                  <a:gd name="T6" fmla="*/ 0 60000 65536"/>
                  <a:gd name="T7" fmla="*/ 0 60000 65536"/>
                  <a:gd name="T8" fmla="*/ 0 60000 65536"/>
                  <a:gd name="T9" fmla="*/ 0 w 803"/>
                  <a:gd name="T10" fmla="*/ 0 h 411"/>
                  <a:gd name="T11" fmla="*/ 803 w 803"/>
                  <a:gd name="T12" fmla="*/ 411 h 411"/>
                </a:gdLst>
                <a:ahLst/>
                <a:cxnLst>
                  <a:cxn ang="T6">
                    <a:pos x="T0" y="T1"/>
                  </a:cxn>
                  <a:cxn ang="T7">
                    <a:pos x="T2" y="T3"/>
                  </a:cxn>
                  <a:cxn ang="T8">
                    <a:pos x="T4" y="T5"/>
                  </a:cxn>
                </a:cxnLst>
                <a:rect l="T9" t="T10" r="T11" b="T12"/>
                <a:pathLst>
                  <a:path w="803" h="411">
                    <a:moveTo>
                      <a:pt x="0" y="411"/>
                    </a:moveTo>
                    <a:lnTo>
                      <a:pt x="802" y="0"/>
                    </a:lnTo>
                    <a:lnTo>
                      <a:pt x="80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8" name="Freeform 238"/>
              <p:cNvSpPr>
                <a:spLocks/>
              </p:cNvSpPr>
              <p:nvPr/>
            </p:nvSpPr>
            <p:spPr bwMode="auto">
              <a:xfrm>
                <a:off x="6495" y="4325"/>
                <a:ext cx="1" cy="1"/>
              </a:xfrm>
              <a:custGeom>
                <a:avLst/>
                <a:gdLst>
                  <a:gd name="T0" fmla="*/ 0 w 5"/>
                  <a:gd name="T1" fmla="*/ 4 h 4"/>
                  <a:gd name="T2" fmla="*/ 3 w 5"/>
                  <a:gd name="T3" fmla="*/ 0 h 4"/>
                  <a:gd name="T4" fmla="*/ 5 w 5"/>
                  <a:gd name="T5" fmla="*/ 0 h 4"/>
                  <a:gd name="T6" fmla="*/ 0 60000 65536"/>
                  <a:gd name="T7" fmla="*/ 0 60000 65536"/>
                  <a:gd name="T8" fmla="*/ 0 60000 65536"/>
                  <a:gd name="T9" fmla="*/ 0 w 5"/>
                  <a:gd name="T10" fmla="*/ 0 h 4"/>
                  <a:gd name="T11" fmla="*/ 5 w 5"/>
                  <a:gd name="T12" fmla="*/ 4 h 4"/>
                </a:gdLst>
                <a:ahLst/>
                <a:cxnLst>
                  <a:cxn ang="T6">
                    <a:pos x="T0" y="T1"/>
                  </a:cxn>
                  <a:cxn ang="T7">
                    <a:pos x="T2" y="T3"/>
                  </a:cxn>
                  <a:cxn ang="T8">
                    <a:pos x="T4" y="T5"/>
                  </a:cxn>
                </a:cxnLst>
                <a:rect l="T9" t="T10" r="T11" b="T12"/>
                <a:pathLst>
                  <a:path w="5" h="4">
                    <a:moveTo>
                      <a:pt x="0" y="4"/>
                    </a:moveTo>
                    <a:lnTo>
                      <a:pt x="3" y="0"/>
                    </a:lnTo>
                    <a:lnTo>
                      <a:pt x="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79" name="Freeform 239"/>
              <p:cNvSpPr>
                <a:spLocks/>
              </p:cNvSpPr>
              <p:nvPr/>
            </p:nvSpPr>
            <p:spPr bwMode="auto">
              <a:xfrm>
                <a:off x="4397" y="7245"/>
                <a:ext cx="596" cy="1"/>
              </a:xfrm>
              <a:custGeom>
                <a:avLst/>
                <a:gdLst>
                  <a:gd name="T0" fmla="*/ 0 w 2383"/>
                  <a:gd name="T1" fmla="*/ 0 h 1"/>
                  <a:gd name="T2" fmla="*/ 2382 w 2383"/>
                  <a:gd name="T3" fmla="*/ 0 h 1"/>
                  <a:gd name="T4" fmla="*/ 2383 w 2383"/>
                  <a:gd name="T5" fmla="*/ 0 h 1"/>
                  <a:gd name="T6" fmla="*/ 0 60000 65536"/>
                  <a:gd name="T7" fmla="*/ 0 60000 65536"/>
                  <a:gd name="T8" fmla="*/ 0 60000 65536"/>
                  <a:gd name="T9" fmla="*/ 0 w 2383"/>
                  <a:gd name="T10" fmla="*/ 0 h 1"/>
                  <a:gd name="T11" fmla="*/ 2383 w 2383"/>
                  <a:gd name="T12" fmla="*/ 1 h 1"/>
                </a:gdLst>
                <a:ahLst/>
                <a:cxnLst>
                  <a:cxn ang="T6">
                    <a:pos x="T0" y="T1"/>
                  </a:cxn>
                  <a:cxn ang="T7">
                    <a:pos x="T2" y="T3"/>
                  </a:cxn>
                  <a:cxn ang="T8">
                    <a:pos x="T4" y="T5"/>
                  </a:cxn>
                </a:cxnLst>
                <a:rect l="T9" t="T10" r="T11" b="T12"/>
                <a:pathLst>
                  <a:path w="2383" h="1">
                    <a:moveTo>
                      <a:pt x="0" y="0"/>
                    </a:moveTo>
                    <a:lnTo>
                      <a:pt x="2382" y="0"/>
                    </a:lnTo>
                    <a:lnTo>
                      <a:pt x="238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0" name="Freeform 240"/>
              <p:cNvSpPr>
                <a:spLocks/>
              </p:cNvSpPr>
              <p:nvPr/>
            </p:nvSpPr>
            <p:spPr bwMode="auto">
              <a:xfrm>
                <a:off x="4992" y="6332"/>
                <a:ext cx="914" cy="913"/>
              </a:xfrm>
              <a:custGeom>
                <a:avLst/>
                <a:gdLst>
                  <a:gd name="T0" fmla="*/ 0 w 3654"/>
                  <a:gd name="T1" fmla="*/ 3653 h 3653"/>
                  <a:gd name="T2" fmla="*/ 3653 w 3654"/>
                  <a:gd name="T3" fmla="*/ 0 h 3653"/>
                  <a:gd name="T4" fmla="*/ 3654 w 3654"/>
                  <a:gd name="T5" fmla="*/ 0 h 3653"/>
                  <a:gd name="T6" fmla="*/ 0 60000 65536"/>
                  <a:gd name="T7" fmla="*/ 0 60000 65536"/>
                  <a:gd name="T8" fmla="*/ 0 60000 65536"/>
                  <a:gd name="T9" fmla="*/ 0 w 3654"/>
                  <a:gd name="T10" fmla="*/ 0 h 3653"/>
                  <a:gd name="T11" fmla="*/ 3654 w 3654"/>
                  <a:gd name="T12" fmla="*/ 3653 h 3653"/>
                </a:gdLst>
                <a:ahLst/>
                <a:cxnLst>
                  <a:cxn ang="T6">
                    <a:pos x="T0" y="T1"/>
                  </a:cxn>
                  <a:cxn ang="T7">
                    <a:pos x="T2" y="T3"/>
                  </a:cxn>
                  <a:cxn ang="T8">
                    <a:pos x="T4" y="T5"/>
                  </a:cxn>
                </a:cxnLst>
                <a:rect l="T9" t="T10" r="T11" b="T12"/>
                <a:pathLst>
                  <a:path w="3654" h="3653">
                    <a:moveTo>
                      <a:pt x="0" y="3653"/>
                    </a:moveTo>
                    <a:lnTo>
                      <a:pt x="3653" y="0"/>
                    </a:lnTo>
                    <a:lnTo>
                      <a:pt x="365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1" name="Freeform 241"/>
              <p:cNvSpPr>
                <a:spLocks/>
              </p:cNvSpPr>
              <p:nvPr/>
            </p:nvSpPr>
            <p:spPr bwMode="auto">
              <a:xfrm>
                <a:off x="4397" y="6671"/>
                <a:ext cx="211" cy="210"/>
              </a:xfrm>
              <a:custGeom>
                <a:avLst/>
                <a:gdLst>
                  <a:gd name="T0" fmla="*/ 0 w 844"/>
                  <a:gd name="T1" fmla="*/ 842 h 842"/>
                  <a:gd name="T2" fmla="*/ 843 w 844"/>
                  <a:gd name="T3" fmla="*/ 0 h 842"/>
                  <a:gd name="T4" fmla="*/ 844 w 844"/>
                  <a:gd name="T5" fmla="*/ 0 h 842"/>
                  <a:gd name="T6" fmla="*/ 0 60000 65536"/>
                  <a:gd name="T7" fmla="*/ 0 60000 65536"/>
                  <a:gd name="T8" fmla="*/ 0 60000 65536"/>
                  <a:gd name="T9" fmla="*/ 0 w 844"/>
                  <a:gd name="T10" fmla="*/ 0 h 842"/>
                  <a:gd name="T11" fmla="*/ 844 w 844"/>
                  <a:gd name="T12" fmla="*/ 842 h 842"/>
                </a:gdLst>
                <a:ahLst/>
                <a:cxnLst>
                  <a:cxn ang="T6">
                    <a:pos x="T0" y="T1"/>
                  </a:cxn>
                  <a:cxn ang="T7">
                    <a:pos x="T2" y="T3"/>
                  </a:cxn>
                  <a:cxn ang="T8">
                    <a:pos x="T4" y="T5"/>
                  </a:cxn>
                </a:cxnLst>
                <a:rect l="T9" t="T10" r="T11" b="T12"/>
                <a:pathLst>
                  <a:path w="844" h="842">
                    <a:moveTo>
                      <a:pt x="0" y="842"/>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2" name="Freeform 242"/>
              <p:cNvSpPr>
                <a:spLocks/>
              </p:cNvSpPr>
              <p:nvPr/>
            </p:nvSpPr>
            <p:spPr bwMode="auto">
              <a:xfrm>
                <a:off x="4397" y="6881"/>
                <a:ext cx="79"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3" name="Freeform 243"/>
              <p:cNvSpPr>
                <a:spLocks/>
              </p:cNvSpPr>
              <p:nvPr/>
            </p:nvSpPr>
            <p:spPr bwMode="auto">
              <a:xfrm>
                <a:off x="5310" y="5968"/>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4" name="Freeform 244"/>
              <p:cNvSpPr>
                <a:spLocks/>
              </p:cNvSpPr>
              <p:nvPr/>
            </p:nvSpPr>
            <p:spPr bwMode="auto">
              <a:xfrm>
                <a:off x="4992" y="6671"/>
                <a:ext cx="211" cy="210"/>
              </a:xfrm>
              <a:custGeom>
                <a:avLst/>
                <a:gdLst>
                  <a:gd name="T0" fmla="*/ 0 w 845"/>
                  <a:gd name="T1" fmla="*/ 842 h 842"/>
                  <a:gd name="T2" fmla="*/ 844 w 845"/>
                  <a:gd name="T3" fmla="*/ 0 h 842"/>
                  <a:gd name="T4" fmla="*/ 845 w 845"/>
                  <a:gd name="T5" fmla="*/ 0 h 842"/>
                  <a:gd name="T6" fmla="*/ 0 60000 65536"/>
                  <a:gd name="T7" fmla="*/ 0 60000 65536"/>
                  <a:gd name="T8" fmla="*/ 0 60000 65536"/>
                  <a:gd name="T9" fmla="*/ 0 w 845"/>
                  <a:gd name="T10" fmla="*/ 0 h 842"/>
                  <a:gd name="T11" fmla="*/ 845 w 845"/>
                  <a:gd name="T12" fmla="*/ 842 h 842"/>
                </a:gdLst>
                <a:ahLst/>
                <a:cxnLst>
                  <a:cxn ang="T6">
                    <a:pos x="T0" y="T1"/>
                  </a:cxn>
                  <a:cxn ang="T7">
                    <a:pos x="T2" y="T3"/>
                  </a:cxn>
                  <a:cxn ang="T8">
                    <a:pos x="T4" y="T5"/>
                  </a:cxn>
                </a:cxnLst>
                <a:rect l="T9" t="T10" r="T11" b="T12"/>
                <a:pathLst>
                  <a:path w="845" h="842">
                    <a:moveTo>
                      <a:pt x="0" y="842"/>
                    </a:moveTo>
                    <a:lnTo>
                      <a:pt x="844" y="0"/>
                    </a:lnTo>
                    <a:lnTo>
                      <a:pt x="84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5" name="Freeform 245"/>
              <p:cNvSpPr>
                <a:spLocks/>
              </p:cNvSpPr>
              <p:nvPr/>
            </p:nvSpPr>
            <p:spPr bwMode="auto">
              <a:xfrm>
                <a:off x="4992" y="6881"/>
                <a:ext cx="1" cy="364"/>
              </a:xfrm>
              <a:custGeom>
                <a:avLst/>
                <a:gdLst>
                  <a:gd name="T0" fmla="*/ 0 w 1"/>
                  <a:gd name="T1" fmla="*/ 0 h 1458"/>
                  <a:gd name="T2" fmla="*/ 0 w 1"/>
                  <a:gd name="T3" fmla="*/ 1458 h 1458"/>
                  <a:gd name="T4" fmla="*/ 1 w 1"/>
                  <a:gd name="T5" fmla="*/ 1458 h 1458"/>
                  <a:gd name="T6" fmla="*/ 0 60000 65536"/>
                  <a:gd name="T7" fmla="*/ 0 60000 65536"/>
                  <a:gd name="T8" fmla="*/ 0 60000 65536"/>
                  <a:gd name="T9" fmla="*/ 0 w 1"/>
                  <a:gd name="T10" fmla="*/ 0 h 1458"/>
                  <a:gd name="T11" fmla="*/ 1 w 1"/>
                  <a:gd name="T12" fmla="*/ 1458 h 1458"/>
                </a:gdLst>
                <a:ahLst/>
                <a:cxnLst>
                  <a:cxn ang="T6">
                    <a:pos x="T0" y="T1"/>
                  </a:cxn>
                  <a:cxn ang="T7">
                    <a:pos x="T2" y="T3"/>
                  </a:cxn>
                  <a:cxn ang="T8">
                    <a:pos x="T4" y="T5"/>
                  </a:cxn>
                </a:cxnLst>
                <a:rect l="T9" t="T10" r="T11" b="T12"/>
                <a:pathLst>
                  <a:path w="1" h="1458">
                    <a:moveTo>
                      <a:pt x="0" y="0"/>
                    </a:moveTo>
                    <a:lnTo>
                      <a:pt x="0" y="1458"/>
                    </a:lnTo>
                    <a:lnTo>
                      <a:pt x="1" y="145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6" name="Freeform 246"/>
              <p:cNvSpPr>
                <a:spLocks/>
              </p:cNvSpPr>
              <p:nvPr/>
            </p:nvSpPr>
            <p:spPr bwMode="auto">
              <a:xfrm>
                <a:off x="5906" y="5968"/>
                <a:ext cx="1" cy="364"/>
              </a:xfrm>
              <a:custGeom>
                <a:avLst/>
                <a:gdLst>
                  <a:gd name="T0" fmla="*/ 0 w 1"/>
                  <a:gd name="T1" fmla="*/ 0 h 1457"/>
                  <a:gd name="T2" fmla="*/ 0 w 1"/>
                  <a:gd name="T3" fmla="*/ 1457 h 1457"/>
                  <a:gd name="T4" fmla="*/ 1 w 1"/>
                  <a:gd name="T5" fmla="*/ 1457 h 1457"/>
                  <a:gd name="T6" fmla="*/ 0 60000 65536"/>
                  <a:gd name="T7" fmla="*/ 0 60000 65536"/>
                  <a:gd name="T8" fmla="*/ 0 60000 65536"/>
                  <a:gd name="T9" fmla="*/ 0 w 1"/>
                  <a:gd name="T10" fmla="*/ 0 h 1457"/>
                  <a:gd name="T11" fmla="*/ 1 w 1"/>
                  <a:gd name="T12" fmla="*/ 1457 h 1457"/>
                </a:gdLst>
                <a:ahLst/>
                <a:cxnLst>
                  <a:cxn ang="T6">
                    <a:pos x="T0" y="T1"/>
                  </a:cxn>
                  <a:cxn ang="T7">
                    <a:pos x="T2" y="T3"/>
                  </a:cxn>
                  <a:cxn ang="T8">
                    <a:pos x="T4" y="T5"/>
                  </a:cxn>
                </a:cxnLst>
                <a:rect l="T9" t="T10" r="T11" b="T12"/>
                <a:pathLst>
                  <a:path w="1" h="1457">
                    <a:moveTo>
                      <a:pt x="0" y="0"/>
                    </a:moveTo>
                    <a:lnTo>
                      <a:pt x="0" y="1457"/>
                    </a:lnTo>
                    <a:lnTo>
                      <a:pt x="1" y="145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7" name="Freeform 247"/>
              <p:cNvSpPr>
                <a:spLocks/>
              </p:cNvSpPr>
              <p:nvPr/>
            </p:nvSpPr>
            <p:spPr bwMode="auto">
              <a:xfrm>
                <a:off x="4397" y="6881"/>
                <a:ext cx="1" cy="364"/>
              </a:xfrm>
              <a:custGeom>
                <a:avLst/>
                <a:gdLst>
                  <a:gd name="T0" fmla="*/ 0 w 1"/>
                  <a:gd name="T1" fmla="*/ 0 h 1458"/>
                  <a:gd name="T2" fmla="*/ 0 w 1"/>
                  <a:gd name="T3" fmla="*/ 1458 h 1458"/>
                  <a:gd name="T4" fmla="*/ 1 w 1"/>
                  <a:gd name="T5" fmla="*/ 1458 h 1458"/>
                  <a:gd name="T6" fmla="*/ 0 60000 65536"/>
                  <a:gd name="T7" fmla="*/ 0 60000 65536"/>
                  <a:gd name="T8" fmla="*/ 0 60000 65536"/>
                  <a:gd name="T9" fmla="*/ 0 w 1"/>
                  <a:gd name="T10" fmla="*/ 0 h 1458"/>
                  <a:gd name="T11" fmla="*/ 1 w 1"/>
                  <a:gd name="T12" fmla="*/ 1458 h 1458"/>
                </a:gdLst>
                <a:ahLst/>
                <a:cxnLst>
                  <a:cxn ang="T6">
                    <a:pos x="T0" y="T1"/>
                  </a:cxn>
                  <a:cxn ang="T7">
                    <a:pos x="T2" y="T3"/>
                  </a:cxn>
                  <a:cxn ang="T8">
                    <a:pos x="T4" y="T5"/>
                  </a:cxn>
                </a:cxnLst>
                <a:rect l="T9" t="T10" r="T11" b="T12"/>
                <a:pathLst>
                  <a:path w="1" h="1458">
                    <a:moveTo>
                      <a:pt x="0" y="0"/>
                    </a:moveTo>
                    <a:lnTo>
                      <a:pt x="0" y="1458"/>
                    </a:lnTo>
                    <a:lnTo>
                      <a:pt x="1" y="145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8" name="Freeform 248"/>
              <p:cNvSpPr>
                <a:spLocks/>
              </p:cNvSpPr>
              <p:nvPr/>
            </p:nvSpPr>
            <p:spPr bwMode="auto">
              <a:xfrm>
                <a:off x="5099" y="6179"/>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89" name="Freeform 249"/>
              <p:cNvSpPr>
                <a:spLocks/>
              </p:cNvSpPr>
              <p:nvPr/>
            </p:nvSpPr>
            <p:spPr bwMode="auto">
              <a:xfrm>
                <a:off x="4607" y="6671"/>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0" name="Freeform 250"/>
              <p:cNvSpPr>
                <a:spLocks/>
              </p:cNvSpPr>
              <p:nvPr/>
            </p:nvSpPr>
            <p:spPr bwMode="auto">
              <a:xfrm>
                <a:off x="5203" y="6463"/>
                <a:ext cx="493" cy="492"/>
              </a:xfrm>
              <a:custGeom>
                <a:avLst/>
                <a:gdLst>
                  <a:gd name="T0" fmla="*/ 0 w 1971"/>
                  <a:gd name="T1" fmla="*/ 1969 h 1969"/>
                  <a:gd name="T2" fmla="*/ 1970 w 1971"/>
                  <a:gd name="T3" fmla="*/ 0 h 1969"/>
                  <a:gd name="T4" fmla="*/ 1971 w 1971"/>
                  <a:gd name="T5" fmla="*/ 0 h 1969"/>
                  <a:gd name="T6" fmla="*/ 0 60000 65536"/>
                  <a:gd name="T7" fmla="*/ 0 60000 65536"/>
                  <a:gd name="T8" fmla="*/ 0 60000 65536"/>
                  <a:gd name="T9" fmla="*/ 0 w 1971"/>
                  <a:gd name="T10" fmla="*/ 0 h 1969"/>
                  <a:gd name="T11" fmla="*/ 1971 w 1971"/>
                  <a:gd name="T12" fmla="*/ 1969 h 1969"/>
                </a:gdLst>
                <a:ahLst/>
                <a:cxnLst>
                  <a:cxn ang="T6">
                    <a:pos x="T0" y="T1"/>
                  </a:cxn>
                  <a:cxn ang="T7">
                    <a:pos x="T2" y="T3"/>
                  </a:cxn>
                  <a:cxn ang="T8">
                    <a:pos x="T4" y="T5"/>
                  </a:cxn>
                </a:cxnLst>
                <a:rect l="T9" t="T10" r="T11" b="T12"/>
                <a:pathLst>
                  <a:path w="1971" h="1969">
                    <a:moveTo>
                      <a:pt x="0" y="1969"/>
                    </a:moveTo>
                    <a:lnTo>
                      <a:pt x="1970" y="0"/>
                    </a:lnTo>
                    <a:lnTo>
                      <a:pt x="197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1" name="Freeform 251"/>
              <p:cNvSpPr>
                <a:spLocks/>
              </p:cNvSpPr>
              <p:nvPr/>
            </p:nvSpPr>
            <p:spPr bwMode="auto">
              <a:xfrm>
                <a:off x="5203" y="6671"/>
                <a:ext cx="1" cy="284"/>
              </a:xfrm>
              <a:custGeom>
                <a:avLst/>
                <a:gdLst>
                  <a:gd name="T0" fmla="*/ 0 w 1"/>
                  <a:gd name="T1" fmla="*/ 0 h 1139"/>
                  <a:gd name="T2" fmla="*/ 0 w 1"/>
                  <a:gd name="T3" fmla="*/ 1139 h 1139"/>
                  <a:gd name="T4" fmla="*/ 1 w 1"/>
                  <a:gd name="T5" fmla="*/ 1139 h 1139"/>
                  <a:gd name="T6" fmla="*/ 0 60000 65536"/>
                  <a:gd name="T7" fmla="*/ 0 60000 65536"/>
                  <a:gd name="T8" fmla="*/ 0 60000 65536"/>
                  <a:gd name="T9" fmla="*/ 0 w 1"/>
                  <a:gd name="T10" fmla="*/ 0 h 1139"/>
                  <a:gd name="T11" fmla="*/ 1 w 1"/>
                  <a:gd name="T12" fmla="*/ 1139 h 1139"/>
                </a:gdLst>
                <a:ahLst/>
                <a:cxnLst>
                  <a:cxn ang="T6">
                    <a:pos x="T0" y="T1"/>
                  </a:cxn>
                  <a:cxn ang="T7">
                    <a:pos x="T2" y="T3"/>
                  </a:cxn>
                  <a:cxn ang="T8">
                    <a:pos x="T4" y="T5"/>
                  </a:cxn>
                </a:cxnLst>
                <a:rect l="T9" t="T10" r="T11" b="T12"/>
                <a:pathLst>
                  <a:path w="1" h="1139">
                    <a:moveTo>
                      <a:pt x="0" y="0"/>
                    </a:moveTo>
                    <a:lnTo>
                      <a:pt x="0" y="1139"/>
                    </a:lnTo>
                    <a:lnTo>
                      <a:pt x="1" y="11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2" name="Freeform 252"/>
              <p:cNvSpPr>
                <a:spLocks/>
              </p:cNvSpPr>
              <p:nvPr/>
            </p:nvSpPr>
            <p:spPr bwMode="auto">
              <a:xfrm>
                <a:off x="5695" y="6179"/>
                <a:ext cx="1" cy="284"/>
              </a:xfrm>
              <a:custGeom>
                <a:avLst/>
                <a:gdLst>
                  <a:gd name="T0" fmla="*/ 0 w 1"/>
                  <a:gd name="T1" fmla="*/ 0 h 1139"/>
                  <a:gd name="T2" fmla="*/ 0 w 1"/>
                  <a:gd name="T3" fmla="*/ 1139 h 1139"/>
                  <a:gd name="T4" fmla="*/ 1 w 1"/>
                  <a:gd name="T5" fmla="*/ 1139 h 1139"/>
                  <a:gd name="T6" fmla="*/ 0 60000 65536"/>
                  <a:gd name="T7" fmla="*/ 0 60000 65536"/>
                  <a:gd name="T8" fmla="*/ 0 60000 65536"/>
                  <a:gd name="T9" fmla="*/ 0 w 1"/>
                  <a:gd name="T10" fmla="*/ 0 h 1139"/>
                  <a:gd name="T11" fmla="*/ 1 w 1"/>
                  <a:gd name="T12" fmla="*/ 1139 h 1139"/>
                </a:gdLst>
                <a:ahLst/>
                <a:cxnLst>
                  <a:cxn ang="T6">
                    <a:pos x="T0" y="T1"/>
                  </a:cxn>
                  <a:cxn ang="T7">
                    <a:pos x="T2" y="T3"/>
                  </a:cxn>
                  <a:cxn ang="T8">
                    <a:pos x="T4" y="T5"/>
                  </a:cxn>
                </a:cxnLst>
                <a:rect l="T9" t="T10" r="T11" b="T12"/>
                <a:pathLst>
                  <a:path w="1" h="1139">
                    <a:moveTo>
                      <a:pt x="0" y="0"/>
                    </a:moveTo>
                    <a:lnTo>
                      <a:pt x="0" y="1139"/>
                    </a:lnTo>
                    <a:lnTo>
                      <a:pt x="1" y="11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3" name="Freeform 253"/>
              <p:cNvSpPr>
                <a:spLocks/>
              </p:cNvSpPr>
              <p:nvPr/>
            </p:nvSpPr>
            <p:spPr bwMode="auto">
              <a:xfrm>
                <a:off x="5100" y="6179"/>
                <a:ext cx="1" cy="284"/>
              </a:xfrm>
              <a:custGeom>
                <a:avLst/>
                <a:gdLst>
                  <a:gd name="T0" fmla="*/ 0 w 1"/>
                  <a:gd name="T1" fmla="*/ 0 h 1139"/>
                  <a:gd name="T2" fmla="*/ 0 w 1"/>
                  <a:gd name="T3" fmla="*/ 1139 h 1139"/>
                  <a:gd name="T4" fmla="*/ 1 w 1"/>
                  <a:gd name="T5" fmla="*/ 1139 h 1139"/>
                  <a:gd name="T6" fmla="*/ 0 60000 65536"/>
                  <a:gd name="T7" fmla="*/ 0 60000 65536"/>
                  <a:gd name="T8" fmla="*/ 0 60000 65536"/>
                  <a:gd name="T9" fmla="*/ 0 w 1"/>
                  <a:gd name="T10" fmla="*/ 0 h 1139"/>
                  <a:gd name="T11" fmla="*/ 1 w 1"/>
                  <a:gd name="T12" fmla="*/ 1139 h 1139"/>
                </a:gdLst>
                <a:ahLst/>
                <a:cxnLst>
                  <a:cxn ang="T6">
                    <a:pos x="T0" y="T1"/>
                  </a:cxn>
                  <a:cxn ang="T7">
                    <a:pos x="T2" y="T3"/>
                  </a:cxn>
                  <a:cxn ang="T8">
                    <a:pos x="T4" y="T5"/>
                  </a:cxn>
                </a:cxnLst>
                <a:rect l="T9" t="T10" r="T11" b="T12"/>
                <a:pathLst>
                  <a:path w="1" h="1139">
                    <a:moveTo>
                      <a:pt x="0" y="0"/>
                    </a:moveTo>
                    <a:lnTo>
                      <a:pt x="0" y="1139"/>
                    </a:lnTo>
                    <a:lnTo>
                      <a:pt x="1" y="11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4" name="Freeform 254"/>
              <p:cNvSpPr>
                <a:spLocks/>
              </p:cNvSpPr>
              <p:nvPr/>
            </p:nvSpPr>
            <p:spPr bwMode="auto">
              <a:xfrm>
                <a:off x="4790" y="6463"/>
                <a:ext cx="310" cy="310"/>
              </a:xfrm>
              <a:custGeom>
                <a:avLst/>
                <a:gdLst>
                  <a:gd name="T0" fmla="*/ 0 w 1239"/>
                  <a:gd name="T1" fmla="*/ 1238 h 1238"/>
                  <a:gd name="T2" fmla="*/ 1238 w 1239"/>
                  <a:gd name="T3" fmla="*/ 0 h 1238"/>
                  <a:gd name="T4" fmla="*/ 1239 w 1239"/>
                  <a:gd name="T5" fmla="*/ 0 h 1238"/>
                  <a:gd name="T6" fmla="*/ 0 60000 65536"/>
                  <a:gd name="T7" fmla="*/ 0 60000 65536"/>
                  <a:gd name="T8" fmla="*/ 0 60000 65536"/>
                  <a:gd name="T9" fmla="*/ 0 w 1239"/>
                  <a:gd name="T10" fmla="*/ 0 h 1238"/>
                  <a:gd name="T11" fmla="*/ 1239 w 1239"/>
                  <a:gd name="T12" fmla="*/ 1238 h 1238"/>
                </a:gdLst>
                <a:ahLst/>
                <a:cxnLst>
                  <a:cxn ang="T6">
                    <a:pos x="T0" y="T1"/>
                  </a:cxn>
                  <a:cxn ang="T7">
                    <a:pos x="T2" y="T3"/>
                  </a:cxn>
                  <a:cxn ang="T8">
                    <a:pos x="T4" y="T5"/>
                  </a:cxn>
                </a:cxnLst>
                <a:rect l="T9" t="T10" r="T11" b="T12"/>
                <a:pathLst>
                  <a:path w="1239" h="1238">
                    <a:moveTo>
                      <a:pt x="0" y="1238"/>
                    </a:moveTo>
                    <a:lnTo>
                      <a:pt x="1238" y="0"/>
                    </a:lnTo>
                    <a:lnTo>
                      <a:pt x="12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5" name="Freeform 255"/>
              <p:cNvSpPr>
                <a:spLocks/>
              </p:cNvSpPr>
              <p:nvPr/>
            </p:nvSpPr>
            <p:spPr bwMode="auto">
              <a:xfrm>
                <a:off x="5100" y="6463"/>
                <a:ext cx="596" cy="1"/>
              </a:xfrm>
              <a:custGeom>
                <a:avLst/>
                <a:gdLst>
                  <a:gd name="T0" fmla="*/ 0 w 2383"/>
                  <a:gd name="T1" fmla="*/ 0 h 1"/>
                  <a:gd name="T2" fmla="*/ 2382 w 2383"/>
                  <a:gd name="T3" fmla="*/ 0 h 1"/>
                  <a:gd name="T4" fmla="*/ 2383 w 2383"/>
                  <a:gd name="T5" fmla="*/ 0 h 1"/>
                  <a:gd name="T6" fmla="*/ 0 60000 65536"/>
                  <a:gd name="T7" fmla="*/ 0 60000 65536"/>
                  <a:gd name="T8" fmla="*/ 0 60000 65536"/>
                  <a:gd name="T9" fmla="*/ 0 w 2383"/>
                  <a:gd name="T10" fmla="*/ 0 h 1"/>
                  <a:gd name="T11" fmla="*/ 2383 w 2383"/>
                  <a:gd name="T12" fmla="*/ 1 h 1"/>
                </a:gdLst>
                <a:ahLst/>
                <a:cxnLst>
                  <a:cxn ang="T6">
                    <a:pos x="T0" y="T1"/>
                  </a:cxn>
                  <a:cxn ang="T7">
                    <a:pos x="T2" y="T3"/>
                  </a:cxn>
                  <a:cxn ang="T8">
                    <a:pos x="T4" y="T5"/>
                  </a:cxn>
                </a:cxnLst>
                <a:rect l="T9" t="T10" r="T11" b="T12"/>
                <a:pathLst>
                  <a:path w="2383" h="1">
                    <a:moveTo>
                      <a:pt x="0" y="0"/>
                    </a:moveTo>
                    <a:lnTo>
                      <a:pt x="2382" y="0"/>
                    </a:lnTo>
                    <a:lnTo>
                      <a:pt x="238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6" name="Freeform 256"/>
              <p:cNvSpPr>
                <a:spLocks/>
              </p:cNvSpPr>
              <p:nvPr/>
            </p:nvSpPr>
            <p:spPr bwMode="auto">
              <a:xfrm>
                <a:off x="5099" y="5968"/>
                <a:ext cx="211" cy="211"/>
              </a:xfrm>
              <a:custGeom>
                <a:avLst/>
                <a:gdLst>
                  <a:gd name="T0" fmla="*/ 0 w 844"/>
                  <a:gd name="T1" fmla="*/ 843 h 843"/>
                  <a:gd name="T2" fmla="*/ 843 w 844"/>
                  <a:gd name="T3" fmla="*/ 0 h 843"/>
                  <a:gd name="T4" fmla="*/ 844 w 844"/>
                  <a:gd name="T5" fmla="*/ 0 h 843"/>
                  <a:gd name="T6" fmla="*/ 0 60000 65536"/>
                  <a:gd name="T7" fmla="*/ 0 60000 65536"/>
                  <a:gd name="T8" fmla="*/ 0 60000 65536"/>
                  <a:gd name="T9" fmla="*/ 0 w 844"/>
                  <a:gd name="T10" fmla="*/ 0 h 843"/>
                  <a:gd name="T11" fmla="*/ 844 w 844"/>
                  <a:gd name="T12" fmla="*/ 843 h 843"/>
                </a:gdLst>
                <a:ahLst/>
                <a:cxnLst>
                  <a:cxn ang="T6">
                    <a:pos x="T0" y="T1"/>
                  </a:cxn>
                  <a:cxn ang="T7">
                    <a:pos x="T2" y="T3"/>
                  </a:cxn>
                  <a:cxn ang="T8">
                    <a:pos x="T4" y="T5"/>
                  </a:cxn>
                </a:cxnLst>
                <a:rect l="T9" t="T10" r="T11" b="T12"/>
                <a:pathLst>
                  <a:path w="844" h="843">
                    <a:moveTo>
                      <a:pt x="0" y="843"/>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7" name="Freeform 257"/>
              <p:cNvSpPr>
                <a:spLocks/>
              </p:cNvSpPr>
              <p:nvPr/>
            </p:nvSpPr>
            <p:spPr bwMode="auto">
              <a:xfrm>
                <a:off x="5695" y="5968"/>
                <a:ext cx="211" cy="211"/>
              </a:xfrm>
              <a:custGeom>
                <a:avLst/>
                <a:gdLst>
                  <a:gd name="T0" fmla="*/ 0 w 843"/>
                  <a:gd name="T1" fmla="*/ 843 h 843"/>
                  <a:gd name="T2" fmla="*/ 842 w 843"/>
                  <a:gd name="T3" fmla="*/ 0 h 843"/>
                  <a:gd name="T4" fmla="*/ 843 w 843"/>
                  <a:gd name="T5" fmla="*/ 0 h 843"/>
                  <a:gd name="T6" fmla="*/ 0 60000 65536"/>
                  <a:gd name="T7" fmla="*/ 0 60000 65536"/>
                  <a:gd name="T8" fmla="*/ 0 60000 65536"/>
                  <a:gd name="T9" fmla="*/ 0 w 843"/>
                  <a:gd name="T10" fmla="*/ 0 h 843"/>
                  <a:gd name="T11" fmla="*/ 843 w 843"/>
                  <a:gd name="T12" fmla="*/ 843 h 843"/>
                </a:gdLst>
                <a:ahLst/>
                <a:cxnLst>
                  <a:cxn ang="T6">
                    <a:pos x="T0" y="T1"/>
                  </a:cxn>
                  <a:cxn ang="T7">
                    <a:pos x="T2" y="T3"/>
                  </a:cxn>
                  <a:cxn ang="T8">
                    <a:pos x="T4" y="T5"/>
                  </a:cxn>
                </a:cxnLst>
                <a:rect l="T9" t="T10" r="T11" b="T12"/>
                <a:pathLst>
                  <a:path w="843" h="843">
                    <a:moveTo>
                      <a:pt x="0" y="843"/>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8" name="Freeform 258"/>
              <p:cNvSpPr>
                <a:spLocks/>
              </p:cNvSpPr>
              <p:nvPr/>
            </p:nvSpPr>
            <p:spPr bwMode="auto">
              <a:xfrm>
                <a:off x="5349" y="6417"/>
                <a:ext cx="98" cy="1"/>
              </a:xfrm>
              <a:custGeom>
                <a:avLst/>
                <a:gdLst>
                  <a:gd name="T0" fmla="*/ 0 w 395"/>
                  <a:gd name="T1" fmla="*/ 0 h 1"/>
                  <a:gd name="T2" fmla="*/ 393 w 395"/>
                  <a:gd name="T3" fmla="*/ 0 h 1"/>
                  <a:gd name="T4" fmla="*/ 395 w 395"/>
                  <a:gd name="T5" fmla="*/ 0 h 1"/>
                  <a:gd name="T6" fmla="*/ 0 60000 65536"/>
                  <a:gd name="T7" fmla="*/ 0 60000 65536"/>
                  <a:gd name="T8" fmla="*/ 0 60000 65536"/>
                  <a:gd name="T9" fmla="*/ 0 w 395"/>
                  <a:gd name="T10" fmla="*/ 0 h 1"/>
                  <a:gd name="T11" fmla="*/ 395 w 395"/>
                  <a:gd name="T12" fmla="*/ 1 h 1"/>
                </a:gdLst>
                <a:ahLst/>
                <a:cxnLst>
                  <a:cxn ang="T6">
                    <a:pos x="T0" y="T1"/>
                  </a:cxn>
                  <a:cxn ang="T7">
                    <a:pos x="T2" y="T3"/>
                  </a:cxn>
                  <a:cxn ang="T8">
                    <a:pos x="T4" y="T5"/>
                  </a:cxn>
                </a:cxnLst>
                <a:rect l="T9" t="T10" r="T11" b="T12"/>
                <a:pathLst>
                  <a:path w="395" h="1">
                    <a:moveTo>
                      <a:pt x="0" y="0"/>
                    </a:moveTo>
                    <a:lnTo>
                      <a:pt x="393" y="0"/>
                    </a:lnTo>
                    <a:lnTo>
                      <a:pt x="39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599" name="Freeform 259"/>
              <p:cNvSpPr>
                <a:spLocks/>
              </p:cNvSpPr>
              <p:nvPr/>
            </p:nvSpPr>
            <p:spPr bwMode="auto">
              <a:xfrm>
                <a:off x="4646" y="7120"/>
                <a:ext cx="98"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0" name="Freeform 260"/>
              <p:cNvSpPr>
                <a:spLocks/>
              </p:cNvSpPr>
              <p:nvPr/>
            </p:nvSpPr>
            <p:spPr bwMode="auto">
              <a:xfrm>
                <a:off x="4646" y="7071"/>
                <a:ext cx="1" cy="49"/>
              </a:xfrm>
              <a:custGeom>
                <a:avLst/>
                <a:gdLst>
                  <a:gd name="T0" fmla="*/ 0 w 1"/>
                  <a:gd name="T1" fmla="*/ 0 h 196"/>
                  <a:gd name="T2" fmla="*/ 0 w 1"/>
                  <a:gd name="T3" fmla="*/ 196 h 196"/>
                  <a:gd name="T4" fmla="*/ 1 w 1"/>
                  <a:gd name="T5" fmla="*/ 196 h 196"/>
                  <a:gd name="T6" fmla="*/ 0 60000 65536"/>
                  <a:gd name="T7" fmla="*/ 0 60000 65536"/>
                  <a:gd name="T8" fmla="*/ 0 60000 65536"/>
                  <a:gd name="T9" fmla="*/ 0 w 1"/>
                  <a:gd name="T10" fmla="*/ 0 h 196"/>
                  <a:gd name="T11" fmla="*/ 1 w 1"/>
                  <a:gd name="T12" fmla="*/ 196 h 196"/>
                </a:gdLst>
                <a:ahLst/>
                <a:cxnLst>
                  <a:cxn ang="T6">
                    <a:pos x="T0" y="T1"/>
                  </a:cxn>
                  <a:cxn ang="T7">
                    <a:pos x="T2" y="T3"/>
                  </a:cxn>
                  <a:cxn ang="T8">
                    <a:pos x="T4" y="T5"/>
                  </a:cxn>
                </a:cxnLst>
                <a:rect l="T9" t="T10" r="T11" b="T12"/>
                <a:pathLst>
                  <a:path w="1" h="196">
                    <a:moveTo>
                      <a:pt x="0" y="0"/>
                    </a:moveTo>
                    <a:lnTo>
                      <a:pt x="0" y="196"/>
                    </a:lnTo>
                    <a:lnTo>
                      <a:pt x="1" y="19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1" name="Freeform 261"/>
              <p:cNvSpPr>
                <a:spLocks/>
              </p:cNvSpPr>
              <p:nvPr/>
            </p:nvSpPr>
            <p:spPr bwMode="auto">
              <a:xfrm>
                <a:off x="4744" y="7071"/>
                <a:ext cx="1" cy="49"/>
              </a:xfrm>
              <a:custGeom>
                <a:avLst/>
                <a:gdLst>
                  <a:gd name="T0" fmla="*/ 0 w 1"/>
                  <a:gd name="T1" fmla="*/ 0 h 196"/>
                  <a:gd name="T2" fmla="*/ 0 w 1"/>
                  <a:gd name="T3" fmla="*/ 196 h 196"/>
                  <a:gd name="T4" fmla="*/ 1 w 1"/>
                  <a:gd name="T5" fmla="*/ 196 h 196"/>
                  <a:gd name="T6" fmla="*/ 0 60000 65536"/>
                  <a:gd name="T7" fmla="*/ 0 60000 65536"/>
                  <a:gd name="T8" fmla="*/ 0 60000 65536"/>
                  <a:gd name="T9" fmla="*/ 0 w 1"/>
                  <a:gd name="T10" fmla="*/ 0 h 196"/>
                  <a:gd name="T11" fmla="*/ 1 w 1"/>
                  <a:gd name="T12" fmla="*/ 196 h 196"/>
                </a:gdLst>
                <a:ahLst/>
                <a:cxnLst>
                  <a:cxn ang="T6">
                    <a:pos x="T0" y="T1"/>
                  </a:cxn>
                  <a:cxn ang="T7">
                    <a:pos x="T2" y="T3"/>
                  </a:cxn>
                  <a:cxn ang="T8">
                    <a:pos x="T4" y="T5"/>
                  </a:cxn>
                </a:cxnLst>
                <a:rect l="T9" t="T10" r="T11" b="T12"/>
                <a:pathLst>
                  <a:path w="1" h="196">
                    <a:moveTo>
                      <a:pt x="0" y="0"/>
                    </a:moveTo>
                    <a:lnTo>
                      <a:pt x="0" y="196"/>
                    </a:lnTo>
                    <a:lnTo>
                      <a:pt x="1" y="19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2" name="Freeform 262"/>
              <p:cNvSpPr>
                <a:spLocks/>
              </p:cNvSpPr>
              <p:nvPr/>
            </p:nvSpPr>
            <p:spPr bwMode="auto">
              <a:xfrm>
                <a:off x="5349" y="6368"/>
                <a:ext cx="1" cy="49"/>
              </a:xfrm>
              <a:custGeom>
                <a:avLst/>
                <a:gdLst>
                  <a:gd name="T0" fmla="*/ 0 w 2"/>
                  <a:gd name="T1" fmla="*/ 0 h 197"/>
                  <a:gd name="T2" fmla="*/ 0 w 2"/>
                  <a:gd name="T3" fmla="*/ 197 h 197"/>
                  <a:gd name="T4" fmla="*/ 2 w 2"/>
                  <a:gd name="T5" fmla="*/ 197 h 197"/>
                  <a:gd name="T6" fmla="*/ 0 60000 65536"/>
                  <a:gd name="T7" fmla="*/ 0 60000 65536"/>
                  <a:gd name="T8" fmla="*/ 0 60000 65536"/>
                  <a:gd name="T9" fmla="*/ 0 w 2"/>
                  <a:gd name="T10" fmla="*/ 0 h 197"/>
                  <a:gd name="T11" fmla="*/ 2 w 2"/>
                  <a:gd name="T12" fmla="*/ 197 h 197"/>
                </a:gdLst>
                <a:ahLst/>
                <a:cxnLst>
                  <a:cxn ang="T6">
                    <a:pos x="T0" y="T1"/>
                  </a:cxn>
                  <a:cxn ang="T7">
                    <a:pos x="T2" y="T3"/>
                  </a:cxn>
                  <a:cxn ang="T8">
                    <a:pos x="T4" y="T5"/>
                  </a:cxn>
                </a:cxnLst>
                <a:rect l="T9" t="T10" r="T11" b="T12"/>
                <a:pathLst>
                  <a:path w="2" h="197">
                    <a:moveTo>
                      <a:pt x="0" y="0"/>
                    </a:moveTo>
                    <a:lnTo>
                      <a:pt x="0" y="197"/>
                    </a:lnTo>
                    <a:lnTo>
                      <a:pt x="2"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3" name="Freeform 263"/>
              <p:cNvSpPr>
                <a:spLocks/>
              </p:cNvSpPr>
              <p:nvPr/>
            </p:nvSpPr>
            <p:spPr bwMode="auto">
              <a:xfrm>
                <a:off x="5447" y="6368"/>
                <a:ext cx="1" cy="49"/>
              </a:xfrm>
              <a:custGeom>
                <a:avLst/>
                <a:gdLst>
                  <a:gd name="T0" fmla="*/ 0 w 2"/>
                  <a:gd name="T1" fmla="*/ 0 h 197"/>
                  <a:gd name="T2" fmla="*/ 0 w 2"/>
                  <a:gd name="T3" fmla="*/ 197 h 197"/>
                  <a:gd name="T4" fmla="*/ 2 w 2"/>
                  <a:gd name="T5" fmla="*/ 197 h 197"/>
                  <a:gd name="T6" fmla="*/ 0 60000 65536"/>
                  <a:gd name="T7" fmla="*/ 0 60000 65536"/>
                  <a:gd name="T8" fmla="*/ 0 60000 65536"/>
                  <a:gd name="T9" fmla="*/ 0 w 2"/>
                  <a:gd name="T10" fmla="*/ 0 h 197"/>
                  <a:gd name="T11" fmla="*/ 2 w 2"/>
                  <a:gd name="T12" fmla="*/ 197 h 197"/>
                </a:gdLst>
                <a:ahLst/>
                <a:cxnLst>
                  <a:cxn ang="T6">
                    <a:pos x="T0" y="T1"/>
                  </a:cxn>
                  <a:cxn ang="T7">
                    <a:pos x="T2" y="T3"/>
                  </a:cxn>
                  <a:cxn ang="T8">
                    <a:pos x="T4" y="T5"/>
                  </a:cxn>
                </a:cxnLst>
                <a:rect l="T9" t="T10" r="T11" b="T12"/>
                <a:pathLst>
                  <a:path w="2" h="197">
                    <a:moveTo>
                      <a:pt x="0" y="0"/>
                    </a:moveTo>
                    <a:lnTo>
                      <a:pt x="0" y="197"/>
                    </a:lnTo>
                    <a:lnTo>
                      <a:pt x="2"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4" name="Freeform 264"/>
              <p:cNvSpPr>
                <a:spLocks/>
              </p:cNvSpPr>
              <p:nvPr/>
            </p:nvSpPr>
            <p:spPr bwMode="auto">
              <a:xfrm>
                <a:off x="4476" y="6671"/>
                <a:ext cx="211" cy="210"/>
              </a:xfrm>
              <a:custGeom>
                <a:avLst/>
                <a:gdLst>
                  <a:gd name="T0" fmla="*/ 0 w 844"/>
                  <a:gd name="T1" fmla="*/ 842 h 842"/>
                  <a:gd name="T2" fmla="*/ 843 w 844"/>
                  <a:gd name="T3" fmla="*/ 0 h 842"/>
                  <a:gd name="T4" fmla="*/ 844 w 844"/>
                  <a:gd name="T5" fmla="*/ 0 h 842"/>
                  <a:gd name="T6" fmla="*/ 0 60000 65536"/>
                  <a:gd name="T7" fmla="*/ 0 60000 65536"/>
                  <a:gd name="T8" fmla="*/ 0 60000 65536"/>
                  <a:gd name="T9" fmla="*/ 0 w 844"/>
                  <a:gd name="T10" fmla="*/ 0 h 842"/>
                  <a:gd name="T11" fmla="*/ 844 w 844"/>
                  <a:gd name="T12" fmla="*/ 842 h 842"/>
                </a:gdLst>
                <a:ahLst/>
                <a:cxnLst>
                  <a:cxn ang="T6">
                    <a:pos x="T0" y="T1"/>
                  </a:cxn>
                  <a:cxn ang="T7">
                    <a:pos x="T2" y="T3"/>
                  </a:cxn>
                  <a:cxn ang="T8">
                    <a:pos x="T4" y="T5"/>
                  </a:cxn>
                </a:cxnLst>
                <a:rect l="T9" t="T10" r="T11" b="T12"/>
                <a:pathLst>
                  <a:path w="844" h="842">
                    <a:moveTo>
                      <a:pt x="0" y="842"/>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5" name="Freeform 265"/>
              <p:cNvSpPr>
                <a:spLocks/>
              </p:cNvSpPr>
              <p:nvPr/>
            </p:nvSpPr>
            <p:spPr bwMode="auto">
              <a:xfrm>
                <a:off x="4913" y="6671"/>
                <a:ext cx="211" cy="210"/>
              </a:xfrm>
              <a:custGeom>
                <a:avLst/>
                <a:gdLst>
                  <a:gd name="T0" fmla="*/ 0 w 844"/>
                  <a:gd name="T1" fmla="*/ 842 h 842"/>
                  <a:gd name="T2" fmla="*/ 843 w 844"/>
                  <a:gd name="T3" fmla="*/ 0 h 842"/>
                  <a:gd name="T4" fmla="*/ 844 w 844"/>
                  <a:gd name="T5" fmla="*/ 0 h 842"/>
                  <a:gd name="T6" fmla="*/ 0 60000 65536"/>
                  <a:gd name="T7" fmla="*/ 0 60000 65536"/>
                  <a:gd name="T8" fmla="*/ 0 60000 65536"/>
                  <a:gd name="T9" fmla="*/ 0 w 844"/>
                  <a:gd name="T10" fmla="*/ 0 h 842"/>
                  <a:gd name="T11" fmla="*/ 844 w 844"/>
                  <a:gd name="T12" fmla="*/ 842 h 842"/>
                </a:gdLst>
                <a:ahLst/>
                <a:cxnLst>
                  <a:cxn ang="T6">
                    <a:pos x="T0" y="T1"/>
                  </a:cxn>
                  <a:cxn ang="T7">
                    <a:pos x="T2" y="T3"/>
                  </a:cxn>
                  <a:cxn ang="T8">
                    <a:pos x="T4" y="T5"/>
                  </a:cxn>
                </a:cxnLst>
                <a:rect l="T9" t="T10" r="T11" b="T12"/>
                <a:pathLst>
                  <a:path w="844" h="842">
                    <a:moveTo>
                      <a:pt x="0" y="842"/>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6" name="Freeform 266"/>
              <p:cNvSpPr>
                <a:spLocks/>
              </p:cNvSpPr>
              <p:nvPr/>
            </p:nvSpPr>
            <p:spPr bwMode="auto">
              <a:xfrm>
                <a:off x="5616" y="5968"/>
                <a:ext cx="211" cy="211"/>
              </a:xfrm>
              <a:custGeom>
                <a:avLst/>
                <a:gdLst>
                  <a:gd name="T0" fmla="*/ 0 w 844"/>
                  <a:gd name="T1" fmla="*/ 843 h 843"/>
                  <a:gd name="T2" fmla="*/ 843 w 844"/>
                  <a:gd name="T3" fmla="*/ 0 h 843"/>
                  <a:gd name="T4" fmla="*/ 844 w 844"/>
                  <a:gd name="T5" fmla="*/ 0 h 843"/>
                  <a:gd name="T6" fmla="*/ 0 60000 65536"/>
                  <a:gd name="T7" fmla="*/ 0 60000 65536"/>
                  <a:gd name="T8" fmla="*/ 0 60000 65536"/>
                  <a:gd name="T9" fmla="*/ 0 w 844"/>
                  <a:gd name="T10" fmla="*/ 0 h 843"/>
                  <a:gd name="T11" fmla="*/ 844 w 844"/>
                  <a:gd name="T12" fmla="*/ 843 h 843"/>
                </a:gdLst>
                <a:ahLst/>
                <a:cxnLst>
                  <a:cxn ang="T6">
                    <a:pos x="T0" y="T1"/>
                  </a:cxn>
                  <a:cxn ang="T7">
                    <a:pos x="T2" y="T3"/>
                  </a:cxn>
                  <a:cxn ang="T8">
                    <a:pos x="T4" y="T5"/>
                  </a:cxn>
                </a:cxnLst>
                <a:rect l="T9" t="T10" r="T11" b="T12"/>
                <a:pathLst>
                  <a:path w="844" h="843">
                    <a:moveTo>
                      <a:pt x="0" y="843"/>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7" name="Freeform 267"/>
              <p:cNvSpPr>
                <a:spLocks/>
              </p:cNvSpPr>
              <p:nvPr/>
            </p:nvSpPr>
            <p:spPr bwMode="auto">
              <a:xfrm>
                <a:off x="4476" y="6881"/>
                <a:ext cx="170" cy="190"/>
              </a:xfrm>
              <a:custGeom>
                <a:avLst/>
                <a:gdLst>
                  <a:gd name="T0" fmla="*/ 0 w 679"/>
                  <a:gd name="T1" fmla="*/ 0 h 760"/>
                  <a:gd name="T2" fmla="*/ 678 w 679"/>
                  <a:gd name="T3" fmla="*/ 760 h 760"/>
                  <a:gd name="T4" fmla="*/ 679 w 679"/>
                  <a:gd name="T5" fmla="*/ 760 h 760"/>
                  <a:gd name="T6" fmla="*/ 0 60000 65536"/>
                  <a:gd name="T7" fmla="*/ 0 60000 65536"/>
                  <a:gd name="T8" fmla="*/ 0 60000 65536"/>
                  <a:gd name="T9" fmla="*/ 0 w 679"/>
                  <a:gd name="T10" fmla="*/ 0 h 760"/>
                  <a:gd name="T11" fmla="*/ 679 w 679"/>
                  <a:gd name="T12" fmla="*/ 760 h 760"/>
                </a:gdLst>
                <a:ahLst/>
                <a:cxnLst>
                  <a:cxn ang="T6">
                    <a:pos x="T0" y="T1"/>
                  </a:cxn>
                  <a:cxn ang="T7">
                    <a:pos x="T2" y="T3"/>
                  </a:cxn>
                  <a:cxn ang="T8">
                    <a:pos x="T4" y="T5"/>
                  </a:cxn>
                </a:cxnLst>
                <a:rect l="T9" t="T10" r="T11" b="T12"/>
                <a:pathLst>
                  <a:path w="679" h="760">
                    <a:moveTo>
                      <a:pt x="0" y="0"/>
                    </a:moveTo>
                    <a:lnTo>
                      <a:pt x="678" y="760"/>
                    </a:lnTo>
                    <a:lnTo>
                      <a:pt x="679" y="7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8" name="Freeform 268"/>
              <p:cNvSpPr>
                <a:spLocks/>
              </p:cNvSpPr>
              <p:nvPr/>
            </p:nvSpPr>
            <p:spPr bwMode="auto">
              <a:xfrm>
                <a:off x="4744" y="6881"/>
                <a:ext cx="169" cy="190"/>
              </a:xfrm>
              <a:custGeom>
                <a:avLst/>
                <a:gdLst>
                  <a:gd name="T0" fmla="*/ 676 w 676"/>
                  <a:gd name="T1" fmla="*/ 0 h 760"/>
                  <a:gd name="T2" fmla="*/ 0 w 676"/>
                  <a:gd name="T3" fmla="*/ 760 h 760"/>
                  <a:gd name="T4" fmla="*/ 1 w 676"/>
                  <a:gd name="T5" fmla="*/ 760 h 760"/>
                  <a:gd name="T6" fmla="*/ 0 60000 65536"/>
                  <a:gd name="T7" fmla="*/ 0 60000 65536"/>
                  <a:gd name="T8" fmla="*/ 0 60000 65536"/>
                  <a:gd name="T9" fmla="*/ 0 w 676"/>
                  <a:gd name="T10" fmla="*/ 0 h 760"/>
                  <a:gd name="T11" fmla="*/ 676 w 676"/>
                  <a:gd name="T12" fmla="*/ 760 h 760"/>
                </a:gdLst>
                <a:ahLst/>
                <a:cxnLst>
                  <a:cxn ang="T6">
                    <a:pos x="T0" y="T1"/>
                  </a:cxn>
                  <a:cxn ang="T7">
                    <a:pos x="T2" y="T3"/>
                  </a:cxn>
                  <a:cxn ang="T8">
                    <a:pos x="T4" y="T5"/>
                  </a:cxn>
                </a:cxnLst>
                <a:rect l="T9" t="T10" r="T11" b="T12"/>
                <a:pathLst>
                  <a:path w="676" h="760">
                    <a:moveTo>
                      <a:pt x="676" y="0"/>
                    </a:moveTo>
                    <a:lnTo>
                      <a:pt x="0" y="760"/>
                    </a:lnTo>
                    <a:lnTo>
                      <a:pt x="1" y="7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09" name="Freeform 269"/>
              <p:cNvSpPr>
                <a:spLocks/>
              </p:cNvSpPr>
              <p:nvPr/>
            </p:nvSpPr>
            <p:spPr bwMode="auto">
              <a:xfrm>
                <a:off x="5179" y="6179"/>
                <a:ext cx="170" cy="189"/>
              </a:xfrm>
              <a:custGeom>
                <a:avLst/>
                <a:gdLst>
                  <a:gd name="T0" fmla="*/ 679 w 679"/>
                  <a:gd name="T1" fmla="*/ 758 h 758"/>
                  <a:gd name="T2" fmla="*/ 0 w 679"/>
                  <a:gd name="T3" fmla="*/ 0 h 758"/>
                  <a:gd name="T4" fmla="*/ 1 w 679"/>
                  <a:gd name="T5" fmla="*/ 0 h 758"/>
                  <a:gd name="T6" fmla="*/ 0 60000 65536"/>
                  <a:gd name="T7" fmla="*/ 0 60000 65536"/>
                  <a:gd name="T8" fmla="*/ 0 60000 65536"/>
                  <a:gd name="T9" fmla="*/ 0 w 679"/>
                  <a:gd name="T10" fmla="*/ 0 h 758"/>
                  <a:gd name="T11" fmla="*/ 679 w 679"/>
                  <a:gd name="T12" fmla="*/ 758 h 758"/>
                </a:gdLst>
                <a:ahLst/>
                <a:cxnLst>
                  <a:cxn ang="T6">
                    <a:pos x="T0" y="T1"/>
                  </a:cxn>
                  <a:cxn ang="T7">
                    <a:pos x="T2" y="T3"/>
                  </a:cxn>
                  <a:cxn ang="T8">
                    <a:pos x="T4" y="T5"/>
                  </a:cxn>
                </a:cxnLst>
                <a:rect l="T9" t="T10" r="T11" b="T12"/>
                <a:pathLst>
                  <a:path w="679" h="758">
                    <a:moveTo>
                      <a:pt x="679" y="75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0" name="Freeform 270"/>
              <p:cNvSpPr>
                <a:spLocks/>
              </p:cNvSpPr>
              <p:nvPr/>
            </p:nvSpPr>
            <p:spPr bwMode="auto">
              <a:xfrm>
                <a:off x="5447" y="6179"/>
                <a:ext cx="169" cy="189"/>
              </a:xfrm>
              <a:custGeom>
                <a:avLst/>
                <a:gdLst>
                  <a:gd name="T0" fmla="*/ 0 w 676"/>
                  <a:gd name="T1" fmla="*/ 758 h 758"/>
                  <a:gd name="T2" fmla="*/ 675 w 676"/>
                  <a:gd name="T3" fmla="*/ 0 h 758"/>
                  <a:gd name="T4" fmla="*/ 676 w 676"/>
                  <a:gd name="T5" fmla="*/ 0 h 758"/>
                  <a:gd name="T6" fmla="*/ 0 60000 65536"/>
                  <a:gd name="T7" fmla="*/ 0 60000 65536"/>
                  <a:gd name="T8" fmla="*/ 0 60000 65536"/>
                  <a:gd name="T9" fmla="*/ 0 w 676"/>
                  <a:gd name="T10" fmla="*/ 0 h 758"/>
                  <a:gd name="T11" fmla="*/ 676 w 676"/>
                  <a:gd name="T12" fmla="*/ 758 h 758"/>
                </a:gdLst>
                <a:ahLst/>
                <a:cxnLst>
                  <a:cxn ang="T6">
                    <a:pos x="T0" y="T1"/>
                  </a:cxn>
                  <a:cxn ang="T7">
                    <a:pos x="T2" y="T3"/>
                  </a:cxn>
                  <a:cxn ang="T8">
                    <a:pos x="T4" y="T5"/>
                  </a:cxn>
                </a:cxnLst>
                <a:rect l="T9" t="T10" r="T11" b="T12"/>
                <a:pathLst>
                  <a:path w="676" h="758">
                    <a:moveTo>
                      <a:pt x="0" y="758"/>
                    </a:moveTo>
                    <a:lnTo>
                      <a:pt x="675" y="0"/>
                    </a:lnTo>
                    <a:lnTo>
                      <a:pt x="67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1" name="Freeform 271"/>
              <p:cNvSpPr>
                <a:spLocks/>
              </p:cNvSpPr>
              <p:nvPr/>
            </p:nvSpPr>
            <p:spPr bwMode="auto">
              <a:xfrm>
                <a:off x="5616" y="6179"/>
                <a:ext cx="79"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2" name="Freeform 272"/>
              <p:cNvSpPr>
                <a:spLocks/>
              </p:cNvSpPr>
              <p:nvPr/>
            </p:nvSpPr>
            <p:spPr bwMode="auto">
              <a:xfrm>
                <a:off x="4913" y="6881"/>
                <a:ext cx="80" cy="1"/>
              </a:xfrm>
              <a:custGeom>
                <a:avLst/>
                <a:gdLst>
                  <a:gd name="T0" fmla="*/ 0 w 318"/>
                  <a:gd name="T1" fmla="*/ 0 h 1"/>
                  <a:gd name="T2" fmla="*/ 317 w 318"/>
                  <a:gd name="T3" fmla="*/ 0 h 1"/>
                  <a:gd name="T4" fmla="*/ 318 w 318"/>
                  <a:gd name="T5" fmla="*/ 0 h 1"/>
                  <a:gd name="T6" fmla="*/ 0 60000 65536"/>
                  <a:gd name="T7" fmla="*/ 0 60000 65536"/>
                  <a:gd name="T8" fmla="*/ 0 60000 65536"/>
                  <a:gd name="T9" fmla="*/ 0 w 318"/>
                  <a:gd name="T10" fmla="*/ 0 h 1"/>
                  <a:gd name="T11" fmla="*/ 318 w 318"/>
                  <a:gd name="T12" fmla="*/ 1 h 1"/>
                </a:gdLst>
                <a:ahLst/>
                <a:cxnLst>
                  <a:cxn ang="T6">
                    <a:pos x="T0" y="T1"/>
                  </a:cxn>
                  <a:cxn ang="T7">
                    <a:pos x="T2" y="T3"/>
                  </a:cxn>
                  <a:cxn ang="T8">
                    <a:pos x="T4" y="T5"/>
                  </a:cxn>
                </a:cxnLst>
                <a:rect l="T9" t="T10" r="T11" b="T12"/>
                <a:pathLst>
                  <a:path w="318" h="1">
                    <a:moveTo>
                      <a:pt x="0" y="0"/>
                    </a:moveTo>
                    <a:lnTo>
                      <a:pt x="317" y="0"/>
                    </a:lnTo>
                    <a:lnTo>
                      <a:pt x="3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3" name="Freeform 273"/>
              <p:cNvSpPr>
                <a:spLocks/>
              </p:cNvSpPr>
              <p:nvPr/>
            </p:nvSpPr>
            <p:spPr bwMode="auto">
              <a:xfrm>
                <a:off x="4646" y="6849"/>
                <a:ext cx="222" cy="222"/>
              </a:xfrm>
              <a:custGeom>
                <a:avLst/>
                <a:gdLst>
                  <a:gd name="T0" fmla="*/ 0 w 889"/>
                  <a:gd name="T1" fmla="*/ 888 h 888"/>
                  <a:gd name="T2" fmla="*/ 888 w 889"/>
                  <a:gd name="T3" fmla="*/ 0 h 888"/>
                  <a:gd name="T4" fmla="*/ 889 w 889"/>
                  <a:gd name="T5" fmla="*/ 0 h 888"/>
                  <a:gd name="T6" fmla="*/ 0 60000 65536"/>
                  <a:gd name="T7" fmla="*/ 0 60000 65536"/>
                  <a:gd name="T8" fmla="*/ 0 60000 65536"/>
                  <a:gd name="T9" fmla="*/ 0 w 889"/>
                  <a:gd name="T10" fmla="*/ 0 h 888"/>
                  <a:gd name="T11" fmla="*/ 889 w 889"/>
                  <a:gd name="T12" fmla="*/ 888 h 888"/>
                </a:gdLst>
                <a:ahLst/>
                <a:cxnLst>
                  <a:cxn ang="T6">
                    <a:pos x="T0" y="T1"/>
                  </a:cxn>
                  <a:cxn ang="T7">
                    <a:pos x="T2" y="T3"/>
                  </a:cxn>
                  <a:cxn ang="T8">
                    <a:pos x="T4" y="T5"/>
                  </a:cxn>
                </a:cxnLst>
                <a:rect l="T9" t="T10" r="T11" b="T12"/>
                <a:pathLst>
                  <a:path w="889" h="888">
                    <a:moveTo>
                      <a:pt x="0" y="888"/>
                    </a:moveTo>
                    <a:lnTo>
                      <a:pt x="888" y="0"/>
                    </a:lnTo>
                    <a:lnTo>
                      <a:pt x="8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4" name="Freeform 274"/>
              <p:cNvSpPr>
                <a:spLocks/>
              </p:cNvSpPr>
              <p:nvPr/>
            </p:nvSpPr>
            <p:spPr bwMode="auto">
              <a:xfrm>
                <a:off x="4646" y="6898"/>
                <a:ext cx="222" cy="222"/>
              </a:xfrm>
              <a:custGeom>
                <a:avLst/>
                <a:gdLst>
                  <a:gd name="T0" fmla="*/ 0 w 890"/>
                  <a:gd name="T1" fmla="*/ 889 h 889"/>
                  <a:gd name="T2" fmla="*/ 889 w 890"/>
                  <a:gd name="T3" fmla="*/ 0 h 889"/>
                  <a:gd name="T4" fmla="*/ 890 w 890"/>
                  <a:gd name="T5" fmla="*/ 0 h 889"/>
                  <a:gd name="T6" fmla="*/ 0 60000 65536"/>
                  <a:gd name="T7" fmla="*/ 0 60000 65536"/>
                  <a:gd name="T8" fmla="*/ 0 60000 65536"/>
                  <a:gd name="T9" fmla="*/ 0 w 890"/>
                  <a:gd name="T10" fmla="*/ 0 h 889"/>
                  <a:gd name="T11" fmla="*/ 890 w 890"/>
                  <a:gd name="T12" fmla="*/ 889 h 889"/>
                </a:gdLst>
                <a:ahLst/>
                <a:cxnLst>
                  <a:cxn ang="T6">
                    <a:pos x="T0" y="T1"/>
                  </a:cxn>
                  <a:cxn ang="T7">
                    <a:pos x="T2" y="T3"/>
                  </a:cxn>
                  <a:cxn ang="T8">
                    <a:pos x="T4" y="T5"/>
                  </a:cxn>
                </a:cxnLst>
                <a:rect l="T9" t="T10" r="T11" b="T12"/>
                <a:pathLst>
                  <a:path w="890" h="889">
                    <a:moveTo>
                      <a:pt x="0" y="889"/>
                    </a:moveTo>
                    <a:lnTo>
                      <a:pt x="889" y="0"/>
                    </a:lnTo>
                    <a:lnTo>
                      <a:pt x="89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5" name="Freeform 275"/>
              <p:cNvSpPr>
                <a:spLocks/>
              </p:cNvSpPr>
              <p:nvPr/>
            </p:nvSpPr>
            <p:spPr bwMode="auto">
              <a:xfrm>
                <a:off x="5389" y="5968"/>
                <a:ext cx="182" cy="178"/>
              </a:xfrm>
              <a:custGeom>
                <a:avLst/>
                <a:gdLst>
                  <a:gd name="T0" fmla="*/ 0 w 726"/>
                  <a:gd name="T1" fmla="*/ 0 h 714"/>
                  <a:gd name="T2" fmla="*/ 725 w 726"/>
                  <a:gd name="T3" fmla="*/ 714 h 714"/>
                  <a:gd name="T4" fmla="*/ 726 w 726"/>
                  <a:gd name="T5" fmla="*/ 714 h 714"/>
                  <a:gd name="T6" fmla="*/ 0 60000 65536"/>
                  <a:gd name="T7" fmla="*/ 0 60000 65536"/>
                  <a:gd name="T8" fmla="*/ 0 60000 65536"/>
                  <a:gd name="T9" fmla="*/ 0 w 726"/>
                  <a:gd name="T10" fmla="*/ 0 h 714"/>
                  <a:gd name="T11" fmla="*/ 726 w 726"/>
                  <a:gd name="T12" fmla="*/ 714 h 714"/>
                </a:gdLst>
                <a:ahLst/>
                <a:cxnLst>
                  <a:cxn ang="T6">
                    <a:pos x="T0" y="T1"/>
                  </a:cxn>
                  <a:cxn ang="T7">
                    <a:pos x="T2" y="T3"/>
                  </a:cxn>
                  <a:cxn ang="T8">
                    <a:pos x="T4" y="T5"/>
                  </a:cxn>
                </a:cxnLst>
                <a:rect l="T9" t="T10" r="T11" b="T12"/>
                <a:pathLst>
                  <a:path w="726" h="714">
                    <a:moveTo>
                      <a:pt x="0" y="0"/>
                    </a:moveTo>
                    <a:lnTo>
                      <a:pt x="725" y="714"/>
                    </a:lnTo>
                    <a:lnTo>
                      <a:pt x="726" y="7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6" name="Freeform 276"/>
              <p:cNvSpPr>
                <a:spLocks/>
              </p:cNvSpPr>
              <p:nvPr/>
            </p:nvSpPr>
            <p:spPr bwMode="auto">
              <a:xfrm>
                <a:off x="5571" y="6146"/>
                <a:ext cx="1" cy="50"/>
              </a:xfrm>
              <a:custGeom>
                <a:avLst/>
                <a:gdLst>
                  <a:gd name="T0" fmla="*/ 0 w 2"/>
                  <a:gd name="T1" fmla="*/ 0 h 199"/>
                  <a:gd name="T2" fmla="*/ 1 w 2"/>
                  <a:gd name="T3" fmla="*/ 199 h 199"/>
                  <a:gd name="T4" fmla="*/ 2 w 2"/>
                  <a:gd name="T5" fmla="*/ 199 h 199"/>
                  <a:gd name="T6" fmla="*/ 0 60000 65536"/>
                  <a:gd name="T7" fmla="*/ 0 60000 65536"/>
                  <a:gd name="T8" fmla="*/ 0 60000 65536"/>
                  <a:gd name="T9" fmla="*/ 0 w 2"/>
                  <a:gd name="T10" fmla="*/ 0 h 199"/>
                  <a:gd name="T11" fmla="*/ 2 w 2"/>
                  <a:gd name="T12" fmla="*/ 199 h 199"/>
                </a:gdLst>
                <a:ahLst/>
                <a:cxnLst>
                  <a:cxn ang="T6">
                    <a:pos x="T0" y="T1"/>
                  </a:cxn>
                  <a:cxn ang="T7">
                    <a:pos x="T2" y="T3"/>
                  </a:cxn>
                  <a:cxn ang="T8">
                    <a:pos x="T4" y="T5"/>
                  </a:cxn>
                </a:cxnLst>
                <a:rect l="T9" t="T10" r="T11" b="T12"/>
                <a:pathLst>
                  <a:path w="2" h="199">
                    <a:moveTo>
                      <a:pt x="0" y="0"/>
                    </a:moveTo>
                    <a:lnTo>
                      <a:pt x="1" y="199"/>
                    </a:lnTo>
                    <a:lnTo>
                      <a:pt x="2" y="19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7" name="Freeform 277"/>
              <p:cNvSpPr>
                <a:spLocks/>
              </p:cNvSpPr>
              <p:nvPr/>
            </p:nvSpPr>
            <p:spPr bwMode="auto">
              <a:xfrm>
                <a:off x="5571" y="6196"/>
                <a:ext cx="29" cy="1"/>
              </a:xfrm>
              <a:custGeom>
                <a:avLst/>
                <a:gdLst>
                  <a:gd name="T0" fmla="*/ 0 w 115"/>
                  <a:gd name="T1" fmla="*/ 0 h 1"/>
                  <a:gd name="T2" fmla="*/ 114 w 115"/>
                  <a:gd name="T3" fmla="*/ 0 h 1"/>
                  <a:gd name="T4" fmla="*/ 115 w 115"/>
                  <a:gd name="T5" fmla="*/ 0 h 1"/>
                  <a:gd name="T6" fmla="*/ 0 60000 65536"/>
                  <a:gd name="T7" fmla="*/ 0 60000 65536"/>
                  <a:gd name="T8" fmla="*/ 0 60000 65536"/>
                  <a:gd name="T9" fmla="*/ 0 w 115"/>
                  <a:gd name="T10" fmla="*/ 0 h 1"/>
                  <a:gd name="T11" fmla="*/ 115 w 115"/>
                  <a:gd name="T12" fmla="*/ 1 h 1"/>
                </a:gdLst>
                <a:ahLst/>
                <a:cxnLst>
                  <a:cxn ang="T6">
                    <a:pos x="T0" y="T1"/>
                  </a:cxn>
                  <a:cxn ang="T7">
                    <a:pos x="T2" y="T3"/>
                  </a:cxn>
                  <a:cxn ang="T8">
                    <a:pos x="T4" y="T5"/>
                  </a:cxn>
                </a:cxnLst>
                <a:rect l="T9" t="T10" r="T11" b="T12"/>
                <a:pathLst>
                  <a:path w="115" h="1">
                    <a:moveTo>
                      <a:pt x="0" y="0"/>
                    </a:moveTo>
                    <a:lnTo>
                      <a:pt x="114" y="0"/>
                    </a:lnTo>
                    <a:lnTo>
                      <a:pt x="11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8" name="Freeform 278"/>
              <p:cNvSpPr>
                <a:spLocks/>
              </p:cNvSpPr>
              <p:nvPr/>
            </p:nvSpPr>
            <p:spPr bwMode="auto">
              <a:xfrm>
                <a:off x="4687" y="6671"/>
                <a:ext cx="181" cy="178"/>
              </a:xfrm>
              <a:custGeom>
                <a:avLst/>
                <a:gdLst>
                  <a:gd name="T0" fmla="*/ 0 w 724"/>
                  <a:gd name="T1" fmla="*/ 0 h 714"/>
                  <a:gd name="T2" fmla="*/ 723 w 724"/>
                  <a:gd name="T3" fmla="*/ 714 h 714"/>
                  <a:gd name="T4" fmla="*/ 724 w 724"/>
                  <a:gd name="T5" fmla="*/ 714 h 714"/>
                  <a:gd name="T6" fmla="*/ 0 60000 65536"/>
                  <a:gd name="T7" fmla="*/ 0 60000 65536"/>
                  <a:gd name="T8" fmla="*/ 0 60000 65536"/>
                  <a:gd name="T9" fmla="*/ 0 w 724"/>
                  <a:gd name="T10" fmla="*/ 0 h 714"/>
                  <a:gd name="T11" fmla="*/ 724 w 724"/>
                  <a:gd name="T12" fmla="*/ 714 h 714"/>
                </a:gdLst>
                <a:ahLst/>
                <a:cxnLst>
                  <a:cxn ang="T6">
                    <a:pos x="T0" y="T1"/>
                  </a:cxn>
                  <a:cxn ang="T7">
                    <a:pos x="T2" y="T3"/>
                  </a:cxn>
                  <a:cxn ang="T8">
                    <a:pos x="T4" y="T5"/>
                  </a:cxn>
                </a:cxnLst>
                <a:rect l="T9" t="T10" r="T11" b="T12"/>
                <a:pathLst>
                  <a:path w="724" h="714">
                    <a:moveTo>
                      <a:pt x="0" y="0"/>
                    </a:moveTo>
                    <a:lnTo>
                      <a:pt x="723" y="714"/>
                    </a:lnTo>
                    <a:lnTo>
                      <a:pt x="724" y="7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19" name="Freeform 279"/>
              <p:cNvSpPr>
                <a:spLocks/>
              </p:cNvSpPr>
              <p:nvPr/>
            </p:nvSpPr>
            <p:spPr bwMode="auto">
              <a:xfrm>
                <a:off x="4868" y="6849"/>
                <a:ext cx="1" cy="50"/>
              </a:xfrm>
              <a:custGeom>
                <a:avLst/>
                <a:gdLst>
                  <a:gd name="T0" fmla="*/ 0 w 2"/>
                  <a:gd name="T1" fmla="*/ 0 h 198"/>
                  <a:gd name="T2" fmla="*/ 1 w 2"/>
                  <a:gd name="T3" fmla="*/ 198 h 198"/>
                  <a:gd name="T4" fmla="*/ 2 w 2"/>
                  <a:gd name="T5" fmla="*/ 198 h 198"/>
                  <a:gd name="T6" fmla="*/ 0 60000 65536"/>
                  <a:gd name="T7" fmla="*/ 0 60000 65536"/>
                  <a:gd name="T8" fmla="*/ 0 60000 65536"/>
                  <a:gd name="T9" fmla="*/ 0 w 2"/>
                  <a:gd name="T10" fmla="*/ 0 h 198"/>
                  <a:gd name="T11" fmla="*/ 2 w 2"/>
                  <a:gd name="T12" fmla="*/ 198 h 198"/>
                </a:gdLst>
                <a:ahLst/>
                <a:cxnLst>
                  <a:cxn ang="T6">
                    <a:pos x="T0" y="T1"/>
                  </a:cxn>
                  <a:cxn ang="T7">
                    <a:pos x="T2" y="T3"/>
                  </a:cxn>
                  <a:cxn ang="T8">
                    <a:pos x="T4" y="T5"/>
                  </a:cxn>
                </a:cxnLst>
                <a:rect l="T9" t="T10" r="T11" b="T12"/>
                <a:pathLst>
                  <a:path w="2" h="198">
                    <a:moveTo>
                      <a:pt x="0" y="0"/>
                    </a:moveTo>
                    <a:lnTo>
                      <a:pt x="1" y="198"/>
                    </a:lnTo>
                    <a:lnTo>
                      <a:pt x="2" y="19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0" name="Freeform 280"/>
              <p:cNvSpPr>
                <a:spLocks/>
              </p:cNvSpPr>
              <p:nvPr/>
            </p:nvSpPr>
            <p:spPr bwMode="auto">
              <a:xfrm>
                <a:off x="4868" y="6899"/>
                <a:ext cx="29" cy="1"/>
              </a:xfrm>
              <a:custGeom>
                <a:avLst/>
                <a:gdLst>
                  <a:gd name="T0" fmla="*/ 0 w 115"/>
                  <a:gd name="T1" fmla="*/ 0 h 1"/>
                  <a:gd name="T2" fmla="*/ 114 w 115"/>
                  <a:gd name="T3" fmla="*/ 0 h 1"/>
                  <a:gd name="T4" fmla="*/ 115 w 115"/>
                  <a:gd name="T5" fmla="*/ 0 h 1"/>
                  <a:gd name="T6" fmla="*/ 0 60000 65536"/>
                  <a:gd name="T7" fmla="*/ 0 60000 65536"/>
                  <a:gd name="T8" fmla="*/ 0 60000 65536"/>
                  <a:gd name="T9" fmla="*/ 0 w 115"/>
                  <a:gd name="T10" fmla="*/ 0 h 1"/>
                  <a:gd name="T11" fmla="*/ 115 w 115"/>
                  <a:gd name="T12" fmla="*/ 1 h 1"/>
                </a:gdLst>
                <a:ahLst/>
                <a:cxnLst>
                  <a:cxn ang="T6">
                    <a:pos x="T0" y="T1"/>
                  </a:cxn>
                  <a:cxn ang="T7">
                    <a:pos x="T2" y="T3"/>
                  </a:cxn>
                  <a:cxn ang="T8">
                    <a:pos x="T4" y="T5"/>
                  </a:cxn>
                </a:cxnLst>
                <a:rect l="T9" t="T10" r="T11" b="T12"/>
                <a:pathLst>
                  <a:path w="115" h="1">
                    <a:moveTo>
                      <a:pt x="0" y="0"/>
                    </a:moveTo>
                    <a:lnTo>
                      <a:pt x="114" y="0"/>
                    </a:lnTo>
                    <a:lnTo>
                      <a:pt x="11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1" name="Freeform 281"/>
              <p:cNvSpPr>
                <a:spLocks/>
              </p:cNvSpPr>
              <p:nvPr/>
            </p:nvSpPr>
            <p:spPr bwMode="auto">
              <a:xfrm>
                <a:off x="5349" y="6146"/>
                <a:ext cx="222" cy="222"/>
              </a:xfrm>
              <a:custGeom>
                <a:avLst/>
                <a:gdLst>
                  <a:gd name="T0" fmla="*/ 0 w 890"/>
                  <a:gd name="T1" fmla="*/ 887 h 887"/>
                  <a:gd name="T2" fmla="*/ 889 w 890"/>
                  <a:gd name="T3" fmla="*/ 0 h 887"/>
                  <a:gd name="T4" fmla="*/ 890 w 890"/>
                  <a:gd name="T5" fmla="*/ 0 h 887"/>
                  <a:gd name="T6" fmla="*/ 0 60000 65536"/>
                  <a:gd name="T7" fmla="*/ 0 60000 65536"/>
                  <a:gd name="T8" fmla="*/ 0 60000 65536"/>
                  <a:gd name="T9" fmla="*/ 0 w 890"/>
                  <a:gd name="T10" fmla="*/ 0 h 887"/>
                  <a:gd name="T11" fmla="*/ 890 w 890"/>
                  <a:gd name="T12" fmla="*/ 887 h 887"/>
                </a:gdLst>
                <a:ahLst/>
                <a:cxnLst>
                  <a:cxn ang="T6">
                    <a:pos x="T0" y="T1"/>
                  </a:cxn>
                  <a:cxn ang="T7">
                    <a:pos x="T2" y="T3"/>
                  </a:cxn>
                  <a:cxn ang="T8">
                    <a:pos x="T4" y="T5"/>
                  </a:cxn>
                </a:cxnLst>
                <a:rect l="T9" t="T10" r="T11" b="T12"/>
                <a:pathLst>
                  <a:path w="890" h="887">
                    <a:moveTo>
                      <a:pt x="0" y="887"/>
                    </a:moveTo>
                    <a:lnTo>
                      <a:pt x="889" y="0"/>
                    </a:lnTo>
                    <a:lnTo>
                      <a:pt x="89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2" name="Freeform 282"/>
              <p:cNvSpPr>
                <a:spLocks/>
              </p:cNvSpPr>
              <p:nvPr/>
            </p:nvSpPr>
            <p:spPr bwMode="auto">
              <a:xfrm>
                <a:off x="5349" y="6196"/>
                <a:ext cx="222" cy="221"/>
              </a:xfrm>
              <a:custGeom>
                <a:avLst/>
                <a:gdLst>
                  <a:gd name="T0" fmla="*/ 0 w 891"/>
                  <a:gd name="T1" fmla="*/ 888 h 888"/>
                  <a:gd name="T2" fmla="*/ 890 w 891"/>
                  <a:gd name="T3" fmla="*/ 0 h 888"/>
                  <a:gd name="T4" fmla="*/ 891 w 891"/>
                  <a:gd name="T5" fmla="*/ 0 h 888"/>
                  <a:gd name="T6" fmla="*/ 0 60000 65536"/>
                  <a:gd name="T7" fmla="*/ 0 60000 65536"/>
                  <a:gd name="T8" fmla="*/ 0 60000 65536"/>
                  <a:gd name="T9" fmla="*/ 0 w 891"/>
                  <a:gd name="T10" fmla="*/ 0 h 888"/>
                  <a:gd name="T11" fmla="*/ 891 w 891"/>
                  <a:gd name="T12" fmla="*/ 888 h 888"/>
                </a:gdLst>
                <a:ahLst/>
                <a:cxnLst>
                  <a:cxn ang="T6">
                    <a:pos x="T0" y="T1"/>
                  </a:cxn>
                  <a:cxn ang="T7">
                    <a:pos x="T2" y="T3"/>
                  </a:cxn>
                  <a:cxn ang="T8">
                    <a:pos x="T4" y="T5"/>
                  </a:cxn>
                </a:cxnLst>
                <a:rect l="T9" t="T10" r="T11" b="T12"/>
                <a:pathLst>
                  <a:path w="891" h="888">
                    <a:moveTo>
                      <a:pt x="0" y="888"/>
                    </a:moveTo>
                    <a:lnTo>
                      <a:pt x="890" y="0"/>
                    </a:lnTo>
                    <a:lnTo>
                      <a:pt x="89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3" name="Freeform 283"/>
              <p:cNvSpPr>
                <a:spLocks/>
              </p:cNvSpPr>
              <p:nvPr/>
            </p:nvSpPr>
            <p:spPr bwMode="auto">
              <a:xfrm>
                <a:off x="5124" y="6671"/>
                <a:ext cx="79"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4" name="Freeform 284"/>
              <p:cNvSpPr>
                <a:spLocks/>
              </p:cNvSpPr>
              <p:nvPr/>
            </p:nvSpPr>
            <p:spPr bwMode="auto">
              <a:xfrm>
                <a:off x="5826" y="5968"/>
                <a:ext cx="80" cy="1"/>
              </a:xfrm>
              <a:custGeom>
                <a:avLst/>
                <a:gdLst>
                  <a:gd name="T0" fmla="*/ 0 w 318"/>
                  <a:gd name="T1" fmla="*/ 0 h 1"/>
                  <a:gd name="T2" fmla="*/ 317 w 318"/>
                  <a:gd name="T3" fmla="*/ 0 h 1"/>
                  <a:gd name="T4" fmla="*/ 318 w 318"/>
                  <a:gd name="T5" fmla="*/ 0 h 1"/>
                  <a:gd name="T6" fmla="*/ 0 60000 65536"/>
                  <a:gd name="T7" fmla="*/ 0 60000 65536"/>
                  <a:gd name="T8" fmla="*/ 0 60000 65536"/>
                  <a:gd name="T9" fmla="*/ 0 w 318"/>
                  <a:gd name="T10" fmla="*/ 0 h 1"/>
                  <a:gd name="T11" fmla="*/ 318 w 318"/>
                  <a:gd name="T12" fmla="*/ 1 h 1"/>
                </a:gdLst>
                <a:ahLst/>
                <a:cxnLst>
                  <a:cxn ang="T6">
                    <a:pos x="T0" y="T1"/>
                  </a:cxn>
                  <a:cxn ang="T7">
                    <a:pos x="T2" y="T3"/>
                  </a:cxn>
                  <a:cxn ang="T8">
                    <a:pos x="T4" y="T5"/>
                  </a:cxn>
                </a:cxnLst>
                <a:rect l="T9" t="T10" r="T11" b="T12"/>
                <a:pathLst>
                  <a:path w="318" h="1">
                    <a:moveTo>
                      <a:pt x="0" y="0"/>
                    </a:moveTo>
                    <a:lnTo>
                      <a:pt x="317" y="0"/>
                    </a:lnTo>
                    <a:lnTo>
                      <a:pt x="3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5" name="Freeform 285"/>
              <p:cNvSpPr>
                <a:spLocks/>
              </p:cNvSpPr>
              <p:nvPr/>
            </p:nvSpPr>
            <p:spPr bwMode="auto">
              <a:xfrm>
                <a:off x="5179" y="5968"/>
                <a:ext cx="210" cy="211"/>
              </a:xfrm>
              <a:custGeom>
                <a:avLst/>
                <a:gdLst>
                  <a:gd name="T0" fmla="*/ 843 w 843"/>
                  <a:gd name="T1" fmla="*/ 0 h 843"/>
                  <a:gd name="T2" fmla="*/ 0 w 843"/>
                  <a:gd name="T3" fmla="*/ 843 h 843"/>
                  <a:gd name="T4" fmla="*/ 1 w 843"/>
                  <a:gd name="T5" fmla="*/ 843 h 843"/>
                  <a:gd name="T6" fmla="*/ 0 60000 65536"/>
                  <a:gd name="T7" fmla="*/ 0 60000 65536"/>
                  <a:gd name="T8" fmla="*/ 0 60000 65536"/>
                  <a:gd name="T9" fmla="*/ 0 w 843"/>
                  <a:gd name="T10" fmla="*/ 0 h 843"/>
                  <a:gd name="T11" fmla="*/ 843 w 843"/>
                  <a:gd name="T12" fmla="*/ 843 h 843"/>
                </a:gdLst>
                <a:ahLst/>
                <a:cxnLst>
                  <a:cxn ang="T6">
                    <a:pos x="T0" y="T1"/>
                  </a:cxn>
                  <a:cxn ang="T7">
                    <a:pos x="T2" y="T3"/>
                  </a:cxn>
                  <a:cxn ang="T8">
                    <a:pos x="T4" y="T5"/>
                  </a:cxn>
                </a:cxnLst>
                <a:rect l="T9" t="T10" r="T11" b="T12"/>
                <a:pathLst>
                  <a:path w="843" h="843">
                    <a:moveTo>
                      <a:pt x="843" y="0"/>
                    </a:moveTo>
                    <a:lnTo>
                      <a:pt x="0" y="843"/>
                    </a:lnTo>
                    <a:lnTo>
                      <a:pt x="1" y="8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6" name="Freeform 286"/>
              <p:cNvSpPr>
                <a:spLocks/>
              </p:cNvSpPr>
              <p:nvPr/>
            </p:nvSpPr>
            <p:spPr bwMode="auto">
              <a:xfrm>
                <a:off x="5050" y="6477"/>
                <a:ext cx="191" cy="136"/>
              </a:xfrm>
              <a:custGeom>
                <a:avLst/>
                <a:gdLst>
                  <a:gd name="T0" fmla="*/ 12 w 763"/>
                  <a:gd name="T1" fmla="*/ 438 h 546"/>
                  <a:gd name="T2" fmla="*/ 37 w 763"/>
                  <a:gd name="T3" fmla="*/ 477 h 546"/>
                  <a:gd name="T4" fmla="*/ 74 w 763"/>
                  <a:gd name="T5" fmla="*/ 508 h 546"/>
                  <a:gd name="T6" fmla="*/ 123 w 763"/>
                  <a:gd name="T7" fmla="*/ 530 h 546"/>
                  <a:gd name="T8" fmla="*/ 181 w 763"/>
                  <a:gd name="T9" fmla="*/ 543 h 546"/>
                  <a:gd name="T10" fmla="*/ 245 w 763"/>
                  <a:gd name="T11" fmla="*/ 546 h 546"/>
                  <a:gd name="T12" fmla="*/ 316 w 763"/>
                  <a:gd name="T13" fmla="*/ 541 h 546"/>
                  <a:gd name="T14" fmla="*/ 389 w 763"/>
                  <a:gd name="T15" fmla="*/ 525 h 546"/>
                  <a:gd name="T16" fmla="*/ 461 w 763"/>
                  <a:gd name="T17" fmla="*/ 500 h 546"/>
                  <a:gd name="T18" fmla="*/ 530 w 763"/>
                  <a:gd name="T19" fmla="*/ 467 h 546"/>
                  <a:gd name="T20" fmla="*/ 594 w 763"/>
                  <a:gd name="T21" fmla="*/ 427 h 546"/>
                  <a:gd name="T22" fmla="*/ 649 w 763"/>
                  <a:gd name="T23" fmla="*/ 381 h 546"/>
                  <a:gd name="T24" fmla="*/ 696 w 763"/>
                  <a:gd name="T25" fmla="*/ 331 h 546"/>
                  <a:gd name="T26" fmla="*/ 732 w 763"/>
                  <a:gd name="T27" fmla="*/ 280 h 546"/>
                  <a:gd name="T28" fmla="*/ 754 w 763"/>
                  <a:gd name="T29" fmla="*/ 228 h 546"/>
                  <a:gd name="T30" fmla="*/ 763 w 763"/>
                  <a:gd name="T31" fmla="*/ 178 h 546"/>
                  <a:gd name="T32" fmla="*/ 758 w 763"/>
                  <a:gd name="T33" fmla="*/ 131 h 546"/>
                  <a:gd name="T34" fmla="*/ 739 w 763"/>
                  <a:gd name="T35" fmla="*/ 89 h 546"/>
                  <a:gd name="T36" fmla="*/ 708 w 763"/>
                  <a:gd name="T37" fmla="*/ 55 h 546"/>
                  <a:gd name="T38" fmla="*/ 665 w 763"/>
                  <a:gd name="T39" fmla="*/ 27 h 546"/>
                  <a:gd name="T40" fmla="*/ 612 w 763"/>
                  <a:gd name="T41" fmla="*/ 9 h 546"/>
                  <a:gd name="T42" fmla="*/ 550 w 763"/>
                  <a:gd name="T43" fmla="*/ 0 h 546"/>
                  <a:gd name="T44" fmla="*/ 482 w 763"/>
                  <a:gd name="T45" fmla="*/ 2 h 546"/>
                  <a:gd name="T46" fmla="*/ 411 w 763"/>
                  <a:gd name="T47" fmla="*/ 13 h 546"/>
                  <a:gd name="T48" fmla="*/ 338 w 763"/>
                  <a:gd name="T49" fmla="*/ 34 h 546"/>
                  <a:gd name="T50" fmla="*/ 266 w 763"/>
                  <a:gd name="T51" fmla="*/ 63 h 546"/>
                  <a:gd name="T52" fmla="*/ 200 w 763"/>
                  <a:gd name="T53" fmla="*/ 99 h 546"/>
                  <a:gd name="T54" fmla="*/ 140 w 763"/>
                  <a:gd name="T55" fmla="*/ 142 h 546"/>
                  <a:gd name="T56" fmla="*/ 88 w 763"/>
                  <a:gd name="T57" fmla="*/ 190 h 546"/>
                  <a:gd name="T58" fmla="*/ 47 w 763"/>
                  <a:gd name="T59" fmla="*/ 241 h 546"/>
                  <a:gd name="T60" fmla="*/ 18 w 763"/>
                  <a:gd name="T61" fmla="*/ 293 h 546"/>
                  <a:gd name="T62" fmla="*/ 2 w 763"/>
                  <a:gd name="T63" fmla="*/ 344 h 546"/>
                  <a:gd name="T64" fmla="*/ 0 w 763"/>
                  <a:gd name="T65" fmla="*/ 393 h 546"/>
                  <a:gd name="T66" fmla="*/ 12 w 763"/>
                  <a:gd name="T67" fmla="*/ 438 h 546"/>
                  <a:gd name="T68" fmla="*/ 13 w 763"/>
                  <a:gd name="T69" fmla="*/ 438 h 5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3"/>
                  <a:gd name="T106" fmla="*/ 0 h 546"/>
                  <a:gd name="T107" fmla="*/ 763 w 763"/>
                  <a:gd name="T108" fmla="*/ 546 h 5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3" h="546">
                    <a:moveTo>
                      <a:pt x="12" y="438"/>
                    </a:moveTo>
                    <a:lnTo>
                      <a:pt x="37" y="477"/>
                    </a:lnTo>
                    <a:lnTo>
                      <a:pt x="74" y="508"/>
                    </a:lnTo>
                    <a:lnTo>
                      <a:pt x="123" y="530"/>
                    </a:lnTo>
                    <a:lnTo>
                      <a:pt x="181" y="543"/>
                    </a:lnTo>
                    <a:lnTo>
                      <a:pt x="245" y="546"/>
                    </a:lnTo>
                    <a:lnTo>
                      <a:pt x="316" y="541"/>
                    </a:lnTo>
                    <a:lnTo>
                      <a:pt x="389" y="525"/>
                    </a:lnTo>
                    <a:lnTo>
                      <a:pt x="461" y="500"/>
                    </a:lnTo>
                    <a:lnTo>
                      <a:pt x="530" y="467"/>
                    </a:lnTo>
                    <a:lnTo>
                      <a:pt x="594" y="427"/>
                    </a:lnTo>
                    <a:lnTo>
                      <a:pt x="649" y="381"/>
                    </a:lnTo>
                    <a:lnTo>
                      <a:pt x="696" y="331"/>
                    </a:lnTo>
                    <a:lnTo>
                      <a:pt x="732" y="280"/>
                    </a:lnTo>
                    <a:lnTo>
                      <a:pt x="754" y="228"/>
                    </a:lnTo>
                    <a:lnTo>
                      <a:pt x="763" y="178"/>
                    </a:lnTo>
                    <a:lnTo>
                      <a:pt x="758" y="131"/>
                    </a:lnTo>
                    <a:lnTo>
                      <a:pt x="739" y="89"/>
                    </a:lnTo>
                    <a:lnTo>
                      <a:pt x="708" y="55"/>
                    </a:lnTo>
                    <a:lnTo>
                      <a:pt x="665" y="27"/>
                    </a:lnTo>
                    <a:lnTo>
                      <a:pt x="612" y="9"/>
                    </a:lnTo>
                    <a:lnTo>
                      <a:pt x="550" y="0"/>
                    </a:lnTo>
                    <a:lnTo>
                      <a:pt x="482" y="2"/>
                    </a:lnTo>
                    <a:lnTo>
                      <a:pt x="411" y="13"/>
                    </a:lnTo>
                    <a:lnTo>
                      <a:pt x="338" y="34"/>
                    </a:lnTo>
                    <a:lnTo>
                      <a:pt x="266" y="63"/>
                    </a:lnTo>
                    <a:lnTo>
                      <a:pt x="200" y="99"/>
                    </a:lnTo>
                    <a:lnTo>
                      <a:pt x="140" y="142"/>
                    </a:lnTo>
                    <a:lnTo>
                      <a:pt x="88" y="190"/>
                    </a:lnTo>
                    <a:lnTo>
                      <a:pt x="47" y="241"/>
                    </a:lnTo>
                    <a:lnTo>
                      <a:pt x="18" y="293"/>
                    </a:lnTo>
                    <a:lnTo>
                      <a:pt x="2" y="344"/>
                    </a:lnTo>
                    <a:lnTo>
                      <a:pt x="0" y="393"/>
                    </a:lnTo>
                    <a:lnTo>
                      <a:pt x="12" y="438"/>
                    </a:lnTo>
                    <a:lnTo>
                      <a:pt x="13" y="4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7" name="Freeform 287"/>
              <p:cNvSpPr>
                <a:spLocks/>
              </p:cNvSpPr>
              <p:nvPr/>
            </p:nvSpPr>
            <p:spPr bwMode="auto">
              <a:xfrm>
                <a:off x="5078" y="6505"/>
                <a:ext cx="134" cy="80"/>
              </a:xfrm>
              <a:custGeom>
                <a:avLst/>
                <a:gdLst>
                  <a:gd name="T0" fmla="*/ 1 w 536"/>
                  <a:gd name="T1" fmla="*/ 277 h 317"/>
                  <a:gd name="T2" fmla="*/ 21 w 536"/>
                  <a:gd name="T3" fmla="*/ 297 h 317"/>
                  <a:gd name="T4" fmla="*/ 89 w 536"/>
                  <a:gd name="T5" fmla="*/ 317 h 317"/>
                  <a:gd name="T6" fmla="*/ 197 w 536"/>
                  <a:gd name="T7" fmla="*/ 313 h 317"/>
                  <a:gd name="T8" fmla="*/ 320 w 536"/>
                  <a:gd name="T9" fmla="*/ 275 h 317"/>
                  <a:gd name="T10" fmla="*/ 431 w 536"/>
                  <a:gd name="T11" fmla="*/ 208 h 317"/>
                  <a:gd name="T12" fmla="*/ 506 w 536"/>
                  <a:gd name="T13" fmla="*/ 132 h 317"/>
                  <a:gd name="T14" fmla="*/ 536 w 536"/>
                  <a:gd name="T15" fmla="*/ 69 h 317"/>
                  <a:gd name="T16" fmla="*/ 535 w 536"/>
                  <a:gd name="T17" fmla="*/ 40 h 317"/>
                  <a:gd name="T18" fmla="*/ 514 w 536"/>
                  <a:gd name="T19" fmla="*/ 20 h 317"/>
                  <a:gd name="T20" fmla="*/ 448 w 536"/>
                  <a:gd name="T21" fmla="*/ 0 h 317"/>
                  <a:gd name="T22" fmla="*/ 340 w 536"/>
                  <a:gd name="T23" fmla="*/ 4 h 317"/>
                  <a:gd name="T24" fmla="*/ 217 w 536"/>
                  <a:gd name="T25" fmla="*/ 42 h 317"/>
                  <a:gd name="T26" fmla="*/ 106 w 536"/>
                  <a:gd name="T27" fmla="*/ 109 h 317"/>
                  <a:gd name="T28" fmla="*/ 30 w 536"/>
                  <a:gd name="T29" fmla="*/ 185 h 317"/>
                  <a:gd name="T30" fmla="*/ 0 w 536"/>
                  <a:gd name="T31" fmla="*/ 248 h 317"/>
                  <a:gd name="T32" fmla="*/ 1 w 536"/>
                  <a:gd name="T33" fmla="*/ 277 h 317"/>
                  <a:gd name="T34" fmla="*/ 3 w 536"/>
                  <a:gd name="T35" fmla="*/ 277 h 3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6"/>
                  <a:gd name="T55" fmla="*/ 0 h 317"/>
                  <a:gd name="T56" fmla="*/ 536 w 536"/>
                  <a:gd name="T57" fmla="*/ 317 h 3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6" h="317">
                    <a:moveTo>
                      <a:pt x="1" y="277"/>
                    </a:moveTo>
                    <a:lnTo>
                      <a:pt x="21" y="297"/>
                    </a:lnTo>
                    <a:lnTo>
                      <a:pt x="89" y="317"/>
                    </a:lnTo>
                    <a:lnTo>
                      <a:pt x="197" y="313"/>
                    </a:lnTo>
                    <a:lnTo>
                      <a:pt x="320" y="275"/>
                    </a:lnTo>
                    <a:lnTo>
                      <a:pt x="431" y="208"/>
                    </a:lnTo>
                    <a:lnTo>
                      <a:pt x="506" y="132"/>
                    </a:lnTo>
                    <a:lnTo>
                      <a:pt x="536" y="69"/>
                    </a:lnTo>
                    <a:lnTo>
                      <a:pt x="535" y="40"/>
                    </a:lnTo>
                    <a:lnTo>
                      <a:pt x="514" y="20"/>
                    </a:lnTo>
                    <a:lnTo>
                      <a:pt x="448" y="0"/>
                    </a:lnTo>
                    <a:lnTo>
                      <a:pt x="340" y="4"/>
                    </a:lnTo>
                    <a:lnTo>
                      <a:pt x="217" y="42"/>
                    </a:lnTo>
                    <a:lnTo>
                      <a:pt x="106" y="109"/>
                    </a:lnTo>
                    <a:lnTo>
                      <a:pt x="30" y="185"/>
                    </a:lnTo>
                    <a:lnTo>
                      <a:pt x="0" y="248"/>
                    </a:lnTo>
                    <a:lnTo>
                      <a:pt x="1" y="277"/>
                    </a:lnTo>
                    <a:lnTo>
                      <a:pt x="3" y="27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8" name="Freeform 288"/>
              <p:cNvSpPr>
                <a:spLocks/>
              </p:cNvSpPr>
              <p:nvPr/>
            </p:nvSpPr>
            <p:spPr bwMode="auto">
              <a:xfrm>
                <a:off x="5203" y="6769"/>
                <a:ext cx="78" cy="127"/>
              </a:xfrm>
              <a:custGeom>
                <a:avLst/>
                <a:gdLst>
                  <a:gd name="T0" fmla="*/ 0 w 315"/>
                  <a:gd name="T1" fmla="*/ 506 h 506"/>
                  <a:gd name="T2" fmla="*/ 68 w 315"/>
                  <a:gd name="T3" fmla="*/ 475 h 506"/>
                  <a:gd name="T4" fmla="*/ 133 w 315"/>
                  <a:gd name="T5" fmla="*/ 437 h 506"/>
                  <a:gd name="T6" fmla="*/ 189 w 315"/>
                  <a:gd name="T7" fmla="*/ 393 h 506"/>
                  <a:gd name="T8" fmla="*/ 238 w 315"/>
                  <a:gd name="T9" fmla="*/ 345 h 506"/>
                  <a:gd name="T10" fmla="*/ 276 w 315"/>
                  <a:gd name="T11" fmla="*/ 295 h 506"/>
                  <a:gd name="T12" fmla="*/ 302 w 315"/>
                  <a:gd name="T13" fmla="*/ 244 h 506"/>
                  <a:gd name="T14" fmla="*/ 315 w 315"/>
                  <a:gd name="T15" fmla="*/ 194 h 506"/>
                  <a:gd name="T16" fmla="*/ 315 w 315"/>
                  <a:gd name="T17" fmla="*/ 148 h 506"/>
                  <a:gd name="T18" fmla="*/ 302 w 315"/>
                  <a:gd name="T19" fmla="*/ 104 h 506"/>
                  <a:gd name="T20" fmla="*/ 276 w 315"/>
                  <a:gd name="T21" fmla="*/ 68 h 506"/>
                  <a:gd name="T22" fmla="*/ 238 w 315"/>
                  <a:gd name="T23" fmla="*/ 38 h 506"/>
                  <a:gd name="T24" fmla="*/ 189 w 315"/>
                  <a:gd name="T25" fmla="*/ 17 h 506"/>
                  <a:gd name="T26" fmla="*/ 133 w 315"/>
                  <a:gd name="T27" fmla="*/ 3 h 506"/>
                  <a:gd name="T28" fmla="*/ 68 w 315"/>
                  <a:gd name="T29" fmla="*/ 0 h 506"/>
                  <a:gd name="T30" fmla="*/ 0 w 315"/>
                  <a:gd name="T31" fmla="*/ 7 h 506"/>
                  <a:gd name="T32" fmla="*/ 1 w 315"/>
                  <a:gd name="T33" fmla="*/ 7 h 50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15"/>
                  <a:gd name="T52" fmla="*/ 0 h 506"/>
                  <a:gd name="T53" fmla="*/ 315 w 315"/>
                  <a:gd name="T54" fmla="*/ 506 h 50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15" h="506">
                    <a:moveTo>
                      <a:pt x="0" y="506"/>
                    </a:moveTo>
                    <a:lnTo>
                      <a:pt x="68" y="475"/>
                    </a:lnTo>
                    <a:lnTo>
                      <a:pt x="133" y="437"/>
                    </a:lnTo>
                    <a:lnTo>
                      <a:pt x="189" y="393"/>
                    </a:lnTo>
                    <a:lnTo>
                      <a:pt x="238" y="345"/>
                    </a:lnTo>
                    <a:lnTo>
                      <a:pt x="276" y="295"/>
                    </a:lnTo>
                    <a:lnTo>
                      <a:pt x="302" y="244"/>
                    </a:lnTo>
                    <a:lnTo>
                      <a:pt x="315" y="194"/>
                    </a:lnTo>
                    <a:lnTo>
                      <a:pt x="315" y="148"/>
                    </a:lnTo>
                    <a:lnTo>
                      <a:pt x="302" y="104"/>
                    </a:lnTo>
                    <a:lnTo>
                      <a:pt x="276" y="68"/>
                    </a:lnTo>
                    <a:lnTo>
                      <a:pt x="238" y="38"/>
                    </a:lnTo>
                    <a:lnTo>
                      <a:pt x="189" y="17"/>
                    </a:lnTo>
                    <a:lnTo>
                      <a:pt x="133" y="3"/>
                    </a:lnTo>
                    <a:lnTo>
                      <a:pt x="68" y="0"/>
                    </a:lnTo>
                    <a:lnTo>
                      <a:pt x="0" y="7"/>
                    </a:lnTo>
                    <a:lnTo>
                      <a:pt x="1" y="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29" name="Freeform 289"/>
              <p:cNvSpPr>
                <a:spLocks/>
              </p:cNvSpPr>
              <p:nvPr/>
            </p:nvSpPr>
            <p:spPr bwMode="auto">
              <a:xfrm>
                <a:off x="5203" y="6797"/>
                <a:ext cx="51" cy="68"/>
              </a:xfrm>
              <a:custGeom>
                <a:avLst/>
                <a:gdLst>
                  <a:gd name="T0" fmla="*/ 0 w 204"/>
                  <a:gd name="T1" fmla="*/ 270 h 270"/>
                  <a:gd name="T2" fmla="*/ 164 w 204"/>
                  <a:gd name="T3" fmla="*/ 146 h 270"/>
                  <a:gd name="T4" fmla="*/ 198 w 204"/>
                  <a:gd name="T5" fmla="*/ 86 h 270"/>
                  <a:gd name="T6" fmla="*/ 204 w 204"/>
                  <a:gd name="T7" fmla="*/ 51 h 270"/>
                  <a:gd name="T8" fmla="*/ 165 w 204"/>
                  <a:gd name="T9" fmla="*/ 15 h 270"/>
                  <a:gd name="T10" fmla="*/ 96 w 204"/>
                  <a:gd name="T11" fmla="*/ 0 h 270"/>
                  <a:gd name="T12" fmla="*/ 0 w 204"/>
                  <a:gd name="T13" fmla="*/ 8 h 270"/>
                  <a:gd name="T14" fmla="*/ 1 w 204"/>
                  <a:gd name="T15" fmla="*/ 8 h 270"/>
                  <a:gd name="T16" fmla="*/ 0 60000 65536"/>
                  <a:gd name="T17" fmla="*/ 0 60000 65536"/>
                  <a:gd name="T18" fmla="*/ 0 60000 65536"/>
                  <a:gd name="T19" fmla="*/ 0 60000 65536"/>
                  <a:gd name="T20" fmla="*/ 0 60000 65536"/>
                  <a:gd name="T21" fmla="*/ 0 60000 65536"/>
                  <a:gd name="T22" fmla="*/ 0 60000 65536"/>
                  <a:gd name="T23" fmla="*/ 0 60000 65536"/>
                  <a:gd name="T24" fmla="*/ 0 w 204"/>
                  <a:gd name="T25" fmla="*/ 0 h 270"/>
                  <a:gd name="T26" fmla="*/ 204 w 204"/>
                  <a:gd name="T27" fmla="*/ 270 h 2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4" h="270">
                    <a:moveTo>
                      <a:pt x="0" y="270"/>
                    </a:moveTo>
                    <a:lnTo>
                      <a:pt x="164" y="146"/>
                    </a:lnTo>
                    <a:lnTo>
                      <a:pt x="198" y="86"/>
                    </a:lnTo>
                    <a:lnTo>
                      <a:pt x="204" y="51"/>
                    </a:lnTo>
                    <a:lnTo>
                      <a:pt x="165" y="15"/>
                    </a:lnTo>
                    <a:lnTo>
                      <a:pt x="96" y="0"/>
                    </a:lnTo>
                    <a:lnTo>
                      <a:pt x="0" y="8"/>
                    </a:lnTo>
                    <a:lnTo>
                      <a:pt x="1" y="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0" name="Freeform 290"/>
              <p:cNvSpPr>
                <a:spLocks/>
              </p:cNvSpPr>
              <p:nvPr/>
            </p:nvSpPr>
            <p:spPr bwMode="auto">
              <a:xfrm>
                <a:off x="5391" y="6535"/>
                <a:ext cx="109" cy="71"/>
              </a:xfrm>
              <a:custGeom>
                <a:avLst/>
                <a:gdLst>
                  <a:gd name="T0" fmla="*/ 5 w 439"/>
                  <a:gd name="T1" fmla="*/ 225 h 286"/>
                  <a:gd name="T2" fmla="*/ 17 w 439"/>
                  <a:gd name="T3" fmla="*/ 246 h 286"/>
                  <a:gd name="T4" fmla="*/ 36 w 439"/>
                  <a:gd name="T5" fmla="*/ 262 h 286"/>
                  <a:gd name="T6" fmla="*/ 62 w 439"/>
                  <a:gd name="T7" fmla="*/ 276 h 286"/>
                  <a:gd name="T8" fmla="*/ 94 w 439"/>
                  <a:gd name="T9" fmla="*/ 284 h 286"/>
                  <a:gd name="T10" fmla="*/ 131 w 439"/>
                  <a:gd name="T11" fmla="*/ 286 h 286"/>
                  <a:gd name="T12" fmla="*/ 171 w 439"/>
                  <a:gd name="T13" fmla="*/ 284 h 286"/>
                  <a:gd name="T14" fmla="*/ 212 w 439"/>
                  <a:gd name="T15" fmla="*/ 276 h 286"/>
                  <a:gd name="T16" fmla="*/ 253 w 439"/>
                  <a:gd name="T17" fmla="*/ 264 h 286"/>
                  <a:gd name="T18" fmla="*/ 294 w 439"/>
                  <a:gd name="T19" fmla="*/ 247 h 286"/>
                  <a:gd name="T20" fmla="*/ 332 w 439"/>
                  <a:gd name="T21" fmla="*/ 227 h 286"/>
                  <a:gd name="T22" fmla="*/ 365 w 439"/>
                  <a:gd name="T23" fmla="*/ 204 h 286"/>
                  <a:gd name="T24" fmla="*/ 394 w 439"/>
                  <a:gd name="T25" fmla="*/ 178 h 286"/>
                  <a:gd name="T26" fmla="*/ 416 w 439"/>
                  <a:gd name="T27" fmla="*/ 151 h 286"/>
                  <a:gd name="T28" fmla="*/ 432 w 439"/>
                  <a:gd name="T29" fmla="*/ 124 h 286"/>
                  <a:gd name="T30" fmla="*/ 439 w 439"/>
                  <a:gd name="T31" fmla="*/ 97 h 286"/>
                  <a:gd name="T32" fmla="*/ 439 w 439"/>
                  <a:gd name="T33" fmla="*/ 73 h 286"/>
                  <a:gd name="T34" fmla="*/ 430 w 439"/>
                  <a:gd name="T35" fmla="*/ 50 h 286"/>
                  <a:gd name="T36" fmla="*/ 414 w 439"/>
                  <a:gd name="T37" fmla="*/ 32 h 286"/>
                  <a:gd name="T38" fmla="*/ 391 w 439"/>
                  <a:gd name="T39" fmla="*/ 16 h 286"/>
                  <a:gd name="T40" fmla="*/ 362 w 439"/>
                  <a:gd name="T41" fmla="*/ 6 h 286"/>
                  <a:gd name="T42" fmla="*/ 328 w 439"/>
                  <a:gd name="T43" fmla="*/ 0 h 286"/>
                  <a:gd name="T44" fmla="*/ 289 w 439"/>
                  <a:gd name="T45" fmla="*/ 0 h 286"/>
                  <a:gd name="T46" fmla="*/ 248 w 439"/>
                  <a:gd name="T47" fmla="*/ 6 h 286"/>
                  <a:gd name="T48" fmla="*/ 207 w 439"/>
                  <a:gd name="T49" fmla="*/ 16 h 286"/>
                  <a:gd name="T50" fmla="*/ 164 w 439"/>
                  <a:gd name="T51" fmla="*/ 30 h 286"/>
                  <a:gd name="T52" fmla="*/ 126 w 439"/>
                  <a:gd name="T53" fmla="*/ 48 h 286"/>
                  <a:gd name="T54" fmla="*/ 90 w 439"/>
                  <a:gd name="T55" fmla="*/ 70 h 286"/>
                  <a:gd name="T56" fmla="*/ 58 w 439"/>
                  <a:gd name="T57" fmla="*/ 95 h 286"/>
                  <a:gd name="T58" fmla="*/ 33 w 439"/>
                  <a:gd name="T59" fmla="*/ 121 h 286"/>
                  <a:gd name="T60" fmla="*/ 15 w 439"/>
                  <a:gd name="T61" fmla="*/ 149 h 286"/>
                  <a:gd name="T62" fmla="*/ 3 w 439"/>
                  <a:gd name="T63" fmla="*/ 176 h 286"/>
                  <a:gd name="T64" fmla="*/ 0 w 439"/>
                  <a:gd name="T65" fmla="*/ 201 h 286"/>
                  <a:gd name="T66" fmla="*/ 5 w 439"/>
                  <a:gd name="T67" fmla="*/ 225 h 286"/>
                  <a:gd name="T68" fmla="*/ 6 w 439"/>
                  <a:gd name="T69" fmla="*/ 225 h 2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9"/>
                  <a:gd name="T106" fmla="*/ 0 h 286"/>
                  <a:gd name="T107" fmla="*/ 439 w 439"/>
                  <a:gd name="T108" fmla="*/ 286 h 2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9" h="286">
                    <a:moveTo>
                      <a:pt x="5" y="225"/>
                    </a:moveTo>
                    <a:lnTo>
                      <a:pt x="17" y="246"/>
                    </a:lnTo>
                    <a:lnTo>
                      <a:pt x="36" y="262"/>
                    </a:lnTo>
                    <a:lnTo>
                      <a:pt x="62" y="276"/>
                    </a:lnTo>
                    <a:lnTo>
                      <a:pt x="94" y="284"/>
                    </a:lnTo>
                    <a:lnTo>
                      <a:pt x="131" y="286"/>
                    </a:lnTo>
                    <a:lnTo>
                      <a:pt x="171" y="284"/>
                    </a:lnTo>
                    <a:lnTo>
                      <a:pt x="212" y="276"/>
                    </a:lnTo>
                    <a:lnTo>
                      <a:pt x="253" y="264"/>
                    </a:lnTo>
                    <a:lnTo>
                      <a:pt x="294" y="247"/>
                    </a:lnTo>
                    <a:lnTo>
                      <a:pt x="332" y="227"/>
                    </a:lnTo>
                    <a:lnTo>
                      <a:pt x="365" y="204"/>
                    </a:lnTo>
                    <a:lnTo>
                      <a:pt x="394" y="178"/>
                    </a:lnTo>
                    <a:lnTo>
                      <a:pt x="416" y="151"/>
                    </a:lnTo>
                    <a:lnTo>
                      <a:pt x="432" y="124"/>
                    </a:lnTo>
                    <a:lnTo>
                      <a:pt x="439" y="97"/>
                    </a:lnTo>
                    <a:lnTo>
                      <a:pt x="439" y="73"/>
                    </a:lnTo>
                    <a:lnTo>
                      <a:pt x="430" y="50"/>
                    </a:lnTo>
                    <a:lnTo>
                      <a:pt x="414" y="32"/>
                    </a:lnTo>
                    <a:lnTo>
                      <a:pt x="391" y="16"/>
                    </a:lnTo>
                    <a:lnTo>
                      <a:pt x="362" y="6"/>
                    </a:lnTo>
                    <a:lnTo>
                      <a:pt x="328" y="0"/>
                    </a:lnTo>
                    <a:lnTo>
                      <a:pt x="289" y="0"/>
                    </a:lnTo>
                    <a:lnTo>
                      <a:pt x="248" y="6"/>
                    </a:lnTo>
                    <a:lnTo>
                      <a:pt x="207" y="16"/>
                    </a:lnTo>
                    <a:lnTo>
                      <a:pt x="164" y="30"/>
                    </a:lnTo>
                    <a:lnTo>
                      <a:pt x="126" y="48"/>
                    </a:lnTo>
                    <a:lnTo>
                      <a:pt x="90" y="70"/>
                    </a:lnTo>
                    <a:lnTo>
                      <a:pt x="58" y="95"/>
                    </a:lnTo>
                    <a:lnTo>
                      <a:pt x="33" y="121"/>
                    </a:lnTo>
                    <a:lnTo>
                      <a:pt x="15" y="149"/>
                    </a:lnTo>
                    <a:lnTo>
                      <a:pt x="3" y="176"/>
                    </a:lnTo>
                    <a:lnTo>
                      <a:pt x="0" y="201"/>
                    </a:lnTo>
                    <a:lnTo>
                      <a:pt x="5" y="225"/>
                    </a:lnTo>
                    <a:lnTo>
                      <a:pt x="6" y="22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1" name="Freeform 291"/>
              <p:cNvSpPr>
                <a:spLocks/>
              </p:cNvSpPr>
              <p:nvPr/>
            </p:nvSpPr>
            <p:spPr bwMode="auto">
              <a:xfrm>
                <a:off x="4819" y="6771"/>
                <a:ext cx="102" cy="70"/>
              </a:xfrm>
              <a:custGeom>
                <a:avLst/>
                <a:gdLst>
                  <a:gd name="T0" fmla="*/ 160 w 406"/>
                  <a:gd name="T1" fmla="*/ 280 h 280"/>
                  <a:gd name="T2" fmla="*/ 204 w 406"/>
                  <a:gd name="T3" fmla="*/ 270 h 280"/>
                  <a:gd name="T4" fmla="*/ 245 w 406"/>
                  <a:gd name="T5" fmla="*/ 254 h 280"/>
                  <a:gd name="T6" fmla="*/ 285 w 406"/>
                  <a:gd name="T7" fmla="*/ 234 h 280"/>
                  <a:gd name="T8" fmla="*/ 321 w 406"/>
                  <a:gd name="T9" fmla="*/ 212 h 280"/>
                  <a:gd name="T10" fmla="*/ 351 w 406"/>
                  <a:gd name="T11" fmla="*/ 186 h 280"/>
                  <a:gd name="T12" fmla="*/ 377 w 406"/>
                  <a:gd name="T13" fmla="*/ 160 h 280"/>
                  <a:gd name="T14" fmla="*/ 394 w 406"/>
                  <a:gd name="T15" fmla="*/ 132 h 280"/>
                  <a:gd name="T16" fmla="*/ 404 w 406"/>
                  <a:gd name="T17" fmla="*/ 104 h 280"/>
                  <a:gd name="T18" fmla="*/ 406 w 406"/>
                  <a:gd name="T19" fmla="*/ 79 h 280"/>
                  <a:gd name="T20" fmla="*/ 399 w 406"/>
                  <a:gd name="T21" fmla="*/ 55 h 280"/>
                  <a:gd name="T22" fmla="*/ 385 w 406"/>
                  <a:gd name="T23" fmla="*/ 35 h 280"/>
                  <a:gd name="T24" fmla="*/ 363 w 406"/>
                  <a:gd name="T25" fmla="*/ 19 h 280"/>
                  <a:gd name="T26" fmla="*/ 334 w 406"/>
                  <a:gd name="T27" fmla="*/ 8 h 280"/>
                  <a:gd name="T28" fmla="*/ 299 w 406"/>
                  <a:gd name="T29" fmla="*/ 1 h 280"/>
                  <a:gd name="T30" fmla="*/ 261 w 406"/>
                  <a:gd name="T31" fmla="*/ 0 h 280"/>
                  <a:gd name="T32" fmla="*/ 220 w 406"/>
                  <a:gd name="T33" fmla="*/ 4 h 280"/>
                  <a:gd name="T34" fmla="*/ 177 w 406"/>
                  <a:gd name="T35" fmla="*/ 14 h 280"/>
                  <a:gd name="T36" fmla="*/ 135 w 406"/>
                  <a:gd name="T37" fmla="*/ 28 h 280"/>
                  <a:gd name="T38" fmla="*/ 95 w 406"/>
                  <a:gd name="T39" fmla="*/ 46 h 280"/>
                  <a:gd name="T40" fmla="*/ 58 w 406"/>
                  <a:gd name="T41" fmla="*/ 69 h 280"/>
                  <a:gd name="T42" fmla="*/ 26 w 406"/>
                  <a:gd name="T43" fmla="*/ 94 h 280"/>
                  <a:gd name="T44" fmla="*/ 0 w 406"/>
                  <a:gd name="T45" fmla="*/ 121 h 280"/>
                  <a:gd name="T46" fmla="*/ 1 w 406"/>
                  <a:gd name="T47" fmla="*/ 121 h 2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06"/>
                  <a:gd name="T73" fmla="*/ 0 h 280"/>
                  <a:gd name="T74" fmla="*/ 406 w 406"/>
                  <a:gd name="T75" fmla="*/ 280 h 2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06" h="280">
                    <a:moveTo>
                      <a:pt x="160" y="280"/>
                    </a:moveTo>
                    <a:lnTo>
                      <a:pt x="204" y="270"/>
                    </a:lnTo>
                    <a:lnTo>
                      <a:pt x="245" y="254"/>
                    </a:lnTo>
                    <a:lnTo>
                      <a:pt x="285" y="234"/>
                    </a:lnTo>
                    <a:lnTo>
                      <a:pt x="321" y="212"/>
                    </a:lnTo>
                    <a:lnTo>
                      <a:pt x="351" y="186"/>
                    </a:lnTo>
                    <a:lnTo>
                      <a:pt x="377" y="160"/>
                    </a:lnTo>
                    <a:lnTo>
                      <a:pt x="394" y="132"/>
                    </a:lnTo>
                    <a:lnTo>
                      <a:pt x="404" y="104"/>
                    </a:lnTo>
                    <a:lnTo>
                      <a:pt x="406" y="79"/>
                    </a:lnTo>
                    <a:lnTo>
                      <a:pt x="399" y="55"/>
                    </a:lnTo>
                    <a:lnTo>
                      <a:pt x="385" y="35"/>
                    </a:lnTo>
                    <a:lnTo>
                      <a:pt x="363" y="19"/>
                    </a:lnTo>
                    <a:lnTo>
                      <a:pt x="334" y="8"/>
                    </a:lnTo>
                    <a:lnTo>
                      <a:pt x="299" y="1"/>
                    </a:lnTo>
                    <a:lnTo>
                      <a:pt x="261" y="0"/>
                    </a:lnTo>
                    <a:lnTo>
                      <a:pt x="220" y="4"/>
                    </a:lnTo>
                    <a:lnTo>
                      <a:pt x="177" y="14"/>
                    </a:lnTo>
                    <a:lnTo>
                      <a:pt x="135" y="28"/>
                    </a:lnTo>
                    <a:lnTo>
                      <a:pt x="95" y="46"/>
                    </a:lnTo>
                    <a:lnTo>
                      <a:pt x="58" y="69"/>
                    </a:lnTo>
                    <a:lnTo>
                      <a:pt x="26" y="94"/>
                    </a:lnTo>
                    <a:lnTo>
                      <a:pt x="0" y="121"/>
                    </a:lnTo>
                    <a:lnTo>
                      <a:pt x="1" y="12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2" name="Freeform 292"/>
              <p:cNvSpPr>
                <a:spLocks/>
              </p:cNvSpPr>
              <p:nvPr/>
            </p:nvSpPr>
            <p:spPr bwMode="auto">
              <a:xfrm>
                <a:off x="7062" y="6477"/>
                <a:ext cx="633" cy="633"/>
              </a:xfrm>
              <a:custGeom>
                <a:avLst/>
                <a:gdLst>
                  <a:gd name="T0" fmla="*/ 0 w 2532"/>
                  <a:gd name="T1" fmla="*/ 2530 h 2530"/>
                  <a:gd name="T2" fmla="*/ 2531 w 2532"/>
                  <a:gd name="T3" fmla="*/ 0 h 2530"/>
                  <a:gd name="T4" fmla="*/ 2532 w 2532"/>
                  <a:gd name="T5" fmla="*/ 0 h 2530"/>
                  <a:gd name="T6" fmla="*/ 0 60000 65536"/>
                  <a:gd name="T7" fmla="*/ 0 60000 65536"/>
                  <a:gd name="T8" fmla="*/ 0 60000 65536"/>
                  <a:gd name="T9" fmla="*/ 0 w 2532"/>
                  <a:gd name="T10" fmla="*/ 0 h 2530"/>
                  <a:gd name="T11" fmla="*/ 2532 w 2532"/>
                  <a:gd name="T12" fmla="*/ 2530 h 2530"/>
                </a:gdLst>
                <a:ahLst/>
                <a:cxnLst>
                  <a:cxn ang="T6">
                    <a:pos x="T0" y="T1"/>
                  </a:cxn>
                  <a:cxn ang="T7">
                    <a:pos x="T2" y="T3"/>
                  </a:cxn>
                  <a:cxn ang="T8">
                    <a:pos x="T4" y="T5"/>
                  </a:cxn>
                </a:cxnLst>
                <a:rect l="T9" t="T10" r="T11" b="T12"/>
                <a:pathLst>
                  <a:path w="2532" h="2530">
                    <a:moveTo>
                      <a:pt x="0" y="2530"/>
                    </a:moveTo>
                    <a:lnTo>
                      <a:pt x="2531" y="0"/>
                    </a:lnTo>
                    <a:lnTo>
                      <a:pt x="253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3" name="Freeform 293"/>
              <p:cNvSpPr>
                <a:spLocks/>
              </p:cNvSpPr>
              <p:nvPr/>
            </p:nvSpPr>
            <p:spPr bwMode="auto">
              <a:xfrm>
                <a:off x="6326" y="6965"/>
                <a:ext cx="1" cy="365"/>
              </a:xfrm>
              <a:custGeom>
                <a:avLst/>
                <a:gdLst>
                  <a:gd name="T0" fmla="*/ 0 w 1"/>
                  <a:gd name="T1" fmla="*/ 0 h 1457"/>
                  <a:gd name="T2" fmla="*/ 0 w 1"/>
                  <a:gd name="T3" fmla="*/ 1457 h 1457"/>
                  <a:gd name="T4" fmla="*/ 1 w 1"/>
                  <a:gd name="T5" fmla="*/ 1457 h 1457"/>
                  <a:gd name="T6" fmla="*/ 0 60000 65536"/>
                  <a:gd name="T7" fmla="*/ 0 60000 65536"/>
                  <a:gd name="T8" fmla="*/ 0 60000 65536"/>
                  <a:gd name="T9" fmla="*/ 0 w 1"/>
                  <a:gd name="T10" fmla="*/ 0 h 1457"/>
                  <a:gd name="T11" fmla="*/ 1 w 1"/>
                  <a:gd name="T12" fmla="*/ 1457 h 1457"/>
                </a:gdLst>
                <a:ahLst/>
                <a:cxnLst>
                  <a:cxn ang="T6">
                    <a:pos x="T0" y="T1"/>
                  </a:cxn>
                  <a:cxn ang="T7">
                    <a:pos x="T2" y="T3"/>
                  </a:cxn>
                  <a:cxn ang="T8">
                    <a:pos x="T4" y="T5"/>
                  </a:cxn>
                </a:cxnLst>
                <a:rect l="T9" t="T10" r="T11" b="T12"/>
                <a:pathLst>
                  <a:path w="1" h="1457">
                    <a:moveTo>
                      <a:pt x="0" y="0"/>
                    </a:moveTo>
                    <a:lnTo>
                      <a:pt x="0" y="1457"/>
                    </a:lnTo>
                    <a:lnTo>
                      <a:pt x="1" y="145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4" name="Freeform 294"/>
              <p:cNvSpPr>
                <a:spLocks/>
              </p:cNvSpPr>
              <p:nvPr/>
            </p:nvSpPr>
            <p:spPr bwMode="auto">
              <a:xfrm>
                <a:off x="6922" y="6965"/>
                <a:ext cx="1" cy="365"/>
              </a:xfrm>
              <a:custGeom>
                <a:avLst/>
                <a:gdLst>
                  <a:gd name="T0" fmla="*/ 0 w 1"/>
                  <a:gd name="T1" fmla="*/ 0 h 1457"/>
                  <a:gd name="T2" fmla="*/ 0 w 1"/>
                  <a:gd name="T3" fmla="*/ 1457 h 1457"/>
                  <a:gd name="T4" fmla="*/ 1 w 1"/>
                  <a:gd name="T5" fmla="*/ 1457 h 1457"/>
                  <a:gd name="T6" fmla="*/ 0 60000 65536"/>
                  <a:gd name="T7" fmla="*/ 0 60000 65536"/>
                  <a:gd name="T8" fmla="*/ 0 60000 65536"/>
                  <a:gd name="T9" fmla="*/ 0 w 1"/>
                  <a:gd name="T10" fmla="*/ 0 h 1457"/>
                  <a:gd name="T11" fmla="*/ 1 w 1"/>
                  <a:gd name="T12" fmla="*/ 1457 h 1457"/>
                </a:gdLst>
                <a:ahLst/>
                <a:cxnLst>
                  <a:cxn ang="T6">
                    <a:pos x="T0" y="T1"/>
                  </a:cxn>
                  <a:cxn ang="T7">
                    <a:pos x="T2" y="T3"/>
                  </a:cxn>
                  <a:cxn ang="T8">
                    <a:pos x="T4" y="T5"/>
                  </a:cxn>
                </a:cxnLst>
                <a:rect l="T9" t="T10" r="T11" b="T12"/>
                <a:pathLst>
                  <a:path w="1" h="1457">
                    <a:moveTo>
                      <a:pt x="0" y="0"/>
                    </a:moveTo>
                    <a:lnTo>
                      <a:pt x="0" y="1457"/>
                    </a:lnTo>
                    <a:lnTo>
                      <a:pt x="1" y="145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5" name="Freeform 295"/>
              <p:cNvSpPr>
                <a:spLocks/>
              </p:cNvSpPr>
              <p:nvPr/>
            </p:nvSpPr>
            <p:spPr bwMode="auto">
              <a:xfrm>
                <a:off x="6922" y="6417"/>
                <a:ext cx="913" cy="913"/>
              </a:xfrm>
              <a:custGeom>
                <a:avLst/>
                <a:gdLst>
                  <a:gd name="T0" fmla="*/ 0 w 3655"/>
                  <a:gd name="T1" fmla="*/ 3652 h 3652"/>
                  <a:gd name="T2" fmla="*/ 3654 w 3655"/>
                  <a:gd name="T3" fmla="*/ 0 h 3652"/>
                  <a:gd name="T4" fmla="*/ 3655 w 3655"/>
                  <a:gd name="T5" fmla="*/ 0 h 3652"/>
                  <a:gd name="T6" fmla="*/ 0 60000 65536"/>
                  <a:gd name="T7" fmla="*/ 0 60000 65536"/>
                  <a:gd name="T8" fmla="*/ 0 60000 65536"/>
                  <a:gd name="T9" fmla="*/ 0 w 3655"/>
                  <a:gd name="T10" fmla="*/ 0 h 3652"/>
                  <a:gd name="T11" fmla="*/ 3655 w 3655"/>
                  <a:gd name="T12" fmla="*/ 3652 h 3652"/>
                </a:gdLst>
                <a:ahLst/>
                <a:cxnLst>
                  <a:cxn ang="T6">
                    <a:pos x="T0" y="T1"/>
                  </a:cxn>
                  <a:cxn ang="T7">
                    <a:pos x="T2" y="T3"/>
                  </a:cxn>
                  <a:cxn ang="T8">
                    <a:pos x="T4" y="T5"/>
                  </a:cxn>
                </a:cxnLst>
                <a:rect l="T9" t="T10" r="T11" b="T12"/>
                <a:pathLst>
                  <a:path w="3655" h="3652">
                    <a:moveTo>
                      <a:pt x="0" y="3652"/>
                    </a:moveTo>
                    <a:lnTo>
                      <a:pt x="3654" y="0"/>
                    </a:lnTo>
                    <a:lnTo>
                      <a:pt x="365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6" name="Freeform 296"/>
              <p:cNvSpPr>
                <a:spLocks/>
              </p:cNvSpPr>
              <p:nvPr/>
            </p:nvSpPr>
            <p:spPr bwMode="auto">
              <a:xfrm>
                <a:off x="6326" y="7330"/>
                <a:ext cx="596" cy="1"/>
              </a:xfrm>
              <a:custGeom>
                <a:avLst/>
                <a:gdLst>
                  <a:gd name="T0" fmla="*/ 0 w 2383"/>
                  <a:gd name="T1" fmla="*/ 0 h 1"/>
                  <a:gd name="T2" fmla="*/ 2382 w 2383"/>
                  <a:gd name="T3" fmla="*/ 0 h 1"/>
                  <a:gd name="T4" fmla="*/ 2383 w 2383"/>
                  <a:gd name="T5" fmla="*/ 0 h 1"/>
                  <a:gd name="T6" fmla="*/ 0 60000 65536"/>
                  <a:gd name="T7" fmla="*/ 0 60000 65536"/>
                  <a:gd name="T8" fmla="*/ 0 60000 65536"/>
                  <a:gd name="T9" fmla="*/ 0 w 2383"/>
                  <a:gd name="T10" fmla="*/ 0 h 1"/>
                  <a:gd name="T11" fmla="*/ 2383 w 2383"/>
                  <a:gd name="T12" fmla="*/ 1 h 1"/>
                </a:gdLst>
                <a:ahLst/>
                <a:cxnLst>
                  <a:cxn ang="T6">
                    <a:pos x="T0" y="T1"/>
                  </a:cxn>
                  <a:cxn ang="T7">
                    <a:pos x="T2" y="T3"/>
                  </a:cxn>
                  <a:cxn ang="T8">
                    <a:pos x="T4" y="T5"/>
                  </a:cxn>
                </a:cxnLst>
                <a:rect l="T9" t="T10" r="T11" b="T12"/>
                <a:pathLst>
                  <a:path w="2383" h="1">
                    <a:moveTo>
                      <a:pt x="0" y="0"/>
                    </a:moveTo>
                    <a:lnTo>
                      <a:pt x="2382" y="0"/>
                    </a:lnTo>
                    <a:lnTo>
                      <a:pt x="238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7" name="Freeform 297"/>
              <p:cNvSpPr>
                <a:spLocks/>
              </p:cNvSpPr>
              <p:nvPr/>
            </p:nvSpPr>
            <p:spPr bwMode="auto">
              <a:xfrm>
                <a:off x="7051" y="6520"/>
                <a:ext cx="191" cy="137"/>
              </a:xfrm>
              <a:custGeom>
                <a:avLst/>
                <a:gdLst>
                  <a:gd name="T0" fmla="*/ 12 w 762"/>
                  <a:gd name="T1" fmla="*/ 437 h 546"/>
                  <a:gd name="T2" fmla="*/ 36 w 762"/>
                  <a:gd name="T3" fmla="*/ 475 h 546"/>
                  <a:gd name="T4" fmla="*/ 74 w 762"/>
                  <a:gd name="T5" fmla="*/ 506 h 546"/>
                  <a:gd name="T6" fmla="*/ 123 w 762"/>
                  <a:gd name="T7" fmla="*/ 529 h 546"/>
                  <a:gd name="T8" fmla="*/ 180 w 762"/>
                  <a:gd name="T9" fmla="*/ 542 h 546"/>
                  <a:gd name="T10" fmla="*/ 245 w 762"/>
                  <a:gd name="T11" fmla="*/ 546 h 546"/>
                  <a:gd name="T12" fmla="*/ 316 w 762"/>
                  <a:gd name="T13" fmla="*/ 539 h 546"/>
                  <a:gd name="T14" fmla="*/ 388 w 762"/>
                  <a:gd name="T15" fmla="*/ 524 h 546"/>
                  <a:gd name="T16" fmla="*/ 460 w 762"/>
                  <a:gd name="T17" fmla="*/ 499 h 546"/>
                  <a:gd name="T18" fmla="*/ 529 w 762"/>
                  <a:gd name="T19" fmla="*/ 466 h 546"/>
                  <a:gd name="T20" fmla="*/ 593 w 762"/>
                  <a:gd name="T21" fmla="*/ 426 h 546"/>
                  <a:gd name="T22" fmla="*/ 649 w 762"/>
                  <a:gd name="T23" fmla="*/ 379 h 546"/>
                  <a:gd name="T24" fmla="*/ 696 w 762"/>
                  <a:gd name="T25" fmla="*/ 330 h 546"/>
                  <a:gd name="T26" fmla="*/ 731 w 762"/>
                  <a:gd name="T27" fmla="*/ 278 h 546"/>
                  <a:gd name="T28" fmla="*/ 753 w 762"/>
                  <a:gd name="T29" fmla="*/ 227 h 546"/>
                  <a:gd name="T30" fmla="*/ 762 w 762"/>
                  <a:gd name="T31" fmla="*/ 176 h 546"/>
                  <a:gd name="T32" fmla="*/ 758 w 762"/>
                  <a:gd name="T33" fmla="*/ 130 h 546"/>
                  <a:gd name="T34" fmla="*/ 739 w 762"/>
                  <a:gd name="T35" fmla="*/ 88 h 546"/>
                  <a:gd name="T36" fmla="*/ 708 w 762"/>
                  <a:gd name="T37" fmla="*/ 53 h 546"/>
                  <a:gd name="T38" fmla="*/ 664 w 762"/>
                  <a:gd name="T39" fmla="*/ 26 h 546"/>
                  <a:gd name="T40" fmla="*/ 611 w 762"/>
                  <a:gd name="T41" fmla="*/ 9 h 546"/>
                  <a:gd name="T42" fmla="*/ 549 w 762"/>
                  <a:gd name="T43" fmla="*/ 0 h 546"/>
                  <a:gd name="T44" fmla="*/ 481 w 762"/>
                  <a:gd name="T45" fmla="*/ 1 h 546"/>
                  <a:gd name="T46" fmla="*/ 410 w 762"/>
                  <a:gd name="T47" fmla="*/ 12 h 546"/>
                  <a:gd name="T48" fmla="*/ 337 w 762"/>
                  <a:gd name="T49" fmla="*/ 32 h 546"/>
                  <a:gd name="T50" fmla="*/ 266 w 762"/>
                  <a:gd name="T51" fmla="*/ 62 h 546"/>
                  <a:gd name="T52" fmla="*/ 199 w 762"/>
                  <a:gd name="T53" fmla="*/ 98 h 546"/>
                  <a:gd name="T54" fmla="*/ 139 w 762"/>
                  <a:gd name="T55" fmla="*/ 142 h 546"/>
                  <a:gd name="T56" fmla="*/ 87 w 762"/>
                  <a:gd name="T57" fmla="*/ 189 h 546"/>
                  <a:gd name="T58" fmla="*/ 46 w 762"/>
                  <a:gd name="T59" fmla="*/ 241 h 546"/>
                  <a:gd name="T60" fmla="*/ 17 w 762"/>
                  <a:gd name="T61" fmla="*/ 292 h 546"/>
                  <a:gd name="T62" fmla="*/ 2 w 762"/>
                  <a:gd name="T63" fmla="*/ 344 h 546"/>
                  <a:gd name="T64" fmla="*/ 0 w 762"/>
                  <a:gd name="T65" fmla="*/ 393 h 546"/>
                  <a:gd name="T66" fmla="*/ 12 w 762"/>
                  <a:gd name="T67" fmla="*/ 437 h 546"/>
                  <a:gd name="T68" fmla="*/ 13 w 762"/>
                  <a:gd name="T69" fmla="*/ 437 h 5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2"/>
                  <a:gd name="T106" fmla="*/ 0 h 546"/>
                  <a:gd name="T107" fmla="*/ 762 w 762"/>
                  <a:gd name="T108" fmla="*/ 546 h 5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2" h="546">
                    <a:moveTo>
                      <a:pt x="12" y="437"/>
                    </a:moveTo>
                    <a:lnTo>
                      <a:pt x="36" y="475"/>
                    </a:lnTo>
                    <a:lnTo>
                      <a:pt x="74" y="506"/>
                    </a:lnTo>
                    <a:lnTo>
                      <a:pt x="123" y="529"/>
                    </a:lnTo>
                    <a:lnTo>
                      <a:pt x="180" y="542"/>
                    </a:lnTo>
                    <a:lnTo>
                      <a:pt x="245" y="546"/>
                    </a:lnTo>
                    <a:lnTo>
                      <a:pt x="316" y="539"/>
                    </a:lnTo>
                    <a:lnTo>
                      <a:pt x="388" y="524"/>
                    </a:lnTo>
                    <a:lnTo>
                      <a:pt x="460" y="499"/>
                    </a:lnTo>
                    <a:lnTo>
                      <a:pt x="529" y="466"/>
                    </a:lnTo>
                    <a:lnTo>
                      <a:pt x="593" y="426"/>
                    </a:lnTo>
                    <a:lnTo>
                      <a:pt x="649" y="379"/>
                    </a:lnTo>
                    <a:lnTo>
                      <a:pt x="696" y="330"/>
                    </a:lnTo>
                    <a:lnTo>
                      <a:pt x="731" y="278"/>
                    </a:lnTo>
                    <a:lnTo>
                      <a:pt x="753" y="227"/>
                    </a:lnTo>
                    <a:lnTo>
                      <a:pt x="762" y="176"/>
                    </a:lnTo>
                    <a:lnTo>
                      <a:pt x="758" y="130"/>
                    </a:lnTo>
                    <a:lnTo>
                      <a:pt x="739" y="88"/>
                    </a:lnTo>
                    <a:lnTo>
                      <a:pt x="708" y="53"/>
                    </a:lnTo>
                    <a:lnTo>
                      <a:pt x="664" y="26"/>
                    </a:lnTo>
                    <a:lnTo>
                      <a:pt x="611" y="9"/>
                    </a:lnTo>
                    <a:lnTo>
                      <a:pt x="549" y="0"/>
                    </a:lnTo>
                    <a:lnTo>
                      <a:pt x="481" y="1"/>
                    </a:lnTo>
                    <a:lnTo>
                      <a:pt x="410" y="12"/>
                    </a:lnTo>
                    <a:lnTo>
                      <a:pt x="337" y="32"/>
                    </a:lnTo>
                    <a:lnTo>
                      <a:pt x="266" y="62"/>
                    </a:lnTo>
                    <a:lnTo>
                      <a:pt x="199" y="98"/>
                    </a:lnTo>
                    <a:lnTo>
                      <a:pt x="139" y="142"/>
                    </a:lnTo>
                    <a:lnTo>
                      <a:pt x="87" y="189"/>
                    </a:lnTo>
                    <a:lnTo>
                      <a:pt x="46" y="241"/>
                    </a:lnTo>
                    <a:lnTo>
                      <a:pt x="17" y="292"/>
                    </a:lnTo>
                    <a:lnTo>
                      <a:pt x="2" y="344"/>
                    </a:lnTo>
                    <a:lnTo>
                      <a:pt x="0" y="393"/>
                    </a:lnTo>
                    <a:lnTo>
                      <a:pt x="12" y="437"/>
                    </a:lnTo>
                    <a:lnTo>
                      <a:pt x="13" y="43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8" name="Freeform 298"/>
              <p:cNvSpPr>
                <a:spLocks/>
              </p:cNvSpPr>
              <p:nvPr/>
            </p:nvSpPr>
            <p:spPr bwMode="auto">
              <a:xfrm>
                <a:off x="7099" y="6052"/>
                <a:ext cx="141" cy="141"/>
              </a:xfrm>
              <a:custGeom>
                <a:avLst/>
                <a:gdLst>
                  <a:gd name="T0" fmla="*/ 0 w 562"/>
                  <a:gd name="T1" fmla="*/ 562 h 562"/>
                  <a:gd name="T2" fmla="*/ 561 w 562"/>
                  <a:gd name="T3" fmla="*/ 0 h 562"/>
                  <a:gd name="T4" fmla="*/ 562 w 562"/>
                  <a:gd name="T5" fmla="*/ 0 h 562"/>
                  <a:gd name="T6" fmla="*/ 0 60000 65536"/>
                  <a:gd name="T7" fmla="*/ 0 60000 65536"/>
                  <a:gd name="T8" fmla="*/ 0 60000 65536"/>
                  <a:gd name="T9" fmla="*/ 0 w 562"/>
                  <a:gd name="T10" fmla="*/ 0 h 562"/>
                  <a:gd name="T11" fmla="*/ 562 w 562"/>
                  <a:gd name="T12" fmla="*/ 562 h 562"/>
                </a:gdLst>
                <a:ahLst/>
                <a:cxnLst>
                  <a:cxn ang="T6">
                    <a:pos x="T0" y="T1"/>
                  </a:cxn>
                  <a:cxn ang="T7">
                    <a:pos x="T2" y="T3"/>
                  </a:cxn>
                  <a:cxn ang="T8">
                    <a:pos x="T4" y="T5"/>
                  </a:cxn>
                </a:cxnLst>
                <a:rect l="T9" t="T10" r="T11" b="T12"/>
                <a:pathLst>
                  <a:path w="562" h="562">
                    <a:moveTo>
                      <a:pt x="0" y="562"/>
                    </a:moveTo>
                    <a:lnTo>
                      <a:pt x="561" y="0"/>
                    </a:lnTo>
                    <a:lnTo>
                      <a:pt x="56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39" name="Freeform 299"/>
              <p:cNvSpPr>
                <a:spLocks/>
              </p:cNvSpPr>
              <p:nvPr/>
            </p:nvSpPr>
            <p:spPr bwMode="auto">
              <a:xfrm>
                <a:off x="6326" y="6825"/>
                <a:ext cx="141" cy="140"/>
              </a:xfrm>
              <a:custGeom>
                <a:avLst/>
                <a:gdLst>
                  <a:gd name="T0" fmla="*/ 0 w 563"/>
                  <a:gd name="T1" fmla="*/ 562 h 562"/>
                  <a:gd name="T2" fmla="*/ 562 w 563"/>
                  <a:gd name="T3" fmla="*/ 0 h 562"/>
                  <a:gd name="T4" fmla="*/ 563 w 563"/>
                  <a:gd name="T5" fmla="*/ 0 h 562"/>
                  <a:gd name="T6" fmla="*/ 0 60000 65536"/>
                  <a:gd name="T7" fmla="*/ 0 60000 65536"/>
                  <a:gd name="T8" fmla="*/ 0 60000 65536"/>
                  <a:gd name="T9" fmla="*/ 0 w 563"/>
                  <a:gd name="T10" fmla="*/ 0 h 562"/>
                  <a:gd name="T11" fmla="*/ 563 w 563"/>
                  <a:gd name="T12" fmla="*/ 562 h 562"/>
                </a:gdLst>
                <a:ahLst/>
                <a:cxnLst>
                  <a:cxn ang="T6">
                    <a:pos x="T0" y="T1"/>
                  </a:cxn>
                  <a:cxn ang="T7">
                    <a:pos x="T2" y="T3"/>
                  </a:cxn>
                  <a:cxn ang="T8">
                    <a:pos x="T4" y="T5"/>
                  </a:cxn>
                </a:cxnLst>
                <a:rect l="T9" t="T10" r="T11" b="T12"/>
                <a:pathLst>
                  <a:path w="563" h="562">
                    <a:moveTo>
                      <a:pt x="0" y="562"/>
                    </a:moveTo>
                    <a:lnTo>
                      <a:pt x="562" y="0"/>
                    </a:lnTo>
                    <a:lnTo>
                      <a:pt x="56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0" name="Freeform 300"/>
              <p:cNvSpPr>
                <a:spLocks/>
              </p:cNvSpPr>
              <p:nvPr/>
            </p:nvSpPr>
            <p:spPr bwMode="auto">
              <a:xfrm>
                <a:off x="6922" y="6825"/>
                <a:ext cx="141" cy="140"/>
              </a:xfrm>
              <a:custGeom>
                <a:avLst/>
                <a:gdLst>
                  <a:gd name="T0" fmla="*/ 0 w 563"/>
                  <a:gd name="T1" fmla="*/ 562 h 562"/>
                  <a:gd name="T2" fmla="*/ 562 w 563"/>
                  <a:gd name="T3" fmla="*/ 0 h 562"/>
                  <a:gd name="T4" fmla="*/ 563 w 563"/>
                  <a:gd name="T5" fmla="*/ 0 h 562"/>
                  <a:gd name="T6" fmla="*/ 0 60000 65536"/>
                  <a:gd name="T7" fmla="*/ 0 60000 65536"/>
                  <a:gd name="T8" fmla="*/ 0 60000 65536"/>
                  <a:gd name="T9" fmla="*/ 0 w 563"/>
                  <a:gd name="T10" fmla="*/ 0 h 562"/>
                  <a:gd name="T11" fmla="*/ 563 w 563"/>
                  <a:gd name="T12" fmla="*/ 562 h 562"/>
                </a:gdLst>
                <a:ahLst/>
                <a:cxnLst>
                  <a:cxn ang="T6">
                    <a:pos x="T0" y="T1"/>
                  </a:cxn>
                  <a:cxn ang="T7">
                    <a:pos x="T2" y="T3"/>
                  </a:cxn>
                  <a:cxn ang="T8">
                    <a:pos x="T4" y="T5"/>
                  </a:cxn>
                </a:cxnLst>
                <a:rect l="T9" t="T10" r="T11" b="T12"/>
                <a:pathLst>
                  <a:path w="563" h="562">
                    <a:moveTo>
                      <a:pt x="0" y="562"/>
                    </a:moveTo>
                    <a:lnTo>
                      <a:pt x="562" y="0"/>
                    </a:lnTo>
                    <a:lnTo>
                      <a:pt x="56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1" name="Freeform 301"/>
              <p:cNvSpPr>
                <a:spLocks/>
              </p:cNvSpPr>
              <p:nvPr/>
            </p:nvSpPr>
            <p:spPr bwMode="auto">
              <a:xfrm>
                <a:off x="7079" y="6549"/>
                <a:ext cx="134" cy="79"/>
              </a:xfrm>
              <a:custGeom>
                <a:avLst/>
                <a:gdLst>
                  <a:gd name="T0" fmla="*/ 1 w 536"/>
                  <a:gd name="T1" fmla="*/ 277 h 318"/>
                  <a:gd name="T2" fmla="*/ 22 w 536"/>
                  <a:gd name="T3" fmla="*/ 298 h 318"/>
                  <a:gd name="T4" fmla="*/ 89 w 536"/>
                  <a:gd name="T5" fmla="*/ 318 h 318"/>
                  <a:gd name="T6" fmla="*/ 196 w 536"/>
                  <a:gd name="T7" fmla="*/ 314 h 318"/>
                  <a:gd name="T8" fmla="*/ 319 w 536"/>
                  <a:gd name="T9" fmla="*/ 275 h 318"/>
                  <a:gd name="T10" fmla="*/ 430 w 536"/>
                  <a:gd name="T11" fmla="*/ 210 h 318"/>
                  <a:gd name="T12" fmla="*/ 506 w 536"/>
                  <a:gd name="T13" fmla="*/ 133 h 318"/>
                  <a:gd name="T14" fmla="*/ 536 w 536"/>
                  <a:gd name="T15" fmla="*/ 70 h 318"/>
                  <a:gd name="T16" fmla="*/ 535 w 536"/>
                  <a:gd name="T17" fmla="*/ 41 h 318"/>
                  <a:gd name="T18" fmla="*/ 514 w 536"/>
                  <a:gd name="T19" fmla="*/ 20 h 318"/>
                  <a:gd name="T20" fmla="*/ 447 w 536"/>
                  <a:gd name="T21" fmla="*/ 0 h 318"/>
                  <a:gd name="T22" fmla="*/ 339 w 536"/>
                  <a:gd name="T23" fmla="*/ 5 h 318"/>
                  <a:gd name="T24" fmla="*/ 216 w 536"/>
                  <a:gd name="T25" fmla="*/ 43 h 318"/>
                  <a:gd name="T26" fmla="*/ 105 w 536"/>
                  <a:gd name="T27" fmla="*/ 109 h 318"/>
                  <a:gd name="T28" fmla="*/ 30 w 536"/>
                  <a:gd name="T29" fmla="*/ 186 h 318"/>
                  <a:gd name="T30" fmla="*/ 0 w 536"/>
                  <a:gd name="T31" fmla="*/ 248 h 318"/>
                  <a:gd name="T32" fmla="*/ 1 w 536"/>
                  <a:gd name="T33" fmla="*/ 277 h 318"/>
                  <a:gd name="T34" fmla="*/ 2 w 536"/>
                  <a:gd name="T35" fmla="*/ 277 h 3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6"/>
                  <a:gd name="T55" fmla="*/ 0 h 318"/>
                  <a:gd name="T56" fmla="*/ 536 w 536"/>
                  <a:gd name="T57" fmla="*/ 318 h 3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6" h="318">
                    <a:moveTo>
                      <a:pt x="1" y="277"/>
                    </a:moveTo>
                    <a:lnTo>
                      <a:pt x="22" y="298"/>
                    </a:lnTo>
                    <a:lnTo>
                      <a:pt x="89" y="318"/>
                    </a:lnTo>
                    <a:lnTo>
                      <a:pt x="196" y="314"/>
                    </a:lnTo>
                    <a:lnTo>
                      <a:pt x="319" y="275"/>
                    </a:lnTo>
                    <a:lnTo>
                      <a:pt x="430" y="210"/>
                    </a:lnTo>
                    <a:lnTo>
                      <a:pt x="506" y="133"/>
                    </a:lnTo>
                    <a:lnTo>
                      <a:pt x="536" y="70"/>
                    </a:lnTo>
                    <a:lnTo>
                      <a:pt x="535" y="41"/>
                    </a:lnTo>
                    <a:lnTo>
                      <a:pt x="514" y="20"/>
                    </a:lnTo>
                    <a:lnTo>
                      <a:pt x="447" y="0"/>
                    </a:lnTo>
                    <a:lnTo>
                      <a:pt x="339" y="5"/>
                    </a:lnTo>
                    <a:lnTo>
                      <a:pt x="216" y="43"/>
                    </a:lnTo>
                    <a:lnTo>
                      <a:pt x="105" y="109"/>
                    </a:lnTo>
                    <a:lnTo>
                      <a:pt x="30" y="186"/>
                    </a:lnTo>
                    <a:lnTo>
                      <a:pt x="0" y="248"/>
                    </a:lnTo>
                    <a:lnTo>
                      <a:pt x="1" y="277"/>
                    </a:lnTo>
                    <a:lnTo>
                      <a:pt x="2" y="27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2" name="Freeform 302"/>
              <p:cNvSpPr>
                <a:spLocks/>
              </p:cNvSpPr>
              <p:nvPr/>
            </p:nvSpPr>
            <p:spPr bwMode="auto">
              <a:xfrm>
                <a:off x="7835" y="6052"/>
                <a:ext cx="1" cy="365"/>
              </a:xfrm>
              <a:custGeom>
                <a:avLst/>
                <a:gdLst>
                  <a:gd name="T0" fmla="*/ 0 w 1"/>
                  <a:gd name="T1" fmla="*/ 0 h 1458"/>
                  <a:gd name="T2" fmla="*/ 0 w 1"/>
                  <a:gd name="T3" fmla="*/ 1458 h 1458"/>
                  <a:gd name="T4" fmla="*/ 1 w 1"/>
                  <a:gd name="T5" fmla="*/ 1458 h 1458"/>
                  <a:gd name="T6" fmla="*/ 0 60000 65536"/>
                  <a:gd name="T7" fmla="*/ 0 60000 65536"/>
                  <a:gd name="T8" fmla="*/ 0 60000 65536"/>
                  <a:gd name="T9" fmla="*/ 0 w 1"/>
                  <a:gd name="T10" fmla="*/ 0 h 1458"/>
                  <a:gd name="T11" fmla="*/ 1 w 1"/>
                  <a:gd name="T12" fmla="*/ 1458 h 1458"/>
                </a:gdLst>
                <a:ahLst/>
                <a:cxnLst>
                  <a:cxn ang="T6">
                    <a:pos x="T0" y="T1"/>
                  </a:cxn>
                  <a:cxn ang="T7">
                    <a:pos x="T2" y="T3"/>
                  </a:cxn>
                  <a:cxn ang="T8">
                    <a:pos x="T4" y="T5"/>
                  </a:cxn>
                </a:cxnLst>
                <a:rect l="T9" t="T10" r="T11" b="T12"/>
                <a:pathLst>
                  <a:path w="1" h="1458">
                    <a:moveTo>
                      <a:pt x="0" y="0"/>
                    </a:moveTo>
                    <a:lnTo>
                      <a:pt x="0" y="1458"/>
                    </a:lnTo>
                    <a:lnTo>
                      <a:pt x="1" y="145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3" name="Freeform 303"/>
              <p:cNvSpPr>
                <a:spLocks/>
              </p:cNvSpPr>
              <p:nvPr/>
            </p:nvSpPr>
            <p:spPr bwMode="auto">
              <a:xfrm>
                <a:off x="7401" y="6553"/>
                <a:ext cx="110" cy="71"/>
              </a:xfrm>
              <a:custGeom>
                <a:avLst/>
                <a:gdLst>
                  <a:gd name="T0" fmla="*/ 4 w 439"/>
                  <a:gd name="T1" fmla="*/ 224 h 285"/>
                  <a:gd name="T2" fmla="*/ 17 w 439"/>
                  <a:gd name="T3" fmla="*/ 245 h 285"/>
                  <a:gd name="T4" fmla="*/ 36 w 439"/>
                  <a:gd name="T5" fmla="*/ 262 h 285"/>
                  <a:gd name="T6" fmla="*/ 63 w 439"/>
                  <a:gd name="T7" fmla="*/ 274 h 285"/>
                  <a:gd name="T8" fmla="*/ 95 w 439"/>
                  <a:gd name="T9" fmla="*/ 282 h 285"/>
                  <a:gd name="T10" fmla="*/ 132 w 439"/>
                  <a:gd name="T11" fmla="*/ 285 h 285"/>
                  <a:gd name="T12" fmla="*/ 170 w 439"/>
                  <a:gd name="T13" fmla="*/ 283 h 285"/>
                  <a:gd name="T14" fmla="*/ 213 w 439"/>
                  <a:gd name="T15" fmla="*/ 275 h 285"/>
                  <a:gd name="T16" fmla="*/ 254 w 439"/>
                  <a:gd name="T17" fmla="*/ 263 h 285"/>
                  <a:gd name="T18" fmla="*/ 295 w 439"/>
                  <a:gd name="T19" fmla="*/ 246 h 285"/>
                  <a:gd name="T20" fmla="*/ 333 w 439"/>
                  <a:gd name="T21" fmla="*/ 226 h 285"/>
                  <a:gd name="T22" fmla="*/ 366 w 439"/>
                  <a:gd name="T23" fmla="*/ 202 h 285"/>
                  <a:gd name="T24" fmla="*/ 395 w 439"/>
                  <a:gd name="T25" fmla="*/ 176 h 285"/>
                  <a:gd name="T26" fmla="*/ 417 w 439"/>
                  <a:gd name="T27" fmla="*/ 149 h 285"/>
                  <a:gd name="T28" fmla="*/ 431 w 439"/>
                  <a:gd name="T29" fmla="*/ 123 h 285"/>
                  <a:gd name="T30" fmla="*/ 439 w 439"/>
                  <a:gd name="T31" fmla="*/ 96 h 285"/>
                  <a:gd name="T32" fmla="*/ 439 w 439"/>
                  <a:gd name="T33" fmla="*/ 71 h 285"/>
                  <a:gd name="T34" fmla="*/ 430 w 439"/>
                  <a:gd name="T35" fmla="*/ 48 h 285"/>
                  <a:gd name="T36" fmla="*/ 415 w 439"/>
                  <a:gd name="T37" fmla="*/ 30 h 285"/>
                  <a:gd name="T38" fmla="*/ 391 w 439"/>
                  <a:gd name="T39" fmla="*/ 15 h 285"/>
                  <a:gd name="T40" fmla="*/ 361 w 439"/>
                  <a:gd name="T41" fmla="*/ 5 h 285"/>
                  <a:gd name="T42" fmla="*/ 327 w 439"/>
                  <a:gd name="T43" fmla="*/ 0 h 285"/>
                  <a:gd name="T44" fmla="*/ 289 w 439"/>
                  <a:gd name="T45" fmla="*/ 0 h 285"/>
                  <a:gd name="T46" fmla="*/ 248 w 439"/>
                  <a:gd name="T47" fmla="*/ 4 h 285"/>
                  <a:gd name="T48" fmla="*/ 207 w 439"/>
                  <a:gd name="T49" fmla="*/ 14 h 285"/>
                  <a:gd name="T50" fmla="*/ 165 w 439"/>
                  <a:gd name="T51" fmla="*/ 28 h 285"/>
                  <a:gd name="T52" fmla="*/ 126 w 439"/>
                  <a:gd name="T53" fmla="*/ 47 h 285"/>
                  <a:gd name="T54" fmla="*/ 89 w 439"/>
                  <a:gd name="T55" fmla="*/ 70 h 285"/>
                  <a:gd name="T56" fmla="*/ 58 w 439"/>
                  <a:gd name="T57" fmla="*/ 94 h 285"/>
                  <a:gd name="T58" fmla="*/ 33 w 439"/>
                  <a:gd name="T59" fmla="*/ 121 h 285"/>
                  <a:gd name="T60" fmla="*/ 15 w 439"/>
                  <a:gd name="T61" fmla="*/ 147 h 285"/>
                  <a:gd name="T62" fmla="*/ 3 w 439"/>
                  <a:gd name="T63" fmla="*/ 174 h 285"/>
                  <a:gd name="T64" fmla="*/ 0 w 439"/>
                  <a:gd name="T65" fmla="*/ 201 h 285"/>
                  <a:gd name="T66" fmla="*/ 4 w 439"/>
                  <a:gd name="T67" fmla="*/ 224 h 285"/>
                  <a:gd name="T68" fmla="*/ 5 w 439"/>
                  <a:gd name="T69" fmla="*/ 224 h 2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39"/>
                  <a:gd name="T106" fmla="*/ 0 h 285"/>
                  <a:gd name="T107" fmla="*/ 439 w 439"/>
                  <a:gd name="T108" fmla="*/ 285 h 2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39" h="285">
                    <a:moveTo>
                      <a:pt x="4" y="224"/>
                    </a:moveTo>
                    <a:lnTo>
                      <a:pt x="17" y="245"/>
                    </a:lnTo>
                    <a:lnTo>
                      <a:pt x="36" y="262"/>
                    </a:lnTo>
                    <a:lnTo>
                      <a:pt x="63" y="274"/>
                    </a:lnTo>
                    <a:lnTo>
                      <a:pt x="95" y="282"/>
                    </a:lnTo>
                    <a:lnTo>
                      <a:pt x="132" y="285"/>
                    </a:lnTo>
                    <a:lnTo>
                      <a:pt x="170" y="283"/>
                    </a:lnTo>
                    <a:lnTo>
                      <a:pt x="213" y="275"/>
                    </a:lnTo>
                    <a:lnTo>
                      <a:pt x="254" y="263"/>
                    </a:lnTo>
                    <a:lnTo>
                      <a:pt x="295" y="246"/>
                    </a:lnTo>
                    <a:lnTo>
                      <a:pt x="333" y="226"/>
                    </a:lnTo>
                    <a:lnTo>
                      <a:pt x="366" y="202"/>
                    </a:lnTo>
                    <a:lnTo>
                      <a:pt x="395" y="176"/>
                    </a:lnTo>
                    <a:lnTo>
                      <a:pt x="417" y="149"/>
                    </a:lnTo>
                    <a:lnTo>
                      <a:pt x="431" y="123"/>
                    </a:lnTo>
                    <a:lnTo>
                      <a:pt x="439" y="96"/>
                    </a:lnTo>
                    <a:lnTo>
                      <a:pt x="439" y="71"/>
                    </a:lnTo>
                    <a:lnTo>
                      <a:pt x="430" y="48"/>
                    </a:lnTo>
                    <a:lnTo>
                      <a:pt x="415" y="30"/>
                    </a:lnTo>
                    <a:lnTo>
                      <a:pt x="391" y="15"/>
                    </a:lnTo>
                    <a:lnTo>
                      <a:pt x="361" y="5"/>
                    </a:lnTo>
                    <a:lnTo>
                      <a:pt x="327" y="0"/>
                    </a:lnTo>
                    <a:lnTo>
                      <a:pt x="289" y="0"/>
                    </a:lnTo>
                    <a:lnTo>
                      <a:pt x="248" y="4"/>
                    </a:lnTo>
                    <a:lnTo>
                      <a:pt x="207" y="14"/>
                    </a:lnTo>
                    <a:lnTo>
                      <a:pt x="165" y="28"/>
                    </a:lnTo>
                    <a:lnTo>
                      <a:pt x="126" y="47"/>
                    </a:lnTo>
                    <a:lnTo>
                      <a:pt x="89" y="70"/>
                    </a:lnTo>
                    <a:lnTo>
                      <a:pt x="58" y="94"/>
                    </a:lnTo>
                    <a:lnTo>
                      <a:pt x="33" y="121"/>
                    </a:lnTo>
                    <a:lnTo>
                      <a:pt x="15" y="147"/>
                    </a:lnTo>
                    <a:lnTo>
                      <a:pt x="3" y="174"/>
                    </a:lnTo>
                    <a:lnTo>
                      <a:pt x="0" y="201"/>
                    </a:lnTo>
                    <a:lnTo>
                      <a:pt x="4" y="224"/>
                    </a:lnTo>
                    <a:lnTo>
                      <a:pt x="5" y="22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4" name="Freeform 304"/>
              <p:cNvSpPr>
                <a:spLocks/>
              </p:cNvSpPr>
              <p:nvPr/>
            </p:nvSpPr>
            <p:spPr bwMode="auto">
              <a:xfrm>
                <a:off x="7694" y="6052"/>
                <a:ext cx="141" cy="141"/>
              </a:xfrm>
              <a:custGeom>
                <a:avLst/>
                <a:gdLst>
                  <a:gd name="T0" fmla="*/ 0 w 564"/>
                  <a:gd name="T1" fmla="*/ 562 h 562"/>
                  <a:gd name="T2" fmla="*/ 563 w 564"/>
                  <a:gd name="T3" fmla="*/ 0 h 562"/>
                  <a:gd name="T4" fmla="*/ 564 w 564"/>
                  <a:gd name="T5" fmla="*/ 0 h 562"/>
                  <a:gd name="T6" fmla="*/ 0 60000 65536"/>
                  <a:gd name="T7" fmla="*/ 0 60000 65536"/>
                  <a:gd name="T8" fmla="*/ 0 60000 65536"/>
                  <a:gd name="T9" fmla="*/ 0 w 564"/>
                  <a:gd name="T10" fmla="*/ 0 h 562"/>
                  <a:gd name="T11" fmla="*/ 564 w 564"/>
                  <a:gd name="T12" fmla="*/ 562 h 562"/>
                </a:gdLst>
                <a:ahLst/>
                <a:cxnLst>
                  <a:cxn ang="T6">
                    <a:pos x="T0" y="T1"/>
                  </a:cxn>
                  <a:cxn ang="T7">
                    <a:pos x="T2" y="T3"/>
                  </a:cxn>
                  <a:cxn ang="T8">
                    <a:pos x="T4" y="T5"/>
                  </a:cxn>
                </a:cxnLst>
                <a:rect l="T9" t="T10" r="T11" b="T12"/>
                <a:pathLst>
                  <a:path w="564" h="562">
                    <a:moveTo>
                      <a:pt x="0" y="562"/>
                    </a:moveTo>
                    <a:lnTo>
                      <a:pt x="563" y="0"/>
                    </a:lnTo>
                    <a:lnTo>
                      <a:pt x="56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5" name="Freeform 305"/>
              <p:cNvSpPr>
                <a:spLocks/>
              </p:cNvSpPr>
              <p:nvPr/>
            </p:nvSpPr>
            <p:spPr bwMode="auto">
              <a:xfrm>
                <a:off x="7747" y="6052"/>
                <a:ext cx="88" cy="1"/>
              </a:xfrm>
              <a:custGeom>
                <a:avLst/>
                <a:gdLst>
                  <a:gd name="T0" fmla="*/ 353 w 353"/>
                  <a:gd name="T1" fmla="*/ 0 h 1"/>
                  <a:gd name="T2" fmla="*/ 0 w 353"/>
                  <a:gd name="T3" fmla="*/ 0 h 1"/>
                  <a:gd name="T4" fmla="*/ 1 w 353"/>
                  <a:gd name="T5" fmla="*/ 0 h 1"/>
                  <a:gd name="T6" fmla="*/ 0 60000 65536"/>
                  <a:gd name="T7" fmla="*/ 0 60000 65536"/>
                  <a:gd name="T8" fmla="*/ 0 60000 65536"/>
                  <a:gd name="T9" fmla="*/ 0 w 353"/>
                  <a:gd name="T10" fmla="*/ 0 h 1"/>
                  <a:gd name="T11" fmla="*/ 353 w 353"/>
                  <a:gd name="T12" fmla="*/ 1 h 1"/>
                </a:gdLst>
                <a:ahLst/>
                <a:cxnLst>
                  <a:cxn ang="T6">
                    <a:pos x="T0" y="T1"/>
                  </a:cxn>
                  <a:cxn ang="T7">
                    <a:pos x="T2" y="T3"/>
                  </a:cxn>
                  <a:cxn ang="T8">
                    <a:pos x="T4" y="T5"/>
                  </a:cxn>
                </a:cxnLst>
                <a:rect l="T9" t="T10" r="T11" b="T12"/>
                <a:pathLst>
                  <a:path w="353" h="1">
                    <a:moveTo>
                      <a:pt x="353"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6" name="Freeform 306"/>
              <p:cNvSpPr>
                <a:spLocks/>
              </p:cNvSpPr>
              <p:nvPr/>
            </p:nvSpPr>
            <p:spPr bwMode="auto">
              <a:xfrm>
                <a:off x="6326" y="6965"/>
                <a:ext cx="90" cy="1"/>
              </a:xfrm>
              <a:custGeom>
                <a:avLst/>
                <a:gdLst>
                  <a:gd name="T0" fmla="*/ 0 w 359"/>
                  <a:gd name="T1" fmla="*/ 0 h 1"/>
                  <a:gd name="T2" fmla="*/ 358 w 359"/>
                  <a:gd name="T3" fmla="*/ 0 h 1"/>
                  <a:gd name="T4" fmla="*/ 359 w 359"/>
                  <a:gd name="T5" fmla="*/ 0 h 1"/>
                  <a:gd name="T6" fmla="*/ 0 60000 65536"/>
                  <a:gd name="T7" fmla="*/ 0 60000 65536"/>
                  <a:gd name="T8" fmla="*/ 0 60000 65536"/>
                  <a:gd name="T9" fmla="*/ 0 w 359"/>
                  <a:gd name="T10" fmla="*/ 0 h 1"/>
                  <a:gd name="T11" fmla="*/ 359 w 359"/>
                  <a:gd name="T12" fmla="*/ 1 h 1"/>
                </a:gdLst>
                <a:ahLst/>
                <a:cxnLst>
                  <a:cxn ang="T6">
                    <a:pos x="T0" y="T1"/>
                  </a:cxn>
                  <a:cxn ang="T7">
                    <a:pos x="T2" y="T3"/>
                  </a:cxn>
                  <a:cxn ang="T8">
                    <a:pos x="T4" y="T5"/>
                  </a:cxn>
                </a:cxnLst>
                <a:rect l="T9" t="T10" r="T11" b="T12"/>
                <a:pathLst>
                  <a:path w="359" h="1">
                    <a:moveTo>
                      <a:pt x="0" y="0"/>
                    </a:moveTo>
                    <a:lnTo>
                      <a:pt x="358" y="0"/>
                    </a:lnTo>
                    <a:lnTo>
                      <a:pt x="35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7" name="Freeform 307"/>
              <p:cNvSpPr>
                <a:spLocks/>
              </p:cNvSpPr>
              <p:nvPr/>
            </p:nvSpPr>
            <p:spPr bwMode="auto">
              <a:xfrm>
                <a:off x="7606" y="6193"/>
                <a:ext cx="88" cy="1"/>
              </a:xfrm>
              <a:custGeom>
                <a:avLst/>
                <a:gdLst>
                  <a:gd name="T0" fmla="*/ 353 w 353"/>
                  <a:gd name="T1" fmla="*/ 0 h 1"/>
                  <a:gd name="T2" fmla="*/ 0 w 353"/>
                  <a:gd name="T3" fmla="*/ 0 h 1"/>
                  <a:gd name="T4" fmla="*/ 1 w 353"/>
                  <a:gd name="T5" fmla="*/ 0 h 1"/>
                  <a:gd name="T6" fmla="*/ 0 60000 65536"/>
                  <a:gd name="T7" fmla="*/ 0 60000 65536"/>
                  <a:gd name="T8" fmla="*/ 0 60000 65536"/>
                  <a:gd name="T9" fmla="*/ 0 w 353"/>
                  <a:gd name="T10" fmla="*/ 0 h 1"/>
                  <a:gd name="T11" fmla="*/ 353 w 353"/>
                  <a:gd name="T12" fmla="*/ 1 h 1"/>
                </a:gdLst>
                <a:ahLst/>
                <a:cxnLst>
                  <a:cxn ang="T6">
                    <a:pos x="T0" y="T1"/>
                  </a:cxn>
                  <a:cxn ang="T7">
                    <a:pos x="T2" y="T3"/>
                  </a:cxn>
                  <a:cxn ang="T8">
                    <a:pos x="T4" y="T5"/>
                  </a:cxn>
                </a:cxnLst>
                <a:rect l="T9" t="T10" r="T11" b="T12"/>
                <a:pathLst>
                  <a:path w="353" h="1">
                    <a:moveTo>
                      <a:pt x="353"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8" name="Freeform 308"/>
              <p:cNvSpPr>
                <a:spLocks/>
              </p:cNvSpPr>
              <p:nvPr/>
            </p:nvSpPr>
            <p:spPr bwMode="auto">
              <a:xfrm>
                <a:off x="6467" y="6825"/>
                <a:ext cx="90" cy="1"/>
              </a:xfrm>
              <a:custGeom>
                <a:avLst/>
                <a:gdLst>
                  <a:gd name="T0" fmla="*/ 0 w 360"/>
                  <a:gd name="T1" fmla="*/ 0 h 1"/>
                  <a:gd name="T2" fmla="*/ 358 w 360"/>
                  <a:gd name="T3" fmla="*/ 0 h 1"/>
                  <a:gd name="T4" fmla="*/ 360 w 360"/>
                  <a:gd name="T5" fmla="*/ 0 h 1"/>
                  <a:gd name="T6" fmla="*/ 0 60000 65536"/>
                  <a:gd name="T7" fmla="*/ 0 60000 65536"/>
                  <a:gd name="T8" fmla="*/ 0 60000 65536"/>
                  <a:gd name="T9" fmla="*/ 0 w 360"/>
                  <a:gd name="T10" fmla="*/ 0 h 1"/>
                  <a:gd name="T11" fmla="*/ 360 w 360"/>
                  <a:gd name="T12" fmla="*/ 1 h 1"/>
                </a:gdLst>
                <a:ahLst/>
                <a:cxnLst>
                  <a:cxn ang="T6">
                    <a:pos x="T0" y="T1"/>
                  </a:cxn>
                  <a:cxn ang="T7">
                    <a:pos x="T2" y="T3"/>
                  </a:cxn>
                  <a:cxn ang="T8">
                    <a:pos x="T4" y="T5"/>
                  </a:cxn>
                </a:cxnLst>
                <a:rect l="T9" t="T10" r="T11" b="T12"/>
                <a:pathLst>
                  <a:path w="360" h="1">
                    <a:moveTo>
                      <a:pt x="0" y="0"/>
                    </a:moveTo>
                    <a:lnTo>
                      <a:pt x="358" y="0"/>
                    </a:lnTo>
                    <a:lnTo>
                      <a:pt x="36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49" name="Freeform 309"/>
              <p:cNvSpPr>
                <a:spLocks/>
              </p:cNvSpPr>
              <p:nvPr/>
            </p:nvSpPr>
            <p:spPr bwMode="auto">
              <a:xfrm>
                <a:off x="7695" y="6193"/>
                <a:ext cx="1" cy="284"/>
              </a:xfrm>
              <a:custGeom>
                <a:avLst/>
                <a:gdLst>
                  <a:gd name="T0" fmla="*/ 0 w 1"/>
                  <a:gd name="T1" fmla="*/ 0 h 1139"/>
                  <a:gd name="T2" fmla="*/ 0 w 1"/>
                  <a:gd name="T3" fmla="*/ 1139 h 1139"/>
                  <a:gd name="T4" fmla="*/ 1 w 1"/>
                  <a:gd name="T5" fmla="*/ 1139 h 1139"/>
                  <a:gd name="T6" fmla="*/ 0 60000 65536"/>
                  <a:gd name="T7" fmla="*/ 0 60000 65536"/>
                  <a:gd name="T8" fmla="*/ 0 60000 65536"/>
                  <a:gd name="T9" fmla="*/ 0 w 1"/>
                  <a:gd name="T10" fmla="*/ 0 h 1139"/>
                  <a:gd name="T11" fmla="*/ 1 w 1"/>
                  <a:gd name="T12" fmla="*/ 1139 h 1139"/>
                </a:gdLst>
                <a:ahLst/>
                <a:cxnLst>
                  <a:cxn ang="T6">
                    <a:pos x="T0" y="T1"/>
                  </a:cxn>
                  <a:cxn ang="T7">
                    <a:pos x="T2" y="T3"/>
                  </a:cxn>
                  <a:cxn ang="T8">
                    <a:pos x="T4" y="T5"/>
                  </a:cxn>
                </a:cxnLst>
                <a:rect l="T9" t="T10" r="T11" b="T12"/>
                <a:pathLst>
                  <a:path w="1" h="1139">
                    <a:moveTo>
                      <a:pt x="0" y="0"/>
                    </a:moveTo>
                    <a:lnTo>
                      <a:pt x="0" y="1139"/>
                    </a:lnTo>
                    <a:lnTo>
                      <a:pt x="1" y="11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0" name="Freeform 310"/>
              <p:cNvSpPr>
                <a:spLocks/>
              </p:cNvSpPr>
              <p:nvPr/>
            </p:nvSpPr>
            <p:spPr bwMode="auto">
              <a:xfrm>
                <a:off x="7062" y="6825"/>
                <a:ext cx="1" cy="285"/>
              </a:xfrm>
              <a:custGeom>
                <a:avLst/>
                <a:gdLst>
                  <a:gd name="T0" fmla="*/ 0 w 1"/>
                  <a:gd name="T1" fmla="*/ 0 h 1139"/>
                  <a:gd name="T2" fmla="*/ 0 w 1"/>
                  <a:gd name="T3" fmla="*/ 1139 h 1139"/>
                  <a:gd name="T4" fmla="*/ 1 w 1"/>
                  <a:gd name="T5" fmla="*/ 1139 h 1139"/>
                  <a:gd name="T6" fmla="*/ 0 60000 65536"/>
                  <a:gd name="T7" fmla="*/ 0 60000 65536"/>
                  <a:gd name="T8" fmla="*/ 0 60000 65536"/>
                  <a:gd name="T9" fmla="*/ 0 w 1"/>
                  <a:gd name="T10" fmla="*/ 0 h 1139"/>
                  <a:gd name="T11" fmla="*/ 1 w 1"/>
                  <a:gd name="T12" fmla="*/ 1139 h 1139"/>
                </a:gdLst>
                <a:ahLst/>
                <a:cxnLst>
                  <a:cxn ang="T6">
                    <a:pos x="T0" y="T1"/>
                  </a:cxn>
                  <a:cxn ang="T7">
                    <a:pos x="T2" y="T3"/>
                  </a:cxn>
                  <a:cxn ang="T8">
                    <a:pos x="T4" y="T5"/>
                  </a:cxn>
                </a:cxnLst>
                <a:rect l="T9" t="T10" r="T11" b="T12"/>
                <a:pathLst>
                  <a:path w="1" h="1139">
                    <a:moveTo>
                      <a:pt x="0" y="0"/>
                    </a:moveTo>
                    <a:lnTo>
                      <a:pt x="0" y="1139"/>
                    </a:lnTo>
                    <a:lnTo>
                      <a:pt x="1" y="11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1" name="Freeform 311"/>
              <p:cNvSpPr>
                <a:spLocks/>
              </p:cNvSpPr>
              <p:nvPr/>
            </p:nvSpPr>
            <p:spPr bwMode="auto">
              <a:xfrm>
                <a:off x="7098" y="6193"/>
                <a:ext cx="1" cy="284"/>
              </a:xfrm>
              <a:custGeom>
                <a:avLst/>
                <a:gdLst>
                  <a:gd name="T0" fmla="*/ 3 w 3"/>
                  <a:gd name="T1" fmla="*/ 0 h 1136"/>
                  <a:gd name="T2" fmla="*/ 0 w 3"/>
                  <a:gd name="T3" fmla="*/ 1136 h 1136"/>
                  <a:gd name="T4" fmla="*/ 1 w 3"/>
                  <a:gd name="T5" fmla="*/ 1136 h 1136"/>
                  <a:gd name="T6" fmla="*/ 0 60000 65536"/>
                  <a:gd name="T7" fmla="*/ 0 60000 65536"/>
                  <a:gd name="T8" fmla="*/ 0 60000 65536"/>
                  <a:gd name="T9" fmla="*/ 0 w 3"/>
                  <a:gd name="T10" fmla="*/ 0 h 1136"/>
                  <a:gd name="T11" fmla="*/ 3 w 3"/>
                  <a:gd name="T12" fmla="*/ 1136 h 1136"/>
                </a:gdLst>
                <a:ahLst/>
                <a:cxnLst>
                  <a:cxn ang="T6">
                    <a:pos x="T0" y="T1"/>
                  </a:cxn>
                  <a:cxn ang="T7">
                    <a:pos x="T2" y="T3"/>
                  </a:cxn>
                  <a:cxn ang="T8">
                    <a:pos x="T4" y="T5"/>
                  </a:cxn>
                </a:cxnLst>
                <a:rect l="T9" t="T10" r="T11" b="T12"/>
                <a:pathLst>
                  <a:path w="3" h="1136">
                    <a:moveTo>
                      <a:pt x="3" y="0"/>
                    </a:moveTo>
                    <a:lnTo>
                      <a:pt x="0" y="1136"/>
                    </a:lnTo>
                    <a:lnTo>
                      <a:pt x="1" y="113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2" name="Freeform 312"/>
              <p:cNvSpPr>
                <a:spLocks/>
              </p:cNvSpPr>
              <p:nvPr/>
            </p:nvSpPr>
            <p:spPr bwMode="auto">
              <a:xfrm>
                <a:off x="7098" y="6477"/>
                <a:ext cx="597" cy="1"/>
              </a:xfrm>
              <a:custGeom>
                <a:avLst/>
                <a:gdLst>
                  <a:gd name="T0" fmla="*/ 2386 w 2386"/>
                  <a:gd name="T1" fmla="*/ 3 h 3"/>
                  <a:gd name="T2" fmla="*/ 0 w 2386"/>
                  <a:gd name="T3" fmla="*/ 0 h 3"/>
                  <a:gd name="T4" fmla="*/ 1 w 2386"/>
                  <a:gd name="T5" fmla="*/ 0 h 3"/>
                  <a:gd name="T6" fmla="*/ 0 60000 65536"/>
                  <a:gd name="T7" fmla="*/ 0 60000 65536"/>
                  <a:gd name="T8" fmla="*/ 0 60000 65536"/>
                  <a:gd name="T9" fmla="*/ 0 w 2386"/>
                  <a:gd name="T10" fmla="*/ 0 h 3"/>
                  <a:gd name="T11" fmla="*/ 2386 w 2386"/>
                  <a:gd name="T12" fmla="*/ 3 h 3"/>
                </a:gdLst>
                <a:ahLst/>
                <a:cxnLst>
                  <a:cxn ang="T6">
                    <a:pos x="T0" y="T1"/>
                  </a:cxn>
                  <a:cxn ang="T7">
                    <a:pos x="T2" y="T3"/>
                  </a:cxn>
                  <a:cxn ang="T8">
                    <a:pos x="T4" y="T5"/>
                  </a:cxn>
                </a:cxnLst>
                <a:rect l="T9" t="T10" r="T11" b="T12"/>
                <a:pathLst>
                  <a:path w="2386" h="3">
                    <a:moveTo>
                      <a:pt x="2386" y="3"/>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3" name="Freeform 313"/>
              <p:cNvSpPr>
                <a:spLocks/>
              </p:cNvSpPr>
              <p:nvPr/>
            </p:nvSpPr>
            <p:spPr bwMode="auto">
              <a:xfrm>
                <a:off x="6648" y="6477"/>
                <a:ext cx="450" cy="453"/>
              </a:xfrm>
              <a:custGeom>
                <a:avLst/>
                <a:gdLst>
                  <a:gd name="T0" fmla="*/ 1800 w 1800"/>
                  <a:gd name="T1" fmla="*/ 0 h 1814"/>
                  <a:gd name="T2" fmla="*/ 0 w 1800"/>
                  <a:gd name="T3" fmla="*/ 1814 h 1814"/>
                  <a:gd name="T4" fmla="*/ 1 w 1800"/>
                  <a:gd name="T5" fmla="*/ 1814 h 1814"/>
                  <a:gd name="T6" fmla="*/ 0 60000 65536"/>
                  <a:gd name="T7" fmla="*/ 0 60000 65536"/>
                  <a:gd name="T8" fmla="*/ 0 60000 65536"/>
                  <a:gd name="T9" fmla="*/ 0 w 1800"/>
                  <a:gd name="T10" fmla="*/ 0 h 1814"/>
                  <a:gd name="T11" fmla="*/ 1800 w 1800"/>
                  <a:gd name="T12" fmla="*/ 1814 h 1814"/>
                </a:gdLst>
                <a:ahLst/>
                <a:cxnLst>
                  <a:cxn ang="T6">
                    <a:pos x="T0" y="T1"/>
                  </a:cxn>
                  <a:cxn ang="T7">
                    <a:pos x="T2" y="T3"/>
                  </a:cxn>
                  <a:cxn ang="T8">
                    <a:pos x="T4" y="T5"/>
                  </a:cxn>
                </a:cxnLst>
                <a:rect l="T9" t="T10" r="T11" b="T12"/>
                <a:pathLst>
                  <a:path w="1800" h="1814">
                    <a:moveTo>
                      <a:pt x="1800" y="0"/>
                    </a:moveTo>
                    <a:lnTo>
                      <a:pt x="0" y="1814"/>
                    </a:lnTo>
                    <a:lnTo>
                      <a:pt x="1" y="18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4" name="Freeform 314"/>
              <p:cNvSpPr>
                <a:spLocks/>
              </p:cNvSpPr>
              <p:nvPr/>
            </p:nvSpPr>
            <p:spPr bwMode="auto">
              <a:xfrm>
                <a:off x="7375" y="6404"/>
                <a:ext cx="1" cy="49"/>
              </a:xfrm>
              <a:custGeom>
                <a:avLst/>
                <a:gdLst>
                  <a:gd name="T0" fmla="*/ 0 w 1"/>
                  <a:gd name="T1" fmla="*/ 0 h 197"/>
                  <a:gd name="T2" fmla="*/ 0 w 1"/>
                  <a:gd name="T3" fmla="*/ 197 h 197"/>
                  <a:gd name="T4" fmla="*/ 1 w 1"/>
                  <a:gd name="T5" fmla="*/ 197 h 197"/>
                  <a:gd name="T6" fmla="*/ 0 60000 65536"/>
                  <a:gd name="T7" fmla="*/ 0 60000 65536"/>
                  <a:gd name="T8" fmla="*/ 0 60000 65536"/>
                  <a:gd name="T9" fmla="*/ 0 w 1"/>
                  <a:gd name="T10" fmla="*/ 0 h 197"/>
                  <a:gd name="T11" fmla="*/ 1 w 1"/>
                  <a:gd name="T12" fmla="*/ 197 h 197"/>
                </a:gdLst>
                <a:ahLst/>
                <a:cxnLst>
                  <a:cxn ang="T6">
                    <a:pos x="T0" y="T1"/>
                  </a:cxn>
                  <a:cxn ang="T7">
                    <a:pos x="T2" y="T3"/>
                  </a:cxn>
                  <a:cxn ang="T8">
                    <a:pos x="T4" y="T5"/>
                  </a:cxn>
                </a:cxnLst>
                <a:rect l="T9" t="T10" r="T11" b="T12"/>
                <a:pathLst>
                  <a:path w="1" h="197">
                    <a:moveTo>
                      <a:pt x="0" y="0"/>
                    </a:moveTo>
                    <a:lnTo>
                      <a:pt x="0" y="197"/>
                    </a:lnTo>
                    <a:lnTo>
                      <a:pt x="1"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5" name="Freeform 315"/>
              <p:cNvSpPr>
                <a:spLocks/>
              </p:cNvSpPr>
              <p:nvPr/>
            </p:nvSpPr>
            <p:spPr bwMode="auto">
              <a:xfrm>
                <a:off x="6603" y="7176"/>
                <a:ext cx="1" cy="49"/>
              </a:xfrm>
              <a:custGeom>
                <a:avLst/>
                <a:gdLst>
                  <a:gd name="T0" fmla="*/ 0 w 1"/>
                  <a:gd name="T1" fmla="*/ 0 h 198"/>
                  <a:gd name="T2" fmla="*/ 0 w 1"/>
                  <a:gd name="T3" fmla="*/ 198 h 198"/>
                  <a:gd name="T4" fmla="*/ 1 w 1"/>
                  <a:gd name="T5" fmla="*/ 198 h 198"/>
                  <a:gd name="T6" fmla="*/ 0 60000 65536"/>
                  <a:gd name="T7" fmla="*/ 0 60000 65536"/>
                  <a:gd name="T8" fmla="*/ 0 60000 65536"/>
                  <a:gd name="T9" fmla="*/ 0 w 1"/>
                  <a:gd name="T10" fmla="*/ 0 h 198"/>
                  <a:gd name="T11" fmla="*/ 1 w 1"/>
                  <a:gd name="T12" fmla="*/ 198 h 198"/>
                </a:gdLst>
                <a:ahLst/>
                <a:cxnLst>
                  <a:cxn ang="T6">
                    <a:pos x="T0" y="T1"/>
                  </a:cxn>
                  <a:cxn ang="T7">
                    <a:pos x="T2" y="T3"/>
                  </a:cxn>
                  <a:cxn ang="T8">
                    <a:pos x="T4" y="T5"/>
                  </a:cxn>
                </a:cxnLst>
                <a:rect l="T9" t="T10" r="T11" b="T12"/>
                <a:pathLst>
                  <a:path w="1" h="198">
                    <a:moveTo>
                      <a:pt x="0" y="0"/>
                    </a:moveTo>
                    <a:lnTo>
                      <a:pt x="0" y="198"/>
                    </a:lnTo>
                    <a:lnTo>
                      <a:pt x="1" y="19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6" name="Freeform 316"/>
              <p:cNvSpPr>
                <a:spLocks/>
              </p:cNvSpPr>
              <p:nvPr/>
            </p:nvSpPr>
            <p:spPr bwMode="auto">
              <a:xfrm>
                <a:off x="6645" y="7176"/>
                <a:ext cx="1" cy="49"/>
              </a:xfrm>
              <a:custGeom>
                <a:avLst/>
                <a:gdLst>
                  <a:gd name="T0" fmla="*/ 0 w 1"/>
                  <a:gd name="T1" fmla="*/ 0 h 198"/>
                  <a:gd name="T2" fmla="*/ 0 w 1"/>
                  <a:gd name="T3" fmla="*/ 198 h 198"/>
                  <a:gd name="T4" fmla="*/ 1 w 1"/>
                  <a:gd name="T5" fmla="*/ 198 h 198"/>
                  <a:gd name="T6" fmla="*/ 0 60000 65536"/>
                  <a:gd name="T7" fmla="*/ 0 60000 65536"/>
                  <a:gd name="T8" fmla="*/ 0 60000 65536"/>
                  <a:gd name="T9" fmla="*/ 0 w 1"/>
                  <a:gd name="T10" fmla="*/ 0 h 198"/>
                  <a:gd name="T11" fmla="*/ 1 w 1"/>
                  <a:gd name="T12" fmla="*/ 198 h 198"/>
                </a:gdLst>
                <a:ahLst/>
                <a:cxnLst>
                  <a:cxn ang="T6">
                    <a:pos x="T0" y="T1"/>
                  </a:cxn>
                  <a:cxn ang="T7">
                    <a:pos x="T2" y="T3"/>
                  </a:cxn>
                  <a:cxn ang="T8">
                    <a:pos x="T4" y="T5"/>
                  </a:cxn>
                </a:cxnLst>
                <a:rect l="T9" t="T10" r="T11" b="T12"/>
                <a:pathLst>
                  <a:path w="1" h="198">
                    <a:moveTo>
                      <a:pt x="0" y="0"/>
                    </a:moveTo>
                    <a:lnTo>
                      <a:pt x="0" y="198"/>
                    </a:lnTo>
                    <a:lnTo>
                      <a:pt x="1" y="19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7" name="Freeform 317"/>
              <p:cNvSpPr>
                <a:spLocks/>
              </p:cNvSpPr>
              <p:nvPr/>
            </p:nvSpPr>
            <p:spPr bwMode="auto">
              <a:xfrm>
                <a:off x="7417" y="6404"/>
                <a:ext cx="1" cy="49"/>
              </a:xfrm>
              <a:custGeom>
                <a:avLst/>
                <a:gdLst>
                  <a:gd name="T0" fmla="*/ 0 w 1"/>
                  <a:gd name="T1" fmla="*/ 0 h 197"/>
                  <a:gd name="T2" fmla="*/ 0 w 1"/>
                  <a:gd name="T3" fmla="*/ 197 h 197"/>
                  <a:gd name="T4" fmla="*/ 1 w 1"/>
                  <a:gd name="T5" fmla="*/ 197 h 197"/>
                  <a:gd name="T6" fmla="*/ 0 60000 65536"/>
                  <a:gd name="T7" fmla="*/ 0 60000 65536"/>
                  <a:gd name="T8" fmla="*/ 0 60000 65536"/>
                  <a:gd name="T9" fmla="*/ 0 w 1"/>
                  <a:gd name="T10" fmla="*/ 0 h 197"/>
                  <a:gd name="T11" fmla="*/ 1 w 1"/>
                  <a:gd name="T12" fmla="*/ 197 h 197"/>
                </a:gdLst>
                <a:ahLst/>
                <a:cxnLst>
                  <a:cxn ang="T6">
                    <a:pos x="T0" y="T1"/>
                  </a:cxn>
                  <a:cxn ang="T7">
                    <a:pos x="T2" y="T3"/>
                  </a:cxn>
                  <a:cxn ang="T8">
                    <a:pos x="T4" y="T5"/>
                  </a:cxn>
                </a:cxnLst>
                <a:rect l="T9" t="T10" r="T11" b="T12"/>
                <a:pathLst>
                  <a:path w="1" h="197">
                    <a:moveTo>
                      <a:pt x="0" y="0"/>
                    </a:moveTo>
                    <a:lnTo>
                      <a:pt x="0" y="197"/>
                    </a:lnTo>
                    <a:lnTo>
                      <a:pt x="1"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8" name="Freeform 318"/>
              <p:cNvSpPr>
                <a:spLocks/>
              </p:cNvSpPr>
              <p:nvPr/>
            </p:nvSpPr>
            <p:spPr bwMode="auto">
              <a:xfrm>
                <a:off x="7375" y="6453"/>
                <a:ext cx="42" cy="1"/>
              </a:xfrm>
              <a:custGeom>
                <a:avLst/>
                <a:gdLst>
                  <a:gd name="T0" fmla="*/ 169 w 169"/>
                  <a:gd name="T1" fmla="*/ 0 h 1"/>
                  <a:gd name="T2" fmla="*/ 0 w 169"/>
                  <a:gd name="T3" fmla="*/ 0 h 1"/>
                  <a:gd name="T4" fmla="*/ 1 w 169"/>
                  <a:gd name="T5" fmla="*/ 0 h 1"/>
                  <a:gd name="T6" fmla="*/ 0 60000 65536"/>
                  <a:gd name="T7" fmla="*/ 0 60000 65536"/>
                  <a:gd name="T8" fmla="*/ 0 60000 65536"/>
                  <a:gd name="T9" fmla="*/ 0 w 169"/>
                  <a:gd name="T10" fmla="*/ 0 h 1"/>
                  <a:gd name="T11" fmla="*/ 169 w 169"/>
                  <a:gd name="T12" fmla="*/ 1 h 1"/>
                </a:gdLst>
                <a:ahLst/>
                <a:cxnLst>
                  <a:cxn ang="T6">
                    <a:pos x="T0" y="T1"/>
                  </a:cxn>
                  <a:cxn ang="T7">
                    <a:pos x="T2" y="T3"/>
                  </a:cxn>
                  <a:cxn ang="T8">
                    <a:pos x="T4" y="T5"/>
                  </a:cxn>
                </a:cxnLst>
                <a:rect l="T9" t="T10" r="T11" b="T12"/>
                <a:pathLst>
                  <a:path w="169" h="1">
                    <a:moveTo>
                      <a:pt x="169"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59" name="Freeform 319"/>
              <p:cNvSpPr>
                <a:spLocks/>
              </p:cNvSpPr>
              <p:nvPr/>
            </p:nvSpPr>
            <p:spPr bwMode="auto">
              <a:xfrm>
                <a:off x="6603" y="7225"/>
                <a:ext cx="42" cy="1"/>
              </a:xfrm>
              <a:custGeom>
                <a:avLst/>
                <a:gdLst>
                  <a:gd name="T0" fmla="*/ 0 w 169"/>
                  <a:gd name="T1" fmla="*/ 0 h 1"/>
                  <a:gd name="T2" fmla="*/ 168 w 169"/>
                  <a:gd name="T3" fmla="*/ 0 h 1"/>
                  <a:gd name="T4" fmla="*/ 169 w 169"/>
                  <a:gd name="T5" fmla="*/ 0 h 1"/>
                  <a:gd name="T6" fmla="*/ 0 60000 65536"/>
                  <a:gd name="T7" fmla="*/ 0 60000 65536"/>
                  <a:gd name="T8" fmla="*/ 0 60000 65536"/>
                  <a:gd name="T9" fmla="*/ 0 w 169"/>
                  <a:gd name="T10" fmla="*/ 0 h 1"/>
                  <a:gd name="T11" fmla="*/ 169 w 169"/>
                  <a:gd name="T12" fmla="*/ 1 h 1"/>
                </a:gdLst>
                <a:ahLst/>
                <a:cxnLst>
                  <a:cxn ang="T6">
                    <a:pos x="T0" y="T1"/>
                  </a:cxn>
                  <a:cxn ang="T7">
                    <a:pos x="T2" y="T3"/>
                  </a:cxn>
                  <a:cxn ang="T8">
                    <a:pos x="T4" y="T5"/>
                  </a:cxn>
                </a:cxnLst>
                <a:rect l="T9" t="T10" r="T11" b="T12"/>
                <a:pathLst>
                  <a:path w="169" h="1">
                    <a:moveTo>
                      <a:pt x="0" y="0"/>
                    </a:moveTo>
                    <a:lnTo>
                      <a:pt x="168" y="0"/>
                    </a:lnTo>
                    <a:lnTo>
                      <a:pt x="16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0" name="Freeform 320"/>
              <p:cNvSpPr>
                <a:spLocks/>
              </p:cNvSpPr>
              <p:nvPr/>
            </p:nvSpPr>
            <p:spPr bwMode="auto">
              <a:xfrm>
                <a:off x="6523" y="6875"/>
                <a:ext cx="43" cy="42"/>
              </a:xfrm>
              <a:custGeom>
                <a:avLst/>
                <a:gdLst>
                  <a:gd name="T0" fmla="*/ 0 w 170"/>
                  <a:gd name="T1" fmla="*/ 169 h 169"/>
                  <a:gd name="T2" fmla="*/ 169 w 170"/>
                  <a:gd name="T3" fmla="*/ 0 h 169"/>
                  <a:gd name="T4" fmla="*/ 170 w 170"/>
                  <a:gd name="T5" fmla="*/ 0 h 169"/>
                  <a:gd name="T6" fmla="*/ 0 60000 65536"/>
                  <a:gd name="T7" fmla="*/ 0 60000 65536"/>
                  <a:gd name="T8" fmla="*/ 0 60000 65536"/>
                  <a:gd name="T9" fmla="*/ 0 w 170"/>
                  <a:gd name="T10" fmla="*/ 0 h 169"/>
                  <a:gd name="T11" fmla="*/ 170 w 170"/>
                  <a:gd name="T12" fmla="*/ 169 h 169"/>
                </a:gdLst>
                <a:ahLst/>
                <a:cxnLst>
                  <a:cxn ang="T6">
                    <a:pos x="T0" y="T1"/>
                  </a:cxn>
                  <a:cxn ang="T7">
                    <a:pos x="T2" y="T3"/>
                  </a:cxn>
                  <a:cxn ang="T8">
                    <a:pos x="T4" y="T5"/>
                  </a:cxn>
                </a:cxnLst>
                <a:rect l="T9" t="T10" r="T11" b="T12"/>
                <a:pathLst>
                  <a:path w="170" h="169">
                    <a:moveTo>
                      <a:pt x="0" y="169"/>
                    </a:moveTo>
                    <a:lnTo>
                      <a:pt x="169" y="0"/>
                    </a:lnTo>
                    <a:lnTo>
                      <a:pt x="17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1" name="Freeform 321"/>
              <p:cNvSpPr>
                <a:spLocks/>
              </p:cNvSpPr>
              <p:nvPr/>
            </p:nvSpPr>
            <p:spPr bwMode="auto">
              <a:xfrm>
                <a:off x="6821" y="6875"/>
                <a:ext cx="43" cy="42"/>
              </a:xfrm>
              <a:custGeom>
                <a:avLst/>
                <a:gdLst>
                  <a:gd name="T0" fmla="*/ 0 w 170"/>
                  <a:gd name="T1" fmla="*/ 169 h 169"/>
                  <a:gd name="T2" fmla="*/ 169 w 170"/>
                  <a:gd name="T3" fmla="*/ 0 h 169"/>
                  <a:gd name="T4" fmla="*/ 170 w 170"/>
                  <a:gd name="T5" fmla="*/ 0 h 169"/>
                  <a:gd name="T6" fmla="*/ 0 60000 65536"/>
                  <a:gd name="T7" fmla="*/ 0 60000 65536"/>
                  <a:gd name="T8" fmla="*/ 0 60000 65536"/>
                  <a:gd name="T9" fmla="*/ 0 w 170"/>
                  <a:gd name="T10" fmla="*/ 0 h 169"/>
                  <a:gd name="T11" fmla="*/ 170 w 170"/>
                  <a:gd name="T12" fmla="*/ 169 h 169"/>
                </a:gdLst>
                <a:ahLst/>
                <a:cxnLst>
                  <a:cxn ang="T6">
                    <a:pos x="T0" y="T1"/>
                  </a:cxn>
                  <a:cxn ang="T7">
                    <a:pos x="T2" y="T3"/>
                  </a:cxn>
                  <a:cxn ang="T8">
                    <a:pos x="T4" y="T5"/>
                  </a:cxn>
                </a:cxnLst>
                <a:rect l="T9" t="T10" r="T11" b="T12"/>
                <a:pathLst>
                  <a:path w="170" h="169">
                    <a:moveTo>
                      <a:pt x="0" y="169"/>
                    </a:moveTo>
                    <a:lnTo>
                      <a:pt x="169" y="0"/>
                    </a:lnTo>
                    <a:lnTo>
                      <a:pt x="17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2" name="Freeform 322"/>
              <p:cNvSpPr>
                <a:spLocks/>
              </p:cNvSpPr>
              <p:nvPr/>
            </p:nvSpPr>
            <p:spPr bwMode="auto">
              <a:xfrm>
                <a:off x="7330" y="6052"/>
                <a:ext cx="9" cy="51"/>
              </a:xfrm>
              <a:custGeom>
                <a:avLst/>
                <a:gdLst>
                  <a:gd name="T0" fmla="*/ 0 w 38"/>
                  <a:gd name="T1" fmla="*/ 0 h 202"/>
                  <a:gd name="T2" fmla="*/ 37 w 38"/>
                  <a:gd name="T3" fmla="*/ 202 h 202"/>
                  <a:gd name="T4" fmla="*/ 38 w 38"/>
                  <a:gd name="T5" fmla="*/ 202 h 202"/>
                  <a:gd name="T6" fmla="*/ 0 60000 65536"/>
                  <a:gd name="T7" fmla="*/ 0 60000 65536"/>
                  <a:gd name="T8" fmla="*/ 0 60000 65536"/>
                  <a:gd name="T9" fmla="*/ 0 w 38"/>
                  <a:gd name="T10" fmla="*/ 0 h 202"/>
                  <a:gd name="T11" fmla="*/ 38 w 38"/>
                  <a:gd name="T12" fmla="*/ 202 h 202"/>
                </a:gdLst>
                <a:ahLst/>
                <a:cxnLst>
                  <a:cxn ang="T6">
                    <a:pos x="T0" y="T1"/>
                  </a:cxn>
                  <a:cxn ang="T7">
                    <a:pos x="T2" y="T3"/>
                  </a:cxn>
                  <a:cxn ang="T8">
                    <a:pos x="T4" y="T5"/>
                  </a:cxn>
                </a:cxnLst>
                <a:rect l="T9" t="T10" r="T11" b="T12"/>
                <a:pathLst>
                  <a:path w="38" h="202">
                    <a:moveTo>
                      <a:pt x="0" y="0"/>
                    </a:moveTo>
                    <a:lnTo>
                      <a:pt x="37" y="202"/>
                    </a:lnTo>
                    <a:lnTo>
                      <a:pt x="38" y="20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3" name="Freeform 323"/>
              <p:cNvSpPr>
                <a:spLocks/>
              </p:cNvSpPr>
              <p:nvPr/>
            </p:nvSpPr>
            <p:spPr bwMode="auto">
              <a:xfrm>
                <a:off x="7189" y="6124"/>
                <a:ext cx="129" cy="69"/>
              </a:xfrm>
              <a:custGeom>
                <a:avLst/>
                <a:gdLst>
                  <a:gd name="T0" fmla="*/ 0 w 517"/>
                  <a:gd name="T1" fmla="*/ 275 h 275"/>
                  <a:gd name="T2" fmla="*/ 515 w 517"/>
                  <a:gd name="T3" fmla="*/ 0 h 275"/>
                  <a:gd name="T4" fmla="*/ 517 w 517"/>
                  <a:gd name="T5" fmla="*/ 0 h 275"/>
                  <a:gd name="T6" fmla="*/ 0 60000 65536"/>
                  <a:gd name="T7" fmla="*/ 0 60000 65536"/>
                  <a:gd name="T8" fmla="*/ 0 60000 65536"/>
                  <a:gd name="T9" fmla="*/ 0 w 517"/>
                  <a:gd name="T10" fmla="*/ 0 h 275"/>
                  <a:gd name="T11" fmla="*/ 517 w 517"/>
                  <a:gd name="T12" fmla="*/ 275 h 275"/>
                </a:gdLst>
                <a:ahLst/>
                <a:cxnLst>
                  <a:cxn ang="T6">
                    <a:pos x="T0" y="T1"/>
                  </a:cxn>
                  <a:cxn ang="T7">
                    <a:pos x="T2" y="T3"/>
                  </a:cxn>
                  <a:cxn ang="T8">
                    <a:pos x="T4" y="T5"/>
                  </a:cxn>
                </a:cxnLst>
                <a:rect l="T9" t="T10" r="T11" b="T12"/>
                <a:pathLst>
                  <a:path w="517" h="275">
                    <a:moveTo>
                      <a:pt x="0" y="275"/>
                    </a:moveTo>
                    <a:lnTo>
                      <a:pt x="515" y="0"/>
                    </a:lnTo>
                    <a:lnTo>
                      <a:pt x="51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4" name="Freeform 324"/>
              <p:cNvSpPr>
                <a:spLocks/>
              </p:cNvSpPr>
              <p:nvPr/>
            </p:nvSpPr>
            <p:spPr bwMode="auto">
              <a:xfrm>
                <a:off x="7637" y="6052"/>
                <a:ext cx="110" cy="51"/>
              </a:xfrm>
              <a:custGeom>
                <a:avLst/>
                <a:gdLst>
                  <a:gd name="T0" fmla="*/ 440 w 440"/>
                  <a:gd name="T1" fmla="*/ 0 h 202"/>
                  <a:gd name="T2" fmla="*/ 0 w 440"/>
                  <a:gd name="T3" fmla="*/ 202 h 202"/>
                  <a:gd name="T4" fmla="*/ 1 w 440"/>
                  <a:gd name="T5" fmla="*/ 202 h 202"/>
                  <a:gd name="T6" fmla="*/ 0 60000 65536"/>
                  <a:gd name="T7" fmla="*/ 0 60000 65536"/>
                  <a:gd name="T8" fmla="*/ 0 60000 65536"/>
                  <a:gd name="T9" fmla="*/ 0 w 440"/>
                  <a:gd name="T10" fmla="*/ 0 h 202"/>
                  <a:gd name="T11" fmla="*/ 440 w 440"/>
                  <a:gd name="T12" fmla="*/ 202 h 202"/>
                </a:gdLst>
                <a:ahLst/>
                <a:cxnLst>
                  <a:cxn ang="T6">
                    <a:pos x="T0" y="T1"/>
                  </a:cxn>
                  <a:cxn ang="T7">
                    <a:pos x="T2" y="T3"/>
                  </a:cxn>
                  <a:cxn ang="T8">
                    <a:pos x="T4" y="T5"/>
                  </a:cxn>
                </a:cxnLst>
                <a:rect l="T9" t="T10" r="T11" b="T12"/>
                <a:pathLst>
                  <a:path w="440" h="202">
                    <a:moveTo>
                      <a:pt x="440" y="0"/>
                    </a:moveTo>
                    <a:lnTo>
                      <a:pt x="0" y="202"/>
                    </a:lnTo>
                    <a:lnTo>
                      <a:pt x="1" y="20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5" name="Freeform 325"/>
              <p:cNvSpPr>
                <a:spLocks/>
              </p:cNvSpPr>
              <p:nvPr/>
            </p:nvSpPr>
            <p:spPr bwMode="auto">
              <a:xfrm>
                <a:off x="7595" y="6145"/>
                <a:ext cx="11" cy="48"/>
              </a:xfrm>
              <a:custGeom>
                <a:avLst/>
                <a:gdLst>
                  <a:gd name="T0" fmla="*/ 0 w 48"/>
                  <a:gd name="T1" fmla="*/ 0 h 191"/>
                  <a:gd name="T2" fmla="*/ 47 w 48"/>
                  <a:gd name="T3" fmla="*/ 191 h 191"/>
                  <a:gd name="T4" fmla="*/ 48 w 48"/>
                  <a:gd name="T5" fmla="*/ 191 h 191"/>
                  <a:gd name="T6" fmla="*/ 0 60000 65536"/>
                  <a:gd name="T7" fmla="*/ 0 60000 65536"/>
                  <a:gd name="T8" fmla="*/ 0 60000 65536"/>
                  <a:gd name="T9" fmla="*/ 0 w 48"/>
                  <a:gd name="T10" fmla="*/ 0 h 191"/>
                  <a:gd name="T11" fmla="*/ 48 w 48"/>
                  <a:gd name="T12" fmla="*/ 191 h 191"/>
                </a:gdLst>
                <a:ahLst/>
                <a:cxnLst>
                  <a:cxn ang="T6">
                    <a:pos x="T0" y="T1"/>
                  </a:cxn>
                  <a:cxn ang="T7">
                    <a:pos x="T2" y="T3"/>
                  </a:cxn>
                  <a:cxn ang="T8">
                    <a:pos x="T4" y="T5"/>
                  </a:cxn>
                </a:cxnLst>
                <a:rect l="T9" t="T10" r="T11" b="T12"/>
                <a:pathLst>
                  <a:path w="48" h="191">
                    <a:moveTo>
                      <a:pt x="0" y="0"/>
                    </a:moveTo>
                    <a:lnTo>
                      <a:pt x="47" y="191"/>
                    </a:lnTo>
                    <a:lnTo>
                      <a:pt x="48" y="19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6" name="Freeform 326"/>
              <p:cNvSpPr>
                <a:spLocks/>
              </p:cNvSpPr>
              <p:nvPr/>
            </p:nvSpPr>
            <p:spPr bwMode="auto">
              <a:xfrm>
                <a:off x="6556" y="6825"/>
                <a:ext cx="10" cy="50"/>
              </a:xfrm>
              <a:custGeom>
                <a:avLst/>
                <a:gdLst>
                  <a:gd name="T0" fmla="*/ 0 w 38"/>
                  <a:gd name="T1" fmla="*/ 0 h 201"/>
                  <a:gd name="T2" fmla="*/ 37 w 38"/>
                  <a:gd name="T3" fmla="*/ 201 h 201"/>
                  <a:gd name="T4" fmla="*/ 38 w 38"/>
                  <a:gd name="T5" fmla="*/ 201 h 201"/>
                  <a:gd name="T6" fmla="*/ 0 60000 65536"/>
                  <a:gd name="T7" fmla="*/ 0 60000 65536"/>
                  <a:gd name="T8" fmla="*/ 0 60000 65536"/>
                  <a:gd name="T9" fmla="*/ 0 w 38"/>
                  <a:gd name="T10" fmla="*/ 0 h 201"/>
                  <a:gd name="T11" fmla="*/ 38 w 38"/>
                  <a:gd name="T12" fmla="*/ 201 h 201"/>
                </a:gdLst>
                <a:ahLst/>
                <a:cxnLst>
                  <a:cxn ang="T6">
                    <a:pos x="T0" y="T1"/>
                  </a:cxn>
                  <a:cxn ang="T7">
                    <a:pos x="T2" y="T3"/>
                  </a:cxn>
                  <a:cxn ang="T8">
                    <a:pos x="T4" y="T5"/>
                  </a:cxn>
                </a:cxnLst>
                <a:rect l="T9" t="T10" r="T11" b="T12"/>
                <a:pathLst>
                  <a:path w="38" h="201">
                    <a:moveTo>
                      <a:pt x="0" y="0"/>
                    </a:moveTo>
                    <a:lnTo>
                      <a:pt x="37" y="201"/>
                    </a:lnTo>
                    <a:lnTo>
                      <a:pt x="38" y="20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7" name="Freeform 327"/>
              <p:cNvSpPr>
                <a:spLocks/>
              </p:cNvSpPr>
              <p:nvPr/>
            </p:nvSpPr>
            <p:spPr bwMode="auto">
              <a:xfrm>
                <a:off x="6416" y="6917"/>
                <a:ext cx="108" cy="48"/>
              </a:xfrm>
              <a:custGeom>
                <a:avLst/>
                <a:gdLst>
                  <a:gd name="T0" fmla="*/ 0 w 431"/>
                  <a:gd name="T1" fmla="*/ 192 h 192"/>
                  <a:gd name="T2" fmla="*/ 430 w 431"/>
                  <a:gd name="T3" fmla="*/ 0 h 192"/>
                  <a:gd name="T4" fmla="*/ 431 w 431"/>
                  <a:gd name="T5" fmla="*/ 0 h 192"/>
                  <a:gd name="T6" fmla="*/ 0 60000 65536"/>
                  <a:gd name="T7" fmla="*/ 0 60000 65536"/>
                  <a:gd name="T8" fmla="*/ 0 60000 65536"/>
                  <a:gd name="T9" fmla="*/ 0 w 431"/>
                  <a:gd name="T10" fmla="*/ 0 h 192"/>
                  <a:gd name="T11" fmla="*/ 431 w 431"/>
                  <a:gd name="T12" fmla="*/ 192 h 192"/>
                </a:gdLst>
                <a:ahLst/>
                <a:cxnLst>
                  <a:cxn ang="T6">
                    <a:pos x="T0" y="T1"/>
                  </a:cxn>
                  <a:cxn ang="T7">
                    <a:pos x="T2" y="T3"/>
                  </a:cxn>
                  <a:cxn ang="T8">
                    <a:pos x="T4" y="T5"/>
                  </a:cxn>
                </a:cxnLst>
                <a:rect l="T9" t="T10" r="T11" b="T12"/>
                <a:pathLst>
                  <a:path w="431" h="192">
                    <a:moveTo>
                      <a:pt x="0" y="192"/>
                    </a:moveTo>
                    <a:lnTo>
                      <a:pt x="430" y="0"/>
                    </a:lnTo>
                    <a:lnTo>
                      <a:pt x="43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8" name="Freeform 328"/>
              <p:cNvSpPr>
                <a:spLocks/>
              </p:cNvSpPr>
              <p:nvPr/>
            </p:nvSpPr>
            <p:spPr bwMode="auto">
              <a:xfrm>
                <a:off x="6863" y="6825"/>
                <a:ext cx="110" cy="50"/>
              </a:xfrm>
              <a:custGeom>
                <a:avLst/>
                <a:gdLst>
                  <a:gd name="T0" fmla="*/ 441 w 441"/>
                  <a:gd name="T1" fmla="*/ 0 h 201"/>
                  <a:gd name="T2" fmla="*/ 0 w 441"/>
                  <a:gd name="T3" fmla="*/ 201 h 201"/>
                  <a:gd name="T4" fmla="*/ 1 w 441"/>
                  <a:gd name="T5" fmla="*/ 201 h 201"/>
                  <a:gd name="T6" fmla="*/ 0 60000 65536"/>
                  <a:gd name="T7" fmla="*/ 0 60000 65536"/>
                  <a:gd name="T8" fmla="*/ 0 60000 65536"/>
                  <a:gd name="T9" fmla="*/ 0 w 441"/>
                  <a:gd name="T10" fmla="*/ 0 h 201"/>
                  <a:gd name="T11" fmla="*/ 441 w 441"/>
                  <a:gd name="T12" fmla="*/ 201 h 201"/>
                </a:gdLst>
                <a:ahLst/>
                <a:cxnLst>
                  <a:cxn ang="T6">
                    <a:pos x="T0" y="T1"/>
                  </a:cxn>
                  <a:cxn ang="T7">
                    <a:pos x="T2" y="T3"/>
                  </a:cxn>
                  <a:cxn ang="T8">
                    <a:pos x="T4" y="T5"/>
                  </a:cxn>
                </a:cxnLst>
                <a:rect l="T9" t="T10" r="T11" b="T12"/>
                <a:pathLst>
                  <a:path w="441" h="201">
                    <a:moveTo>
                      <a:pt x="441" y="0"/>
                    </a:moveTo>
                    <a:lnTo>
                      <a:pt x="0" y="201"/>
                    </a:lnTo>
                    <a:lnTo>
                      <a:pt x="1" y="20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69" name="Freeform 329"/>
              <p:cNvSpPr>
                <a:spLocks/>
              </p:cNvSpPr>
              <p:nvPr/>
            </p:nvSpPr>
            <p:spPr bwMode="auto">
              <a:xfrm>
                <a:off x="6821" y="6917"/>
                <a:ext cx="12" cy="48"/>
              </a:xfrm>
              <a:custGeom>
                <a:avLst/>
                <a:gdLst>
                  <a:gd name="T0" fmla="*/ 0 w 48"/>
                  <a:gd name="T1" fmla="*/ 0 h 192"/>
                  <a:gd name="T2" fmla="*/ 47 w 48"/>
                  <a:gd name="T3" fmla="*/ 192 h 192"/>
                  <a:gd name="T4" fmla="*/ 48 w 48"/>
                  <a:gd name="T5" fmla="*/ 192 h 192"/>
                  <a:gd name="T6" fmla="*/ 0 60000 65536"/>
                  <a:gd name="T7" fmla="*/ 0 60000 65536"/>
                  <a:gd name="T8" fmla="*/ 0 60000 65536"/>
                  <a:gd name="T9" fmla="*/ 0 w 48"/>
                  <a:gd name="T10" fmla="*/ 0 h 192"/>
                  <a:gd name="T11" fmla="*/ 48 w 48"/>
                  <a:gd name="T12" fmla="*/ 192 h 192"/>
                </a:gdLst>
                <a:ahLst/>
                <a:cxnLst>
                  <a:cxn ang="T6">
                    <a:pos x="T0" y="T1"/>
                  </a:cxn>
                  <a:cxn ang="T7">
                    <a:pos x="T2" y="T3"/>
                  </a:cxn>
                  <a:cxn ang="T8">
                    <a:pos x="T4" y="T5"/>
                  </a:cxn>
                </a:cxnLst>
                <a:rect l="T9" t="T10" r="T11" b="T12"/>
                <a:pathLst>
                  <a:path w="48" h="192">
                    <a:moveTo>
                      <a:pt x="0" y="0"/>
                    </a:moveTo>
                    <a:lnTo>
                      <a:pt x="47" y="192"/>
                    </a:lnTo>
                    <a:lnTo>
                      <a:pt x="48" y="19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0" name="Freeform 330"/>
              <p:cNvSpPr>
                <a:spLocks/>
              </p:cNvSpPr>
              <p:nvPr/>
            </p:nvSpPr>
            <p:spPr bwMode="auto">
              <a:xfrm>
                <a:off x="7595" y="6103"/>
                <a:ext cx="42" cy="42"/>
              </a:xfrm>
              <a:custGeom>
                <a:avLst/>
                <a:gdLst>
                  <a:gd name="T0" fmla="*/ 0 w 171"/>
                  <a:gd name="T1" fmla="*/ 169 h 169"/>
                  <a:gd name="T2" fmla="*/ 170 w 171"/>
                  <a:gd name="T3" fmla="*/ 0 h 169"/>
                  <a:gd name="T4" fmla="*/ 171 w 171"/>
                  <a:gd name="T5" fmla="*/ 0 h 169"/>
                  <a:gd name="T6" fmla="*/ 0 60000 65536"/>
                  <a:gd name="T7" fmla="*/ 0 60000 65536"/>
                  <a:gd name="T8" fmla="*/ 0 60000 65536"/>
                  <a:gd name="T9" fmla="*/ 0 w 171"/>
                  <a:gd name="T10" fmla="*/ 0 h 169"/>
                  <a:gd name="T11" fmla="*/ 171 w 171"/>
                  <a:gd name="T12" fmla="*/ 169 h 169"/>
                </a:gdLst>
                <a:ahLst/>
                <a:cxnLst>
                  <a:cxn ang="T6">
                    <a:pos x="T0" y="T1"/>
                  </a:cxn>
                  <a:cxn ang="T7">
                    <a:pos x="T2" y="T3"/>
                  </a:cxn>
                  <a:cxn ang="T8">
                    <a:pos x="T4" y="T5"/>
                  </a:cxn>
                </a:cxnLst>
                <a:rect l="T9" t="T10" r="T11" b="T12"/>
                <a:pathLst>
                  <a:path w="171" h="169">
                    <a:moveTo>
                      <a:pt x="0" y="169"/>
                    </a:moveTo>
                    <a:lnTo>
                      <a:pt x="170" y="0"/>
                    </a:lnTo>
                    <a:lnTo>
                      <a:pt x="17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1" name="Freeform 331"/>
              <p:cNvSpPr>
                <a:spLocks/>
              </p:cNvSpPr>
              <p:nvPr/>
            </p:nvSpPr>
            <p:spPr bwMode="auto">
              <a:xfrm>
                <a:off x="7318" y="6103"/>
                <a:ext cx="21" cy="21"/>
              </a:xfrm>
              <a:custGeom>
                <a:avLst/>
                <a:gdLst>
                  <a:gd name="T0" fmla="*/ 0 w 86"/>
                  <a:gd name="T1" fmla="*/ 85 h 85"/>
                  <a:gd name="T2" fmla="*/ 85 w 86"/>
                  <a:gd name="T3" fmla="*/ 0 h 85"/>
                  <a:gd name="T4" fmla="*/ 86 w 86"/>
                  <a:gd name="T5" fmla="*/ 0 h 85"/>
                  <a:gd name="T6" fmla="*/ 0 60000 65536"/>
                  <a:gd name="T7" fmla="*/ 0 60000 65536"/>
                  <a:gd name="T8" fmla="*/ 0 60000 65536"/>
                  <a:gd name="T9" fmla="*/ 0 w 86"/>
                  <a:gd name="T10" fmla="*/ 0 h 85"/>
                  <a:gd name="T11" fmla="*/ 86 w 86"/>
                  <a:gd name="T12" fmla="*/ 85 h 85"/>
                </a:gdLst>
                <a:ahLst/>
                <a:cxnLst>
                  <a:cxn ang="T6">
                    <a:pos x="T0" y="T1"/>
                  </a:cxn>
                  <a:cxn ang="T7">
                    <a:pos x="T2" y="T3"/>
                  </a:cxn>
                  <a:cxn ang="T8">
                    <a:pos x="T4" y="T5"/>
                  </a:cxn>
                </a:cxnLst>
                <a:rect l="T9" t="T10" r="T11" b="T12"/>
                <a:pathLst>
                  <a:path w="86" h="85">
                    <a:moveTo>
                      <a:pt x="0" y="85"/>
                    </a:moveTo>
                    <a:lnTo>
                      <a:pt x="85" y="0"/>
                    </a:lnTo>
                    <a:lnTo>
                      <a:pt x="8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2" name="Freeform 332"/>
              <p:cNvSpPr>
                <a:spLocks/>
              </p:cNvSpPr>
              <p:nvPr/>
            </p:nvSpPr>
            <p:spPr bwMode="auto">
              <a:xfrm>
                <a:off x="6973" y="6825"/>
                <a:ext cx="90" cy="1"/>
              </a:xfrm>
              <a:custGeom>
                <a:avLst/>
                <a:gdLst>
                  <a:gd name="T0" fmla="*/ 0 w 356"/>
                  <a:gd name="T1" fmla="*/ 0 h 1"/>
                  <a:gd name="T2" fmla="*/ 355 w 356"/>
                  <a:gd name="T3" fmla="*/ 0 h 1"/>
                  <a:gd name="T4" fmla="*/ 356 w 356"/>
                  <a:gd name="T5" fmla="*/ 0 h 1"/>
                  <a:gd name="T6" fmla="*/ 0 60000 65536"/>
                  <a:gd name="T7" fmla="*/ 0 60000 65536"/>
                  <a:gd name="T8" fmla="*/ 0 60000 65536"/>
                  <a:gd name="T9" fmla="*/ 0 w 356"/>
                  <a:gd name="T10" fmla="*/ 0 h 1"/>
                  <a:gd name="T11" fmla="*/ 356 w 356"/>
                  <a:gd name="T12" fmla="*/ 1 h 1"/>
                </a:gdLst>
                <a:ahLst/>
                <a:cxnLst>
                  <a:cxn ang="T6">
                    <a:pos x="T0" y="T1"/>
                  </a:cxn>
                  <a:cxn ang="T7">
                    <a:pos x="T2" y="T3"/>
                  </a:cxn>
                  <a:cxn ang="T8">
                    <a:pos x="T4" y="T5"/>
                  </a:cxn>
                </a:cxnLst>
                <a:rect l="T9" t="T10" r="T11" b="T12"/>
                <a:pathLst>
                  <a:path w="356" h="1">
                    <a:moveTo>
                      <a:pt x="0" y="0"/>
                    </a:moveTo>
                    <a:lnTo>
                      <a:pt x="355" y="0"/>
                    </a:lnTo>
                    <a:lnTo>
                      <a:pt x="35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3" name="Freeform 333"/>
              <p:cNvSpPr>
                <a:spLocks/>
              </p:cNvSpPr>
              <p:nvPr/>
            </p:nvSpPr>
            <p:spPr bwMode="auto">
              <a:xfrm>
                <a:off x="6833" y="6965"/>
                <a:ext cx="89" cy="1"/>
              </a:xfrm>
              <a:custGeom>
                <a:avLst/>
                <a:gdLst>
                  <a:gd name="T0" fmla="*/ 0 w 357"/>
                  <a:gd name="T1" fmla="*/ 0 h 1"/>
                  <a:gd name="T2" fmla="*/ 356 w 357"/>
                  <a:gd name="T3" fmla="*/ 0 h 1"/>
                  <a:gd name="T4" fmla="*/ 357 w 357"/>
                  <a:gd name="T5" fmla="*/ 0 h 1"/>
                  <a:gd name="T6" fmla="*/ 0 60000 65536"/>
                  <a:gd name="T7" fmla="*/ 0 60000 65536"/>
                  <a:gd name="T8" fmla="*/ 0 60000 65536"/>
                  <a:gd name="T9" fmla="*/ 0 w 357"/>
                  <a:gd name="T10" fmla="*/ 0 h 1"/>
                  <a:gd name="T11" fmla="*/ 357 w 357"/>
                  <a:gd name="T12" fmla="*/ 1 h 1"/>
                </a:gdLst>
                <a:ahLst/>
                <a:cxnLst>
                  <a:cxn ang="T6">
                    <a:pos x="T0" y="T1"/>
                  </a:cxn>
                  <a:cxn ang="T7">
                    <a:pos x="T2" y="T3"/>
                  </a:cxn>
                  <a:cxn ang="T8">
                    <a:pos x="T4" y="T5"/>
                  </a:cxn>
                </a:cxnLst>
                <a:rect l="T9" t="T10" r="T11" b="T12"/>
                <a:pathLst>
                  <a:path w="357" h="1">
                    <a:moveTo>
                      <a:pt x="0" y="0"/>
                    </a:moveTo>
                    <a:lnTo>
                      <a:pt x="356" y="0"/>
                    </a:lnTo>
                    <a:lnTo>
                      <a:pt x="3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4" name="Freeform 334"/>
              <p:cNvSpPr>
                <a:spLocks/>
              </p:cNvSpPr>
              <p:nvPr/>
            </p:nvSpPr>
            <p:spPr bwMode="auto">
              <a:xfrm>
                <a:off x="6416" y="6965"/>
                <a:ext cx="188" cy="211"/>
              </a:xfrm>
              <a:custGeom>
                <a:avLst/>
                <a:gdLst>
                  <a:gd name="T0" fmla="*/ 0 w 751"/>
                  <a:gd name="T1" fmla="*/ 0 h 842"/>
                  <a:gd name="T2" fmla="*/ 750 w 751"/>
                  <a:gd name="T3" fmla="*/ 842 h 842"/>
                  <a:gd name="T4" fmla="*/ 751 w 751"/>
                  <a:gd name="T5" fmla="*/ 842 h 842"/>
                  <a:gd name="T6" fmla="*/ 0 60000 65536"/>
                  <a:gd name="T7" fmla="*/ 0 60000 65536"/>
                  <a:gd name="T8" fmla="*/ 0 60000 65536"/>
                  <a:gd name="T9" fmla="*/ 0 w 751"/>
                  <a:gd name="T10" fmla="*/ 0 h 842"/>
                  <a:gd name="T11" fmla="*/ 751 w 751"/>
                  <a:gd name="T12" fmla="*/ 842 h 842"/>
                </a:gdLst>
                <a:ahLst/>
                <a:cxnLst>
                  <a:cxn ang="T6">
                    <a:pos x="T0" y="T1"/>
                  </a:cxn>
                  <a:cxn ang="T7">
                    <a:pos x="T2" y="T3"/>
                  </a:cxn>
                  <a:cxn ang="T8">
                    <a:pos x="T4" y="T5"/>
                  </a:cxn>
                </a:cxnLst>
                <a:rect l="T9" t="T10" r="T11" b="T12"/>
                <a:pathLst>
                  <a:path w="751" h="842">
                    <a:moveTo>
                      <a:pt x="0" y="0"/>
                    </a:moveTo>
                    <a:lnTo>
                      <a:pt x="750" y="842"/>
                    </a:lnTo>
                    <a:lnTo>
                      <a:pt x="751" y="84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5" name="Freeform 335"/>
              <p:cNvSpPr>
                <a:spLocks/>
              </p:cNvSpPr>
              <p:nvPr/>
            </p:nvSpPr>
            <p:spPr bwMode="auto">
              <a:xfrm>
                <a:off x="6645" y="6965"/>
                <a:ext cx="188" cy="211"/>
              </a:xfrm>
              <a:custGeom>
                <a:avLst/>
                <a:gdLst>
                  <a:gd name="T0" fmla="*/ 750 w 750"/>
                  <a:gd name="T1" fmla="*/ 0 h 842"/>
                  <a:gd name="T2" fmla="*/ 0 w 750"/>
                  <a:gd name="T3" fmla="*/ 842 h 842"/>
                  <a:gd name="T4" fmla="*/ 1 w 750"/>
                  <a:gd name="T5" fmla="*/ 842 h 842"/>
                  <a:gd name="T6" fmla="*/ 0 60000 65536"/>
                  <a:gd name="T7" fmla="*/ 0 60000 65536"/>
                  <a:gd name="T8" fmla="*/ 0 60000 65536"/>
                  <a:gd name="T9" fmla="*/ 0 w 750"/>
                  <a:gd name="T10" fmla="*/ 0 h 842"/>
                  <a:gd name="T11" fmla="*/ 750 w 750"/>
                  <a:gd name="T12" fmla="*/ 842 h 842"/>
                </a:gdLst>
                <a:ahLst/>
                <a:cxnLst>
                  <a:cxn ang="T6">
                    <a:pos x="T0" y="T1"/>
                  </a:cxn>
                  <a:cxn ang="T7">
                    <a:pos x="T2" y="T3"/>
                  </a:cxn>
                  <a:cxn ang="T8">
                    <a:pos x="T4" y="T5"/>
                  </a:cxn>
                </a:cxnLst>
                <a:rect l="T9" t="T10" r="T11" b="T12"/>
                <a:pathLst>
                  <a:path w="750" h="842">
                    <a:moveTo>
                      <a:pt x="750" y="0"/>
                    </a:moveTo>
                    <a:lnTo>
                      <a:pt x="0" y="842"/>
                    </a:lnTo>
                    <a:lnTo>
                      <a:pt x="1" y="84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6" name="Freeform 336"/>
              <p:cNvSpPr>
                <a:spLocks/>
              </p:cNvSpPr>
              <p:nvPr/>
            </p:nvSpPr>
            <p:spPr bwMode="auto">
              <a:xfrm>
                <a:off x="6566" y="6875"/>
                <a:ext cx="124" cy="122"/>
              </a:xfrm>
              <a:custGeom>
                <a:avLst/>
                <a:gdLst>
                  <a:gd name="T0" fmla="*/ 0 w 497"/>
                  <a:gd name="T1" fmla="*/ 0 h 489"/>
                  <a:gd name="T2" fmla="*/ 496 w 497"/>
                  <a:gd name="T3" fmla="*/ 489 h 489"/>
                  <a:gd name="T4" fmla="*/ 497 w 497"/>
                  <a:gd name="T5" fmla="*/ 489 h 489"/>
                  <a:gd name="T6" fmla="*/ 0 60000 65536"/>
                  <a:gd name="T7" fmla="*/ 0 60000 65536"/>
                  <a:gd name="T8" fmla="*/ 0 60000 65536"/>
                  <a:gd name="T9" fmla="*/ 0 w 497"/>
                  <a:gd name="T10" fmla="*/ 0 h 489"/>
                  <a:gd name="T11" fmla="*/ 497 w 497"/>
                  <a:gd name="T12" fmla="*/ 489 h 489"/>
                </a:gdLst>
                <a:ahLst/>
                <a:cxnLst>
                  <a:cxn ang="T6">
                    <a:pos x="T0" y="T1"/>
                  </a:cxn>
                  <a:cxn ang="T7">
                    <a:pos x="T2" y="T3"/>
                  </a:cxn>
                  <a:cxn ang="T8">
                    <a:pos x="T4" y="T5"/>
                  </a:cxn>
                </a:cxnLst>
                <a:rect l="T9" t="T10" r="T11" b="T12"/>
                <a:pathLst>
                  <a:path w="497" h="489">
                    <a:moveTo>
                      <a:pt x="0" y="0"/>
                    </a:moveTo>
                    <a:lnTo>
                      <a:pt x="496" y="489"/>
                    </a:lnTo>
                    <a:lnTo>
                      <a:pt x="497" y="48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7" name="Freeform 337"/>
              <p:cNvSpPr>
                <a:spLocks/>
              </p:cNvSpPr>
              <p:nvPr/>
            </p:nvSpPr>
            <p:spPr bwMode="auto">
              <a:xfrm>
                <a:off x="6658" y="6997"/>
                <a:ext cx="32" cy="36"/>
              </a:xfrm>
              <a:custGeom>
                <a:avLst/>
                <a:gdLst>
                  <a:gd name="T0" fmla="*/ 127 w 127"/>
                  <a:gd name="T1" fmla="*/ 0 h 144"/>
                  <a:gd name="T2" fmla="*/ 0 w 127"/>
                  <a:gd name="T3" fmla="*/ 144 h 144"/>
                  <a:gd name="T4" fmla="*/ 1 w 127"/>
                  <a:gd name="T5" fmla="*/ 144 h 144"/>
                  <a:gd name="T6" fmla="*/ 0 60000 65536"/>
                  <a:gd name="T7" fmla="*/ 0 60000 65536"/>
                  <a:gd name="T8" fmla="*/ 0 60000 65536"/>
                  <a:gd name="T9" fmla="*/ 0 w 127"/>
                  <a:gd name="T10" fmla="*/ 0 h 144"/>
                  <a:gd name="T11" fmla="*/ 127 w 127"/>
                  <a:gd name="T12" fmla="*/ 144 h 144"/>
                </a:gdLst>
                <a:ahLst/>
                <a:cxnLst>
                  <a:cxn ang="T6">
                    <a:pos x="T0" y="T1"/>
                  </a:cxn>
                  <a:cxn ang="T7">
                    <a:pos x="T2" y="T3"/>
                  </a:cxn>
                  <a:cxn ang="T8">
                    <a:pos x="T4" y="T5"/>
                  </a:cxn>
                </a:cxnLst>
                <a:rect l="T9" t="T10" r="T11" b="T12"/>
                <a:pathLst>
                  <a:path w="127" h="144">
                    <a:moveTo>
                      <a:pt x="127" y="0"/>
                    </a:moveTo>
                    <a:lnTo>
                      <a:pt x="0" y="144"/>
                    </a:lnTo>
                    <a:lnTo>
                      <a:pt x="1" y="14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8" name="Freeform 338"/>
              <p:cNvSpPr>
                <a:spLocks/>
              </p:cNvSpPr>
              <p:nvPr/>
            </p:nvSpPr>
            <p:spPr bwMode="auto">
              <a:xfrm>
                <a:off x="6690" y="6997"/>
                <a:ext cx="33" cy="41"/>
              </a:xfrm>
              <a:custGeom>
                <a:avLst/>
                <a:gdLst>
                  <a:gd name="T0" fmla="*/ 0 w 136"/>
                  <a:gd name="T1" fmla="*/ 0 h 162"/>
                  <a:gd name="T2" fmla="*/ 135 w 136"/>
                  <a:gd name="T3" fmla="*/ 162 h 162"/>
                  <a:gd name="T4" fmla="*/ 136 w 136"/>
                  <a:gd name="T5" fmla="*/ 162 h 162"/>
                  <a:gd name="T6" fmla="*/ 0 60000 65536"/>
                  <a:gd name="T7" fmla="*/ 0 60000 65536"/>
                  <a:gd name="T8" fmla="*/ 0 60000 65536"/>
                  <a:gd name="T9" fmla="*/ 0 w 136"/>
                  <a:gd name="T10" fmla="*/ 0 h 162"/>
                  <a:gd name="T11" fmla="*/ 136 w 136"/>
                  <a:gd name="T12" fmla="*/ 162 h 162"/>
                </a:gdLst>
                <a:ahLst/>
                <a:cxnLst>
                  <a:cxn ang="T6">
                    <a:pos x="T0" y="T1"/>
                  </a:cxn>
                  <a:cxn ang="T7">
                    <a:pos x="T2" y="T3"/>
                  </a:cxn>
                  <a:cxn ang="T8">
                    <a:pos x="T4" y="T5"/>
                  </a:cxn>
                </a:cxnLst>
                <a:rect l="T9" t="T10" r="T11" b="T12"/>
                <a:pathLst>
                  <a:path w="136" h="162">
                    <a:moveTo>
                      <a:pt x="0" y="0"/>
                    </a:moveTo>
                    <a:lnTo>
                      <a:pt x="135" y="162"/>
                    </a:lnTo>
                    <a:lnTo>
                      <a:pt x="136" y="16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79" name="Freeform 339"/>
              <p:cNvSpPr>
                <a:spLocks/>
              </p:cNvSpPr>
              <p:nvPr/>
            </p:nvSpPr>
            <p:spPr bwMode="auto">
              <a:xfrm>
                <a:off x="6556" y="6825"/>
                <a:ext cx="177" cy="202"/>
              </a:xfrm>
              <a:custGeom>
                <a:avLst/>
                <a:gdLst>
                  <a:gd name="T0" fmla="*/ 0 w 705"/>
                  <a:gd name="T1" fmla="*/ 0 h 806"/>
                  <a:gd name="T2" fmla="*/ 704 w 705"/>
                  <a:gd name="T3" fmla="*/ 806 h 806"/>
                  <a:gd name="T4" fmla="*/ 705 w 705"/>
                  <a:gd name="T5" fmla="*/ 806 h 806"/>
                  <a:gd name="T6" fmla="*/ 0 60000 65536"/>
                  <a:gd name="T7" fmla="*/ 0 60000 65536"/>
                  <a:gd name="T8" fmla="*/ 0 60000 65536"/>
                  <a:gd name="T9" fmla="*/ 0 w 705"/>
                  <a:gd name="T10" fmla="*/ 0 h 806"/>
                  <a:gd name="T11" fmla="*/ 705 w 705"/>
                  <a:gd name="T12" fmla="*/ 806 h 806"/>
                </a:gdLst>
                <a:ahLst/>
                <a:cxnLst>
                  <a:cxn ang="T6">
                    <a:pos x="T0" y="T1"/>
                  </a:cxn>
                  <a:cxn ang="T7">
                    <a:pos x="T2" y="T3"/>
                  </a:cxn>
                  <a:cxn ang="T8">
                    <a:pos x="T4" y="T5"/>
                  </a:cxn>
                </a:cxnLst>
                <a:rect l="T9" t="T10" r="T11" b="T12"/>
                <a:pathLst>
                  <a:path w="705" h="806">
                    <a:moveTo>
                      <a:pt x="0" y="0"/>
                    </a:moveTo>
                    <a:lnTo>
                      <a:pt x="704" y="806"/>
                    </a:lnTo>
                    <a:lnTo>
                      <a:pt x="705" y="80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0" name="Freeform 340"/>
              <p:cNvSpPr>
                <a:spLocks/>
              </p:cNvSpPr>
              <p:nvPr/>
            </p:nvSpPr>
            <p:spPr bwMode="auto">
              <a:xfrm>
                <a:off x="6690" y="6917"/>
                <a:ext cx="131" cy="162"/>
              </a:xfrm>
              <a:custGeom>
                <a:avLst/>
                <a:gdLst>
                  <a:gd name="T0" fmla="*/ 526 w 526"/>
                  <a:gd name="T1" fmla="*/ 0 h 647"/>
                  <a:gd name="T2" fmla="*/ 0 w 526"/>
                  <a:gd name="T3" fmla="*/ 647 h 647"/>
                  <a:gd name="T4" fmla="*/ 1 w 526"/>
                  <a:gd name="T5" fmla="*/ 647 h 647"/>
                  <a:gd name="T6" fmla="*/ 0 60000 65536"/>
                  <a:gd name="T7" fmla="*/ 0 60000 65536"/>
                  <a:gd name="T8" fmla="*/ 0 60000 65536"/>
                  <a:gd name="T9" fmla="*/ 0 w 526"/>
                  <a:gd name="T10" fmla="*/ 0 h 647"/>
                  <a:gd name="T11" fmla="*/ 526 w 526"/>
                  <a:gd name="T12" fmla="*/ 647 h 647"/>
                </a:gdLst>
                <a:ahLst/>
                <a:cxnLst>
                  <a:cxn ang="T6">
                    <a:pos x="T0" y="T1"/>
                  </a:cxn>
                  <a:cxn ang="T7">
                    <a:pos x="T2" y="T3"/>
                  </a:cxn>
                  <a:cxn ang="T8">
                    <a:pos x="T4" y="T5"/>
                  </a:cxn>
                </a:cxnLst>
                <a:rect l="T9" t="T10" r="T11" b="T12"/>
                <a:pathLst>
                  <a:path w="526" h="647">
                    <a:moveTo>
                      <a:pt x="526" y="0"/>
                    </a:moveTo>
                    <a:lnTo>
                      <a:pt x="0" y="647"/>
                    </a:lnTo>
                    <a:lnTo>
                      <a:pt x="1" y="64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1" name="Freeform 341"/>
              <p:cNvSpPr>
                <a:spLocks/>
              </p:cNvSpPr>
              <p:nvPr/>
            </p:nvSpPr>
            <p:spPr bwMode="auto">
              <a:xfrm>
                <a:off x="6645" y="7079"/>
                <a:ext cx="45" cy="97"/>
              </a:xfrm>
              <a:custGeom>
                <a:avLst/>
                <a:gdLst>
                  <a:gd name="T0" fmla="*/ 177 w 177"/>
                  <a:gd name="T1" fmla="*/ 0 h 387"/>
                  <a:gd name="T2" fmla="*/ 0 w 177"/>
                  <a:gd name="T3" fmla="*/ 387 h 387"/>
                  <a:gd name="T4" fmla="*/ 1 w 177"/>
                  <a:gd name="T5" fmla="*/ 387 h 387"/>
                  <a:gd name="T6" fmla="*/ 0 60000 65536"/>
                  <a:gd name="T7" fmla="*/ 0 60000 65536"/>
                  <a:gd name="T8" fmla="*/ 0 60000 65536"/>
                  <a:gd name="T9" fmla="*/ 0 w 177"/>
                  <a:gd name="T10" fmla="*/ 0 h 387"/>
                  <a:gd name="T11" fmla="*/ 177 w 177"/>
                  <a:gd name="T12" fmla="*/ 387 h 387"/>
                </a:gdLst>
                <a:ahLst/>
                <a:cxnLst>
                  <a:cxn ang="T6">
                    <a:pos x="T0" y="T1"/>
                  </a:cxn>
                  <a:cxn ang="T7">
                    <a:pos x="T2" y="T3"/>
                  </a:cxn>
                  <a:cxn ang="T8">
                    <a:pos x="T4" y="T5"/>
                  </a:cxn>
                </a:cxnLst>
                <a:rect l="T9" t="T10" r="T11" b="T12"/>
                <a:pathLst>
                  <a:path w="177" h="387">
                    <a:moveTo>
                      <a:pt x="177" y="0"/>
                    </a:moveTo>
                    <a:lnTo>
                      <a:pt x="0" y="387"/>
                    </a:lnTo>
                    <a:lnTo>
                      <a:pt x="1" y="38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2" name="Freeform 342"/>
              <p:cNvSpPr>
                <a:spLocks/>
              </p:cNvSpPr>
              <p:nvPr/>
            </p:nvSpPr>
            <p:spPr bwMode="auto">
              <a:xfrm>
                <a:off x="7189" y="6193"/>
                <a:ext cx="187" cy="211"/>
              </a:xfrm>
              <a:custGeom>
                <a:avLst/>
                <a:gdLst>
                  <a:gd name="T0" fmla="*/ 0 w 746"/>
                  <a:gd name="T1" fmla="*/ 0 h 843"/>
                  <a:gd name="T2" fmla="*/ 745 w 746"/>
                  <a:gd name="T3" fmla="*/ 843 h 843"/>
                  <a:gd name="T4" fmla="*/ 746 w 746"/>
                  <a:gd name="T5" fmla="*/ 843 h 843"/>
                  <a:gd name="T6" fmla="*/ 0 60000 65536"/>
                  <a:gd name="T7" fmla="*/ 0 60000 65536"/>
                  <a:gd name="T8" fmla="*/ 0 60000 65536"/>
                  <a:gd name="T9" fmla="*/ 0 w 746"/>
                  <a:gd name="T10" fmla="*/ 0 h 843"/>
                  <a:gd name="T11" fmla="*/ 746 w 746"/>
                  <a:gd name="T12" fmla="*/ 843 h 843"/>
                </a:gdLst>
                <a:ahLst/>
                <a:cxnLst>
                  <a:cxn ang="T6">
                    <a:pos x="T0" y="T1"/>
                  </a:cxn>
                  <a:cxn ang="T7">
                    <a:pos x="T2" y="T3"/>
                  </a:cxn>
                  <a:cxn ang="T8">
                    <a:pos x="T4" y="T5"/>
                  </a:cxn>
                </a:cxnLst>
                <a:rect l="T9" t="T10" r="T11" b="T12"/>
                <a:pathLst>
                  <a:path w="746" h="843">
                    <a:moveTo>
                      <a:pt x="0" y="0"/>
                    </a:moveTo>
                    <a:lnTo>
                      <a:pt x="745" y="843"/>
                    </a:lnTo>
                    <a:lnTo>
                      <a:pt x="746" y="8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3" name="Freeform 343"/>
              <p:cNvSpPr>
                <a:spLocks/>
              </p:cNvSpPr>
              <p:nvPr/>
            </p:nvSpPr>
            <p:spPr bwMode="auto">
              <a:xfrm>
                <a:off x="7417" y="6193"/>
                <a:ext cx="189" cy="211"/>
              </a:xfrm>
              <a:custGeom>
                <a:avLst/>
                <a:gdLst>
                  <a:gd name="T0" fmla="*/ 755 w 755"/>
                  <a:gd name="T1" fmla="*/ 0 h 843"/>
                  <a:gd name="T2" fmla="*/ 0 w 755"/>
                  <a:gd name="T3" fmla="*/ 843 h 843"/>
                  <a:gd name="T4" fmla="*/ 1 w 755"/>
                  <a:gd name="T5" fmla="*/ 843 h 843"/>
                  <a:gd name="T6" fmla="*/ 0 60000 65536"/>
                  <a:gd name="T7" fmla="*/ 0 60000 65536"/>
                  <a:gd name="T8" fmla="*/ 0 60000 65536"/>
                  <a:gd name="T9" fmla="*/ 0 w 755"/>
                  <a:gd name="T10" fmla="*/ 0 h 843"/>
                  <a:gd name="T11" fmla="*/ 755 w 755"/>
                  <a:gd name="T12" fmla="*/ 843 h 843"/>
                </a:gdLst>
                <a:ahLst/>
                <a:cxnLst>
                  <a:cxn ang="T6">
                    <a:pos x="T0" y="T1"/>
                  </a:cxn>
                  <a:cxn ang="T7">
                    <a:pos x="T2" y="T3"/>
                  </a:cxn>
                  <a:cxn ang="T8">
                    <a:pos x="T4" y="T5"/>
                  </a:cxn>
                </a:cxnLst>
                <a:rect l="T9" t="T10" r="T11" b="T12"/>
                <a:pathLst>
                  <a:path w="755" h="843">
                    <a:moveTo>
                      <a:pt x="755" y="0"/>
                    </a:moveTo>
                    <a:lnTo>
                      <a:pt x="0" y="843"/>
                    </a:lnTo>
                    <a:lnTo>
                      <a:pt x="1" y="8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4" name="Freeform 344"/>
              <p:cNvSpPr>
                <a:spLocks/>
              </p:cNvSpPr>
              <p:nvPr/>
            </p:nvSpPr>
            <p:spPr bwMode="auto">
              <a:xfrm>
                <a:off x="7239" y="6052"/>
                <a:ext cx="91" cy="1"/>
              </a:xfrm>
              <a:custGeom>
                <a:avLst/>
                <a:gdLst>
                  <a:gd name="T0" fmla="*/ 362 w 362"/>
                  <a:gd name="T1" fmla="*/ 0 h 1"/>
                  <a:gd name="T2" fmla="*/ 0 w 362"/>
                  <a:gd name="T3" fmla="*/ 0 h 1"/>
                  <a:gd name="T4" fmla="*/ 1 w 362"/>
                  <a:gd name="T5" fmla="*/ 0 h 1"/>
                  <a:gd name="T6" fmla="*/ 0 60000 65536"/>
                  <a:gd name="T7" fmla="*/ 0 60000 65536"/>
                  <a:gd name="T8" fmla="*/ 0 60000 65536"/>
                  <a:gd name="T9" fmla="*/ 0 w 362"/>
                  <a:gd name="T10" fmla="*/ 0 h 1"/>
                  <a:gd name="T11" fmla="*/ 362 w 362"/>
                  <a:gd name="T12" fmla="*/ 1 h 1"/>
                </a:gdLst>
                <a:ahLst/>
                <a:cxnLst>
                  <a:cxn ang="T6">
                    <a:pos x="T0" y="T1"/>
                  </a:cxn>
                  <a:cxn ang="T7">
                    <a:pos x="T2" y="T3"/>
                  </a:cxn>
                  <a:cxn ang="T8">
                    <a:pos x="T4" y="T5"/>
                  </a:cxn>
                </a:cxnLst>
                <a:rect l="T9" t="T10" r="T11" b="T12"/>
                <a:pathLst>
                  <a:path w="362" h="1">
                    <a:moveTo>
                      <a:pt x="362"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5" name="Freeform 345"/>
              <p:cNvSpPr>
                <a:spLocks/>
              </p:cNvSpPr>
              <p:nvPr/>
            </p:nvSpPr>
            <p:spPr bwMode="auto">
              <a:xfrm>
                <a:off x="7099" y="6193"/>
                <a:ext cx="90" cy="1"/>
              </a:xfrm>
              <a:custGeom>
                <a:avLst/>
                <a:gdLst>
                  <a:gd name="T0" fmla="*/ 360 w 360"/>
                  <a:gd name="T1" fmla="*/ 0 h 1"/>
                  <a:gd name="T2" fmla="*/ 0 w 360"/>
                  <a:gd name="T3" fmla="*/ 0 h 1"/>
                  <a:gd name="T4" fmla="*/ 1 w 360"/>
                  <a:gd name="T5" fmla="*/ 0 h 1"/>
                  <a:gd name="T6" fmla="*/ 0 60000 65536"/>
                  <a:gd name="T7" fmla="*/ 0 60000 65536"/>
                  <a:gd name="T8" fmla="*/ 0 60000 65536"/>
                  <a:gd name="T9" fmla="*/ 0 w 360"/>
                  <a:gd name="T10" fmla="*/ 0 h 1"/>
                  <a:gd name="T11" fmla="*/ 360 w 360"/>
                  <a:gd name="T12" fmla="*/ 1 h 1"/>
                </a:gdLst>
                <a:ahLst/>
                <a:cxnLst>
                  <a:cxn ang="T6">
                    <a:pos x="T0" y="T1"/>
                  </a:cxn>
                  <a:cxn ang="T7">
                    <a:pos x="T2" y="T3"/>
                  </a:cxn>
                  <a:cxn ang="T8">
                    <a:pos x="T4" y="T5"/>
                  </a:cxn>
                </a:cxnLst>
                <a:rect l="T9" t="T10" r="T11" b="T12"/>
                <a:pathLst>
                  <a:path w="360" h="1">
                    <a:moveTo>
                      <a:pt x="360"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6" name="Freeform 346"/>
              <p:cNvSpPr>
                <a:spLocks/>
              </p:cNvSpPr>
              <p:nvPr/>
            </p:nvSpPr>
            <p:spPr bwMode="auto">
              <a:xfrm>
                <a:off x="6603" y="7133"/>
                <a:ext cx="63" cy="43"/>
              </a:xfrm>
              <a:custGeom>
                <a:avLst/>
                <a:gdLst>
                  <a:gd name="T0" fmla="*/ 0 w 250"/>
                  <a:gd name="T1" fmla="*/ 173 h 173"/>
                  <a:gd name="T2" fmla="*/ 249 w 250"/>
                  <a:gd name="T3" fmla="*/ 0 h 173"/>
                  <a:gd name="T4" fmla="*/ 250 w 250"/>
                  <a:gd name="T5" fmla="*/ 0 h 173"/>
                  <a:gd name="T6" fmla="*/ 0 60000 65536"/>
                  <a:gd name="T7" fmla="*/ 0 60000 65536"/>
                  <a:gd name="T8" fmla="*/ 0 60000 65536"/>
                  <a:gd name="T9" fmla="*/ 0 w 250"/>
                  <a:gd name="T10" fmla="*/ 0 h 173"/>
                  <a:gd name="T11" fmla="*/ 250 w 250"/>
                  <a:gd name="T12" fmla="*/ 173 h 173"/>
                </a:gdLst>
                <a:ahLst/>
                <a:cxnLst>
                  <a:cxn ang="T6">
                    <a:pos x="T0" y="T1"/>
                  </a:cxn>
                  <a:cxn ang="T7">
                    <a:pos x="T2" y="T3"/>
                  </a:cxn>
                  <a:cxn ang="T8">
                    <a:pos x="T4" y="T5"/>
                  </a:cxn>
                </a:cxnLst>
                <a:rect l="T9" t="T10" r="T11" b="T12"/>
                <a:pathLst>
                  <a:path w="250" h="173">
                    <a:moveTo>
                      <a:pt x="0" y="173"/>
                    </a:moveTo>
                    <a:lnTo>
                      <a:pt x="249" y="0"/>
                    </a:lnTo>
                    <a:lnTo>
                      <a:pt x="25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7" name="Freeform 347"/>
              <p:cNvSpPr>
                <a:spLocks/>
              </p:cNvSpPr>
              <p:nvPr/>
            </p:nvSpPr>
            <p:spPr bwMode="auto">
              <a:xfrm>
                <a:off x="6603" y="7197"/>
                <a:ext cx="42" cy="28"/>
              </a:xfrm>
              <a:custGeom>
                <a:avLst/>
                <a:gdLst>
                  <a:gd name="T0" fmla="*/ 0 w 169"/>
                  <a:gd name="T1" fmla="*/ 114 h 114"/>
                  <a:gd name="T2" fmla="*/ 168 w 169"/>
                  <a:gd name="T3" fmla="*/ 0 h 114"/>
                  <a:gd name="T4" fmla="*/ 169 w 169"/>
                  <a:gd name="T5" fmla="*/ 0 h 114"/>
                  <a:gd name="T6" fmla="*/ 0 60000 65536"/>
                  <a:gd name="T7" fmla="*/ 0 60000 65536"/>
                  <a:gd name="T8" fmla="*/ 0 60000 65536"/>
                  <a:gd name="T9" fmla="*/ 0 w 169"/>
                  <a:gd name="T10" fmla="*/ 0 h 114"/>
                  <a:gd name="T11" fmla="*/ 169 w 169"/>
                  <a:gd name="T12" fmla="*/ 114 h 114"/>
                </a:gdLst>
                <a:ahLst/>
                <a:cxnLst>
                  <a:cxn ang="T6">
                    <a:pos x="T0" y="T1"/>
                  </a:cxn>
                  <a:cxn ang="T7">
                    <a:pos x="T2" y="T3"/>
                  </a:cxn>
                  <a:cxn ang="T8">
                    <a:pos x="T4" y="T5"/>
                  </a:cxn>
                </a:cxnLst>
                <a:rect l="T9" t="T10" r="T11" b="T12"/>
                <a:pathLst>
                  <a:path w="169" h="114">
                    <a:moveTo>
                      <a:pt x="0" y="114"/>
                    </a:moveTo>
                    <a:lnTo>
                      <a:pt x="168" y="0"/>
                    </a:lnTo>
                    <a:lnTo>
                      <a:pt x="16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8" name="Freeform 348"/>
              <p:cNvSpPr>
                <a:spLocks/>
              </p:cNvSpPr>
              <p:nvPr/>
            </p:nvSpPr>
            <p:spPr bwMode="auto">
              <a:xfrm>
                <a:off x="7318" y="6124"/>
                <a:ext cx="123" cy="123"/>
              </a:xfrm>
              <a:custGeom>
                <a:avLst/>
                <a:gdLst>
                  <a:gd name="T0" fmla="*/ 0 w 491"/>
                  <a:gd name="T1" fmla="*/ 0 h 492"/>
                  <a:gd name="T2" fmla="*/ 490 w 491"/>
                  <a:gd name="T3" fmla="*/ 492 h 492"/>
                  <a:gd name="T4" fmla="*/ 491 w 491"/>
                  <a:gd name="T5" fmla="*/ 492 h 492"/>
                  <a:gd name="T6" fmla="*/ 0 60000 65536"/>
                  <a:gd name="T7" fmla="*/ 0 60000 65536"/>
                  <a:gd name="T8" fmla="*/ 0 60000 65536"/>
                  <a:gd name="T9" fmla="*/ 0 w 491"/>
                  <a:gd name="T10" fmla="*/ 0 h 492"/>
                  <a:gd name="T11" fmla="*/ 491 w 491"/>
                  <a:gd name="T12" fmla="*/ 492 h 492"/>
                </a:gdLst>
                <a:ahLst/>
                <a:cxnLst>
                  <a:cxn ang="T6">
                    <a:pos x="T0" y="T1"/>
                  </a:cxn>
                  <a:cxn ang="T7">
                    <a:pos x="T2" y="T3"/>
                  </a:cxn>
                  <a:cxn ang="T8">
                    <a:pos x="T4" y="T5"/>
                  </a:cxn>
                </a:cxnLst>
                <a:rect l="T9" t="T10" r="T11" b="T12"/>
                <a:pathLst>
                  <a:path w="491" h="492">
                    <a:moveTo>
                      <a:pt x="0" y="0"/>
                    </a:moveTo>
                    <a:lnTo>
                      <a:pt x="490" y="492"/>
                    </a:lnTo>
                    <a:lnTo>
                      <a:pt x="491" y="49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89" name="Freeform 349"/>
              <p:cNvSpPr>
                <a:spLocks/>
              </p:cNvSpPr>
              <p:nvPr/>
            </p:nvSpPr>
            <p:spPr bwMode="auto">
              <a:xfrm>
                <a:off x="7375" y="6247"/>
                <a:ext cx="65" cy="157"/>
              </a:xfrm>
              <a:custGeom>
                <a:avLst/>
                <a:gdLst>
                  <a:gd name="T0" fmla="*/ 260 w 260"/>
                  <a:gd name="T1" fmla="*/ 0 h 626"/>
                  <a:gd name="T2" fmla="*/ 0 w 260"/>
                  <a:gd name="T3" fmla="*/ 626 h 626"/>
                  <a:gd name="T4" fmla="*/ 1 w 260"/>
                  <a:gd name="T5" fmla="*/ 626 h 626"/>
                  <a:gd name="T6" fmla="*/ 0 60000 65536"/>
                  <a:gd name="T7" fmla="*/ 0 60000 65536"/>
                  <a:gd name="T8" fmla="*/ 0 60000 65536"/>
                  <a:gd name="T9" fmla="*/ 0 w 260"/>
                  <a:gd name="T10" fmla="*/ 0 h 626"/>
                  <a:gd name="T11" fmla="*/ 260 w 260"/>
                  <a:gd name="T12" fmla="*/ 626 h 626"/>
                </a:gdLst>
                <a:ahLst/>
                <a:cxnLst>
                  <a:cxn ang="T6">
                    <a:pos x="T0" y="T1"/>
                  </a:cxn>
                  <a:cxn ang="T7">
                    <a:pos x="T2" y="T3"/>
                  </a:cxn>
                  <a:cxn ang="T8">
                    <a:pos x="T4" y="T5"/>
                  </a:cxn>
                </a:cxnLst>
                <a:rect l="T9" t="T10" r="T11" b="T12"/>
                <a:pathLst>
                  <a:path w="260" h="626">
                    <a:moveTo>
                      <a:pt x="260" y="0"/>
                    </a:moveTo>
                    <a:lnTo>
                      <a:pt x="0" y="626"/>
                    </a:lnTo>
                    <a:lnTo>
                      <a:pt x="1" y="62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0" name="Freeform 350"/>
              <p:cNvSpPr>
                <a:spLocks/>
              </p:cNvSpPr>
              <p:nvPr/>
            </p:nvSpPr>
            <p:spPr bwMode="auto">
              <a:xfrm>
                <a:off x="7339" y="6103"/>
                <a:ext cx="127" cy="129"/>
              </a:xfrm>
              <a:custGeom>
                <a:avLst/>
                <a:gdLst>
                  <a:gd name="T0" fmla="*/ 0 w 508"/>
                  <a:gd name="T1" fmla="*/ 0 h 515"/>
                  <a:gd name="T2" fmla="*/ 507 w 508"/>
                  <a:gd name="T3" fmla="*/ 515 h 515"/>
                  <a:gd name="T4" fmla="*/ 508 w 508"/>
                  <a:gd name="T5" fmla="*/ 515 h 515"/>
                  <a:gd name="T6" fmla="*/ 0 60000 65536"/>
                  <a:gd name="T7" fmla="*/ 0 60000 65536"/>
                  <a:gd name="T8" fmla="*/ 0 60000 65536"/>
                  <a:gd name="T9" fmla="*/ 0 w 508"/>
                  <a:gd name="T10" fmla="*/ 0 h 515"/>
                  <a:gd name="T11" fmla="*/ 508 w 508"/>
                  <a:gd name="T12" fmla="*/ 515 h 515"/>
                </a:gdLst>
                <a:ahLst/>
                <a:cxnLst>
                  <a:cxn ang="T6">
                    <a:pos x="T0" y="T1"/>
                  </a:cxn>
                  <a:cxn ang="T7">
                    <a:pos x="T2" y="T3"/>
                  </a:cxn>
                  <a:cxn ang="T8">
                    <a:pos x="T4" y="T5"/>
                  </a:cxn>
                </a:cxnLst>
                <a:rect l="T9" t="T10" r="T11" b="T12"/>
                <a:pathLst>
                  <a:path w="508" h="515">
                    <a:moveTo>
                      <a:pt x="0" y="0"/>
                    </a:moveTo>
                    <a:lnTo>
                      <a:pt x="507" y="515"/>
                    </a:lnTo>
                    <a:lnTo>
                      <a:pt x="508" y="51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1" name="Freeform 351"/>
              <p:cNvSpPr>
                <a:spLocks/>
              </p:cNvSpPr>
              <p:nvPr/>
            </p:nvSpPr>
            <p:spPr bwMode="auto">
              <a:xfrm>
                <a:off x="7440" y="6232"/>
                <a:ext cx="26" cy="15"/>
              </a:xfrm>
              <a:custGeom>
                <a:avLst/>
                <a:gdLst>
                  <a:gd name="T0" fmla="*/ 102 w 102"/>
                  <a:gd name="T1" fmla="*/ 0 h 62"/>
                  <a:gd name="T2" fmla="*/ 0 w 102"/>
                  <a:gd name="T3" fmla="*/ 62 h 62"/>
                  <a:gd name="T4" fmla="*/ 1 w 102"/>
                  <a:gd name="T5" fmla="*/ 62 h 62"/>
                  <a:gd name="T6" fmla="*/ 0 60000 65536"/>
                  <a:gd name="T7" fmla="*/ 0 60000 65536"/>
                  <a:gd name="T8" fmla="*/ 0 60000 65536"/>
                  <a:gd name="T9" fmla="*/ 0 w 102"/>
                  <a:gd name="T10" fmla="*/ 0 h 62"/>
                  <a:gd name="T11" fmla="*/ 102 w 102"/>
                  <a:gd name="T12" fmla="*/ 62 h 62"/>
                </a:gdLst>
                <a:ahLst/>
                <a:cxnLst>
                  <a:cxn ang="T6">
                    <a:pos x="T0" y="T1"/>
                  </a:cxn>
                  <a:cxn ang="T7">
                    <a:pos x="T2" y="T3"/>
                  </a:cxn>
                  <a:cxn ang="T8">
                    <a:pos x="T4" y="T5"/>
                  </a:cxn>
                </a:cxnLst>
                <a:rect l="T9" t="T10" r="T11" b="T12"/>
                <a:pathLst>
                  <a:path w="102" h="62">
                    <a:moveTo>
                      <a:pt x="102" y="0"/>
                    </a:moveTo>
                    <a:lnTo>
                      <a:pt x="0" y="62"/>
                    </a:lnTo>
                    <a:lnTo>
                      <a:pt x="1" y="6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2" name="Freeform 352"/>
              <p:cNvSpPr>
                <a:spLocks/>
              </p:cNvSpPr>
              <p:nvPr/>
            </p:nvSpPr>
            <p:spPr bwMode="auto">
              <a:xfrm>
                <a:off x="7460" y="6145"/>
                <a:ext cx="135" cy="133"/>
              </a:xfrm>
              <a:custGeom>
                <a:avLst/>
                <a:gdLst>
                  <a:gd name="T0" fmla="*/ 536 w 536"/>
                  <a:gd name="T1" fmla="*/ 0 h 531"/>
                  <a:gd name="T2" fmla="*/ 0 w 536"/>
                  <a:gd name="T3" fmla="*/ 531 h 531"/>
                  <a:gd name="T4" fmla="*/ 1 w 536"/>
                  <a:gd name="T5" fmla="*/ 531 h 531"/>
                  <a:gd name="T6" fmla="*/ 0 60000 65536"/>
                  <a:gd name="T7" fmla="*/ 0 60000 65536"/>
                  <a:gd name="T8" fmla="*/ 0 60000 65536"/>
                  <a:gd name="T9" fmla="*/ 0 w 536"/>
                  <a:gd name="T10" fmla="*/ 0 h 531"/>
                  <a:gd name="T11" fmla="*/ 536 w 536"/>
                  <a:gd name="T12" fmla="*/ 531 h 531"/>
                </a:gdLst>
                <a:ahLst/>
                <a:cxnLst>
                  <a:cxn ang="T6">
                    <a:pos x="T0" y="T1"/>
                  </a:cxn>
                  <a:cxn ang="T7">
                    <a:pos x="T2" y="T3"/>
                  </a:cxn>
                  <a:cxn ang="T8">
                    <a:pos x="T4" y="T5"/>
                  </a:cxn>
                </a:cxnLst>
                <a:rect l="T9" t="T10" r="T11" b="T12"/>
                <a:pathLst>
                  <a:path w="536" h="531">
                    <a:moveTo>
                      <a:pt x="536" y="0"/>
                    </a:moveTo>
                    <a:lnTo>
                      <a:pt x="0" y="531"/>
                    </a:lnTo>
                    <a:lnTo>
                      <a:pt x="1" y="5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3" name="Freeform 353"/>
              <p:cNvSpPr>
                <a:spLocks/>
              </p:cNvSpPr>
              <p:nvPr/>
            </p:nvSpPr>
            <p:spPr bwMode="auto">
              <a:xfrm>
                <a:off x="7417" y="6278"/>
                <a:ext cx="43" cy="126"/>
              </a:xfrm>
              <a:custGeom>
                <a:avLst/>
                <a:gdLst>
                  <a:gd name="T0" fmla="*/ 172 w 172"/>
                  <a:gd name="T1" fmla="*/ 0 h 503"/>
                  <a:gd name="T2" fmla="*/ 0 w 172"/>
                  <a:gd name="T3" fmla="*/ 503 h 503"/>
                  <a:gd name="T4" fmla="*/ 1 w 172"/>
                  <a:gd name="T5" fmla="*/ 503 h 503"/>
                  <a:gd name="T6" fmla="*/ 0 60000 65536"/>
                  <a:gd name="T7" fmla="*/ 0 60000 65536"/>
                  <a:gd name="T8" fmla="*/ 0 60000 65536"/>
                  <a:gd name="T9" fmla="*/ 0 w 172"/>
                  <a:gd name="T10" fmla="*/ 0 h 503"/>
                  <a:gd name="T11" fmla="*/ 172 w 172"/>
                  <a:gd name="T12" fmla="*/ 503 h 503"/>
                </a:gdLst>
                <a:ahLst/>
                <a:cxnLst>
                  <a:cxn ang="T6">
                    <a:pos x="T0" y="T1"/>
                  </a:cxn>
                  <a:cxn ang="T7">
                    <a:pos x="T2" y="T3"/>
                  </a:cxn>
                  <a:cxn ang="T8">
                    <a:pos x="T4" y="T5"/>
                  </a:cxn>
                </a:cxnLst>
                <a:rect l="T9" t="T10" r="T11" b="T12"/>
                <a:pathLst>
                  <a:path w="172" h="503">
                    <a:moveTo>
                      <a:pt x="172" y="0"/>
                    </a:moveTo>
                    <a:lnTo>
                      <a:pt x="0" y="503"/>
                    </a:lnTo>
                    <a:lnTo>
                      <a:pt x="1" y="50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4" name="Freeform 354"/>
              <p:cNvSpPr>
                <a:spLocks/>
              </p:cNvSpPr>
              <p:nvPr/>
            </p:nvSpPr>
            <p:spPr bwMode="auto">
              <a:xfrm>
                <a:off x="7330" y="6052"/>
                <a:ext cx="162" cy="195"/>
              </a:xfrm>
              <a:custGeom>
                <a:avLst/>
                <a:gdLst>
                  <a:gd name="T0" fmla="*/ 0 w 647"/>
                  <a:gd name="T1" fmla="*/ 0 h 779"/>
                  <a:gd name="T2" fmla="*/ 646 w 647"/>
                  <a:gd name="T3" fmla="*/ 779 h 779"/>
                  <a:gd name="T4" fmla="*/ 647 w 647"/>
                  <a:gd name="T5" fmla="*/ 779 h 779"/>
                  <a:gd name="T6" fmla="*/ 0 60000 65536"/>
                  <a:gd name="T7" fmla="*/ 0 60000 65536"/>
                  <a:gd name="T8" fmla="*/ 0 60000 65536"/>
                  <a:gd name="T9" fmla="*/ 0 w 647"/>
                  <a:gd name="T10" fmla="*/ 0 h 779"/>
                  <a:gd name="T11" fmla="*/ 647 w 647"/>
                  <a:gd name="T12" fmla="*/ 779 h 779"/>
                </a:gdLst>
                <a:ahLst/>
                <a:cxnLst>
                  <a:cxn ang="T6">
                    <a:pos x="T0" y="T1"/>
                  </a:cxn>
                  <a:cxn ang="T7">
                    <a:pos x="T2" y="T3"/>
                  </a:cxn>
                  <a:cxn ang="T8">
                    <a:pos x="T4" y="T5"/>
                  </a:cxn>
                </a:cxnLst>
                <a:rect l="T9" t="T10" r="T11" b="T12"/>
                <a:pathLst>
                  <a:path w="647" h="779">
                    <a:moveTo>
                      <a:pt x="0" y="0"/>
                    </a:moveTo>
                    <a:lnTo>
                      <a:pt x="646" y="779"/>
                    </a:lnTo>
                    <a:lnTo>
                      <a:pt x="647" y="77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5" name="Freeform 355"/>
              <p:cNvSpPr>
                <a:spLocks/>
              </p:cNvSpPr>
              <p:nvPr/>
            </p:nvSpPr>
            <p:spPr bwMode="auto">
              <a:xfrm>
                <a:off x="7375" y="6370"/>
                <a:ext cx="55" cy="34"/>
              </a:xfrm>
              <a:custGeom>
                <a:avLst/>
                <a:gdLst>
                  <a:gd name="T0" fmla="*/ 0 w 219"/>
                  <a:gd name="T1" fmla="*/ 135 h 135"/>
                  <a:gd name="T2" fmla="*/ 218 w 219"/>
                  <a:gd name="T3" fmla="*/ 0 h 135"/>
                  <a:gd name="T4" fmla="*/ 219 w 219"/>
                  <a:gd name="T5" fmla="*/ 0 h 135"/>
                  <a:gd name="T6" fmla="*/ 0 60000 65536"/>
                  <a:gd name="T7" fmla="*/ 0 60000 65536"/>
                  <a:gd name="T8" fmla="*/ 0 60000 65536"/>
                  <a:gd name="T9" fmla="*/ 0 w 219"/>
                  <a:gd name="T10" fmla="*/ 0 h 135"/>
                  <a:gd name="T11" fmla="*/ 219 w 219"/>
                  <a:gd name="T12" fmla="*/ 135 h 135"/>
                </a:gdLst>
                <a:ahLst/>
                <a:cxnLst>
                  <a:cxn ang="T6">
                    <a:pos x="T0" y="T1"/>
                  </a:cxn>
                  <a:cxn ang="T7">
                    <a:pos x="T2" y="T3"/>
                  </a:cxn>
                  <a:cxn ang="T8">
                    <a:pos x="T4" y="T5"/>
                  </a:cxn>
                </a:cxnLst>
                <a:rect l="T9" t="T10" r="T11" b="T12"/>
                <a:pathLst>
                  <a:path w="219" h="135">
                    <a:moveTo>
                      <a:pt x="0" y="135"/>
                    </a:moveTo>
                    <a:lnTo>
                      <a:pt x="218" y="0"/>
                    </a:lnTo>
                    <a:lnTo>
                      <a:pt x="2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6" name="Freeform 356"/>
              <p:cNvSpPr>
                <a:spLocks/>
              </p:cNvSpPr>
              <p:nvPr/>
            </p:nvSpPr>
            <p:spPr bwMode="auto">
              <a:xfrm>
                <a:off x="7375" y="6424"/>
                <a:ext cx="42" cy="29"/>
              </a:xfrm>
              <a:custGeom>
                <a:avLst/>
                <a:gdLst>
                  <a:gd name="T0" fmla="*/ 0 w 169"/>
                  <a:gd name="T1" fmla="*/ 116 h 116"/>
                  <a:gd name="T2" fmla="*/ 168 w 169"/>
                  <a:gd name="T3" fmla="*/ 0 h 116"/>
                  <a:gd name="T4" fmla="*/ 169 w 169"/>
                  <a:gd name="T5" fmla="*/ 0 h 116"/>
                  <a:gd name="T6" fmla="*/ 0 60000 65536"/>
                  <a:gd name="T7" fmla="*/ 0 60000 65536"/>
                  <a:gd name="T8" fmla="*/ 0 60000 65536"/>
                  <a:gd name="T9" fmla="*/ 0 w 169"/>
                  <a:gd name="T10" fmla="*/ 0 h 116"/>
                  <a:gd name="T11" fmla="*/ 169 w 169"/>
                  <a:gd name="T12" fmla="*/ 116 h 116"/>
                </a:gdLst>
                <a:ahLst/>
                <a:cxnLst>
                  <a:cxn ang="T6">
                    <a:pos x="T0" y="T1"/>
                  </a:cxn>
                  <a:cxn ang="T7">
                    <a:pos x="T2" y="T3"/>
                  </a:cxn>
                  <a:cxn ang="T8">
                    <a:pos x="T4" y="T5"/>
                  </a:cxn>
                </a:cxnLst>
                <a:rect l="T9" t="T10" r="T11" b="T12"/>
                <a:pathLst>
                  <a:path w="169" h="116">
                    <a:moveTo>
                      <a:pt x="0" y="116"/>
                    </a:moveTo>
                    <a:lnTo>
                      <a:pt x="168" y="0"/>
                    </a:lnTo>
                    <a:lnTo>
                      <a:pt x="16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7" name="Freeform 357"/>
              <p:cNvSpPr>
                <a:spLocks/>
              </p:cNvSpPr>
              <p:nvPr/>
            </p:nvSpPr>
            <p:spPr bwMode="auto">
              <a:xfrm>
                <a:off x="6533" y="6909"/>
                <a:ext cx="126" cy="126"/>
              </a:xfrm>
              <a:custGeom>
                <a:avLst/>
                <a:gdLst>
                  <a:gd name="T0" fmla="*/ 0 w 503"/>
                  <a:gd name="T1" fmla="*/ 0 h 502"/>
                  <a:gd name="T2" fmla="*/ 502 w 503"/>
                  <a:gd name="T3" fmla="*/ 502 h 502"/>
                  <a:gd name="T4" fmla="*/ 503 w 503"/>
                  <a:gd name="T5" fmla="*/ 502 h 502"/>
                  <a:gd name="T6" fmla="*/ 0 60000 65536"/>
                  <a:gd name="T7" fmla="*/ 0 60000 65536"/>
                  <a:gd name="T8" fmla="*/ 0 60000 65536"/>
                  <a:gd name="T9" fmla="*/ 0 w 503"/>
                  <a:gd name="T10" fmla="*/ 0 h 502"/>
                  <a:gd name="T11" fmla="*/ 503 w 503"/>
                  <a:gd name="T12" fmla="*/ 502 h 502"/>
                </a:gdLst>
                <a:ahLst/>
                <a:cxnLst>
                  <a:cxn ang="T6">
                    <a:pos x="T0" y="T1"/>
                  </a:cxn>
                  <a:cxn ang="T7">
                    <a:pos x="T2" y="T3"/>
                  </a:cxn>
                  <a:cxn ang="T8">
                    <a:pos x="T4" y="T5"/>
                  </a:cxn>
                </a:cxnLst>
                <a:rect l="T9" t="T10" r="T11" b="T12"/>
                <a:pathLst>
                  <a:path w="503" h="502">
                    <a:moveTo>
                      <a:pt x="0" y="0"/>
                    </a:moveTo>
                    <a:lnTo>
                      <a:pt x="502" y="502"/>
                    </a:lnTo>
                    <a:lnTo>
                      <a:pt x="503" y="50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8" name="Freeform 358"/>
              <p:cNvSpPr>
                <a:spLocks/>
              </p:cNvSpPr>
              <p:nvPr/>
            </p:nvSpPr>
            <p:spPr bwMode="auto">
              <a:xfrm>
                <a:off x="6603" y="7035"/>
                <a:ext cx="56" cy="141"/>
              </a:xfrm>
              <a:custGeom>
                <a:avLst/>
                <a:gdLst>
                  <a:gd name="T0" fmla="*/ 222 w 222"/>
                  <a:gd name="T1" fmla="*/ 0 h 565"/>
                  <a:gd name="T2" fmla="*/ 0 w 222"/>
                  <a:gd name="T3" fmla="*/ 565 h 565"/>
                  <a:gd name="T4" fmla="*/ 1 w 222"/>
                  <a:gd name="T5" fmla="*/ 565 h 565"/>
                  <a:gd name="T6" fmla="*/ 0 60000 65536"/>
                  <a:gd name="T7" fmla="*/ 0 60000 65536"/>
                  <a:gd name="T8" fmla="*/ 0 60000 65536"/>
                  <a:gd name="T9" fmla="*/ 0 w 222"/>
                  <a:gd name="T10" fmla="*/ 0 h 565"/>
                  <a:gd name="T11" fmla="*/ 222 w 222"/>
                  <a:gd name="T12" fmla="*/ 565 h 565"/>
                </a:gdLst>
                <a:ahLst/>
                <a:cxnLst>
                  <a:cxn ang="T6">
                    <a:pos x="T0" y="T1"/>
                  </a:cxn>
                  <a:cxn ang="T7">
                    <a:pos x="T2" y="T3"/>
                  </a:cxn>
                  <a:cxn ang="T8">
                    <a:pos x="T4" y="T5"/>
                  </a:cxn>
                </a:cxnLst>
                <a:rect l="T9" t="T10" r="T11" b="T12"/>
                <a:pathLst>
                  <a:path w="222" h="565">
                    <a:moveTo>
                      <a:pt x="222" y="0"/>
                    </a:moveTo>
                    <a:lnTo>
                      <a:pt x="0" y="565"/>
                    </a:lnTo>
                    <a:lnTo>
                      <a:pt x="1" y="56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699" name="Freeform 359"/>
              <p:cNvSpPr>
                <a:spLocks/>
              </p:cNvSpPr>
              <p:nvPr/>
            </p:nvSpPr>
            <p:spPr bwMode="auto">
              <a:xfrm>
                <a:off x="7062" y="6901"/>
                <a:ext cx="70" cy="75"/>
              </a:xfrm>
              <a:custGeom>
                <a:avLst/>
                <a:gdLst>
                  <a:gd name="T0" fmla="*/ 0 w 279"/>
                  <a:gd name="T1" fmla="*/ 300 h 300"/>
                  <a:gd name="T2" fmla="*/ 219 w 279"/>
                  <a:gd name="T3" fmla="*/ 169 h 300"/>
                  <a:gd name="T4" fmla="*/ 271 w 279"/>
                  <a:gd name="T5" fmla="*/ 95 h 300"/>
                  <a:gd name="T6" fmla="*/ 279 w 279"/>
                  <a:gd name="T7" fmla="*/ 50 h 300"/>
                  <a:gd name="T8" fmla="*/ 269 w 279"/>
                  <a:gd name="T9" fmla="*/ 30 h 300"/>
                  <a:gd name="T10" fmla="*/ 221 w 279"/>
                  <a:gd name="T11" fmla="*/ 7 h 300"/>
                  <a:gd name="T12" fmla="*/ 123 w 279"/>
                  <a:gd name="T13" fmla="*/ 0 h 300"/>
                  <a:gd name="T14" fmla="*/ 0 w 279"/>
                  <a:gd name="T15" fmla="*/ 28 h 300"/>
                  <a:gd name="T16" fmla="*/ 1 w 279"/>
                  <a:gd name="T17" fmla="*/ 28 h 3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9"/>
                  <a:gd name="T28" fmla="*/ 0 h 300"/>
                  <a:gd name="T29" fmla="*/ 279 w 279"/>
                  <a:gd name="T30" fmla="*/ 300 h 3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9" h="300">
                    <a:moveTo>
                      <a:pt x="0" y="300"/>
                    </a:moveTo>
                    <a:lnTo>
                      <a:pt x="219" y="169"/>
                    </a:lnTo>
                    <a:lnTo>
                      <a:pt x="271" y="95"/>
                    </a:lnTo>
                    <a:lnTo>
                      <a:pt x="279" y="50"/>
                    </a:lnTo>
                    <a:lnTo>
                      <a:pt x="269" y="30"/>
                    </a:lnTo>
                    <a:lnTo>
                      <a:pt x="221" y="7"/>
                    </a:lnTo>
                    <a:lnTo>
                      <a:pt x="123" y="0"/>
                    </a:lnTo>
                    <a:lnTo>
                      <a:pt x="0" y="28"/>
                    </a:lnTo>
                    <a:lnTo>
                      <a:pt x="1" y="2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0" name="Freeform 360"/>
              <p:cNvSpPr>
                <a:spLocks/>
              </p:cNvSpPr>
              <p:nvPr/>
            </p:nvSpPr>
            <p:spPr bwMode="auto">
              <a:xfrm>
                <a:off x="7062" y="6873"/>
                <a:ext cx="97" cy="132"/>
              </a:xfrm>
              <a:custGeom>
                <a:avLst/>
                <a:gdLst>
                  <a:gd name="T0" fmla="*/ 0 w 390"/>
                  <a:gd name="T1" fmla="*/ 529 h 529"/>
                  <a:gd name="T2" fmla="*/ 72 w 390"/>
                  <a:gd name="T3" fmla="*/ 506 h 529"/>
                  <a:gd name="T4" fmla="*/ 141 w 390"/>
                  <a:gd name="T5" fmla="*/ 476 h 529"/>
                  <a:gd name="T6" fmla="*/ 205 w 390"/>
                  <a:gd name="T7" fmla="*/ 438 h 529"/>
                  <a:gd name="T8" fmla="*/ 263 w 390"/>
                  <a:gd name="T9" fmla="*/ 394 h 529"/>
                  <a:gd name="T10" fmla="*/ 312 w 390"/>
                  <a:gd name="T11" fmla="*/ 346 h 529"/>
                  <a:gd name="T12" fmla="*/ 351 w 390"/>
                  <a:gd name="T13" fmla="*/ 296 h 529"/>
                  <a:gd name="T14" fmla="*/ 376 w 390"/>
                  <a:gd name="T15" fmla="*/ 244 h 529"/>
                  <a:gd name="T16" fmla="*/ 390 w 390"/>
                  <a:gd name="T17" fmla="*/ 194 h 529"/>
                  <a:gd name="T18" fmla="*/ 390 w 390"/>
                  <a:gd name="T19" fmla="*/ 147 h 529"/>
                  <a:gd name="T20" fmla="*/ 376 w 390"/>
                  <a:gd name="T21" fmla="*/ 103 h 529"/>
                  <a:gd name="T22" fmla="*/ 351 w 390"/>
                  <a:gd name="T23" fmla="*/ 67 h 529"/>
                  <a:gd name="T24" fmla="*/ 312 w 390"/>
                  <a:gd name="T25" fmla="*/ 37 h 529"/>
                  <a:gd name="T26" fmla="*/ 263 w 390"/>
                  <a:gd name="T27" fmla="*/ 16 h 529"/>
                  <a:gd name="T28" fmla="*/ 205 w 390"/>
                  <a:gd name="T29" fmla="*/ 3 h 529"/>
                  <a:gd name="T30" fmla="*/ 141 w 390"/>
                  <a:gd name="T31" fmla="*/ 0 h 529"/>
                  <a:gd name="T32" fmla="*/ 72 w 390"/>
                  <a:gd name="T33" fmla="*/ 7 h 529"/>
                  <a:gd name="T34" fmla="*/ 0 w 390"/>
                  <a:gd name="T35" fmla="*/ 22 h 529"/>
                  <a:gd name="T36" fmla="*/ 1 w 390"/>
                  <a:gd name="T37" fmla="*/ 22 h 5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90"/>
                  <a:gd name="T58" fmla="*/ 0 h 529"/>
                  <a:gd name="T59" fmla="*/ 390 w 390"/>
                  <a:gd name="T60" fmla="*/ 529 h 5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90" h="529">
                    <a:moveTo>
                      <a:pt x="0" y="529"/>
                    </a:moveTo>
                    <a:lnTo>
                      <a:pt x="72" y="506"/>
                    </a:lnTo>
                    <a:lnTo>
                      <a:pt x="141" y="476"/>
                    </a:lnTo>
                    <a:lnTo>
                      <a:pt x="205" y="438"/>
                    </a:lnTo>
                    <a:lnTo>
                      <a:pt x="263" y="394"/>
                    </a:lnTo>
                    <a:lnTo>
                      <a:pt x="312" y="346"/>
                    </a:lnTo>
                    <a:lnTo>
                      <a:pt x="351" y="296"/>
                    </a:lnTo>
                    <a:lnTo>
                      <a:pt x="376" y="244"/>
                    </a:lnTo>
                    <a:lnTo>
                      <a:pt x="390" y="194"/>
                    </a:lnTo>
                    <a:lnTo>
                      <a:pt x="390" y="147"/>
                    </a:lnTo>
                    <a:lnTo>
                      <a:pt x="376" y="103"/>
                    </a:lnTo>
                    <a:lnTo>
                      <a:pt x="351" y="67"/>
                    </a:lnTo>
                    <a:lnTo>
                      <a:pt x="312" y="37"/>
                    </a:lnTo>
                    <a:lnTo>
                      <a:pt x="263" y="16"/>
                    </a:lnTo>
                    <a:lnTo>
                      <a:pt x="205" y="3"/>
                    </a:lnTo>
                    <a:lnTo>
                      <a:pt x="141" y="0"/>
                    </a:lnTo>
                    <a:lnTo>
                      <a:pt x="72" y="7"/>
                    </a:lnTo>
                    <a:lnTo>
                      <a:pt x="0" y="22"/>
                    </a:lnTo>
                    <a:lnTo>
                      <a:pt x="1" y="2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1" name="Freeform 361"/>
              <p:cNvSpPr>
                <a:spLocks/>
              </p:cNvSpPr>
              <p:nvPr/>
            </p:nvSpPr>
            <p:spPr bwMode="auto">
              <a:xfrm>
                <a:off x="6675" y="6936"/>
                <a:ext cx="96" cy="69"/>
              </a:xfrm>
              <a:custGeom>
                <a:avLst/>
                <a:gdLst>
                  <a:gd name="T0" fmla="*/ 155 w 385"/>
                  <a:gd name="T1" fmla="*/ 277 h 277"/>
                  <a:gd name="T2" fmla="*/ 197 w 385"/>
                  <a:gd name="T3" fmla="*/ 264 h 277"/>
                  <a:gd name="T4" fmla="*/ 238 w 385"/>
                  <a:gd name="T5" fmla="*/ 248 h 277"/>
                  <a:gd name="T6" fmla="*/ 277 w 385"/>
                  <a:gd name="T7" fmla="*/ 227 h 277"/>
                  <a:gd name="T8" fmla="*/ 311 w 385"/>
                  <a:gd name="T9" fmla="*/ 203 h 277"/>
                  <a:gd name="T10" fmla="*/ 340 w 385"/>
                  <a:gd name="T11" fmla="*/ 178 h 277"/>
                  <a:gd name="T12" fmla="*/ 362 w 385"/>
                  <a:gd name="T13" fmla="*/ 150 h 277"/>
                  <a:gd name="T14" fmla="*/ 378 w 385"/>
                  <a:gd name="T15" fmla="*/ 123 h 277"/>
                  <a:gd name="T16" fmla="*/ 385 w 385"/>
                  <a:gd name="T17" fmla="*/ 96 h 277"/>
                  <a:gd name="T18" fmla="*/ 385 w 385"/>
                  <a:gd name="T19" fmla="*/ 71 h 277"/>
                  <a:gd name="T20" fmla="*/ 376 w 385"/>
                  <a:gd name="T21" fmla="*/ 49 h 277"/>
                  <a:gd name="T22" fmla="*/ 359 w 385"/>
                  <a:gd name="T23" fmla="*/ 30 h 277"/>
                  <a:gd name="T24" fmla="*/ 335 w 385"/>
                  <a:gd name="T25" fmla="*/ 15 h 277"/>
                  <a:gd name="T26" fmla="*/ 305 w 385"/>
                  <a:gd name="T27" fmla="*/ 5 h 277"/>
                  <a:gd name="T28" fmla="*/ 270 w 385"/>
                  <a:gd name="T29" fmla="*/ 0 h 277"/>
                  <a:gd name="T30" fmla="*/ 231 w 385"/>
                  <a:gd name="T31" fmla="*/ 0 h 277"/>
                  <a:gd name="T32" fmla="*/ 189 w 385"/>
                  <a:gd name="T33" fmla="*/ 6 h 277"/>
                  <a:gd name="T34" fmla="*/ 147 w 385"/>
                  <a:gd name="T35" fmla="*/ 16 h 277"/>
                  <a:gd name="T36" fmla="*/ 106 w 385"/>
                  <a:gd name="T37" fmla="*/ 31 h 277"/>
                  <a:gd name="T38" fmla="*/ 66 w 385"/>
                  <a:gd name="T39" fmla="*/ 50 h 277"/>
                  <a:gd name="T40" fmla="*/ 30 w 385"/>
                  <a:gd name="T41" fmla="*/ 74 h 277"/>
                  <a:gd name="T42" fmla="*/ 0 w 385"/>
                  <a:gd name="T43" fmla="*/ 99 h 277"/>
                  <a:gd name="T44" fmla="*/ 2 w 385"/>
                  <a:gd name="T45" fmla="*/ 99 h 27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85"/>
                  <a:gd name="T70" fmla="*/ 0 h 277"/>
                  <a:gd name="T71" fmla="*/ 385 w 385"/>
                  <a:gd name="T72" fmla="*/ 277 h 27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85" h="277">
                    <a:moveTo>
                      <a:pt x="155" y="277"/>
                    </a:moveTo>
                    <a:lnTo>
                      <a:pt x="197" y="264"/>
                    </a:lnTo>
                    <a:lnTo>
                      <a:pt x="238" y="248"/>
                    </a:lnTo>
                    <a:lnTo>
                      <a:pt x="277" y="227"/>
                    </a:lnTo>
                    <a:lnTo>
                      <a:pt x="311" y="203"/>
                    </a:lnTo>
                    <a:lnTo>
                      <a:pt x="340" y="178"/>
                    </a:lnTo>
                    <a:lnTo>
                      <a:pt x="362" y="150"/>
                    </a:lnTo>
                    <a:lnTo>
                      <a:pt x="378" y="123"/>
                    </a:lnTo>
                    <a:lnTo>
                      <a:pt x="385" y="96"/>
                    </a:lnTo>
                    <a:lnTo>
                      <a:pt x="385" y="71"/>
                    </a:lnTo>
                    <a:lnTo>
                      <a:pt x="376" y="49"/>
                    </a:lnTo>
                    <a:lnTo>
                      <a:pt x="359" y="30"/>
                    </a:lnTo>
                    <a:lnTo>
                      <a:pt x="335" y="15"/>
                    </a:lnTo>
                    <a:lnTo>
                      <a:pt x="305" y="5"/>
                    </a:lnTo>
                    <a:lnTo>
                      <a:pt x="270" y="0"/>
                    </a:lnTo>
                    <a:lnTo>
                      <a:pt x="231" y="0"/>
                    </a:lnTo>
                    <a:lnTo>
                      <a:pt x="189" y="6"/>
                    </a:lnTo>
                    <a:lnTo>
                      <a:pt x="147" y="16"/>
                    </a:lnTo>
                    <a:lnTo>
                      <a:pt x="106" y="31"/>
                    </a:lnTo>
                    <a:lnTo>
                      <a:pt x="66" y="50"/>
                    </a:lnTo>
                    <a:lnTo>
                      <a:pt x="30" y="74"/>
                    </a:lnTo>
                    <a:lnTo>
                      <a:pt x="0" y="99"/>
                    </a:lnTo>
                    <a:lnTo>
                      <a:pt x="2" y="9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2" name="Freeform 362"/>
              <p:cNvSpPr>
                <a:spLocks/>
              </p:cNvSpPr>
              <p:nvPr/>
            </p:nvSpPr>
            <p:spPr bwMode="auto">
              <a:xfrm>
                <a:off x="7828" y="5048"/>
                <a:ext cx="222" cy="222"/>
              </a:xfrm>
              <a:custGeom>
                <a:avLst/>
                <a:gdLst>
                  <a:gd name="T0" fmla="*/ 0 w 890"/>
                  <a:gd name="T1" fmla="*/ 889 h 889"/>
                  <a:gd name="T2" fmla="*/ 889 w 890"/>
                  <a:gd name="T3" fmla="*/ 0 h 889"/>
                  <a:gd name="T4" fmla="*/ 890 w 890"/>
                  <a:gd name="T5" fmla="*/ 0 h 889"/>
                  <a:gd name="T6" fmla="*/ 0 60000 65536"/>
                  <a:gd name="T7" fmla="*/ 0 60000 65536"/>
                  <a:gd name="T8" fmla="*/ 0 60000 65536"/>
                  <a:gd name="T9" fmla="*/ 0 w 890"/>
                  <a:gd name="T10" fmla="*/ 0 h 889"/>
                  <a:gd name="T11" fmla="*/ 890 w 890"/>
                  <a:gd name="T12" fmla="*/ 889 h 889"/>
                </a:gdLst>
                <a:ahLst/>
                <a:cxnLst>
                  <a:cxn ang="T6">
                    <a:pos x="T0" y="T1"/>
                  </a:cxn>
                  <a:cxn ang="T7">
                    <a:pos x="T2" y="T3"/>
                  </a:cxn>
                  <a:cxn ang="T8">
                    <a:pos x="T4" y="T5"/>
                  </a:cxn>
                </a:cxnLst>
                <a:rect l="T9" t="T10" r="T11" b="T12"/>
                <a:pathLst>
                  <a:path w="890" h="889">
                    <a:moveTo>
                      <a:pt x="0" y="889"/>
                    </a:moveTo>
                    <a:lnTo>
                      <a:pt x="889" y="0"/>
                    </a:lnTo>
                    <a:lnTo>
                      <a:pt x="89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3" name="Freeform 363"/>
              <p:cNvSpPr>
                <a:spLocks/>
              </p:cNvSpPr>
              <p:nvPr/>
            </p:nvSpPr>
            <p:spPr bwMode="auto">
              <a:xfrm>
                <a:off x="7828" y="4999"/>
                <a:ext cx="222" cy="222"/>
              </a:xfrm>
              <a:custGeom>
                <a:avLst/>
                <a:gdLst>
                  <a:gd name="T0" fmla="*/ 0 w 889"/>
                  <a:gd name="T1" fmla="*/ 888 h 888"/>
                  <a:gd name="T2" fmla="*/ 888 w 889"/>
                  <a:gd name="T3" fmla="*/ 0 h 888"/>
                  <a:gd name="T4" fmla="*/ 889 w 889"/>
                  <a:gd name="T5" fmla="*/ 0 h 888"/>
                  <a:gd name="T6" fmla="*/ 0 60000 65536"/>
                  <a:gd name="T7" fmla="*/ 0 60000 65536"/>
                  <a:gd name="T8" fmla="*/ 0 60000 65536"/>
                  <a:gd name="T9" fmla="*/ 0 w 889"/>
                  <a:gd name="T10" fmla="*/ 0 h 888"/>
                  <a:gd name="T11" fmla="*/ 889 w 889"/>
                  <a:gd name="T12" fmla="*/ 888 h 888"/>
                </a:gdLst>
                <a:ahLst/>
                <a:cxnLst>
                  <a:cxn ang="T6">
                    <a:pos x="T0" y="T1"/>
                  </a:cxn>
                  <a:cxn ang="T7">
                    <a:pos x="T2" y="T3"/>
                  </a:cxn>
                  <a:cxn ang="T8">
                    <a:pos x="T4" y="T5"/>
                  </a:cxn>
                </a:cxnLst>
                <a:rect l="T9" t="T10" r="T11" b="T12"/>
                <a:pathLst>
                  <a:path w="889" h="888">
                    <a:moveTo>
                      <a:pt x="0" y="888"/>
                    </a:moveTo>
                    <a:lnTo>
                      <a:pt x="888" y="0"/>
                    </a:lnTo>
                    <a:lnTo>
                      <a:pt x="88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4" name="Freeform 364"/>
              <p:cNvSpPr>
                <a:spLocks/>
              </p:cNvSpPr>
              <p:nvPr/>
            </p:nvSpPr>
            <p:spPr bwMode="auto">
              <a:xfrm>
                <a:off x="7926" y="5031"/>
                <a:ext cx="169" cy="190"/>
              </a:xfrm>
              <a:custGeom>
                <a:avLst/>
                <a:gdLst>
                  <a:gd name="T0" fmla="*/ 676 w 676"/>
                  <a:gd name="T1" fmla="*/ 0 h 759"/>
                  <a:gd name="T2" fmla="*/ 0 w 676"/>
                  <a:gd name="T3" fmla="*/ 759 h 759"/>
                  <a:gd name="T4" fmla="*/ 1 w 676"/>
                  <a:gd name="T5" fmla="*/ 759 h 759"/>
                  <a:gd name="T6" fmla="*/ 0 60000 65536"/>
                  <a:gd name="T7" fmla="*/ 0 60000 65536"/>
                  <a:gd name="T8" fmla="*/ 0 60000 65536"/>
                  <a:gd name="T9" fmla="*/ 0 w 676"/>
                  <a:gd name="T10" fmla="*/ 0 h 759"/>
                  <a:gd name="T11" fmla="*/ 676 w 676"/>
                  <a:gd name="T12" fmla="*/ 759 h 759"/>
                </a:gdLst>
                <a:ahLst/>
                <a:cxnLst>
                  <a:cxn ang="T6">
                    <a:pos x="T0" y="T1"/>
                  </a:cxn>
                  <a:cxn ang="T7">
                    <a:pos x="T2" y="T3"/>
                  </a:cxn>
                  <a:cxn ang="T8">
                    <a:pos x="T4" y="T5"/>
                  </a:cxn>
                </a:cxnLst>
                <a:rect l="T9" t="T10" r="T11" b="T12"/>
                <a:pathLst>
                  <a:path w="676" h="759">
                    <a:moveTo>
                      <a:pt x="676" y="0"/>
                    </a:moveTo>
                    <a:lnTo>
                      <a:pt x="0" y="759"/>
                    </a:lnTo>
                    <a:lnTo>
                      <a:pt x="1" y="75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5" name="Freeform 365"/>
              <p:cNvSpPr>
                <a:spLocks/>
              </p:cNvSpPr>
              <p:nvPr/>
            </p:nvSpPr>
            <p:spPr bwMode="auto">
              <a:xfrm>
                <a:off x="7658" y="5031"/>
                <a:ext cx="170" cy="190"/>
              </a:xfrm>
              <a:custGeom>
                <a:avLst/>
                <a:gdLst>
                  <a:gd name="T0" fmla="*/ 0 w 680"/>
                  <a:gd name="T1" fmla="*/ 0 h 759"/>
                  <a:gd name="T2" fmla="*/ 679 w 680"/>
                  <a:gd name="T3" fmla="*/ 759 h 759"/>
                  <a:gd name="T4" fmla="*/ 680 w 680"/>
                  <a:gd name="T5" fmla="*/ 759 h 759"/>
                  <a:gd name="T6" fmla="*/ 0 60000 65536"/>
                  <a:gd name="T7" fmla="*/ 0 60000 65536"/>
                  <a:gd name="T8" fmla="*/ 0 60000 65536"/>
                  <a:gd name="T9" fmla="*/ 0 w 680"/>
                  <a:gd name="T10" fmla="*/ 0 h 759"/>
                  <a:gd name="T11" fmla="*/ 680 w 680"/>
                  <a:gd name="T12" fmla="*/ 759 h 759"/>
                </a:gdLst>
                <a:ahLst/>
                <a:cxnLst>
                  <a:cxn ang="T6">
                    <a:pos x="T0" y="T1"/>
                  </a:cxn>
                  <a:cxn ang="T7">
                    <a:pos x="T2" y="T3"/>
                  </a:cxn>
                  <a:cxn ang="T8">
                    <a:pos x="T4" y="T5"/>
                  </a:cxn>
                </a:cxnLst>
                <a:rect l="T9" t="T10" r="T11" b="T12"/>
                <a:pathLst>
                  <a:path w="680" h="759">
                    <a:moveTo>
                      <a:pt x="0" y="0"/>
                    </a:moveTo>
                    <a:lnTo>
                      <a:pt x="679" y="759"/>
                    </a:lnTo>
                    <a:lnTo>
                      <a:pt x="680" y="75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6" name="Freeform 366"/>
              <p:cNvSpPr>
                <a:spLocks/>
              </p:cNvSpPr>
              <p:nvPr/>
            </p:nvSpPr>
            <p:spPr bwMode="auto">
              <a:xfrm>
                <a:off x="8385" y="4821"/>
                <a:ext cx="1" cy="285"/>
              </a:xfrm>
              <a:custGeom>
                <a:avLst/>
                <a:gdLst>
                  <a:gd name="T0" fmla="*/ 0 w 1"/>
                  <a:gd name="T1" fmla="*/ 0 h 1138"/>
                  <a:gd name="T2" fmla="*/ 0 w 1"/>
                  <a:gd name="T3" fmla="*/ 1138 h 1138"/>
                  <a:gd name="T4" fmla="*/ 1 w 1"/>
                  <a:gd name="T5" fmla="*/ 1138 h 1138"/>
                  <a:gd name="T6" fmla="*/ 0 60000 65536"/>
                  <a:gd name="T7" fmla="*/ 0 60000 65536"/>
                  <a:gd name="T8" fmla="*/ 0 60000 65536"/>
                  <a:gd name="T9" fmla="*/ 0 w 1"/>
                  <a:gd name="T10" fmla="*/ 0 h 1138"/>
                  <a:gd name="T11" fmla="*/ 1 w 1"/>
                  <a:gd name="T12" fmla="*/ 1138 h 1138"/>
                </a:gdLst>
                <a:ahLst/>
                <a:cxnLst>
                  <a:cxn ang="T6">
                    <a:pos x="T0" y="T1"/>
                  </a:cxn>
                  <a:cxn ang="T7">
                    <a:pos x="T2" y="T3"/>
                  </a:cxn>
                  <a:cxn ang="T8">
                    <a:pos x="T4" y="T5"/>
                  </a:cxn>
                </a:cxnLst>
                <a:rect l="T9" t="T10" r="T11" b="T12"/>
                <a:pathLst>
                  <a:path w="1" h="1138">
                    <a:moveTo>
                      <a:pt x="0" y="0"/>
                    </a:moveTo>
                    <a:lnTo>
                      <a:pt x="0" y="1138"/>
                    </a:lnTo>
                    <a:lnTo>
                      <a:pt x="1" y="11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7" name="Freeform 367"/>
              <p:cNvSpPr>
                <a:spLocks/>
              </p:cNvSpPr>
              <p:nvPr/>
            </p:nvSpPr>
            <p:spPr bwMode="auto">
              <a:xfrm>
                <a:off x="8054" y="4829"/>
                <a:ext cx="608" cy="608"/>
              </a:xfrm>
              <a:custGeom>
                <a:avLst/>
                <a:gdLst>
                  <a:gd name="T0" fmla="*/ 0 w 2432"/>
                  <a:gd name="T1" fmla="*/ 2431 h 2431"/>
                  <a:gd name="T2" fmla="*/ 2431 w 2432"/>
                  <a:gd name="T3" fmla="*/ 0 h 2431"/>
                  <a:gd name="T4" fmla="*/ 2432 w 2432"/>
                  <a:gd name="T5" fmla="*/ 0 h 2431"/>
                  <a:gd name="T6" fmla="*/ 0 60000 65536"/>
                  <a:gd name="T7" fmla="*/ 0 60000 65536"/>
                  <a:gd name="T8" fmla="*/ 0 60000 65536"/>
                  <a:gd name="T9" fmla="*/ 0 w 2432"/>
                  <a:gd name="T10" fmla="*/ 0 h 2431"/>
                  <a:gd name="T11" fmla="*/ 2432 w 2432"/>
                  <a:gd name="T12" fmla="*/ 2431 h 2431"/>
                </a:gdLst>
                <a:ahLst/>
                <a:cxnLst>
                  <a:cxn ang="T6">
                    <a:pos x="T0" y="T1"/>
                  </a:cxn>
                  <a:cxn ang="T7">
                    <a:pos x="T2" y="T3"/>
                  </a:cxn>
                  <a:cxn ang="T8">
                    <a:pos x="T4" y="T5"/>
                  </a:cxn>
                </a:cxnLst>
                <a:rect l="T9" t="T10" r="T11" b="T12"/>
                <a:pathLst>
                  <a:path w="2432" h="2431">
                    <a:moveTo>
                      <a:pt x="0" y="2431"/>
                    </a:moveTo>
                    <a:lnTo>
                      <a:pt x="2431" y="0"/>
                    </a:lnTo>
                    <a:lnTo>
                      <a:pt x="243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8" name="Freeform 368"/>
              <p:cNvSpPr>
                <a:spLocks/>
              </p:cNvSpPr>
              <p:nvPr/>
            </p:nvSpPr>
            <p:spPr bwMode="auto">
              <a:xfrm>
                <a:off x="7579" y="5031"/>
                <a:ext cx="1" cy="285"/>
              </a:xfrm>
              <a:custGeom>
                <a:avLst/>
                <a:gdLst>
                  <a:gd name="T0" fmla="*/ 0 w 1"/>
                  <a:gd name="T1" fmla="*/ 0 h 1141"/>
                  <a:gd name="T2" fmla="*/ 0 w 1"/>
                  <a:gd name="T3" fmla="*/ 1141 h 1141"/>
                  <a:gd name="T4" fmla="*/ 1 w 1"/>
                  <a:gd name="T5" fmla="*/ 1141 h 1141"/>
                  <a:gd name="T6" fmla="*/ 0 60000 65536"/>
                  <a:gd name="T7" fmla="*/ 0 60000 65536"/>
                  <a:gd name="T8" fmla="*/ 0 60000 65536"/>
                  <a:gd name="T9" fmla="*/ 0 w 1"/>
                  <a:gd name="T10" fmla="*/ 0 h 1141"/>
                  <a:gd name="T11" fmla="*/ 1 w 1"/>
                  <a:gd name="T12" fmla="*/ 1141 h 1141"/>
                </a:gdLst>
                <a:ahLst/>
                <a:cxnLst>
                  <a:cxn ang="T6">
                    <a:pos x="T0" y="T1"/>
                  </a:cxn>
                  <a:cxn ang="T7">
                    <a:pos x="T2" y="T3"/>
                  </a:cxn>
                  <a:cxn ang="T8">
                    <a:pos x="T4" y="T5"/>
                  </a:cxn>
                </a:cxnLst>
                <a:rect l="T9" t="T10" r="T11" b="T12"/>
                <a:pathLst>
                  <a:path w="1" h="1141">
                    <a:moveTo>
                      <a:pt x="0" y="0"/>
                    </a:moveTo>
                    <a:lnTo>
                      <a:pt x="0" y="1141"/>
                    </a:lnTo>
                    <a:lnTo>
                      <a:pt x="1" y="114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09" name="Freeform 369"/>
              <p:cNvSpPr>
                <a:spLocks/>
              </p:cNvSpPr>
              <p:nvPr/>
            </p:nvSpPr>
            <p:spPr bwMode="auto">
              <a:xfrm>
                <a:off x="8175" y="5031"/>
                <a:ext cx="1" cy="285"/>
              </a:xfrm>
              <a:custGeom>
                <a:avLst/>
                <a:gdLst>
                  <a:gd name="T0" fmla="*/ 0 w 1"/>
                  <a:gd name="T1" fmla="*/ 0 h 1140"/>
                  <a:gd name="T2" fmla="*/ 0 w 1"/>
                  <a:gd name="T3" fmla="*/ 1140 h 1140"/>
                  <a:gd name="T4" fmla="*/ 1 w 1"/>
                  <a:gd name="T5" fmla="*/ 1140 h 1140"/>
                  <a:gd name="T6" fmla="*/ 0 60000 65536"/>
                  <a:gd name="T7" fmla="*/ 0 60000 65536"/>
                  <a:gd name="T8" fmla="*/ 0 60000 65536"/>
                  <a:gd name="T9" fmla="*/ 0 w 1"/>
                  <a:gd name="T10" fmla="*/ 0 h 1140"/>
                  <a:gd name="T11" fmla="*/ 1 w 1"/>
                  <a:gd name="T12" fmla="*/ 1140 h 1140"/>
                </a:gdLst>
                <a:ahLst/>
                <a:cxnLst>
                  <a:cxn ang="T6">
                    <a:pos x="T0" y="T1"/>
                  </a:cxn>
                  <a:cxn ang="T7">
                    <a:pos x="T2" y="T3"/>
                  </a:cxn>
                  <a:cxn ang="T8">
                    <a:pos x="T4" y="T5"/>
                  </a:cxn>
                </a:cxnLst>
                <a:rect l="T9" t="T10" r="T11" b="T12"/>
                <a:pathLst>
                  <a:path w="1" h="1140">
                    <a:moveTo>
                      <a:pt x="0" y="0"/>
                    </a:moveTo>
                    <a:lnTo>
                      <a:pt x="0" y="1140"/>
                    </a:lnTo>
                    <a:lnTo>
                      <a:pt x="1" y="11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0" name="Freeform 370"/>
              <p:cNvSpPr>
                <a:spLocks/>
              </p:cNvSpPr>
              <p:nvPr/>
            </p:nvSpPr>
            <p:spPr bwMode="auto">
              <a:xfrm>
                <a:off x="8054" y="4883"/>
                <a:ext cx="634" cy="633"/>
              </a:xfrm>
              <a:custGeom>
                <a:avLst/>
                <a:gdLst>
                  <a:gd name="T0" fmla="*/ 0 w 2536"/>
                  <a:gd name="T1" fmla="*/ 2534 h 2534"/>
                  <a:gd name="T2" fmla="*/ 2535 w 2536"/>
                  <a:gd name="T3" fmla="*/ 0 h 2534"/>
                  <a:gd name="T4" fmla="*/ 2536 w 2536"/>
                  <a:gd name="T5" fmla="*/ 0 h 2534"/>
                  <a:gd name="T6" fmla="*/ 0 60000 65536"/>
                  <a:gd name="T7" fmla="*/ 0 60000 65536"/>
                  <a:gd name="T8" fmla="*/ 0 60000 65536"/>
                  <a:gd name="T9" fmla="*/ 0 w 2536"/>
                  <a:gd name="T10" fmla="*/ 0 h 2534"/>
                  <a:gd name="T11" fmla="*/ 2536 w 2536"/>
                  <a:gd name="T12" fmla="*/ 2534 h 2534"/>
                </a:gdLst>
                <a:ahLst/>
                <a:cxnLst>
                  <a:cxn ang="T6">
                    <a:pos x="T0" y="T1"/>
                  </a:cxn>
                  <a:cxn ang="T7">
                    <a:pos x="T2" y="T3"/>
                  </a:cxn>
                  <a:cxn ang="T8">
                    <a:pos x="T4" y="T5"/>
                  </a:cxn>
                </a:cxnLst>
                <a:rect l="T9" t="T10" r="T11" b="T12"/>
                <a:pathLst>
                  <a:path w="2536" h="2534">
                    <a:moveTo>
                      <a:pt x="0" y="2534"/>
                    </a:moveTo>
                    <a:lnTo>
                      <a:pt x="2535" y="0"/>
                    </a:lnTo>
                    <a:lnTo>
                      <a:pt x="253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1" name="Freeform 371"/>
              <p:cNvSpPr>
                <a:spLocks/>
              </p:cNvSpPr>
              <p:nvPr/>
            </p:nvSpPr>
            <p:spPr bwMode="auto">
              <a:xfrm>
                <a:off x="7926" y="5221"/>
                <a:ext cx="1" cy="49"/>
              </a:xfrm>
              <a:custGeom>
                <a:avLst/>
                <a:gdLst>
                  <a:gd name="T0" fmla="*/ 0 w 1"/>
                  <a:gd name="T1" fmla="*/ 0 h 197"/>
                  <a:gd name="T2" fmla="*/ 0 w 1"/>
                  <a:gd name="T3" fmla="*/ 197 h 197"/>
                  <a:gd name="T4" fmla="*/ 1 w 1"/>
                  <a:gd name="T5" fmla="*/ 197 h 197"/>
                  <a:gd name="T6" fmla="*/ 0 60000 65536"/>
                  <a:gd name="T7" fmla="*/ 0 60000 65536"/>
                  <a:gd name="T8" fmla="*/ 0 60000 65536"/>
                  <a:gd name="T9" fmla="*/ 0 w 1"/>
                  <a:gd name="T10" fmla="*/ 0 h 197"/>
                  <a:gd name="T11" fmla="*/ 1 w 1"/>
                  <a:gd name="T12" fmla="*/ 197 h 197"/>
                </a:gdLst>
                <a:ahLst/>
                <a:cxnLst>
                  <a:cxn ang="T6">
                    <a:pos x="T0" y="T1"/>
                  </a:cxn>
                  <a:cxn ang="T7">
                    <a:pos x="T2" y="T3"/>
                  </a:cxn>
                  <a:cxn ang="T8">
                    <a:pos x="T4" y="T5"/>
                  </a:cxn>
                </a:cxnLst>
                <a:rect l="T9" t="T10" r="T11" b="T12"/>
                <a:pathLst>
                  <a:path w="1" h="197">
                    <a:moveTo>
                      <a:pt x="0" y="0"/>
                    </a:moveTo>
                    <a:lnTo>
                      <a:pt x="0" y="197"/>
                    </a:lnTo>
                    <a:lnTo>
                      <a:pt x="1"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2" name="Freeform 372"/>
              <p:cNvSpPr>
                <a:spLocks/>
              </p:cNvSpPr>
              <p:nvPr/>
            </p:nvSpPr>
            <p:spPr bwMode="auto">
              <a:xfrm>
                <a:off x="7828" y="5221"/>
                <a:ext cx="1" cy="49"/>
              </a:xfrm>
              <a:custGeom>
                <a:avLst/>
                <a:gdLst>
                  <a:gd name="T0" fmla="*/ 0 w 1"/>
                  <a:gd name="T1" fmla="*/ 0 h 197"/>
                  <a:gd name="T2" fmla="*/ 0 w 1"/>
                  <a:gd name="T3" fmla="*/ 197 h 197"/>
                  <a:gd name="T4" fmla="*/ 1 w 1"/>
                  <a:gd name="T5" fmla="*/ 197 h 197"/>
                  <a:gd name="T6" fmla="*/ 0 60000 65536"/>
                  <a:gd name="T7" fmla="*/ 0 60000 65536"/>
                  <a:gd name="T8" fmla="*/ 0 60000 65536"/>
                  <a:gd name="T9" fmla="*/ 0 w 1"/>
                  <a:gd name="T10" fmla="*/ 0 h 197"/>
                  <a:gd name="T11" fmla="*/ 1 w 1"/>
                  <a:gd name="T12" fmla="*/ 197 h 197"/>
                </a:gdLst>
                <a:ahLst/>
                <a:cxnLst>
                  <a:cxn ang="T6">
                    <a:pos x="T0" y="T1"/>
                  </a:cxn>
                  <a:cxn ang="T7">
                    <a:pos x="T2" y="T3"/>
                  </a:cxn>
                  <a:cxn ang="T8">
                    <a:pos x="T4" y="T5"/>
                  </a:cxn>
                </a:cxnLst>
                <a:rect l="T9" t="T10" r="T11" b="T12"/>
                <a:pathLst>
                  <a:path w="1" h="197">
                    <a:moveTo>
                      <a:pt x="0" y="0"/>
                    </a:moveTo>
                    <a:lnTo>
                      <a:pt x="0" y="197"/>
                    </a:lnTo>
                    <a:lnTo>
                      <a:pt x="1" y="19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3" name="Freeform 373"/>
              <p:cNvSpPr>
                <a:spLocks/>
              </p:cNvSpPr>
              <p:nvPr/>
            </p:nvSpPr>
            <p:spPr bwMode="auto">
              <a:xfrm>
                <a:off x="7828" y="5270"/>
                <a:ext cx="98" cy="1"/>
              </a:xfrm>
              <a:custGeom>
                <a:avLst/>
                <a:gdLst>
                  <a:gd name="T0" fmla="*/ 0 w 394"/>
                  <a:gd name="T1" fmla="*/ 0 h 1"/>
                  <a:gd name="T2" fmla="*/ 393 w 394"/>
                  <a:gd name="T3" fmla="*/ 0 h 1"/>
                  <a:gd name="T4" fmla="*/ 394 w 394"/>
                  <a:gd name="T5" fmla="*/ 0 h 1"/>
                  <a:gd name="T6" fmla="*/ 0 60000 65536"/>
                  <a:gd name="T7" fmla="*/ 0 60000 65536"/>
                  <a:gd name="T8" fmla="*/ 0 60000 65536"/>
                  <a:gd name="T9" fmla="*/ 0 w 394"/>
                  <a:gd name="T10" fmla="*/ 0 h 1"/>
                  <a:gd name="T11" fmla="*/ 394 w 394"/>
                  <a:gd name="T12" fmla="*/ 1 h 1"/>
                </a:gdLst>
                <a:ahLst/>
                <a:cxnLst>
                  <a:cxn ang="T6">
                    <a:pos x="T0" y="T1"/>
                  </a:cxn>
                  <a:cxn ang="T7">
                    <a:pos x="T2" y="T3"/>
                  </a:cxn>
                  <a:cxn ang="T8">
                    <a:pos x="T4" y="T5"/>
                  </a:cxn>
                </a:cxnLst>
                <a:rect l="T9" t="T10" r="T11" b="T12"/>
                <a:pathLst>
                  <a:path w="394" h="1">
                    <a:moveTo>
                      <a:pt x="0" y="0"/>
                    </a:moveTo>
                    <a:lnTo>
                      <a:pt x="393" y="0"/>
                    </a:lnTo>
                    <a:lnTo>
                      <a:pt x="39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4" name="Freeform 374"/>
              <p:cNvSpPr>
                <a:spLocks/>
              </p:cNvSpPr>
              <p:nvPr/>
            </p:nvSpPr>
            <p:spPr bwMode="auto">
              <a:xfrm>
                <a:off x="8531" y="4346"/>
                <a:ext cx="222" cy="222"/>
              </a:xfrm>
              <a:custGeom>
                <a:avLst/>
                <a:gdLst>
                  <a:gd name="T0" fmla="*/ 0 w 891"/>
                  <a:gd name="T1" fmla="*/ 887 h 887"/>
                  <a:gd name="T2" fmla="*/ 890 w 891"/>
                  <a:gd name="T3" fmla="*/ 0 h 887"/>
                  <a:gd name="T4" fmla="*/ 891 w 891"/>
                  <a:gd name="T5" fmla="*/ 0 h 887"/>
                  <a:gd name="T6" fmla="*/ 0 60000 65536"/>
                  <a:gd name="T7" fmla="*/ 0 60000 65536"/>
                  <a:gd name="T8" fmla="*/ 0 60000 65536"/>
                  <a:gd name="T9" fmla="*/ 0 w 891"/>
                  <a:gd name="T10" fmla="*/ 0 h 887"/>
                  <a:gd name="T11" fmla="*/ 891 w 891"/>
                  <a:gd name="T12" fmla="*/ 887 h 887"/>
                </a:gdLst>
                <a:ahLst/>
                <a:cxnLst>
                  <a:cxn ang="T6">
                    <a:pos x="T0" y="T1"/>
                  </a:cxn>
                  <a:cxn ang="T7">
                    <a:pos x="T2" y="T3"/>
                  </a:cxn>
                  <a:cxn ang="T8">
                    <a:pos x="T4" y="T5"/>
                  </a:cxn>
                </a:cxnLst>
                <a:rect l="T9" t="T10" r="T11" b="T12"/>
                <a:pathLst>
                  <a:path w="891" h="887">
                    <a:moveTo>
                      <a:pt x="0" y="887"/>
                    </a:moveTo>
                    <a:lnTo>
                      <a:pt x="890" y="0"/>
                    </a:lnTo>
                    <a:lnTo>
                      <a:pt x="89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5" name="Freeform 375"/>
              <p:cNvSpPr>
                <a:spLocks/>
              </p:cNvSpPr>
              <p:nvPr/>
            </p:nvSpPr>
            <p:spPr bwMode="auto">
              <a:xfrm>
                <a:off x="8531" y="4297"/>
                <a:ext cx="222" cy="221"/>
              </a:xfrm>
              <a:custGeom>
                <a:avLst/>
                <a:gdLst>
                  <a:gd name="T0" fmla="*/ 0 w 890"/>
                  <a:gd name="T1" fmla="*/ 888 h 888"/>
                  <a:gd name="T2" fmla="*/ 888 w 890"/>
                  <a:gd name="T3" fmla="*/ 0 h 888"/>
                  <a:gd name="T4" fmla="*/ 890 w 890"/>
                  <a:gd name="T5" fmla="*/ 0 h 888"/>
                  <a:gd name="T6" fmla="*/ 0 60000 65536"/>
                  <a:gd name="T7" fmla="*/ 0 60000 65536"/>
                  <a:gd name="T8" fmla="*/ 0 60000 65536"/>
                  <a:gd name="T9" fmla="*/ 0 w 890"/>
                  <a:gd name="T10" fmla="*/ 0 h 888"/>
                  <a:gd name="T11" fmla="*/ 890 w 890"/>
                  <a:gd name="T12" fmla="*/ 888 h 888"/>
                </a:gdLst>
                <a:ahLst/>
                <a:cxnLst>
                  <a:cxn ang="T6">
                    <a:pos x="T0" y="T1"/>
                  </a:cxn>
                  <a:cxn ang="T7">
                    <a:pos x="T2" y="T3"/>
                  </a:cxn>
                  <a:cxn ang="T8">
                    <a:pos x="T4" y="T5"/>
                  </a:cxn>
                </a:cxnLst>
                <a:rect l="T9" t="T10" r="T11" b="T12"/>
                <a:pathLst>
                  <a:path w="890" h="888">
                    <a:moveTo>
                      <a:pt x="0" y="888"/>
                    </a:moveTo>
                    <a:lnTo>
                      <a:pt x="888" y="0"/>
                    </a:lnTo>
                    <a:lnTo>
                      <a:pt x="89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6" name="Freeform 376"/>
              <p:cNvSpPr>
                <a:spLocks/>
              </p:cNvSpPr>
              <p:nvPr/>
            </p:nvSpPr>
            <p:spPr bwMode="auto">
              <a:xfrm>
                <a:off x="8572" y="4118"/>
                <a:ext cx="181" cy="179"/>
              </a:xfrm>
              <a:custGeom>
                <a:avLst/>
                <a:gdLst>
                  <a:gd name="T0" fmla="*/ 0 w 726"/>
                  <a:gd name="T1" fmla="*/ 0 h 714"/>
                  <a:gd name="T2" fmla="*/ 724 w 726"/>
                  <a:gd name="T3" fmla="*/ 714 h 714"/>
                  <a:gd name="T4" fmla="*/ 726 w 726"/>
                  <a:gd name="T5" fmla="*/ 714 h 714"/>
                  <a:gd name="T6" fmla="*/ 0 60000 65536"/>
                  <a:gd name="T7" fmla="*/ 0 60000 65536"/>
                  <a:gd name="T8" fmla="*/ 0 60000 65536"/>
                  <a:gd name="T9" fmla="*/ 0 w 726"/>
                  <a:gd name="T10" fmla="*/ 0 h 714"/>
                  <a:gd name="T11" fmla="*/ 726 w 726"/>
                  <a:gd name="T12" fmla="*/ 714 h 714"/>
                </a:gdLst>
                <a:ahLst/>
                <a:cxnLst>
                  <a:cxn ang="T6">
                    <a:pos x="T0" y="T1"/>
                  </a:cxn>
                  <a:cxn ang="T7">
                    <a:pos x="T2" y="T3"/>
                  </a:cxn>
                  <a:cxn ang="T8">
                    <a:pos x="T4" y="T5"/>
                  </a:cxn>
                </a:cxnLst>
                <a:rect l="T9" t="T10" r="T11" b="T12"/>
                <a:pathLst>
                  <a:path w="726" h="714">
                    <a:moveTo>
                      <a:pt x="0" y="0"/>
                    </a:moveTo>
                    <a:lnTo>
                      <a:pt x="724" y="714"/>
                    </a:lnTo>
                    <a:lnTo>
                      <a:pt x="726" y="71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7" name="Freeform 377"/>
              <p:cNvSpPr>
                <a:spLocks/>
              </p:cNvSpPr>
              <p:nvPr/>
            </p:nvSpPr>
            <p:spPr bwMode="auto">
              <a:xfrm>
                <a:off x="8629" y="4329"/>
                <a:ext cx="169" cy="189"/>
              </a:xfrm>
              <a:custGeom>
                <a:avLst/>
                <a:gdLst>
                  <a:gd name="T0" fmla="*/ 0 w 676"/>
                  <a:gd name="T1" fmla="*/ 758 h 758"/>
                  <a:gd name="T2" fmla="*/ 675 w 676"/>
                  <a:gd name="T3" fmla="*/ 0 h 758"/>
                  <a:gd name="T4" fmla="*/ 676 w 676"/>
                  <a:gd name="T5" fmla="*/ 0 h 758"/>
                  <a:gd name="T6" fmla="*/ 0 60000 65536"/>
                  <a:gd name="T7" fmla="*/ 0 60000 65536"/>
                  <a:gd name="T8" fmla="*/ 0 60000 65536"/>
                  <a:gd name="T9" fmla="*/ 0 w 676"/>
                  <a:gd name="T10" fmla="*/ 0 h 758"/>
                  <a:gd name="T11" fmla="*/ 676 w 676"/>
                  <a:gd name="T12" fmla="*/ 758 h 758"/>
                </a:gdLst>
                <a:ahLst/>
                <a:cxnLst>
                  <a:cxn ang="T6">
                    <a:pos x="T0" y="T1"/>
                  </a:cxn>
                  <a:cxn ang="T7">
                    <a:pos x="T2" y="T3"/>
                  </a:cxn>
                  <a:cxn ang="T8">
                    <a:pos x="T4" y="T5"/>
                  </a:cxn>
                </a:cxnLst>
                <a:rect l="T9" t="T10" r="T11" b="T12"/>
                <a:pathLst>
                  <a:path w="676" h="758">
                    <a:moveTo>
                      <a:pt x="0" y="758"/>
                    </a:moveTo>
                    <a:lnTo>
                      <a:pt x="675" y="0"/>
                    </a:lnTo>
                    <a:lnTo>
                      <a:pt x="67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8" name="Freeform 378"/>
              <p:cNvSpPr>
                <a:spLocks/>
              </p:cNvSpPr>
              <p:nvPr/>
            </p:nvSpPr>
            <p:spPr bwMode="auto">
              <a:xfrm>
                <a:off x="8282" y="4613"/>
                <a:ext cx="596" cy="1"/>
              </a:xfrm>
              <a:custGeom>
                <a:avLst/>
                <a:gdLst>
                  <a:gd name="T0" fmla="*/ 0 w 2383"/>
                  <a:gd name="T1" fmla="*/ 0 h 1"/>
                  <a:gd name="T2" fmla="*/ 2382 w 2383"/>
                  <a:gd name="T3" fmla="*/ 0 h 1"/>
                  <a:gd name="T4" fmla="*/ 2383 w 2383"/>
                  <a:gd name="T5" fmla="*/ 0 h 1"/>
                  <a:gd name="T6" fmla="*/ 0 60000 65536"/>
                  <a:gd name="T7" fmla="*/ 0 60000 65536"/>
                  <a:gd name="T8" fmla="*/ 0 60000 65536"/>
                  <a:gd name="T9" fmla="*/ 0 w 2383"/>
                  <a:gd name="T10" fmla="*/ 0 h 1"/>
                  <a:gd name="T11" fmla="*/ 2383 w 2383"/>
                  <a:gd name="T12" fmla="*/ 1 h 1"/>
                </a:gdLst>
                <a:ahLst/>
                <a:cxnLst>
                  <a:cxn ang="T6">
                    <a:pos x="T0" y="T1"/>
                  </a:cxn>
                  <a:cxn ang="T7">
                    <a:pos x="T2" y="T3"/>
                  </a:cxn>
                  <a:cxn ang="T8">
                    <a:pos x="T4" y="T5"/>
                  </a:cxn>
                </a:cxnLst>
                <a:rect l="T9" t="T10" r="T11" b="T12"/>
                <a:pathLst>
                  <a:path w="2383" h="1">
                    <a:moveTo>
                      <a:pt x="0" y="0"/>
                    </a:moveTo>
                    <a:lnTo>
                      <a:pt x="2382" y="0"/>
                    </a:lnTo>
                    <a:lnTo>
                      <a:pt x="238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19" name="Freeform 379"/>
              <p:cNvSpPr>
                <a:spLocks/>
              </p:cNvSpPr>
              <p:nvPr/>
            </p:nvSpPr>
            <p:spPr bwMode="auto">
              <a:xfrm>
                <a:off x="7658" y="4821"/>
                <a:ext cx="212" cy="210"/>
              </a:xfrm>
              <a:custGeom>
                <a:avLst/>
                <a:gdLst>
                  <a:gd name="T0" fmla="*/ 0 w 845"/>
                  <a:gd name="T1" fmla="*/ 842 h 842"/>
                  <a:gd name="T2" fmla="*/ 844 w 845"/>
                  <a:gd name="T3" fmla="*/ 0 h 842"/>
                  <a:gd name="T4" fmla="*/ 845 w 845"/>
                  <a:gd name="T5" fmla="*/ 0 h 842"/>
                  <a:gd name="T6" fmla="*/ 0 60000 65536"/>
                  <a:gd name="T7" fmla="*/ 0 60000 65536"/>
                  <a:gd name="T8" fmla="*/ 0 60000 65536"/>
                  <a:gd name="T9" fmla="*/ 0 w 845"/>
                  <a:gd name="T10" fmla="*/ 0 h 842"/>
                  <a:gd name="T11" fmla="*/ 845 w 845"/>
                  <a:gd name="T12" fmla="*/ 842 h 842"/>
                </a:gdLst>
                <a:ahLst/>
                <a:cxnLst>
                  <a:cxn ang="T6">
                    <a:pos x="T0" y="T1"/>
                  </a:cxn>
                  <a:cxn ang="T7">
                    <a:pos x="T2" y="T3"/>
                  </a:cxn>
                  <a:cxn ang="T8">
                    <a:pos x="T4" y="T5"/>
                  </a:cxn>
                </a:cxnLst>
                <a:rect l="T9" t="T10" r="T11" b="T12"/>
                <a:pathLst>
                  <a:path w="845" h="842">
                    <a:moveTo>
                      <a:pt x="0" y="842"/>
                    </a:moveTo>
                    <a:lnTo>
                      <a:pt x="844" y="0"/>
                    </a:lnTo>
                    <a:lnTo>
                      <a:pt x="84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0" name="Freeform 380"/>
              <p:cNvSpPr>
                <a:spLocks/>
              </p:cNvSpPr>
              <p:nvPr/>
            </p:nvSpPr>
            <p:spPr bwMode="auto">
              <a:xfrm>
                <a:off x="7579" y="4821"/>
                <a:ext cx="211" cy="210"/>
              </a:xfrm>
              <a:custGeom>
                <a:avLst/>
                <a:gdLst>
                  <a:gd name="T0" fmla="*/ 0 w 844"/>
                  <a:gd name="T1" fmla="*/ 842 h 842"/>
                  <a:gd name="T2" fmla="*/ 843 w 844"/>
                  <a:gd name="T3" fmla="*/ 0 h 842"/>
                  <a:gd name="T4" fmla="*/ 844 w 844"/>
                  <a:gd name="T5" fmla="*/ 0 h 842"/>
                  <a:gd name="T6" fmla="*/ 0 60000 65536"/>
                  <a:gd name="T7" fmla="*/ 0 60000 65536"/>
                  <a:gd name="T8" fmla="*/ 0 60000 65536"/>
                  <a:gd name="T9" fmla="*/ 0 w 844"/>
                  <a:gd name="T10" fmla="*/ 0 h 842"/>
                  <a:gd name="T11" fmla="*/ 844 w 844"/>
                  <a:gd name="T12" fmla="*/ 842 h 842"/>
                </a:gdLst>
                <a:ahLst/>
                <a:cxnLst>
                  <a:cxn ang="T6">
                    <a:pos x="T0" y="T1"/>
                  </a:cxn>
                  <a:cxn ang="T7">
                    <a:pos x="T2" y="T3"/>
                  </a:cxn>
                  <a:cxn ang="T8">
                    <a:pos x="T4" y="T5"/>
                  </a:cxn>
                </a:cxnLst>
                <a:rect l="T9" t="T10" r="T11" b="T12"/>
                <a:pathLst>
                  <a:path w="844" h="842">
                    <a:moveTo>
                      <a:pt x="0" y="842"/>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1" name="Freeform 381"/>
              <p:cNvSpPr>
                <a:spLocks/>
              </p:cNvSpPr>
              <p:nvPr/>
            </p:nvSpPr>
            <p:spPr bwMode="auto">
              <a:xfrm>
                <a:off x="7579" y="5031"/>
                <a:ext cx="80" cy="1"/>
              </a:xfrm>
              <a:custGeom>
                <a:avLst/>
                <a:gdLst>
                  <a:gd name="T0" fmla="*/ 0 w 319"/>
                  <a:gd name="T1" fmla="*/ 0 h 1"/>
                  <a:gd name="T2" fmla="*/ 317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7"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2" name="Freeform 382"/>
              <p:cNvSpPr>
                <a:spLocks/>
              </p:cNvSpPr>
              <p:nvPr/>
            </p:nvSpPr>
            <p:spPr bwMode="auto">
              <a:xfrm>
                <a:off x="8361" y="4329"/>
                <a:ext cx="170" cy="189"/>
              </a:xfrm>
              <a:custGeom>
                <a:avLst/>
                <a:gdLst>
                  <a:gd name="T0" fmla="*/ 679 w 679"/>
                  <a:gd name="T1" fmla="*/ 758 h 758"/>
                  <a:gd name="T2" fmla="*/ 0 w 679"/>
                  <a:gd name="T3" fmla="*/ 0 h 758"/>
                  <a:gd name="T4" fmla="*/ 1 w 679"/>
                  <a:gd name="T5" fmla="*/ 0 h 758"/>
                  <a:gd name="T6" fmla="*/ 0 60000 65536"/>
                  <a:gd name="T7" fmla="*/ 0 60000 65536"/>
                  <a:gd name="T8" fmla="*/ 0 60000 65536"/>
                  <a:gd name="T9" fmla="*/ 0 w 679"/>
                  <a:gd name="T10" fmla="*/ 0 h 758"/>
                  <a:gd name="T11" fmla="*/ 679 w 679"/>
                  <a:gd name="T12" fmla="*/ 758 h 758"/>
                </a:gdLst>
                <a:ahLst/>
                <a:cxnLst>
                  <a:cxn ang="T6">
                    <a:pos x="T0" y="T1"/>
                  </a:cxn>
                  <a:cxn ang="T7">
                    <a:pos x="T2" y="T3"/>
                  </a:cxn>
                  <a:cxn ang="T8">
                    <a:pos x="T4" y="T5"/>
                  </a:cxn>
                </a:cxnLst>
                <a:rect l="T9" t="T10" r="T11" b="T12"/>
                <a:pathLst>
                  <a:path w="679" h="758">
                    <a:moveTo>
                      <a:pt x="679" y="758"/>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3" name="Freeform 383"/>
              <p:cNvSpPr>
                <a:spLocks/>
              </p:cNvSpPr>
              <p:nvPr/>
            </p:nvSpPr>
            <p:spPr bwMode="auto">
              <a:xfrm>
                <a:off x="8282" y="4328"/>
                <a:ext cx="1" cy="285"/>
              </a:xfrm>
              <a:custGeom>
                <a:avLst/>
                <a:gdLst>
                  <a:gd name="T0" fmla="*/ 0 w 1"/>
                  <a:gd name="T1" fmla="*/ 0 h 1140"/>
                  <a:gd name="T2" fmla="*/ 0 w 1"/>
                  <a:gd name="T3" fmla="*/ 1140 h 1140"/>
                  <a:gd name="T4" fmla="*/ 1 w 1"/>
                  <a:gd name="T5" fmla="*/ 1140 h 1140"/>
                  <a:gd name="T6" fmla="*/ 0 60000 65536"/>
                  <a:gd name="T7" fmla="*/ 0 60000 65536"/>
                  <a:gd name="T8" fmla="*/ 0 60000 65536"/>
                  <a:gd name="T9" fmla="*/ 0 w 1"/>
                  <a:gd name="T10" fmla="*/ 0 h 1140"/>
                  <a:gd name="T11" fmla="*/ 1 w 1"/>
                  <a:gd name="T12" fmla="*/ 1140 h 1140"/>
                </a:gdLst>
                <a:ahLst/>
                <a:cxnLst>
                  <a:cxn ang="T6">
                    <a:pos x="T0" y="T1"/>
                  </a:cxn>
                  <a:cxn ang="T7">
                    <a:pos x="T2" y="T3"/>
                  </a:cxn>
                  <a:cxn ang="T8">
                    <a:pos x="T4" y="T5"/>
                  </a:cxn>
                </a:cxnLst>
                <a:rect l="T9" t="T10" r="T11" b="T12"/>
                <a:pathLst>
                  <a:path w="1" h="1140">
                    <a:moveTo>
                      <a:pt x="0" y="0"/>
                    </a:moveTo>
                    <a:lnTo>
                      <a:pt x="0" y="1140"/>
                    </a:lnTo>
                    <a:lnTo>
                      <a:pt x="1" y="11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4" name="Freeform 384"/>
              <p:cNvSpPr>
                <a:spLocks/>
              </p:cNvSpPr>
              <p:nvPr/>
            </p:nvSpPr>
            <p:spPr bwMode="auto">
              <a:xfrm>
                <a:off x="8095" y="4821"/>
                <a:ext cx="211" cy="210"/>
              </a:xfrm>
              <a:custGeom>
                <a:avLst/>
                <a:gdLst>
                  <a:gd name="T0" fmla="*/ 0 w 844"/>
                  <a:gd name="T1" fmla="*/ 842 h 842"/>
                  <a:gd name="T2" fmla="*/ 843 w 844"/>
                  <a:gd name="T3" fmla="*/ 0 h 842"/>
                  <a:gd name="T4" fmla="*/ 844 w 844"/>
                  <a:gd name="T5" fmla="*/ 0 h 842"/>
                  <a:gd name="T6" fmla="*/ 0 60000 65536"/>
                  <a:gd name="T7" fmla="*/ 0 60000 65536"/>
                  <a:gd name="T8" fmla="*/ 0 60000 65536"/>
                  <a:gd name="T9" fmla="*/ 0 w 844"/>
                  <a:gd name="T10" fmla="*/ 0 h 842"/>
                  <a:gd name="T11" fmla="*/ 844 w 844"/>
                  <a:gd name="T12" fmla="*/ 842 h 842"/>
                </a:gdLst>
                <a:ahLst/>
                <a:cxnLst>
                  <a:cxn ang="T6">
                    <a:pos x="T0" y="T1"/>
                  </a:cxn>
                  <a:cxn ang="T7">
                    <a:pos x="T2" y="T3"/>
                  </a:cxn>
                  <a:cxn ang="T8">
                    <a:pos x="T4" y="T5"/>
                  </a:cxn>
                </a:cxnLst>
                <a:rect l="T9" t="T10" r="T11" b="T12"/>
                <a:pathLst>
                  <a:path w="844" h="842">
                    <a:moveTo>
                      <a:pt x="0" y="842"/>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5" name="Freeform 385"/>
              <p:cNvSpPr>
                <a:spLocks/>
              </p:cNvSpPr>
              <p:nvPr/>
            </p:nvSpPr>
            <p:spPr bwMode="auto">
              <a:xfrm>
                <a:off x="7973" y="4747"/>
                <a:ext cx="176" cy="176"/>
              </a:xfrm>
              <a:custGeom>
                <a:avLst/>
                <a:gdLst>
                  <a:gd name="T0" fmla="*/ 0 w 705"/>
                  <a:gd name="T1" fmla="*/ 704 h 704"/>
                  <a:gd name="T2" fmla="*/ 704 w 705"/>
                  <a:gd name="T3" fmla="*/ 0 h 704"/>
                  <a:gd name="T4" fmla="*/ 705 w 705"/>
                  <a:gd name="T5" fmla="*/ 0 h 704"/>
                  <a:gd name="T6" fmla="*/ 0 60000 65536"/>
                  <a:gd name="T7" fmla="*/ 0 60000 65536"/>
                  <a:gd name="T8" fmla="*/ 0 60000 65536"/>
                  <a:gd name="T9" fmla="*/ 0 w 705"/>
                  <a:gd name="T10" fmla="*/ 0 h 704"/>
                  <a:gd name="T11" fmla="*/ 705 w 705"/>
                  <a:gd name="T12" fmla="*/ 704 h 704"/>
                </a:gdLst>
                <a:ahLst/>
                <a:cxnLst>
                  <a:cxn ang="T6">
                    <a:pos x="T0" y="T1"/>
                  </a:cxn>
                  <a:cxn ang="T7">
                    <a:pos x="T2" y="T3"/>
                  </a:cxn>
                  <a:cxn ang="T8">
                    <a:pos x="T4" y="T5"/>
                  </a:cxn>
                </a:cxnLst>
                <a:rect l="T9" t="T10" r="T11" b="T12"/>
                <a:pathLst>
                  <a:path w="705" h="704">
                    <a:moveTo>
                      <a:pt x="0" y="704"/>
                    </a:moveTo>
                    <a:lnTo>
                      <a:pt x="704" y="0"/>
                    </a:lnTo>
                    <a:lnTo>
                      <a:pt x="70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6" name="Freeform 386"/>
              <p:cNvSpPr>
                <a:spLocks/>
              </p:cNvSpPr>
              <p:nvPr/>
            </p:nvSpPr>
            <p:spPr bwMode="auto">
              <a:xfrm>
                <a:off x="8175" y="4821"/>
                <a:ext cx="211" cy="210"/>
              </a:xfrm>
              <a:custGeom>
                <a:avLst/>
                <a:gdLst>
                  <a:gd name="T0" fmla="*/ 0 w 845"/>
                  <a:gd name="T1" fmla="*/ 842 h 842"/>
                  <a:gd name="T2" fmla="*/ 844 w 845"/>
                  <a:gd name="T3" fmla="*/ 0 h 842"/>
                  <a:gd name="T4" fmla="*/ 845 w 845"/>
                  <a:gd name="T5" fmla="*/ 0 h 842"/>
                  <a:gd name="T6" fmla="*/ 0 60000 65536"/>
                  <a:gd name="T7" fmla="*/ 0 60000 65536"/>
                  <a:gd name="T8" fmla="*/ 0 60000 65536"/>
                  <a:gd name="T9" fmla="*/ 0 w 845"/>
                  <a:gd name="T10" fmla="*/ 0 h 842"/>
                  <a:gd name="T11" fmla="*/ 845 w 845"/>
                  <a:gd name="T12" fmla="*/ 842 h 842"/>
                </a:gdLst>
                <a:ahLst/>
                <a:cxnLst>
                  <a:cxn ang="T6">
                    <a:pos x="T0" y="T1"/>
                  </a:cxn>
                  <a:cxn ang="T7">
                    <a:pos x="T2" y="T3"/>
                  </a:cxn>
                  <a:cxn ang="T8">
                    <a:pos x="T4" y="T5"/>
                  </a:cxn>
                </a:cxnLst>
                <a:rect l="T9" t="T10" r="T11" b="T12"/>
                <a:pathLst>
                  <a:path w="845" h="842">
                    <a:moveTo>
                      <a:pt x="0" y="842"/>
                    </a:moveTo>
                    <a:lnTo>
                      <a:pt x="844" y="0"/>
                    </a:lnTo>
                    <a:lnTo>
                      <a:pt x="84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7" name="Freeform 387"/>
              <p:cNvSpPr>
                <a:spLocks/>
              </p:cNvSpPr>
              <p:nvPr/>
            </p:nvSpPr>
            <p:spPr bwMode="auto">
              <a:xfrm>
                <a:off x="7869" y="4821"/>
                <a:ext cx="181" cy="178"/>
              </a:xfrm>
              <a:custGeom>
                <a:avLst/>
                <a:gdLst>
                  <a:gd name="T0" fmla="*/ 0 w 724"/>
                  <a:gd name="T1" fmla="*/ 0 h 713"/>
                  <a:gd name="T2" fmla="*/ 723 w 724"/>
                  <a:gd name="T3" fmla="*/ 713 h 713"/>
                  <a:gd name="T4" fmla="*/ 724 w 724"/>
                  <a:gd name="T5" fmla="*/ 713 h 713"/>
                  <a:gd name="T6" fmla="*/ 0 60000 65536"/>
                  <a:gd name="T7" fmla="*/ 0 60000 65536"/>
                  <a:gd name="T8" fmla="*/ 0 60000 65536"/>
                  <a:gd name="T9" fmla="*/ 0 w 724"/>
                  <a:gd name="T10" fmla="*/ 0 h 713"/>
                  <a:gd name="T11" fmla="*/ 724 w 724"/>
                  <a:gd name="T12" fmla="*/ 713 h 713"/>
                </a:gdLst>
                <a:ahLst/>
                <a:cxnLst>
                  <a:cxn ang="T6">
                    <a:pos x="T0" y="T1"/>
                  </a:cxn>
                  <a:cxn ang="T7">
                    <a:pos x="T2" y="T3"/>
                  </a:cxn>
                  <a:cxn ang="T8">
                    <a:pos x="T4" y="T5"/>
                  </a:cxn>
                </a:cxnLst>
                <a:rect l="T9" t="T10" r="T11" b="T12"/>
                <a:pathLst>
                  <a:path w="724" h="713">
                    <a:moveTo>
                      <a:pt x="0" y="0"/>
                    </a:moveTo>
                    <a:lnTo>
                      <a:pt x="723" y="713"/>
                    </a:lnTo>
                    <a:lnTo>
                      <a:pt x="724" y="71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8" name="Freeform 388"/>
              <p:cNvSpPr>
                <a:spLocks/>
              </p:cNvSpPr>
              <p:nvPr/>
            </p:nvSpPr>
            <p:spPr bwMode="auto">
              <a:xfrm>
                <a:off x="7790" y="4821"/>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29" name="Freeform 389"/>
              <p:cNvSpPr>
                <a:spLocks/>
              </p:cNvSpPr>
              <p:nvPr/>
            </p:nvSpPr>
            <p:spPr bwMode="auto">
              <a:xfrm>
                <a:off x="8095" y="5031"/>
                <a:ext cx="80" cy="1"/>
              </a:xfrm>
              <a:custGeom>
                <a:avLst/>
                <a:gdLst>
                  <a:gd name="T0" fmla="*/ 0 w 318"/>
                  <a:gd name="T1" fmla="*/ 0 h 1"/>
                  <a:gd name="T2" fmla="*/ 317 w 318"/>
                  <a:gd name="T3" fmla="*/ 0 h 1"/>
                  <a:gd name="T4" fmla="*/ 318 w 318"/>
                  <a:gd name="T5" fmla="*/ 0 h 1"/>
                  <a:gd name="T6" fmla="*/ 0 60000 65536"/>
                  <a:gd name="T7" fmla="*/ 0 60000 65536"/>
                  <a:gd name="T8" fmla="*/ 0 60000 65536"/>
                  <a:gd name="T9" fmla="*/ 0 w 318"/>
                  <a:gd name="T10" fmla="*/ 0 h 1"/>
                  <a:gd name="T11" fmla="*/ 318 w 318"/>
                  <a:gd name="T12" fmla="*/ 1 h 1"/>
                </a:gdLst>
                <a:ahLst/>
                <a:cxnLst>
                  <a:cxn ang="T6">
                    <a:pos x="T0" y="T1"/>
                  </a:cxn>
                  <a:cxn ang="T7">
                    <a:pos x="T2" y="T3"/>
                  </a:cxn>
                  <a:cxn ang="T8">
                    <a:pos x="T4" y="T5"/>
                  </a:cxn>
                </a:cxnLst>
                <a:rect l="T9" t="T10" r="T11" b="T12"/>
                <a:pathLst>
                  <a:path w="318" h="1">
                    <a:moveTo>
                      <a:pt x="0" y="0"/>
                    </a:moveTo>
                    <a:lnTo>
                      <a:pt x="317" y="0"/>
                    </a:lnTo>
                    <a:lnTo>
                      <a:pt x="3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0" name="Freeform 390"/>
              <p:cNvSpPr>
                <a:spLocks/>
              </p:cNvSpPr>
              <p:nvPr/>
            </p:nvSpPr>
            <p:spPr bwMode="auto">
              <a:xfrm>
                <a:off x="8050" y="5049"/>
                <a:ext cx="29" cy="1"/>
              </a:xfrm>
              <a:custGeom>
                <a:avLst/>
                <a:gdLst>
                  <a:gd name="T0" fmla="*/ 0 w 115"/>
                  <a:gd name="T1" fmla="*/ 0 h 1"/>
                  <a:gd name="T2" fmla="*/ 114 w 115"/>
                  <a:gd name="T3" fmla="*/ 0 h 1"/>
                  <a:gd name="T4" fmla="*/ 115 w 115"/>
                  <a:gd name="T5" fmla="*/ 0 h 1"/>
                  <a:gd name="T6" fmla="*/ 0 60000 65536"/>
                  <a:gd name="T7" fmla="*/ 0 60000 65536"/>
                  <a:gd name="T8" fmla="*/ 0 60000 65536"/>
                  <a:gd name="T9" fmla="*/ 0 w 115"/>
                  <a:gd name="T10" fmla="*/ 0 h 1"/>
                  <a:gd name="T11" fmla="*/ 115 w 115"/>
                  <a:gd name="T12" fmla="*/ 1 h 1"/>
                </a:gdLst>
                <a:ahLst/>
                <a:cxnLst>
                  <a:cxn ang="T6">
                    <a:pos x="T0" y="T1"/>
                  </a:cxn>
                  <a:cxn ang="T7">
                    <a:pos x="T2" y="T3"/>
                  </a:cxn>
                  <a:cxn ang="T8">
                    <a:pos x="T4" y="T5"/>
                  </a:cxn>
                </a:cxnLst>
                <a:rect l="T9" t="T10" r="T11" b="T12"/>
                <a:pathLst>
                  <a:path w="115" h="1">
                    <a:moveTo>
                      <a:pt x="0" y="0"/>
                    </a:moveTo>
                    <a:lnTo>
                      <a:pt x="114" y="0"/>
                    </a:lnTo>
                    <a:lnTo>
                      <a:pt x="11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1" name="Freeform 391"/>
              <p:cNvSpPr>
                <a:spLocks/>
              </p:cNvSpPr>
              <p:nvPr/>
            </p:nvSpPr>
            <p:spPr bwMode="auto">
              <a:xfrm>
                <a:off x="8050" y="4999"/>
                <a:ext cx="1" cy="50"/>
              </a:xfrm>
              <a:custGeom>
                <a:avLst/>
                <a:gdLst>
                  <a:gd name="T0" fmla="*/ 0 w 2"/>
                  <a:gd name="T1" fmla="*/ 0 h 199"/>
                  <a:gd name="T2" fmla="*/ 1 w 2"/>
                  <a:gd name="T3" fmla="*/ 199 h 199"/>
                  <a:gd name="T4" fmla="*/ 2 w 2"/>
                  <a:gd name="T5" fmla="*/ 199 h 199"/>
                  <a:gd name="T6" fmla="*/ 0 60000 65536"/>
                  <a:gd name="T7" fmla="*/ 0 60000 65536"/>
                  <a:gd name="T8" fmla="*/ 0 60000 65536"/>
                  <a:gd name="T9" fmla="*/ 0 w 2"/>
                  <a:gd name="T10" fmla="*/ 0 h 199"/>
                  <a:gd name="T11" fmla="*/ 2 w 2"/>
                  <a:gd name="T12" fmla="*/ 199 h 199"/>
                </a:gdLst>
                <a:ahLst/>
                <a:cxnLst>
                  <a:cxn ang="T6">
                    <a:pos x="T0" y="T1"/>
                  </a:cxn>
                  <a:cxn ang="T7">
                    <a:pos x="T2" y="T3"/>
                  </a:cxn>
                  <a:cxn ang="T8">
                    <a:pos x="T4" y="T5"/>
                  </a:cxn>
                </a:cxnLst>
                <a:rect l="T9" t="T10" r="T11" b="T12"/>
                <a:pathLst>
                  <a:path w="2" h="199">
                    <a:moveTo>
                      <a:pt x="0" y="0"/>
                    </a:moveTo>
                    <a:lnTo>
                      <a:pt x="1" y="199"/>
                    </a:lnTo>
                    <a:lnTo>
                      <a:pt x="2" y="19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2" name="Freeform 392"/>
              <p:cNvSpPr>
                <a:spLocks/>
              </p:cNvSpPr>
              <p:nvPr/>
            </p:nvSpPr>
            <p:spPr bwMode="auto">
              <a:xfrm>
                <a:off x="8306" y="4821"/>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3" name="Freeform 393"/>
              <p:cNvSpPr>
                <a:spLocks/>
              </p:cNvSpPr>
              <p:nvPr/>
            </p:nvSpPr>
            <p:spPr bwMode="auto">
              <a:xfrm>
                <a:off x="8531" y="4568"/>
                <a:ext cx="98" cy="1"/>
              </a:xfrm>
              <a:custGeom>
                <a:avLst/>
                <a:gdLst>
                  <a:gd name="T0" fmla="*/ 0 w 395"/>
                  <a:gd name="T1" fmla="*/ 0 h 1"/>
                  <a:gd name="T2" fmla="*/ 393 w 395"/>
                  <a:gd name="T3" fmla="*/ 0 h 1"/>
                  <a:gd name="T4" fmla="*/ 395 w 395"/>
                  <a:gd name="T5" fmla="*/ 0 h 1"/>
                  <a:gd name="T6" fmla="*/ 0 60000 65536"/>
                  <a:gd name="T7" fmla="*/ 0 60000 65536"/>
                  <a:gd name="T8" fmla="*/ 0 60000 65536"/>
                  <a:gd name="T9" fmla="*/ 0 w 395"/>
                  <a:gd name="T10" fmla="*/ 0 h 1"/>
                  <a:gd name="T11" fmla="*/ 395 w 395"/>
                  <a:gd name="T12" fmla="*/ 1 h 1"/>
                </a:gdLst>
                <a:ahLst/>
                <a:cxnLst>
                  <a:cxn ang="T6">
                    <a:pos x="T0" y="T1"/>
                  </a:cxn>
                  <a:cxn ang="T7">
                    <a:pos x="T2" y="T3"/>
                  </a:cxn>
                  <a:cxn ang="T8">
                    <a:pos x="T4" y="T5"/>
                  </a:cxn>
                </a:cxnLst>
                <a:rect l="T9" t="T10" r="T11" b="T12"/>
                <a:pathLst>
                  <a:path w="395" h="1">
                    <a:moveTo>
                      <a:pt x="0" y="0"/>
                    </a:moveTo>
                    <a:lnTo>
                      <a:pt x="393" y="0"/>
                    </a:lnTo>
                    <a:lnTo>
                      <a:pt x="39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4" name="Freeform 394"/>
              <p:cNvSpPr>
                <a:spLocks/>
              </p:cNvSpPr>
              <p:nvPr/>
            </p:nvSpPr>
            <p:spPr bwMode="auto">
              <a:xfrm>
                <a:off x="8531" y="4518"/>
                <a:ext cx="1" cy="50"/>
              </a:xfrm>
              <a:custGeom>
                <a:avLst/>
                <a:gdLst>
                  <a:gd name="T0" fmla="*/ 0 w 2"/>
                  <a:gd name="T1" fmla="*/ 0 h 196"/>
                  <a:gd name="T2" fmla="*/ 0 w 2"/>
                  <a:gd name="T3" fmla="*/ 196 h 196"/>
                  <a:gd name="T4" fmla="*/ 2 w 2"/>
                  <a:gd name="T5" fmla="*/ 196 h 196"/>
                  <a:gd name="T6" fmla="*/ 0 60000 65536"/>
                  <a:gd name="T7" fmla="*/ 0 60000 65536"/>
                  <a:gd name="T8" fmla="*/ 0 60000 65536"/>
                  <a:gd name="T9" fmla="*/ 0 w 2"/>
                  <a:gd name="T10" fmla="*/ 0 h 196"/>
                  <a:gd name="T11" fmla="*/ 2 w 2"/>
                  <a:gd name="T12" fmla="*/ 196 h 196"/>
                </a:gdLst>
                <a:ahLst/>
                <a:cxnLst>
                  <a:cxn ang="T6">
                    <a:pos x="T0" y="T1"/>
                  </a:cxn>
                  <a:cxn ang="T7">
                    <a:pos x="T2" y="T3"/>
                  </a:cxn>
                  <a:cxn ang="T8">
                    <a:pos x="T4" y="T5"/>
                  </a:cxn>
                </a:cxnLst>
                <a:rect l="T9" t="T10" r="T11" b="T12"/>
                <a:pathLst>
                  <a:path w="2" h="196">
                    <a:moveTo>
                      <a:pt x="0" y="0"/>
                    </a:moveTo>
                    <a:lnTo>
                      <a:pt x="0" y="196"/>
                    </a:lnTo>
                    <a:lnTo>
                      <a:pt x="2" y="19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5" name="Freeform 395"/>
              <p:cNvSpPr>
                <a:spLocks/>
              </p:cNvSpPr>
              <p:nvPr/>
            </p:nvSpPr>
            <p:spPr bwMode="auto">
              <a:xfrm>
                <a:off x="8629" y="4518"/>
                <a:ext cx="1" cy="50"/>
              </a:xfrm>
              <a:custGeom>
                <a:avLst/>
                <a:gdLst>
                  <a:gd name="T0" fmla="*/ 0 w 2"/>
                  <a:gd name="T1" fmla="*/ 0 h 196"/>
                  <a:gd name="T2" fmla="*/ 0 w 2"/>
                  <a:gd name="T3" fmla="*/ 196 h 196"/>
                  <a:gd name="T4" fmla="*/ 2 w 2"/>
                  <a:gd name="T5" fmla="*/ 196 h 196"/>
                  <a:gd name="T6" fmla="*/ 0 60000 65536"/>
                  <a:gd name="T7" fmla="*/ 0 60000 65536"/>
                  <a:gd name="T8" fmla="*/ 0 60000 65536"/>
                  <a:gd name="T9" fmla="*/ 0 w 2"/>
                  <a:gd name="T10" fmla="*/ 0 h 196"/>
                  <a:gd name="T11" fmla="*/ 2 w 2"/>
                  <a:gd name="T12" fmla="*/ 196 h 196"/>
                </a:gdLst>
                <a:ahLst/>
                <a:cxnLst>
                  <a:cxn ang="T6">
                    <a:pos x="T0" y="T1"/>
                  </a:cxn>
                  <a:cxn ang="T7">
                    <a:pos x="T2" y="T3"/>
                  </a:cxn>
                  <a:cxn ang="T8">
                    <a:pos x="T4" y="T5"/>
                  </a:cxn>
                </a:cxnLst>
                <a:rect l="T9" t="T10" r="T11" b="T12"/>
                <a:pathLst>
                  <a:path w="2" h="196">
                    <a:moveTo>
                      <a:pt x="0" y="0"/>
                    </a:moveTo>
                    <a:lnTo>
                      <a:pt x="0" y="196"/>
                    </a:lnTo>
                    <a:lnTo>
                      <a:pt x="2" y="19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6" name="Freeform 396"/>
              <p:cNvSpPr>
                <a:spLocks/>
              </p:cNvSpPr>
              <p:nvPr/>
            </p:nvSpPr>
            <p:spPr bwMode="auto">
              <a:xfrm>
                <a:off x="8361" y="4118"/>
                <a:ext cx="211" cy="211"/>
              </a:xfrm>
              <a:custGeom>
                <a:avLst/>
                <a:gdLst>
                  <a:gd name="T0" fmla="*/ 843 w 843"/>
                  <a:gd name="T1" fmla="*/ 0 h 844"/>
                  <a:gd name="T2" fmla="*/ 0 w 843"/>
                  <a:gd name="T3" fmla="*/ 844 h 844"/>
                  <a:gd name="T4" fmla="*/ 1 w 843"/>
                  <a:gd name="T5" fmla="*/ 844 h 844"/>
                  <a:gd name="T6" fmla="*/ 0 60000 65536"/>
                  <a:gd name="T7" fmla="*/ 0 60000 65536"/>
                  <a:gd name="T8" fmla="*/ 0 60000 65536"/>
                  <a:gd name="T9" fmla="*/ 0 w 843"/>
                  <a:gd name="T10" fmla="*/ 0 h 844"/>
                  <a:gd name="T11" fmla="*/ 843 w 843"/>
                  <a:gd name="T12" fmla="*/ 844 h 844"/>
                </a:gdLst>
                <a:ahLst/>
                <a:cxnLst>
                  <a:cxn ang="T6">
                    <a:pos x="T0" y="T1"/>
                  </a:cxn>
                  <a:cxn ang="T7">
                    <a:pos x="T2" y="T3"/>
                  </a:cxn>
                  <a:cxn ang="T8">
                    <a:pos x="T4" y="T5"/>
                  </a:cxn>
                </a:cxnLst>
                <a:rect l="T9" t="T10" r="T11" b="T12"/>
                <a:pathLst>
                  <a:path w="843" h="844">
                    <a:moveTo>
                      <a:pt x="843" y="0"/>
                    </a:moveTo>
                    <a:lnTo>
                      <a:pt x="0" y="844"/>
                    </a:lnTo>
                    <a:lnTo>
                      <a:pt x="1" y="84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7" name="Freeform 397"/>
              <p:cNvSpPr>
                <a:spLocks/>
              </p:cNvSpPr>
              <p:nvPr/>
            </p:nvSpPr>
            <p:spPr bwMode="auto">
              <a:xfrm>
                <a:off x="8281" y="4118"/>
                <a:ext cx="212" cy="211"/>
              </a:xfrm>
              <a:custGeom>
                <a:avLst/>
                <a:gdLst>
                  <a:gd name="T0" fmla="*/ 0 w 844"/>
                  <a:gd name="T1" fmla="*/ 844 h 844"/>
                  <a:gd name="T2" fmla="*/ 843 w 844"/>
                  <a:gd name="T3" fmla="*/ 0 h 844"/>
                  <a:gd name="T4" fmla="*/ 844 w 844"/>
                  <a:gd name="T5" fmla="*/ 0 h 844"/>
                  <a:gd name="T6" fmla="*/ 0 60000 65536"/>
                  <a:gd name="T7" fmla="*/ 0 60000 65536"/>
                  <a:gd name="T8" fmla="*/ 0 60000 65536"/>
                  <a:gd name="T9" fmla="*/ 0 w 844"/>
                  <a:gd name="T10" fmla="*/ 0 h 844"/>
                  <a:gd name="T11" fmla="*/ 844 w 844"/>
                  <a:gd name="T12" fmla="*/ 844 h 844"/>
                </a:gdLst>
                <a:ahLst/>
                <a:cxnLst>
                  <a:cxn ang="T6">
                    <a:pos x="T0" y="T1"/>
                  </a:cxn>
                  <a:cxn ang="T7">
                    <a:pos x="T2" y="T3"/>
                  </a:cxn>
                  <a:cxn ang="T8">
                    <a:pos x="T4" y="T5"/>
                  </a:cxn>
                </a:cxnLst>
                <a:rect l="T9" t="T10" r="T11" b="T12"/>
                <a:pathLst>
                  <a:path w="844" h="844">
                    <a:moveTo>
                      <a:pt x="0" y="844"/>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8" name="Freeform 398"/>
              <p:cNvSpPr>
                <a:spLocks/>
              </p:cNvSpPr>
              <p:nvPr/>
            </p:nvSpPr>
            <p:spPr bwMode="auto">
              <a:xfrm>
                <a:off x="8281" y="4329"/>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39" name="Freeform 399"/>
              <p:cNvSpPr>
                <a:spLocks/>
              </p:cNvSpPr>
              <p:nvPr/>
            </p:nvSpPr>
            <p:spPr bwMode="auto">
              <a:xfrm>
                <a:off x="8492" y="4118"/>
                <a:ext cx="80"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0" name="Freeform 400"/>
              <p:cNvSpPr>
                <a:spLocks/>
              </p:cNvSpPr>
              <p:nvPr/>
            </p:nvSpPr>
            <p:spPr bwMode="auto">
              <a:xfrm>
                <a:off x="8877" y="4328"/>
                <a:ext cx="1" cy="285"/>
              </a:xfrm>
              <a:custGeom>
                <a:avLst/>
                <a:gdLst>
                  <a:gd name="T0" fmla="*/ 0 w 1"/>
                  <a:gd name="T1" fmla="*/ 0 h 1140"/>
                  <a:gd name="T2" fmla="*/ 0 w 1"/>
                  <a:gd name="T3" fmla="*/ 1140 h 1140"/>
                  <a:gd name="T4" fmla="*/ 1 w 1"/>
                  <a:gd name="T5" fmla="*/ 1140 h 1140"/>
                  <a:gd name="T6" fmla="*/ 0 60000 65536"/>
                  <a:gd name="T7" fmla="*/ 0 60000 65536"/>
                  <a:gd name="T8" fmla="*/ 0 60000 65536"/>
                  <a:gd name="T9" fmla="*/ 0 w 1"/>
                  <a:gd name="T10" fmla="*/ 0 h 1140"/>
                  <a:gd name="T11" fmla="*/ 1 w 1"/>
                  <a:gd name="T12" fmla="*/ 1140 h 1140"/>
                </a:gdLst>
                <a:ahLst/>
                <a:cxnLst>
                  <a:cxn ang="T6">
                    <a:pos x="T0" y="T1"/>
                  </a:cxn>
                  <a:cxn ang="T7">
                    <a:pos x="T2" y="T3"/>
                  </a:cxn>
                  <a:cxn ang="T8">
                    <a:pos x="T4" y="T5"/>
                  </a:cxn>
                </a:cxnLst>
                <a:rect l="T9" t="T10" r="T11" b="T12"/>
                <a:pathLst>
                  <a:path w="1" h="1140">
                    <a:moveTo>
                      <a:pt x="0" y="0"/>
                    </a:moveTo>
                    <a:lnTo>
                      <a:pt x="0" y="1140"/>
                    </a:lnTo>
                    <a:lnTo>
                      <a:pt x="1" y="11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1" name="Freeform 401"/>
              <p:cNvSpPr>
                <a:spLocks/>
              </p:cNvSpPr>
              <p:nvPr/>
            </p:nvSpPr>
            <p:spPr bwMode="auto">
              <a:xfrm>
                <a:off x="9088" y="4118"/>
                <a:ext cx="1" cy="285"/>
              </a:xfrm>
              <a:custGeom>
                <a:avLst/>
                <a:gdLst>
                  <a:gd name="T0" fmla="*/ 0 w 1"/>
                  <a:gd name="T1" fmla="*/ 0 h 1140"/>
                  <a:gd name="T2" fmla="*/ 0 w 1"/>
                  <a:gd name="T3" fmla="*/ 1140 h 1140"/>
                  <a:gd name="T4" fmla="*/ 1 w 1"/>
                  <a:gd name="T5" fmla="*/ 1140 h 1140"/>
                  <a:gd name="T6" fmla="*/ 0 60000 65536"/>
                  <a:gd name="T7" fmla="*/ 0 60000 65536"/>
                  <a:gd name="T8" fmla="*/ 0 60000 65536"/>
                  <a:gd name="T9" fmla="*/ 0 w 1"/>
                  <a:gd name="T10" fmla="*/ 0 h 1140"/>
                  <a:gd name="T11" fmla="*/ 1 w 1"/>
                  <a:gd name="T12" fmla="*/ 1140 h 1140"/>
                </a:gdLst>
                <a:ahLst/>
                <a:cxnLst>
                  <a:cxn ang="T6">
                    <a:pos x="T0" y="T1"/>
                  </a:cxn>
                  <a:cxn ang="T7">
                    <a:pos x="T2" y="T3"/>
                  </a:cxn>
                  <a:cxn ang="T8">
                    <a:pos x="T4" y="T5"/>
                  </a:cxn>
                </a:cxnLst>
                <a:rect l="T9" t="T10" r="T11" b="T12"/>
                <a:pathLst>
                  <a:path w="1" h="1140">
                    <a:moveTo>
                      <a:pt x="0" y="0"/>
                    </a:moveTo>
                    <a:lnTo>
                      <a:pt x="0" y="1140"/>
                    </a:lnTo>
                    <a:lnTo>
                      <a:pt x="1" y="11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2" name="Freeform 402"/>
              <p:cNvSpPr>
                <a:spLocks/>
              </p:cNvSpPr>
              <p:nvPr/>
            </p:nvSpPr>
            <p:spPr bwMode="auto">
              <a:xfrm>
                <a:off x="8798" y="4118"/>
                <a:ext cx="211" cy="211"/>
              </a:xfrm>
              <a:custGeom>
                <a:avLst/>
                <a:gdLst>
                  <a:gd name="T0" fmla="*/ 0 w 844"/>
                  <a:gd name="T1" fmla="*/ 844 h 844"/>
                  <a:gd name="T2" fmla="*/ 843 w 844"/>
                  <a:gd name="T3" fmla="*/ 0 h 844"/>
                  <a:gd name="T4" fmla="*/ 844 w 844"/>
                  <a:gd name="T5" fmla="*/ 0 h 844"/>
                  <a:gd name="T6" fmla="*/ 0 60000 65536"/>
                  <a:gd name="T7" fmla="*/ 0 60000 65536"/>
                  <a:gd name="T8" fmla="*/ 0 60000 65536"/>
                  <a:gd name="T9" fmla="*/ 0 w 844"/>
                  <a:gd name="T10" fmla="*/ 0 h 844"/>
                  <a:gd name="T11" fmla="*/ 844 w 844"/>
                  <a:gd name="T12" fmla="*/ 844 h 844"/>
                </a:gdLst>
                <a:ahLst/>
                <a:cxnLst>
                  <a:cxn ang="T6">
                    <a:pos x="T0" y="T1"/>
                  </a:cxn>
                  <a:cxn ang="T7">
                    <a:pos x="T2" y="T3"/>
                  </a:cxn>
                  <a:cxn ang="T8">
                    <a:pos x="T4" y="T5"/>
                  </a:cxn>
                </a:cxnLst>
                <a:rect l="T9" t="T10" r="T11" b="T12"/>
                <a:pathLst>
                  <a:path w="844" h="844">
                    <a:moveTo>
                      <a:pt x="0" y="844"/>
                    </a:moveTo>
                    <a:lnTo>
                      <a:pt x="843" y="0"/>
                    </a:lnTo>
                    <a:lnTo>
                      <a:pt x="8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3" name="Freeform 403"/>
              <p:cNvSpPr>
                <a:spLocks/>
              </p:cNvSpPr>
              <p:nvPr/>
            </p:nvSpPr>
            <p:spPr bwMode="auto">
              <a:xfrm>
                <a:off x="8877" y="4118"/>
                <a:ext cx="211" cy="211"/>
              </a:xfrm>
              <a:custGeom>
                <a:avLst/>
                <a:gdLst>
                  <a:gd name="T0" fmla="*/ 0 w 843"/>
                  <a:gd name="T1" fmla="*/ 844 h 844"/>
                  <a:gd name="T2" fmla="*/ 842 w 843"/>
                  <a:gd name="T3" fmla="*/ 0 h 844"/>
                  <a:gd name="T4" fmla="*/ 843 w 843"/>
                  <a:gd name="T5" fmla="*/ 0 h 844"/>
                  <a:gd name="T6" fmla="*/ 0 60000 65536"/>
                  <a:gd name="T7" fmla="*/ 0 60000 65536"/>
                  <a:gd name="T8" fmla="*/ 0 60000 65536"/>
                  <a:gd name="T9" fmla="*/ 0 w 843"/>
                  <a:gd name="T10" fmla="*/ 0 h 844"/>
                  <a:gd name="T11" fmla="*/ 843 w 843"/>
                  <a:gd name="T12" fmla="*/ 844 h 844"/>
                </a:gdLst>
                <a:ahLst/>
                <a:cxnLst>
                  <a:cxn ang="T6">
                    <a:pos x="T0" y="T1"/>
                  </a:cxn>
                  <a:cxn ang="T7">
                    <a:pos x="T2" y="T3"/>
                  </a:cxn>
                  <a:cxn ang="T8">
                    <a:pos x="T4" y="T5"/>
                  </a:cxn>
                </a:cxnLst>
                <a:rect l="T9" t="T10" r="T11" b="T12"/>
                <a:pathLst>
                  <a:path w="843" h="844">
                    <a:moveTo>
                      <a:pt x="0" y="844"/>
                    </a:moveTo>
                    <a:lnTo>
                      <a:pt x="842" y="0"/>
                    </a:lnTo>
                    <a:lnTo>
                      <a:pt x="843"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4" name="Freeform 404"/>
              <p:cNvSpPr>
                <a:spLocks/>
              </p:cNvSpPr>
              <p:nvPr/>
            </p:nvSpPr>
            <p:spPr bwMode="auto">
              <a:xfrm>
                <a:off x="8798" y="4329"/>
                <a:ext cx="79" cy="1"/>
              </a:xfrm>
              <a:custGeom>
                <a:avLst/>
                <a:gdLst>
                  <a:gd name="T0" fmla="*/ 0 w 319"/>
                  <a:gd name="T1" fmla="*/ 0 h 1"/>
                  <a:gd name="T2" fmla="*/ 318 w 319"/>
                  <a:gd name="T3" fmla="*/ 0 h 1"/>
                  <a:gd name="T4" fmla="*/ 319 w 319"/>
                  <a:gd name="T5" fmla="*/ 0 h 1"/>
                  <a:gd name="T6" fmla="*/ 0 60000 65536"/>
                  <a:gd name="T7" fmla="*/ 0 60000 65536"/>
                  <a:gd name="T8" fmla="*/ 0 60000 65536"/>
                  <a:gd name="T9" fmla="*/ 0 w 319"/>
                  <a:gd name="T10" fmla="*/ 0 h 1"/>
                  <a:gd name="T11" fmla="*/ 319 w 319"/>
                  <a:gd name="T12" fmla="*/ 1 h 1"/>
                </a:gdLst>
                <a:ahLst/>
                <a:cxnLst>
                  <a:cxn ang="T6">
                    <a:pos x="T0" y="T1"/>
                  </a:cxn>
                  <a:cxn ang="T7">
                    <a:pos x="T2" y="T3"/>
                  </a:cxn>
                  <a:cxn ang="T8">
                    <a:pos x="T4" y="T5"/>
                  </a:cxn>
                </a:cxnLst>
                <a:rect l="T9" t="T10" r="T11" b="T12"/>
                <a:pathLst>
                  <a:path w="319" h="1">
                    <a:moveTo>
                      <a:pt x="0" y="0"/>
                    </a:moveTo>
                    <a:lnTo>
                      <a:pt x="318" y="0"/>
                    </a:lnTo>
                    <a:lnTo>
                      <a:pt x="31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5" name="Freeform 405"/>
              <p:cNvSpPr>
                <a:spLocks/>
              </p:cNvSpPr>
              <p:nvPr/>
            </p:nvSpPr>
            <p:spPr bwMode="auto">
              <a:xfrm>
                <a:off x="8753" y="4346"/>
                <a:ext cx="29" cy="1"/>
              </a:xfrm>
              <a:custGeom>
                <a:avLst/>
                <a:gdLst>
                  <a:gd name="T0" fmla="*/ 0 w 115"/>
                  <a:gd name="T1" fmla="*/ 0 h 1"/>
                  <a:gd name="T2" fmla="*/ 114 w 115"/>
                  <a:gd name="T3" fmla="*/ 0 h 1"/>
                  <a:gd name="T4" fmla="*/ 115 w 115"/>
                  <a:gd name="T5" fmla="*/ 0 h 1"/>
                  <a:gd name="T6" fmla="*/ 0 60000 65536"/>
                  <a:gd name="T7" fmla="*/ 0 60000 65536"/>
                  <a:gd name="T8" fmla="*/ 0 60000 65536"/>
                  <a:gd name="T9" fmla="*/ 0 w 115"/>
                  <a:gd name="T10" fmla="*/ 0 h 1"/>
                  <a:gd name="T11" fmla="*/ 115 w 115"/>
                  <a:gd name="T12" fmla="*/ 1 h 1"/>
                </a:gdLst>
                <a:ahLst/>
                <a:cxnLst>
                  <a:cxn ang="T6">
                    <a:pos x="T0" y="T1"/>
                  </a:cxn>
                  <a:cxn ang="T7">
                    <a:pos x="T2" y="T3"/>
                  </a:cxn>
                  <a:cxn ang="T8">
                    <a:pos x="T4" y="T5"/>
                  </a:cxn>
                </a:cxnLst>
                <a:rect l="T9" t="T10" r="T11" b="T12"/>
                <a:pathLst>
                  <a:path w="115" h="1">
                    <a:moveTo>
                      <a:pt x="0" y="0"/>
                    </a:moveTo>
                    <a:lnTo>
                      <a:pt x="114" y="0"/>
                    </a:lnTo>
                    <a:lnTo>
                      <a:pt x="11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6" name="Freeform 406"/>
              <p:cNvSpPr>
                <a:spLocks/>
              </p:cNvSpPr>
              <p:nvPr/>
            </p:nvSpPr>
            <p:spPr bwMode="auto">
              <a:xfrm>
                <a:off x="8753" y="4297"/>
                <a:ext cx="1" cy="49"/>
              </a:xfrm>
              <a:custGeom>
                <a:avLst/>
                <a:gdLst>
                  <a:gd name="T0" fmla="*/ 0 w 3"/>
                  <a:gd name="T1" fmla="*/ 0 h 200"/>
                  <a:gd name="T2" fmla="*/ 2 w 3"/>
                  <a:gd name="T3" fmla="*/ 200 h 200"/>
                  <a:gd name="T4" fmla="*/ 3 w 3"/>
                  <a:gd name="T5" fmla="*/ 200 h 200"/>
                  <a:gd name="T6" fmla="*/ 0 60000 65536"/>
                  <a:gd name="T7" fmla="*/ 0 60000 65536"/>
                  <a:gd name="T8" fmla="*/ 0 60000 65536"/>
                  <a:gd name="T9" fmla="*/ 0 w 3"/>
                  <a:gd name="T10" fmla="*/ 0 h 200"/>
                  <a:gd name="T11" fmla="*/ 3 w 3"/>
                  <a:gd name="T12" fmla="*/ 200 h 200"/>
                </a:gdLst>
                <a:ahLst/>
                <a:cxnLst>
                  <a:cxn ang="T6">
                    <a:pos x="T0" y="T1"/>
                  </a:cxn>
                  <a:cxn ang="T7">
                    <a:pos x="T2" y="T3"/>
                  </a:cxn>
                  <a:cxn ang="T8">
                    <a:pos x="T4" y="T5"/>
                  </a:cxn>
                </a:cxnLst>
                <a:rect l="T9" t="T10" r="T11" b="T12"/>
                <a:pathLst>
                  <a:path w="3" h="200">
                    <a:moveTo>
                      <a:pt x="0" y="0"/>
                    </a:moveTo>
                    <a:lnTo>
                      <a:pt x="2" y="200"/>
                    </a:lnTo>
                    <a:lnTo>
                      <a:pt x="3" y="20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7" name="Freeform 407"/>
              <p:cNvSpPr>
                <a:spLocks/>
              </p:cNvSpPr>
              <p:nvPr/>
            </p:nvSpPr>
            <p:spPr bwMode="auto">
              <a:xfrm>
                <a:off x="9008" y="4118"/>
                <a:ext cx="80" cy="1"/>
              </a:xfrm>
              <a:custGeom>
                <a:avLst/>
                <a:gdLst>
                  <a:gd name="T0" fmla="*/ 0 w 318"/>
                  <a:gd name="T1" fmla="*/ 0 h 1"/>
                  <a:gd name="T2" fmla="*/ 317 w 318"/>
                  <a:gd name="T3" fmla="*/ 0 h 1"/>
                  <a:gd name="T4" fmla="*/ 318 w 318"/>
                  <a:gd name="T5" fmla="*/ 0 h 1"/>
                  <a:gd name="T6" fmla="*/ 0 60000 65536"/>
                  <a:gd name="T7" fmla="*/ 0 60000 65536"/>
                  <a:gd name="T8" fmla="*/ 0 60000 65536"/>
                  <a:gd name="T9" fmla="*/ 0 w 318"/>
                  <a:gd name="T10" fmla="*/ 0 h 1"/>
                  <a:gd name="T11" fmla="*/ 318 w 318"/>
                  <a:gd name="T12" fmla="*/ 1 h 1"/>
                </a:gdLst>
                <a:ahLst/>
                <a:cxnLst>
                  <a:cxn ang="T6">
                    <a:pos x="T0" y="T1"/>
                  </a:cxn>
                  <a:cxn ang="T7">
                    <a:pos x="T2" y="T3"/>
                  </a:cxn>
                  <a:cxn ang="T8">
                    <a:pos x="T4" y="T5"/>
                  </a:cxn>
                </a:cxnLst>
                <a:rect l="T9" t="T10" r="T11" b="T12"/>
                <a:pathLst>
                  <a:path w="318" h="1">
                    <a:moveTo>
                      <a:pt x="0" y="0"/>
                    </a:moveTo>
                    <a:lnTo>
                      <a:pt x="317" y="0"/>
                    </a:lnTo>
                    <a:lnTo>
                      <a:pt x="31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8" name="Freeform 408"/>
              <p:cNvSpPr>
                <a:spLocks/>
              </p:cNvSpPr>
              <p:nvPr/>
            </p:nvSpPr>
            <p:spPr bwMode="auto">
              <a:xfrm>
                <a:off x="9181" y="4310"/>
                <a:ext cx="1" cy="79"/>
              </a:xfrm>
              <a:custGeom>
                <a:avLst/>
                <a:gdLst>
                  <a:gd name="T0" fmla="*/ 0 w 1"/>
                  <a:gd name="T1" fmla="*/ 0 h 318"/>
                  <a:gd name="T2" fmla="*/ 0 w 1"/>
                  <a:gd name="T3" fmla="*/ 318 h 318"/>
                  <a:gd name="T4" fmla="*/ 1 w 1"/>
                  <a:gd name="T5" fmla="*/ 318 h 318"/>
                  <a:gd name="T6" fmla="*/ 0 60000 65536"/>
                  <a:gd name="T7" fmla="*/ 0 60000 65536"/>
                  <a:gd name="T8" fmla="*/ 0 60000 65536"/>
                  <a:gd name="T9" fmla="*/ 0 w 1"/>
                  <a:gd name="T10" fmla="*/ 0 h 318"/>
                  <a:gd name="T11" fmla="*/ 1 w 1"/>
                  <a:gd name="T12" fmla="*/ 318 h 318"/>
                </a:gdLst>
                <a:ahLst/>
                <a:cxnLst>
                  <a:cxn ang="T6">
                    <a:pos x="T0" y="T1"/>
                  </a:cxn>
                  <a:cxn ang="T7">
                    <a:pos x="T2" y="T3"/>
                  </a:cxn>
                  <a:cxn ang="T8">
                    <a:pos x="T4" y="T5"/>
                  </a:cxn>
                </a:cxnLst>
                <a:rect l="T9" t="T10" r="T11" b="T12"/>
                <a:pathLst>
                  <a:path w="1" h="318">
                    <a:moveTo>
                      <a:pt x="0" y="0"/>
                    </a:moveTo>
                    <a:lnTo>
                      <a:pt x="0" y="318"/>
                    </a:lnTo>
                    <a:lnTo>
                      <a:pt x="1" y="31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49" name="Freeform 409"/>
              <p:cNvSpPr>
                <a:spLocks/>
              </p:cNvSpPr>
              <p:nvPr/>
            </p:nvSpPr>
            <p:spPr bwMode="auto">
              <a:xfrm>
                <a:off x="9088" y="4312"/>
                <a:ext cx="92" cy="1"/>
              </a:xfrm>
              <a:custGeom>
                <a:avLst/>
                <a:gdLst>
                  <a:gd name="T0" fmla="*/ 0 w 368"/>
                  <a:gd name="T1" fmla="*/ 0 h 1"/>
                  <a:gd name="T2" fmla="*/ 367 w 368"/>
                  <a:gd name="T3" fmla="*/ 0 h 1"/>
                  <a:gd name="T4" fmla="*/ 368 w 368"/>
                  <a:gd name="T5" fmla="*/ 0 h 1"/>
                  <a:gd name="T6" fmla="*/ 0 60000 65536"/>
                  <a:gd name="T7" fmla="*/ 0 60000 65536"/>
                  <a:gd name="T8" fmla="*/ 0 60000 65536"/>
                  <a:gd name="T9" fmla="*/ 0 w 368"/>
                  <a:gd name="T10" fmla="*/ 0 h 1"/>
                  <a:gd name="T11" fmla="*/ 368 w 368"/>
                  <a:gd name="T12" fmla="*/ 1 h 1"/>
                </a:gdLst>
                <a:ahLst/>
                <a:cxnLst>
                  <a:cxn ang="T6">
                    <a:pos x="T0" y="T1"/>
                  </a:cxn>
                  <a:cxn ang="T7">
                    <a:pos x="T2" y="T3"/>
                  </a:cxn>
                  <a:cxn ang="T8">
                    <a:pos x="T4" y="T5"/>
                  </a:cxn>
                </a:cxnLst>
                <a:rect l="T9" t="T10" r="T11" b="T12"/>
                <a:pathLst>
                  <a:path w="368" h="1">
                    <a:moveTo>
                      <a:pt x="0" y="0"/>
                    </a:moveTo>
                    <a:lnTo>
                      <a:pt x="367" y="0"/>
                    </a:lnTo>
                    <a:lnTo>
                      <a:pt x="368"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0" name="Freeform 410"/>
              <p:cNvSpPr>
                <a:spLocks/>
              </p:cNvSpPr>
              <p:nvPr/>
            </p:nvSpPr>
            <p:spPr bwMode="auto">
              <a:xfrm>
                <a:off x="8054" y="5437"/>
                <a:ext cx="1" cy="79"/>
              </a:xfrm>
              <a:custGeom>
                <a:avLst/>
                <a:gdLst>
                  <a:gd name="T0" fmla="*/ 0 w 1"/>
                  <a:gd name="T1" fmla="*/ 0 h 317"/>
                  <a:gd name="T2" fmla="*/ 0 w 1"/>
                  <a:gd name="T3" fmla="*/ 317 h 317"/>
                  <a:gd name="T4" fmla="*/ 1 w 1"/>
                  <a:gd name="T5" fmla="*/ 317 h 317"/>
                  <a:gd name="T6" fmla="*/ 0 60000 65536"/>
                  <a:gd name="T7" fmla="*/ 0 60000 65536"/>
                  <a:gd name="T8" fmla="*/ 0 60000 65536"/>
                  <a:gd name="T9" fmla="*/ 0 w 1"/>
                  <a:gd name="T10" fmla="*/ 0 h 317"/>
                  <a:gd name="T11" fmla="*/ 1 w 1"/>
                  <a:gd name="T12" fmla="*/ 317 h 317"/>
                </a:gdLst>
                <a:ahLst/>
                <a:cxnLst>
                  <a:cxn ang="T6">
                    <a:pos x="T0" y="T1"/>
                  </a:cxn>
                  <a:cxn ang="T7">
                    <a:pos x="T2" y="T3"/>
                  </a:cxn>
                  <a:cxn ang="T8">
                    <a:pos x="T4" y="T5"/>
                  </a:cxn>
                </a:cxnLst>
                <a:rect l="T9" t="T10" r="T11" b="T12"/>
                <a:pathLst>
                  <a:path w="1" h="317">
                    <a:moveTo>
                      <a:pt x="0" y="0"/>
                    </a:moveTo>
                    <a:lnTo>
                      <a:pt x="0" y="317"/>
                    </a:lnTo>
                    <a:lnTo>
                      <a:pt x="1" y="31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1" name="Freeform 411"/>
              <p:cNvSpPr>
                <a:spLocks/>
              </p:cNvSpPr>
              <p:nvPr/>
            </p:nvSpPr>
            <p:spPr bwMode="auto">
              <a:xfrm>
                <a:off x="7463" y="5437"/>
                <a:ext cx="1" cy="79"/>
              </a:xfrm>
              <a:custGeom>
                <a:avLst/>
                <a:gdLst>
                  <a:gd name="T0" fmla="*/ 0 w 1"/>
                  <a:gd name="T1" fmla="*/ 0 h 316"/>
                  <a:gd name="T2" fmla="*/ 0 w 1"/>
                  <a:gd name="T3" fmla="*/ 316 h 316"/>
                  <a:gd name="T4" fmla="*/ 1 w 1"/>
                  <a:gd name="T5" fmla="*/ 316 h 316"/>
                  <a:gd name="T6" fmla="*/ 0 60000 65536"/>
                  <a:gd name="T7" fmla="*/ 0 60000 65536"/>
                  <a:gd name="T8" fmla="*/ 0 60000 65536"/>
                  <a:gd name="T9" fmla="*/ 0 w 1"/>
                  <a:gd name="T10" fmla="*/ 0 h 316"/>
                  <a:gd name="T11" fmla="*/ 1 w 1"/>
                  <a:gd name="T12" fmla="*/ 316 h 316"/>
                </a:gdLst>
                <a:ahLst/>
                <a:cxnLst>
                  <a:cxn ang="T6">
                    <a:pos x="T0" y="T1"/>
                  </a:cxn>
                  <a:cxn ang="T7">
                    <a:pos x="T2" y="T3"/>
                  </a:cxn>
                  <a:cxn ang="T8">
                    <a:pos x="T4" y="T5"/>
                  </a:cxn>
                </a:cxnLst>
                <a:rect l="T9" t="T10" r="T11" b="T12"/>
                <a:pathLst>
                  <a:path w="1" h="316">
                    <a:moveTo>
                      <a:pt x="0" y="0"/>
                    </a:moveTo>
                    <a:lnTo>
                      <a:pt x="0" y="316"/>
                    </a:lnTo>
                    <a:lnTo>
                      <a:pt x="1" y="31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2" name="Freeform 412"/>
              <p:cNvSpPr>
                <a:spLocks/>
              </p:cNvSpPr>
              <p:nvPr/>
            </p:nvSpPr>
            <p:spPr bwMode="auto">
              <a:xfrm>
                <a:off x="7463" y="5516"/>
                <a:ext cx="591" cy="1"/>
              </a:xfrm>
              <a:custGeom>
                <a:avLst/>
                <a:gdLst>
                  <a:gd name="T0" fmla="*/ 2363 w 2363"/>
                  <a:gd name="T1" fmla="*/ 0 h 1"/>
                  <a:gd name="T2" fmla="*/ 0 w 2363"/>
                  <a:gd name="T3" fmla="*/ 0 h 1"/>
                  <a:gd name="T4" fmla="*/ 1 w 2363"/>
                  <a:gd name="T5" fmla="*/ 0 h 1"/>
                  <a:gd name="T6" fmla="*/ 0 60000 65536"/>
                  <a:gd name="T7" fmla="*/ 0 60000 65536"/>
                  <a:gd name="T8" fmla="*/ 0 60000 65536"/>
                  <a:gd name="T9" fmla="*/ 0 w 2363"/>
                  <a:gd name="T10" fmla="*/ 0 h 1"/>
                  <a:gd name="T11" fmla="*/ 2363 w 2363"/>
                  <a:gd name="T12" fmla="*/ 1 h 1"/>
                </a:gdLst>
                <a:ahLst/>
                <a:cxnLst>
                  <a:cxn ang="T6">
                    <a:pos x="T0" y="T1"/>
                  </a:cxn>
                  <a:cxn ang="T7">
                    <a:pos x="T2" y="T3"/>
                  </a:cxn>
                  <a:cxn ang="T8">
                    <a:pos x="T4" y="T5"/>
                  </a:cxn>
                </a:cxnLst>
                <a:rect l="T9" t="T10" r="T11" b="T12"/>
                <a:pathLst>
                  <a:path w="2363" h="1">
                    <a:moveTo>
                      <a:pt x="2363"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3" name="Freeform 413"/>
              <p:cNvSpPr>
                <a:spLocks/>
              </p:cNvSpPr>
              <p:nvPr/>
            </p:nvSpPr>
            <p:spPr bwMode="auto">
              <a:xfrm>
                <a:off x="7463" y="5437"/>
                <a:ext cx="591" cy="1"/>
              </a:xfrm>
              <a:custGeom>
                <a:avLst/>
                <a:gdLst>
                  <a:gd name="T0" fmla="*/ 2363 w 2363"/>
                  <a:gd name="T1" fmla="*/ 0 h 1"/>
                  <a:gd name="T2" fmla="*/ 0 w 2363"/>
                  <a:gd name="T3" fmla="*/ 1 h 1"/>
                  <a:gd name="T4" fmla="*/ 1 w 2363"/>
                  <a:gd name="T5" fmla="*/ 1 h 1"/>
                  <a:gd name="T6" fmla="*/ 0 60000 65536"/>
                  <a:gd name="T7" fmla="*/ 0 60000 65536"/>
                  <a:gd name="T8" fmla="*/ 0 60000 65536"/>
                  <a:gd name="T9" fmla="*/ 0 w 2363"/>
                  <a:gd name="T10" fmla="*/ 0 h 1"/>
                  <a:gd name="T11" fmla="*/ 2363 w 2363"/>
                  <a:gd name="T12" fmla="*/ 1 h 1"/>
                </a:gdLst>
                <a:ahLst/>
                <a:cxnLst>
                  <a:cxn ang="T6">
                    <a:pos x="T0" y="T1"/>
                  </a:cxn>
                  <a:cxn ang="T7">
                    <a:pos x="T2" y="T3"/>
                  </a:cxn>
                  <a:cxn ang="T8">
                    <a:pos x="T4" y="T5"/>
                  </a:cxn>
                </a:cxnLst>
                <a:rect l="T9" t="T10" r="T11" b="T12"/>
                <a:pathLst>
                  <a:path w="2363" h="1">
                    <a:moveTo>
                      <a:pt x="2363" y="0"/>
                    </a:moveTo>
                    <a:lnTo>
                      <a:pt x="0" y="1"/>
                    </a:lnTo>
                    <a:lnTo>
                      <a:pt x="1" y="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4" name="Freeform 414"/>
              <p:cNvSpPr>
                <a:spLocks/>
              </p:cNvSpPr>
              <p:nvPr/>
            </p:nvSpPr>
            <p:spPr bwMode="auto">
              <a:xfrm>
                <a:off x="7579" y="5316"/>
                <a:ext cx="596" cy="1"/>
              </a:xfrm>
              <a:custGeom>
                <a:avLst/>
                <a:gdLst>
                  <a:gd name="T0" fmla="*/ 2382 w 2382"/>
                  <a:gd name="T1" fmla="*/ 0 h 1"/>
                  <a:gd name="T2" fmla="*/ 0 w 2382"/>
                  <a:gd name="T3" fmla="*/ 1 h 1"/>
                  <a:gd name="T4" fmla="*/ 1 w 2382"/>
                  <a:gd name="T5" fmla="*/ 1 h 1"/>
                  <a:gd name="T6" fmla="*/ 0 60000 65536"/>
                  <a:gd name="T7" fmla="*/ 0 60000 65536"/>
                  <a:gd name="T8" fmla="*/ 0 60000 65536"/>
                  <a:gd name="T9" fmla="*/ 0 w 2382"/>
                  <a:gd name="T10" fmla="*/ 0 h 1"/>
                  <a:gd name="T11" fmla="*/ 2382 w 2382"/>
                  <a:gd name="T12" fmla="*/ 1 h 1"/>
                </a:gdLst>
                <a:ahLst/>
                <a:cxnLst>
                  <a:cxn ang="T6">
                    <a:pos x="T0" y="T1"/>
                  </a:cxn>
                  <a:cxn ang="T7">
                    <a:pos x="T2" y="T3"/>
                  </a:cxn>
                  <a:cxn ang="T8">
                    <a:pos x="T4" y="T5"/>
                  </a:cxn>
                </a:cxnLst>
                <a:rect l="T9" t="T10" r="T11" b="T12"/>
                <a:pathLst>
                  <a:path w="2382" h="1">
                    <a:moveTo>
                      <a:pt x="2382" y="0"/>
                    </a:moveTo>
                    <a:lnTo>
                      <a:pt x="0" y="1"/>
                    </a:lnTo>
                    <a:lnTo>
                      <a:pt x="1" y="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5" name="Freeform 415"/>
              <p:cNvSpPr>
                <a:spLocks/>
              </p:cNvSpPr>
              <p:nvPr/>
            </p:nvSpPr>
            <p:spPr bwMode="auto">
              <a:xfrm>
                <a:off x="7463" y="5316"/>
                <a:ext cx="116" cy="121"/>
              </a:xfrm>
              <a:custGeom>
                <a:avLst/>
                <a:gdLst>
                  <a:gd name="T0" fmla="*/ 464 w 464"/>
                  <a:gd name="T1" fmla="*/ 0 h 483"/>
                  <a:gd name="T2" fmla="*/ 0 w 464"/>
                  <a:gd name="T3" fmla="*/ 483 h 483"/>
                  <a:gd name="T4" fmla="*/ 1 w 464"/>
                  <a:gd name="T5" fmla="*/ 483 h 483"/>
                  <a:gd name="T6" fmla="*/ 0 60000 65536"/>
                  <a:gd name="T7" fmla="*/ 0 60000 65536"/>
                  <a:gd name="T8" fmla="*/ 0 60000 65536"/>
                  <a:gd name="T9" fmla="*/ 0 w 464"/>
                  <a:gd name="T10" fmla="*/ 0 h 483"/>
                  <a:gd name="T11" fmla="*/ 464 w 464"/>
                  <a:gd name="T12" fmla="*/ 483 h 483"/>
                </a:gdLst>
                <a:ahLst/>
                <a:cxnLst>
                  <a:cxn ang="T6">
                    <a:pos x="T0" y="T1"/>
                  </a:cxn>
                  <a:cxn ang="T7">
                    <a:pos x="T2" y="T3"/>
                  </a:cxn>
                  <a:cxn ang="T8">
                    <a:pos x="T4" y="T5"/>
                  </a:cxn>
                </a:cxnLst>
                <a:rect l="T9" t="T10" r="T11" b="T12"/>
                <a:pathLst>
                  <a:path w="464" h="483">
                    <a:moveTo>
                      <a:pt x="464" y="0"/>
                    </a:moveTo>
                    <a:lnTo>
                      <a:pt x="0" y="483"/>
                    </a:lnTo>
                    <a:lnTo>
                      <a:pt x="1" y="48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6" name="Freeform 416"/>
              <p:cNvSpPr>
                <a:spLocks/>
              </p:cNvSpPr>
              <p:nvPr/>
            </p:nvSpPr>
            <p:spPr bwMode="auto">
              <a:xfrm>
                <a:off x="8171" y="4724"/>
                <a:ext cx="506" cy="90"/>
              </a:xfrm>
              <a:custGeom>
                <a:avLst/>
                <a:gdLst>
                  <a:gd name="T0" fmla="*/ 0 w 2025"/>
                  <a:gd name="T1" fmla="*/ 0 h 359"/>
                  <a:gd name="T2" fmla="*/ 247 w 2025"/>
                  <a:gd name="T3" fmla="*/ 28 h 359"/>
                  <a:gd name="T4" fmla="*/ 495 w 2025"/>
                  <a:gd name="T5" fmla="*/ 106 h 359"/>
                  <a:gd name="T6" fmla="*/ 744 w 2025"/>
                  <a:gd name="T7" fmla="*/ 179 h 359"/>
                  <a:gd name="T8" fmla="*/ 998 w 2025"/>
                  <a:gd name="T9" fmla="*/ 198 h 359"/>
                  <a:gd name="T10" fmla="*/ 1515 w 2025"/>
                  <a:gd name="T11" fmla="*/ 167 h 359"/>
                  <a:gd name="T12" fmla="*/ 1771 w 2025"/>
                  <a:gd name="T13" fmla="*/ 231 h 359"/>
                  <a:gd name="T14" fmla="*/ 2023 w 2025"/>
                  <a:gd name="T15" fmla="*/ 359 h 359"/>
                  <a:gd name="T16" fmla="*/ 2025 w 2025"/>
                  <a:gd name="T17" fmla="*/ 359 h 35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25"/>
                  <a:gd name="T28" fmla="*/ 0 h 359"/>
                  <a:gd name="T29" fmla="*/ 2025 w 2025"/>
                  <a:gd name="T30" fmla="*/ 359 h 35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25" h="359">
                    <a:moveTo>
                      <a:pt x="0" y="0"/>
                    </a:moveTo>
                    <a:lnTo>
                      <a:pt x="247" y="28"/>
                    </a:lnTo>
                    <a:lnTo>
                      <a:pt x="495" y="106"/>
                    </a:lnTo>
                    <a:lnTo>
                      <a:pt x="744" y="179"/>
                    </a:lnTo>
                    <a:lnTo>
                      <a:pt x="998" y="198"/>
                    </a:lnTo>
                    <a:lnTo>
                      <a:pt x="1515" y="167"/>
                    </a:lnTo>
                    <a:lnTo>
                      <a:pt x="1771" y="231"/>
                    </a:lnTo>
                    <a:lnTo>
                      <a:pt x="2023" y="359"/>
                    </a:lnTo>
                    <a:lnTo>
                      <a:pt x="2025" y="35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7" name="Freeform 417"/>
              <p:cNvSpPr>
                <a:spLocks/>
              </p:cNvSpPr>
              <p:nvPr/>
            </p:nvSpPr>
            <p:spPr bwMode="auto">
              <a:xfrm>
                <a:off x="8148" y="4747"/>
                <a:ext cx="514" cy="82"/>
              </a:xfrm>
              <a:custGeom>
                <a:avLst/>
                <a:gdLst>
                  <a:gd name="T0" fmla="*/ 0 w 2053"/>
                  <a:gd name="T1" fmla="*/ 0 h 330"/>
                  <a:gd name="T2" fmla="*/ 235 w 2053"/>
                  <a:gd name="T3" fmla="*/ 1 h 330"/>
                  <a:gd name="T4" fmla="*/ 477 w 2053"/>
                  <a:gd name="T5" fmla="*/ 67 h 330"/>
                  <a:gd name="T6" fmla="*/ 740 w 2053"/>
                  <a:gd name="T7" fmla="*/ 152 h 330"/>
                  <a:gd name="T8" fmla="*/ 1024 w 2053"/>
                  <a:gd name="T9" fmla="*/ 192 h 330"/>
                  <a:gd name="T10" fmla="*/ 1558 w 2053"/>
                  <a:gd name="T11" fmla="*/ 158 h 330"/>
                  <a:gd name="T12" fmla="*/ 1798 w 2053"/>
                  <a:gd name="T13" fmla="*/ 205 h 330"/>
                  <a:gd name="T14" fmla="*/ 2052 w 2053"/>
                  <a:gd name="T15" fmla="*/ 330 h 330"/>
                  <a:gd name="T16" fmla="*/ 2053 w 2053"/>
                  <a:gd name="T17" fmla="*/ 33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53"/>
                  <a:gd name="T28" fmla="*/ 0 h 330"/>
                  <a:gd name="T29" fmla="*/ 2053 w 2053"/>
                  <a:gd name="T30" fmla="*/ 330 h 3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53" h="330">
                    <a:moveTo>
                      <a:pt x="0" y="0"/>
                    </a:moveTo>
                    <a:lnTo>
                      <a:pt x="235" y="1"/>
                    </a:lnTo>
                    <a:lnTo>
                      <a:pt x="477" y="67"/>
                    </a:lnTo>
                    <a:lnTo>
                      <a:pt x="740" y="152"/>
                    </a:lnTo>
                    <a:lnTo>
                      <a:pt x="1024" y="192"/>
                    </a:lnTo>
                    <a:lnTo>
                      <a:pt x="1558" y="158"/>
                    </a:lnTo>
                    <a:lnTo>
                      <a:pt x="1798" y="205"/>
                    </a:lnTo>
                    <a:lnTo>
                      <a:pt x="2052" y="330"/>
                    </a:lnTo>
                    <a:lnTo>
                      <a:pt x="2053" y="33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8" name="Freeform 418"/>
              <p:cNvSpPr>
                <a:spLocks/>
              </p:cNvSpPr>
              <p:nvPr/>
            </p:nvSpPr>
            <p:spPr bwMode="auto">
              <a:xfrm>
                <a:off x="8676" y="4814"/>
                <a:ext cx="28" cy="52"/>
              </a:xfrm>
              <a:custGeom>
                <a:avLst/>
                <a:gdLst>
                  <a:gd name="T0" fmla="*/ 5 w 113"/>
                  <a:gd name="T1" fmla="*/ 0 h 210"/>
                  <a:gd name="T2" fmla="*/ 0 w 113"/>
                  <a:gd name="T3" fmla="*/ 72 h 210"/>
                  <a:gd name="T4" fmla="*/ 50 w 113"/>
                  <a:gd name="T5" fmla="*/ 111 h 210"/>
                  <a:gd name="T6" fmla="*/ 100 w 113"/>
                  <a:gd name="T7" fmla="*/ 150 h 210"/>
                  <a:gd name="T8" fmla="*/ 112 w 113"/>
                  <a:gd name="T9" fmla="*/ 210 h 210"/>
                  <a:gd name="T10" fmla="*/ 113 w 113"/>
                  <a:gd name="T11" fmla="*/ 210 h 210"/>
                  <a:gd name="T12" fmla="*/ 0 60000 65536"/>
                  <a:gd name="T13" fmla="*/ 0 60000 65536"/>
                  <a:gd name="T14" fmla="*/ 0 60000 65536"/>
                  <a:gd name="T15" fmla="*/ 0 60000 65536"/>
                  <a:gd name="T16" fmla="*/ 0 60000 65536"/>
                  <a:gd name="T17" fmla="*/ 0 60000 65536"/>
                  <a:gd name="T18" fmla="*/ 0 w 113"/>
                  <a:gd name="T19" fmla="*/ 0 h 210"/>
                  <a:gd name="T20" fmla="*/ 113 w 113"/>
                  <a:gd name="T21" fmla="*/ 210 h 210"/>
                </a:gdLst>
                <a:ahLst/>
                <a:cxnLst>
                  <a:cxn ang="T12">
                    <a:pos x="T0" y="T1"/>
                  </a:cxn>
                  <a:cxn ang="T13">
                    <a:pos x="T2" y="T3"/>
                  </a:cxn>
                  <a:cxn ang="T14">
                    <a:pos x="T4" y="T5"/>
                  </a:cxn>
                  <a:cxn ang="T15">
                    <a:pos x="T6" y="T7"/>
                  </a:cxn>
                  <a:cxn ang="T16">
                    <a:pos x="T8" y="T9"/>
                  </a:cxn>
                  <a:cxn ang="T17">
                    <a:pos x="T10" y="T11"/>
                  </a:cxn>
                </a:cxnLst>
                <a:rect l="T18" t="T19" r="T20" b="T21"/>
                <a:pathLst>
                  <a:path w="113" h="210">
                    <a:moveTo>
                      <a:pt x="5" y="0"/>
                    </a:moveTo>
                    <a:lnTo>
                      <a:pt x="0" y="72"/>
                    </a:lnTo>
                    <a:lnTo>
                      <a:pt x="50" y="111"/>
                    </a:lnTo>
                    <a:lnTo>
                      <a:pt x="100" y="150"/>
                    </a:lnTo>
                    <a:lnTo>
                      <a:pt x="112" y="210"/>
                    </a:lnTo>
                    <a:lnTo>
                      <a:pt x="113" y="21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59" name="Freeform 419"/>
              <p:cNvSpPr>
                <a:spLocks/>
              </p:cNvSpPr>
              <p:nvPr/>
            </p:nvSpPr>
            <p:spPr bwMode="auto">
              <a:xfrm>
                <a:off x="8659" y="4831"/>
                <a:ext cx="29" cy="52"/>
              </a:xfrm>
              <a:custGeom>
                <a:avLst/>
                <a:gdLst>
                  <a:gd name="T0" fmla="*/ 6 w 115"/>
                  <a:gd name="T1" fmla="*/ 0 h 205"/>
                  <a:gd name="T2" fmla="*/ 0 w 115"/>
                  <a:gd name="T3" fmla="*/ 71 h 205"/>
                  <a:gd name="T4" fmla="*/ 49 w 115"/>
                  <a:gd name="T5" fmla="*/ 110 h 205"/>
                  <a:gd name="T6" fmla="*/ 99 w 115"/>
                  <a:gd name="T7" fmla="*/ 148 h 205"/>
                  <a:gd name="T8" fmla="*/ 114 w 115"/>
                  <a:gd name="T9" fmla="*/ 205 h 205"/>
                  <a:gd name="T10" fmla="*/ 115 w 115"/>
                  <a:gd name="T11" fmla="*/ 205 h 205"/>
                  <a:gd name="T12" fmla="*/ 0 60000 65536"/>
                  <a:gd name="T13" fmla="*/ 0 60000 65536"/>
                  <a:gd name="T14" fmla="*/ 0 60000 65536"/>
                  <a:gd name="T15" fmla="*/ 0 60000 65536"/>
                  <a:gd name="T16" fmla="*/ 0 60000 65536"/>
                  <a:gd name="T17" fmla="*/ 0 60000 65536"/>
                  <a:gd name="T18" fmla="*/ 0 w 115"/>
                  <a:gd name="T19" fmla="*/ 0 h 205"/>
                  <a:gd name="T20" fmla="*/ 115 w 115"/>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115" h="205">
                    <a:moveTo>
                      <a:pt x="6" y="0"/>
                    </a:moveTo>
                    <a:lnTo>
                      <a:pt x="0" y="71"/>
                    </a:lnTo>
                    <a:lnTo>
                      <a:pt x="49" y="110"/>
                    </a:lnTo>
                    <a:lnTo>
                      <a:pt x="99" y="148"/>
                    </a:lnTo>
                    <a:lnTo>
                      <a:pt x="114" y="205"/>
                    </a:lnTo>
                    <a:lnTo>
                      <a:pt x="115" y="20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0" name="Freeform 420"/>
              <p:cNvSpPr>
                <a:spLocks/>
              </p:cNvSpPr>
              <p:nvPr/>
            </p:nvSpPr>
            <p:spPr bwMode="auto">
              <a:xfrm>
                <a:off x="8677" y="4310"/>
                <a:ext cx="504" cy="504"/>
              </a:xfrm>
              <a:custGeom>
                <a:avLst/>
                <a:gdLst>
                  <a:gd name="T0" fmla="*/ 0 w 2016"/>
                  <a:gd name="T1" fmla="*/ 2015 h 2015"/>
                  <a:gd name="T2" fmla="*/ 2015 w 2016"/>
                  <a:gd name="T3" fmla="*/ 0 h 2015"/>
                  <a:gd name="T4" fmla="*/ 2016 w 2016"/>
                  <a:gd name="T5" fmla="*/ 0 h 2015"/>
                  <a:gd name="T6" fmla="*/ 0 60000 65536"/>
                  <a:gd name="T7" fmla="*/ 0 60000 65536"/>
                  <a:gd name="T8" fmla="*/ 0 60000 65536"/>
                  <a:gd name="T9" fmla="*/ 0 w 2016"/>
                  <a:gd name="T10" fmla="*/ 0 h 2015"/>
                  <a:gd name="T11" fmla="*/ 2016 w 2016"/>
                  <a:gd name="T12" fmla="*/ 2015 h 2015"/>
                </a:gdLst>
                <a:ahLst/>
                <a:cxnLst>
                  <a:cxn ang="T6">
                    <a:pos x="T0" y="T1"/>
                  </a:cxn>
                  <a:cxn ang="T7">
                    <a:pos x="T2" y="T3"/>
                  </a:cxn>
                  <a:cxn ang="T8">
                    <a:pos x="T4" y="T5"/>
                  </a:cxn>
                </a:cxnLst>
                <a:rect l="T9" t="T10" r="T11" b="T12"/>
                <a:pathLst>
                  <a:path w="2016" h="2015">
                    <a:moveTo>
                      <a:pt x="0" y="2015"/>
                    </a:moveTo>
                    <a:lnTo>
                      <a:pt x="2015" y="0"/>
                    </a:lnTo>
                    <a:lnTo>
                      <a:pt x="2016"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1" name="Freeform 421"/>
              <p:cNvSpPr>
                <a:spLocks/>
              </p:cNvSpPr>
              <p:nvPr/>
            </p:nvSpPr>
            <p:spPr bwMode="auto">
              <a:xfrm>
                <a:off x="8704" y="4389"/>
                <a:ext cx="477" cy="477"/>
              </a:xfrm>
              <a:custGeom>
                <a:avLst/>
                <a:gdLst>
                  <a:gd name="T0" fmla="*/ 0 w 1909"/>
                  <a:gd name="T1" fmla="*/ 1907 h 1907"/>
                  <a:gd name="T2" fmla="*/ 1908 w 1909"/>
                  <a:gd name="T3" fmla="*/ 0 h 1907"/>
                  <a:gd name="T4" fmla="*/ 1909 w 1909"/>
                  <a:gd name="T5" fmla="*/ 0 h 1907"/>
                  <a:gd name="T6" fmla="*/ 0 60000 65536"/>
                  <a:gd name="T7" fmla="*/ 0 60000 65536"/>
                  <a:gd name="T8" fmla="*/ 0 60000 65536"/>
                  <a:gd name="T9" fmla="*/ 0 w 1909"/>
                  <a:gd name="T10" fmla="*/ 0 h 1907"/>
                  <a:gd name="T11" fmla="*/ 1909 w 1909"/>
                  <a:gd name="T12" fmla="*/ 1907 h 1907"/>
                </a:gdLst>
                <a:ahLst/>
                <a:cxnLst>
                  <a:cxn ang="T6">
                    <a:pos x="T0" y="T1"/>
                  </a:cxn>
                  <a:cxn ang="T7">
                    <a:pos x="T2" y="T3"/>
                  </a:cxn>
                  <a:cxn ang="T8">
                    <a:pos x="T4" y="T5"/>
                  </a:cxn>
                </a:cxnLst>
                <a:rect l="T9" t="T10" r="T11" b="T12"/>
                <a:pathLst>
                  <a:path w="1909" h="1907">
                    <a:moveTo>
                      <a:pt x="0" y="1907"/>
                    </a:moveTo>
                    <a:lnTo>
                      <a:pt x="1908" y="0"/>
                    </a:lnTo>
                    <a:lnTo>
                      <a:pt x="190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2" name="Freeform 422"/>
              <p:cNvSpPr>
                <a:spLocks/>
              </p:cNvSpPr>
              <p:nvPr/>
            </p:nvSpPr>
            <p:spPr bwMode="auto">
              <a:xfrm>
                <a:off x="8659" y="4843"/>
                <a:ext cx="45" cy="23"/>
              </a:xfrm>
              <a:custGeom>
                <a:avLst/>
                <a:gdLst>
                  <a:gd name="T0" fmla="*/ 0 w 181"/>
                  <a:gd name="T1" fmla="*/ 0 h 95"/>
                  <a:gd name="T2" fmla="*/ 180 w 181"/>
                  <a:gd name="T3" fmla="*/ 95 h 95"/>
                  <a:gd name="T4" fmla="*/ 181 w 181"/>
                  <a:gd name="T5" fmla="*/ 95 h 95"/>
                  <a:gd name="T6" fmla="*/ 0 60000 65536"/>
                  <a:gd name="T7" fmla="*/ 0 60000 65536"/>
                  <a:gd name="T8" fmla="*/ 0 60000 65536"/>
                  <a:gd name="T9" fmla="*/ 0 w 181"/>
                  <a:gd name="T10" fmla="*/ 0 h 95"/>
                  <a:gd name="T11" fmla="*/ 181 w 181"/>
                  <a:gd name="T12" fmla="*/ 95 h 95"/>
                </a:gdLst>
                <a:ahLst/>
                <a:cxnLst>
                  <a:cxn ang="T6">
                    <a:pos x="T0" y="T1"/>
                  </a:cxn>
                  <a:cxn ang="T7">
                    <a:pos x="T2" y="T3"/>
                  </a:cxn>
                  <a:cxn ang="T8">
                    <a:pos x="T4" y="T5"/>
                  </a:cxn>
                </a:cxnLst>
                <a:rect l="T9" t="T10" r="T11" b="T12"/>
                <a:pathLst>
                  <a:path w="181" h="95">
                    <a:moveTo>
                      <a:pt x="0" y="0"/>
                    </a:moveTo>
                    <a:lnTo>
                      <a:pt x="180" y="95"/>
                    </a:lnTo>
                    <a:lnTo>
                      <a:pt x="181" y="9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3" name="Freeform 423"/>
              <p:cNvSpPr>
                <a:spLocks/>
              </p:cNvSpPr>
              <p:nvPr/>
            </p:nvSpPr>
            <p:spPr bwMode="auto">
              <a:xfrm>
                <a:off x="8171" y="4613"/>
                <a:ext cx="111" cy="111"/>
              </a:xfrm>
              <a:custGeom>
                <a:avLst/>
                <a:gdLst>
                  <a:gd name="T0" fmla="*/ 0 w 444"/>
                  <a:gd name="T1" fmla="*/ 442 h 442"/>
                  <a:gd name="T2" fmla="*/ 443 w 444"/>
                  <a:gd name="T3" fmla="*/ 0 h 442"/>
                  <a:gd name="T4" fmla="*/ 444 w 444"/>
                  <a:gd name="T5" fmla="*/ 0 h 442"/>
                  <a:gd name="T6" fmla="*/ 0 60000 65536"/>
                  <a:gd name="T7" fmla="*/ 0 60000 65536"/>
                  <a:gd name="T8" fmla="*/ 0 60000 65536"/>
                  <a:gd name="T9" fmla="*/ 0 w 444"/>
                  <a:gd name="T10" fmla="*/ 0 h 442"/>
                  <a:gd name="T11" fmla="*/ 444 w 444"/>
                  <a:gd name="T12" fmla="*/ 442 h 442"/>
                </a:gdLst>
                <a:ahLst/>
                <a:cxnLst>
                  <a:cxn ang="T6">
                    <a:pos x="T0" y="T1"/>
                  </a:cxn>
                  <a:cxn ang="T7">
                    <a:pos x="T2" y="T3"/>
                  </a:cxn>
                  <a:cxn ang="T8">
                    <a:pos x="T4" y="T5"/>
                  </a:cxn>
                </a:cxnLst>
                <a:rect l="T9" t="T10" r="T11" b="T12"/>
                <a:pathLst>
                  <a:path w="444" h="442">
                    <a:moveTo>
                      <a:pt x="0" y="442"/>
                    </a:moveTo>
                    <a:lnTo>
                      <a:pt x="443" y="0"/>
                    </a:lnTo>
                    <a:lnTo>
                      <a:pt x="444"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4" name="Freeform 424"/>
              <p:cNvSpPr>
                <a:spLocks/>
              </p:cNvSpPr>
              <p:nvPr/>
            </p:nvSpPr>
            <p:spPr bwMode="auto">
              <a:xfrm>
                <a:off x="8171" y="4724"/>
                <a:ext cx="4" cy="21"/>
              </a:xfrm>
              <a:custGeom>
                <a:avLst/>
                <a:gdLst>
                  <a:gd name="T0" fmla="*/ 0 w 15"/>
                  <a:gd name="T1" fmla="*/ 0 h 84"/>
                  <a:gd name="T2" fmla="*/ 14 w 15"/>
                  <a:gd name="T3" fmla="*/ 84 h 84"/>
                  <a:gd name="T4" fmla="*/ 15 w 15"/>
                  <a:gd name="T5" fmla="*/ 84 h 84"/>
                  <a:gd name="T6" fmla="*/ 0 60000 65536"/>
                  <a:gd name="T7" fmla="*/ 0 60000 65536"/>
                  <a:gd name="T8" fmla="*/ 0 60000 65536"/>
                  <a:gd name="T9" fmla="*/ 0 w 15"/>
                  <a:gd name="T10" fmla="*/ 0 h 84"/>
                  <a:gd name="T11" fmla="*/ 15 w 15"/>
                  <a:gd name="T12" fmla="*/ 84 h 84"/>
                </a:gdLst>
                <a:ahLst/>
                <a:cxnLst>
                  <a:cxn ang="T6">
                    <a:pos x="T0" y="T1"/>
                  </a:cxn>
                  <a:cxn ang="T7">
                    <a:pos x="T2" y="T3"/>
                  </a:cxn>
                  <a:cxn ang="T8">
                    <a:pos x="T4" y="T5"/>
                  </a:cxn>
                </a:cxnLst>
                <a:rect l="T9" t="T10" r="T11" b="T12"/>
                <a:pathLst>
                  <a:path w="15" h="84">
                    <a:moveTo>
                      <a:pt x="0" y="0"/>
                    </a:moveTo>
                    <a:lnTo>
                      <a:pt x="14" y="84"/>
                    </a:lnTo>
                    <a:lnTo>
                      <a:pt x="15" y="8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5" name="Freeform 425"/>
              <p:cNvSpPr>
                <a:spLocks/>
              </p:cNvSpPr>
              <p:nvPr/>
            </p:nvSpPr>
            <p:spPr bwMode="auto">
              <a:xfrm>
                <a:off x="6086" y="4442"/>
                <a:ext cx="191" cy="137"/>
              </a:xfrm>
              <a:custGeom>
                <a:avLst/>
                <a:gdLst>
                  <a:gd name="T0" fmla="*/ 12 w 764"/>
                  <a:gd name="T1" fmla="*/ 437 h 547"/>
                  <a:gd name="T2" fmla="*/ 38 w 764"/>
                  <a:gd name="T3" fmla="*/ 476 h 547"/>
                  <a:gd name="T4" fmla="*/ 74 w 764"/>
                  <a:gd name="T5" fmla="*/ 507 h 547"/>
                  <a:gd name="T6" fmla="*/ 123 w 764"/>
                  <a:gd name="T7" fmla="*/ 529 h 547"/>
                  <a:gd name="T8" fmla="*/ 181 w 764"/>
                  <a:gd name="T9" fmla="*/ 542 h 547"/>
                  <a:gd name="T10" fmla="*/ 246 w 764"/>
                  <a:gd name="T11" fmla="*/ 547 h 547"/>
                  <a:gd name="T12" fmla="*/ 316 w 764"/>
                  <a:gd name="T13" fmla="*/ 540 h 547"/>
                  <a:gd name="T14" fmla="*/ 388 w 764"/>
                  <a:gd name="T15" fmla="*/ 525 h 547"/>
                  <a:gd name="T16" fmla="*/ 461 w 764"/>
                  <a:gd name="T17" fmla="*/ 499 h 547"/>
                  <a:gd name="T18" fmla="*/ 531 w 764"/>
                  <a:gd name="T19" fmla="*/ 466 h 547"/>
                  <a:gd name="T20" fmla="*/ 594 w 764"/>
                  <a:gd name="T21" fmla="*/ 426 h 547"/>
                  <a:gd name="T22" fmla="*/ 650 w 764"/>
                  <a:gd name="T23" fmla="*/ 380 h 547"/>
                  <a:gd name="T24" fmla="*/ 697 w 764"/>
                  <a:gd name="T25" fmla="*/ 330 h 547"/>
                  <a:gd name="T26" fmla="*/ 731 w 764"/>
                  <a:gd name="T27" fmla="*/ 279 h 547"/>
                  <a:gd name="T28" fmla="*/ 755 w 764"/>
                  <a:gd name="T29" fmla="*/ 227 h 547"/>
                  <a:gd name="T30" fmla="*/ 764 w 764"/>
                  <a:gd name="T31" fmla="*/ 177 h 547"/>
                  <a:gd name="T32" fmla="*/ 758 w 764"/>
                  <a:gd name="T33" fmla="*/ 131 h 547"/>
                  <a:gd name="T34" fmla="*/ 740 w 764"/>
                  <a:gd name="T35" fmla="*/ 88 h 547"/>
                  <a:gd name="T36" fmla="*/ 708 w 764"/>
                  <a:gd name="T37" fmla="*/ 54 h 547"/>
                  <a:gd name="T38" fmla="*/ 665 w 764"/>
                  <a:gd name="T39" fmla="*/ 27 h 547"/>
                  <a:gd name="T40" fmla="*/ 612 w 764"/>
                  <a:gd name="T41" fmla="*/ 9 h 547"/>
                  <a:gd name="T42" fmla="*/ 550 w 764"/>
                  <a:gd name="T43" fmla="*/ 0 h 547"/>
                  <a:gd name="T44" fmla="*/ 482 w 764"/>
                  <a:gd name="T45" fmla="*/ 2 h 547"/>
                  <a:gd name="T46" fmla="*/ 411 w 764"/>
                  <a:gd name="T47" fmla="*/ 13 h 547"/>
                  <a:gd name="T48" fmla="*/ 338 w 764"/>
                  <a:gd name="T49" fmla="*/ 33 h 547"/>
                  <a:gd name="T50" fmla="*/ 267 w 764"/>
                  <a:gd name="T51" fmla="*/ 62 h 547"/>
                  <a:gd name="T52" fmla="*/ 200 w 764"/>
                  <a:gd name="T53" fmla="*/ 100 h 547"/>
                  <a:gd name="T54" fmla="*/ 140 w 764"/>
                  <a:gd name="T55" fmla="*/ 142 h 547"/>
                  <a:gd name="T56" fmla="*/ 89 w 764"/>
                  <a:gd name="T57" fmla="*/ 191 h 547"/>
                  <a:gd name="T58" fmla="*/ 48 w 764"/>
                  <a:gd name="T59" fmla="*/ 240 h 547"/>
                  <a:gd name="T60" fmla="*/ 19 w 764"/>
                  <a:gd name="T61" fmla="*/ 293 h 547"/>
                  <a:gd name="T62" fmla="*/ 2 w 764"/>
                  <a:gd name="T63" fmla="*/ 344 h 547"/>
                  <a:gd name="T64" fmla="*/ 0 w 764"/>
                  <a:gd name="T65" fmla="*/ 393 h 547"/>
                  <a:gd name="T66" fmla="*/ 12 w 764"/>
                  <a:gd name="T67" fmla="*/ 437 h 547"/>
                  <a:gd name="T68" fmla="*/ 13 w 764"/>
                  <a:gd name="T69" fmla="*/ 437 h 54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4"/>
                  <a:gd name="T106" fmla="*/ 0 h 547"/>
                  <a:gd name="T107" fmla="*/ 764 w 764"/>
                  <a:gd name="T108" fmla="*/ 547 h 54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4" h="547">
                    <a:moveTo>
                      <a:pt x="12" y="437"/>
                    </a:moveTo>
                    <a:lnTo>
                      <a:pt x="38" y="476"/>
                    </a:lnTo>
                    <a:lnTo>
                      <a:pt x="74" y="507"/>
                    </a:lnTo>
                    <a:lnTo>
                      <a:pt x="123" y="529"/>
                    </a:lnTo>
                    <a:lnTo>
                      <a:pt x="181" y="542"/>
                    </a:lnTo>
                    <a:lnTo>
                      <a:pt x="246" y="547"/>
                    </a:lnTo>
                    <a:lnTo>
                      <a:pt x="316" y="540"/>
                    </a:lnTo>
                    <a:lnTo>
                      <a:pt x="388" y="525"/>
                    </a:lnTo>
                    <a:lnTo>
                      <a:pt x="461" y="499"/>
                    </a:lnTo>
                    <a:lnTo>
                      <a:pt x="531" y="466"/>
                    </a:lnTo>
                    <a:lnTo>
                      <a:pt x="594" y="426"/>
                    </a:lnTo>
                    <a:lnTo>
                      <a:pt x="650" y="380"/>
                    </a:lnTo>
                    <a:lnTo>
                      <a:pt x="697" y="330"/>
                    </a:lnTo>
                    <a:lnTo>
                      <a:pt x="731" y="279"/>
                    </a:lnTo>
                    <a:lnTo>
                      <a:pt x="755" y="227"/>
                    </a:lnTo>
                    <a:lnTo>
                      <a:pt x="764" y="177"/>
                    </a:lnTo>
                    <a:lnTo>
                      <a:pt x="758" y="131"/>
                    </a:lnTo>
                    <a:lnTo>
                      <a:pt x="740" y="88"/>
                    </a:lnTo>
                    <a:lnTo>
                      <a:pt x="708" y="54"/>
                    </a:lnTo>
                    <a:lnTo>
                      <a:pt x="665" y="27"/>
                    </a:lnTo>
                    <a:lnTo>
                      <a:pt x="612" y="9"/>
                    </a:lnTo>
                    <a:lnTo>
                      <a:pt x="550" y="0"/>
                    </a:lnTo>
                    <a:lnTo>
                      <a:pt x="482" y="2"/>
                    </a:lnTo>
                    <a:lnTo>
                      <a:pt x="411" y="13"/>
                    </a:lnTo>
                    <a:lnTo>
                      <a:pt x="338" y="33"/>
                    </a:lnTo>
                    <a:lnTo>
                      <a:pt x="267" y="62"/>
                    </a:lnTo>
                    <a:lnTo>
                      <a:pt x="200" y="100"/>
                    </a:lnTo>
                    <a:lnTo>
                      <a:pt x="140" y="142"/>
                    </a:lnTo>
                    <a:lnTo>
                      <a:pt x="89" y="191"/>
                    </a:lnTo>
                    <a:lnTo>
                      <a:pt x="48" y="240"/>
                    </a:lnTo>
                    <a:lnTo>
                      <a:pt x="19" y="293"/>
                    </a:lnTo>
                    <a:lnTo>
                      <a:pt x="2" y="344"/>
                    </a:lnTo>
                    <a:lnTo>
                      <a:pt x="0" y="393"/>
                    </a:lnTo>
                    <a:lnTo>
                      <a:pt x="12" y="437"/>
                    </a:lnTo>
                    <a:lnTo>
                      <a:pt x="13" y="43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6" name="Freeform 426"/>
              <p:cNvSpPr>
                <a:spLocks/>
              </p:cNvSpPr>
              <p:nvPr/>
            </p:nvSpPr>
            <p:spPr bwMode="auto">
              <a:xfrm>
                <a:off x="6114" y="4470"/>
                <a:ext cx="134" cy="80"/>
              </a:xfrm>
              <a:custGeom>
                <a:avLst/>
                <a:gdLst>
                  <a:gd name="T0" fmla="*/ 1 w 536"/>
                  <a:gd name="T1" fmla="*/ 277 h 318"/>
                  <a:gd name="T2" fmla="*/ 22 w 536"/>
                  <a:gd name="T3" fmla="*/ 299 h 318"/>
                  <a:gd name="T4" fmla="*/ 89 w 536"/>
                  <a:gd name="T5" fmla="*/ 318 h 318"/>
                  <a:gd name="T6" fmla="*/ 197 w 536"/>
                  <a:gd name="T7" fmla="*/ 313 h 318"/>
                  <a:gd name="T8" fmla="*/ 320 w 536"/>
                  <a:gd name="T9" fmla="*/ 275 h 318"/>
                  <a:gd name="T10" fmla="*/ 431 w 536"/>
                  <a:gd name="T11" fmla="*/ 210 h 318"/>
                  <a:gd name="T12" fmla="*/ 506 w 536"/>
                  <a:gd name="T13" fmla="*/ 132 h 318"/>
                  <a:gd name="T14" fmla="*/ 536 w 536"/>
                  <a:gd name="T15" fmla="*/ 70 h 318"/>
                  <a:gd name="T16" fmla="*/ 535 w 536"/>
                  <a:gd name="T17" fmla="*/ 40 h 318"/>
                  <a:gd name="T18" fmla="*/ 515 w 536"/>
                  <a:gd name="T19" fmla="*/ 20 h 318"/>
                  <a:gd name="T20" fmla="*/ 449 w 536"/>
                  <a:gd name="T21" fmla="*/ 0 h 318"/>
                  <a:gd name="T22" fmla="*/ 340 w 536"/>
                  <a:gd name="T23" fmla="*/ 4 h 318"/>
                  <a:gd name="T24" fmla="*/ 217 w 536"/>
                  <a:gd name="T25" fmla="*/ 43 h 318"/>
                  <a:gd name="T26" fmla="*/ 107 w 536"/>
                  <a:gd name="T27" fmla="*/ 109 h 318"/>
                  <a:gd name="T28" fmla="*/ 30 w 536"/>
                  <a:gd name="T29" fmla="*/ 185 h 318"/>
                  <a:gd name="T30" fmla="*/ 0 w 536"/>
                  <a:gd name="T31" fmla="*/ 249 h 318"/>
                  <a:gd name="T32" fmla="*/ 1 w 536"/>
                  <a:gd name="T33" fmla="*/ 277 h 318"/>
                  <a:gd name="T34" fmla="*/ 2 w 536"/>
                  <a:gd name="T35" fmla="*/ 277 h 3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6"/>
                  <a:gd name="T55" fmla="*/ 0 h 318"/>
                  <a:gd name="T56" fmla="*/ 536 w 536"/>
                  <a:gd name="T57" fmla="*/ 318 h 3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6" h="318">
                    <a:moveTo>
                      <a:pt x="1" y="277"/>
                    </a:moveTo>
                    <a:lnTo>
                      <a:pt x="22" y="299"/>
                    </a:lnTo>
                    <a:lnTo>
                      <a:pt x="89" y="318"/>
                    </a:lnTo>
                    <a:lnTo>
                      <a:pt x="197" y="313"/>
                    </a:lnTo>
                    <a:lnTo>
                      <a:pt x="320" y="275"/>
                    </a:lnTo>
                    <a:lnTo>
                      <a:pt x="431" y="210"/>
                    </a:lnTo>
                    <a:lnTo>
                      <a:pt x="506" y="132"/>
                    </a:lnTo>
                    <a:lnTo>
                      <a:pt x="536" y="70"/>
                    </a:lnTo>
                    <a:lnTo>
                      <a:pt x="535" y="40"/>
                    </a:lnTo>
                    <a:lnTo>
                      <a:pt x="515" y="20"/>
                    </a:lnTo>
                    <a:lnTo>
                      <a:pt x="449" y="0"/>
                    </a:lnTo>
                    <a:lnTo>
                      <a:pt x="340" y="4"/>
                    </a:lnTo>
                    <a:lnTo>
                      <a:pt x="217" y="43"/>
                    </a:lnTo>
                    <a:lnTo>
                      <a:pt x="107" y="109"/>
                    </a:lnTo>
                    <a:lnTo>
                      <a:pt x="30" y="185"/>
                    </a:lnTo>
                    <a:lnTo>
                      <a:pt x="0" y="249"/>
                    </a:lnTo>
                    <a:lnTo>
                      <a:pt x="1" y="277"/>
                    </a:lnTo>
                    <a:lnTo>
                      <a:pt x="2" y="27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7" name="Freeform 427"/>
              <p:cNvSpPr>
                <a:spLocks/>
              </p:cNvSpPr>
              <p:nvPr/>
            </p:nvSpPr>
            <p:spPr bwMode="auto">
              <a:xfrm>
                <a:off x="6426" y="4500"/>
                <a:ext cx="110" cy="72"/>
              </a:xfrm>
              <a:custGeom>
                <a:avLst/>
                <a:gdLst>
                  <a:gd name="T0" fmla="*/ 4 w 440"/>
                  <a:gd name="T1" fmla="*/ 225 h 286"/>
                  <a:gd name="T2" fmla="*/ 17 w 440"/>
                  <a:gd name="T3" fmla="*/ 245 h 286"/>
                  <a:gd name="T4" fmla="*/ 37 w 440"/>
                  <a:gd name="T5" fmla="*/ 263 h 286"/>
                  <a:gd name="T6" fmla="*/ 63 w 440"/>
                  <a:gd name="T7" fmla="*/ 275 h 286"/>
                  <a:gd name="T8" fmla="*/ 94 w 440"/>
                  <a:gd name="T9" fmla="*/ 283 h 286"/>
                  <a:gd name="T10" fmla="*/ 131 w 440"/>
                  <a:gd name="T11" fmla="*/ 286 h 286"/>
                  <a:gd name="T12" fmla="*/ 171 w 440"/>
                  <a:gd name="T13" fmla="*/ 283 h 286"/>
                  <a:gd name="T14" fmla="*/ 212 w 440"/>
                  <a:gd name="T15" fmla="*/ 276 h 286"/>
                  <a:gd name="T16" fmla="*/ 254 w 440"/>
                  <a:gd name="T17" fmla="*/ 264 h 286"/>
                  <a:gd name="T18" fmla="*/ 294 w 440"/>
                  <a:gd name="T19" fmla="*/ 247 h 286"/>
                  <a:gd name="T20" fmla="*/ 332 w 440"/>
                  <a:gd name="T21" fmla="*/ 226 h 286"/>
                  <a:gd name="T22" fmla="*/ 366 w 440"/>
                  <a:gd name="T23" fmla="*/ 203 h 286"/>
                  <a:gd name="T24" fmla="*/ 395 w 440"/>
                  <a:gd name="T25" fmla="*/ 177 h 286"/>
                  <a:gd name="T26" fmla="*/ 416 w 440"/>
                  <a:gd name="T27" fmla="*/ 151 h 286"/>
                  <a:gd name="T28" fmla="*/ 432 w 440"/>
                  <a:gd name="T29" fmla="*/ 123 h 286"/>
                  <a:gd name="T30" fmla="*/ 440 w 440"/>
                  <a:gd name="T31" fmla="*/ 97 h 286"/>
                  <a:gd name="T32" fmla="*/ 438 w 440"/>
                  <a:gd name="T33" fmla="*/ 72 h 286"/>
                  <a:gd name="T34" fmla="*/ 431 w 440"/>
                  <a:gd name="T35" fmla="*/ 50 h 286"/>
                  <a:gd name="T36" fmla="*/ 414 w 440"/>
                  <a:gd name="T37" fmla="*/ 31 h 286"/>
                  <a:gd name="T38" fmla="*/ 391 w 440"/>
                  <a:gd name="T39" fmla="*/ 16 h 286"/>
                  <a:gd name="T40" fmla="*/ 362 w 440"/>
                  <a:gd name="T41" fmla="*/ 5 h 286"/>
                  <a:gd name="T42" fmla="*/ 327 w 440"/>
                  <a:gd name="T43" fmla="*/ 1 h 286"/>
                  <a:gd name="T44" fmla="*/ 290 w 440"/>
                  <a:gd name="T45" fmla="*/ 0 h 286"/>
                  <a:gd name="T46" fmla="*/ 249 w 440"/>
                  <a:gd name="T47" fmla="*/ 5 h 286"/>
                  <a:gd name="T48" fmla="*/ 206 w 440"/>
                  <a:gd name="T49" fmla="*/ 15 h 286"/>
                  <a:gd name="T50" fmla="*/ 165 w 440"/>
                  <a:gd name="T51" fmla="*/ 30 h 286"/>
                  <a:gd name="T52" fmla="*/ 125 w 440"/>
                  <a:gd name="T53" fmla="*/ 49 h 286"/>
                  <a:gd name="T54" fmla="*/ 90 w 440"/>
                  <a:gd name="T55" fmla="*/ 70 h 286"/>
                  <a:gd name="T56" fmla="*/ 59 w 440"/>
                  <a:gd name="T57" fmla="*/ 95 h 286"/>
                  <a:gd name="T58" fmla="*/ 33 w 440"/>
                  <a:gd name="T59" fmla="*/ 121 h 286"/>
                  <a:gd name="T60" fmla="*/ 14 w 440"/>
                  <a:gd name="T61" fmla="*/ 148 h 286"/>
                  <a:gd name="T62" fmla="*/ 3 w 440"/>
                  <a:gd name="T63" fmla="*/ 175 h 286"/>
                  <a:gd name="T64" fmla="*/ 0 w 440"/>
                  <a:gd name="T65" fmla="*/ 201 h 286"/>
                  <a:gd name="T66" fmla="*/ 4 w 440"/>
                  <a:gd name="T67" fmla="*/ 225 h 286"/>
                  <a:gd name="T68" fmla="*/ 5 w 440"/>
                  <a:gd name="T69" fmla="*/ 225 h 2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40"/>
                  <a:gd name="T106" fmla="*/ 0 h 286"/>
                  <a:gd name="T107" fmla="*/ 440 w 440"/>
                  <a:gd name="T108" fmla="*/ 286 h 2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40" h="286">
                    <a:moveTo>
                      <a:pt x="4" y="225"/>
                    </a:moveTo>
                    <a:lnTo>
                      <a:pt x="17" y="245"/>
                    </a:lnTo>
                    <a:lnTo>
                      <a:pt x="37" y="263"/>
                    </a:lnTo>
                    <a:lnTo>
                      <a:pt x="63" y="275"/>
                    </a:lnTo>
                    <a:lnTo>
                      <a:pt x="94" y="283"/>
                    </a:lnTo>
                    <a:lnTo>
                      <a:pt x="131" y="286"/>
                    </a:lnTo>
                    <a:lnTo>
                      <a:pt x="171" y="283"/>
                    </a:lnTo>
                    <a:lnTo>
                      <a:pt x="212" y="276"/>
                    </a:lnTo>
                    <a:lnTo>
                      <a:pt x="254" y="264"/>
                    </a:lnTo>
                    <a:lnTo>
                      <a:pt x="294" y="247"/>
                    </a:lnTo>
                    <a:lnTo>
                      <a:pt x="332" y="226"/>
                    </a:lnTo>
                    <a:lnTo>
                      <a:pt x="366" y="203"/>
                    </a:lnTo>
                    <a:lnTo>
                      <a:pt x="395" y="177"/>
                    </a:lnTo>
                    <a:lnTo>
                      <a:pt x="416" y="151"/>
                    </a:lnTo>
                    <a:lnTo>
                      <a:pt x="432" y="123"/>
                    </a:lnTo>
                    <a:lnTo>
                      <a:pt x="440" y="97"/>
                    </a:lnTo>
                    <a:lnTo>
                      <a:pt x="438" y="72"/>
                    </a:lnTo>
                    <a:lnTo>
                      <a:pt x="431" y="50"/>
                    </a:lnTo>
                    <a:lnTo>
                      <a:pt x="414" y="31"/>
                    </a:lnTo>
                    <a:lnTo>
                      <a:pt x="391" y="16"/>
                    </a:lnTo>
                    <a:lnTo>
                      <a:pt x="362" y="5"/>
                    </a:lnTo>
                    <a:lnTo>
                      <a:pt x="327" y="1"/>
                    </a:lnTo>
                    <a:lnTo>
                      <a:pt x="290" y="0"/>
                    </a:lnTo>
                    <a:lnTo>
                      <a:pt x="249" y="5"/>
                    </a:lnTo>
                    <a:lnTo>
                      <a:pt x="206" y="15"/>
                    </a:lnTo>
                    <a:lnTo>
                      <a:pt x="165" y="30"/>
                    </a:lnTo>
                    <a:lnTo>
                      <a:pt x="125" y="49"/>
                    </a:lnTo>
                    <a:lnTo>
                      <a:pt x="90" y="70"/>
                    </a:lnTo>
                    <a:lnTo>
                      <a:pt x="59" y="95"/>
                    </a:lnTo>
                    <a:lnTo>
                      <a:pt x="33" y="121"/>
                    </a:lnTo>
                    <a:lnTo>
                      <a:pt x="14" y="148"/>
                    </a:lnTo>
                    <a:lnTo>
                      <a:pt x="3" y="175"/>
                    </a:lnTo>
                    <a:lnTo>
                      <a:pt x="0" y="201"/>
                    </a:lnTo>
                    <a:lnTo>
                      <a:pt x="4" y="225"/>
                    </a:lnTo>
                    <a:lnTo>
                      <a:pt x="5" y="22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8" name="Freeform 428"/>
              <p:cNvSpPr>
                <a:spLocks/>
              </p:cNvSpPr>
              <p:nvPr/>
            </p:nvSpPr>
            <p:spPr bwMode="auto">
              <a:xfrm>
                <a:off x="4524" y="4033"/>
                <a:ext cx="26" cy="25"/>
              </a:xfrm>
              <a:custGeom>
                <a:avLst/>
                <a:gdLst>
                  <a:gd name="T0" fmla="*/ 101 w 101"/>
                  <a:gd name="T1" fmla="*/ 0 h 102"/>
                  <a:gd name="T2" fmla="*/ 0 w 101"/>
                  <a:gd name="T3" fmla="*/ 102 h 102"/>
                  <a:gd name="T4" fmla="*/ 1 w 101"/>
                  <a:gd name="T5" fmla="*/ 102 h 102"/>
                  <a:gd name="T6" fmla="*/ 0 60000 65536"/>
                  <a:gd name="T7" fmla="*/ 0 60000 65536"/>
                  <a:gd name="T8" fmla="*/ 0 60000 65536"/>
                  <a:gd name="T9" fmla="*/ 0 w 101"/>
                  <a:gd name="T10" fmla="*/ 0 h 102"/>
                  <a:gd name="T11" fmla="*/ 101 w 101"/>
                  <a:gd name="T12" fmla="*/ 102 h 102"/>
                </a:gdLst>
                <a:ahLst/>
                <a:cxnLst>
                  <a:cxn ang="T6">
                    <a:pos x="T0" y="T1"/>
                  </a:cxn>
                  <a:cxn ang="T7">
                    <a:pos x="T2" y="T3"/>
                  </a:cxn>
                  <a:cxn ang="T8">
                    <a:pos x="T4" y="T5"/>
                  </a:cxn>
                </a:cxnLst>
                <a:rect l="T9" t="T10" r="T11" b="T12"/>
                <a:pathLst>
                  <a:path w="101" h="102">
                    <a:moveTo>
                      <a:pt x="101" y="0"/>
                    </a:moveTo>
                    <a:lnTo>
                      <a:pt x="0" y="102"/>
                    </a:lnTo>
                    <a:lnTo>
                      <a:pt x="1" y="10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69" name="Freeform 429"/>
              <p:cNvSpPr>
                <a:spLocks/>
              </p:cNvSpPr>
              <p:nvPr/>
            </p:nvSpPr>
            <p:spPr bwMode="auto">
              <a:xfrm>
                <a:off x="4188" y="4374"/>
                <a:ext cx="24" cy="25"/>
              </a:xfrm>
              <a:custGeom>
                <a:avLst/>
                <a:gdLst>
                  <a:gd name="T0" fmla="*/ 99 w 99"/>
                  <a:gd name="T1" fmla="*/ 0 h 100"/>
                  <a:gd name="T2" fmla="*/ 0 w 99"/>
                  <a:gd name="T3" fmla="*/ 100 h 100"/>
                  <a:gd name="T4" fmla="*/ 1 w 99"/>
                  <a:gd name="T5" fmla="*/ 100 h 100"/>
                  <a:gd name="T6" fmla="*/ 0 60000 65536"/>
                  <a:gd name="T7" fmla="*/ 0 60000 65536"/>
                  <a:gd name="T8" fmla="*/ 0 60000 65536"/>
                  <a:gd name="T9" fmla="*/ 0 w 99"/>
                  <a:gd name="T10" fmla="*/ 0 h 100"/>
                  <a:gd name="T11" fmla="*/ 99 w 99"/>
                  <a:gd name="T12" fmla="*/ 100 h 100"/>
                </a:gdLst>
                <a:ahLst/>
                <a:cxnLst>
                  <a:cxn ang="T6">
                    <a:pos x="T0" y="T1"/>
                  </a:cxn>
                  <a:cxn ang="T7">
                    <a:pos x="T2" y="T3"/>
                  </a:cxn>
                  <a:cxn ang="T8">
                    <a:pos x="T4" y="T5"/>
                  </a:cxn>
                </a:cxnLst>
                <a:rect l="T9" t="T10" r="T11" b="T12"/>
                <a:pathLst>
                  <a:path w="99" h="100">
                    <a:moveTo>
                      <a:pt x="99" y="0"/>
                    </a:moveTo>
                    <a:lnTo>
                      <a:pt x="0" y="100"/>
                    </a:lnTo>
                    <a:lnTo>
                      <a:pt x="1" y="10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0" name="Freeform 430"/>
              <p:cNvSpPr>
                <a:spLocks/>
              </p:cNvSpPr>
              <p:nvPr/>
            </p:nvSpPr>
            <p:spPr bwMode="auto">
              <a:xfrm>
                <a:off x="4237" y="4083"/>
                <a:ext cx="263" cy="266"/>
              </a:xfrm>
              <a:custGeom>
                <a:avLst/>
                <a:gdLst>
                  <a:gd name="T0" fmla="*/ 0 w 1051"/>
                  <a:gd name="T1" fmla="*/ 1064 h 1064"/>
                  <a:gd name="T2" fmla="*/ 1050 w 1051"/>
                  <a:gd name="T3" fmla="*/ 0 h 1064"/>
                  <a:gd name="T4" fmla="*/ 1051 w 1051"/>
                  <a:gd name="T5" fmla="*/ 0 h 1064"/>
                  <a:gd name="T6" fmla="*/ 0 60000 65536"/>
                  <a:gd name="T7" fmla="*/ 0 60000 65536"/>
                  <a:gd name="T8" fmla="*/ 0 60000 65536"/>
                  <a:gd name="T9" fmla="*/ 0 w 1051"/>
                  <a:gd name="T10" fmla="*/ 0 h 1064"/>
                  <a:gd name="T11" fmla="*/ 1051 w 1051"/>
                  <a:gd name="T12" fmla="*/ 1064 h 1064"/>
                </a:gdLst>
                <a:ahLst/>
                <a:cxnLst>
                  <a:cxn ang="T6">
                    <a:pos x="T0" y="T1"/>
                  </a:cxn>
                  <a:cxn ang="T7">
                    <a:pos x="T2" y="T3"/>
                  </a:cxn>
                  <a:cxn ang="T8">
                    <a:pos x="T4" y="T5"/>
                  </a:cxn>
                </a:cxnLst>
                <a:rect l="T9" t="T10" r="T11" b="T12"/>
                <a:pathLst>
                  <a:path w="1051" h="1064">
                    <a:moveTo>
                      <a:pt x="0" y="1064"/>
                    </a:moveTo>
                    <a:lnTo>
                      <a:pt x="1050" y="0"/>
                    </a:lnTo>
                    <a:lnTo>
                      <a:pt x="105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1" name="Freeform 431"/>
              <p:cNvSpPr>
                <a:spLocks/>
              </p:cNvSpPr>
              <p:nvPr/>
            </p:nvSpPr>
            <p:spPr bwMode="auto">
              <a:xfrm>
                <a:off x="4208" y="4349"/>
                <a:ext cx="29" cy="29"/>
              </a:xfrm>
              <a:custGeom>
                <a:avLst/>
                <a:gdLst>
                  <a:gd name="T0" fmla="*/ 0 w 116"/>
                  <a:gd name="T1" fmla="*/ 83 h 116"/>
                  <a:gd name="T2" fmla="*/ 34 w 116"/>
                  <a:gd name="T3" fmla="*/ 116 h 116"/>
                  <a:gd name="T4" fmla="*/ 116 w 116"/>
                  <a:gd name="T5" fmla="*/ 0 h 116"/>
                  <a:gd name="T6" fmla="*/ 0 w 116"/>
                  <a:gd name="T7" fmla="*/ 83 h 116"/>
                  <a:gd name="T8" fmla="*/ 0 60000 65536"/>
                  <a:gd name="T9" fmla="*/ 0 60000 65536"/>
                  <a:gd name="T10" fmla="*/ 0 60000 65536"/>
                  <a:gd name="T11" fmla="*/ 0 60000 65536"/>
                  <a:gd name="T12" fmla="*/ 0 w 116"/>
                  <a:gd name="T13" fmla="*/ 0 h 116"/>
                  <a:gd name="T14" fmla="*/ 116 w 116"/>
                  <a:gd name="T15" fmla="*/ 116 h 116"/>
                </a:gdLst>
                <a:ahLst/>
                <a:cxnLst>
                  <a:cxn ang="T8">
                    <a:pos x="T0" y="T1"/>
                  </a:cxn>
                  <a:cxn ang="T9">
                    <a:pos x="T2" y="T3"/>
                  </a:cxn>
                  <a:cxn ang="T10">
                    <a:pos x="T4" y="T5"/>
                  </a:cxn>
                  <a:cxn ang="T11">
                    <a:pos x="T6" y="T7"/>
                  </a:cxn>
                </a:cxnLst>
                <a:rect l="T12" t="T13" r="T14" b="T15"/>
                <a:pathLst>
                  <a:path w="116" h="116">
                    <a:moveTo>
                      <a:pt x="0" y="83"/>
                    </a:moveTo>
                    <a:lnTo>
                      <a:pt x="34" y="116"/>
                    </a:lnTo>
                    <a:lnTo>
                      <a:pt x="116" y="0"/>
                    </a:lnTo>
                    <a:lnTo>
                      <a:pt x="0" y="83"/>
                    </a:lnTo>
                    <a:close/>
                  </a:path>
                </a:pathLst>
              </a:custGeom>
              <a:solidFill>
                <a:srgbClr val="FFFFFF"/>
              </a:solidFill>
              <a:ln w="9525">
                <a:solidFill>
                  <a:srgbClr val="000000"/>
                </a:solidFill>
                <a:round/>
                <a:headEnd/>
                <a:tailEnd/>
              </a:ln>
            </p:spPr>
            <p:txBody>
              <a:bodyPr/>
              <a:lstStyle/>
              <a:p>
                <a:endParaRPr lang="en-US"/>
              </a:p>
            </p:txBody>
          </p:sp>
          <p:sp>
            <p:nvSpPr>
              <p:cNvPr id="99772" name="Freeform 432"/>
              <p:cNvSpPr>
                <a:spLocks/>
              </p:cNvSpPr>
              <p:nvPr/>
            </p:nvSpPr>
            <p:spPr bwMode="auto">
              <a:xfrm>
                <a:off x="4208" y="4349"/>
                <a:ext cx="29" cy="29"/>
              </a:xfrm>
              <a:custGeom>
                <a:avLst/>
                <a:gdLst>
                  <a:gd name="T0" fmla="*/ 0 w 116"/>
                  <a:gd name="T1" fmla="*/ 83 h 116"/>
                  <a:gd name="T2" fmla="*/ 34 w 116"/>
                  <a:gd name="T3" fmla="*/ 116 h 116"/>
                  <a:gd name="T4" fmla="*/ 116 w 116"/>
                  <a:gd name="T5" fmla="*/ 0 h 116"/>
                  <a:gd name="T6" fmla="*/ 0 w 116"/>
                  <a:gd name="T7" fmla="*/ 83 h 116"/>
                  <a:gd name="T8" fmla="*/ 0 60000 65536"/>
                  <a:gd name="T9" fmla="*/ 0 60000 65536"/>
                  <a:gd name="T10" fmla="*/ 0 60000 65536"/>
                  <a:gd name="T11" fmla="*/ 0 60000 65536"/>
                  <a:gd name="T12" fmla="*/ 0 w 116"/>
                  <a:gd name="T13" fmla="*/ 0 h 116"/>
                  <a:gd name="T14" fmla="*/ 116 w 116"/>
                  <a:gd name="T15" fmla="*/ 116 h 116"/>
                </a:gdLst>
                <a:ahLst/>
                <a:cxnLst>
                  <a:cxn ang="T8">
                    <a:pos x="T0" y="T1"/>
                  </a:cxn>
                  <a:cxn ang="T9">
                    <a:pos x="T2" y="T3"/>
                  </a:cxn>
                  <a:cxn ang="T10">
                    <a:pos x="T4" y="T5"/>
                  </a:cxn>
                  <a:cxn ang="T11">
                    <a:pos x="T6" y="T7"/>
                  </a:cxn>
                </a:cxnLst>
                <a:rect l="T12" t="T13" r="T14" b="T15"/>
                <a:pathLst>
                  <a:path w="116" h="116">
                    <a:moveTo>
                      <a:pt x="0" y="83"/>
                    </a:moveTo>
                    <a:lnTo>
                      <a:pt x="34" y="116"/>
                    </a:lnTo>
                    <a:lnTo>
                      <a:pt x="116" y="0"/>
                    </a:lnTo>
                    <a:lnTo>
                      <a:pt x="0" y="8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3" name="Freeform 433"/>
              <p:cNvSpPr>
                <a:spLocks/>
              </p:cNvSpPr>
              <p:nvPr/>
            </p:nvSpPr>
            <p:spPr bwMode="auto">
              <a:xfrm>
                <a:off x="4500" y="4054"/>
                <a:ext cx="29" cy="29"/>
              </a:xfrm>
              <a:custGeom>
                <a:avLst/>
                <a:gdLst>
                  <a:gd name="T0" fmla="*/ 82 w 115"/>
                  <a:gd name="T1" fmla="*/ 0 h 116"/>
                  <a:gd name="T2" fmla="*/ 115 w 115"/>
                  <a:gd name="T3" fmla="*/ 32 h 116"/>
                  <a:gd name="T4" fmla="*/ 0 w 115"/>
                  <a:gd name="T5" fmla="*/ 116 h 116"/>
                  <a:gd name="T6" fmla="*/ 82 w 115"/>
                  <a:gd name="T7" fmla="*/ 0 h 116"/>
                  <a:gd name="T8" fmla="*/ 0 60000 65536"/>
                  <a:gd name="T9" fmla="*/ 0 60000 65536"/>
                  <a:gd name="T10" fmla="*/ 0 60000 65536"/>
                  <a:gd name="T11" fmla="*/ 0 60000 65536"/>
                  <a:gd name="T12" fmla="*/ 0 w 115"/>
                  <a:gd name="T13" fmla="*/ 0 h 116"/>
                  <a:gd name="T14" fmla="*/ 115 w 115"/>
                  <a:gd name="T15" fmla="*/ 116 h 116"/>
                </a:gdLst>
                <a:ahLst/>
                <a:cxnLst>
                  <a:cxn ang="T8">
                    <a:pos x="T0" y="T1"/>
                  </a:cxn>
                  <a:cxn ang="T9">
                    <a:pos x="T2" y="T3"/>
                  </a:cxn>
                  <a:cxn ang="T10">
                    <a:pos x="T4" y="T5"/>
                  </a:cxn>
                  <a:cxn ang="T11">
                    <a:pos x="T6" y="T7"/>
                  </a:cxn>
                </a:cxnLst>
                <a:rect l="T12" t="T13" r="T14" b="T15"/>
                <a:pathLst>
                  <a:path w="115" h="116">
                    <a:moveTo>
                      <a:pt x="82" y="0"/>
                    </a:moveTo>
                    <a:lnTo>
                      <a:pt x="115" y="32"/>
                    </a:lnTo>
                    <a:lnTo>
                      <a:pt x="0" y="116"/>
                    </a:lnTo>
                    <a:lnTo>
                      <a:pt x="82" y="0"/>
                    </a:lnTo>
                    <a:close/>
                  </a:path>
                </a:pathLst>
              </a:custGeom>
              <a:solidFill>
                <a:srgbClr val="FFFFFF"/>
              </a:solidFill>
              <a:ln w="9525">
                <a:solidFill>
                  <a:srgbClr val="000000"/>
                </a:solidFill>
                <a:round/>
                <a:headEnd/>
                <a:tailEnd/>
              </a:ln>
            </p:spPr>
            <p:txBody>
              <a:bodyPr/>
              <a:lstStyle/>
              <a:p>
                <a:endParaRPr lang="en-US"/>
              </a:p>
            </p:txBody>
          </p:sp>
          <p:sp>
            <p:nvSpPr>
              <p:cNvPr id="99774" name="Freeform 434"/>
              <p:cNvSpPr>
                <a:spLocks/>
              </p:cNvSpPr>
              <p:nvPr/>
            </p:nvSpPr>
            <p:spPr bwMode="auto">
              <a:xfrm>
                <a:off x="4500" y="4054"/>
                <a:ext cx="29" cy="29"/>
              </a:xfrm>
              <a:custGeom>
                <a:avLst/>
                <a:gdLst>
                  <a:gd name="T0" fmla="*/ 82 w 115"/>
                  <a:gd name="T1" fmla="*/ 0 h 116"/>
                  <a:gd name="T2" fmla="*/ 115 w 115"/>
                  <a:gd name="T3" fmla="*/ 32 h 116"/>
                  <a:gd name="T4" fmla="*/ 0 w 115"/>
                  <a:gd name="T5" fmla="*/ 116 h 116"/>
                  <a:gd name="T6" fmla="*/ 82 w 115"/>
                  <a:gd name="T7" fmla="*/ 0 h 116"/>
                  <a:gd name="T8" fmla="*/ 0 60000 65536"/>
                  <a:gd name="T9" fmla="*/ 0 60000 65536"/>
                  <a:gd name="T10" fmla="*/ 0 60000 65536"/>
                  <a:gd name="T11" fmla="*/ 0 60000 65536"/>
                  <a:gd name="T12" fmla="*/ 0 w 115"/>
                  <a:gd name="T13" fmla="*/ 0 h 116"/>
                  <a:gd name="T14" fmla="*/ 115 w 115"/>
                  <a:gd name="T15" fmla="*/ 116 h 116"/>
                </a:gdLst>
                <a:ahLst/>
                <a:cxnLst>
                  <a:cxn ang="T8">
                    <a:pos x="T0" y="T1"/>
                  </a:cxn>
                  <a:cxn ang="T9">
                    <a:pos x="T2" y="T3"/>
                  </a:cxn>
                  <a:cxn ang="T10">
                    <a:pos x="T4" y="T5"/>
                  </a:cxn>
                  <a:cxn ang="T11">
                    <a:pos x="T6" y="T7"/>
                  </a:cxn>
                </a:cxnLst>
                <a:rect l="T12" t="T13" r="T14" b="T15"/>
                <a:pathLst>
                  <a:path w="115" h="116">
                    <a:moveTo>
                      <a:pt x="82" y="0"/>
                    </a:moveTo>
                    <a:lnTo>
                      <a:pt x="115" y="32"/>
                    </a:lnTo>
                    <a:lnTo>
                      <a:pt x="0" y="116"/>
                    </a:lnTo>
                    <a:lnTo>
                      <a:pt x="8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5" name="Freeform 435"/>
              <p:cNvSpPr>
                <a:spLocks/>
              </p:cNvSpPr>
              <p:nvPr/>
            </p:nvSpPr>
            <p:spPr bwMode="auto">
              <a:xfrm>
                <a:off x="4558" y="3934"/>
                <a:ext cx="1" cy="347"/>
              </a:xfrm>
              <a:custGeom>
                <a:avLst/>
                <a:gdLst>
                  <a:gd name="T0" fmla="*/ 0 w 1"/>
                  <a:gd name="T1" fmla="*/ 1390 h 1390"/>
                  <a:gd name="T2" fmla="*/ 0 w 1"/>
                  <a:gd name="T3" fmla="*/ 0 h 1390"/>
                  <a:gd name="T4" fmla="*/ 1 w 1"/>
                  <a:gd name="T5" fmla="*/ 0 h 1390"/>
                  <a:gd name="T6" fmla="*/ 0 60000 65536"/>
                  <a:gd name="T7" fmla="*/ 0 60000 65536"/>
                  <a:gd name="T8" fmla="*/ 0 60000 65536"/>
                  <a:gd name="T9" fmla="*/ 0 w 1"/>
                  <a:gd name="T10" fmla="*/ 0 h 1390"/>
                  <a:gd name="T11" fmla="*/ 1 w 1"/>
                  <a:gd name="T12" fmla="*/ 1390 h 1390"/>
                </a:gdLst>
                <a:ahLst/>
                <a:cxnLst>
                  <a:cxn ang="T6">
                    <a:pos x="T0" y="T1"/>
                  </a:cxn>
                  <a:cxn ang="T7">
                    <a:pos x="T2" y="T3"/>
                  </a:cxn>
                  <a:cxn ang="T8">
                    <a:pos x="T4" y="T5"/>
                  </a:cxn>
                </a:cxnLst>
                <a:rect l="T9" t="T10" r="T11" b="T12"/>
                <a:pathLst>
                  <a:path w="1" h="1390">
                    <a:moveTo>
                      <a:pt x="0" y="139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6" name="Freeform 436"/>
              <p:cNvSpPr>
                <a:spLocks/>
              </p:cNvSpPr>
              <p:nvPr/>
            </p:nvSpPr>
            <p:spPr bwMode="auto">
              <a:xfrm>
                <a:off x="4179" y="3934"/>
                <a:ext cx="1" cy="347"/>
              </a:xfrm>
              <a:custGeom>
                <a:avLst/>
                <a:gdLst>
                  <a:gd name="T0" fmla="*/ 0 w 1"/>
                  <a:gd name="T1" fmla="*/ 1390 h 1390"/>
                  <a:gd name="T2" fmla="*/ 0 w 1"/>
                  <a:gd name="T3" fmla="*/ 0 h 1390"/>
                  <a:gd name="T4" fmla="*/ 1 w 1"/>
                  <a:gd name="T5" fmla="*/ 0 h 1390"/>
                  <a:gd name="T6" fmla="*/ 0 60000 65536"/>
                  <a:gd name="T7" fmla="*/ 0 60000 65536"/>
                  <a:gd name="T8" fmla="*/ 0 60000 65536"/>
                  <a:gd name="T9" fmla="*/ 0 w 1"/>
                  <a:gd name="T10" fmla="*/ 0 h 1390"/>
                  <a:gd name="T11" fmla="*/ 1 w 1"/>
                  <a:gd name="T12" fmla="*/ 1390 h 1390"/>
                </a:gdLst>
                <a:ahLst/>
                <a:cxnLst>
                  <a:cxn ang="T6">
                    <a:pos x="T0" y="T1"/>
                  </a:cxn>
                  <a:cxn ang="T7">
                    <a:pos x="T2" y="T3"/>
                  </a:cxn>
                  <a:cxn ang="T8">
                    <a:pos x="T4" y="T5"/>
                  </a:cxn>
                </a:cxnLst>
                <a:rect l="T9" t="T10" r="T11" b="T12"/>
                <a:pathLst>
                  <a:path w="1" h="1390">
                    <a:moveTo>
                      <a:pt x="0" y="139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7" name="Freeform 437"/>
              <p:cNvSpPr>
                <a:spLocks/>
              </p:cNvSpPr>
              <p:nvPr/>
            </p:nvSpPr>
            <p:spPr bwMode="auto">
              <a:xfrm>
                <a:off x="4214" y="3942"/>
                <a:ext cx="309" cy="1"/>
              </a:xfrm>
              <a:custGeom>
                <a:avLst/>
                <a:gdLst>
                  <a:gd name="T0" fmla="*/ 1238 w 1238"/>
                  <a:gd name="T1" fmla="*/ 0 h 1"/>
                  <a:gd name="T2" fmla="*/ 0 w 1238"/>
                  <a:gd name="T3" fmla="*/ 0 h 1"/>
                  <a:gd name="T4" fmla="*/ 2 w 1238"/>
                  <a:gd name="T5" fmla="*/ 0 h 1"/>
                  <a:gd name="T6" fmla="*/ 0 60000 65536"/>
                  <a:gd name="T7" fmla="*/ 0 60000 65536"/>
                  <a:gd name="T8" fmla="*/ 0 60000 65536"/>
                  <a:gd name="T9" fmla="*/ 0 w 1238"/>
                  <a:gd name="T10" fmla="*/ 0 h 1"/>
                  <a:gd name="T11" fmla="*/ 1238 w 1238"/>
                  <a:gd name="T12" fmla="*/ 1 h 1"/>
                </a:gdLst>
                <a:ahLst/>
                <a:cxnLst>
                  <a:cxn ang="T6">
                    <a:pos x="T0" y="T1"/>
                  </a:cxn>
                  <a:cxn ang="T7">
                    <a:pos x="T2" y="T3"/>
                  </a:cxn>
                  <a:cxn ang="T8">
                    <a:pos x="T4" y="T5"/>
                  </a:cxn>
                </a:cxnLst>
                <a:rect l="T9" t="T10" r="T11" b="T12"/>
                <a:pathLst>
                  <a:path w="1238" h="1">
                    <a:moveTo>
                      <a:pt x="1238" y="0"/>
                    </a:moveTo>
                    <a:lnTo>
                      <a:pt x="0" y="0"/>
                    </a:lnTo>
                    <a:lnTo>
                      <a:pt x="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78" name="Freeform 438"/>
              <p:cNvSpPr>
                <a:spLocks/>
              </p:cNvSpPr>
              <p:nvPr/>
            </p:nvSpPr>
            <p:spPr bwMode="auto">
              <a:xfrm>
                <a:off x="4523" y="3937"/>
                <a:ext cx="35" cy="11"/>
              </a:xfrm>
              <a:custGeom>
                <a:avLst/>
                <a:gdLst>
                  <a:gd name="T0" fmla="*/ 0 w 141"/>
                  <a:gd name="T1" fmla="*/ 0 h 46"/>
                  <a:gd name="T2" fmla="*/ 0 w 141"/>
                  <a:gd name="T3" fmla="*/ 46 h 46"/>
                  <a:gd name="T4" fmla="*/ 141 w 141"/>
                  <a:gd name="T5" fmla="*/ 23 h 46"/>
                  <a:gd name="T6" fmla="*/ 0 w 141"/>
                  <a:gd name="T7" fmla="*/ 0 h 46"/>
                  <a:gd name="T8" fmla="*/ 0 60000 65536"/>
                  <a:gd name="T9" fmla="*/ 0 60000 65536"/>
                  <a:gd name="T10" fmla="*/ 0 60000 65536"/>
                  <a:gd name="T11" fmla="*/ 0 60000 65536"/>
                  <a:gd name="T12" fmla="*/ 0 w 141"/>
                  <a:gd name="T13" fmla="*/ 0 h 46"/>
                  <a:gd name="T14" fmla="*/ 141 w 141"/>
                  <a:gd name="T15" fmla="*/ 46 h 46"/>
                </a:gdLst>
                <a:ahLst/>
                <a:cxnLst>
                  <a:cxn ang="T8">
                    <a:pos x="T0" y="T1"/>
                  </a:cxn>
                  <a:cxn ang="T9">
                    <a:pos x="T2" y="T3"/>
                  </a:cxn>
                  <a:cxn ang="T10">
                    <a:pos x="T4" y="T5"/>
                  </a:cxn>
                  <a:cxn ang="T11">
                    <a:pos x="T6" y="T7"/>
                  </a:cxn>
                </a:cxnLst>
                <a:rect l="T12" t="T13" r="T14" b="T15"/>
                <a:pathLst>
                  <a:path w="141" h="46">
                    <a:moveTo>
                      <a:pt x="0" y="0"/>
                    </a:moveTo>
                    <a:lnTo>
                      <a:pt x="0" y="46"/>
                    </a:lnTo>
                    <a:lnTo>
                      <a:pt x="141" y="23"/>
                    </a:lnTo>
                    <a:lnTo>
                      <a:pt x="0" y="0"/>
                    </a:lnTo>
                    <a:close/>
                  </a:path>
                </a:pathLst>
              </a:custGeom>
              <a:solidFill>
                <a:srgbClr val="FFFFFF"/>
              </a:solidFill>
              <a:ln w="9525">
                <a:solidFill>
                  <a:srgbClr val="000000"/>
                </a:solidFill>
                <a:round/>
                <a:headEnd/>
                <a:tailEnd/>
              </a:ln>
            </p:spPr>
            <p:txBody>
              <a:bodyPr/>
              <a:lstStyle/>
              <a:p>
                <a:endParaRPr lang="en-US"/>
              </a:p>
            </p:txBody>
          </p:sp>
          <p:sp>
            <p:nvSpPr>
              <p:cNvPr id="99779" name="Freeform 439"/>
              <p:cNvSpPr>
                <a:spLocks/>
              </p:cNvSpPr>
              <p:nvPr/>
            </p:nvSpPr>
            <p:spPr bwMode="auto">
              <a:xfrm>
                <a:off x="4523" y="3937"/>
                <a:ext cx="35" cy="11"/>
              </a:xfrm>
              <a:custGeom>
                <a:avLst/>
                <a:gdLst>
                  <a:gd name="T0" fmla="*/ 0 w 141"/>
                  <a:gd name="T1" fmla="*/ 0 h 46"/>
                  <a:gd name="T2" fmla="*/ 0 w 141"/>
                  <a:gd name="T3" fmla="*/ 46 h 46"/>
                  <a:gd name="T4" fmla="*/ 141 w 141"/>
                  <a:gd name="T5" fmla="*/ 23 h 46"/>
                  <a:gd name="T6" fmla="*/ 0 w 141"/>
                  <a:gd name="T7" fmla="*/ 0 h 46"/>
                  <a:gd name="T8" fmla="*/ 0 60000 65536"/>
                  <a:gd name="T9" fmla="*/ 0 60000 65536"/>
                  <a:gd name="T10" fmla="*/ 0 60000 65536"/>
                  <a:gd name="T11" fmla="*/ 0 60000 65536"/>
                  <a:gd name="T12" fmla="*/ 0 w 141"/>
                  <a:gd name="T13" fmla="*/ 0 h 46"/>
                  <a:gd name="T14" fmla="*/ 141 w 141"/>
                  <a:gd name="T15" fmla="*/ 46 h 46"/>
                </a:gdLst>
                <a:ahLst/>
                <a:cxnLst>
                  <a:cxn ang="T8">
                    <a:pos x="T0" y="T1"/>
                  </a:cxn>
                  <a:cxn ang="T9">
                    <a:pos x="T2" y="T3"/>
                  </a:cxn>
                  <a:cxn ang="T10">
                    <a:pos x="T4" y="T5"/>
                  </a:cxn>
                  <a:cxn ang="T11">
                    <a:pos x="T6" y="T7"/>
                  </a:cxn>
                </a:cxnLst>
                <a:rect l="T12" t="T13" r="T14" b="T15"/>
                <a:pathLst>
                  <a:path w="141" h="46">
                    <a:moveTo>
                      <a:pt x="0" y="0"/>
                    </a:moveTo>
                    <a:lnTo>
                      <a:pt x="0" y="46"/>
                    </a:lnTo>
                    <a:lnTo>
                      <a:pt x="141" y="23"/>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0" name="Freeform 440"/>
              <p:cNvSpPr>
                <a:spLocks/>
              </p:cNvSpPr>
              <p:nvPr/>
            </p:nvSpPr>
            <p:spPr bwMode="auto">
              <a:xfrm>
                <a:off x="4179" y="3937"/>
                <a:ext cx="35" cy="11"/>
              </a:xfrm>
              <a:custGeom>
                <a:avLst/>
                <a:gdLst>
                  <a:gd name="T0" fmla="*/ 139 w 139"/>
                  <a:gd name="T1" fmla="*/ 0 h 46"/>
                  <a:gd name="T2" fmla="*/ 139 w 139"/>
                  <a:gd name="T3" fmla="*/ 46 h 46"/>
                  <a:gd name="T4" fmla="*/ 0 w 139"/>
                  <a:gd name="T5" fmla="*/ 23 h 46"/>
                  <a:gd name="T6" fmla="*/ 139 w 139"/>
                  <a:gd name="T7" fmla="*/ 0 h 46"/>
                  <a:gd name="T8" fmla="*/ 0 60000 65536"/>
                  <a:gd name="T9" fmla="*/ 0 60000 65536"/>
                  <a:gd name="T10" fmla="*/ 0 60000 65536"/>
                  <a:gd name="T11" fmla="*/ 0 60000 65536"/>
                  <a:gd name="T12" fmla="*/ 0 w 139"/>
                  <a:gd name="T13" fmla="*/ 0 h 46"/>
                  <a:gd name="T14" fmla="*/ 139 w 139"/>
                  <a:gd name="T15" fmla="*/ 46 h 46"/>
                </a:gdLst>
                <a:ahLst/>
                <a:cxnLst>
                  <a:cxn ang="T8">
                    <a:pos x="T0" y="T1"/>
                  </a:cxn>
                  <a:cxn ang="T9">
                    <a:pos x="T2" y="T3"/>
                  </a:cxn>
                  <a:cxn ang="T10">
                    <a:pos x="T4" y="T5"/>
                  </a:cxn>
                  <a:cxn ang="T11">
                    <a:pos x="T6" y="T7"/>
                  </a:cxn>
                </a:cxnLst>
                <a:rect l="T12" t="T13" r="T14" b="T15"/>
                <a:pathLst>
                  <a:path w="139" h="46">
                    <a:moveTo>
                      <a:pt x="139" y="0"/>
                    </a:moveTo>
                    <a:lnTo>
                      <a:pt x="139" y="46"/>
                    </a:lnTo>
                    <a:lnTo>
                      <a:pt x="0" y="23"/>
                    </a:lnTo>
                    <a:lnTo>
                      <a:pt x="139" y="0"/>
                    </a:lnTo>
                    <a:close/>
                  </a:path>
                </a:pathLst>
              </a:custGeom>
              <a:solidFill>
                <a:srgbClr val="FFFFFF"/>
              </a:solidFill>
              <a:ln w="9525">
                <a:solidFill>
                  <a:srgbClr val="000000"/>
                </a:solidFill>
                <a:round/>
                <a:headEnd/>
                <a:tailEnd/>
              </a:ln>
            </p:spPr>
            <p:txBody>
              <a:bodyPr/>
              <a:lstStyle/>
              <a:p>
                <a:endParaRPr lang="en-US"/>
              </a:p>
            </p:txBody>
          </p:sp>
          <p:sp>
            <p:nvSpPr>
              <p:cNvPr id="99781" name="Freeform 441"/>
              <p:cNvSpPr>
                <a:spLocks/>
              </p:cNvSpPr>
              <p:nvPr/>
            </p:nvSpPr>
            <p:spPr bwMode="auto">
              <a:xfrm>
                <a:off x="4179" y="3937"/>
                <a:ext cx="35" cy="11"/>
              </a:xfrm>
              <a:custGeom>
                <a:avLst/>
                <a:gdLst>
                  <a:gd name="T0" fmla="*/ 139 w 139"/>
                  <a:gd name="T1" fmla="*/ 0 h 46"/>
                  <a:gd name="T2" fmla="*/ 139 w 139"/>
                  <a:gd name="T3" fmla="*/ 46 h 46"/>
                  <a:gd name="T4" fmla="*/ 0 w 139"/>
                  <a:gd name="T5" fmla="*/ 23 h 46"/>
                  <a:gd name="T6" fmla="*/ 139 w 139"/>
                  <a:gd name="T7" fmla="*/ 0 h 46"/>
                  <a:gd name="T8" fmla="*/ 0 60000 65536"/>
                  <a:gd name="T9" fmla="*/ 0 60000 65536"/>
                  <a:gd name="T10" fmla="*/ 0 60000 65536"/>
                  <a:gd name="T11" fmla="*/ 0 60000 65536"/>
                  <a:gd name="T12" fmla="*/ 0 w 139"/>
                  <a:gd name="T13" fmla="*/ 0 h 46"/>
                  <a:gd name="T14" fmla="*/ 139 w 139"/>
                  <a:gd name="T15" fmla="*/ 46 h 46"/>
                </a:gdLst>
                <a:ahLst/>
                <a:cxnLst>
                  <a:cxn ang="T8">
                    <a:pos x="T0" y="T1"/>
                  </a:cxn>
                  <a:cxn ang="T9">
                    <a:pos x="T2" y="T3"/>
                  </a:cxn>
                  <a:cxn ang="T10">
                    <a:pos x="T4" y="T5"/>
                  </a:cxn>
                  <a:cxn ang="T11">
                    <a:pos x="T6" y="T7"/>
                  </a:cxn>
                </a:cxnLst>
                <a:rect l="T12" t="T13" r="T14" b="T15"/>
                <a:pathLst>
                  <a:path w="139" h="46">
                    <a:moveTo>
                      <a:pt x="139" y="0"/>
                    </a:moveTo>
                    <a:lnTo>
                      <a:pt x="139" y="46"/>
                    </a:lnTo>
                    <a:lnTo>
                      <a:pt x="0" y="23"/>
                    </a:lnTo>
                    <a:lnTo>
                      <a:pt x="139"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2" name="Freeform 442"/>
              <p:cNvSpPr>
                <a:spLocks/>
              </p:cNvSpPr>
              <p:nvPr/>
            </p:nvSpPr>
            <p:spPr bwMode="auto">
              <a:xfrm>
                <a:off x="4561" y="3948"/>
                <a:ext cx="305" cy="334"/>
              </a:xfrm>
              <a:custGeom>
                <a:avLst/>
                <a:gdLst>
                  <a:gd name="T0" fmla="*/ 0 w 1221"/>
                  <a:gd name="T1" fmla="*/ 1336 h 1336"/>
                  <a:gd name="T2" fmla="*/ 1220 w 1221"/>
                  <a:gd name="T3" fmla="*/ 0 h 1336"/>
                  <a:gd name="T4" fmla="*/ 1221 w 1221"/>
                  <a:gd name="T5" fmla="*/ 0 h 1336"/>
                  <a:gd name="T6" fmla="*/ 0 60000 65536"/>
                  <a:gd name="T7" fmla="*/ 0 60000 65536"/>
                  <a:gd name="T8" fmla="*/ 0 60000 65536"/>
                  <a:gd name="T9" fmla="*/ 0 w 1221"/>
                  <a:gd name="T10" fmla="*/ 0 h 1336"/>
                  <a:gd name="T11" fmla="*/ 1221 w 1221"/>
                  <a:gd name="T12" fmla="*/ 1336 h 1336"/>
                </a:gdLst>
                <a:ahLst/>
                <a:cxnLst>
                  <a:cxn ang="T6">
                    <a:pos x="T0" y="T1"/>
                  </a:cxn>
                  <a:cxn ang="T7">
                    <a:pos x="T2" y="T3"/>
                  </a:cxn>
                  <a:cxn ang="T8">
                    <a:pos x="T4" y="T5"/>
                  </a:cxn>
                </a:cxnLst>
                <a:rect l="T9" t="T10" r="T11" b="T12"/>
                <a:pathLst>
                  <a:path w="1221" h="1336">
                    <a:moveTo>
                      <a:pt x="0" y="1336"/>
                    </a:moveTo>
                    <a:lnTo>
                      <a:pt x="1220" y="0"/>
                    </a:lnTo>
                    <a:lnTo>
                      <a:pt x="122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3" name="Freeform 443"/>
              <p:cNvSpPr>
                <a:spLocks/>
              </p:cNvSpPr>
              <p:nvPr/>
            </p:nvSpPr>
            <p:spPr bwMode="auto">
              <a:xfrm>
                <a:off x="3871" y="3948"/>
                <a:ext cx="305" cy="334"/>
              </a:xfrm>
              <a:custGeom>
                <a:avLst/>
                <a:gdLst>
                  <a:gd name="T0" fmla="*/ 1220 w 1220"/>
                  <a:gd name="T1" fmla="*/ 1336 h 1336"/>
                  <a:gd name="T2" fmla="*/ 0 w 1220"/>
                  <a:gd name="T3" fmla="*/ 0 h 1336"/>
                  <a:gd name="T4" fmla="*/ 1 w 1220"/>
                  <a:gd name="T5" fmla="*/ 0 h 1336"/>
                  <a:gd name="T6" fmla="*/ 0 60000 65536"/>
                  <a:gd name="T7" fmla="*/ 0 60000 65536"/>
                  <a:gd name="T8" fmla="*/ 0 60000 65536"/>
                  <a:gd name="T9" fmla="*/ 0 w 1220"/>
                  <a:gd name="T10" fmla="*/ 0 h 1336"/>
                  <a:gd name="T11" fmla="*/ 1220 w 1220"/>
                  <a:gd name="T12" fmla="*/ 1336 h 1336"/>
                </a:gdLst>
                <a:ahLst/>
                <a:cxnLst>
                  <a:cxn ang="T6">
                    <a:pos x="T0" y="T1"/>
                  </a:cxn>
                  <a:cxn ang="T7">
                    <a:pos x="T2" y="T3"/>
                  </a:cxn>
                  <a:cxn ang="T8">
                    <a:pos x="T4" y="T5"/>
                  </a:cxn>
                </a:cxnLst>
                <a:rect l="T9" t="T10" r="T11" b="T12"/>
                <a:pathLst>
                  <a:path w="1220" h="1336">
                    <a:moveTo>
                      <a:pt x="1220" y="1336"/>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4" name="Freeform 444"/>
              <p:cNvSpPr>
                <a:spLocks/>
              </p:cNvSpPr>
              <p:nvPr/>
            </p:nvSpPr>
            <p:spPr bwMode="auto">
              <a:xfrm>
                <a:off x="3903" y="3767"/>
                <a:ext cx="931" cy="165"/>
              </a:xfrm>
              <a:custGeom>
                <a:avLst/>
                <a:gdLst>
                  <a:gd name="T0" fmla="*/ 3722 w 3722"/>
                  <a:gd name="T1" fmla="*/ 660 h 660"/>
                  <a:gd name="T2" fmla="*/ 3245 w 3722"/>
                  <a:gd name="T3" fmla="*/ 337 h 660"/>
                  <a:gd name="T4" fmla="*/ 2714 w 3722"/>
                  <a:gd name="T5" fmla="*/ 115 h 660"/>
                  <a:gd name="T6" fmla="*/ 2149 w 3722"/>
                  <a:gd name="T7" fmla="*/ 0 h 660"/>
                  <a:gd name="T8" fmla="*/ 1573 w 3722"/>
                  <a:gd name="T9" fmla="*/ 0 h 660"/>
                  <a:gd name="T10" fmla="*/ 1009 w 3722"/>
                  <a:gd name="T11" fmla="*/ 115 h 660"/>
                  <a:gd name="T12" fmla="*/ 478 w 3722"/>
                  <a:gd name="T13" fmla="*/ 337 h 660"/>
                  <a:gd name="T14" fmla="*/ 0 w 3722"/>
                  <a:gd name="T15" fmla="*/ 660 h 660"/>
                  <a:gd name="T16" fmla="*/ 1 w 3722"/>
                  <a:gd name="T17" fmla="*/ 660 h 6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22"/>
                  <a:gd name="T28" fmla="*/ 0 h 660"/>
                  <a:gd name="T29" fmla="*/ 3722 w 3722"/>
                  <a:gd name="T30" fmla="*/ 660 h 66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22" h="660">
                    <a:moveTo>
                      <a:pt x="3722" y="660"/>
                    </a:moveTo>
                    <a:lnTo>
                      <a:pt x="3245" y="337"/>
                    </a:lnTo>
                    <a:lnTo>
                      <a:pt x="2714" y="115"/>
                    </a:lnTo>
                    <a:lnTo>
                      <a:pt x="2149" y="0"/>
                    </a:lnTo>
                    <a:lnTo>
                      <a:pt x="1573" y="0"/>
                    </a:lnTo>
                    <a:lnTo>
                      <a:pt x="1009" y="115"/>
                    </a:lnTo>
                    <a:lnTo>
                      <a:pt x="478" y="337"/>
                    </a:lnTo>
                    <a:lnTo>
                      <a:pt x="0" y="660"/>
                    </a:lnTo>
                    <a:lnTo>
                      <a:pt x="1" y="6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5" name="Freeform 445"/>
              <p:cNvSpPr>
                <a:spLocks/>
              </p:cNvSpPr>
              <p:nvPr/>
            </p:nvSpPr>
            <p:spPr bwMode="auto">
              <a:xfrm>
                <a:off x="4830" y="3927"/>
                <a:ext cx="30" cy="28"/>
              </a:xfrm>
              <a:custGeom>
                <a:avLst/>
                <a:gdLst>
                  <a:gd name="T0" fmla="*/ 30 w 121"/>
                  <a:gd name="T1" fmla="*/ 0 h 110"/>
                  <a:gd name="T2" fmla="*/ 0 w 121"/>
                  <a:gd name="T3" fmla="*/ 35 h 110"/>
                  <a:gd name="T4" fmla="*/ 121 w 121"/>
                  <a:gd name="T5" fmla="*/ 110 h 110"/>
                  <a:gd name="T6" fmla="*/ 30 w 121"/>
                  <a:gd name="T7" fmla="*/ 0 h 110"/>
                  <a:gd name="T8" fmla="*/ 0 60000 65536"/>
                  <a:gd name="T9" fmla="*/ 0 60000 65536"/>
                  <a:gd name="T10" fmla="*/ 0 60000 65536"/>
                  <a:gd name="T11" fmla="*/ 0 60000 65536"/>
                  <a:gd name="T12" fmla="*/ 0 w 121"/>
                  <a:gd name="T13" fmla="*/ 0 h 110"/>
                  <a:gd name="T14" fmla="*/ 121 w 121"/>
                  <a:gd name="T15" fmla="*/ 110 h 110"/>
                </a:gdLst>
                <a:ahLst/>
                <a:cxnLst>
                  <a:cxn ang="T8">
                    <a:pos x="T0" y="T1"/>
                  </a:cxn>
                  <a:cxn ang="T9">
                    <a:pos x="T2" y="T3"/>
                  </a:cxn>
                  <a:cxn ang="T10">
                    <a:pos x="T4" y="T5"/>
                  </a:cxn>
                  <a:cxn ang="T11">
                    <a:pos x="T6" y="T7"/>
                  </a:cxn>
                </a:cxnLst>
                <a:rect l="T12" t="T13" r="T14" b="T15"/>
                <a:pathLst>
                  <a:path w="121" h="110">
                    <a:moveTo>
                      <a:pt x="30" y="0"/>
                    </a:moveTo>
                    <a:lnTo>
                      <a:pt x="0" y="35"/>
                    </a:lnTo>
                    <a:lnTo>
                      <a:pt x="121" y="110"/>
                    </a:lnTo>
                    <a:lnTo>
                      <a:pt x="30" y="0"/>
                    </a:lnTo>
                    <a:close/>
                  </a:path>
                </a:pathLst>
              </a:custGeom>
              <a:solidFill>
                <a:srgbClr val="FFFFFF"/>
              </a:solidFill>
              <a:ln w="9525">
                <a:solidFill>
                  <a:srgbClr val="000000"/>
                </a:solidFill>
                <a:round/>
                <a:headEnd/>
                <a:tailEnd/>
              </a:ln>
            </p:spPr>
            <p:txBody>
              <a:bodyPr/>
              <a:lstStyle/>
              <a:p>
                <a:endParaRPr lang="en-US"/>
              </a:p>
            </p:txBody>
          </p:sp>
          <p:sp>
            <p:nvSpPr>
              <p:cNvPr id="99786" name="Freeform 446"/>
              <p:cNvSpPr>
                <a:spLocks/>
              </p:cNvSpPr>
              <p:nvPr/>
            </p:nvSpPr>
            <p:spPr bwMode="auto">
              <a:xfrm>
                <a:off x="4830" y="3927"/>
                <a:ext cx="30" cy="28"/>
              </a:xfrm>
              <a:custGeom>
                <a:avLst/>
                <a:gdLst>
                  <a:gd name="T0" fmla="*/ 30 w 121"/>
                  <a:gd name="T1" fmla="*/ 0 h 110"/>
                  <a:gd name="T2" fmla="*/ 0 w 121"/>
                  <a:gd name="T3" fmla="*/ 35 h 110"/>
                  <a:gd name="T4" fmla="*/ 121 w 121"/>
                  <a:gd name="T5" fmla="*/ 110 h 110"/>
                  <a:gd name="T6" fmla="*/ 30 w 121"/>
                  <a:gd name="T7" fmla="*/ 0 h 110"/>
                  <a:gd name="T8" fmla="*/ 0 60000 65536"/>
                  <a:gd name="T9" fmla="*/ 0 60000 65536"/>
                  <a:gd name="T10" fmla="*/ 0 60000 65536"/>
                  <a:gd name="T11" fmla="*/ 0 60000 65536"/>
                  <a:gd name="T12" fmla="*/ 0 w 121"/>
                  <a:gd name="T13" fmla="*/ 0 h 110"/>
                  <a:gd name="T14" fmla="*/ 121 w 121"/>
                  <a:gd name="T15" fmla="*/ 110 h 110"/>
                </a:gdLst>
                <a:ahLst/>
                <a:cxnLst>
                  <a:cxn ang="T8">
                    <a:pos x="T0" y="T1"/>
                  </a:cxn>
                  <a:cxn ang="T9">
                    <a:pos x="T2" y="T3"/>
                  </a:cxn>
                  <a:cxn ang="T10">
                    <a:pos x="T4" y="T5"/>
                  </a:cxn>
                  <a:cxn ang="T11">
                    <a:pos x="T6" y="T7"/>
                  </a:cxn>
                </a:cxnLst>
                <a:rect l="T12" t="T13" r="T14" b="T15"/>
                <a:pathLst>
                  <a:path w="121" h="110">
                    <a:moveTo>
                      <a:pt x="30" y="0"/>
                    </a:moveTo>
                    <a:lnTo>
                      <a:pt x="0" y="35"/>
                    </a:lnTo>
                    <a:lnTo>
                      <a:pt x="121" y="110"/>
                    </a:lnTo>
                    <a:lnTo>
                      <a:pt x="3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7" name="Freeform 447"/>
              <p:cNvSpPr>
                <a:spLocks/>
              </p:cNvSpPr>
              <p:nvPr/>
            </p:nvSpPr>
            <p:spPr bwMode="auto">
              <a:xfrm>
                <a:off x="3877" y="3927"/>
                <a:ext cx="30" cy="28"/>
              </a:xfrm>
              <a:custGeom>
                <a:avLst/>
                <a:gdLst>
                  <a:gd name="T0" fmla="*/ 121 w 121"/>
                  <a:gd name="T1" fmla="*/ 35 h 110"/>
                  <a:gd name="T2" fmla="*/ 90 w 121"/>
                  <a:gd name="T3" fmla="*/ 0 h 110"/>
                  <a:gd name="T4" fmla="*/ 0 w 121"/>
                  <a:gd name="T5" fmla="*/ 110 h 110"/>
                  <a:gd name="T6" fmla="*/ 121 w 121"/>
                  <a:gd name="T7" fmla="*/ 35 h 110"/>
                  <a:gd name="T8" fmla="*/ 0 60000 65536"/>
                  <a:gd name="T9" fmla="*/ 0 60000 65536"/>
                  <a:gd name="T10" fmla="*/ 0 60000 65536"/>
                  <a:gd name="T11" fmla="*/ 0 60000 65536"/>
                  <a:gd name="T12" fmla="*/ 0 w 121"/>
                  <a:gd name="T13" fmla="*/ 0 h 110"/>
                  <a:gd name="T14" fmla="*/ 121 w 121"/>
                  <a:gd name="T15" fmla="*/ 110 h 110"/>
                </a:gdLst>
                <a:ahLst/>
                <a:cxnLst>
                  <a:cxn ang="T8">
                    <a:pos x="T0" y="T1"/>
                  </a:cxn>
                  <a:cxn ang="T9">
                    <a:pos x="T2" y="T3"/>
                  </a:cxn>
                  <a:cxn ang="T10">
                    <a:pos x="T4" y="T5"/>
                  </a:cxn>
                  <a:cxn ang="T11">
                    <a:pos x="T6" y="T7"/>
                  </a:cxn>
                </a:cxnLst>
                <a:rect l="T12" t="T13" r="T14" b="T15"/>
                <a:pathLst>
                  <a:path w="121" h="110">
                    <a:moveTo>
                      <a:pt x="121" y="35"/>
                    </a:moveTo>
                    <a:lnTo>
                      <a:pt x="90" y="0"/>
                    </a:lnTo>
                    <a:lnTo>
                      <a:pt x="0" y="110"/>
                    </a:lnTo>
                    <a:lnTo>
                      <a:pt x="121" y="35"/>
                    </a:lnTo>
                    <a:close/>
                  </a:path>
                </a:pathLst>
              </a:custGeom>
              <a:solidFill>
                <a:srgbClr val="FFFFFF"/>
              </a:solidFill>
              <a:ln w="9525">
                <a:solidFill>
                  <a:srgbClr val="000000"/>
                </a:solidFill>
                <a:round/>
                <a:headEnd/>
                <a:tailEnd/>
              </a:ln>
            </p:spPr>
            <p:txBody>
              <a:bodyPr/>
              <a:lstStyle/>
              <a:p>
                <a:endParaRPr lang="en-US"/>
              </a:p>
            </p:txBody>
          </p:sp>
          <p:sp>
            <p:nvSpPr>
              <p:cNvPr id="99788" name="Freeform 448"/>
              <p:cNvSpPr>
                <a:spLocks/>
              </p:cNvSpPr>
              <p:nvPr/>
            </p:nvSpPr>
            <p:spPr bwMode="auto">
              <a:xfrm>
                <a:off x="3877" y="3927"/>
                <a:ext cx="30" cy="28"/>
              </a:xfrm>
              <a:custGeom>
                <a:avLst/>
                <a:gdLst>
                  <a:gd name="T0" fmla="*/ 121 w 121"/>
                  <a:gd name="T1" fmla="*/ 35 h 110"/>
                  <a:gd name="T2" fmla="*/ 90 w 121"/>
                  <a:gd name="T3" fmla="*/ 0 h 110"/>
                  <a:gd name="T4" fmla="*/ 0 w 121"/>
                  <a:gd name="T5" fmla="*/ 110 h 110"/>
                  <a:gd name="T6" fmla="*/ 121 w 121"/>
                  <a:gd name="T7" fmla="*/ 35 h 110"/>
                  <a:gd name="T8" fmla="*/ 0 60000 65536"/>
                  <a:gd name="T9" fmla="*/ 0 60000 65536"/>
                  <a:gd name="T10" fmla="*/ 0 60000 65536"/>
                  <a:gd name="T11" fmla="*/ 0 60000 65536"/>
                  <a:gd name="T12" fmla="*/ 0 w 121"/>
                  <a:gd name="T13" fmla="*/ 0 h 110"/>
                  <a:gd name="T14" fmla="*/ 121 w 121"/>
                  <a:gd name="T15" fmla="*/ 110 h 110"/>
                </a:gdLst>
                <a:ahLst/>
                <a:cxnLst>
                  <a:cxn ang="T8">
                    <a:pos x="T0" y="T1"/>
                  </a:cxn>
                  <a:cxn ang="T9">
                    <a:pos x="T2" y="T3"/>
                  </a:cxn>
                  <a:cxn ang="T10">
                    <a:pos x="T4" y="T5"/>
                  </a:cxn>
                  <a:cxn ang="T11">
                    <a:pos x="T6" y="T7"/>
                  </a:cxn>
                </a:cxnLst>
                <a:rect l="T12" t="T13" r="T14" b="T15"/>
                <a:pathLst>
                  <a:path w="121" h="110">
                    <a:moveTo>
                      <a:pt x="121" y="35"/>
                    </a:moveTo>
                    <a:lnTo>
                      <a:pt x="90" y="0"/>
                    </a:lnTo>
                    <a:lnTo>
                      <a:pt x="0" y="110"/>
                    </a:lnTo>
                    <a:lnTo>
                      <a:pt x="121" y="3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89" name="Freeform 449"/>
              <p:cNvSpPr>
                <a:spLocks/>
              </p:cNvSpPr>
              <p:nvPr/>
            </p:nvSpPr>
            <p:spPr bwMode="auto">
              <a:xfrm>
                <a:off x="3771" y="4285"/>
                <a:ext cx="94" cy="1"/>
              </a:xfrm>
              <a:custGeom>
                <a:avLst/>
                <a:gdLst>
                  <a:gd name="T0" fmla="*/ 376 w 376"/>
                  <a:gd name="T1" fmla="*/ 0 h 1"/>
                  <a:gd name="T2" fmla="*/ 0 w 376"/>
                  <a:gd name="T3" fmla="*/ 0 h 1"/>
                  <a:gd name="T4" fmla="*/ 1 w 376"/>
                  <a:gd name="T5" fmla="*/ 0 h 1"/>
                  <a:gd name="T6" fmla="*/ 0 60000 65536"/>
                  <a:gd name="T7" fmla="*/ 0 60000 65536"/>
                  <a:gd name="T8" fmla="*/ 0 60000 65536"/>
                  <a:gd name="T9" fmla="*/ 0 w 376"/>
                  <a:gd name="T10" fmla="*/ 0 h 1"/>
                  <a:gd name="T11" fmla="*/ 376 w 376"/>
                  <a:gd name="T12" fmla="*/ 1 h 1"/>
                </a:gdLst>
                <a:ahLst/>
                <a:cxnLst>
                  <a:cxn ang="T6">
                    <a:pos x="T0" y="T1"/>
                  </a:cxn>
                  <a:cxn ang="T7">
                    <a:pos x="T2" y="T3"/>
                  </a:cxn>
                  <a:cxn ang="T8">
                    <a:pos x="T4" y="T5"/>
                  </a:cxn>
                </a:cxnLst>
                <a:rect l="T9" t="T10" r="T11" b="T12"/>
                <a:pathLst>
                  <a:path w="376" h="1">
                    <a:moveTo>
                      <a:pt x="376"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0" name="Freeform 450"/>
              <p:cNvSpPr>
                <a:spLocks/>
              </p:cNvSpPr>
              <p:nvPr/>
            </p:nvSpPr>
            <p:spPr bwMode="auto">
              <a:xfrm>
                <a:off x="3771" y="4643"/>
                <a:ext cx="94" cy="1"/>
              </a:xfrm>
              <a:custGeom>
                <a:avLst/>
                <a:gdLst>
                  <a:gd name="T0" fmla="*/ 376 w 376"/>
                  <a:gd name="T1" fmla="*/ 0 h 1"/>
                  <a:gd name="T2" fmla="*/ 0 w 376"/>
                  <a:gd name="T3" fmla="*/ 0 h 1"/>
                  <a:gd name="T4" fmla="*/ 1 w 376"/>
                  <a:gd name="T5" fmla="*/ 0 h 1"/>
                  <a:gd name="T6" fmla="*/ 0 60000 65536"/>
                  <a:gd name="T7" fmla="*/ 0 60000 65536"/>
                  <a:gd name="T8" fmla="*/ 0 60000 65536"/>
                  <a:gd name="T9" fmla="*/ 0 w 376"/>
                  <a:gd name="T10" fmla="*/ 0 h 1"/>
                  <a:gd name="T11" fmla="*/ 376 w 376"/>
                  <a:gd name="T12" fmla="*/ 1 h 1"/>
                </a:gdLst>
                <a:ahLst/>
                <a:cxnLst>
                  <a:cxn ang="T6">
                    <a:pos x="T0" y="T1"/>
                  </a:cxn>
                  <a:cxn ang="T7">
                    <a:pos x="T2" y="T3"/>
                  </a:cxn>
                  <a:cxn ang="T8">
                    <a:pos x="T4" y="T5"/>
                  </a:cxn>
                </a:cxnLst>
                <a:rect l="T9" t="T10" r="T11" b="T12"/>
                <a:pathLst>
                  <a:path w="376" h="1">
                    <a:moveTo>
                      <a:pt x="376" y="0"/>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1" name="Freeform 451"/>
              <p:cNvSpPr>
                <a:spLocks/>
              </p:cNvSpPr>
              <p:nvPr/>
            </p:nvSpPr>
            <p:spPr bwMode="auto">
              <a:xfrm>
                <a:off x="3780" y="4321"/>
                <a:ext cx="1" cy="287"/>
              </a:xfrm>
              <a:custGeom>
                <a:avLst/>
                <a:gdLst>
                  <a:gd name="T0" fmla="*/ 0 w 1"/>
                  <a:gd name="T1" fmla="*/ 0 h 1147"/>
                  <a:gd name="T2" fmla="*/ 0 w 1"/>
                  <a:gd name="T3" fmla="*/ 1147 h 1147"/>
                  <a:gd name="T4" fmla="*/ 1 w 1"/>
                  <a:gd name="T5" fmla="*/ 1147 h 1147"/>
                  <a:gd name="T6" fmla="*/ 0 60000 65536"/>
                  <a:gd name="T7" fmla="*/ 0 60000 65536"/>
                  <a:gd name="T8" fmla="*/ 0 60000 65536"/>
                  <a:gd name="T9" fmla="*/ 0 w 1"/>
                  <a:gd name="T10" fmla="*/ 0 h 1147"/>
                  <a:gd name="T11" fmla="*/ 1 w 1"/>
                  <a:gd name="T12" fmla="*/ 1147 h 1147"/>
                </a:gdLst>
                <a:ahLst/>
                <a:cxnLst>
                  <a:cxn ang="T6">
                    <a:pos x="T0" y="T1"/>
                  </a:cxn>
                  <a:cxn ang="T7">
                    <a:pos x="T2" y="T3"/>
                  </a:cxn>
                  <a:cxn ang="T8">
                    <a:pos x="T4" y="T5"/>
                  </a:cxn>
                </a:cxnLst>
                <a:rect l="T9" t="T10" r="T11" b="T12"/>
                <a:pathLst>
                  <a:path w="1" h="1147">
                    <a:moveTo>
                      <a:pt x="0" y="0"/>
                    </a:moveTo>
                    <a:lnTo>
                      <a:pt x="0" y="1147"/>
                    </a:lnTo>
                    <a:lnTo>
                      <a:pt x="1" y="114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2" name="Freeform 452"/>
              <p:cNvSpPr>
                <a:spLocks/>
              </p:cNvSpPr>
              <p:nvPr/>
            </p:nvSpPr>
            <p:spPr bwMode="auto">
              <a:xfrm>
                <a:off x="3774" y="4285"/>
                <a:ext cx="11" cy="36"/>
              </a:xfrm>
              <a:custGeom>
                <a:avLst/>
                <a:gdLst>
                  <a:gd name="T0" fmla="*/ 0 w 47"/>
                  <a:gd name="T1" fmla="*/ 141 h 141"/>
                  <a:gd name="T2" fmla="*/ 47 w 47"/>
                  <a:gd name="T3" fmla="*/ 141 h 141"/>
                  <a:gd name="T4" fmla="*/ 23 w 47"/>
                  <a:gd name="T5" fmla="*/ 0 h 141"/>
                  <a:gd name="T6" fmla="*/ 0 w 47"/>
                  <a:gd name="T7" fmla="*/ 141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141"/>
                    </a:moveTo>
                    <a:lnTo>
                      <a:pt x="47" y="141"/>
                    </a:lnTo>
                    <a:lnTo>
                      <a:pt x="23" y="0"/>
                    </a:lnTo>
                    <a:lnTo>
                      <a:pt x="0" y="141"/>
                    </a:lnTo>
                    <a:close/>
                  </a:path>
                </a:pathLst>
              </a:custGeom>
              <a:solidFill>
                <a:srgbClr val="FFFFFF"/>
              </a:solidFill>
              <a:ln w="9525">
                <a:solidFill>
                  <a:srgbClr val="000000"/>
                </a:solidFill>
                <a:round/>
                <a:headEnd/>
                <a:tailEnd/>
              </a:ln>
            </p:spPr>
            <p:txBody>
              <a:bodyPr/>
              <a:lstStyle/>
              <a:p>
                <a:endParaRPr lang="en-US"/>
              </a:p>
            </p:txBody>
          </p:sp>
          <p:sp>
            <p:nvSpPr>
              <p:cNvPr id="99793" name="Freeform 453"/>
              <p:cNvSpPr>
                <a:spLocks/>
              </p:cNvSpPr>
              <p:nvPr/>
            </p:nvSpPr>
            <p:spPr bwMode="auto">
              <a:xfrm>
                <a:off x="3774" y="4285"/>
                <a:ext cx="11" cy="36"/>
              </a:xfrm>
              <a:custGeom>
                <a:avLst/>
                <a:gdLst>
                  <a:gd name="T0" fmla="*/ 0 w 47"/>
                  <a:gd name="T1" fmla="*/ 141 h 141"/>
                  <a:gd name="T2" fmla="*/ 47 w 47"/>
                  <a:gd name="T3" fmla="*/ 141 h 141"/>
                  <a:gd name="T4" fmla="*/ 23 w 47"/>
                  <a:gd name="T5" fmla="*/ 0 h 141"/>
                  <a:gd name="T6" fmla="*/ 0 w 47"/>
                  <a:gd name="T7" fmla="*/ 141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141"/>
                    </a:moveTo>
                    <a:lnTo>
                      <a:pt x="47" y="141"/>
                    </a:lnTo>
                    <a:lnTo>
                      <a:pt x="23" y="0"/>
                    </a:lnTo>
                    <a:lnTo>
                      <a:pt x="0" y="14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4" name="Freeform 454"/>
              <p:cNvSpPr>
                <a:spLocks/>
              </p:cNvSpPr>
              <p:nvPr/>
            </p:nvSpPr>
            <p:spPr bwMode="auto">
              <a:xfrm>
                <a:off x="3774" y="4608"/>
                <a:ext cx="11" cy="35"/>
              </a:xfrm>
              <a:custGeom>
                <a:avLst/>
                <a:gdLst>
                  <a:gd name="T0" fmla="*/ 0 w 47"/>
                  <a:gd name="T1" fmla="*/ 0 h 141"/>
                  <a:gd name="T2" fmla="*/ 47 w 47"/>
                  <a:gd name="T3" fmla="*/ 0 h 141"/>
                  <a:gd name="T4" fmla="*/ 23 w 47"/>
                  <a:gd name="T5" fmla="*/ 141 h 141"/>
                  <a:gd name="T6" fmla="*/ 0 w 47"/>
                  <a:gd name="T7" fmla="*/ 0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0"/>
                    </a:moveTo>
                    <a:lnTo>
                      <a:pt x="47" y="0"/>
                    </a:lnTo>
                    <a:lnTo>
                      <a:pt x="23" y="141"/>
                    </a:lnTo>
                    <a:lnTo>
                      <a:pt x="0" y="0"/>
                    </a:lnTo>
                    <a:close/>
                  </a:path>
                </a:pathLst>
              </a:custGeom>
              <a:solidFill>
                <a:srgbClr val="FFFFFF"/>
              </a:solidFill>
              <a:ln w="9525">
                <a:solidFill>
                  <a:srgbClr val="000000"/>
                </a:solidFill>
                <a:round/>
                <a:headEnd/>
                <a:tailEnd/>
              </a:ln>
            </p:spPr>
            <p:txBody>
              <a:bodyPr/>
              <a:lstStyle/>
              <a:p>
                <a:endParaRPr lang="en-US"/>
              </a:p>
            </p:txBody>
          </p:sp>
          <p:sp>
            <p:nvSpPr>
              <p:cNvPr id="99795" name="Freeform 455"/>
              <p:cNvSpPr>
                <a:spLocks/>
              </p:cNvSpPr>
              <p:nvPr/>
            </p:nvSpPr>
            <p:spPr bwMode="auto">
              <a:xfrm>
                <a:off x="3774" y="4608"/>
                <a:ext cx="11" cy="35"/>
              </a:xfrm>
              <a:custGeom>
                <a:avLst/>
                <a:gdLst>
                  <a:gd name="T0" fmla="*/ 0 w 47"/>
                  <a:gd name="T1" fmla="*/ 0 h 141"/>
                  <a:gd name="T2" fmla="*/ 47 w 47"/>
                  <a:gd name="T3" fmla="*/ 0 h 141"/>
                  <a:gd name="T4" fmla="*/ 23 w 47"/>
                  <a:gd name="T5" fmla="*/ 141 h 141"/>
                  <a:gd name="T6" fmla="*/ 0 w 47"/>
                  <a:gd name="T7" fmla="*/ 0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0"/>
                    </a:moveTo>
                    <a:lnTo>
                      <a:pt x="47" y="0"/>
                    </a:lnTo>
                    <a:lnTo>
                      <a:pt x="23" y="14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6" name="Freeform 456"/>
              <p:cNvSpPr>
                <a:spLocks/>
              </p:cNvSpPr>
              <p:nvPr/>
            </p:nvSpPr>
            <p:spPr bwMode="auto">
              <a:xfrm>
                <a:off x="4373" y="4216"/>
                <a:ext cx="606" cy="1"/>
              </a:xfrm>
              <a:custGeom>
                <a:avLst/>
                <a:gdLst>
                  <a:gd name="T0" fmla="*/ 0 w 2425"/>
                  <a:gd name="T1" fmla="*/ 0 h 1"/>
                  <a:gd name="T2" fmla="*/ 2424 w 2425"/>
                  <a:gd name="T3" fmla="*/ 0 h 1"/>
                  <a:gd name="T4" fmla="*/ 2425 w 2425"/>
                  <a:gd name="T5" fmla="*/ 0 h 1"/>
                  <a:gd name="T6" fmla="*/ 0 60000 65536"/>
                  <a:gd name="T7" fmla="*/ 0 60000 65536"/>
                  <a:gd name="T8" fmla="*/ 0 60000 65536"/>
                  <a:gd name="T9" fmla="*/ 0 w 2425"/>
                  <a:gd name="T10" fmla="*/ 0 h 1"/>
                  <a:gd name="T11" fmla="*/ 2425 w 2425"/>
                  <a:gd name="T12" fmla="*/ 1 h 1"/>
                </a:gdLst>
                <a:ahLst/>
                <a:cxnLst>
                  <a:cxn ang="T6">
                    <a:pos x="T0" y="T1"/>
                  </a:cxn>
                  <a:cxn ang="T7">
                    <a:pos x="T2" y="T3"/>
                  </a:cxn>
                  <a:cxn ang="T8">
                    <a:pos x="T4" y="T5"/>
                  </a:cxn>
                </a:cxnLst>
                <a:rect l="T9" t="T10" r="T11" b="T12"/>
                <a:pathLst>
                  <a:path w="2425" h="1">
                    <a:moveTo>
                      <a:pt x="0" y="0"/>
                    </a:moveTo>
                    <a:lnTo>
                      <a:pt x="2424" y="0"/>
                    </a:lnTo>
                    <a:lnTo>
                      <a:pt x="242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7" name="Freeform 457"/>
              <p:cNvSpPr>
                <a:spLocks/>
              </p:cNvSpPr>
              <p:nvPr/>
            </p:nvSpPr>
            <p:spPr bwMode="auto">
              <a:xfrm>
                <a:off x="4871" y="4643"/>
                <a:ext cx="108" cy="1"/>
              </a:xfrm>
              <a:custGeom>
                <a:avLst/>
                <a:gdLst>
                  <a:gd name="T0" fmla="*/ 0 w 432"/>
                  <a:gd name="T1" fmla="*/ 0 h 1"/>
                  <a:gd name="T2" fmla="*/ 431 w 432"/>
                  <a:gd name="T3" fmla="*/ 0 h 1"/>
                  <a:gd name="T4" fmla="*/ 432 w 432"/>
                  <a:gd name="T5" fmla="*/ 0 h 1"/>
                  <a:gd name="T6" fmla="*/ 0 60000 65536"/>
                  <a:gd name="T7" fmla="*/ 0 60000 65536"/>
                  <a:gd name="T8" fmla="*/ 0 60000 65536"/>
                  <a:gd name="T9" fmla="*/ 0 w 432"/>
                  <a:gd name="T10" fmla="*/ 0 h 1"/>
                  <a:gd name="T11" fmla="*/ 432 w 432"/>
                  <a:gd name="T12" fmla="*/ 1 h 1"/>
                </a:gdLst>
                <a:ahLst/>
                <a:cxnLst>
                  <a:cxn ang="T6">
                    <a:pos x="T0" y="T1"/>
                  </a:cxn>
                  <a:cxn ang="T7">
                    <a:pos x="T2" y="T3"/>
                  </a:cxn>
                  <a:cxn ang="T8">
                    <a:pos x="T4" y="T5"/>
                  </a:cxn>
                </a:cxnLst>
                <a:rect l="T9" t="T10" r="T11" b="T12"/>
                <a:pathLst>
                  <a:path w="432" h="1">
                    <a:moveTo>
                      <a:pt x="0" y="0"/>
                    </a:moveTo>
                    <a:lnTo>
                      <a:pt x="431" y="0"/>
                    </a:lnTo>
                    <a:lnTo>
                      <a:pt x="432"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8" name="Freeform 458"/>
              <p:cNvSpPr>
                <a:spLocks/>
              </p:cNvSpPr>
              <p:nvPr/>
            </p:nvSpPr>
            <p:spPr bwMode="auto">
              <a:xfrm>
                <a:off x="4970" y="4251"/>
                <a:ext cx="1" cy="357"/>
              </a:xfrm>
              <a:custGeom>
                <a:avLst/>
                <a:gdLst>
                  <a:gd name="T0" fmla="*/ 0 w 1"/>
                  <a:gd name="T1" fmla="*/ 0 h 1425"/>
                  <a:gd name="T2" fmla="*/ 0 w 1"/>
                  <a:gd name="T3" fmla="*/ 1425 h 1425"/>
                  <a:gd name="T4" fmla="*/ 1 w 1"/>
                  <a:gd name="T5" fmla="*/ 1425 h 1425"/>
                  <a:gd name="T6" fmla="*/ 0 60000 65536"/>
                  <a:gd name="T7" fmla="*/ 0 60000 65536"/>
                  <a:gd name="T8" fmla="*/ 0 60000 65536"/>
                  <a:gd name="T9" fmla="*/ 0 w 1"/>
                  <a:gd name="T10" fmla="*/ 0 h 1425"/>
                  <a:gd name="T11" fmla="*/ 1 w 1"/>
                  <a:gd name="T12" fmla="*/ 1425 h 1425"/>
                </a:gdLst>
                <a:ahLst/>
                <a:cxnLst>
                  <a:cxn ang="T6">
                    <a:pos x="T0" y="T1"/>
                  </a:cxn>
                  <a:cxn ang="T7">
                    <a:pos x="T2" y="T3"/>
                  </a:cxn>
                  <a:cxn ang="T8">
                    <a:pos x="T4" y="T5"/>
                  </a:cxn>
                </a:cxnLst>
                <a:rect l="T9" t="T10" r="T11" b="T12"/>
                <a:pathLst>
                  <a:path w="1" h="1425">
                    <a:moveTo>
                      <a:pt x="0" y="0"/>
                    </a:moveTo>
                    <a:lnTo>
                      <a:pt x="0" y="1425"/>
                    </a:lnTo>
                    <a:lnTo>
                      <a:pt x="1" y="142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799" name="Freeform 459"/>
              <p:cNvSpPr>
                <a:spLocks/>
              </p:cNvSpPr>
              <p:nvPr/>
            </p:nvSpPr>
            <p:spPr bwMode="auto">
              <a:xfrm>
                <a:off x="4964" y="4216"/>
                <a:ext cx="12" cy="35"/>
              </a:xfrm>
              <a:custGeom>
                <a:avLst/>
                <a:gdLst>
                  <a:gd name="T0" fmla="*/ 0 w 47"/>
                  <a:gd name="T1" fmla="*/ 140 h 140"/>
                  <a:gd name="T2" fmla="*/ 47 w 47"/>
                  <a:gd name="T3" fmla="*/ 140 h 140"/>
                  <a:gd name="T4" fmla="*/ 23 w 47"/>
                  <a:gd name="T5" fmla="*/ 0 h 140"/>
                  <a:gd name="T6" fmla="*/ 0 w 47"/>
                  <a:gd name="T7" fmla="*/ 140 h 140"/>
                  <a:gd name="T8" fmla="*/ 0 60000 65536"/>
                  <a:gd name="T9" fmla="*/ 0 60000 65536"/>
                  <a:gd name="T10" fmla="*/ 0 60000 65536"/>
                  <a:gd name="T11" fmla="*/ 0 60000 65536"/>
                  <a:gd name="T12" fmla="*/ 0 w 47"/>
                  <a:gd name="T13" fmla="*/ 0 h 140"/>
                  <a:gd name="T14" fmla="*/ 47 w 47"/>
                  <a:gd name="T15" fmla="*/ 140 h 140"/>
                </a:gdLst>
                <a:ahLst/>
                <a:cxnLst>
                  <a:cxn ang="T8">
                    <a:pos x="T0" y="T1"/>
                  </a:cxn>
                  <a:cxn ang="T9">
                    <a:pos x="T2" y="T3"/>
                  </a:cxn>
                  <a:cxn ang="T10">
                    <a:pos x="T4" y="T5"/>
                  </a:cxn>
                  <a:cxn ang="T11">
                    <a:pos x="T6" y="T7"/>
                  </a:cxn>
                </a:cxnLst>
                <a:rect l="T12" t="T13" r="T14" b="T15"/>
                <a:pathLst>
                  <a:path w="47" h="140">
                    <a:moveTo>
                      <a:pt x="0" y="140"/>
                    </a:moveTo>
                    <a:lnTo>
                      <a:pt x="47" y="140"/>
                    </a:lnTo>
                    <a:lnTo>
                      <a:pt x="23" y="0"/>
                    </a:lnTo>
                    <a:lnTo>
                      <a:pt x="0" y="140"/>
                    </a:lnTo>
                    <a:close/>
                  </a:path>
                </a:pathLst>
              </a:custGeom>
              <a:solidFill>
                <a:srgbClr val="FFFFFF"/>
              </a:solidFill>
              <a:ln w="9525">
                <a:solidFill>
                  <a:srgbClr val="000000"/>
                </a:solidFill>
                <a:round/>
                <a:headEnd/>
                <a:tailEnd/>
              </a:ln>
            </p:spPr>
            <p:txBody>
              <a:bodyPr/>
              <a:lstStyle/>
              <a:p>
                <a:endParaRPr lang="en-US"/>
              </a:p>
            </p:txBody>
          </p:sp>
          <p:sp>
            <p:nvSpPr>
              <p:cNvPr id="99800" name="Freeform 460"/>
              <p:cNvSpPr>
                <a:spLocks/>
              </p:cNvSpPr>
              <p:nvPr/>
            </p:nvSpPr>
            <p:spPr bwMode="auto">
              <a:xfrm>
                <a:off x="4964" y="4216"/>
                <a:ext cx="12" cy="35"/>
              </a:xfrm>
              <a:custGeom>
                <a:avLst/>
                <a:gdLst>
                  <a:gd name="T0" fmla="*/ 0 w 47"/>
                  <a:gd name="T1" fmla="*/ 140 h 140"/>
                  <a:gd name="T2" fmla="*/ 47 w 47"/>
                  <a:gd name="T3" fmla="*/ 140 h 140"/>
                  <a:gd name="T4" fmla="*/ 23 w 47"/>
                  <a:gd name="T5" fmla="*/ 0 h 140"/>
                  <a:gd name="T6" fmla="*/ 0 w 47"/>
                  <a:gd name="T7" fmla="*/ 140 h 140"/>
                  <a:gd name="T8" fmla="*/ 0 60000 65536"/>
                  <a:gd name="T9" fmla="*/ 0 60000 65536"/>
                  <a:gd name="T10" fmla="*/ 0 60000 65536"/>
                  <a:gd name="T11" fmla="*/ 0 60000 65536"/>
                  <a:gd name="T12" fmla="*/ 0 w 47"/>
                  <a:gd name="T13" fmla="*/ 0 h 140"/>
                  <a:gd name="T14" fmla="*/ 47 w 47"/>
                  <a:gd name="T15" fmla="*/ 140 h 140"/>
                </a:gdLst>
                <a:ahLst/>
                <a:cxnLst>
                  <a:cxn ang="T8">
                    <a:pos x="T0" y="T1"/>
                  </a:cxn>
                  <a:cxn ang="T9">
                    <a:pos x="T2" y="T3"/>
                  </a:cxn>
                  <a:cxn ang="T10">
                    <a:pos x="T4" y="T5"/>
                  </a:cxn>
                  <a:cxn ang="T11">
                    <a:pos x="T6" y="T7"/>
                  </a:cxn>
                </a:cxnLst>
                <a:rect l="T12" t="T13" r="T14" b="T15"/>
                <a:pathLst>
                  <a:path w="47" h="140">
                    <a:moveTo>
                      <a:pt x="0" y="140"/>
                    </a:moveTo>
                    <a:lnTo>
                      <a:pt x="47" y="140"/>
                    </a:lnTo>
                    <a:lnTo>
                      <a:pt x="23" y="0"/>
                    </a:lnTo>
                    <a:lnTo>
                      <a:pt x="0" y="14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1" name="Freeform 461"/>
              <p:cNvSpPr>
                <a:spLocks/>
              </p:cNvSpPr>
              <p:nvPr/>
            </p:nvSpPr>
            <p:spPr bwMode="auto">
              <a:xfrm>
                <a:off x="4964" y="4608"/>
                <a:ext cx="12" cy="35"/>
              </a:xfrm>
              <a:custGeom>
                <a:avLst/>
                <a:gdLst>
                  <a:gd name="T0" fmla="*/ 0 w 47"/>
                  <a:gd name="T1" fmla="*/ 0 h 141"/>
                  <a:gd name="T2" fmla="*/ 47 w 47"/>
                  <a:gd name="T3" fmla="*/ 0 h 141"/>
                  <a:gd name="T4" fmla="*/ 23 w 47"/>
                  <a:gd name="T5" fmla="*/ 141 h 141"/>
                  <a:gd name="T6" fmla="*/ 0 w 47"/>
                  <a:gd name="T7" fmla="*/ 0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0"/>
                    </a:moveTo>
                    <a:lnTo>
                      <a:pt x="47" y="0"/>
                    </a:lnTo>
                    <a:lnTo>
                      <a:pt x="23" y="141"/>
                    </a:lnTo>
                    <a:lnTo>
                      <a:pt x="0" y="0"/>
                    </a:lnTo>
                    <a:close/>
                  </a:path>
                </a:pathLst>
              </a:custGeom>
              <a:solidFill>
                <a:srgbClr val="FFFFFF"/>
              </a:solidFill>
              <a:ln w="9525">
                <a:solidFill>
                  <a:srgbClr val="000000"/>
                </a:solidFill>
                <a:round/>
                <a:headEnd/>
                <a:tailEnd/>
              </a:ln>
            </p:spPr>
            <p:txBody>
              <a:bodyPr/>
              <a:lstStyle/>
              <a:p>
                <a:endParaRPr lang="en-US"/>
              </a:p>
            </p:txBody>
          </p:sp>
          <p:sp>
            <p:nvSpPr>
              <p:cNvPr id="99802" name="Freeform 462"/>
              <p:cNvSpPr>
                <a:spLocks/>
              </p:cNvSpPr>
              <p:nvPr/>
            </p:nvSpPr>
            <p:spPr bwMode="auto">
              <a:xfrm>
                <a:off x="4964" y="4608"/>
                <a:ext cx="12" cy="35"/>
              </a:xfrm>
              <a:custGeom>
                <a:avLst/>
                <a:gdLst>
                  <a:gd name="T0" fmla="*/ 0 w 47"/>
                  <a:gd name="T1" fmla="*/ 0 h 141"/>
                  <a:gd name="T2" fmla="*/ 47 w 47"/>
                  <a:gd name="T3" fmla="*/ 0 h 141"/>
                  <a:gd name="T4" fmla="*/ 23 w 47"/>
                  <a:gd name="T5" fmla="*/ 141 h 141"/>
                  <a:gd name="T6" fmla="*/ 0 w 47"/>
                  <a:gd name="T7" fmla="*/ 0 h 141"/>
                  <a:gd name="T8" fmla="*/ 0 60000 65536"/>
                  <a:gd name="T9" fmla="*/ 0 60000 65536"/>
                  <a:gd name="T10" fmla="*/ 0 60000 65536"/>
                  <a:gd name="T11" fmla="*/ 0 60000 65536"/>
                  <a:gd name="T12" fmla="*/ 0 w 47"/>
                  <a:gd name="T13" fmla="*/ 0 h 141"/>
                  <a:gd name="T14" fmla="*/ 47 w 47"/>
                  <a:gd name="T15" fmla="*/ 141 h 141"/>
                </a:gdLst>
                <a:ahLst/>
                <a:cxnLst>
                  <a:cxn ang="T8">
                    <a:pos x="T0" y="T1"/>
                  </a:cxn>
                  <a:cxn ang="T9">
                    <a:pos x="T2" y="T3"/>
                  </a:cxn>
                  <a:cxn ang="T10">
                    <a:pos x="T4" y="T5"/>
                  </a:cxn>
                  <a:cxn ang="T11">
                    <a:pos x="T6" y="T7"/>
                  </a:cxn>
                </a:cxnLst>
                <a:rect l="T12" t="T13" r="T14" b="T15"/>
                <a:pathLst>
                  <a:path w="47" h="141">
                    <a:moveTo>
                      <a:pt x="0" y="0"/>
                    </a:moveTo>
                    <a:lnTo>
                      <a:pt x="47" y="0"/>
                    </a:lnTo>
                    <a:lnTo>
                      <a:pt x="23" y="141"/>
                    </a:lnTo>
                    <a:lnTo>
                      <a:pt x="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3" name="Freeform 463"/>
              <p:cNvSpPr>
                <a:spLocks/>
              </p:cNvSpPr>
              <p:nvPr/>
            </p:nvSpPr>
            <p:spPr bwMode="auto">
              <a:xfrm>
                <a:off x="7466" y="6232"/>
                <a:ext cx="26" cy="9"/>
              </a:xfrm>
              <a:custGeom>
                <a:avLst/>
                <a:gdLst>
                  <a:gd name="T0" fmla="*/ 0 w 104"/>
                  <a:gd name="T1" fmla="*/ 0 h 39"/>
                  <a:gd name="T2" fmla="*/ 103 w 104"/>
                  <a:gd name="T3" fmla="*/ 39 h 39"/>
                  <a:gd name="T4" fmla="*/ 104 w 104"/>
                  <a:gd name="T5" fmla="*/ 39 h 39"/>
                  <a:gd name="T6" fmla="*/ 0 60000 65536"/>
                  <a:gd name="T7" fmla="*/ 0 60000 65536"/>
                  <a:gd name="T8" fmla="*/ 0 60000 65536"/>
                  <a:gd name="T9" fmla="*/ 0 w 104"/>
                  <a:gd name="T10" fmla="*/ 0 h 39"/>
                  <a:gd name="T11" fmla="*/ 104 w 104"/>
                  <a:gd name="T12" fmla="*/ 39 h 39"/>
                </a:gdLst>
                <a:ahLst/>
                <a:cxnLst>
                  <a:cxn ang="T6">
                    <a:pos x="T0" y="T1"/>
                  </a:cxn>
                  <a:cxn ang="T7">
                    <a:pos x="T2" y="T3"/>
                  </a:cxn>
                  <a:cxn ang="T8">
                    <a:pos x="T4" y="T5"/>
                  </a:cxn>
                </a:cxnLst>
                <a:rect l="T9" t="T10" r="T11" b="T12"/>
                <a:pathLst>
                  <a:path w="104" h="39">
                    <a:moveTo>
                      <a:pt x="0" y="0"/>
                    </a:moveTo>
                    <a:lnTo>
                      <a:pt x="103" y="39"/>
                    </a:lnTo>
                    <a:lnTo>
                      <a:pt x="104" y="3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4" name="Freeform 464"/>
              <p:cNvSpPr>
                <a:spLocks/>
              </p:cNvSpPr>
              <p:nvPr/>
            </p:nvSpPr>
            <p:spPr bwMode="auto">
              <a:xfrm>
                <a:off x="7373" y="6178"/>
                <a:ext cx="5" cy="6"/>
              </a:xfrm>
              <a:custGeom>
                <a:avLst/>
                <a:gdLst>
                  <a:gd name="T0" fmla="*/ 21 w 21"/>
                  <a:gd name="T1" fmla="*/ 24 h 24"/>
                  <a:gd name="T2" fmla="*/ 0 w 21"/>
                  <a:gd name="T3" fmla="*/ 0 h 24"/>
                  <a:gd name="T4" fmla="*/ 1 w 21"/>
                  <a:gd name="T5" fmla="*/ 0 h 24"/>
                  <a:gd name="T6" fmla="*/ 0 60000 65536"/>
                  <a:gd name="T7" fmla="*/ 0 60000 65536"/>
                  <a:gd name="T8" fmla="*/ 0 60000 65536"/>
                  <a:gd name="T9" fmla="*/ 0 w 21"/>
                  <a:gd name="T10" fmla="*/ 0 h 24"/>
                  <a:gd name="T11" fmla="*/ 21 w 21"/>
                  <a:gd name="T12" fmla="*/ 24 h 24"/>
                </a:gdLst>
                <a:ahLst/>
                <a:cxnLst>
                  <a:cxn ang="T6">
                    <a:pos x="T0" y="T1"/>
                  </a:cxn>
                  <a:cxn ang="T7">
                    <a:pos x="T2" y="T3"/>
                  </a:cxn>
                  <a:cxn ang="T8">
                    <a:pos x="T4" y="T5"/>
                  </a:cxn>
                </a:cxnLst>
                <a:rect l="T9" t="T10" r="T11" b="T12"/>
                <a:pathLst>
                  <a:path w="21" h="24">
                    <a:moveTo>
                      <a:pt x="21" y="24"/>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5" name="Freeform 465"/>
              <p:cNvSpPr>
                <a:spLocks/>
              </p:cNvSpPr>
              <p:nvPr/>
            </p:nvSpPr>
            <p:spPr bwMode="auto">
              <a:xfrm>
                <a:off x="7394" y="6159"/>
                <a:ext cx="5" cy="6"/>
              </a:xfrm>
              <a:custGeom>
                <a:avLst/>
                <a:gdLst>
                  <a:gd name="T0" fmla="*/ 20 w 20"/>
                  <a:gd name="T1" fmla="*/ 23 h 23"/>
                  <a:gd name="T2" fmla="*/ 0 w 20"/>
                  <a:gd name="T3" fmla="*/ 0 h 23"/>
                  <a:gd name="T4" fmla="*/ 1 w 20"/>
                  <a:gd name="T5" fmla="*/ 0 h 23"/>
                  <a:gd name="T6" fmla="*/ 0 60000 65536"/>
                  <a:gd name="T7" fmla="*/ 0 60000 65536"/>
                  <a:gd name="T8" fmla="*/ 0 60000 65536"/>
                  <a:gd name="T9" fmla="*/ 0 w 20"/>
                  <a:gd name="T10" fmla="*/ 0 h 23"/>
                  <a:gd name="T11" fmla="*/ 20 w 20"/>
                  <a:gd name="T12" fmla="*/ 23 h 23"/>
                </a:gdLst>
                <a:ahLst/>
                <a:cxnLst>
                  <a:cxn ang="T6">
                    <a:pos x="T0" y="T1"/>
                  </a:cxn>
                  <a:cxn ang="T7">
                    <a:pos x="T2" y="T3"/>
                  </a:cxn>
                  <a:cxn ang="T8">
                    <a:pos x="T4" y="T5"/>
                  </a:cxn>
                </a:cxnLst>
                <a:rect l="T9" t="T10" r="T11" b="T12"/>
                <a:pathLst>
                  <a:path w="20" h="23">
                    <a:moveTo>
                      <a:pt x="20" y="23"/>
                    </a:moveTo>
                    <a:lnTo>
                      <a:pt x="0" y="0"/>
                    </a:lnTo>
                    <a:lnTo>
                      <a:pt x="1"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6" name="Freeform 466"/>
              <p:cNvSpPr>
                <a:spLocks/>
              </p:cNvSpPr>
              <p:nvPr/>
            </p:nvSpPr>
            <p:spPr bwMode="auto">
              <a:xfrm>
                <a:off x="7326" y="6208"/>
                <a:ext cx="27" cy="24"/>
              </a:xfrm>
              <a:custGeom>
                <a:avLst/>
                <a:gdLst>
                  <a:gd name="T0" fmla="*/ 105 w 105"/>
                  <a:gd name="T1" fmla="*/ 0 h 93"/>
                  <a:gd name="T2" fmla="*/ 0 w 105"/>
                  <a:gd name="T3" fmla="*/ 93 h 93"/>
                  <a:gd name="T4" fmla="*/ 1 w 105"/>
                  <a:gd name="T5" fmla="*/ 93 h 93"/>
                  <a:gd name="T6" fmla="*/ 0 60000 65536"/>
                  <a:gd name="T7" fmla="*/ 0 60000 65536"/>
                  <a:gd name="T8" fmla="*/ 0 60000 65536"/>
                  <a:gd name="T9" fmla="*/ 0 w 105"/>
                  <a:gd name="T10" fmla="*/ 0 h 93"/>
                  <a:gd name="T11" fmla="*/ 105 w 105"/>
                  <a:gd name="T12" fmla="*/ 93 h 93"/>
                </a:gdLst>
                <a:ahLst/>
                <a:cxnLst>
                  <a:cxn ang="T6">
                    <a:pos x="T0" y="T1"/>
                  </a:cxn>
                  <a:cxn ang="T7">
                    <a:pos x="T2" y="T3"/>
                  </a:cxn>
                  <a:cxn ang="T8">
                    <a:pos x="T4" y="T5"/>
                  </a:cxn>
                </a:cxnLst>
                <a:rect l="T9" t="T10" r="T11" b="T12"/>
                <a:pathLst>
                  <a:path w="105" h="93">
                    <a:moveTo>
                      <a:pt x="105" y="0"/>
                    </a:moveTo>
                    <a:lnTo>
                      <a:pt x="0" y="93"/>
                    </a:lnTo>
                    <a:lnTo>
                      <a:pt x="1" y="9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7" name="Freeform 467"/>
              <p:cNvSpPr>
                <a:spLocks/>
              </p:cNvSpPr>
              <p:nvPr/>
            </p:nvSpPr>
            <p:spPr bwMode="auto">
              <a:xfrm>
                <a:off x="7426" y="6119"/>
                <a:ext cx="27" cy="24"/>
              </a:xfrm>
              <a:custGeom>
                <a:avLst/>
                <a:gdLst>
                  <a:gd name="T0" fmla="*/ 0 w 107"/>
                  <a:gd name="T1" fmla="*/ 93 h 93"/>
                  <a:gd name="T2" fmla="*/ 106 w 107"/>
                  <a:gd name="T3" fmla="*/ 0 h 93"/>
                  <a:gd name="T4" fmla="*/ 107 w 107"/>
                  <a:gd name="T5" fmla="*/ 0 h 93"/>
                  <a:gd name="T6" fmla="*/ 0 60000 65536"/>
                  <a:gd name="T7" fmla="*/ 0 60000 65536"/>
                  <a:gd name="T8" fmla="*/ 0 60000 65536"/>
                  <a:gd name="T9" fmla="*/ 0 w 107"/>
                  <a:gd name="T10" fmla="*/ 0 h 93"/>
                  <a:gd name="T11" fmla="*/ 107 w 107"/>
                  <a:gd name="T12" fmla="*/ 93 h 93"/>
                </a:gdLst>
                <a:ahLst/>
                <a:cxnLst>
                  <a:cxn ang="T6">
                    <a:pos x="T0" y="T1"/>
                  </a:cxn>
                  <a:cxn ang="T7">
                    <a:pos x="T2" y="T3"/>
                  </a:cxn>
                  <a:cxn ang="T8">
                    <a:pos x="T4" y="T5"/>
                  </a:cxn>
                </a:cxnLst>
                <a:rect l="T9" t="T10" r="T11" b="T12"/>
                <a:pathLst>
                  <a:path w="107" h="93">
                    <a:moveTo>
                      <a:pt x="0" y="93"/>
                    </a:moveTo>
                    <a:lnTo>
                      <a:pt x="106" y="0"/>
                    </a:lnTo>
                    <a:lnTo>
                      <a:pt x="10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8" name="Freeform 468"/>
              <p:cNvSpPr>
                <a:spLocks/>
              </p:cNvSpPr>
              <p:nvPr/>
            </p:nvSpPr>
            <p:spPr bwMode="auto">
              <a:xfrm>
                <a:off x="7379" y="6166"/>
                <a:ext cx="21" cy="19"/>
              </a:xfrm>
              <a:custGeom>
                <a:avLst/>
                <a:gdLst>
                  <a:gd name="T0" fmla="*/ 0 w 85"/>
                  <a:gd name="T1" fmla="*/ 76 h 76"/>
                  <a:gd name="T2" fmla="*/ 84 w 85"/>
                  <a:gd name="T3" fmla="*/ 0 h 76"/>
                  <a:gd name="T4" fmla="*/ 85 w 85"/>
                  <a:gd name="T5" fmla="*/ 0 h 76"/>
                  <a:gd name="T6" fmla="*/ 0 60000 65536"/>
                  <a:gd name="T7" fmla="*/ 0 60000 65536"/>
                  <a:gd name="T8" fmla="*/ 0 60000 65536"/>
                  <a:gd name="T9" fmla="*/ 0 w 85"/>
                  <a:gd name="T10" fmla="*/ 0 h 76"/>
                  <a:gd name="T11" fmla="*/ 85 w 85"/>
                  <a:gd name="T12" fmla="*/ 76 h 76"/>
                </a:gdLst>
                <a:ahLst/>
                <a:cxnLst>
                  <a:cxn ang="T6">
                    <a:pos x="T0" y="T1"/>
                  </a:cxn>
                  <a:cxn ang="T7">
                    <a:pos x="T2" y="T3"/>
                  </a:cxn>
                  <a:cxn ang="T8">
                    <a:pos x="T4" y="T5"/>
                  </a:cxn>
                </a:cxnLst>
                <a:rect l="T9" t="T10" r="T11" b="T12"/>
                <a:pathLst>
                  <a:path w="85" h="76">
                    <a:moveTo>
                      <a:pt x="0" y="76"/>
                    </a:moveTo>
                    <a:lnTo>
                      <a:pt x="84" y="0"/>
                    </a:lnTo>
                    <a:lnTo>
                      <a:pt x="85"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09" name="Freeform 469"/>
              <p:cNvSpPr>
                <a:spLocks/>
              </p:cNvSpPr>
              <p:nvPr/>
            </p:nvSpPr>
            <p:spPr bwMode="auto">
              <a:xfrm>
                <a:off x="7349" y="6185"/>
                <a:ext cx="30" cy="27"/>
              </a:xfrm>
              <a:custGeom>
                <a:avLst/>
                <a:gdLst>
                  <a:gd name="T0" fmla="*/ 0 w 120"/>
                  <a:gd name="T1" fmla="*/ 75 h 110"/>
                  <a:gd name="T2" fmla="*/ 31 w 120"/>
                  <a:gd name="T3" fmla="*/ 110 h 110"/>
                  <a:gd name="T4" fmla="*/ 120 w 120"/>
                  <a:gd name="T5" fmla="*/ 0 h 110"/>
                  <a:gd name="T6" fmla="*/ 0 w 120"/>
                  <a:gd name="T7" fmla="*/ 75 h 110"/>
                  <a:gd name="T8" fmla="*/ 0 60000 65536"/>
                  <a:gd name="T9" fmla="*/ 0 60000 65536"/>
                  <a:gd name="T10" fmla="*/ 0 60000 65536"/>
                  <a:gd name="T11" fmla="*/ 0 60000 65536"/>
                  <a:gd name="T12" fmla="*/ 0 w 120"/>
                  <a:gd name="T13" fmla="*/ 0 h 110"/>
                  <a:gd name="T14" fmla="*/ 120 w 120"/>
                  <a:gd name="T15" fmla="*/ 110 h 110"/>
                </a:gdLst>
                <a:ahLst/>
                <a:cxnLst>
                  <a:cxn ang="T8">
                    <a:pos x="T0" y="T1"/>
                  </a:cxn>
                  <a:cxn ang="T9">
                    <a:pos x="T2" y="T3"/>
                  </a:cxn>
                  <a:cxn ang="T10">
                    <a:pos x="T4" y="T5"/>
                  </a:cxn>
                  <a:cxn ang="T11">
                    <a:pos x="T6" y="T7"/>
                  </a:cxn>
                </a:cxnLst>
                <a:rect l="T12" t="T13" r="T14" b="T15"/>
                <a:pathLst>
                  <a:path w="120" h="110">
                    <a:moveTo>
                      <a:pt x="0" y="75"/>
                    </a:moveTo>
                    <a:lnTo>
                      <a:pt x="31" y="110"/>
                    </a:lnTo>
                    <a:lnTo>
                      <a:pt x="120" y="0"/>
                    </a:lnTo>
                    <a:lnTo>
                      <a:pt x="0" y="75"/>
                    </a:lnTo>
                    <a:close/>
                  </a:path>
                </a:pathLst>
              </a:custGeom>
              <a:solidFill>
                <a:srgbClr val="FFFFFF"/>
              </a:solidFill>
              <a:ln w="9525">
                <a:solidFill>
                  <a:srgbClr val="000000"/>
                </a:solidFill>
                <a:round/>
                <a:headEnd/>
                <a:tailEnd/>
              </a:ln>
            </p:spPr>
            <p:txBody>
              <a:bodyPr/>
              <a:lstStyle/>
              <a:p>
                <a:endParaRPr lang="en-US"/>
              </a:p>
            </p:txBody>
          </p:sp>
          <p:sp>
            <p:nvSpPr>
              <p:cNvPr id="99810" name="Freeform 470"/>
              <p:cNvSpPr>
                <a:spLocks/>
              </p:cNvSpPr>
              <p:nvPr/>
            </p:nvSpPr>
            <p:spPr bwMode="auto">
              <a:xfrm>
                <a:off x="7349" y="6185"/>
                <a:ext cx="30" cy="27"/>
              </a:xfrm>
              <a:custGeom>
                <a:avLst/>
                <a:gdLst>
                  <a:gd name="T0" fmla="*/ 0 w 120"/>
                  <a:gd name="T1" fmla="*/ 75 h 110"/>
                  <a:gd name="T2" fmla="*/ 31 w 120"/>
                  <a:gd name="T3" fmla="*/ 110 h 110"/>
                  <a:gd name="T4" fmla="*/ 120 w 120"/>
                  <a:gd name="T5" fmla="*/ 0 h 110"/>
                  <a:gd name="T6" fmla="*/ 0 w 120"/>
                  <a:gd name="T7" fmla="*/ 75 h 110"/>
                  <a:gd name="T8" fmla="*/ 0 60000 65536"/>
                  <a:gd name="T9" fmla="*/ 0 60000 65536"/>
                  <a:gd name="T10" fmla="*/ 0 60000 65536"/>
                  <a:gd name="T11" fmla="*/ 0 60000 65536"/>
                  <a:gd name="T12" fmla="*/ 0 w 120"/>
                  <a:gd name="T13" fmla="*/ 0 h 110"/>
                  <a:gd name="T14" fmla="*/ 120 w 120"/>
                  <a:gd name="T15" fmla="*/ 110 h 110"/>
                </a:gdLst>
                <a:ahLst/>
                <a:cxnLst>
                  <a:cxn ang="T8">
                    <a:pos x="T0" y="T1"/>
                  </a:cxn>
                  <a:cxn ang="T9">
                    <a:pos x="T2" y="T3"/>
                  </a:cxn>
                  <a:cxn ang="T10">
                    <a:pos x="T4" y="T5"/>
                  </a:cxn>
                  <a:cxn ang="T11">
                    <a:pos x="T6" y="T7"/>
                  </a:cxn>
                </a:cxnLst>
                <a:rect l="T12" t="T13" r="T14" b="T15"/>
                <a:pathLst>
                  <a:path w="120" h="110">
                    <a:moveTo>
                      <a:pt x="0" y="75"/>
                    </a:moveTo>
                    <a:lnTo>
                      <a:pt x="31" y="110"/>
                    </a:lnTo>
                    <a:lnTo>
                      <a:pt x="120" y="0"/>
                    </a:lnTo>
                    <a:lnTo>
                      <a:pt x="0" y="7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9811" name="Freeform 471"/>
              <p:cNvSpPr>
                <a:spLocks/>
              </p:cNvSpPr>
              <p:nvPr/>
            </p:nvSpPr>
            <p:spPr bwMode="auto">
              <a:xfrm>
                <a:off x="7400" y="6138"/>
                <a:ext cx="30" cy="28"/>
              </a:xfrm>
              <a:custGeom>
                <a:avLst/>
                <a:gdLst>
                  <a:gd name="T0" fmla="*/ 90 w 121"/>
                  <a:gd name="T1" fmla="*/ 0 h 111"/>
                  <a:gd name="T2" fmla="*/ 121 w 121"/>
                  <a:gd name="T3" fmla="*/ 36 h 111"/>
                  <a:gd name="T4" fmla="*/ 0 w 121"/>
                  <a:gd name="T5" fmla="*/ 111 h 111"/>
                  <a:gd name="T6" fmla="*/ 90 w 121"/>
                  <a:gd name="T7" fmla="*/ 0 h 111"/>
                  <a:gd name="T8" fmla="*/ 0 60000 65536"/>
                  <a:gd name="T9" fmla="*/ 0 60000 65536"/>
                  <a:gd name="T10" fmla="*/ 0 60000 65536"/>
                  <a:gd name="T11" fmla="*/ 0 60000 65536"/>
                  <a:gd name="T12" fmla="*/ 0 w 121"/>
                  <a:gd name="T13" fmla="*/ 0 h 111"/>
                  <a:gd name="T14" fmla="*/ 121 w 121"/>
                  <a:gd name="T15" fmla="*/ 111 h 111"/>
                </a:gdLst>
                <a:ahLst/>
                <a:cxnLst>
                  <a:cxn ang="T8">
                    <a:pos x="T0" y="T1"/>
                  </a:cxn>
                  <a:cxn ang="T9">
                    <a:pos x="T2" y="T3"/>
                  </a:cxn>
                  <a:cxn ang="T10">
                    <a:pos x="T4" y="T5"/>
                  </a:cxn>
                  <a:cxn ang="T11">
                    <a:pos x="T6" y="T7"/>
                  </a:cxn>
                </a:cxnLst>
                <a:rect l="T12" t="T13" r="T14" b="T15"/>
                <a:pathLst>
                  <a:path w="121" h="111">
                    <a:moveTo>
                      <a:pt x="90" y="0"/>
                    </a:moveTo>
                    <a:lnTo>
                      <a:pt x="121" y="36"/>
                    </a:lnTo>
                    <a:lnTo>
                      <a:pt x="0" y="111"/>
                    </a:lnTo>
                    <a:lnTo>
                      <a:pt x="90" y="0"/>
                    </a:lnTo>
                    <a:close/>
                  </a:path>
                </a:pathLst>
              </a:custGeom>
              <a:solidFill>
                <a:srgbClr val="FFFFFF"/>
              </a:solidFill>
              <a:ln w="9525">
                <a:solidFill>
                  <a:srgbClr val="000000"/>
                </a:solidFill>
                <a:round/>
                <a:headEnd/>
                <a:tailEnd/>
              </a:ln>
            </p:spPr>
            <p:txBody>
              <a:bodyPr/>
              <a:lstStyle/>
              <a:p>
                <a:endParaRPr lang="en-US"/>
              </a:p>
            </p:txBody>
          </p:sp>
          <p:sp>
            <p:nvSpPr>
              <p:cNvPr id="99812" name="Freeform 472"/>
              <p:cNvSpPr>
                <a:spLocks/>
              </p:cNvSpPr>
              <p:nvPr/>
            </p:nvSpPr>
            <p:spPr bwMode="auto">
              <a:xfrm>
                <a:off x="7400" y="6138"/>
                <a:ext cx="30" cy="28"/>
              </a:xfrm>
              <a:custGeom>
                <a:avLst/>
                <a:gdLst>
                  <a:gd name="T0" fmla="*/ 90 w 121"/>
                  <a:gd name="T1" fmla="*/ 0 h 111"/>
                  <a:gd name="T2" fmla="*/ 121 w 121"/>
                  <a:gd name="T3" fmla="*/ 36 h 111"/>
                  <a:gd name="T4" fmla="*/ 0 w 121"/>
                  <a:gd name="T5" fmla="*/ 111 h 111"/>
                  <a:gd name="T6" fmla="*/ 90 w 121"/>
                  <a:gd name="T7" fmla="*/ 0 h 111"/>
                  <a:gd name="T8" fmla="*/ 0 60000 65536"/>
                  <a:gd name="T9" fmla="*/ 0 60000 65536"/>
                  <a:gd name="T10" fmla="*/ 0 60000 65536"/>
                  <a:gd name="T11" fmla="*/ 0 60000 65536"/>
                  <a:gd name="T12" fmla="*/ 0 w 121"/>
                  <a:gd name="T13" fmla="*/ 0 h 111"/>
                  <a:gd name="T14" fmla="*/ 121 w 121"/>
                  <a:gd name="T15" fmla="*/ 111 h 111"/>
                </a:gdLst>
                <a:ahLst/>
                <a:cxnLst>
                  <a:cxn ang="T8">
                    <a:pos x="T0" y="T1"/>
                  </a:cxn>
                  <a:cxn ang="T9">
                    <a:pos x="T2" y="T3"/>
                  </a:cxn>
                  <a:cxn ang="T10">
                    <a:pos x="T4" y="T5"/>
                  </a:cxn>
                  <a:cxn ang="T11">
                    <a:pos x="T6" y="T7"/>
                  </a:cxn>
                </a:cxnLst>
                <a:rect l="T12" t="T13" r="T14" b="T15"/>
                <a:pathLst>
                  <a:path w="121" h="111">
                    <a:moveTo>
                      <a:pt x="90" y="0"/>
                    </a:moveTo>
                    <a:lnTo>
                      <a:pt x="121" y="36"/>
                    </a:lnTo>
                    <a:lnTo>
                      <a:pt x="0" y="111"/>
                    </a:lnTo>
                    <a:lnTo>
                      <a:pt x="9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99335" name="Text Box 473"/>
            <p:cNvSpPr txBox="1">
              <a:spLocks noChangeArrowheads="1"/>
            </p:cNvSpPr>
            <p:nvPr/>
          </p:nvSpPr>
          <p:spPr bwMode="auto">
            <a:xfrm>
              <a:off x="4032" y="3106"/>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C</a:t>
              </a:r>
              <a:endParaRPr lang="en-US"/>
            </a:p>
          </p:txBody>
        </p:sp>
        <p:sp>
          <p:nvSpPr>
            <p:cNvPr id="99336" name="Text Box 474"/>
            <p:cNvSpPr txBox="1">
              <a:spLocks noChangeArrowheads="1"/>
            </p:cNvSpPr>
            <p:nvPr/>
          </p:nvSpPr>
          <p:spPr bwMode="auto">
            <a:xfrm>
              <a:off x="4320" y="3250"/>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D</a:t>
              </a:r>
              <a:endParaRPr lang="en-US"/>
            </a:p>
          </p:txBody>
        </p:sp>
        <p:sp>
          <p:nvSpPr>
            <p:cNvPr id="99337" name="Text Box 475"/>
            <p:cNvSpPr txBox="1">
              <a:spLocks noChangeArrowheads="1"/>
            </p:cNvSpPr>
            <p:nvPr/>
          </p:nvSpPr>
          <p:spPr bwMode="auto">
            <a:xfrm>
              <a:off x="4752" y="3975"/>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endParaRPr lang="en-US"/>
            </a:p>
          </p:txBody>
        </p:sp>
        <p:sp>
          <p:nvSpPr>
            <p:cNvPr id="99338" name="Text Box 476"/>
            <p:cNvSpPr txBox="1">
              <a:spLocks noChangeArrowheads="1"/>
            </p:cNvSpPr>
            <p:nvPr/>
          </p:nvSpPr>
          <p:spPr bwMode="auto">
            <a:xfrm>
              <a:off x="3312" y="3682"/>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h</a:t>
              </a:r>
              <a:endParaRPr lang="en-US"/>
            </a:p>
          </p:txBody>
        </p:sp>
        <p:sp>
          <p:nvSpPr>
            <p:cNvPr id="99339" name="Text Box 477"/>
            <p:cNvSpPr txBox="1">
              <a:spLocks noChangeArrowheads="1"/>
            </p:cNvSpPr>
            <p:nvPr/>
          </p:nvSpPr>
          <p:spPr bwMode="auto">
            <a:xfrm>
              <a:off x="3888" y="2962"/>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sym typeface="Symbol" pitchFamily="18" charset="2"/>
                </a:rPr>
                <a:t></a:t>
              </a:r>
              <a:r>
                <a:rPr lang="en-US" sz="1000" baseline="30000"/>
                <a:t>0</a:t>
              </a:r>
              <a:endParaRPr lang="en-US"/>
            </a:p>
          </p:txBody>
        </p:sp>
        <p:sp>
          <p:nvSpPr>
            <p:cNvPr id="99340" name="Text Box 478"/>
            <p:cNvSpPr txBox="1">
              <a:spLocks noChangeArrowheads="1"/>
            </p:cNvSpPr>
            <p:nvPr/>
          </p:nvSpPr>
          <p:spPr bwMode="auto">
            <a:xfrm>
              <a:off x="7056" y="5226"/>
              <a:ext cx="1152"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2-5mm</a:t>
              </a:r>
              <a:endParaRPr lang="en-US"/>
            </a:p>
          </p:txBody>
        </p:sp>
        <p:sp>
          <p:nvSpPr>
            <p:cNvPr id="99341" name="Text Box 479"/>
            <p:cNvSpPr txBox="1">
              <a:spLocks noChangeArrowheads="1"/>
            </p:cNvSpPr>
            <p:nvPr/>
          </p:nvSpPr>
          <p:spPr bwMode="auto">
            <a:xfrm>
              <a:off x="7344" y="6562"/>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e)</a:t>
              </a:r>
              <a:endParaRPr lang="en-US"/>
            </a:p>
          </p:txBody>
        </p:sp>
        <p:sp>
          <p:nvSpPr>
            <p:cNvPr id="99342" name="Text Box 480"/>
            <p:cNvSpPr txBox="1">
              <a:spLocks noChangeArrowheads="1"/>
            </p:cNvSpPr>
            <p:nvPr/>
          </p:nvSpPr>
          <p:spPr bwMode="auto">
            <a:xfrm>
              <a:off x="5184" y="6562"/>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d)</a:t>
              </a:r>
              <a:endParaRPr lang="en-US"/>
            </a:p>
          </p:txBody>
        </p:sp>
        <p:sp>
          <p:nvSpPr>
            <p:cNvPr id="99343" name="Text Box 481"/>
            <p:cNvSpPr txBox="1">
              <a:spLocks noChangeArrowheads="1"/>
            </p:cNvSpPr>
            <p:nvPr/>
          </p:nvSpPr>
          <p:spPr bwMode="auto">
            <a:xfrm>
              <a:off x="8352" y="4546"/>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c)</a:t>
              </a:r>
              <a:endParaRPr lang="en-US"/>
            </a:p>
          </p:txBody>
        </p:sp>
        <p:sp>
          <p:nvSpPr>
            <p:cNvPr id="99344" name="Text Box 482"/>
            <p:cNvSpPr txBox="1">
              <a:spLocks noChangeArrowheads="1"/>
            </p:cNvSpPr>
            <p:nvPr/>
          </p:nvSpPr>
          <p:spPr bwMode="auto">
            <a:xfrm>
              <a:off x="6192" y="4546"/>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b)</a:t>
              </a:r>
              <a:endParaRPr lang="en-US"/>
            </a:p>
          </p:txBody>
        </p:sp>
        <p:sp>
          <p:nvSpPr>
            <p:cNvPr id="99345" name="Text Box 483"/>
            <p:cNvSpPr txBox="1">
              <a:spLocks noChangeArrowheads="1"/>
            </p:cNvSpPr>
            <p:nvPr/>
          </p:nvSpPr>
          <p:spPr bwMode="auto">
            <a:xfrm>
              <a:off x="4752" y="4546"/>
              <a:ext cx="57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000"/>
                <a:t>a)</a:t>
              </a:r>
              <a:endParaRPr lang="en-US"/>
            </a:p>
          </p:txBody>
        </p:sp>
      </p:grpSp>
    </p:spTree>
    <p:extLst>
      <p:ext uri="{BB962C8B-B14F-4D97-AF65-F5344CB8AC3E}">
        <p14:creationId xmlns:p14="http://schemas.microsoft.com/office/powerpoint/2010/main" val="421807428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C72D5447-EAE7-4BA4-AB7F-DAC6BA36C092}"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0AC0BE4E-EE7C-429C-A709-C968796B9C57}" type="slidenum">
              <a:rPr lang="en-US"/>
              <a:pPr>
                <a:defRPr/>
              </a:pPr>
              <a:t>48</a:t>
            </a:fld>
            <a:endParaRPr lang="en-US"/>
          </a:p>
        </p:txBody>
      </p:sp>
      <p:sp>
        <p:nvSpPr>
          <p:cNvPr id="66562" name="Rectangle 2"/>
          <p:cNvSpPr>
            <a:spLocks noGrp="1" noChangeArrowheads="1"/>
          </p:cNvSpPr>
          <p:nvPr>
            <p:ph type="title"/>
          </p:nvPr>
        </p:nvSpPr>
        <p:spPr>
          <a:xfrm>
            <a:off x="457200" y="122238"/>
            <a:ext cx="8229600" cy="715962"/>
          </a:xfrm>
        </p:spPr>
        <p:txBody>
          <a:bodyPr/>
          <a:lstStyle/>
          <a:p>
            <a:pPr eaLnBrk="1" hangingPunct="1"/>
            <a:r>
              <a:rPr lang="en-US" sz="4000">
                <a:solidFill>
                  <a:srgbClr val="FF0000"/>
                </a:solidFill>
                <a:latin typeface="Times New Roman" pitchFamily="18" charset="0"/>
              </a:rPr>
              <a:t>Khối V cố định</a:t>
            </a:r>
          </a:p>
        </p:txBody>
      </p:sp>
      <p:sp>
        <p:nvSpPr>
          <p:cNvPr id="100357" name="Content Placeholder 5"/>
          <p:cNvSpPr>
            <a:spLocks noGrp="1"/>
          </p:cNvSpPr>
          <p:nvPr>
            <p:ph idx="1"/>
          </p:nvPr>
        </p:nvSpPr>
        <p:spPr/>
        <p:txBody>
          <a:bodyPr/>
          <a:lstStyle/>
          <a:p>
            <a:pPr eaLnBrk="1" hangingPunct="1"/>
            <a:endParaRPr lang="en-US"/>
          </a:p>
        </p:txBody>
      </p:sp>
      <p:pic>
        <p:nvPicPr>
          <p:cNvPr id="10035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0"/>
            <a:ext cx="475297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524000"/>
            <a:ext cx="4364038"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43842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fade">
                                      <p:cBhvr>
                                        <p:cTn id="7" dur="2000"/>
                                        <p:tgtEl>
                                          <p:spTgt spid="66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D4012E87-4A0F-4E75-8493-5A63B187D905}"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98750844-14E9-467B-B178-C4F5BAC12A98}" type="slidenum">
              <a:rPr lang="en-US"/>
              <a:pPr>
                <a:defRPr/>
              </a:pPr>
              <a:t>49</a:t>
            </a:fld>
            <a:endParaRPr lang="en-US"/>
          </a:p>
        </p:txBody>
      </p:sp>
      <p:sp>
        <p:nvSpPr>
          <p:cNvPr id="67586" name="Rectangle 2"/>
          <p:cNvSpPr>
            <a:spLocks noGrp="1" noChangeArrowheads="1"/>
          </p:cNvSpPr>
          <p:nvPr>
            <p:ph type="title"/>
          </p:nvPr>
        </p:nvSpPr>
        <p:spPr>
          <a:xfrm>
            <a:off x="1143000" y="198438"/>
            <a:ext cx="7543800" cy="334962"/>
          </a:xfrm>
        </p:spPr>
        <p:txBody>
          <a:bodyPr>
            <a:normAutofit fontScale="90000"/>
          </a:bodyPr>
          <a:lstStyle/>
          <a:p>
            <a:pPr eaLnBrk="1" hangingPunct="1"/>
            <a:r>
              <a:rPr lang="en-US" sz="3200">
                <a:solidFill>
                  <a:srgbClr val="FF0000"/>
                </a:solidFill>
                <a:latin typeface="Times New Roman" pitchFamily="18" charset="0"/>
              </a:rPr>
              <a:t>Khối V di động</a:t>
            </a:r>
          </a:p>
        </p:txBody>
      </p:sp>
      <p:pic>
        <p:nvPicPr>
          <p:cNvPr id="10138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518001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7300" y="3343275"/>
            <a:ext cx="4076700"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058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AEBB2D45-A02C-4E17-A19D-68F3CBB6C717}"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FF94187E-DF1C-4C52-887F-9F491DD04D62}" type="slidenum">
              <a:rPr lang="en-US"/>
              <a:pPr>
                <a:defRPr/>
              </a:pPr>
              <a:t>50</a:t>
            </a:fld>
            <a:endParaRPr lang="en-US"/>
          </a:p>
        </p:txBody>
      </p:sp>
      <p:sp>
        <p:nvSpPr>
          <p:cNvPr id="70658" name="Rectangle 2"/>
          <p:cNvSpPr>
            <a:spLocks noGrp="1" noChangeArrowheads="1"/>
          </p:cNvSpPr>
          <p:nvPr>
            <p:ph type="title"/>
          </p:nvPr>
        </p:nvSpPr>
        <p:spPr>
          <a:xfrm>
            <a:off x="457200" y="0"/>
            <a:ext cx="8229600" cy="792163"/>
          </a:xfrm>
        </p:spPr>
        <p:txBody>
          <a:bodyPr/>
          <a:lstStyle/>
          <a:p>
            <a:pPr eaLnBrk="1" hangingPunct="1"/>
            <a:r>
              <a:rPr lang="en-US" sz="4000">
                <a:solidFill>
                  <a:srgbClr val="FF0000"/>
                </a:solidFill>
                <a:latin typeface="Times New Roman" pitchFamily="18" charset="0"/>
              </a:rPr>
              <a:t>Khối V lắp trên mặt đứng</a:t>
            </a:r>
          </a:p>
        </p:txBody>
      </p:sp>
      <p:pic>
        <p:nvPicPr>
          <p:cNvPr id="10240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200"/>
            <a:ext cx="4352925"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2514600"/>
            <a:ext cx="457200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19903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fade">
                                      <p:cBhvr>
                                        <p:cTn id="7" dur="2000"/>
                                        <p:tgtEl>
                                          <p:spTgt spid="70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304800" y="0"/>
            <a:ext cx="8458200" cy="563563"/>
          </a:xfrm>
        </p:spPr>
        <p:txBody>
          <a:bodyPr>
            <a:normAutofit fontScale="90000"/>
          </a:bodyPr>
          <a:lstStyle/>
          <a:p>
            <a:pPr eaLnBrk="1" hangingPunct="1"/>
            <a:r>
              <a:rPr lang="en-US" sz="3600"/>
              <a:t>Định vị mặt đầu và có lỗ lắp chốt định vị</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DF99C67D-DFE8-46F6-93C5-8E8C9C9C4F76}" type="slidenum">
              <a:rPr lang="en-US" smtClean="0"/>
              <a:pPr>
                <a:defRPr/>
              </a:pPr>
              <a:t>51</a:t>
            </a:fld>
            <a:endParaRPr lang="en-US"/>
          </a:p>
        </p:txBody>
      </p:sp>
      <p:pic>
        <p:nvPicPr>
          <p:cNvPr id="10342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441960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066800"/>
            <a:ext cx="4438650" cy="441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126371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p:nvPr>
        </p:nvSpPr>
        <p:spPr>
          <a:xfrm>
            <a:off x="304800" y="0"/>
            <a:ext cx="8458200" cy="563563"/>
          </a:xfrm>
        </p:spPr>
        <p:txBody>
          <a:bodyPr>
            <a:normAutofit fontScale="90000"/>
          </a:bodyPr>
          <a:lstStyle/>
          <a:p>
            <a:pPr eaLnBrk="1" hangingPunct="1"/>
            <a:r>
              <a:rPr lang="en-US" sz="3600"/>
              <a:t>Định vị mặt đầu và có lỗ lắp chốt định vị</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01EA51F0-8D17-4AC5-BECF-BD76B5578295}" type="slidenum">
              <a:rPr lang="en-US" smtClean="0"/>
              <a:pPr>
                <a:defRPr/>
              </a:pPr>
              <a:t>52</a:t>
            </a:fld>
            <a:endParaRPr lang="en-US"/>
          </a:p>
        </p:txBody>
      </p:sp>
      <p:pic>
        <p:nvPicPr>
          <p:cNvPr id="10445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4497388"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8975" y="1143000"/>
            <a:ext cx="4645025"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89008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a:xfrm>
            <a:off x="304800" y="0"/>
            <a:ext cx="8458200" cy="563563"/>
          </a:xfrm>
        </p:spPr>
        <p:txBody>
          <a:bodyPr>
            <a:normAutofit fontScale="90000"/>
          </a:bodyPr>
          <a:lstStyle/>
          <a:p>
            <a:pPr eaLnBrk="1" hangingPunct="1"/>
            <a:r>
              <a:rPr lang="en-US" sz="3600"/>
              <a:t>Côn Định vị</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F0400E7A-674D-4557-B324-63E781376EC6}" type="slidenum">
              <a:rPr lang="en-US" smtClean="0"/>
              <a:pPr>
                <a:defRPr/>
              </a:pPr>
              <a:t>53</a:t>
            </a:fld>
            <a:endParaRPr lang="en-US"/>
          </a:p>
        </p:txBody>
      </p:sp>
      <p:pic>
        <p:nvPicPr>
          <p:cNvPr id="10547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5953125"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7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3449638"/>
            <a:ext cx="3505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42336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fld id="{A875894B-BED2-40A3-BBC8-D873E0F60C45}" type="datetime1">
              <a:rPr lang="de-DE"/>
              <a:pPr>
                <a:defRPr/>
              </a:pPr>
              <a:t>12.03.2020</a:t>
            </a:fld>
            <a:endParaRPr lang="en-US"/>
          </a:p>
        </p:txBody>
      </p:sp>
      <p:sp>
        <p:nvSpPr>
          <p:cNvPr id="4" name="Slide Number Placeholder 5"/>
          <p:cNvSpPr>
            <a:spLocks noGrp="1"/>
          </p:cNvSpPr>
          <p:nvPr>
            <p:ph type="sldNum" sz="quarter" idx="12"/>
          </p:nvPr>
        </p:nvSpPr>
        <p:spPr/>
        <p:txBody>
          <a:bodyPr/>
          <a:lstStyle/>
          <a:p>
            <a:pPr>
              <a:defRPr/>
            </a:pPr>
            <a:fld id="{44823B73-BB80-4613-B212-C3F92991C3DE}" type="slidenum">
              <a:rPr lang="en-US"/>
              <a:pPr>
                <a:defRPr/>
              </a:pPr>
              <a:t>54</a:t>
            </a:fld>
            <a:endParaRPr lang="en-US"/>
          </a:p>
        </p:txBody>
      </p:sp>
      <p:pic>
        <p:nvPicPr>
          <p:cNvPr id="106500" name="Picture 2" descr="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4338"/>
            <a:ext cx="9144000" cy="585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80435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C28B8A10-8FFC-41DC-B4FB-58F809EB86DB}"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3228564D-3A74-48FC-B7AA-6A7ACE2C3C7E}" type="slidenum">
              <a:rPr lang="en-US"/>
              <a:pPr>
                <a:defRPr/>
              </a:pPr>
              <a:t>55</a:t>
            </a:fld>
            <a:endParaRPr lang="en-US"/>
          </a:p>
        </p:txBody>
      </p:sp>
      <p:sp>
        <p:nvSpPr>
          <p:cNvPr id="73730" name="Rectangle 2"/>
          <p:cNvSpPr>
            <a:spLocks noGrp="1" noChangeArrowheads="1"/>
          </p:cNvSpPr>
          <p:nvPr>
            <p:ph type="title"/>
          </p:nvPr>
        </p:nvSpPr>
        <p:spPr>
          <a:xfrm>
            <a:off x="457200" y="274638"/>
            <a:ext cx="8229600" cy="715962"/>
          </a:xfrm>
        </p:spPr>
        <p:txBody>
          <a:bodyPr/>
          <a:lstStyle/>
          <a:p>
            <a:pPr eaLnBrk="1" hangingPunct="1">
              <a:defRPr/>
            </a:pPr>
            <a:r>
              <a:rPr lang="en-US" sz="4000" b="1" i="1">
                <a:solidFill>
                  <a:srgbClr val="FF0000"/>
                </a:solidFill>
                <a:effectLst>
                  <a:outerShdw blurRad="38100" dist="38100" dir="2700000" algn="tl">
                    <a:srgbClr val="000000">
                      <a:alpha val="43137"/>
                    </a:srgbClr>
                  </a:outerShdw>
                </a:effectLst>
                <a:latin typeface="Times New Roman" pitchFamily="18" charset="0"/>
              </a:rPr>
              <a:t>Các chi tiết định vị mặt trụ trong</a:t>
            </a:r>
          </a:p>
        </p:txBody>
      </p:sp>
      <p:sp>
        <p:nvSpPr>
          <p:cNvPr id="73731" name="Rectangle 3"/>
          <p:cNvSpPr>
            <a:spLocks noGrp="1" noChangeArrowheads="1"/>
          </p:cNvSpPr>
          <p:nvPr>
            <p:ph type="body" idx="1"/>
          </p:nvPr>
        </p:nvSpPr>
        <p:spPr>
          <a:xfrm>
            <a:off x="1981200" y="2057400"/>
            <a:ext cx="4343400" cy="2438400"/>
          </a:xfrm>
        </p:spPr>
        <p:txBody>
          <a:bodyPr/>
          <a:lstStyle/>
          <a:p>
            <a:pPr eaLnBrk="1" hangingPunct="1">
              <a:buFontTx/>
              <a:buNone/>
            </a:pPr>
            <a:r>
              <a:rPr lang="en-US" sz="4000">
                <a:solidFill>
                  <a:srgbClr val="0000FF"/>
                </a:solidFill>
                <a:latin typeface="Times New Roman" pitchFamily="18" charset="0"/>
              </a:rPr>
              <a:t>	- Chốt định vị</a:t>
            </a:r>
          </a:p>
          <a:p>
            <a:pPr eaLnBrk="1" hangingPunct="1">
              <a:buFontTx/>
              <a:buNone/>
            </a:pPr>
            <a:r>
              <a:rPr lang="en-US" sz="4000">
                <a:solidFill>
                  <a:srgbClr val="0000FF"/>
                </a:solidFill>
                <a:latin typeface="Times New Roman" pitchFamily="18" charset="0"/>
              </a:rPr>
              <a:t>	- Trục gá</a:t>
            </a:r>
          </a:p>
          <a:p>
            <a:pPr eaLnBrk="1" hangingPunct="1">
              <a:buFontTx/>
              <a:buNone/>
            </a:pPr>
            <a:r>
              <a:rPr lang="en-US" sz="4000">
                <a:solidFill>
                  <a:srgbClr val="0000FF"/>
                </a:solidFill>
                <a:latin typeface="Times New Roman" pitchFamily="18" charset="0"/>
              </a:rPr>
              <a:t>	- Mũi tâm</a:t>
            </a:r>
          </a:p>
        </p:txBody>
      </p:sp>
    </p:spTree>
    <p:extLst>
      <p:ext uri="{BB962C8B-B14F-4D97-AF65-F5344CB8AC3E}">
        <p14:creationId xmlns:p14="http://schemas.microsoft.com/office/powerpoint/2010/main" val="64299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20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3731">
                                            <p:txEl>
                                              <p:pRg st="0" end="0"/>
                                            </p:txEl>
                                          </p:spTgt>
                                        </p:tgtEl>
                                        <p:attrNameLst>
                                          <p:attrName>style.visibility</p:attrName>
                                        </p:attrNameLst>
                                      </p:cBhvr>
                                      <p:to>
                                        <p:strVal val="visible"/>
                                      </p:to>
                                    </p:set>
                                    <p:animEffect transition="in" filter="fade">
                                      <p:cBhvr>
                                        <p:cTn id="12" dur="2000"/>
                                        <p:tgtEl>
                                          <p:spTgt spid="737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3731">
                                            <p:txEl>
                                              <p:pRg st="1" end="1"/>
                                            </p:txEl>
                                          </p:spTgt>
                                        </p:tgtEl>
                                        <p:attrNameLst>
                                          <p:attrName>style.visibility</p:attrName>
                                        </p:attrNameLst>
                                      </p:cBhvr>
                                      <p:to>
                                        <p:strVal val="visible"/>
                                      </p:to>
                                    </p:set>
                                    <p:animEffect transition="in" filter="fade">
                                      <p:cBhvr>
                                        <p:cTn id="17" dur="2000"/>
                                        <p:tgtEl>
                                          <p:spTgt spid="7373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731">
                                            <p:txEl>
                                              <p:pRg st="2" end="2"/>
                                            </p:txEl>
                                          </p:spTgt>
                                        </p:tgtEl>
                                        <p:attrNameLst>
                                          <p:attrName>style.visibility</p:attrName>
                                        </p:attrNameLst>
                                      </p:cBhvr>
                                      <p:to>
                                        <p:strVal val="visible"/>
                                      </p:to>
                                    </p:set>
                                    <p:animEffect transition="in" filter="fade">
                                      <p:cBhvr>
                                        <p:cTn id="22" dur="2000"/>
                                        <p:tgtEl>
                                          <p:spTgt spid="737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1"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9" name="Date Placeholder 3"/>
          <p:cNvSpPr>
            <a:spLocks noGrp="1"/>
          </p:cNvSpPr>
          <p:nvPr>
            <p:ph type="dt" sz="quarter" idx="10"/>
          </p:nvPr>
        </p:nvSpPr>
        <p:spPr>
          <a:xfrm>
            <a:off x="0" y="6537325"/>
            <a:ext cx="2133600" cy="320675"/>
          </a:xfrm>
        </p:spPr>
        <p:txBody>
          <a:bodyPr/>
          <a:lstStyle/>
          <a:p>
            <a:pPr>
              <a:defRPr/>
            </a:pPr>
            <a:fld id="{C587D84C-931C-4CF1-A904-300D966C7C4C}" type="datetime1">
              <a:rPr lang="de-DE"/>
              <a:pPr>
                <a:defRPr/>
              </a:pPr>
              <a:t>12.03.2020</a:t>
            </a:fld>
            <a:endParaRPr lang="en-US"/>
          </a:p>
        </p:txBody>
      </p:sp>
      <p:sp>
        <p:nvSpPr>
          <p:cNvPr id="530" name="Slide Number Placeholder 5"/>
          <p:cNvSpPr>
            <a:spLocks noGrp="1"/>
          </p:cNvSpPr>
          <p:nvPr>
            <p:ph type="sldNum" sz="quarter" idx="12"/>
          </p:nvPr>
        </p:nvSpPr>
        <p:spPr/>
        <p:txBody>
          <a:bodyPr/>
          <a:lstStyle/>
          <a:p>
            <a:pPr>
              <a:defRPr/>
            </a:pPr>
            <a:fld id="{CC0CBEC0-E16C-44DE-B665-DEC152020E07}" type="slidenum">
              <a:rPr lang="en-US"/>
              <a:pPr>
                <a:defRPr/>
              </a:pPr>
              <a:t>56</a:t>
            </a:fld>
            <a:endParaRPr lang="en-US"/>
          </a:p>
        </p:txBody>
      </p:sp>
      <p:sp>
        <p:nvSpPr>
          <p:cNvPr id="108548" name="Rectangle 2"/>
          <p:cNvSpPr>
            <a:spLocks noGrp="1" noChangeArrowheads="1"/>
          </p:cNvSpPr>
          <p:nvPr>
            <p:ph type="title"/>
          </p:nvPr>
        </p:nvSpPr>
        <p:spPr>
          <a:xfrm>
            <a:off x="685800" y="0"/>
            <a:ext cx="8229600" cy="715963"/>
          </a:xfrm>
        </p:spPr>
        <p:txBody>
          <a:bodyPr/>
          <a:lstStyle/>
          <a:p>
            <a:pPr eaLnBrk="1" hangingPunct="1"/>
            <a:r>
              <a:rPr lang="en-US" sz="4000">
                <a:solidFill>
                  <a:srgbClr val="FF0000"/>
                </a:solidFill>
                <a:latin typeface="Times New Roman" pitchFamily="18" charset="0"/>
              </a:rPr>
              <a:t>Chốt định vị </a:t>
            </a:r>
          </a:p>
        </p:txBody>
      </p:sp>
      <p:pic>
        <p:nvPicPr>
          <p:cNvPr id="1085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01675"/>
            <a:ext cx="7315200" cy="615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130698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9" name="Date Placeholder 3"/>
          <p:cNvSpPr>
            <a:spLocks noGrp="1"/>
          </p:cNvSpPr>
          <p:nvPr>
            <p:ph type="dt" sz="quarter" idx="10"/>
          </p:nvPr>
        </p:nvSpPr>
        <p:spPr>
          <a:xfrm>
            <a:off x="0" y="6537325"/>
            <a:ext cx="2133600" cy="320675"/>
          </a:xfrm>
        </p:spPr>
        <p:txBody>
          <a:bodyPr/>
          <a:lstStyle/>
          <a:p>
            <a:pPr>
              <a:defRPr/>
            </a:pPr>
            <a:fld id="{C587D84C-931C-4CF1-A904-300D966C7C4C}" type="datetime1">
              <a:rPr lang="de-DE"/>
              <a:pPr>
                <a:defRPr/>
              </a:pPr>
              <a:t>12.03.2020</a:t>
            </a:fld>
            <a:endParaRPr lang="en-US"/>
          </a:p>
        </p:txBody>
      </p:sp>
      <p:sp>
        <p:nvSpPr>
          <p:cNvPr id="530" name="Slide Number Placeholder 5"/>
          <p:cNvSpPr>
            <a:spLocks noGrp="1"/>
          </p:cNvSpPr>
          <p:nvPr>
            <p:ph type="sldNum" sz="quarter" idx="12"/>
          </p:nvPr>
        </p:nvSpPr>
        <p:spPr/>
        <p:txBody>
          <a:bodyPr/>
          <a:lstStyle/>
          <a:p>
            <a:pPr>
              <a:defRPr/>
            </a:pPr>
            <a:fld id="{BBE009B3-6EEE-4802-9CCA-80F58F0503F7}" type="slidenum">
              <a:rPr lang="en-US"/>
              <a:pPr>
                <a:defRPr/>
              </a:pPr>
              <a:t>57</a:t>
            </a:fld>
            <a:endParaRPr lang="en-US"/>
          </a:p>
        </p:txBody>
      </p:sp>
      <p:sp>
        <p:nvSpPr>
          <p:cNvPr id="109572" name="Rectangle 2"/>
          <p:cNvSpPr>
            <a:spLocks noGrp="1" noChangeArrowheads="1"/>
          </p:cNvSpPr>
          <p:nvPr>
            <p:ph type="title"/>
          </p:nvPr>
        </p:nvSpPr>
        <p:spPr>
          <a:xfrm>
            <a:off x="685800" y="0"/>
            <a:ext cx="8229600" cy="715963"/>
          </a:xfrm>
        </p:spPr>
        <p:txBody>
          <a:bodyPr/>
          <a:lstStyle/>
          <a:p>
            <a:pPr eaLnBrk="1" hangingPunct="1"/>
            <a:r>
              <a:rPr lang="en-US" sz="4000">
                <a:solidFill>
                  <a:srgbClr val="FF0000"/>
                </a:solidFill>
                <a:latin typeface="Times New Roman" pitchFamily="18" charset="0"/>
              </a:rPr>
              <a:t>Chốt định vị có ren D &gt; 20 </a:t>
            </a:r>
          </a:p>
        </p:txBody>
      </p:sp>
      <p:pic>
        <p:nvPicPr>
          <p:cNvPr id="10957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2971800" cy="362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4648200"/>
            <a:ext cx="18732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3657600"/>
            <a:ext cx="257175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200" y="990600"/>
            <a:ext cx="2600325"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1953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9" name="Date Placeholder 3"/>
          <p:cNvSpPr>
            <a:spLocks noGrp="1"/>
          </p:cNvSpPr>
          <p:nvPr>
            <p:ph type="dt" sz="quarter" idx="10"/>
          </p:nvPr>
        </p:nvSpPr>
        <p:spPr>
          <a:xfrm>
            <a:off x="0" y="6537325"/>
            <a:ext cx="2133600" cy="320675"/>
          </a:xfrm>
        </p:spPr>
        <p:txBody>
          <a:bodyPr/>
          <a:lstStyle/>
          <a:p>
            <a:pPr>
              <a:defRPr/>
            </a:pPr>
            <a:fld id="{C587D84C-931C-4CF1-A904-300D966C7C4C}" type="datetime1">
              <a:rPr lang="de-DE"/>
              <a:pPr>
                <a:defRPr/>
              </a:pPr>
              <a:t>12.03.2020</a:t>
            </a:fld>
            <a:endParaRPr lang="en-US"/>
          </a:p>
        </p:txBody>
      </p:sp>
      <p:sp>
        <p:nvSpPr>
          <p:cNvPr id="530" name="Slide Number Placeholder 5"/>
          <p:cNvSpPr>
            <a:spLocks noGrp="1"/>
          </p:cNvSpPr>
          <p:nvPr>
            <p:ph type="sldNum" sz="quarter" idx="12"/>
          </p:nvPr>
        </p:nvSpPr>
        <p:spPr/>
        <p:txBody>
          <a:bodyPr/>
          <a:lstStyle/>
          <a:p>
            <a:pPr>
              <a:defRPr/>
            </a:pPr>
            <a:fld id="{15268262-5F65-4438-AA79-A2370A29E8B2}" type="slidenum">
              <a:rPr lang="en-US"/>
              <a:pPr>
                <a:defRPr/>
              </a:pPr>
              <a:t>58</a:t>
            </a:fld>
            <a:endParaRPr lang="en-US"/>
          </a:p>
        </p:txBody>
      </p:sp>
      <p:sp>
        <p:nvSpPr>
          <p:cNvPr id="110596" name="Rectangle 2"/>
          <p:cNvSpPr>
            <a:spLocks noGrp="1" noChangeArrowheads="1"/>
          </p:cNvSpPr>
          <p:nvPr>
            <p:ph type="title"/>
          </p:nvPr>
        </p:nvSpPr>
        <p:spPr>
          <a:xfrm>
            <a:off x="685800" y="0"/>
            <a:ext cx="8229600" cy="715963"/>
          </a:xfrm>
        </p:spPr>
        <p:txBody>
          <a:bodyPr/>
          <a:lstStyle/>
          <a:p>
            <a:pPr eaLnBrk="1" hangingPunct="1"/>
            <a:r>
              <a:rPr lang="en-US" sz="4000">
                <a:solidFill>
                  <a:srgbClr val="FF0000"/>
                </a:solidFill>
                <a:latin typeface="Times New Roman" pitchFamily="18" charset="0"/>
              </a:rPr>
              <a:t>Chốt định vị có ren</a:t>
            </a:r>
          </a:p>
        </p:txBody>
      </p:sp>
      <p:pic>
        <p:nvPicPr>
          <p:cNvPr id="11059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990600"/>
            <a:ext cx="242887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838200"/>
            <a:ext cx="2990850"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txBox="1">
            <a:spLocks noChangeArrowheads="1"/>
          </p:cNvSpPr>
          <p:nvPr/>
        </p:nvSpPr>
        <p:spPr bwMode="auto">
          <a:xfrm>
            <a:off x="-152400" y="5715000"/>
            <a:ext cx="2743200" cy="715963"/>
          </a:xfrm>
          <a:prstGeom prst="rect">
            <a:avLst/>
          </a:prstGeom>
          <a:noFill/>
          <a:ln w="9525">
            <a:noFill/>
            <a:miter lim="800000"/>
            <a:headEnd/>
            <a:tailEnd/>
          </a:ln>
          <a:effectLst/>
        </p:spPr>
        <p:txBody>
          <a:bodyPr anchor="ctr"/>
          <a:lstStyle/>
          <a:p>
            <a:pPr algn="ctr">
              <a:defRPr/>
            </a:pPr>
            <a:r>
              <a:rPr lang="en-US" sz="2400" kern="0">
                <a:solidFill>
                  <a:srgbClr val="FF0000"/>
                </a:solidFill>
                <a:ea typeface="+mj-ea"/>
                <a:cs typeface="+mj-cs"/>
              </a:rPr>
              <a:t>D&lt;= 10</a:t>
            </a:r>
          </a:p>
        </p:txBody>
      </p:sp>
      <p:sp>
        <p:nvSpPr>
          <p:cNvPr id="12" name="Rectangle 2"/>
          <p:cNvSpPr txBox="1">
            <a:spLocks noChangeArrowheads="1"/>
          </p:cNvSpPr>
          <p:nvPr/>
        </p:nvSpPr>
        <p:spPr bwMode="auto">
          <a:xfrm>
            <a:off x="5181600" y="5867400"/>
            <a:ext cx="2743200" cy="715963"/>
          </a:xfrm>
          <a:prstGeom prst="rect">
            <a:avLst/>
          </a:prstGeom>
          <a:noFill/>
          <a:ln w="9525">
            <a:noFill/>
            <a:miter lim="800000"/>
            <a:headEnd/>
            <a:tailEnd/>
          </a:ln>
          <a:effectLst/>
        </p:spPr>
        <p:txBody>
          <a:bodyPr anchor="ctr"/>
          <a:lstStyle/>
          <a:p>
            <a:pPr algn="ctr">
              <a:defRPr/>
            </a:pPr>
            <a:r>
              <a:rPr lang="en-US" sz="2400" kern="0">
                <a:solidFill>
                  <a:srgbClr val="FF0000"/>
                </a:solidFill>
                <a:ea typeface="+mj-ea"/>
                <a:cs typeface="+mj-cs"/>
              </a:rPr>
              <a:t>D &gt; 10</a:t>
            </a:r>
          </a:p>
        </p:txBody>
      </p:sp>
    </p:spTree>
    <p:extLst>
      <p:ext uri="{BB962C8B-B14F-4D97-AF65-F5344CB8AC3E}">
        <p14:creationId xmlns:p14="http://schemas.microsoft.com/office/powerpoint/2010/main" val="36725216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9" name="Date Placeholder 3"/>
          <p:cNvSpPr>
            <a:spLocks noGrp="1"/>
          </p:cNvSpPr>
          <p:nvPr>
            <p:ph type="dt" sz="quarter" idx="10"/>
          </p:nvPr>
        </p:nvSpPr>
        <p:spPr>
          <a:xfrm>
            <a:off x="0" y="6537325"/>
            <a:ext cx="2133600" cy="320675"/>
          </a:xfrm>
        </p:spPr>
        <p:txBody>
          <a:bodyPr/>
          <a:lstStyle/>
          <a:p>
            <a:pPr>
              <a:defRPr/>
            </a:pPr>
            <a:fld id="{C587D84C-931C-4CF1-A904-300D966C7C4C}" type="datetime1">
              <a:rPr lang="de-DE"/>
              <a:pPr>
                <a:defRPr/>
              </a:pPr>
              <a:t>12.03.2020</a:t>
            </a:fld>
            <a:endParaRPr lang="en-US"/>
          </a:p>
        </p:txBody>
      </p:sp>
      <p:sp>
        <p:nvSpPr>
          <p:cNvPr id="530" name="Slide Number Placeholder 5"/>
          <p:cNvSpPr>
            <a:spLocks noGrp="1"/>
          </p:cNvSpPr>
          <p:nvPr>
            <p:ph type="sldNum" sz="quarter" idx="12"/>
          </p:nvPr>
        </p:nvSpPr>
        <p:spPr/>
        <p:txBody>
          <a:bodyPr/>
          <a:lstStyle/>
          <a:p>
            <a:pPr>
              <a:defRPr/>
            </a:pPr>
            <a:fld id="{77007ED8-0886-4ADA-B3C0-F31841960FE3}" type="slidenum">
              <a:rPr lang="en-US"/>
              <a:pPr>
                <a:defRPr/>
              </a:pPr>
              <a:t>59</a:t>
            </a:fld>
            <a:endParaRPr lang="en-US"/>
          </a:p>
        </p:txBody>
      </p:sp>
      <p:sp>
        <p:nvSpPr>
          <p:cNvPr id="111620" name="Rectangle 2"/>
          <p:cNvSpPr>
            <a:spLocks noGrp="1" noChangeArrowheads="1"/>
          </p:cNvSpPr>
          <p:nvPr>
            <p:ph type="title"/>
          </p:nvPr>
        </p:nvSpPr>
        <p:spPr>
          <a:xfrm>
            <a:off x="685800" y="0"/>
            <a:ext cx="8229600" cy="715963"/>
          </a:xfrm>
        </p:spPr>
        <p:txBody>
          <a:bodyPr/>
          <a:lstStyle/>
          <a:p>
            <a:pPr eaLnBrk="1" hangingPunct="1"/>
            <a:r>
              <a:rPr lang="en-US" sz="4000">
                <a:solidFill>
                  <a:srgbClr val="FF0000"/>
                </a:solidFill>
                <a:latin typeface="Times New Roman" pitchFamily="18" charset="0"/>
              </a:rPr>
              <a:t>Chốt định vị không có ren</a:t>
            </a:r>
          </a:p>
        </p:txBody>
      </p:sp>
      <p:sp>
        <p:nvSpPr>
          <p:cNvPr id="12" name="Rectangle 2"/>
          <p:cNvSpPr txBox="1">
            <a:spLocks noChangeArrowheads="1"/>
          </p:cNvSpPr>
          <p:nvPr/>
        </p:nvSpPr>
        <p:spPr bwMode="auto">
          <a:xfrm>
            <a:off x="304800" y="5486400"/>
            <a:ext cx="2743200" cy="715963"/>
          </a:xfrm>
          <a:prstGeom prst="rect">
            <a:avLst/>
          </a:prstGeom>
          <a:noFill/>
          <a:ln w="9525">
            <a:noFill/>
            <a:miter lim="800000"/>
            <a:headEnd/>
            <a:tailEnd/>
          </a:ln>
          <a:effectLst/>
        </p:spPr>
        <p:txBody>
          <a:bodyPr anchor="ctr"/>
          <a:lstStyle/>
          <a:p>
            <a:pPr algn="ctr">
              <a:defRPr/>
            </a:pPr>
            <a:r>
              <a:rPr lang="en-US" sz="2400" kern="0">
                <a:solidFill>
                  <a:srgbClr val="FF0000"/>
                </a:solidFill>
                <a:ea typeface="+mj-ea"/>
                <a:cs typeface="+mj-cs"/>
              </a:rPr>
              <a:t>D &gt; 10</a:t>
            </a:r>
          </a:p>
        </p:txBody>
      </p:sp>
      <p:pic>
        <p:nvPicPr>
          <p:cNvPr id="1116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914400"/>
            <a:ext cx="3962400" cy="443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9395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9" name="Date Placeholder 3"/>
          <p:cNvSpPr>
            <a:spLocks noGrp="1"/>
          </p:cNvSpPr>
          <p:nvPr>
            <p:ph type="dt" sz="quarter" idx="10"/>
          </p:nvPr>
        </p:nvSpPr>
        <p:spPr>
          <a:xfrm>
            <a:off x="0" y="6537325"/>
            <a:ext cx="2133600" cy="320675"/>
          </a:xfrm>
        </p:spPr>
        <p:txBody>
          <a:bodyPr/>
          <a:lstStyle/>
          <a:p>
            <a:pPr>
              <a:defRPr/>
            </a:pPr>
            <a:fld id="{C587D84C-931C-4CF1-A904-300D966C7C4C}" type="datetime1">
              <a:rPr lang="de-DE"/>
              <a:pPr>
                <a:defRPr/>
              </a:pPr>
              <a:t>12.03.2020</a:t>
            </a:fld>
            <a:endParaRPr lang="en-US"/>
          </a:p>
        </p:txBody>
      </p:sp>
      <p:sp>
        <p:nvSpPr>
          <p:cNvPr id="530" name="Slide Number Placeholder 5"/>
          <p:cNvSpPr>
            <a:spLocks noGrp="1"/>
          </p:cNvSpPr>
          <p:nvPr>
            <p:ph type="sldNum" sz="quarter" idx="12"/>
          </p:nvPr>
        </p:nvSpPr>
        <p:spPr/>
        <p:txBody>
          <a:bodyPr/>
          <a:lstStyle/>
          <a:p>
            <a:pPr>
              <a:defRPr/>
            </a:pPr>
            <a:fld id="{E066CFFA-D6C2-4ACE-BA4C-B49C303375F0}" type="slidenum">
              <a:rPr lang="en-US"/>
              <a:pPr>
                <a:defRPr/>
              </a:pPr>
              <a:t>60</a:t>
            </a:fld>
            <a:endParaRPr lang="en-US"/>
          </a:p>
        </p:txBody>
      </p:sp>
      <p:sp>
        <p:nvSpPr>
          <p:cNvPr id="112644" name="Rectangle 2"/>
          <p:cNvSpPr>
            <a:spLocks noGrp="1" noChangeArrowheads="1"/>
          </p:cNvSpPr>
          <p:nvPr>
            <p:ph type="title"/>
          </p:nvPr>
        </p:nvSpPr>
        <p:spPr>
          <a:xfrm>
            <a:off x="685800" y="0"/>
            <a:ext cx="8229600" cy="715963"/>
          </a:xfrm>
        </p:spPr>
        <p:txBody>
          <a:bodyPr/>
          <a:lstStyle/>
          <a:p>
            <a:pPr eaLnBrk="1" hangingPunct="1"/>
            <a:r>
              <a:rPr lang="en-US" sz="4000">
                <a:solidFill>
                  <a:srgbClr val="FF0000"/>
                </a:solidFill>
                <a:latin typeface="Times New Roman" pitchFamily="18" charset="0"/>
              </a:rPr>
              <a:t>Chốt định vị </a:t>
            </a:r>
          </a:p>
        </p:txBody>
      </p:sp>
      <p:pic>
        <p:nvPicPr>
          <p:cNvPr id="11264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762000"/>
            <a:ext cx="4648200"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4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143000"/>
            <a:ext cx="205740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006285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3810000" y="0"/>
            <a:ext cx="5334000" cy="609600"/>
          </a:xfrm>
        </p:spPr>
        <p:txBody>
          <a:bodyPr/>
          <a:lstStyle/>
          <a:p>
            <a:pPr eaLnBrk="1" hangingPunct="1"/>
            <a:r>
              <a:rPr lang="en-US" sz="3200"/>
              <a:t>Chốt trám D&gt;10, không ren</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ED7746CF-9627-46B5-A0E8-543F92EDFE8C}" type="slidenum">
              <a:rPr lang="en-US" smtClean="0"/>
              <a:pPr>
                <a:defRPr/>
              </a:pPr>
              <a:t>61</a:t>
            </a:fld>
            <a:endParaRPr lang="en-US"/>
          </a:p>
        </p:txBody>
      </p:sp>
      <p:pic>
        <p:nvPicPr>
          <p:cNvPr id="11366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352800" cy="410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67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609600"/>
            <a:ext cx="3200400" cy="345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67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400" y="3676650"/>
            <a:ext cx="2895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4917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fld id="{61AE6735-1462-4C7A-B963-145D4F0BCF7F}" type="datetime1">
              <a:rPr lang="de-DE"/>
              <a:pPr>
                <a:defRPr/>
              </a:pPr>
              <a:t>12.03.2020</a:t>
            </a:fld>
            <a:endParaRPr lang="en-US"/>
          </a:p>
        </p:txBody>
      </p:sp>
      <p:sp>
        <p:nvSpPr>
          <p:cNvPr id="4" name="Slide Number Placeholder 5"/>
          <p:cNvSpPr>
            <a:spLocks noGrp="1"/>
          </p:cNvSpPr>
          <p:nvPr>
            <p:ph type="sldNum" sz="quarter" idx="12"/>
          </p:nvPr>
        </p:nvSpPr>
        <p:spPr/>
        <p:txBody>
          <a:bodyPr/>
          <a:lstStyle/>
          <a:p>
            <a:pPr>
              <a:defRPr/>
            </a:pPr>
            <a:fld id="{F2160F3C-B698-41A9-BB0A-9AAB17755182}" type="slidenum">
              <a:rPr lang="en-US"/>
              <a:pPr>
                <a:defRPr/>
              </a:pPr>
              <a:t>62</a:t>
            </a:fld>
            <a:endParaRPr lang="en-US"/>
          </a:p>
        </p:txBody>
      </p:sp>
      <p:pic>
        <p:nvPicPr>
          <p:cNvPr id="1146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0"/>
            <a:ext cx="8077200" cy="624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978078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457200" y="228600"/>
            <a:ext cx="8229600" cy="639763"/>
          </a:xfrm>
        </p:spPr>
        <p:txBody>
          <a:bodyPr>
            <a:normAutofit fontScale="90000"/>
          </a:bodyPr>
          <a:lstStyle/>
          <a:p>
            <a:pPr eaLnBrk="1" hangingPunct="1"/>
            <a:r>
              <a:rPr lang="en-US"/>
              <a:t>Trục gá bung</a:t>
            </a:r>
          </a:p>
        </p:txBody>
      </p:sp>
      <p:sp>
        <p:nvSpPr>
          <p:cNvPr id="115715" name="Content Placeholder 2"/>
          <p:cNvSpPr>
            <a:spLocks noGrp="1"/>
          </p:cNvSpPr>
          <p:nvPr>
            <p:ph idx="1"/>
          </p:nvPr>
        </p:nvSpPr>
        <p:spPr/>
        <p:txBody>
          <a:bodyPr/>
          <a:lstStyle/>
          <a:p>
            <a:pPr eaLnBrk="1" hangingPunct="1"/>
            <a:endParaRPr lang="en-US"/>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16CD3B61-7397-4AF5-841F-DC16317773F6}" type="slidenum">
              <a:rPr lang="en-US" smtClean="0"/>
              <a:pPr>
                <a:defRPr/>
              </a:pPr>
              <a:t>63</a:t>
            </a:fld>
            <a:endParaRPr lang="en-US"/>
          </a:p>
        </p:txBody>
      </p:sp>
      <p:pic>
        <p:nvPicPr>
          <p:cNvPr id="1157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 y="1066800"/>
            <a:ext cx="8953500"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690607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1"/>
          <p:cNvSpPr>
            <a:spLocks noGrp="1"/>
          </p:cNvSpPr>
          <p:nvPr>
            <p:ph type="title"/>
          </p:nvPr>
        </p:nvSpPr>
        <p:spPr>
          <a:xfrm>
            <a:off x="457200" y="274638"/>
            <a:ext cx="8229600" cy="639762"/>
          </a:xfrm>
        </p:spPr>
        <p:txBody>
          <a:bodyPr>
            <a:normAutofit fontScale="90000"/>
          </a:bodyPr>
          <a:lstStyle/>
          <a:p>
            <a:pPr eaLnBrk="1" hangingPunct="1"/>
            <a:r>
              <a:rPr lang="en-US"/>
              <a:t>Trục gá bung</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D7642EFE-8382-4B52-8D48-EA1ADCDA7183}" type="slidenum">
              <a:rPr lang="en-US" smtClean="0"/>
              <a:pPr>
                <a:defRPr/>
              </a:pPr>
              <a:t>64</a:t>
            </a:fld>
            <a:endParaRPr lang="en-US"/>
          </a:p>
        </p:txBody>
      </p:sp>
      <p:pic>
        <p:nvPicPr>
          <p:cNvPr id="11674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13" y="1371600"/>
            <a:ext cx="88931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85818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a:xfrm>
            <a:off x="381000" y="1524000"/>
            <a:ext cx="1676400" cy="2773363"/>
          </a:xfrm>
        </p:spPr>
        <p:txBody>
          <a:bodyPr>
            <a:normAutofit fontScale="90000"/>
          </a:bodyPr>
          <a:lstStyle/>
          <a:p>
            <a:pPr eaLnBrk="1" hangingPunct="1"/>
            <a:r>
              <a:rPr lang="en-US"/>
              <a:t>Trục gá</a:t>
            </a:r>
            <a:br>
              <a:rPr lang="en-US"/>
            </a:br>
            <a:r>
              <a:rPr lang="en-US"/>
              <a:t>bung</a:t>
            </a:r>
            <a:br>
              <a:rPr lang="en-US"/>
            </a:br>
            <a:r>
              <a:rPr lang="en-US"/>
              <a:t>dùng chất dẻo</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81C381BF-4E5B-44F8-AD3A-2F5436744E8F}" type="slidenum">
              <a:rPr lang="en-US" smtClean="0"/>
              <a:pPr>
                <a:defRPr/>
              </a:pPr>
              <a:t>65</a:t>
            </a:fld>
            <a:endParaRPr lang="en-US"/>
          </a:p>
        </p:txBody>
      </p:sp>
      <p:pic>
        <p:nvPicPr>
          <p:cNvPr id="11776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0"/>
            <a:ext cx="6835775" cy="656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283384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itle 1"/>
          <p:cNvSpPr>
            <a:spLocks noGrp="1"/>
          </p:cNvSpPr>
          <p:nvPr>
            <p:ph type="title"/>
          </p:nvPr>
        </p:nvSpPr>
        <p:spPr>
          <a:xfrm>
            <a:off x="457200" y="274638"/>
            <a:ext cx="8229600" cy="639762"/>
          </a:xfrm>
        </p:spPr>
        <p:txBody>
          <a:bodyPr>
            <a:normAutofit fontScale="90000"/>
          </a:bodyPr>
          <a:lstStyle/>
          <a:p>
            <a:pPr eaLnBrk="1" hangingPunct="1"/>
            <a:r>
              <a:rPr lang="en-US"/>
              <a:t>Trục gá bung </a:t>
            </a:r>
          </a:p>
        </p:txBody>
      </p:sp>
      <p:sp>
        <p:nvSpPr>
          <p:cNvPr id="4" name="Date Placeholder 3"/>
          <p:cNvSpPr>
            <a:spLocks noGrp="1"/>
          </p:cNvSpPr>
          <p:nvPr>
            <p:ph type="dt" sz="quarter" idx="10"/>
          </p:nvPr>
        </p:nvSpPr>
        <p:spPr/>
        <p:txBody>
          <a:bodyPr/>
          <a:lstStyle/>
          <a:p>
            <a:pPr>
              <a:defRPr/>
            </a:pPr>
            <a:fld id="{907ED9A7-34FF-4A4C-9EDC-98270446AC22}" type="datetime1">
              <a:rPr lang="de-DE" smtClean="0"/>
              <a:pPr>
                <a:defRPr/>
              </a:pPr>
              <a:t>12.03.2020</a:t>
            </a:fld>
            <a:endParaRPr lang="en-US"/>
          </a:p>
        </p:txBody>
      </p:sp>
      <p:sp>
        <p:nvSpPr>
          <p:cNvPr id="5" name="Slide Number Placeholder 4"/>
          <p:cNvSpPr>
            <a:spLocks noGrp="1"/>
          </p:cNvSpPr>
          <p:nvPr>
            <p:ph type="sldNum" sz="quarter" idx="12"/>
          </p:nvPr>
        </p:nvSpPr>
        <p:spPr/>
        <p:txBody>
          <a:bodyPr/>
          <a:lstStyle/>
          <a:p>
            <a:pPr>
              <a:defRPr/>
            </a:pPr>
            <a:fld id="{214820CD-DBDF-4DD4-9A3A-D1565EE8E943}" type="slidenum">
              <a:rPr lang="en-US" smtClean="0"/>
              <a:pPr>
                <a:defRPr/>
              </a:pPr>
              <a:t>66</a:t>
            </a:fld>
            <a:endParaRPr lang="en-US"/>
          </a:p>
        </p:txBody>
      </p:sp>
      <p:pic>
        <p:nvPicPr>
          <p:cNvPr id="11878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974725"/>
            <a:ext cx="8153400" cy="525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95469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 name="Date Placeholder 3"/>
          <p:cNvSpPr>
            <a:spLocks noGrp="1"/>
          </p:cNvSpPr>
          <p:nvPr>
            <p:ph type="dt" sz="quarter" idx="10"/>
          </p:nvPr>
        </p:nvSpPr>
        <p:spPr/>
        <p:txBody>
          <a:bodyPr/>
          <a:lstStyle/>
          <a:p>
            <a:pPr>
              <a:defRPr/>
            </a:pPr>
            <a:fld id="{A58FECC6-73BB-42C7-8CE9-17A6D56E65C6}" type="datetime1">
              <a:rPr lang="de-DE"/>
              <a:pPr>
                <a:defRPr/>
              </a:pPr>
              <a:t>12.03.2020</a:t>
            </a:fld>
            <a:endParaRPr lang="en-US"/>
          </a:p>
        </p:txBody>
      </p:sp>
      <p:sp>
        <p:nvSpPr>
          <p:cNvPr id="670" name="Slide Number Placeholder 5"/>
          <p:cNvSpPr>
            <a:spLocks noGrp="1"/>
          </p:cNvSpPr>
          <p:nvPr>
            <p:ph type="sldNum" sz="quarter" idx="12"/>
          </p:nvPr>
        </p:nvSpPr>
        <p:spPr/>
        <p:txBody>
          <a:bodyPr/>
          <a:lstStyle/>
          <a:p>
            <a:pPr>
              <a:defRPr/>
            </a:pPr>
            <a:fld id="{058C6DCB-EF53-4AF1-84B2-1DB6CBAC9594}" type="slidenum">
              <a:rPr lang="en-US"/>
              <a:pPr>
                <a:defRPr/>
              </a:pPr>
              <a:t>67</a:t>
            </a:fld>
            <a:endParaRPr lang="en-US"/>
          </a:p>
        </p:txBody>
      </p:sp>
      <p:sp>
        <p:nvSpPr>
          <p:cNvPr id="119812" name="Rectangle 2"/>
          <p:cNvSpPr>
            <a:spLocks noGrp="1" noChangeArrowheads="1"/>
          </p:cNvSpPr>
          <p:nvPr>
            <p:ph type="title"/>
          </p:nvPr>
        </p:nvSpPr>
        <p:spPr>
          <a:xfrm>
            <a:off x="457200" y="228600"/>
            <a:ext cx="8229600" cy="1143000"/>
          </a:xfrm>
        </p:spPr>
        <p:txBody>
          <a:bodyPr/>
          <a:lstStyle/>
          <a:p>
            <a:pPr eaLnBrk="1" hangingPunct="1"/>
            <a:r>
              <a:rPr lang="en-US" sz="4000">
                <a:solidFill>
                  <a:srgbClr val="FF0000"/>
                </a:solidFill>
              </a:rPr>
              <a:t>Mũi tâm</a:t>
            </a:r>
          </a:p>
        </p:txBody>
      </p:sp>
      <p:grpSp>
        <p:nvGrpSpPr>
          <p:cNvPr id="119813" name="Group 4"/>
          <p:cNvGrpSpPr>
            <a:grpSpLocks/>
          </p:cNvGrpSpPr>
          <p:nvPr/>
        </p:nvGrpSpPr>
        <p:grpSpPr bwMode="auto">
          <a:xfrm>
            <a:off x="-68263" y="1371600"/>
            <a:ext cx="9558338" cy="4572000"/>
            <a:chOff x="3024" y="1443"/>
            <a:chExt cx="6624" cy="3168"/>
          </a:xfrm>
        </p:grpSpPr>
        <p:grpSp>
          <p:nvGrpSpPr>
            <p:cNvPr id="119816" name="Group 5"/>
            <p:cNvGrpSpPr>
              <a:grpSpLocks/>
            </p:cNvGrpSpPr>
            <p:nvPr/>
          </p:nvGrpSpPr>
          <p:grpSpPr bwMode="auto">
            <a:xfrm>
              <a:off x="3024" y="1462"/>
              <a:ext cx="2447" cy="1133"/>
              <a:chOff x="3024" y="1462"/>
              <a:chExt cx="2447" cy="1133"/>
            </a:xfrm>
          </p:grpSpPr>
          <p:sp>
            <p:nvSpPr>
              <p:cNvPr id="120392" name="Freeform 6"/>
              <p:cNvSpPr>
                <a:spLocks/>
              </p:cNvSpPr>
              <p:nvPr/>
            </p:nvSpPr>
            <p:spPr bwMode="auto">
              <a:xfrm>
                <a:off x="3024" y="1893"/>
                <a:ext cx="243" cy="1"/>
              </a:xfrm>
              <a:custGeom>
                <a:avLst/>
                <a:gdLst>
                  <a:gd name="T0" fmla="*/ 0 w 975"/>
                  <a:gd name="T1" fmla="*/ 0 h 1"/>
                  <a:gd name="T2" fmla="*/ 974 w 975"/>
                  <a:gd name="T3" fmla="*/ 0 h 1"/>
                  <a:gd name="T4" fmla="*/ 975 w 975"/>
                  <a:gd name="T5" fmla="*/ 0 h 1"/>
                  <a:gd name="T6" fmla="*/ 0 60000 65536"/>
                  <a:gd name="T7" fmla="*/ 0 60000 65536"/>
                  <a:gd name="T8" fmla="*/ 0 60000 65536"/>
                  <a:gd name="T9" fmla="*/ 0 w 975"/>
                  <a:gd name="T10" fmla="*/ 0 h 1"/>
                  <a:gd name="T11" fmla="*/ 975 w 975"/>
                  <a:gd name="T12" fmla="*/ 1 h 1"/>
                </a:gdLst>
                <a:ahLst/>
                <a:cxnLst>
                  <a:cxn ang="T6">
                    <a:pos x="T0" y="T1"/>
                  </a:cxn>
                  <a:cxn ang="T7">
                    <a:pos x="T2" y="T3"/>
                  </a:cxn>
                  <a:cxn ang="T8">
                    <a:pos x="T4" y="T5"/>
                  </a:cxn>
                </a:cxnLst>
                <a:rect l="T9" t="T10" r="T11" b="T12"/>
                <a:pathLst>
                  <a:path w="975" h="1">
                    <a:moveTo>
                      <a:pt x="0" y="0"/>
                    </a:moveTo>
                    <a:lnTo>
                      <a:pt x="974" y="0"/>
                    </a:lnTo>
                    <a:lnTo>
                      <a:pt x="97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3" name="Freeform 7"/>
              <p:cNvSpPr>
                <a:spLocks/>
              </p:cNvSpPr>
              <p:nvPr/>
            </p:nvSpPr>
            <p:spPr bwMode="auto">
              <a:xfrm>
                <a:off x="3327" y="1893"/>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4" name="Freeform 8"/>
              <p:cNvSpPr>
                <a:spLocks/>
              </p:cNvSpPr>
              <p:nvPr/>
            </p:nvSpPr>
            <p:spPr bwMode="auto">
              <a:xfrm>
                <a:off x="3398" y="1893"/>
                <a:ext cx="486" cy="1"/>
              </a:xfrm>
              <a:custGeom>
                <a:avLst/>
                <a:gdLst>
                  <a:gd name="T0" fmla="*/ 0 w 1944"/>
                  <a:gd name="T1" fmla="*/ 0 h 1"/>
                  <a:gd name="T2" fmla="*/ 1942 w 1944"/>
                  <a:gd name="T3" fmla="*/ 0 h 1"/>
                  <a:gd name="T4" fmla="*/ 1944 w 1944"/>
                  <a:gd name="T5" fmla="*/ 0 h 1"/>
                  <a:gd name="T6" fmla="*/ 0 60000 65536"/>
                  <a:gd name="T7" fmla="*/ 0 60000 65536"/>
                  <a:gd name="T8" fmla="*/ 0 60000 65536"/>
                  <a:gd name="T9" fmla="*/ 0 w 1944"/>
                  <a:gd name="T10" fmla="*/ 0 h 1"/>
                  <a:gd name="T11" fmla="*/ 1944 w 1944"/>
                  <a:gd name="T12" fmla="*/ 1 h 1"/>
                </a:gdLst>
                <a:ahLst/>
                <a:cxnLst>
                  <a:cxn ang="T6">
                    <a:pos x="T0" y="T1"/>
                  </a:cxn>
                  <a:cxn ang="T7">
                    <a:pos x="T2" y="T3"/>
                  </a:cxn>
                  <a:cxn ang="T8">
                    <a:pos x="T4" y="T5"/>
                  </a:cxn>
                </a:cxnLst>
                <a:rect l="T9" t="T10" r="T11" b="T12"/>
                <a:pathLst>
                  <a:path w="1944" h="1">
                    <a:moveTo>
                      <a:pt x="0" y="0"/>
                    </a:moveTo>
                    <a:lnTo>
                      <a:pt x="1942" y="0"/>
                    </a:lnTo>
                    <a:lnTo>
                      <a:pt x="19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5" name="Freeform 9"/>
              <p:cNvSpPr>
                <a:spLocks/>
              </p:cNvSpPr>
              <p:nvPr/>
            </p:nvSpPr>
            <p:spPr bwMode="auto">
              <a:xfrm>
                <a:off x="3945" y="1893"/>
                <a:ext cx="10"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6" name="Freeform 10"/>
              <p:cNvSpPr>
                <a:spLocks/>
              </p:cNvSpPr>
              <p:nvPr/>
            </p:nvSpPr>
            <p:spPr bwMode="auto">
              <a:xfrm>
                <a:off x="4016" y="1893"/>
                <a:ext cx="243" cy="1"/>
              </a:xfrm>
              <a:custGeom>
                <a:avLst/>
                <a:gdLst>
                  <a:gd name="T0" fmla="*/ 0 w 974"/>
                  <a:gd name="T1" fmla="*/ 0 h 1"/>
                  <a:gd name="T2" fmla="*/ 973 w 974"/>
                  <a:gd name="T3" fmla="*/ 0 h 1"/>
                  <a:gd name="T4" fmla="*/ 974 w 974"/>
                  <a:gd name="T5" fmla="*/ 0 h 1"/>
                  <a:gd name="T6" fmla="*/ 0 60000 65536"/>
                  <a:gd name="T7" fmla="*/ 0 60000 65536"/>
                  <a:gd name="T8" fmla="*/ 0 60000 65536"/>
                  <a:gd name="T9" fmla="*/ 0 w 974"/>
                  <a:gd name="T10" fmla="*/ 0 h 1"/>
                  <a:gd name="T11" fmla="*/ 974 w 974"/>
                  <a:gd name="T12" fmla="*/ 1 h 1"/>
                </a:gdLst>
                <a:ahLst/>
                <a:cxnLst>
                  <a:cxn ang="T6">
                    <a:pos x="T0" y="T1"/>
                  </a:cxn>
                  <a:cxn ang="T7">
                    <a:pos x="T2" y="T3"/>
                  </a:cxn>
                  <a:cxn ang="T8">
                    <a:pos x="T4" y="T5"/>
                  </a:cxn>
                </a:cxnLst>
                <a:rect l="T9" t="T10" r="T11" b="T12"/>
                <a:pathLst>
                  <a:path w="974" h="1">
                    <a:moveTo>
                      <a:pt x="0" y="0"/>
                    </a:moveTo>
                    <a:lnTo>
                      <a:pt x="973" y="0"/>
                    </a:lnTo>
                    <a:lnTo>
                      <a:pt x="9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7" name="Freeform 11"/>
              <p:cNvSpPr>
                <a:spLocks/>
              </p:cNvSpPr>
              <p:nvPr/>
            </p:nvSpPr>
            <p:spPr bwMode="auto">
              <a:xfrm>
                <a:off x="3362" y="1846"/>
                <a:ext cx="58" cy="47"/>
              </a:xfrm>
              <a:custGeom>
                <a:avLst/>
                <a:gdLst>
                  <a:gd name="T0" fmla="*/ 0 w 234"/>
                  <a:gd name="T1" fmla="*/ 187 h 187"/>
                  <a:gd name="T2" fmla="*/ 233 w 234"/>
                  <a:gd name="T3" fmla="*/ 0 h 187"/>
                  <a:gd name="T4" fmla="*/ 234 w 234"/>
                  <a:gd name="T5" fmla="*/ 0 h 187"/>
                  <a:gd name="T6" fmla="*/ 0 60000 65536"/>
                  <a:gd name="T7" fmla="*/ 0 60000 65536"/>
                  <a:gd name="T8" fmla="*/ 0 60000 65536"/>
                  <a:gd name="T9" fmla="*/ 0 w 234"/>
                  <a:gd name="T10" fmla="*/ 0 h 187"/>
                  <a:gd name="T11" fmla="*/ 234 w 234"/>
                  <a:gd name="T12" fmla="*/ 187 h 187"/>
                </a:gdLst>
                <a:ahLst/>
                <a:cxnLst>
                  <a:cxn ang="T6">
                    <a:pos x="T0" y="T1"/>
                  </a:cxn>
                  <a:cxn ang="T7">
                    <a:pos x="T2" y="T3"/>
                  </a:cxn>
                  <a:cxn ang="T8">
                    <a:pos x="T4" y="T5"/>
                  </a:cxn>
                </a:cxnLst>
                <a:rect l="T9" t="T10" r="T11" b="T12"/>
                <a:pathLst>
                  <a:path w="234" h="187">
                    <a:moveTo>
                      <a:pt x="0" y="187"/>
                    </a:moveTo>
                    <a:lnTo>
                      <a:pt x="233" y="0"/>
                    </a:lnTo>
                    <a:lnTo>
                      <a:pt x="23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8" name="Freeform 12"/>
              <p:cNvSpPr>
                <a:spLocks/>
              </p:cNvSpPr>
              <p:nvPr/>
            </p:nvSpPr>
            <p:spPr bwMode="auto">
              <a:xfrm>
                <a:off x="3420" y="1846"/>
                <a:ext cx="1" cy="47"/>
              </a:xfrm>
              <a:custGeom>
                <a:avLst/>
                <a:gdLst>
                  <a:gd name="T0" fmla="*/ 0 w 1"/>
                  <a:gd name="T1" fmla="*/ 0 h 187"/>
                  <a:gd name="T2" fmla="*/ 0 w 1"/>
                  <a:gd name="T3" fmla="*/ 187 h 187"/>
                  <a:gd name="T4" fmla="*/ 1 w 1"/>
                  <a:gd name="T5" fmla="*/ 187 h 187"/>
                  <a:gd name="T6" fmla="*/ 0 60000 65536"/>
                  <a:gd name="T7" fmla="*/ 0 60000 65536"/>
                  <a:gd name="T8" fmla="*/ 0 60000 65536"/>
                  <a:gd name="T9" fmla="*/ 0 w 1"/>
                  <a:gd name="T10" fmla="*/ 0 h 187"/>
                  <a:gd name="T11" fmla="*/ 1 w 1"/>
                  <a:gd name="T12" fmla="*/ 187 h 187"/>
                </a:gdLst>
                <a:ahLst/>
                <a:cxnLst>
                  <a:cxn ang="T6">
                    <a:pos x="T0" y="T1"/>
                  </a:cxn>
                  <a:cxn ang="T7">
                    <a:pos x="T2" y="T3"/>
                  </a:cxn>
                  <a:cxn ang="T8">
                    <a:pos x="T4" y="T5"/>
                  </a:cxn>
                </a:cxnLst>
                <a:rect l="T9" t="T10" r="T11" b="T12"/>
                <a:pathLst>
                  <a:path w="1" h="187">
                    <a:moveTo>
                      <a:pt x="0" y="0"/>
                    </a:moveTo>
                    <a:lnTo>
                      <a:pt x="0" y="187"/>
                    </a:lnTo>
                    <a:lnTo>
                      <a:pt x="1" y="18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9" name="Freeform 13"/>
              <p:cNvSpPr>
                <a:spLocks/>
              </p:cNvSpPr>
              <p:nvPr/>
            </p:nvSpPr>
            <p:spPr bwMode="auto">
              <a:xfrm>
                <a:off x="3501" y="1683"/>
                <a:ext cx="327" cy="210"/>
              </a:xfrm>
              <a:custGeom>
                <a:avLst/>
                <a:gdLst>
                  <a:gd name="T0" fmla="*/ 0 w 1306"/>
                  <a:gd name="T1" fmla="*/ 839 h 839"/>
                  <a:gd name="T2" fmla="*/ 1305 w 1306"/>
                  <a:gd name="T3" fmla="*/ 0 h 839"/>
                  <a:gd name="T4" fmla="*/ 1306 w 1306"/>
                  <a:gd name="T5" fmla="*/ 0 h 839"/>
                  <a:gd name="T6" fmla="*/ 0 60000 65536"/>
                  <a:gd name="T7" fmla="*/ 0 60000 65536"/>
                  <a:gd name="T8" fmla="*/ 0 60000 65536"/>
                  <a:gd name="T9" fmla="*/ 0 w 1306"/>
                  <a:gd name="T10" fmla="*/ 0 h 839"/>
                  <a:gd name="T11" fmla="*/ 1306 w 1306"/>
                  <a:gd name="T12" fmla="*/ 839 h 839"/>
                </a:gdLst>
                <a:ahLst/>
                <a:cxnLst>
                  <a:cxn ang="T6">
                    <a:pos x="T0" y="T1"/>
                  </a:cxn>
                  <a:cxn ang="T7">
                    <a:pos x="T2" y="T3"/>
                  </a:cxn>
                  <a:cxn ang="T8">
                    <a:pos x="T4" y="T5"/>
                  </a:cxn>
                </a:cxnLst>
                <a:rect l="T9" t="T10" r="T11" b="T12"/>
                <a:pathLst>
                  <a:path w="1306" h="839">
                    <a:moveTo>
                      <a:pt x="0" y="839"/>
                    </a:moveTo>
                    <a:lnTo>
                      <a:pt x="1305" y="0"/>
                    </a:lnTo>
                    <a:lnTo>
                      <a:pt x="130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0" name="Freeform 14"/>
              <p:cNvSpPr>
                <a:spLocks/>
              </p:cNvSpPr>
              <p:nvPr/>
            </p:nvSpPr>
            <p:spPr bwMode="auto">
              <a:xfrm>
                <a:off x="3828" y="1683"/>
                <a:ext cx="1" cy="210"/>
              </a:xfrm>
              <a:custGeom>
                <a:avLst/>
                <a:gdLst>
                  <a:gd name="T0" fmla="*/ 0 w 1"/>
                  <a:gd name="T1" fmla="*/ 0 h 839"/>
                  <a:gd name="T2" fmla="*/ 0 w 1"/>
                  <a:gd name="T3" fmla="*/ 839 h 839"/>
                  <a:gd name="T4" fmla="*/ 1 w 1"/>
                  <a:gd name="T5" fmla="*/ 839 h 839"/>
                  <a:gd name="T6" fmla="*/ 0 60000 65536"/>
                  <a:gd name="T7" fmla="*/ 0 60000 65536"/>
                  <a:gd name="T8" fmla="*/ 0 60000 65536"/>
                  <a:gd name="T9" fmla="*/ 0 w 1"/>
                  <a:gd name="T10" fmla="*/ 0 h 839"/>
                  <a:gd name="T11" fmla="*/ 1 w 1"/>
                  <a:gd name="T12" fmla="*/ 839 h 839"/>
                </a:gdLst>
                <a:ahLst/>
                <a:cxnLst>
                  <a:cxn ang="T6">
                    <a:pos x="T0" y="T1"/>
                  </a:cxn>
                  <a:cxn ang="T7">
                    <a:pos x="T2" y="T3"/>
                  </a:cxn>
                  <a:cxn ang="T8">
                    <a:pos x="T4" y="T5"/>
                  </a:cxn>
                </a:cxnLst>
                <a:rect l="T9" t="T10" r="T11" b="T12"/>
                <a:pathLst>
                  <a:path w="1" h="839">
                    <a:moveTo>
                      <a:pt x="0" y="0"/>
                    </a:moveTo>
                    <a:lnTo>
                      <a:pt x="0" y="839"/>
                    </a:lnTo>
                    <a:lnTo>
                      <a:pt x="1" y="83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1" name="Freeform 15"/>
              <p:cNvSpPr>
                <a:spLocks/>
              </p:cNvSpPr>
              <p:nvPr/>
            </p:nvSpPr>
            <p:spPr bwMode="auto">
              <a:xfrm>
                <a:off x="3420" y="1846"/>
                <a:ext cx="154" cy="1"/>
              </a:xfrm>
              <a:custGeom>
                <a:avLst/>
                <a:gdLst>
                  <a:gd name="T0" fmla="*/ 0 w 619"/>
                  <a:gd name="T1" fmla="*/ 1 h 1"/>
                  <a:gd name="T2" fmla="*/ 618 w 619"/>
                  <a:gd name="T3" fmla="*/ 0 h 1"/>
                  <a:gd name="T4" fmla="*/ 619 w 619"/>
                  <a:gd name="T5" fmla="*/ 0 h 1"/>
                  <a:gd name="T6" fmla="*/ 0 60000 65536"/>
                  <a:gd name="T7" fmla="*/ 0 60000 65536"/>
                  <a:gd name="T8" fmla="*/ 0 60000 65536"/>
                  <a:gd name="T9" fmla="*/ 0 w 619"/>
                  <a:gd name="T10" fmla="*/ 0 h 1"/>
                  <a:gd name="T11" fmla="*/ 619 w 619"/>
                  <a:gd name="T12" fmla="*/ 1 h 1"/>
                </a:gdLst>
                <a:ahLst/>
                <a:cxnLst>
                  <a:cxn ang="T6">
                    <a:pos x="T0" y="T1"/>
                  </a:cxn>
                  <a:cxn ang="T7">
                    <a:pos x="T2" y="T3"/>
                  </a:cxn>
                  <a:cxn ang="T8">
                    <a:pos x="T4" y="T5"/>
                  </a:cxn>
                </a:cxnLst>
                <a:rect l="T9" t="T10" r="T11" b="T12"/>
                <a:pathLst>
                  <a:path w="619" h="1">
                    <a:moveTo>
                      <a:pt x="0" y="1"/>
                    </a:moveTo>
                    <a:lnTo>
                      <a:pt x="618" y="0"/>
                    </a:lnTo>
                    <a:lnTo>
                      <a:pt x="619"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2" name="Freeform 16"/>
              <p:cNvSpPr>
                <a:spLocks/>
              </p:cNvSpPr>
              <p:nvPr/>
            </p:nvSpPr>
            <p:spPr bwMode="auto">
              <a:xfrm>
                <a:off x="3828" y="1683"/>
                <a:ext cx="152" cy="1"/>
              </a:xfrm>
              <a:custGeom>
                <a:avLst/>
                <a:gdLst>
                  <a:gd name="T0" fmla="*/ 0 w 607"/>
                  <a:gd name="T1" fmla="*/ 0 h 1"/>
                  <a:gd name="T2" fmla="*/ 606 w 607"/>
                  <a:gd name="T3" fmla="*/ 0 h 1"/>
                  <a:gd name="T4" fmla="*/ 607 w 607"/>
                  <a:gd name="T5" fmla="*/ 0 h 1"/>
                  <a:gd name="T6" fmla="*/ 0 60000 65536"/>
                  <a:gd name="T7" fmla="*/ 0 60000 65536"/>
                  <a:gd name="T8" fmla="*/ 0 60000 65536"/>
                  <a:gd name="T9" fmla="*/ 0 w 607"/>
                  <a:gd name="T10" fmla="*/ 0 h 1"/>
                  <a:gd name="T11" fmla="*/ 607 w 607"/>
                  <a:gd name="T12" fmla="*/ 1 h 1"/>
                </a:gdLst>
                <a:ahLst/>
                <a:cxnLst>
                  <a:cxn ang="T6">
                    <a:pos x="T0" y="T1"/>
                  </a:cxn>
                  <a:cxn ang="T7">
                    <a:pos x="T2" y="T3"/>
                  </a:cxn>
                  <a:cxn ang="T8">
                    <a:pos x="T4" y="T5"/>
                  </a:cxn>
                </a:cxnLst>
                <a:rect l="T9" t="T10" r="T11" b="T12"/>
                <a:pathLst>
                  <a:path w="607" h="1">
                    <a:moveTo>
                      <a:pt x="0" y="0"/>
                    </a:moveTo>
                    <a:lnTo>
                      <a:pt x="606" y="0"/>
                    </a:lnTo>
                    <a:lnTo>
                      <a:pt x="60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3" name="Freeform 17"/>
              <p:cNvSpPr>
                <a:spLocks/>
              </p:cNvSpPr>
              <p:nvPr/>
            </p:nvSpPr>
            <p:spPr bwMode="auto">
              <a:xfrm>
                <a:off x="3979" y="1683"/>
                <a:ext cx="1" cy="210"/>
              </a:xfrm>
              <a:custGeom>
                <a:avLst/>
                <a:gdLst>
                  <a:gd name="T0" fmla="*/ 0 w 1"/>
                  <a:gd name="T1" fmla="*/ 0 h 839"/>
                  <a:gd name="T2" fmla="*/ 0 w 1"/>
                  <a:gd name="T3" fmla="*/ 839 h 839"/>
                  <a:gd name="T4" fmla="*/ 1 w 1"/>
                  <a:gd name="T5" fmla="*/ 839 h 839"/>
                  <a:gd name="T6" fmla="*/ 0 60000 65536"/>
                  <a:gd name="T7" fmla="*/ 0 60000 65536"/>
                  <a:gd name="T8" fmla="*/ 0 60000 65536"/>
                  <a:gd name="T9" fmla="*/ 0 w 1"/>
                  <a:gd name="T10" fmla="*/ 0 h 839"/>
                  <a:gd name="T11" fmla="*/ 1 w 1"/>
                  <a:gd name="T12" fmla="*/ 839 h 839"/>
                </a:gdLst>
                <a:ahLst/>
                <a:cxnLst>
                  <a:cxn ang="T6">
                    <a:pos x="T0" y="T1"/>
                  </a:cxn>
                  <a:cxn ang="T7">
                    <a:pos x="T2" y="T3"/>
                  </a:cxn>
                  <a:cxn ang="T8">
                    <a:pos x="T4" y="T5"/>
                  </a:cxn>
                </a:cxnLst>
                <a:rect l="T9" t="T10" r="T11" b="T12"/>
                <a:pathLst>
                  <a:path w="1" h="839">
                    <a:moveTo>
                      <a:pt x="0" y="0"/>
                    </a:moveTo>
                    <a:lnTo>
                      <a:pt x="0" y="839"/>
                    </a:lnTo>
                    <a:lnTo>
                      <a:pt x="1" y="83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4" name="Freeform 18"/>
              <p:cNvSpPr>
                <a:spLocks/>
              </p:cNvSpPr>
              <p:nvPr/>
            </p:nvSpPr>
            <p:spPr bwMode="auto">
              <a:xfrm>
                <a:off x="3979" y="1602"/>
                <a:ext cx="1" cy="81"/>
              </a:xfrm>
              <a:custGeom>
                <a:avLst/>
                <a:gdLst>
                  <a:gd name="T0" fmla="*/ 0 w 1"/>
                  <a:gd name="T1" fmla="*/ 326 h 326"/>
                  <a:gd name="T2" fmla="*/ 0 w 1"/>
                  <a:gd name="T3" fmla="*/ 0 h 326"/>
                  <a:gd name="T4" fmla="*/ 1 w 1"/>
                  <a:gd name="T5" fmla="*/ 0 h 326"/>
                  <a:gd name="T6" fmla="*/ 0 60000 65536"/>
                  <a:gd name="T7" fmla="*/ 0 60000 65536"/>
                  <a:gd name="T8" fmla="*/ 0 60000 65536"/>
                  <a:gd name="T9" fmla="*/ 0 w 1"/>
                  <a:gd name="T10" fmla="*/ 0 h 326"/>
                  <a:gd name="T11" fmla="*/ 1 w 1"/>
                  <a:gd name="T12" fmla="*/ 326 h 326"/>
                </a:gdLst>
                <a:ahLst/>
                <a:cxnLst>
                  <a:cxn ang="T6">
                    <a:pos x="T0" y="T1"/>
                  </a:cxn>
                  <a:cxn ang="T7">
                    <a:pos x="T2" y="T3"/>
                  </a:cxn>
                  <a:cxn ang="T8">
                    <a:pos x="T4" y="T5"/>
                  </a:cxn>
                </a:cxnLst>
                <a:rect l="T9" t="T10" r="T11" b="T12"/>
                <a:pathLst>
                  <a:path w="1" h="326">
                    <a:moveTo>
                      <a:pt x="0" y="32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5" name="Freeform 19"/>
              <p:cNvSpPr>
                <a:spLocks/>
              </p:cNvSpPr>
              <p:nvPr/>
            </p:nvSpPr>
            <p:spPr bwMode="auto">
              <a:xfrm>
                <a:off x="3979" y="1602"/>
                <a:ext cx="164" cy="1"/>
              </a:xfrm>
              <a:custGeom>
                <a:avLst/>
                <a:gdLst>
                  <a:gd name="T0" fmla="*/ 0 w 654"/>
                  <a:gd name="T1" fmla="*/ 0 h 1"/>
                  <a:gd name="T2" fmla="*/ 653 w 654"/>
                  <a:gd name="T3" fmla="*/ 0 h 1"/>
                  <a:gd name="T4" fmla="*/ 654 w 654"/>
                  <a:gd name="T5" fmla="*/ 0 h 1"/>
                  <a:gd name="T6" fmla="*/ 0 60000 65536"/>
                  <a:gd name="T7" fmla="*/ 0 60000 65536"/>
                  <a:gd name="T8" fmla="*/ 0 60000 65536"/>
                  <a:gd name="T9" fmla="*/ 0 w 654"/>
                  <a:gd name="T10" fmla="*/ 0 h 1"/>
                  <a:gd name="T11" fmla="*/ 654 w 654"/>
                  <a:gd name="T12" fmla="*/ 1 h 1"/>
                </a:gdLst>
                <a:ahLst/>
                <a:cxnLst>
                  <a:cxn ang="T6">
                    <a:pos x="T0" y="T1"/>
                  </a:cxn>
                  <a:cxn ang="T7">
                    <a:pos x="T2" y="T3"/>
                  </a:cxn>
                  <a:cxn ang="T8">
                    <a:pos x="T4" y="T5"/>
                  </a:cxn>
                </a:cxnLst>
                <a:rect l="T9" t="T10" r="T11" b="T12"/>
                <a:pathLst>
                  <a:path w="654" h="1">
                    <a:moveTo>
                      <a:pt x="0" y="0"/>
                    </a:moveTo>
                    <a:lnTo>
                      <a:pt x="653" y="0"/>
                    </a:lnTo>
                    <a:lnTo>
                      <a:pt x="65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6" name="Freeform 20"/>
              <p:cNvSpPr>
                <a:spLocks/>
              </p:cNvSpPr>
              <p:nvPr/>
            </p:nvSpPr>
            <p:spPr bwMode="auto">
              <a:xfrm>
                <a:off x="3198" y="1555"/>
                <a:ext cx="444" cy="1"/>
              </a:xfrm>
              <a:custGeom>
                <a:avLst/>
                <a:gdLst>
                  <a:gd name="T0" fmla="*/ 0 w 1772"/>
                  <a:gd name="T1" fmla="*/ 0 h 1"/>
                  <a:gd name="T2" fmla="*/ 1771 w 1772"/>
                  <a:gd name="T3" fmla="*/ 0 h 1"/>
                  <a:gd name="T4" fmla="*/ 1772 w 1772"/>
                  <a:gd name="T5" fmla="*/ 0 h 1"/>
                  <a:gd name="T6" fmla="*/ 0 60000 65536"/>
                  <a:gd name="T7" fmla="*/ 0 60000 65536"/>
                  <a:gd name="T8" fmla="*/ 0 60000 65536"/>
                  <a:gd name="T9" fmla="*/ 0 w 1772"/>
                  <a:gd name="T10" fmla="*/ 0 h 1"/>
                  <a:gd name="T11" fmla="*/ 1772 w 1772"/>
                  <a:gd name="T12" fmla="*/ 1 h 1"/>
                </a:gdLst>
                <a:ahLst/>
                <a:cxnLst>
                  <a:cxn ang="T6">
                    <a:pos x="T0" y="T1"/>
                  </a:cxn>
                  <a:cxn ang="T7">
                    <a:pos x="T2" y="T3"/>
                  </a:cxn>
                  <a:cxn ang="T8">
                    <a:pos x="T4" y="T5"/>
                  </a:cxn>
                </a:cxnLst>
                <a:rect l="T9" t="T10" r="T11" b="T12"/>
                <a:pathLst>
                  <a:path w="1772" h="1">
                    <a:moveTo>
                      <a:pt x="0" y="0"/>
                    </a:moveTo>
                    <a:lnTo>
                      <a:pt x="1771" y="0"/>
                    </a:lnTo>
                    <a:lnTo>
                      <a:pt x="177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7" name="Freeform 21"/>
              <p:cNvSpPr>
                <a:spLocks/>
              </p:cNvSpPr>
              <p:nvPr/>
            </p:nvSpPr>
            <p:spPr bwMode="auto">
              <a:xfrm>
                <a:off x="3641" y="1555"/>
                <a:ext cx="1" cy="248"/>
              </a:xfrm>
              <a:custGeom>
                <a:avLst/>
                <a:gdLst>
                  <a:gd name="T0" fmla="*/ 0 w 2"/>
                  <a:gd name="T1" fmla="*/ 0 h 991"/>
                  <a:gd name="T2" fmla="*/ 1 w 2"/>
                  <a:gd name="T3" fmla="*/ 991 h 991"/>
                  <a:gd name="T4" fmla="*/ 2 w 2"/>
                  <a:gd name="T5" fmla="*/ 991 h 991"/>
                  <a:gd name="T6" fmla="*/ 0 60000 65536"/>
                  <a:gd name="T7" fmla="*/ 0 60000 65536"/>
                  <a:gd name="T8" fmla="*/ 0 60000 65536"/>
                  <a:gd name="T9" fmla="*/ 0 w 2"/>
                  <a:gd name="T10" fmla="*/ 0 h 991"/>
                  <a:gd name="T11" fmla="*/ 2 w 2"/>
                  <a:gd name="T12" fmla="*/ 991 h 991"/>
                </a:gdLst>
                <a:ahLst/>
                <a:cxnLst>
                  <a:cxn ang="T6">
                    <a:pos x="T0" y="T1"/>
                  </a:cxn>
                  <a:cxn ang="T7">
                    <a:pos x="T2" y="T3"/>
                  </a:cxn>
                  <a:cxn ang="T8">
                    <a:pos x="T4" y="T5"/>
                  </a:cxn>
                </a:cxnLst>
                <a:rect l="T9" t="T10" r="T11" b="T12"/>
                <a:pathLst>
                  <a:path w="2" h="991">
                    <a:moveTo>
                      <a:pt x="0" y="0"/>
                    </a:moveTo>
                    <a:lnTo>
                      <a:pt x="1" y="991"/>
                    </a:lnTo>
                    <a:lnTo>
                      <a:pt x="2" y="9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8" name="Freeform 22"/>
              <p:cNvSpPr>
                <a:spLocks/>
              </p:cNvSpPr>
              <p:nvPr/>
            </p:nvSpPr>
            <p:spPr bwMode="auto">
              <a:xfrm>
                <a:off x="3979" y="1893"/>
                <a:ext cx="1" cy="210"/>
              </a:xfrm>
              <a:custGeom>
                <a:avLst/>
                <a:gdLst>
                  <a:gd name="T0" fmla="*/ 0 w 1"/>
                  <a:gd name="T1" fmla="*/ 839 h 839"/>
                  <a:gd name="T2" fmla="*/ 0 w 1"/>
                  <a:gd name="T3" fmla="*/ 0 h 839"/>
                  <a:gd name="T4" fmla="*/ 1 w 1"/>
                  <a:gd name="T5" fmla="*/ 0 h 839"/>
                  <a:gd name="T6" fmla="*/ 0 60000 65536"/>
                  <a:gd name="T7" fmla="*/ 0 60000 65536"/>
                  <a:gd name="T8" fmla="*/ 0 60000 65536"/>
                  <a:gd name="T9" fmla="*/ 0 w 1"/>
                  <a:gd name="T10" fmla="*/ 0 h 839"/>
                  <a:gd name="T11" fmla="*/ 1 w 1"/>
                  <a:gd name="T12" fmla="*/ 839 h 839"/>
                </a:gdLst>
                <a:ahLst/>
                <a:cxnLst>
                  <a:cxn ang="T6">
                    <a:pos x="T0" y="T1"/>
                  </a:cxn>
                  <a:cxn ang="T7">
                    <a:pos x="T2" y="T3"/>
                  </a:cxn>
                  <a:cxn ang="T8">
                    <a:pos x="T4" y="T5"/>
                  </a:cxn>
                </a:cxnLst>
                <a:rect l="T9" t="T10" r="T11" b="T12"/>
                <a:pathLst>
                  <a:path w="1" h="839">
                    <a:moveTo>
                      <a:pt x="0" y="83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09" name="Freeform 23"/>
              <p:cNvSpPr>
                <a:spLocks/>
              </p:cNvSpPr>
              <p:nvPr/>
            </p:nvSpPr>
            <p:spPr bwMode="auto">
              <a:xfrm>
                <a:off x="3828" y="1893"/>
                <a:ext cx="1" cy="210"/>
              </a:xfrm>
              <a:custGeom>
                <a:avLst/>
                <a:gdLst>
                  <a:gd name="T0" fmla="*/ 0 w 1"/>
                  <a:gd name="T1" fmla="*/ 839 h 839"/>
                  <a:gd name="T2" fmla="*/ 0 w 1"/>
                  <a:gd name="T3" fmla="*/ 0 h 839"/>
                  <a:gd name="T4" fmla="*/ 1 w 1"/>
                  <a:gd name="T5" fmla="*/ 0 h 839"/>
                  <a:gd name="T6" fmla="*/ 0 60000 65536"/>
                  <a:gd name="T7" fmla="*/ 0 60000 65536"/>
                  <a:gd name="T8" fmla="*/ 0 60000 65536"/>
                  <a:gd name="T9" fmla="*/ 0 w 1"/>
                  <a:gd name="T10" fmla="*/ 0 h 839"/>
                  <a:gd name="T11" fmla="*/ 1 w 1"/>
                  <a:gd name="T12" fmla="*/ 839 h 839"/>
                </a:gdLst>
                <a:ahLst/>
                <a:cxnLst>
                  <a:cxn ang="T6">
                    <a:pos x="T0" y="T1"/>
                  </a:cxn>
                  <a:cxn ang="T7">
                    <a:pos x="T2" y="T3"/>
                  </a:cxn>
                  <a:cxn ang="T8">
                    <a:pos x="T4" y="T5"/>
                  </a:cxn>
                </a:cxnLst>
                <a:rect l="T9" t="T10" r="T11" b="T12"/>
                <a:pathLst>
                  <a:path w="1" h="839">
                    <a:moveTo>
                      <a:pt x="0" y="83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0" name="Freeform 24"/>
              <p:cNvSpPr>
                <a:spLocks/>
              </p:cNvSpPr>
              <p:nvPr/>
            </p:nvSpPr>
            <p:spPr bwMode="auto">
              <a:xfrm>
                <a:off x="3501" y="1893"/>
                <a:ext cx="327" cy="210"/>
              </a:xfrm>
              <a:custGeom>
                <a:avLst/>
                <a:gdLst>
                  <a:gd name="T0" fmla="*/ 0 w 1306"/>
                  <a:gd name="T1" fmla="*/ 0 h 839"/>
                  <a:gd name="T2" fmla="*/ 1305 w 1306"/>
                  <a:gd name="T3" fmla="*/ 839 h 839"/>
                  <a:gd name="T4" fmla="*/ 1306 w 1306"/>
                  <a:gd name="T5" fmla="*/ 839 h 839"/>
                  <a:gd name="T6" fmla="*/ 0 60000 65536"/>
                  <a:gd name="T7" fmla="*/ 0 60000 65536"/>
                  <a:gd name="T8" fmla="*/ 0 60000 65536"/>
                  <a:gd name="T9" fmla="*/ 0 w 1306"/>
                  <a:gd name="T10" fmla="*/ 0 h 839"/>
                  <a:gd name="T11" fmla="*/ 1306 w 1306"/>
                  <a:gd name="T12" fmla="*/ 839 h 839"/>
                </a:gdLst>
                <a:ahLst/>
                <a:cxnLst>
                  <a:cxn ang="T6">
                    <a:pos x="T0" y="T1"/>
                  </a:cxn>
                  <a:cxn ang="T7">
                    <a:pos x="T2" y="T3"/>
                  </a:cxn>
                  <a:cxn ang="T8">
                    <a:pos x="T4" y="T5"/>
                  </a:cxn>
                </a:cxnLst>
                <a:rect l="T9" t="T10" r="T11" b="T12"/>
                <a:pathLst>
                  <a:path w="1306" h="839">
                    <a:moveTo>
                      <a:pt x="0" y="0"/>
                    </a:moveTo>
                    <a:lnTo>
                      <a:pt x="1305" y="839"/>
                    </a:lnTo>
                    <a:lnTo>
                      <a:pt x="1306" y="83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1" name="Freeform 25"/>
              <p:cNvSpPr>
                <a:spLocks/>
              </p:cNvSpPr>
              <p:nvPr/>
            </p:nvSpPr>
            <p:spPr bwMode="auto">
              <a:xfrm>
                <a:off x="3420" y="1893"/>
                <a:ext cx="1" cy="47"/>
              </a:xfrm>
              <a:custGeom>
                <a:avLst/>
                <a:gdLst>
                  <a:gd name="T0" fmla="*/ 0 w 1"/>
                  <a:gd name="T1" fmla="*/ 186 h 186"/>
                  <a:gd name="T2" fmla="*/ 0 w 1"/>
                  <a:gd name="T3" fmla="*/ 0 h 186"/>
                  <a:gd name="T4" fmla="*/ 1 w 1"/>
                  <a:gd name="T5" fmla="*/ 0 h 186"/>
                  <a:gd name="T6" fmla="*/ 0 60000 65536"/>
                  <a:gd name="T7" fmla="*/ 0 60000 65536"/>
                  <a:gd name="T8" fmla="*/ 0 60000 65536"/>
                  <a:gd name="T9" fmla="*/ 0 w 1"/>
                  <a:gd name="T10" fmla="*/ 0 h 186"/>
                  <a:gd name="T11" fmla="*/ 1 w 1"/>
                  <a:gd name="T12" fmla="*/ 186 h 186"/>
                </a:gdLst>
                <a:ahLst/>
                <a:cxnLst>
                  <a:cxn ang="T6">
                    <a:pos x="T0" y="T1"/>
                  </a:cxn>
                  <a:cxn ang="T7">
                    <a:pos x="T2" y="T3"/>
                  </a:cxn>
                  <a:cxn ang="T8">
                    <a:pos x="T4" y="T5"/>
                  </a:cxn>
                </a:cxnLst>
                <a:rect l="T9" t="T10" r="T11" b="T12"/>
                <a:pathLst>
                  <a:path w="1" h="186">
                    <a:moveTo>
                      <a:pt x="0" y="18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2" name="Freeform 26"/>
              <p:cNvSpPr>
                <a:spLocks/>
              </p:cNvSpPr>
              <p:nvPr/>
            </p:nvSpPr>
            <p:spPr bwMode="auto">
              <a:xfrm>
                <a:off x="3362" y="1893"/>
                <a:ext cx="58" cy="47"/>
              </a:xfrm>
              <a:custGeom>
                <a:avLst/>
                <a:gdLst>
                  <a:gd name="T0" fmla="*/ 0 w 234"/>
                  <a:gd name="T1" fmla="*/ 0 h 186"/>
                  <a:gd name="T2" fmla="*/ 233 w 234"/>
                  <a:gd name="T3" fmla="*/ 186 h 186"/>
                  <a:gd name="T4" fmla="*/ 234 w 234"/>
                  <a:gd name="T5" fmla="*/ 186 h 186"/>
                  <a:gd name="T6" fmla="*/ 0 60000 65536"/>
                  <a:gd name="T7" fmla="*/ 0 60000 65536"/>
                  <a:gd name="T8" fmla="*/ 0 60000 65536"/>
                  <a:gd name="T9" fmla="*/ 0 w 234"/>
                  <a:gd name="T10" fmla="*/ 0 h 186"/>
                  <a:gd name="T11" fmla="*/ 234 w 234"/>
                  <a:gd name="T12" fmla="*/ 186 h 186"/>
                </a:gdLst>
                <a:ahLst/>
                <a:cxnLst>
                  <a:cxn ang="T6">
                    <a:pos x="T0" y="T1"/>
                  </a:cxn>
                  <a:cxn ang="T7">
                    <a:pos x="T2" y="T3"/>
                  </a:cxn>
                  <a:cxn ang="T8">
                    <a:pos x="T4" y="T5"/>
                  </a:cxn>
                </a:cxnLst>
                <a:rect l="T9" t="T10" r="T11" b="T12"/>
                <a:pathLst>
                  <a:path w="234" h="186">
                    <a:moveTo>
                      <a:pt x="0" y="0"/>
                    </a:moveTo>
                    <a:lnTo>
                      <a:pt x="233" y="186"/>
                    </a:lnTo>
                    <a:lnTo>
                      <a:pt x="234" y="18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3" name="Freeform 27"/>
              <p:cNvSpPr>
                <a:spLocks/>
              </p:cNvSpPr>
              <p:nvPr/>
            </p:nvSpPr>
            <p:spPr bwMode="auto">
              <a:xfrm>
                <a:off x="3198" y="2231"/>
                <a:ext cx="444" cy="1"/>
              </a:xfrm>
              <a:custGeom>
                <a:avLst/>
                <a:gdLst>
                  <a:gd name="T0" fmla="*/ 0 w 1772"/>
                  <a:gd name="T1" fmla="*/ 0 h 1"/>
                  <a:gd name="T2" fmla="*/ 1771 w 1772"/>
                  <a:gd name="T3" fmla="*/ 0 h 1"/>
                  <a:gd name="T4" fmla="*/ 1772 w 1772"/>
                  <a:gd name="T5" fmla="*/ 0 h 1"/>
                  <a:gd name="T6" fmla="*/ 0 60000 65536"/>
                  <a:gd name="T7" fmla="*/ 0 60000 65536"/>
                  <a:gd name="T8" fmla="*/ 0 60000 65536"/>
                  <a:gd name="T9" fmla="*/ 0 w 1772"/>
                  <a:gd name="T10" fmla="*/ 0 h 1"/>
                  <a:gd name="T11" fmla="*/ 1772 w 1772"/>
                  <a:gd name="T12" fmla="*/ 1 h 1"/>
                </a:gdLst>
                <a:ahLst/>
                <a:cxnLst>
                  <a:cxn ang="T6">
                    <a:pos x="T0" y="T1"/>
                  </a:cxn>
                  <a:cxn ang="T7">
                    <a:pos x="T2" y="T3"/>
                  </a:cxn>
                  <a:cxn ang="T8">
                    <a:pos x="T4" y="T5"/>
                  </a:cxn>
                </a:cxnLst>
                <a:rect l="T9" t="T10" r="T11" b="T12"/>
                <a:pathLst>
                  <a:path w="1772" h="1">
                    <a:moveTo>
                      <a:pt x="0" y="0"/>
                    </a:moveTo>
                    <a:lnTo>
                      <a:pt x="1771" y="0"/>
                    </a:lnTo>
                    <a:lnTo>
                      <a:pt x="177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4" name="Freeform 28"/>
              <p:cNvSpPr>
                <a:spLocks/>
              </p:cNvSpPr>
              <p:nvPr/>
            </p:nvSpPr>
            <p:spPr bwMode="auto">
              <a:xfrm>
                <a:off x="3420" y="1940"/>
                <a:ext cx="154" cy="1"/>
              </a:xfrm>
              <a:custGeom>
                <a:avLst/>
                <a:gdLst>
                  <a:gd name="T0" fmla="*/ 0 w 619"/>
                  <a:gd name="T1" fmla="*/ 0 h 1"/>
                  <a:gd name="T2" fmla="*/ 618 w 619"/>
                  <a:gd name="T3" fmla="*/ 0 h 1"/>
                  <a:gd name="T4" fmla="*/ 619 w 619"/>
                  <a:gd name="T5" fmla="*/ 0 h 1"/>
                  <a:gd name="T6" fmla="*/ 0 60000 65536"/>
                  <a:gd name="T7" fmla="*/ 0 60000 65536"/>
                  <a:gd name="T8" fmla="*/ 0 60000 65536"/>
                  <a:gd name="T9" fmla="*/ 0 w 619"/>
                  <a:gd name="T10" fmla="*/ 0 h 1"/>
                  <a:gd name="T11" fmla="*/ 619 w 619"/>
                  <a:gd name="T12" fmla="*/ 1 h 1"/>
                </a:gdLst>
                <a:ahLst/>
                <a:cxnLst>
                  <a:cxn ang="T6">
                    <a:pos x="T0" y="T1"/>
                  </a:cxn>
                  <a:cxn ang="T7">
                    <a:pos x="T2" y="T3"/>
                  </a:cxn>
                  <a:cxn ang="T8">
                    <a:pos x="T4" y="T5"/>
                  </a:cxn>
                </a:cxnLst>
                <a:rect l="T9" t="T10" r="T11" b="T12"/>
                <a:pathLst>
                  <a:path w="619" h="1">
                    <a:moveTo>
                      <a:pt x="0" y="0"/>
                    </a:moveTo>
                    <a:lnTo>
                      <a:pt x="618" y="0"/>
                    </a:lnTo>
                    <a:lnTo>
                      <a:pt x="619"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5" name="Freeform 29"/>
              <p:cNvSpPr>
                <a:spLocks/>
              </p:cNvSpPr>
              <p:nvPr/>
            </p:nvSpPr>
            <p:spPr bwMode="auto">
              <a:xfrm>
                <a:off x="3828" y="2103"/>
                <a:ext cx="152" cy="1"/>
              </a:xfrm>
              <a:custGeom>
                <a:avLst/>
                <a:gdLst>
                  <a:gd name="T0" fmla="*/ 0 w 607"/>
                  <a:gd name="T1" fmla="*/ 0 h 1"/>
                  <a:gd name="T2" fmla="*/ 606 w 607"/>
                  <a:gd name="T3" fmla="*/ 0 h 1"/>
                  <a:gd name="T4" fmla="*/ 607 w 607"/>
                  <a:gd name="T5" fmla="*/ 0 h 1"/>
                  <a:gd name="T6" fmla="*/ 0 60000 65536"/>
                  <a:gd name="T7" fmla="*/ 0 60000 65536"/>
                  <a:gd name="T8" fmla="*/ 0 60000 65536"/>
                  <a:gd name="T9" fmla="*/ 0 w 607"/>
                  <a:gd name="T10" fmla="*/ 0 h 1"/>
                  <a:gd name="T11" fmla="*/ 607 w 607"/>
                  <a:gd name="T12" fmla="*/ 1 h 1"/>
                </a:gdLst>
                <a:ahLst/>
                <a:cxnLst>
                  <a:cxn ang="T6">
                    <a:pos x="T0" y="T1"/>
                  </a:cxn>
                  <a:cxn ang="T7">
                    <a:pos x="T2" y="T3"/>
                  </a:cxn>
                  <a:cxn ang="T8">
                    <a:pos x="T4" y="T5"/>
                  </a:cxn>
                </a:cxnLst>
                <a:rect l="T9" t="T10" r="T11" b="T12"/>
                <a:pathLst>
                  <a:path w="607" h="1">
                    <a:moveTo>
                      <a:pt x="0" y="0"/>
                    </a:moveTo>
                    <a:lnTo>
                      <a:pt x="606" y="0"/>
                    </a:lnTo>
                    <a:lnTo>
                      <a:pt x="60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6" name="Freeform 30"/>
              <p:cNvSpPr>
                <a:spLocks/>
              </p:cNvSpPr>
              <p:nvPr/>
            </p:nvSpPr>
            <p:spPr bwMode="auto">
              <a:xfrm>
                <a:off x="3641" y="1983"/>
                <a:ext cx="1" cy="248"/>
              </a:xfrm>
              <a:custGeom>
                <a:avLst/>
                <a:gdLst>
                  <a:gd name="T0" fmla="*/ 0 w 2"/>
                  <a:gd name="T1" fmla="*/ 993 h 993"/>
                  <a:gd name="T2" fmla="*/ 1 w 2"/>
                  <a:gd name="T3" fmla="*/ 0 h 993"/>
                  <a:gd name="T4" fmla="*/ 2 w 2"/>
                  <a:gd name="T5" fmla="*/ 0 h 993"/>
                  <a:gd name="T6" fmla="*/ 0 60000 65536"/>
                  <a:gd name="T7" fmla="*/ 0 60000 65536"/>
                  <a:gd name="T8" fmla="*/ 0 60000 65536"/>
                  <a:gd name="T9" fmla="*/ 0 w 2"/>
                  <a:gd name="T10" fmla="*/ 0 h 993"/>
                  <a:gd name="T11" fmla="*/ 2 w 2"/>
                  <a:gd name="T12" fmla="*/ 993 h 993"/>
                </a:gdLst>
                <a:ahLst/>
                <a:cxnLst>
                  <a:cxn ang="T6">
                    <a:pos x="T0" y="T1"/>
                  </a:cxn>
                  <a:cxn ang="T7">
                    <a:pos x="T2" y="T3"/>
                  </a:cxn>
                  <a:cxn ang="T8">
                    <a:pos x="T4" y="T5"/>
                  </a:cxn>
                </a:cxnLst>
                <a:rect l="T9" t="T10" r="T11" b="T12"/>
                <a:pathLst>
                  <a:path w="2" h="993">
                    <a:moveTo>
                      <a:pt x="0" y="993"/>
                    </a:moveTo>
                    <a:lnTo>
                      <a:pt x="1"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7" name="Freeform 31"/>
              <p:cNvSpPr>
                <a:spLocks/>
              </p:cNvSpPr>
              <p:nvPr/>
            </p:nvSpPr>
            <p:spPr bwMode="auto">
              <a:xfrm>
                <a:off x="3979" y="2103"/>
                <a:ext cx="1" cy="81"/>
              </a:xfrm>
              <a:custGeom>
                <a:avLst/>
                <a:gdLst>
                  <a:gd name="T0" fmla="*/ 0 w 1"/>
                  <a:gd name="T1" fmla="*/ 0 h 326"/>
                  <a:gd name="T2" fmla="*/ 0 w 1"/>
                  <a:gd name="T3" fmla="*/ 326 h 326"/>
                  <a:gd name="T4" fmla="*/ 1 w 1"/>
                  <a:gd name="T5" fmla="*/ 326 h 326"/>
                  <a:gd name="T6" fmla="*/ 0 60000 65536"/>
                  <a:gd name="T7" fmla="*/ 0 60000 65536"/>
                  <a:gd name="T8" fmla="*/ 0 60000 65536"/>
                  <a:gd name="T9" fmla="*/ 0 w 1"/>
                  <a:gd name="T10" fmla="*/ 0 h 326"/>
                  <a:gd name="T11" fmla="*/ 1 w 1"/>
                  <a:gd name="T12" fmla="*/ 326 h 326"/>
                </a:gdLst>
                <a:ahLst/>
                <a:cxnLst>
                  <a:cxn ang="T6">
                    <a:pos x="T0" y="T1"/>
                  </a:cxn>
                  <a:cxn ang="T7">
                    <a:pos x="T2" y="T3"/>
                  </a:cxn>
                  <a:cxn ang="T8">
                    <a:pos x="T4" y="T5"/>
                  </a:cxn>
                </a:cxnLst>
                <a:rect l="T9" t="T10" r="T11" b="T12"/>
                <a:pathLst>
                  <a:path w="1" h="326">
                    <a:moveTo>
                      <a:pt x="0" y="0"/>
                    </a:moveTo>
                    <a:lnTo>
                      <a:pt x="0" y="326"/>
                    </a:lnTo>
                    <a:lnTo>
                      <a:pt x="1" y="32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8" name="Freeform 32"/>
              <p:cNvSpPr>
                <a:spLocks/>
              </p:cNvSpPr>
              <p:nvPr/>
            </p:nvSpPr>
            <p:spPr bwMode="auto">
              <a:xfrm>
                <a:off x="3979" y="2184"/>
                <a:ext cx="164" cy="1"/>
              </a:xfrm>
              <a:custGeom>
                <a:avLst/>
                <a:gdLst>
                  <a:gd name="T0" fmla="*/ 0 w 654"/>
                  <a:gd name="T1" fmla="*/ 0 h 1"/>
                  <a:gd name="T2" fmla="*/ 653 w 654"/>
                  <a:gd name="T3" fmla="*/ 0 h 1"/>
                  <a:gd name="T4" fmla="*/ 654 w 654"/>
                  <a:gd name="T5" fmla="*/ 0 h 1"/>
                  <a:gd name="T6" fmla="*/ 0 60000 65536"/>
                  <a:gd name="T7" fmla="*/ 0 60000 65536"/>
                  <a:gd name="T8" fmla="*/ 0 60000 65536"/>
                  <a:gd name="T9" fmla="*/ 0 w 654"/>
                  <a:gd name="T10" fmla="*/ 0 h 1"/>
                  <a:gd name="T11" fmla="*/ 654 w 654"/>
                  <a:gd name="T12" fmla="*/ 1 h 1"/>
                </a:gdLst>
                <a:ahLst/>
                <a:cxnLst>
                  <a:cxn ang="T6">
                    <a:pos x="T0" y="T1"/>
                  </a:cxn>
                  <a:cxn ang="T7">
                    <a:pos x="T2" y="T3"/>
                  </a:cxn>
                  <a:cxn ang="T8">
                    <a:pos x="T4" y="T5"/>
                  </a:cxn>
                </a:cxnLst>
                <a:rect l="T9" t="T10" r="T11" b="T12"/>
                <a:pathLst>
                  <a:path w="654" h="1">
                    <a:moveTo>
                      <a:pt x="0" y="0"/>
                    </a:moveTo>
                    <a:lnTo>
                      <a:pt x="653" y="0"/>
                    </a:lnTo>
                    <a:lnTo>
                      <a:pt x="65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19" name="Freeform 33"/>
              <p:cNvSpPr>
                <a:spLocks/>
              </p:cNvSpPr>
              <p:nvPr/>
            </p:nvSpPr>
            <p:spPr bwMode="auto">
              <a:xfrm>
                <a:off x="3198" y="1555"/>
                <a:ext cx="25" cy="676"/>
              </a:xfrm>
              <a:custGeom>
                <a:avLst/>
                <a:gdLst>
                  <a:gd name="T0" fmla="*/ 0 w 96"/>
                  <a:gd name="T1" fmla="*/ 0 h 2704"/>
                  <a:gd name="T2" fmla="*/ 78 w 96"/>
                  <a:gd name="T3" fmla="*/ 336 h 2704"/>
                  <a:gd name="T4" fmla="*/ 96 w 96"/>
                  <a:gd name="T5" fmla="*/ 504 h 2704"/>
                  <a:gd name="T6" fmla="*/ 86 w 96"/>
                  <a:gd name="T7" fmla="*/ 673 h 2704"/>
                  <a:gd name="T8" fmla="*/ 29 w 96"/>
                  <a:gd name="T9" fmla="*/ 1011 h 2704"/>
                  <a:gd name="T10" fmla="*/ 23 w 96"/>
                  <a:gd name="T11" fmla="*/ 1180 h 2704"/>
                  <a:gd name="T12" fmla="*/ 45 w 96"/>
                  <a:gd name="T13" fmla="*/ 1349 h 2704"/>
                  <a:gd name="T14" fmla="*/ 78 w 96"/>
                  <a:gd name="T15" fmla="*/ 1517 h 2704"/>
                  <a:gd name="T16" fmla="*/ 96 w 96"/>
                  <a:gd name="T17" fmla="*/ 1686 h 2704"/>
                  <a:gd name="T18" fmla="*/ 86 w 96"/>
                  <a:gd name="T19" fmla="*/ 1855 h 2704"/>
                  <a:gd name="T20" fmla="*/ 57 w 96"/>
                  <a:gd name="T21" fmla="*/ 2023 h 2704"/>
                  <a:gd name="T22" fmla="*/ 8 w 96"/>
                  <a:gd name="T23" fmla="*/ 2363 h 2704"/>
                  <a:gd name="T24" fmla="*/ 0 w 96"/>
                  <a:gd name="T25" fmla="*/ 2704 h 2704"/>
                  <a:gd name="T26" fmla="*/ 1 w 96"/>
                  <a:gd name="T27" fmla="*/ 2704 h 27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6"/>
                  <a:gd name="T43" fmla="*/ 0 h 2704"/>
                  <a:gd name="T44" fmla="*/ 96 w 96"/>
                  <a:gd name="T45" fmla="*/ 2704 h 270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6" h="2704">
                    <a:moveTo>
                      <a:pt x="0" y="0"/>
                    </a:moveTo>
                    <a:lnTo>
                      <a:pt x="78" y="336"/>
                    </a:lnTo>
                    <a:lnTo>
                      <a:pt x="96" y="504"/>
                    </a:lnTo>
                    <a:lnTo>
                      <a:pt x="86" y="673"/>
                    </a:lnTo>
                    <a:lnTo>
                      <a:pt x="29" y="1011"/>
                    </a:lnTo>
                    <a:lnTo>
                      <a:pt x="23" y="1180"/>
                    </a:lnTo>
                    <a:lnTo>
                      <a:pt x="45" y="1349"/>
                    </a:lnTo>
                    <a:lnTo>
                      <a:pt x="78" y="1517"/>
                    </a:lnTo>
                    <a:lnTo>
                      <a:pt x="96" y="1686"/>
                    </a:lnTo>
                    <a:lnTo>
                      <a:pt x="86" y="1855"/>
                    </a:lnTo>
                    <a:lnTo>
                      <a:pt x="57" y="2023"/>
                    </a:lnTo>
                    <a:lnTo>
                      <a:pt x="8" y="2363"/>
                    </a:lnTo>
                    <a:lnTo>
                      <a:pt x="0" y="2704"/>
                    </a:lnTo>
                    <a:lnTo>
                      <a:pt x="1" y="2704"/>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0" name="Freeform 34"/>
              <p:cNvSpPr>
                <a:spLocks/>
              </p:cNvSpPr>
              <p:nvPr/>
            </p:nvSpPr>
            <p:spPr bwMode="auto">
              <a:xfrm>
                <a:off x="4142" y="1602"/>
                <a:ext cx="26" cy="582"/>
              </a:xfrm>
              <a:custGeom>
                <a:avLst/>
                <a:gdLst>
                  <a:gd name="T0" fmla="*/ 0 w 101"/>
                  <a:gd name="T1" fmla="*/ 0 h 2330"/>
                  <a:gd name="T2" fmla="*/ 68 w 101"/>
                  <a:gd name="T3" fmla="*/ 290 h 2330"/>
                  <a:gd name="T4" fmla="*/ 91 w 101"/>
                  <a:gd name="T5" fmla="*/ 436 h 2330"/>
                  <a:gd name="T6" fmla="*/ 101 w 101"/>
                  <a:gd name="T7" fmla="*/ 581 h 2330"/>
                  <a:gd name="T8" fmla="*/ 95 w 101"/>
                  <a:gd name="T9" fmla="*/ 726 h 2330"/>
                  <a:gd name="T10" fmla="*/ 74 w 101"/>
                  <a:gd name="T11" fmla="*/ 872 h 2330"/>
                  <a:gd name="T12" fmla="*/ 25 w 101"/>
                  <a:gd name="T13" fmla="*/ 1165 h 2330"/>
                  <a:gd name="T14" fmla="*/ 13 w 101"/>
                  <a:gd name="T15" fmla="*/ 1310 h 2330"/>
                  <a:gd name="T16" fmla="*/ 21 w 101"/>
                  <a:gd name="T17" fmla="*/ 1457 h 2330"/>
                  <a:gd name="T18" fmla="*/ 68 w 101"/>
                  <a:gd name="T19" fmla="*/ 1749 h 2330"/>
                  <a:gd name="T20" fmla="*/ 77 w 101"/>
                  <a:gd name="T21" fmla="*/ 1894 h 2330"/>
                  <a:gd name="T22" fmla="*/ 63 w 101"/>
                  <a:gd name="T23" fmla="*/ 2039 h 2330"/>
                  <a:gd name="T24" fmla="*/ 0 w 101"/>
                  <a:gd name="T25" fmla="*/ 2330 h 2330"/>
                  <a:gd name="T26" fmla="*/ 1 w 101"/>
                  <a:gd name="T27" fmla="*/ 2330 h 23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1"/>
                  <a:gd name="T43" fmla="*/ 0 h 2330"/>
                  <a:gd name="T44" fmla="*/ 101 w 101"/>
                  <a:gd name="T45" fmla="*/ 2330 h 23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1" h="2330">
                    <a:moveTo>
                      <a:pt x="0" y="0"/>
                    </a:moveTo>
                    <a:lnTo>
                      <a:pt x="68" y="290"/>
                    </a:lnTo>
                    <a:lnTo>
                      <a:pt x="91" y="436"/>
                    </a:lnTo>
                    <a:lnTo>
                      <a:pt x="101" y="581"/>
                    </a:lnTo>
                    <a:lnTo>
                      <a:pt x="95" y="726"/>
                    </a:lnTo>
                    <a:lnTo>
                      <a:pt x="74" y="872"/>
                    </a:lnTo>
                    <a:lnTo>
                      <a:pt x="25" y="1165"/>
                    </a:lnTo>
                    <a:lnTo>
                      <a:pt x="13" y="1310"/>
                    </a:lnTo>
                    <a:lnTo>
                      <a:pt x="21" y="1457"/>
                    </a:lnTo>
                    <a:lnTo>
                      <a:pt x="68" y="1749"/>
                    </a:lnTo>
                    <a:lnTo>
                      <a:pt x="77" y="1894"/>
                    </a:lnTo>
                    <a:lnTo>
                      <a:pt x="63" y="2039"/>
                    </a:lnTo>
                    <a:lnTo>
                      <a:pt x="0" y="2330"/>
                    </a:lnTo>
                    <a:lnTo>
                      <a:pt x="1" y="233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1" name="Freeform 35"/>
              <p:cNvSpPr>
                <a:spLocks/>
              </p:cNvSpPr>
              <p:nvPr/>
            </p:nvSpPr>
            <p:spPr bwMode="auto">
              <a:xfrm>
                <a:off x="3203" y="1555"/>
                <a:ext cx="16" cy="16"/>
              </a:xfrm>
              <a:custGeom>
                <a:avLst/>
                <a:gdLst>
                  <a:gd name="T0" fmla="*/ 0 w 66"/>
                  <a:gd name="T1" fmla="*/ 66 h 66"/>
                  <a:gd name="T2" fmla="*/ 65 w 66"/>
                  <a:gd name="T3" fmla="*/ 0 h 66"/>
                  <a:gd name="T4" fmla="*/ 66 w 66"/>
                  <a:gd name="T5" fmla="*/ 0 h 66"/>
                  <a:gd name="T6" fmla="*/ 0 60000 65536"/>
                  <a:gd name="T7" fmla="*/ 0 60000 65536"/>
                  <a:gd name="T8" fmla="*/ 0 60000 65536"/>
                  <a:gd name="T9" fmla="*/ 0 w 66"/>
                  <a:gd name="T10" fmla="*/ 0 h 66"/>
                  <a:gd name="T11" fmla="*/ 66 w 66"/>
                  <a:gd name="T12" fmla="*/ 66 h 66"/>
                </a:gdLst>
                <a:ahLst/>
                <a:cxnLst>
                  <a:cxn ang="T6">
                    <a:pos x="T0" y="T1"/>
                  </a:cxn>
                  <a:cxn ang="T7">
                    <a:pos x="T2" y="T3"/>
                  </a:cxn>
                  <a:cxn ang="T8">
                    <a:pos x="T4" y="T5"/>
                  </a:cxn>
                </a:cxnLst>
                <a:rect l="T9" t="T10" r="T11" b="T12"/>
                <a:pathLst>
                  <a:path w="66" h="66">
                    <a:moveTo>
                      <a:pt x="0" y="66"/>
                    </a:moveTo>
                    <a:lnTo>
                      <a:pt x="65" y="0"/>
                    </a:lnTo>
                    <a:lnTo>
                      <a:pt x="6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2" name="Freeform 36"/>
              <p:cNvSpPr>
                <a:spLocks/>
              </p:cNvSpPr>
              <p:nvPr/>
            </p:nvSpPr>
            <p:spPr bwMode="auto">
              <a:xfrm>
                <a:off x="3217" y="1555"/>
                <a:ext cx="75" cy="75"/>
              </a:xfrm>
              <a:custGeom>
                <a:avLst/>
                <a:gdLst>
                  <a:gd name="T0" fmla="*/ 0 w 301"/>
                  <a:gd name="T1" fmla="*/ 301 h 301"/>
                  <a:gd name="T2" fmla="*/ 299 w 301"/>
                  <a:gd name="T3" fmla="*/ 0 h 301"/>
                  <a:gd name="T4" fmla="*/ 301 w 301"/>
                  <a:gd name="T5" fmla="*/ 0 h 301"/>
                  <a:gd name="T6" fmla="*/ 0 60000 65536"/>
                  <a:gd name="T7" fmla="*/ 0 60000 65536"/>
                  <a:gd name="T8" fmla="*/ 0 60000 65536"/>
                  <a:gd name="T9" fmla="*/ 0 w 301"/>
                  <a:gd name="T10" fmla="*/ 0 h 301"/>
                  <a:gd name="T11" fmla="*/ 301 w 301"/>
                  <a:gd name="T12" fmla="*/ 301 h 301"/>
                </a:gdLst>
                <a:ahLst/>
                <a:cxnLst>
                  <a:cxn ang="T6">
                    <a:pos x="T0" y="T1"/>
                  </a:cxn>
                  <a:cxn ang="T7">
                    <a:pos x="T2" y="T3"/>
                  </a:cxn>
                  <a:cxn ang="T8">
                    <a:pos x="T4" y="T5"/>
                  </a:cxn>
                </a:cxnLst>
                <a:rect l="T9" t="T10" r="T11" b="T12"/>
                <a:pathLst>
                  <a:path w="301" h="301">
                    <a:moveTo>
                      <a:pt x="0" y="301"/>
                    </a:moveTo>
                    <a:lnTo>
                      <a:pt x="299" y="0"/>
                    </a:lnTo>
                    <a:lnTo>
                      <a:pt x="30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3" name="Freeform 37"/>
              <p:cNvSpPr>
                <a:spLocks/>
              </p:cNvSpPr>
              <p:nvPr/>
            </p:nvSpPr>
            <p:spPr bwMode="auto">
              <a:xfrm>
                <a:off x="3223" y="1555"/>
                <a:ext cx="142" cy="142"/>
              </a:xfrm>
              <a:custGeom>
                <a:avLst/>
                <a:gdLst>
                  <a:gd name="T0" fmla="*/ 0 w 568"/>
                  <a:gd name="T1" fmla="*/ 569 h 569"/>
                  <a:gd name="T2" fmla="*/ 567 w 568"/>
                  <a:gd name="T3" fmla="*/ 0 h 569"/>
                  <a:gd name="T4" fmla="*/ 568 w 568"/>
                  <a:gd name="T5" fmla="*/ 0 h 569"/>
                  <a:gd name="T6" fmla="*/ 0 60000 65536"/>
                  <a:gd name="T7" fmla="*/ 0 60000 65536"/>
                  <a:gd name="T8" fmla="*/ 0 60000 65536"/>
                  <a:gd name="T9" fmla="*/ 0 w 568"/>
                  <a:gd name="T10" fmla="*/ 0 h 569"/>
                  <a:gd name="T11" fmla="*/ 568 w 568"/>
                  <a:gd name="T12" fmla="*/ 569 h 569"/>
                </a:gdLst>
                <a:ahLst/>
                <a:cxnLst>
                  <a:cxn ang="T6">
                    <a:pos x="T0" y="T1"/>
                  </a:cxn>
                  <a:cxn ang="T7">
                    <a:pos x="T2" y="T3"/>
                  </a:cxn>
                  <a:cxn ang="T8">
                    <a:pos x="T4" y="T5"/>
                  </a:cxn>
                </a:cxnLst>
                <a:rect l="T9" t="T10" r="T11" b="T12"/>
                <a:pathLst>
                  <a:path w="568" h="569">
                    <a:moveTo>
                      <a:pt x="0" y="569"/>
                    </a:moveTo>
                    <a:lnTo>
                      <a:pt x="567" y="0"/>
                    </a:lnTo>
                    <a:lnTo>
                      <a:pt x="56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4" name="Freeform 38"/>
              <p:cNvSpPr>
                <a:spLocks/>
              </p:cNvSpPr>
              <p:nvPr/>
            </p:nvSpPr>
            <p:spPr bwMode="auto">
              <a:xfrm>
                <a:off x="3209" y="1555"/>
                <a:ext cx="228" cy="228"/>
              </a:xfrm>
              <a:custGeom>
                <a:avLst/>
                <a:gdLst>
                  <a:gd name="T0" fmla="*/ 0 w 911"/>
                  <a:gd name="T1" fmla="*/ 911 h 911"/>
                  <a:gd name="T2" fmla="*/ 910 w 911"/>
                  <a:gd name="T3" fmla="*/ 0 h 911"/>
                  <a:gd name="T4" fmla="*/ 911 w 911"/>
                  <a:gd name="T5" fmla="*/ 0 h 911"/>
                  <a:gd name="T6" fmla="*/ 0 60000 65536"/>
                  <a:gd name="T7" fmla="*/ 0 60000 65536"/>
                  <a:gd name="T8" fmla="*/ 0 60000 65536"/>
                  <a:gd name="T9" fmla="*/ 0 w 911"/>
                  <a:gd name="T10" fmla="*/ 0 h 911"/>
                  <a:gd name="T11" fmla="*/ 911 w 911"/>
                  <a:gd name="T12" fmla="*/ 911 h 911"/>
                </a:gdLst>
                <a:ahLst/>
                <a:cxnLst>
                  <a:cxn ang="T6">
                    <a:pos x="T0" y="T1"/>
                  </a:cxn>
                  <a:cxn ang="T7">
                    <a:pos x="T2" y="T3"/>
                  </a:cxn>
                  <a:cxn ang="T8">
                    <a:pos x="T4" y="T5"/>
                  </a:cxn>
                </a:cxnLst>
                <a:rect l="T9" t="T10" r="T11" b="T12"/>
                <a:pathLst>
                  <a:path w="911" h="911">
                    <a:moveTo>
                      <a:pt x="0" y="911"/>
                    </a:moveTo>
                    <a:lnTo>
                      <a:pt x="910" y="0"/>
                    </a:lnTo>
                    <a:lnTo>
                      <a:pt x="9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5" name="Freeform 39"/>
              <p:cNvSpPr>
                <a:spLocks/>
              </p:cNvSpPr>
              <p:nvPr/>
            </p:nvSpPr>
            <p:spPr bwMode="auto">
              <a:xfrm>
                <a:off x="3205" y="1555"/>
                <a:ext cx="305" cy="305"/>
              </a:xfrm>
              <a:custGeom>
                <a:avLst/>
                <a:gdLst>
                  <a:gd name="T0" fmla="*/ 0 w 1220"/>
                  <a:gd name="T1" fmla="*/ 1221 h 1221"/>
                  <a:gd name="T2" fmla="*/ 1219 w 1220"/>
                  <a:gd name="T3" fmla="*/ 0 h 1221"/>
                  <a:gd name="T4" fmla="*/ 1220 w 1220"/>
                  <a:gd name="T5" fmla="*/ 0 h 1221"/>
                  <a:gd name="T6" fmla="*/ 0 60000 65536"/>
                  <a:gd name="T7" fmla="*/ 0 60000 65536"/>
                  <a:gd name="T8" fmla="*/ 0 60000 65536"/>
                  <a:gd name="T9" fmla="*/ 0 w 1220"/>
                  <a:gd name="T10" fmla="*/ 0 h 1221"/>
                  <a:gd name="T11" fmla="*/ 1220 w 1220"/>
                  <a:gd name="T12" fmla="*/ 1221 h 1221"/>
                </a:gdLst>
                <a:ahLst/>
                <a:cxnLst>
                  <a:cxn ang="T6">
                    <a:pos x="T0" y="T1"/>
                  </a:cxn>
                  <a:cxn ang="T7">
                    <a:pos x="T2" y="T3"/>
                  </a:cxn>
                  <a:cxn ang="T8">
                    <a:pos x="T4" y="T5"/>
                  </a:cxn>
                </a:cxnLst>
                <a:rect l="T9" t="T10" r="T11" b="T12"/>
                <a:pathLst>
                  <a:path w="1220" h="1221">
                    <a:moveTo>
                      <a:pt x="0" y="1221"/>
                    </a:moveTo>
                    <a:lnTo>
                      <a:pt x="1219" y="0"/>
                    </a:lnTo>
                    <a:lnTo>
                      <a:pt x="122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6" name="Freeform 40"/>
              <p:cNvSpPr>
                <a:spLocks/>
              </p:cNvSpPr>
              <p:nvPr/>
            </p:nvSpPr>
            <p:spPr bwMode="auto">
              <a:xfrm>
                <a:off x="3216" y="1555"/>
                <a:ext cx="367" cy="367"/>
              </a:xfrm>
              <a:custGeom>
                <a:avLst/>
                <a:gdLst>
                  <a:gd name="T0" fmla="*/ 0 w 1468"/>
                  <a:gd name="T1" fmla="*/ 1470 h 1470"/>
                  <a:gd name="T2" fmla="*/ 118 w 1468"/>
                  <a:gd name="T3" fmla="*/ 1352 h 1470"/>
                  <a:gd name="T4" fmla="*/ 1467 w 1468"/>
                  <a:gd name="T5" fmla="*/ 0 h 1470"/>
                  <a:gd name="T6" fmla="*/ 1468 w 1468"/>
                  <a:gd name="T7" fmla="*/ 0 h 1470"/>
                  <a:gd name="T8" fmla="*/ 0 60000 65536"/>
                  <a:gd name="T9" fmla="*/ 0 60000 65536"/>
                  <a:gd name="T10" fmla="*/ 0 60000 65536"/>
                  <a:gd name="T11" fmla="*/ 0 60000 65536"/>
                  <a:gd name="T12" fmla="*/ 0 w 1468"/>
                  <a:gd name="T13" fmla="*/ 0 h 1470"/>
                  <a:gd name="T14" fmla="*/ 1468 w 1468"/>
                  <a:gd name="T15" fmla="*/ 1470 h 1470"/>
                </a:gdLst>
                <a:ahLst/>
                <a:cxnLst>
                  <a:cxn ang="T8">
                    <a:pos x="T0" y="T1"/>
                  </a:cxn>
                  <a:cxn ang="T9">
                    <a:pos x="T2" y="T3"/>
                  </a:cxn>
                  <a:cxn ang="T10">
                    <a:pos x="T4" y="T5"/>
                  </a:cxn>
                  <a:cxn ang="T11">
                    <a:pos x="T6" y="T7"/>
                  </a:cxn>
                </a:cxnLst>
                <a:rect l="T12" t="T13" r="T14" b="T15"/>
                <a:pathLst>
                  <a:path w="1468" h="1470">
                    <a:moveTo>
                      <a:pt x="0" y="1470"/>
                    </a:moveTo>
                    <a:lnTo>
                      <a:pt x="118" y="1352"/>
                    </a:lnTo>
                    <a:lnTo>
                      <a:pt x="1467" y="0"/>
                    </a:lnTo>
                    <a:lnTo>
                      <a:pt x="146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7" name="Freeform 41"/>
              <p:cNvSpPr>
                <a:spLocks/>
              </p:cNvSpPr>
              <p:nvPr/>
            </p:nvSpPr>
            <p:spPr bwMode="auto">
              <a:xfrm>
                <a:off x="3223" y="1569"/>
                <a:ext cx="419" cy="419"/>
              </a:xfrm>
              <a:custGeom>
                <a:avLst/>
                <a:gdLst>
                  <a:gd name="T0" fmla="*/ 0 w 1676"/>
                  <a:gd name="T1" fmla="*/ 1678 h 1678"/>
                  <a:gd name="T2" fmla="*/ 382 w 1676"/>
                  <a:gd name="T3" fmla="*/ 1296 h 1678"/>
                  <a:gd name="T4" fmla="*/ 1675 w 1676"/>
                  <a:gd name="T5" fmla="*/ 0 h 1678"/>
                  <a:gd name="T6" fmla="*/ 1676 w 1676"/>
                  <a:gd name="T7" fmla="*/ 0 h 1678"/>
                  <a:gd name="T8" fmla="*/ 0 60000 65536"/>
                  <a:gd name="T9" fmla="*/ 0 60000 65536"/>
                  <a:gd name="T10" fmla="*/ 0 60000 65536"/>
                  <a:gd name="T11" fmla="*/ 0 60000 65536"/>
                  <a:gd name="T12" fmla="*/ 0 w 1676"/>
                  <a:gd name="T13" fmla="*/ 0 h 1678"/>
                  <a:gd name="T14" fmla="*/ 1676 w 1676"/>
                  <a:gd name="T15" fmla="*/ 1678 h 1678"/>
                </a:gdLst>
                <a:ahLst/>
                <a:cxnLst>
                  <a:cxn ang="T8">
                    <a:pos x="T0" y="T1"/>
                  </a:cxn>
                  <a:cxn ang="T9">
                    <a:pos x="T2" y="T3"/>
                  </a:cxn>
                  <a:cxn ang="T10">
                    <a:pos x="T4" y="T5"/>
                  </a:cxn>
                  <a:cxn ang="T11">
                    <a:pos x="T6" y="T7"/>
                  </a:cxn>
                </a:cxnLst>
                <a:rect l="T12" t="T13" r="T14" b="T15"/>
                <a:pathLst>
                  <a:path w="1676" h="1678">
                    <a:moveTo>
                      <a:pt x="0" y="1678"/>
                    </a:moveTo>
                    <a:lnTo>
                      <a:pt x="382" y="1296"/>
                    </a:lnTo>
                    <a:lnTo>
                      <a:pt x="1675" y="0"/>
                    </a:lnTo>
                    <a:lnTo>
                      <a:pt x="167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8" name="Freeform 42"/>
              <p:cNvSpPr>
                <a:spLocks/>
              </p:cNvSpPr>
              <p:nvPr/>
            </p:nvSpPr>
            <p:spPr bwMode="auto">
              <a:xfrm>
                <a:off x="3211" y="1906"/>
                <a:ext cx="167" cy="167"/>
              </a:xfrm>
              <a:custGeom>
                <a:avLst/>
                <a:gdLst>
                  <a:gd name="T0" fmla="*/ 0 w 670"/>
                  <a:gd name="T1" fmla="*/ 669 h 669"/>
                  <a:gd name="T2" fmla="*/ 669 w 670"/>
                  <a:gd name="T3" fmla="*/ 0 h 669"/>
                  <a:gd name="T4" fmla="*/ 670 w 670"/>
                  <a:gd name="T5" fmla="*/ 0 h 669"/>
                  <a:gd name="T6" fmla="*/ 0 60000 65536"/>
                  <a:gd name="T7" fmla="*/ 0 60000 65536"/>
                  <a:gd name="T8" fmla="*/ 0 60000 65536"/>
                  <a:gd name="T9" fmla="*/ 0 w 670"/>
                  <a:gd name="T10" fmla="*/ 0 h 669"/>
                  <a:gd name="T11" fmla="*/ 670 w 670"/>
                  <a:gd name="T12" fmla="*/ 669 h 669"/>
                </a:gdLst>
                <a:ahLst/>
                <a:cxnLst>
                  <a:cxn ang="T6">
                    <a:pos x="T0" y="T1"/>
                  </a:cxn>
                  <a:cxn ang="T7">
                    <a:pos x="T2" y="T3"/>
                  </a:cxn>
                  <a:cxn ang="T8">
                    <a:pos x="T4" y="T5"/>
                  </a:cxn>
                </a:cxnLst>
                <a:rect l="T9" t="T10" r="T11" b="T12"/>
                <a:pathLst>
                  <a:path w="670" h="669">
                    <a:moveTo>
                      <a:pt x="0" y="669"/>
                    </a:moveTo>
                    <a:lnTo>
                      <a:pt x="669" y="0"/>
                    </a:lnTo>
                    <a:lnTo>
                      <a:pt x="67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29" name="Freeform 43"/>
              <p:cNvSpPr>
                <a:spLocks/>
              </p:cNvSpPr>
              <p:nvPr/>
            </p:nvSpPr>
            <p:spPr bwMode="auto">
              <a:xfrm>
                <a:off x="3437" y="1642"/>
                <a:ext cx="205" cy="204"/>
              </a:xfrm>
              <a:custGeom>
                <a:avLst/>
                <a:gdLst>
                  <a:gd name="T0" fmla="*/ 0 w 818"/>
                  <a:gd name="T1" fmla="*/ 818 h 818"/>
                  <a:gd name="T2" fmla="*/ 817 w 818"/>
                  <a:gd name="T3" fmla="*/ 0 h 818"/>
                  <a:gd name="T4" fmla="*/ 818 w 818"/>
                  <a:gd name="T5" fmla="*/ 0 h 818"/>
                  <a:gd name="T6" fmla="*/ 0 60000 65536"/>
                  <a:gd name="T7" fmla="*/ 0 60000 65536"/>
                  <a:gd name="T8" fmla="*/ 0 60000 65536"/>
                  <a:gd name="T9" fmla="*/ 0 w 818"/>
                  <a:gd name="T10" fmla="*/ 0 h 818"/>
                  <a:gd name="T11" fmla="*/ 818 w 818"/>
                  <a:gd name="T12" fmla="*/ 818 h 818"/>
                </a:gdLst>
                <a:ahLst/>
                <a:cxnLst>
                  <a:cxn ang="T6">
                    <a:pos x="T0" y="T1"/>
                  </a:cxn>
                  <a:cxn ang="T7">
                    <a:pos x="T2" y="T3"/>
                  </a:cxn>
                  <a:cxn ang="T8">
                    <a:pos x="T4" y="T5"/>
                  </a:cxn>
                </a:cxnLst>
                <a:rect l="T9" t="T10" r="T11" b="T12"/>
                <a:pathLst>
                  <a:path w="818" h="818">
                    <a:moveTo>
                      <a:pt x="0" y="818"/>
                    </a:moveTo>
                    <a:lnTo>
                      <a:pt x="817" y="0"/>
                    </a:lnTo>
                    <a:lnTo>
                      <a:pt x="81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0" name="Freeform 44"/>
              <p:cNvSpPr>
                <a:spLocks/>
              </p:cNvSpPr>
              <p:nvPr/>
            </p:nvSpPr>
            <p:spPr bwMode="auto">
              <a:xfrm>
                <a:off x="3200" y="1938"/>
                <a:ext cx="218" cy="219"/>
              </a:xfrm>
              <a:custGeom>
                <a:avLst/>
                <a:gdLst>
                  <a:gd name="T0" fmla="*/ 0 w 875"/>
                  <a:gd name="T1" fmla="*/ 874 h 874"/>
                  <a:gd name="T2" fmla="*/ 874 w 875"/>
                  <a:gd name="T3" fmla="*/ 0 h 874"/>
                  <a:gd name="T4" fmla="*/ 875 w 875"/>
                  <a:gd name="T5" fmla="*/ 0 h 874"/>
                  <a:gd name="T6" fmla="*/ 0 60000 65536"/>
                  <a:gd name="T7" fmla="*/ 0 60000 65536"/>
                  <a:gd name="T8" fmla="*/ 0 60000 65536"/>
                  <a:gd name="T9" fmla="*/ 0 w 875"/>
                  <a:gd name="T10" fmla="*/ 0 h 874"/>
                  <a:gd name="T11" fmla="*/ 875 w 875"/>
                  <a:gd name="T12" fmla="*/ 874 h 874"/>
                </a:gdLst>
                <a:ahLst/>
                <a:cxnLst>
                  <a:cxn ang="T6">
                    <a:pos x="T0" y="T1"/>
                  </a:cxn>
                  <a:cxn ang="T7">
                    <a:pos x="T2" y="T3"/>
                  </a:cxn>
                  <a:cxn ang="T8">
                    <a:pos x="T4" y="T5"/>
                  </a:cxn>
                </a:cxnLst>
                <a:rect l="T9" t="T10" r="T11" b="T12"/>
                <a:pathLst>
                  <a:path w="875" h="874">
                    <a:moveTo>
                      <a:pt x="0" y="874"/>
                    </a:moveTo>
                    <a:lnTo>
                      <a:pt x="874" y="0"/>
                    </a:lnTo>
                    <a:lnTo>
                      <a:pt x="87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1" name="Freeform 45"/>
              <p:cNvSpPr>
                <a:spLocks/>
              </p:cNvSpPr>
              <p:nvPr/>
            </p:nvSpPr>
            <p:spPr bwMode="auto">
              <a:xfrm>
                <a:off x="3510" y="1715"/>
                <a:ext cx="132" cy="131"/>
              </a:xfrm>
              <a:custGeom>
                <a:avLst/>
                <a:gdLst>
                  <a:gd name="T0" fmla="*/ 0 w 528"/>
                  <a:gd name="T1" fmla="*/ 527 h 527"/>
                  <a:gd name="T2" fmla="*/ 527 w 528"/>
                  <a:gd name="T3" fmla="*/ 0 h 527"/>
                  <a:gd name="T4" fmla="*/ 528 w 528"/>
                  <a:gd name="T5" fmla="*/ 0 h 527"/>
                  <a:gd name="T6" fmla="*/ 0 60000 65536"/>
                  <a:gd name="T7" fmla="*/ 0 60000 65536"/>
                  <a:gd name="T8" fmla="*/ 0 60000 65536"/>
                  <a:gd name="T9" fmla="*/ 0 w 528"/>
                  <a:gd name="T10" fmla="*/ 0 h 527"/>
                  <a:gd name="T11" fmla="*/ 528 w 528"/>
                  <a:gd name="T12" fmla="*/ 527 h 527"/>
                </a:gdLst>
                <a:ahLst/>
                <a:cxnLst>
                  <a:cxn ang="T6">
                    <a:pos x="T0" y="T1"/>
                  </a:cxn>
                  <a:cxn ang="T7">
                    <a:pos x="T2" y="T3"/>
                  </a:cxn>
                  <a:cxn ang="T8">
                    <a:pos x="T4" y="T5"/>
                  </a:cxn>
                </a:cxnLst>
                <a:rect l="T9" t="T10" r="T11" b="T12"/>
                <a:pathLst>
                  <a:path w="528" h="527">
                    <a:moveTo>
                      <a:pt x="0" y="527"/>
                    </a:moveTo>
                    <a:lnTo>
                      <a:pt x="527" y="0"/>
                    </a:lnTo>
                    <a:lnTo>
                      <a:pt x="5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2" name="Freeform 46"/>
              <p:cNvSpPr>
                <a:spLocks/>
              </p:cNvSpPr>
              <p:nvPr/>
            </p:nvSpPr>
            <p:spPr bwMode="auto">
              <a:xfrm>
                <a:off x="3199" y="1940"/>
                <a:ext cx="291" cy="291"/>
              </a:xfrm>
              <a:custGeom>
                <a:avLst/>
                <a:gdLst>
                  <a:gd name="T0" fmla="*/ 0 w 1164"/>
                  <a:gd name="T1" fmla="*/ 1166 h 1166"/>
                  <a:gd name="T2" fmla="*/ 1163 w 1164"/>
                  <a:gd name="T3" fmla="*/ 0 h 1166"/>
                  <a:gd name="T4" fmla="*/ 1164 w 1164"/>
                  <a:gd name="T5" fmla="*/ 0 h 1166"/>
                  <a:gd name="T6" fmla="*/ 0 60000 65536"/>
                  <a:gd name="T7" fmla="*/ 0 60000 65536"/>
                  <a:gd name="T8" fmla="*/ 0 60000 65536"/>
                  <a:gd name="T9" fmla="*/ 0 w 1164"/>
                  <a:gd name="T10" fmla="*/ 0 h 1166"/>
                  <a:gd name="T11" fmla="*/ 1164 w 1164"/>
                  <a:gd name="T12" fmla="*/ 1166 h 1166"/>
                </a:gdLst>
                <a:ahLst/>
                <a:cxnLst>
                  <a:cxn ang="T6">
                    <a:pos x="T0" y="T1"/>
                  </a:cxn>
                  <a:cxn ang="T7">
                    <a:pos x="T2" y="T3"/>
                  </a:cxn>
                  <a:cxn ang="T8">
                    <a:pos x="T4" y="T5"/>
                  </a:cxn>
                </a:cxnLst>
                <a:rect l="T9" t="T10" r="T11" b="T12"/>
                <a:pathLst>
                  <a:path w="1164" h="1166">
                    <a:moveTo>
                      <a:pt x="0" y="1166"/>
                    </a:moveTo>
                    <a:lnTo>
                      <a:pt x="1163" y="0"/>
                    </a:lnTo>
                    <a:lnTo>
                      <a:pt x="11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3" name="Freeform 47"/>
              <p:cNvSpPr>
                <a:spLocks/>
              </p:cNvSpPr>
              <p:nvPr/>
            </p:nvSpPr>
            <p:spPr bwMode="auto">
              <a:xfrm>
                <a:off x="3598" y="1787"/>
                <a:ext cx="44" cy="44"/>
              </a:xfrm>
              <a:custGeom>
                <a:avLst/>
                <a:gdLst>
                  <a:gd name="T0" fmla="*/ 0 w 175"/>
                  <a:gd name="T1" fmla="*/ 174 h 174"/>
                  <a:gd name="T2" fmla="*/ 174 w 175"/>
                  <a:gd name="T3" fmla="*/ 0 h 174"/>
                  <a:gd name="T4" fmla="*/ 175 w 175"/>
                  <a:gd name="T5" fmla="*/ 0 h 174"/>
                  <a:gd name="T6" fmla="*/ 0 60000 65536"/>
                  <a:gd name="T7" fmla="*/ 0 60000 65536"/>
                  <a:gd name="T8" fmla="*/ 0 60000 65536"/>
                  <a:gd name="T9" fmla="*/ 0 w 175"/>
                  <a:gd name="T10" fmla="*/ 0 h 174"/>
                  <a:gd name="T11" fmla="*/ 175 w 175"/>
                  <a:gd name="T12" fmla="*/ 174 h 174"/>
                </a:gdLst>
                <a:ahLst/>
                <a:cxnLst>
                  <a:cxn ang="T6">
                    <a:pos x="T0" y="T1"/>
                  </a:cxn>
                  <a:cxn ang="T7">
                    <a:pos x="T2" y="T3"/>
                  </a:cxn>
                  <a:cxn ang="T8">
                    <a:pos x="T4" y="T5"/>
                  </a:cxn>
                </a:cxnLst>
                <a:rect l="T9" t="T10" r="T11" b="T12"/>
                <a:pathLst>
                  <a:path w="175" h="174">
                    <a:moveTo>
                      <a:pt x="0" y="174"/>
                    </a:moveTo>
                    <a:lnTo>
                      <a:pt x="174" y="0"/>
                    </a:lnTo>
                    <a:lnTo>
                      <a:pt x="17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4" name="Freeform 48"/>
              <p:cNvSpPr>
                <a:spLocks/>
              </p:cNvSpPr>
              <p:nvPr/>
            </p:nvSpPr>
            <p:spPr bwMode="auto">
              <a:xfrm>
                <a:off x="3271" y="1940"/>
                <a:ext cx="291" cy="291"/>
              </a:xfrm>
              <a:custGeom>
                <a:avLst/>
                <a:gdLst>
                  <a:gd name="T0" fmla="*/ 0 w 1164"/>
                  <a:gd name="T1" fmla="*/ 1166 h 1166"/>
                  <a:gd name="T2" fmla="*/ 1163 w 1164"/>
                  <a:gd name="T3" fmla="*/ 0 h 1166"/>
                  <a:gd name="T4" fmla="*/ 1164 w 1164"/>
                  <a:gd name="T5" fmla="*/ 0 h 1166"/>
                  <a:gd name="T6" fmla="*/ 0 60000 65536"/>
                  <a:gd name="T7" fmla="*/ 0 60000 65536"/>
                  <a:gd name="T8" fmla="*/ 0 60000 65536"/>
                  <a:gd name="T9" fmla="*/ 0 w 1164"/>
                  <a:gd name="T10" fmla="*/ 0 h 1166"/>
                  <a:gd name="T11" fmla="*/ 1164 w 1164"/>
                  <a:gd name="T12" fmla="*/ 1166 h 1166"/>
                </a:gdLst>
                <a:ahLst/>
                <a:cxnLst>
                  <a:cxn ang="T6">
                    <a:pos x="T0" y="T1"/>
                  </a:cxn>
                  <a:cxn ang="T7">
                    <a:pos x="T2" y="T3"/>
                  </a:cxn>
                  <a:cxn ang="T8">
                    <a:pos x="T4" y="T5"/>
                  </a:cxn>
                </a:cxnLst>
                <a:rect l="T9" t="T10" r="T11" b="T12"/>
                <a:pathLst>
                  <a:path w="1164" h="1166">
                    <a:moveTo>
                      <a:pt x="0" y="1166"/>
                    </a:moveTo>
                    <a:lnTo>
                      <a:pt x="1163" y="0"/>
                    </a:lnTo>
                    <a:lnTo>
                      <a:pt x="11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5" name="Freeform 49"/>
              <p:cNvSpPr>
                <a:spLocks/>
              </p:cNvSpPr>
              <p:nvPr/>
            </p:nvSpPr>
            <p:spPr bwMode="auto">
              <a:xfrm>
                <a:off x="3344" y="1963"/>
                <a:ext cx="267" cy="268"/>
              </a:xfrm>
              <a:custGeom>
                <a:avLst/>
                <a:gdLst>
                  <a:gd name="T0" fmla="*/ 0 w 1069"/>
                  <a:gd name="T1" fmla="*/ 1070 h 1070"/>
                  <a:gd name="T2" fmla="*/ 1068 w 1069"/>
                  <a:gd name="T3" fmla="*/ 0 h 1070"/>
                  <a:gd name="T4" fmla="*/ 1069 w 1069"/>
                  <a:gd name="T5" fmla="*/ 0 h 1070"/>
                  <a:gd name="T6" fmla="*/ 0 60000 65536"/>
                  <a:gd name="T7" fmla="*/ 0 60000 65536"/>
                  <a:gd name="T8" fmla="*/ 0 60000 65536"/>
                  <a:gd name="T9" fmla="*/ 0 w 1069"/>
                  <a:gd name="T10" fmla="*/ 0 h 1070"/>
                  <a:gd name="T11" fmla="*/ 1069 w 1069"/>
                  <a:gd name="T12" fmla="*/ 1070 h 1070"/>
                </a:gdLst>
                <a:ahLst/>
                <a:cxnLst>
                  <a:cxn ang="T6">
                    <a:pos x="T0" y="T1"/>
                  </a:cxn>
                  <a:cxn ang="T7">
                    <a:pos x="T2" y="T3"/>
                  </a:cxn>
                  <a:cxn ang="T8">
                    <a:pos x="T4" y="T5"/>
                  </a:cxn>
                </a:cxnLst>
                <a:rect l="T9" t="T10" r="T11" b="T12"/>
                <a:pathLst>
                  <a:path w="1069" h="1070">
                    <a:moveTo>
                      <a:pt x="0" y="1070"/>
                    </a:moveTo>
                    <a:lnTo>
                      <a:pt x="1068" y="0"/>
                    </a:lnTo>
                    <a:lnTo>
                      <a:pt x="106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6" name="Freeform 50"/>
              <p:cNvSpPr>
                <a:spLocks/>
              </p:cNvSpPr>
              <p:nvPr/>
            </p:nvSpPr>
            <p:spPr bwMode="auto">
              <a:xfrm>
                <a:off x="3417" y="2006"/>
                <a:ext cx="225" cy="225"/>
              </a:xfrm>
              <a:custGeom>
                <a:avLst/>
                <a:gdLst>
                  <a:gd name="T0" fmla="*/ 0 w 900"/>
                  <a:gd name="T1" fmla="*/ 902 h 902"/>
                  <a:gd name="T2" fmla="*/ 899 w 900"/>
                  <a:gd name="T3" fmla="*/ 0 h 902"/>
                  <a:gd name="T4" fmla="*/ 900 w 900"/>
                  <a:gd name="T5" fmla="*/ 0 h 902"/>
                  <a:gd name="T6" fmla="*/ 0 60000 65536"/>
                  <a:gd name="T7" fmla="*/ 0 60000 65536"/>
                  <a:gd name="T8" fmla="*/ 0 60000 65536"/>
                  <a:gd name="T9" fmla="*/ 0 w 900"/>
                  <a:gd name="T10" fmla="*/ 0 h 902"/>
                  <a:gd name="T11" fmla="*/ 900 w 900"/>
                  <a:gd name="T12" fmla="*/ 902 h 902"/>
                </a:gdLst>
                <a:ahLst/>
                <a:cxnLst>
                  <a:cxn ang="T6">
                    <a:pos x="T0" y="T1"/>
                  </a:cxn>
                  <a:cxn ang="T7">
                    <a:pos x="T2" y="T3"/>
                  </a:cxn>
                  <a:cxn ang="T8">
                    <a:pos x="T4" y="T5"/>
                  </a:cxn>
                </a:cxnLst>
                <a:rect l="T9" t="T10" r="T11" b="T12"/>
                <a:pathLst>
                  <a:path w="900" h="902">
                    <a:moveTo>
                      <a:pt x="0" y="902"/>
                    </a:moveTo>
                    <a:lnTo>
                      <a:pt x="899" y="0"/>
                    </a:lnTo>
                    <a:lnTo>
                      <a:pt x="90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7" name="Freeform 51"/>
              <p:cNvSpPr>
                <a:spLocks/>
              </p:cNvSpPr>
              <p:nvPr/>
            </p:nvSpPr>
            <p:spPr bwMode="auto">
              <a:xfrm>
                <a:off x="3489" y="2079"/>
                <a:ext cx="153" cy="152"/>
              </a:xfrm>
              <a:custGeom>
                <a:avLst/>
                <a:gdLst>
                  <a:gd name="T0" fmla="*/ 0 w 609"/>
                  <a:gd name="T1" fmla="*/ 610 h 610"/>
                  <a:gd name="T2" fmla="*/ 608 w 609"/>
                  <a:gd name="T3" fmla="*/ 0 h 610"/>
                  <a:gd name="T4" fmla="*/ 609 w 609"/>
                  <a:gd name="T5" fmla="*/ 0 h 610"/>
                  <a:gd name="T6" fmla="*/ 0 60000 65536"/>
                  <a:gd name="T7" fmla="*/ 0 60000 65536"/>
                  <a:gd name="T8" fmla="*/ 0 60000 65536"/>
                  <a:gd name="T9" fmla="*/ 0 w 609"/>
                  <a:gd name="T10" fmla="*/ 0 h 610"/>
                  <a:gd name="T11" fmla="*/ 609 w 609"/>
                  <a:gd name="T12" fmla="*/ 610 h 610"/>
                </a:gdLst>
                <a:ahLst/>
                <a:cxnLst>
                  <a:cxn ang="T6">
                    <a:pos x="T0" y="T1"/>
                  </a:cxn>
                  <a:cxn ang="T7">
                    <a:pos x="T2" y="T3"/>
                  </a:cxn>
                  <a:cxn ang="T8">
                    <a:pos x="T4" y="T5"/>
                  </a:cxn>
                </a:cxnLst>
                <a:rect l="T9" t="T10" r="T11" b="T12"/>
                <a:pathLst>
                  <a:path w="609" h="610">
                    <a:moveTo>
                      <a:pt x="0" y="610"/>
                    </a:moveTo>
                    <a:lnTo>
                      <a:pt x="608" y="0"/>
                    </a:lnTo>
                    <a:lnTo>
                      <a:pt x="6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8" name="Freeform 52"/>
              <p:cNvSpPr>
                <a:spLocks/>
              </p:cNvSpPr>
              <p:nvPr/>
            </p:nvSpPr>
            <p:spPr bwMode="auto">
              <a:xfrm>
                <a:off x="3562" y="2152"/>
                <a:ext cx="80" cy="79"/>
              </a:xfrm>
              <a:custGeom>
                <a:avLst/>
                <a:gdLst>
                  <a:gd name="T0" fmla="*/ 0 w 317"/>
                  <a:gd name="T1" fmla="*/ 318 h 318"/>
                  <a:gd name="T2" fmla="*/ 316 w 317"/>
                  <a:gd name="T3" fmla="*/ 0 h 318"/>
                  <a:gd name="T4" fmla="*/ 317 w 317"/>
                  <a:gd name="T5" fmla="*/ 0 h 318"/>
                  <a:gd name="T6" fmla="*/ 0 60000 65536"/>
                  <a:gd name="T7" fmla="*/ 0 60000 65536"/>
                  <a:gd name="T8" fmla="*/ 0 60000 65536"/>
                  <a:gd name="T9" fmla="*/ 0 w 317"/>
                  <a:gd name="T10" fmla="*/ 0 h 318"/>
                  <a:gd name="T11" fmla="*/ 317 w 317"/>
                  <a:gd name="T12" fmla="*/ 318 h 318"/>
                </a:gdLst>
                <a:ahLst/>
                <a:cxnLst>
                  <a:cxn ang="T6">
                    <a:pos x="T0" y="T1"/>
                  </a:cxn>
                  <a:cxn ang="T7">
                    <a:pos x="T2" y="T3"/>
                  </a:cxn>
                  <a:cxn ang="T8">
                    <a:pos x="T4" y="T5"/>
                  </a:cxn>
                </a:cxnLst>
                <a:rect l="T9" t="T10" r="T11" b="T12"/>
                <a:pathLst>
                  <a:path w="317" h="318">
                    <a:moveTo>
                      <a:pt x="0" y="318"/>
                    </a:moveTo>
                    <a:lnTo>
                      <a:pt x="316" y="0"/>
                    </a:lnTo>
                    <a:lnTo>
                      <a:pt x="31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39" name="Freeform 53"/>
              <p:cNvSpPr>
                <a:spLocks/>
              </p:cNvSpPr>
              <p:nvPr/>
            </p:nvSpPr>
            <p:spPr bwMode="auto">
              <a:xfrm>
                <a:off x="3635" y="2224"/>
                <a:ext cx="7" cy="7"/>
              </a:xfrm>
              <a:custGeom>
                <a:avLst/>
                <a:gdLst>
                  <a:gd name="T0" fmla="*/ 0 w 26"/>
                  <a:gd name="T1" fmla="*/ 27 h 27"/>
                  <a:gd name="T2" fmla="*/ 25 w 26"/>
                  <a:gd name="T3" fmla="*/ 0 h 27"/>
                  <a:gd name="T4" fmla="*/ 26 w 26"/>
                  <a:gd name="T5" fmla="*/ 0 h 27"/>
                  <a:gd name="T6" fmla="*/ 0 60000 65536"/>
                  <a:gd name="T7" fmla="*/ 0 60000 65536"/>
                  <a:gd name="T8" fmla="*/ 0 60000 65536"/>
                  <a:gd name="T9" fmla="*/ 0 w 26"/>
                  <a:gd name="T10" fmla="*/ 0 h 27"/>
                  <a:gd name="T11" fmla="*/ 26 w 26"/>
                  <a:gd name="T12" fmla="*/ 27 h 27"/>
                </a:gdLst>
                <a:ahLst/>
                <a:cxnLst>
                  <a:cxn ang="T6">
                    <a:pos x="T0" y="T1"/>
                  </a:cxn>
                  <a:cxn ang="T7">
                    <a:pos x="T2" y="T3"/>
                  </a:cxn>
                  <a:cxn ang="T8">
                    <a:pos x="T4" y="T5"/>
                  </a:cxn>
                </a:cxnLst>
                <a:rect l="T9" t="T10" r="T11" b="T12"/>
                <a:pathLst>
                  <a:path w="26" h="27">
                    <a:moveTo>
                      <a:pt x="0" y="27"/>
                    </a:moveTo>
                    <a:lnTo>
                      <a:pt x="25" y="0"/>
                    </a:lnTo>
                    <a:lnTo>
                      <a:pt x="2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0" name="Freeform 54"/>
              <p:cNvSpPr>
                <a:spLocks/>
              </p:cNvSpPr>
              <p:nvPr/>
            </p:nvSpPr>
            <p:spPr bwMode="auto">
              <a:xfrm>
                <a:off x="4725" y="1707"/>
                <a:ext cx="1" cy="186"/>
              </a:xfrm>
              <a:custGeom>
                <a:avLst/>
                <a:gdLst>
                  <a:gd name="T0" fmla="*/ 0 w 1"/>
                  <a:gd name="T1" fmla="*/ 746 h 746"/>
                  <a:gd name="T2" fmla="*/ 0 w 1"/>
                  <a:gd name="T3" fmla="*/ 0 h 746"/>
                  <a:gd name="T4" fmla="*/ 1 w 1"/>
                  <a:gd name="T5" fmla="*/ 0 h 746"/>
                  <a:gd name="T6" fmla="*/ 0 60000 65536"/>
                  <a:gd name="T7" fmla="*/ 0 60000 65536"/>
                  <a:gd name="T8" fmla="*/ 0 60000 65536"/>
                  <a:gd name="T9" fmla="*/ 0 w 1"/>
                  <a:gd name="T10" fmla="*/ 0 h 746"/>
                  <a:gd name="T11" fmla="*/ 1 w 1"/>
                  <a:gd name="T12" fmla="*/ 746 h 746"/>
                </a:gdLst>
                <a:ahLst/>
                <a:cxnLst>
                  <a:cxn ang="T6">
                    <a:pos x="T0" y="T1"/>
                  </a:cxn>
                  <a:cxn ang="T7">
                    <a:pos x="T2" y="T3"/>
                  </a:cxn>
                  <a:cxn ang="T8">
                    <a:pos x="T4" y="T5"/>
                  </a:cxn>
                </a:cxnLst>
                <a:rect l="T9" t="T10" r="T11" b="T12"/>
                <a:pathLst>
                  <a:path w="1" h="746">
                    <a:moveTo>
                      <a:pt x="0" y="74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1" name="Freeform 55"/>
              <p:cNvSpPr>
                <a:spLocks/>
              </p:cNvSpPr>
              <p:nvPr/>
            </p:nvSpPr>
            <p:spPr bwMode="auto">
              <a:xfrm>
                <a:off x="4725" y="1555"/>
                <a:ext cx="234" cy="152"/>
              </a:xfrm>
              <a:custGeom>
                <a:avLst/>
                <a:gdLst>
                  <a:gd name="T0" fmla="*/ 0 w 934"/>
                  <a:gd name="T1" fmla="*/ 606 h 606"/>
                  <a:gd name="T2" fmla="*/ 932 w 934"/>
                  <a:gd name="T3" fmla="*/ 0 h 606"/>
                  <a:gd name="T4" fmla="*/ 934 w 934"/>
                  <a:gd name="T5" fmla="*/ 0 h 606"/>
                  <a:gd name="T6" fmla="*/ 0 60000 65536"/>
                  <a:gd name="T7" fmla="*/ 0 60000 65536"/>
                  <a:gd name="T8" fmla="*/ 0 60000 65536"/>
                  <a:gd name="T9" fmla="*/ 0 w 934"/>
                  <a:gd name="T10" fmla="*/ 0 h 606"/>
                  <a:gd name="T11" fmla="*/ 934 w 934"/>
                  <a:gd name="T12" fmla="*/ 606 h 606"/>
                </a:gdLst>
                <a:ahLst/>
                <a:cxnLst>
                  <a:cxn ang="T6">
                    <a:pos x="T0" y="T1"/>
                  </a:cxn>
                  <a:cxn ang="T7">
                    <a:pos x="T2" y="T3"/>
                  </a:cxn>
                  <a:cxn ang="T8">
                    <a:pos x="T4" y="T5"/>
                  </a:cxn>
                </a:cxnLst>
                <a:rect l="T9" t="T10" r="T11" b="T12"/>
                <a:pathLst>
                  <a:path w="934" h="606">
                    <a:moveTo>
                      <a:pt x="0" y="606"/>
                    </a:moveTo>
                    <a:lnTo>
                      <a:pt x="932" y="0"/>
                    </a:lnTo>
                    <a:lnTo>
                      <a:pt x="93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2" name="Freeform 56"/>
              <p:cNvSpPr>
                <a:spLocks/>
              </p:cNvSpPr>
              <p:nvPr/>
            </p:nvSpPr>
            <p:spPr bwMode="auto">
              <a:xfrm>
                <a:off x="4958" y="1555"/>
                <a:ext cx="1" cy="338"/>
              </a:xfrm>
              <a:custGeom>
                <a:avLst/>
                <a:gdLst>
                  <a:gd name="T0" fmla="*/ 0 w 2"/>
                  <a:gd name="T1" fmla="*/ 0 h 1352"/>
                  <a:gd name="T2" fmla="*/ 0 w 2"/>
                  <a:gd name="T3" fmla="*/ 1352 h 1352"/>
                  <a:gd name="T4" fmla="*/ 2 w 2"/>
                  <a:gd name="T5" fmla="*/ 1352 h 1352"/>
                  <a:gd name="T6" fmla="*/ 0 60000 65536"/>
                  <a:gd name="T7" fmla="*/ 0 60000 65536"/>
                  <a:gd name="T8" fmla="*/ 0 60000 65536"/>
                  <a:gd name="T9" fmla="*/ 0 w 2"/>
                  <a:gd name="T10" fmla="*/ 0 h 1352"/>
                  <a:gd name="T11" fmla="*/ 2 w 2"/>
                  <a:gd name="T12" fmla="*/ 1352 h 1352"/>
                </a:gdLst>
                <a:ahLst/>
                <a:cxnLst>
                  <a:cxn ang="T6">
                    <a:pos x="T0" y="T1"/>
                  </a:cxn>
                  <a:cxn ang="T7">
                    <a:pos x="T2" y="T3"/>
                  </a:cxn>
                  <a:cxn ang="T8">
                    <a:pos x="T4" y="T5"/>
                  </a:cxn>
                </a:cxnLst>
                <a:rect l="T9" t="T10" r="T11" b="T12"/>
                <a:pathLst>
                  <a:path w="2" h="1352">
                    <a:moveTo>
                      <a:pt x="0" y="0"/>
                    </a:moveTo>
                    <a:lnTo>
                      <a:pt x="0" y="1352"/>
                    </a:lnTo>
                    <a:lnTo>
                      <a:pt x="2" y="135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3" name="Freeform 57"/>
              <p:cNvSpPr>
                <a:spLocks/>
              </p:cNvSpPr>
              <p:nvPr/>
            </p:nvSpPr>
            <p:spPr bwMode="auto">
              <a:xfrm>
                <a:off x="4958" y="1555"/>
                <a:ext cx="199" cy="1"/>
              </a:xfrm>
              <a:custGeom>
                <a:avLst/>
                <a:gdLst>
                  <a:gd name="T0" fmla="*/ 0 w 794"/>
                  <a:gd name="T1" fmla="*/ 0 h 1"/>
                  <a:gd name="T2" fmla="*/ 793 w 794"/>
                  <a:gd name="T3" fmla="*/ 0 h 1"/>
                  <a:gd name="T4" fmla="*/ 794 w 794"/>
                  <a:gd name="T5" fmla="*/ 0 h 1"/>
                  <a:gd name="T6" fmla="*/ 0 60000 65536"/>
                  <a:gd name="T7" fmla="*/ 0 60000 65536"/>
                  <a:gd name="T8" fmla="*/ 0 60000 65536"/>
                  <a:gd name="T9" fmla="*/ 0 w 794"/>
                  <a:gd name="T10" fmla="*/ 0 h 1"/>
                  <a:gd name="T11" fmla="*/ 794 w 794"/>
                  <a:gd name="T12" fmla="*/ 1 h 1"/>
                </a:gdLst>
                <a:ahLst/>
                <a:cxnLst>
                  <a:cxn ang="T6">
                    <a:pos x="T0" y="T1"/>
                  </a:cxn>
                  <a:cxn ang="T7">
                    <a:pos x="T2" y="T3"/>
                  </a:cxn>
                  <a:cxn ang="T8">
                    <a:pos x="T4" y="T5"/>
                  </a:cxn>
                </a:cxnLst>
                <a:rect l="T9" t="T10" r="T11" b="T12"/>
                <a:pathLst>
                  <a:path w="794" h="1">
                    <a:moveTo>
                      <a:pt x="0" y="0"/>
                    </a:moveTo>
                    <a:lnTo>
                      <a:pt x="793" y="0"/>
                    </a:lnTo>
                    <a:lnTo>
                      <a:pt x="79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4" name="Freeform 58"/>
              <p:cNvSpPr>
                <a:spLocks/>
              </p:cNvSpPr>
              <p:nvPr/>
            </p:nvSpPr>
            <p:spPr bwMode="auto">
              <a:xfrm>
                <a:off x="5157" y="1555"/>
                <a:ext cx="1" cy="338"/>
              </a:xfrm>
              <a:custGeom>
                <a:avLst/>
                <a:gdLst>
                  <a:gd name="T0" fmla="*/ 0 w 1"/>
                  <a:gd name="T1" fmla="*/ 0 h 1352"/>
                  <a:gd name="T2" fmla="*/ 0 w 1"/>
                  <a:gd name="T3" fmla="*/ 1352 h 1352"/>
                  <a:gd name="T4" fmla="*/ 1 w 1"/>
                  <a:gd name="T5" fmla="*/ 1352 h 1352"/>
                  <a:gd name="T6" fmla="*/ 0 60000 65536"/>
                  <a:gd name="T7" fmla="*/ 0 60000 65536"/>
                  <a:gd name="T8" fmla="*/ 0 60000 65536"/>
                  <a:gd name="T9" fmla="*/ 0 w 1"/>
                  <a:gd name="T10" fmla="*/ 0 h 1352"/>
                  <a:gd name="T11" fmla="*/ 1 w 1"/>
                  <a:gd name="T12" fmla="*/ 1352 h 1352"/>
                </a:gdLst>
                <a:ahLst/>
                <a:cxnLst>
                  <a:cxn ang="T6">
                    <a:pos x="T0" y="T1"/>
                  </a:cxn>
                  <a:cxn ang="T7">
                    <a:pos x="T2" y="T3"/>
                  </a:cxn>
                  <a:cxn ang="T8">
                    <a:pos x="T4" y="T5"/>
                  </a:cxn>
                </a:cxnLst>
                <a:rect l="T9" t="T10" r="T11" b="T12"/>
                <a:pathLst>
                  <a:path w="1" h="1352">
                    <a:moveTo>
                      <a:pt x="0" y="0"/>
                    </a:moveTo>
                    <a:lnTo>
                      <a:pt x="0" y="1352"/>
                    </a:lnTo>
                    <a:lnTo>
                      <a:pt x="1" y="135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5" name="Freeform 59"/>
              <p:cNvSpPr>
                <a:spLocks/>
              </p:cNvSpPr>
              <p:nvPr/>
            </p:nvSpPr>
            <p:spPr bwMode="auto">
              <a:xfrm>
                <a:off x="5157" y="1462"/>
                <a:ext cx="1" cy="93"/>
              </a:xfrm>
              <a:custGeom>
                <a:avLst/>
                <a:gdLst>
                  <a:gd name="T0" fmla="*/ 0 w 1"/>
                  <a:gd name="T1" fmla="*/ 373 h 373"/>
                  <a:gd name="T2" fmla="*/ 0 w 1"/>
                  <a:gd name="T3" fmla="*/ 0 h 373"/>
                  <a:gd name="T4" fmla="*/ 1 w 1"/>
                  <a:gd name="T5" fmla="*/ 0 h 373"/>
                  <a:gd name="T6" fmla="*/ 0 60000 65536"/>
                  <a:gd name="T7" fmla="*/ 0 60000 65536"/>
                  <a:gd name="T8" fmla="*/ 0 60000 65536"/>
                  <a:gd name="T9" fmla="*/ 0 w 1"/>
                  <a:gd name="T10" fmla="*/ 0 h 373"/>
                  <a:gd name="T11" fmla="*/ 1 w 1"/>
                  <a:gd name="T12" fmla="*/ 373 h 373"/>
                </a:gdLst>
                <a:ahLst/>
                <a:cxnLst>
                  <a:cxn ang="T6">
                    <a:pos x="T0" y="T1"/>
                  </a:cxn>
                  <a:cxn ang="T7">
                    <a:pos x="T2" y="T3"/>
                  </a:cxn>
                  <a:cxn ang="T8">
                    <a:pos x="T4" y="T5"/>
                  </a:cxn>
                </a:cxnLst>
                <a:rect l="T9" t="T10" r="T11" b="T12"/>
                <a:pathLst>
                  <a:path w="1" h="373">
                    <a:moveTo>
                      <a:pt x="0" y="37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6" name="Freeform 60"/>
              <p:cNvSpPr>
                <a:spLocks/>
              </p:cNvSpPr>
              <p:nvPr/>
            </p:nvSpPr>
            <p:spPr bwMode="auto">
              <a:xfrm>
                <a:off x="5157" y="1462"/>
                <a:ext cx="175" cy="1"/>
              </a:xfrm>
              <a:custGeom>
                <a:avLst/>
                <a:gdLst>
                  <a:gd name="T0" fmla="*/ 0 w 700"/>
                  <a:gd name="T1" fmla="*/ 0 h 1"/>
                  <a:gd name="T2" fmla="*/ 699 w 700"/>
                  <a:gd name="T3" fmla="*/ 0 h 1"/>
                  <a:gd name="T4" fmla="*/ 700 w 700"/>
                  <a:gd name="T5" fmla="*/ 0 h 1"/>
                  <a:gd name="T6" fmla="*/ 0 60000 65536"/>
                  <a:gd name="T7" fmla="*/ 0 60000 65536"/>
                  <a:gd name="T8" fmla="*/ 0 60000 65536"/>
                  <a:gd name="T9" fmla="*/ 0 w 700"/>
                  <a:gd name="T10" fmla="*/ 0 h 1"/>
                  <a:gd name="T11" fmla="*/ 700 w 700"/>
                  <a:gd name="T12" fmla="*/ 1 h 1"/>
                </a:gdLst>
                <a:ahLst/>
                <a:cxnLst>
                  <a:cxn ang="T6">
                    <a:pos x="T0" y="T1"/>
                  </a:cxn>
                  <a:cxn ang="T7">
                    <a:pos x="T2" y="T3"/>
                  </a:cxn>
                  <a:cxn ang="T8">
                    <a:pos x="T4" y="T5"/>
                  </a:cxn>
                </a:cxnLst>
                <a:rect l="T9" t="T10" r="T11" b="T12"/>
                <a:pathLst>
                  <a:path w="700" h="1">
                    <a:moveTo>
                      <a:pt x="0" y="0"/>
                    </a:moveTo>
                    <a:lnTo>
                      <a:pt x="699" y="0"/>
                    </a:lnTo>
                    <a:lnTo>
                      <a:pt x="70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7" name="Freeform 61"/>
              <p:cNvSpPr>
                <a:spLocks/>
              </p:cNvSpPr>
              <p:nvPr/>
            </p:nvSpPr>
            <p:spPr bwMode="auto">
              <a:xfrm>
                <a:off x="4480" y="1636"/>
                <a:ext cx="354" cy="1"/>
              </a:xfrm>
              <a:custGeom>
                <a:avLst/>
                <a:gdLst>
                  <a:gd name="T0" fmla="*/ 0 w 1413"/>
                  <a:gd name="T1" fmla="*/ 2 h 2"/>
                  <a:gd name="T2" fmla="*/ 1412 w 1413"/>
                  <a:gd name="T3" fmla="*/ 0 h 2"/>
                  <a:gd name="T4" fmla="*/ 1413 w 1413"/>
                  <a:gd name="T5" fmla="*/ 0 h 2"/>
                  <a:gd name="T6" fmla="*/ 0 60000 65536"/>
                  <a:gd name="T7" fmla="*/ 0 60000 65536"/>
                  <a:gd name="T8" fmla="*/ 0 60000 65536"/>
                  <a:gd name="T9" fmla="*/ 0 w 1413"/>
                  <a:gd name="T10" fmla="*/ 0 h 2"/>
                  <a:gd name="T11" fmla="*/ 1413 w 1413"/>
                  <a:gd name="T12" fmla="*/ 2 h 2"/>
                </a:gdLst>
                <a:ahLst/>
                <a:cxnLst>
                  <a:cxn ang="T6">
                    <a:pos x="T0" y="T1"/>
                  </a:cxn>
                  <a:cxn ang="T7">
                    <a:pos x="T2" y="T3"/>
                  </a:cxn>
                  <a:cxn ang="T8">
                    <a:pos x="T4" y="T5"/>
                  </a:cxn>
                </a:cxnLst>
                <a:rect l="T9" t="T10" r="T11" b="T12"/>
                <a:pathLst>
                  <a:path w="1413" h="2">
                    <a:moveTo>
                      <a:pt x="0" y="2"/>
                    </a:moveTo>
                    <a:lnTo>
                      <a:pt x="1412" y="0"/>
                    </a:lnTo>
                    <a:lnTo>
                      <a:pt x="141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8" name="Freeform 62"/>
              <p:cNvSpPr>
                <a:spLocks/>
              </p:cNvSpPr>
              <p:nvPr/>
            </p:nvSpPr>
            <p:spPr bwMode="auto">
              <a:xfrm>
                <a:off x="4830" y="1567"/>
                <a:ext cx="3" cy="69"/>
              </a:xfrm>
              <a:custGeom>
                <a:avLst/>
                <a:gdLst>
                  <a:gd name="T0" fmla="*/ 13 w 13"/>
                  <a:gd name="T1" fmla="*/ 277 h 277"/>
                  <a:gd name="T2" fmla="*/ 0 w 13"/>
                  <a:gd name="T3" fmla="*/ 0 h 277"/>
                  <a:gd name="T4" fmla="*/ 1 w 13"/>
                  <a:gd name="T5" fmla="*/ 0 h 277"/>
                  <a:gd name="T6" fmla="*/ 0 60000 65536"/>
                  <a:gd name="T7" fmla="*/ 0 60000 65536"/>
                  <a:gd name="T8" fmla="*/ 0 60000 65536"/>
                  <a:gd name="T9" fmla="*/ 0 w 13"/>
                  <a:gd name="T10" fmla="*/ 0 h 277"/>
                  <a:gd name="T11" fmla="*/ 13 w 13"/>
                  <a:gd name="T12" fmla="*/ 277 h 277"/>
                </a:gdLst>
                <a:ahLst/>
                <a:cxnLst>
                  <a:cxn ang="T6">
                    <a:pos x="T0" y="T1"/>
                  </a:cxn>
                  <a:cxn ang="T7">
                    <a:pos x="T2" y="T3"/>
                  </a:cxn>
                  <a:cxn ang="T8">
                    <a:pos x="T4" y="T5"/>
                  </a:cxn>
                </a:cxnLst>
                <a:rect l="T9" t="T10" r="T11" b="T12"/>
                <a:pathLst>
                  <a:path w="13" h="277">
                    <a:moveTo>
                      <a:pt x="13" y="27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49" name="Freeform 63"/>
              <p:cNvSpPr>
                <a:spLocks/>
              </p:cNvSpPr>
              <p:nvPr/>
            </p:nvSpPr>
            <p:spPr bwMode="auto">
              <a:xfrm>
                <a:off x="4480" y="1567"/>
                <a:ext cx="350" cy="1"/>
              </a:xfrm>
              <a:custGeom>
                <a:avLst/>
                <a:gdLst>
                  <a:gd name="T0" fmla="*/ 1399 w 1399"/>
                  <a:gd name="T1" fmla="*/ 0 h 1"/>
                  <a:gd name="T2" fmla="*/ 0 w 1399"/>
                  <a:gd name="T3" fmla="*/ 0 h 1"/>
                  <a:gd name="T4" fmla="*/ 1 w 1399"/>
                  <a:gd name="T5" fmla="*/ 0 h 1"/>
                  <a:gd name="T6" fmla="*/ 0 60000 65536"/>
                  <a:gd name="T7" fmla="*/ 0 60000 65536"/>
                  <a:gd name="T8" fmla="*/ 0 60000 65536"/>
                  <a:gd name="T9" fmla="*/ 0 w 1399"/>
                  <a:gd name="T10" fmla="*/ 0 h 1"/>
                  <a:gd name="T11" fmla="*/ 1399 w 1399"/>
                  <a:gd name="T12" fmla="*/ 1 h 1"/>
                </a:gdLst>
                <a:ahLst/>
                <a:cxnLst>
                  <a:cxn ang="T6">
                    <a:pos x="T0" y="T1"/>
                  </a:cxn>
                  <a:cxn ang="T7">
                    <a:pos x="T2" y="T3"/>
                  </a:cxn>
                  <a:cxn ang="T8">
                    <a:pos x="T4" y="T5"/>
                  </a:cxn>
                </a:cxnLst>
                <a:rect l="T9" t="T10" r="T11" b="T12"/>
                <a:pathLst>
                  <a:path w="1399" h="1">
                    <a:moveTo>
                      <a:pt x="1399"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0" name="Freeform 64"/>
              <p:cNvSpPr>
                <a:spLocks/>
              </p:cNvSpPr>
              <p:nvPr/>
            </p:nvSpPr>
            <p:spPr bwMode="auto">
              <a:xfrm>
                <a:off x="5157" y="1893"/>
                <a:ext cx="1" cy="338"/>
              </a:xfrm>
              <a:custGeom>
                <a:avLst/>
                <a:gdLst>
                  <a:gd name="T0" fmla="*/ 0 w 1"/>
                  <a:gd name="T1" fmla="*/ 1352 h 1352"/>
                  <a:gd name="T2" fmla="*/ 0 w 1"/>
                  <a:gd name="T3" fmla="*/ 0 h 1352"/>
                  <a:gd name="T4" fmla="*/ 1 w 1"/>
                  <a:gd name="T5" fmla="*/ 0 h 1352"/>
                  <a:gd name="T6" fmla="*/ 0 60000 65536"/>
                  <a:gd name="T7" fmla="*/ 0 60000 65536"/>
                  <a:gd name="T8" fmla="*/ 0 60000 65536"/>
                  <a:gd name="T9" fmla="*/ 0 w 1"/>
                  <a:gd name="T10" fmla="*/ 0 h 1352"/>
                  <a:gd name="T11" fmla="*/ 1 w 1"/>
                  <a:gd name="T12" fmla="*/ 1352 h 1352"/>
                </a:gdLst>
                <a:ahLst/>
                <a:cxnLst>
                  <a:cxn ang="T6">
                    <a:pos x="T0" y="T1"/>
                  </a:cxn>
                  <a:cxn ang="T7">
                    <a:pos x="T2" y="T3"/>
                  </a:cxn>
                  <a:cxn ang="T8">
                    <a:pos x="T4" y="T5"/>
                  </a:cxn>
                </a:cxnLst>
                <a:rect l="T9" t="T10" r="T11" b="T12"/>
                <a:pathLst>
                  <a:path w="1" h="1352">
                    <a:moveTo>
                      <a:pt x="0" y="135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1" name="Freeform 65"/>
              <p:cNvSpPr>
                <a:spLocks/>
              </p:cNvSpPr>
              <p:nvPr/>
            </p:nvSpPr>
            <p:spPr bwMode="auto">
              <a:xfrm>
                <a:off x="4958" y="1893"/>
                <a:ext cx="1" cy="338"/>
              </a:xfrm>
              <a:custGeom>
                <a:avLst/>
                <a:gdLst>
                  <a:gd name="T0" fmla="*/ 0 w 2"/>
                  <a:gd name="T1" fmla="*/ 1352 h 1352"/>
                  <a:gd name="T2" fmla="*/ 0 w 2"/>
                  <a:gd name="T3" fmla="*/ 0 h 1352"/>
                  <a:gd name="T4" fmla="*/ 2 w 2"/>
                  <a:gd name="T5" fmla="*/ 0 h 1352"/>
                  <a:gd name="T6" fmla="*/ 0 60000 65536"/>
                  <a:gd name="T7" fmla="*/ 0 60000 65536"/>
                  <a:gd name="T8" fmla="*/ 0 60000 65536"/>
                  <a:gd name="T9" fmla="*/ 0 w 2"/>
                  <a:gd name="T10" fmla="*/ 0 h 1352"/>
                  <a:gd name="T11" fmla="*/ 2 w 2"/>
                  <a:gd name="T12" fmla="*/ 1352 h 1352"/>
                </a:gdLst>
                <a:ahLst/>
                <a:cxnLst>
                  <a:cxn ang="T6">
                    <a:pos x="T0" y="T1"/>
                  </a:cxn>
                  <a:cxn ang="T7">
                    <a:pos x="T2" y="T3"/>
                  </a:cxn>
                  <a:cxn ang="T8">
                    <a:pos x="T4" y="T5"/>
                  </a:cxn>
                </a:cxnLst>
                <a:rect l="T9" t="T10" r="T11" b="T12"/>
                <a:pathLst>
                  <a:path w="2" h="1352">
                    <a:moveTo>
                      <a:pt x="0" y="1352"/>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2" name="Freeform 66"/>
              <p:cNvSpPr>
                <a:spLocks/>
              </p:cNvSpPr>
              <p:nvPr/>
            </p:nvSpPr>
            <p:spPr bwMode="auto">
              <a:xfrm>
                <a:off x="4725" y="1893"/>
                <a:ext cx="1" cy="186"/>
              </a:xfrm>
              <a:custGeom>
                <a:avLst/>
                <a:gdLst>
                  <a:gd name="T0" fmla="*/ 0 w 1"/>
                  <a:gd name="T1" fmla="*/ 0 h 746"/>
                  <a:gd name="T2" fmla="*/ 0 w 1"/>
                  <a:gd name="T3" fmla="*/ 746 h 746"/>
                  <a:gd name="T4" fmla="*/ 1 w 1"/>
                  <a:gd name="T5" fmla="*/ 746 h 746"/>
                  <a:gd name="T6" fmla="*/ 0 60000 65536"/>
                  <a:gd name="T7" fmla="*/ 0 60000 65536"/>
                  <a:gd name="T8" fmla="*/ 0 60000 65536"/>
                  <a:gd name="T9" fmla="*/ 0 w 1"/>
                  <a:gd name="T10" fmla="*/ 0 h 746"/>
                  <a:gd name="T11" fmla="*/ 1 w 1"/>
                  <a:gd name="T12" fmla="*/ 746 h 746"/>
                </a:gdLst>
                <a:ahLst/>
                <a:cxnLst>
                  <a:cxn ang="T6">
                    <a:pos x="T0" y="T1"/>
                  </a:cxn>
                  <a:cxn ang="T7">
                    <a:pos x="T2" y="T3"/>
                  </a:cxn>
                  <a:cxn ang="T8">
                    <a:pos x="T4" y="T5"/>
                  </a:cxn>
                </a:cxnLst>
                <a:rect l="T9" t="T10" r="T11" b="T12"/>
                <a:pathLst>
                  <a:path w="1" h="746">
                    <a:moveTo>
                      <a:pt x="0" y="0"/>
                    </a:moveTo>
                    <a:lnTo>
                      <a:pt x="0" y="746"/>
                    </a:lnTo>
                    <a:lnTo>
                      <a:pt x="1" y="74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3" name="Freeform 67"/>
              <p:cNvSpPr>
                <a:spLocks/>
              </p:cNvSpPr>
              <p:nvPr/>
            </p:nvSpPr>
            <p:spPr bwMode="auto">
              <a:xfrm>
                <a:off x="5157" y="2324"/>
                <a:ext cx="175" cy="1"/>
              </a:xfrm>
              <a:custGeom>
                <a:avLst/>
                <a:gdLst>
                  <a:gd name="T0" fmla="*/ 0 w 700"/>
                  <a:gd name="T1" fmla="*/ 0 h 1"/>
                  <a:gd name="T2" fmla="*/ 699 w 700"/>
                  <a:gd name="T3" fmla="*/ 0 h 1"/>
                  <a:gd name="T4" fmla="*/ 700 w 700"/>
                  <a:gd name="T5" fmla="*/ 0 h 1"/>
                  <a:gd name="T6" fmla="*/ 0 60000 65536"/>
                  <a:gd name="T7" fmla="*/ 0 60000 65536"/>
                  <a:gd name="T8" fmla="*/ 0 60000 65536"/>
                  <a:gd name="T9" fmla="*/ 0 w 700"/>
                  <a:gd name="T10" fmla="*/ 0 h 1"/>
                  <a:gd name="T11" fmla="*/ 700 w 700"/>
                  <a:gd name="T12" fmla="*/ 1 h 1"/>
                </a:gdLst>
                <a:ahLst/>
                <a:cxnLst>
                  <a:cxn ang="T6">
                    <a:pos x="T0" y="T1"/>
                  </a:cxn>
                  <a:cxn ang="T7">
                    <a:pos x="T2" y="T3"/>
                  </a:cxn>
                  <a:cxn ang="T8">
                    <a:pos x="T4" y="T5"/>
                  </a:cxn>
                </a:cxnLst>
                <a:rect l="T9" t="T10" r="T11" b="T12"/>
                <a:pathLst>
                  <a:path w="700" h="1">
                    <a:moveTo>
                      <a:pt x="0" y="0"/>
                    </a:moveTo>
                    <a:lnTo>
                      <a:pt x="699" y="0"/>
                    </a:lnTo>
                    <a:lnTo>
                      <a:pt x="70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4" name="Freeform 68"/>
              <p:cNvSpPr>
                <a:spLocks/>
              </p:cNvSpPr>
              <p:nvPr/>
            </p:nvSpPr>
            <p:spPr bwMode="auto">
              <a:xfrm>
                <a:off x="4480" y="2219"/>
                <a:ext cx="350" cy="1"/>
              </a:xfrm>
              <a:custGeom>
                <a:avLst/>
                <a:gdLst>
                  <a:gd name="T0" fmla="*/ 1399 w 1399"/>
                  <a:gd name="T1" fmla="*/ 0 h 1"/>
                  <a:gd name="T2" fmla="*/ 0 w 1399"/>
                  <a:gd name="T3" fmla="*/ 0 h 1"/>
                  <a:gd name="T4" fmla="*/ 1 w 1399"/>
                  <a:gd name="T5" fmla="*/ 0 h 1"/>
                  <a:gd name="T6" fmla="*/ 0 60000 65536"/>
                  <a:gd name="T7" fmla="*/ 0 60000 65536"/>
                  <a:gd name="T8" fmla="*/ 0 60000 65536"/>
                  <a:gd name="T9" fmla="*/ 0 w 1399"/>
                  <a:gd name="T10" fmla="*/ 0 h 1"/>
                  <a:gd name="T11" fmla="*/ 1399 w 1399"/>
                  <a:gd name="T12" fmla="*/ 1 h 1"/>
                </a:gdLst>
                <a:ahLst/>
                <a:cxnLst>
                  <a:cxn ang="T6">
                    <a:pos x="T0" y="T1"/>
                  </a:cxn>
                  <a:cxn ang="T7">
                    <a:pos x="T2" y="T3"/>
                  </a:cxn>
                  <a:cxn ang="T8">
                    <a:pos x="T4" y="T5"/>
                  </a:cxn>
                </a:cxnLst>
                <a:rect l="T9" t="T10" r="T11" b="T12"/>
                <a:pathLst>
                  <a:path w="1399" h="1">
                    <a:moveTo>
                      <a:pt x="1399"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5" name="Freeform 69"/>
              <p:cNvSpPr>
                <a:spLocks/>
              </p:cNvSpPr>
              <p:nvPr/>
            </p:nvSpPr>
            <p:spPr bwMode="auto">
              <a:xfrm>
                <a:off x="4480" y="2149"/>
                <a:ext cx="354" cy="1"/>
              </a:xfrm>
              <a:custGeom>
                <a:avLst/>
                <a:gdLst>
                  <a:gd name="T0" fmla="*/ 0 w 1413"/>
                  <a:gd name="T1" fmla="*/ 0 h 1"/>
                  <a:gd name="T2" fmla="*/ 1412 w 1413"/>
                  <a:gd name="T3" fmla="*/ 1 h 1"/>
                  <a:gd name="T4" fmla="*/ 1413 w 1413"/>
                  <a:gd name="T5" fmla="*/ 1 h 1"/>
                  <a:gd name="T6" fmla="*/ 0 60000 65536"/>
                  <a:gd name="T7" fmla="*/ 0 60000 65536"/>
                  <a:gd name="T8" fmla="*/ 0 60000 65536"/>
                  <a:gd name="T9" fmla="*/ 0 w 1413"/>
                  <a:gd name="T10" fmla="*/ 0 h 1"/>
                  <a:gd name="T11" fmla="*/ 1413 w 1413"/>
                  <a:gd name="T12" fmla="*/ 1 h 1"/>
                </a:gdLst>
                <a:ahLst/>
                <a:cxnLst>
                  <a:cxn ang="T6">
                    <a:pos x="T0" y="T1"/>
                  </a:cxn>
                  <a:cxn ang="T7">
                    <a:pos x="T2" y="T3"/>
                  </a:cxn>
                  <a:cxn ang="T8">
                    <a:pos x="T4" y="T5"/>
                  </a:cxn>
                </a:cxnLst>
                <a:rect l="T9" t="T10" r="T11" b="T12"/>
                <a:pathLst>
                  <a:path w="1413" h="1">
                    <a:moveTo>
                      <a:pt x="0" y="0"/>
                    </a:moveTo>
                    <a:lnTo>
                      <a:pt x="1412" y="1"/>
                    </a:lnTo>
                    <a:lnTo>
                      <a:pt x="1413" y="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6" name="Freeform 70"/>
              <p:cNvSpPr>
                <a:spLocks/>
              </p:cNvSpPr>
              <p:nvPr/>
            </p:nvSpPr>
            <p:spPr bwMode="auto">
              <a:xfrm>
                <a:off x="4725" y="2079"/>
                <a:ext cx="234" cy="152"/>
              </a:xfrm>
              <a:custGeom>
                <a:avLst/>
                <a:gdLst>
                  <a:gd name="T0" fmla="*/ 0 w 934"/>
                  <a:gd name="T1" fmla="*/ 0 h 606"/>
                  <a:gd name="T2" fmla="*/ 932 w 934"/>
                  <a:gd name="T3" fmla="*/ 606 h 606"/>
                  <a:gd name="T4" fmla="*/ 934 w 934"/>
                  <a:gd name="T5" fmla="*/ 606 h 606"/>
                  <a:gd name="T6" fmla="*/ 0 60000 65536"/>
                  <a:gd name="T7" fmla="*/ 0 60000 65536"/>
                  <a:gd name="T8" fmla="*/ 0 60000 65536"/>
                  <a:gd name="T9" fmla="*/ 0 w 934"/>
                  <a:gd name="T10" fmla="*/ 0 h 606"/>
                  <a:gd name="T11" fmla="*/ 934 w 934"/>
                  <a:gd name="T12" fmla="*/ 606 h 606"/>
                </a:gdLst>
                <a:ahLst/>
                <a:cxnLst>
                  <a:cxn ang="T6">
                    <a:pos x="T0" y="T1"/>
                  </a:cxn>
                  <a:cxn ang="T7">
                    <a:pos x="T2" y="T3"/>
                  </a:cxn>
                  <a:cxn ang="T8">
                    <a:pos x="T4" y="T5"/>
                  </a:cxn>
                </a:cxnLst>
                <a:rect l="T9" t="T10" r="T11" b="T12"/>
                <a:pathLst>
                  <a:path w="934" h="606">
                    <a:moveTo>
                      <a:pt x="0" y="0"/>
                    </a:moveTo>
                    <a:lnTo>
                      <a:pt x="932" y="606"/>
                    </a:lnTo>
                    <a:lnTo>
                      <a:pt x="934" y="60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7" name="Freeform 71"/>
              <p:cNvSpPr>
                <a:spLocks/>
              </p:cNvSpPr>
              <p:nvPr/>
            </p:nvSpPr>
            <p:spPr bwMode="auto">
              <a:xfrm>
                <a:off x="4830" y="2150"/>
                <a:ext cx="3" cy="69"/>
              </a:xfrm>
              <a:custGeom>
                <a:avLst/>
                <a:gdLst>
                  <a:gd name="T0" fmla="*/ 13 w 13"/>
                  <a:gd name="T1" fmla="*/ 0 h 279"/>
                  <a:gd name="T2" fmla="*/ 0 w 13"/>
                  <a:gd name="T3" fmla="*/ 279 h 279"/>
                  <a:gd name="T4" fmla="*/ 1 w 13"/>
                  <a:gd name="T5" fmla="*/ 279 h 279"/>
                  <a:gd name="T6" fmla="*/ 0 60000 65536"/>
                  <a:gd name="T7" fmla="*/ 0 60000 65536"/>
                  <a:gd name="T8" fmla="*/ 0 60000 65536"/>
                  <a:gd name="T9" fmla="*/ 0 w 13"/>
                  <a:gd name="T10" fmla="*/ 0 h 279"/>
                  <a:gd name="T11" fmla="*/ 13 w 13"/>
                  <a:gd name="T12" fmla="*/ 279 h 279"/>
                </a:gdLst>
                <a:ahLst/>
                <a:cxnLst>
                  <a:cxn ang="T6">
                    <a:pos x="T0" y="T1"/>
                  </a:cxn>
                  <a:cxn ang="T7">
                    <a:pos x="T2" y="T3"/>
                  </a:cxn>
                  <a:cxn ang="T8">
                    <a:pos x="T4" y="T5"/>
                  </a:cxn>
                </a:cxnLst>
                <a:rect l="T9" t="T10" r="T11" b="T12"/>
                <a:pathLst>
                  <a:path w="13" h="279">
                    <a:moveTo>
                      <a:pt x="13" y="0"/>
                    </a:moveTo>
                    <a:lnTo>
                      <a:pt x="0" y="279"/>
                    </a:lnTo>
                    <a:lnTo>
                      <a:pt x="1" y="2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8" name="Freeform 72"/>
              <p:cNvSpPr>
                <a:spLocks/>
              </p:cNvSpPr>
              <p:nvPr/>
            </p:nvSpPr>
            <p:spPr bwMode="auto">
              <a:xfrm>
                <a:off x="4958" y="2231"/>
                <a:ext cx="199" cy="1"/>
              </a:xfrm>
              <a:custGeom>
                <a:avLst/>
                <a:gdLst>
                  <a:gd name="T0" fmla="*/ 0 w 794"/>
                  <a:gd name="T1" fmla="*/ 0 h 1"/>
                  <a:gd name="T2" fmla="*/ 793 w 794"/>
                  <a:gd name="T3" fmla="*/ 0 h 1"/>
                  <a:gd name="T4" fmla="*/ 794 w 794"/>
                  <a:gd name="T5" fmla="*/ 0 h 1"/>
                  <a:gd name="T6" fmla="*/ 0 60000 65536"/>
                  <a:gd name="T7" fmla="*/ 0 60000 65536"/>
                  <a:gd name="T8" fmla="*/ 0 60000 65536"/>
                  <a:gd name="T9" fmla="*/ 0 w 794"/>
                  <a:gd name="T10" fmla="*/ 0 h 1"/>
                  <a:gd name="T11" fmla="*/ 794 w 794"/>
                  <a:gd name="T12" fmla="*/ 1 h 1"/>
                </a:gdLst>
                <a:ahLst/>
                <a:cxnLst>
                  <a:cxn ang="T6">
                    <a:pos x="T0" y="T1"/>
                  </a:cxn>
                  <a:cxn ang="T7">
                    <a:pos x="T2" y="T3"/>
                  </a:cxn>
                  <a:cxn ang="T8">
                    <a:pos x="T4" y="T5"/>
                  </a:cxn>
                </a:cxnLst>
                <a:rect l="T9" t="T10" r="T11" b="T12"/>
                <a:pathLst>
                  <a:path w="794" h="1">
                    <a:moveTo>
                      <a:pt x="0" y="0"/>
                    </a:moveTo>
                    <a:lnTo>
                      <a:pt x="793" y="0"/>
                    </a:lnTo>
                    <a:lnTo>
                      <a:pt x="79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59" name="Freeform 73"/>
              <p:cNvSpPr>
                <a:spLocks/>
              </p:cNvSpPr>
              <p:nvPr/>
            </p:nvSpPr>
            <p:spPr bwMode="auto">
              <a:xfrm>
                <a:off x="5157" y="2231"/>
                <a:ext cx="1" cy="93"/>
              </a:xfrm>
              <a:custGeom>
                <a:avLst/>
                <a:gdLst>
                  <a:gd name="T0" fmla="*/ 0 w 1"/>
                  <a:gd name="T1" fmla="*/ 0 h 373"/>
                  <a:gd name="T2" fmla="*/ 0 w 1"/>
                  <a:gd name="T3" fmla="*/ 373 h 373"/>
                  <a:gd name="T4" fmla="*/ 1 w 1"/>
                  <a:gd name="T5" fmla="*/ 373 h 373"/>
                  <a:gd name="T6" fmla="*/ 0 60000 65536"/>
                  <a:gd name="T7" fmla="*/ 0 60000 65536"/>
                  <a:gd name="T8" fmla="*/ 0 60000 65536"/>
                  <a:gd name="T9" fmla="*/ 0 w 1"/>
                  <a:gd name="T10" fmla="*/ 0 h 373"/>
                  <a:gd name="T11" fmla="*/ 1 w 1"/>
                  <a:gd name="T12" fmla="*/ 373 h 373"/>
                </a:gdLst>
                <a:ahLst/>
                <a:cxnLst>
                  <a:cxn ang="T6">
                    <a:pos x="T0" y="T1"/>
                  </a:cxn>
                  <a:cxn ang="T7">
                    <a:pos x="T2" y="T3"/>
                  </a:cxn>
                  <a:cxn ang="T8">
                    <a:pos x="T4" y="T5"/>
                  </a:cxn>
                </a:cxnLst>
                <a:rect l="T9" t="T10" r="T11" b="T12"/>
                <a:pathLst>
                  <a:path w="1" h="373">
                    <a:moveTo>
                      <a:pt x="0" y="0"/>
                    </a:moveTo>
                    <a:lnTo>
                      <a:pt x="0" y="373"/>
                    </a:lnTo>
                    <a:lnTo>
                      <a:pt x="1" y="37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0" name="Freeform 74"/>
              <p:cNvSpPr>
                <a:spLocks/>
              </p:cNvSpPr>
              <p:nvPr/>
            </p:nvSpPr>
            <p:spPr bwMode="auto">
              <a:xfrm>
                <a:off x="4470" y="1567"/>
                <a:ext cx="33" cy="652"/>
              </a:xfrm>
              <a:custGeom>
                <a:avLst/>
                <a:gdLst>
                  <a:gd name="T0" fmla="*/ 42 w 133"/>
                  <a:gd name="T1" fmla="*/ 0 h 2610"/>
                  <a:gd name="T2" fmla="*/ 46 w 133"/>
                  <a:gd name="T3" fmla="*/ 328 h 2610"/>
                  <a:gd name="T4" fmla="*/ 105 w 133"/>
                  <a:gd name="T5" fmla="*/ 657 h 2610"/>
                  <a:gd name="T6" fmla="*/ 130 w 133"/>
                  <a:gd name="T7" fmla="*/ 820 h 2610"/>
                  <a:gd name="T8" fmla="*/ 133 w 133"/>
                  <a:gd name="T9" fmla="*/ 982 h 2610"/>
                  <a:gd name="T10" fmla="*/ 105 w 133"/>
                  <a:gd name="T11" fmla="*/ 1143 h 2610"/>
                  <a:gd name="T12" fmla="*/ 60 w 133"/>
                  <a:gd name="T13" fmla="*/ 1304 h 2610"/>
                  <a:gd name="T14" fmla="*/ 16 w 133"/>
                  <a:gd name="T15" fmla="*/ 1465 h 2610"/>
                  <a:gd name="T16" fmla="*/ 0 w 133"/>
                  <a:gd name="T17" fmla="*/ 1626 h 2610"/>
                  <a:gd name="T18" fmla="*/ 45 w 133"/>
                  <a:gd name="T19" fmla="*/ 1952 h 2610"/>
                  <a:gd name="T20" fmla="*/ 42 w 133"/>
                  <a:gd name="T21" fmla="*/ 2610 h 2610"/>
                  <a:gd name="T22" fmla="*/ 43 w 133"/>
                  <a:gd name="T23" fmla="*/ 2610 h 26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3"/>
                  <a:gd name="T37" fmla="*/ 0 h 2610"/>
                  <a:gd name="T38" fmla="*/ 133 w 133"/>
                  <a:gd name="T39" fmla="*/ 2610 h 26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3" h="2610">
                    <a:moveTo>
                      <a:pt x="42" y="0"/>
                    </a:moveTo>
                    <a:lnTo>
                      <a:pt x="46" y="328"/>
                    </a:lnTo>
                    <a:lnTo>
                      <a:pt x="105" y="657"/>
                    </a:lnTo>
                    <a:lnTo>
                      <a:pt x="130" y="820"/>
                    </a:lnTo>
                    <a:lnTo>
                      <a:pt x="133" y="982"/>
                    </a:lnTo>
                    <a:lnTo>
                      <a:pt x="105" y="1143"/>
                    </a:lnTo>
                    <a:lnTo>
                      <a:pt x="60" y="1304"/>
                    </a:lnTo>
                    <a:lnTo>
                      <a:pt x="16" y="1465"/>
                    </a:lnTo>
                    <a:lnTo>
                      <a:pt x="0" y="1626"/>
                    </a:lnTo>
                    <a:lnTo>
                      <a:pt x="45" y="1952"/>
                    </a:lnTo>
                    <a:lnTo>
                      <a:pt x="42" y="2610"/>
                    </a:lnTo>
                    <a:lnTo>
                      <a:pt x="43" y="261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1" name="Freeform 75"/>
              <p:cNvSpPr>
                <a:spLocks/>
              </p:cNvSpPr>
              <p:nvPr/>
            </p:nvSpPr>
            <p:spPr bwMode="auto">
              <a:xfrm>
                <a:off x="5327" y="1462"/>
                <a:ext cx="34" cy="862"/>
              </a:xfrm>
              <a:custGeom>
                <a:avLst/>
                <a:gdLst>
                  <a:gd name="T0" fmla="*/ 15 w 133"/>
                  <a:gd name="T1" fmla="*/ 0 h 3450"/>
                  <a:gd name="T2" fmla="*/ 109 w 133"/>
                  <a:gd name="T3" fmla="*/ 430 h 3450"/>
                  <a:gd name="T4" fmla="*/ 133 w 133"/>
                  <a:gd name="T5" fmla="*/ 645 h 3450"/>
                  <a:gd name="T6" fmla="*/ 129 w 133"/>
                  <a:gd name="T7" fmla="*/ 860 h 3450"/>
                  <a:gd name="T8" fmla="*/ 62 w 133"/>
                  <a:gd name="T9" fmla="*/ 1292 h 3450"/>
                  <a:gd name="T10" fmla="*/ 30 w 133"/>
                  <a:gd name="T11" fmla="*/ 1508 h 3450"/>
                  <a:gd name="T12" fmla="*/ 19 w 133"/>
                  <a:gd name="T13" fmla="*/ 1726 h 3450"/>
                  <a:gd name="T14" fmla="*/ 40 w 133"/>
                  <a:gd name="T15" fmla="*/ 1944 h 3450"/>
                  <a:gd name="T16" fmla="*/ 80 w 133"/>
                  <a:gd name="T17" fmla="*/ 2161 h 3450"/>
                  <a:gd name="T18" fmla="*/ 115 w 133"/>
                  <a:gd name="T19" fmla="*/ 2377 h 3450"/>
                  <a:gd name="T20" fmla="*/ 122 w 133"/>
                  <a:gd name="T21" fmla="*/ 2592 h 3450"/>
                  <a:gd name="T22" fmla="*/ 82 w 133"/>
                  <a:gd name="T23" fmla="*/ 2805 h 3450"/>
                  <a:gd name="T24" fmla="*/ 25 w 133"/>
                  <a:gd name="T25" fmla="*/ 3017 h 3450"/>
                  <a:gd name="T26" fmla="*/ 0 w 133"/>
                  <a:gd name="T27" fmla="*/ 3231 h 3450"/>
                  <a:gd name="T28" fmla="*/ 15 w 133"/>
                  <a:gd name="T29" fmla="*/ 3450 h 3450"/>
                  <a:gd name="T30" fmla="*/ 16 w 133"/>
                  <a:gd name="T31" fmla="*/ 3450 h 34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3"/>
                  <a:gd name="T49" fmla="*/ 0 h 3450"/>
                  <a:gd name="T50" fmla="*/ 133 w 133"/>
                  <a:gd name="T51" fmla="*/ 3450 h 34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3" h="3450">
                    <a:moveTo>
                      <a:pt x="15" y="0"/>
                    </a:moveTo>
                    <a:lnTo>
                      <a:pt x="109" y="430"/>
                    </a:lnTo>
                    <a:lnTo>
                      <a:pt x="133" y="645"/>
                    </a:lnTo>
                    <a:lnTo>
                      <a:pt x="129" y="860"/>
                    </a:lnTo>
                    <a:lnTo>
                      <a:pt x="62" y="1292"/>
                    </a:lnTo>
                    <a:lnTo>
                      <a:pt x="30" y="1508"/>
                    </a:lnTo>
                    <a:lnTo>
                      <a:pt x="19" y="1726"/>
                    </a:lnTo>
                    <a:lnTo>
                      <a:pt x="40" y="1944"/>
                    </a:lnTo>
                    <a:lnTo>
                      <a:pt x="80" y="2161"/>
                    </a:lnTo>
                    <a:lnTo>
                      <a:pt x="115" y="2377"/>
                    </a:lnTo>
                    <a:lnTo>
                      <a:pt x="122" y="2592"/>
                    </a:lnTo>
                    <a:lnTo>
                      <a:pt x="82" y="2805"/>
                    </a:lnTo>
                    <a:lnTo>
                      <a:pt x="25" y="3017"/>
                    </a:lnTo>
                    <a:lnTo>
                      <a:pt x="0" y="3231"/>
                    </a:lnTo>
                    <a:lnTo>
                      <a:pt x="15" y="3450"/>
                    </a:lnTo>
                    <a:lnTo>
                      <a:pt x="16" y="345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2" name="Freeform 76"/>
              <p:cNvSpPr>
                <a:spLocks/>
              </p:cNvSpPr>
              <p:nvPr/>
            </p:nvSpPr>
            <p:spPr bwMode="auto">
              <a:xfrm>
                <a:off x="4479" y="1567"/>
                <a:ext cx="37" cy="36"/>
              </a:xfrm>
              <a:custGeom>
                <a:avLst/>
                <a:gdLst>
                  <a:gd name="T0" fmla="*/ 0 w 147"/>
                  <a:gd name="T1" fmla="*/ 146 h 146"/>
                  <a:gd name="T2" fmla="*/ 146 w 147"/>
                  <a:gd name="T3" fmla="*/ 0 h 146"/>
                  <a:gd name="T4" fmla="*/ 147 w 147"/>
                  <a:gd name="T5" fmla="*/ 0 h 146"/>
                  <a:gd name="T6" fmla="*/ 0 60000 65536"/>
                  <a:gd name="T7" fmla="*/ 0 60000 65536"/>
                  <a:gd name="T8" fmla="*/ 0 60000 65536"/>
                  <a:gd name="T9" fmla="*/ 0 w 147"/>
                  <a:gd name="T10" fmla="*/ 0 h 146"/>
                  <a:gd name="T11" fmla="*/ 147 w 147"/>
                  <a:gd name="T12" fmla="*/ 146 h 146"/>
                </a:gdLst>
                <a:ahLst/>
                <a:cxnLst>
                  <a:cxn ang="T6">
                    <a:pos x="T0" y="T1"/>
                  </a:cxn>
                  <a:cxn ang="T7">
                    <a:pos x="T2" y="T3"/>
                  </a:cxn>
                  <a:cxn ang="T8">
                    <a:pos x="T4" y="T5"/>
                  </a:cxn>
                </a:cxnLst>
                <a:rect l="T9" t="T10" r="T11" b="T12"/>
                <a:pathLst>
                  <a:path w="147" h="146">
                    <a:moveTo>
                      <a:pt x="0" y="146"/>
                    </a:moveTo>
                    <a:lnTo>
                      <a:pt x="146" y="0"/>
                    </a:lnTo>
                    <a:lnTo>
                      <a:pt x="14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3" name="Freeform 77"/>
              <p:cNvSpPr>
                <a:spLocks/>
              </p:cNvSpPr>
              <p:nvPr/>
            </p:nvSpPr>
            <p:spPr bwMode="auto">
              <a:xfrm>
                <a:off x="4519" y="1567"/>
                <a:ext cx="70" cy="70"/>
              </a:xfrm>
              <a:custGeom>
                <a:avLst/>
                <a:gdLst>
                  <a:gd name="T0" fmla="*/ 0 w 280"/>
                  <a:gd name="T1" fmla="*/ 279 h 279"/>
                  <a:gd name="T2" fmla="*/ 279 w 280"/>
                  <a:gd name="T3" fmla="*/ 0 h 279"/>
                  <a:gd name="T4" fmla="*/ 280 w 280"/>
                  <a:gd name="T5" fmla="*/ 0 h 279"/>
                  <a:gd name="T6" fmla="*/ 0 60000 65536"/>
                  <a:gd name="T7" fmla="*/ 0 60000 65536"/>
                  <a:gd name="T8" fmla="*/ 0 60000 65536"/>
                  <a:gd name="T9" fmla="*/ 0 w 280"/>
                  <a:gd name="T10" fmla="*/ 0 h 279"/>
                  <a:gd name="T11" fmla="*/ 280 w 280"/>
                  <a:gd name="T12" fmla="*/ 279 h 279"/>
                </a:gdLst>
                <a:ahLst/>
                <a:cxnLst>
                  <a:cxn ang="T6">
                    <a:pos x="T0" y="T1"/>
                  </a:cxn>
                  <a:cxn ang="T7">
                    <a:pos x="T2" y="T3"/>
                  </a:cxn>
                  <a:cxn ang="T8">
                    <a:pos x="T4" y="T5"/>
                  </a:cxn>
                </a:cxnLst>
                <a:rect l="T9" t="T10" r="T11" b="T12"/>
                <a:pathLst>
                  <a:path w="280" h="279">
                    <a:moveTo>
                      <a:pt x="0" y="279"/>
                    </a:moveTo>
                    <a:lnTo>
                      <a:pt x="279" y="0"/>
                    </a:lnTo>
                    <a:lnTo>
                      <a:pt x="28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4" name="Freeform 78"/>
              <p:cNvSpPr>
                <a:spLocks/>
              </p:cNvSpPr>
              <p:nvPr/>
            </p:nvSpPr>
            <p:spPr bwMode="auto">
              <a:xfrm>
                <a:off x="4592" y="1567"/>
                <a:ext cx="70" cy="69"/>
              </a:xfrm>
              <a:custGeom>
                <a:avLst/>
                <a:gdLst>
                  <a:gd name="T0" fmla="*/ 0 w 280"/>
                  <a:gd name="T1" fmla="*/ 278 h 278"/>
                  <a:gd name="T2" fmla="*/ 279 w 280"/>
                  <a:gd name="T3" fmla="*/ 0 h 278"/>
                  <a:gd name="T4" fmla="*/ 280 w 280"/>
                  <a:gd name="T5" fmla="*/ 0 h 278"/>
                  <a:gd name="T6" fmla="*/ 0 60000 65536"/>
                  <a:gd name="T7" fmla="*/ 0 60000 65536"/>
                  <a:gd name="T8" fmla="*/ 0 60000 65536"/>
                  <a:gd name="T9" fmla="*/ 0 w 280"/>
                  <a:gd name="T10" fmla="*/ 0 h 278"/>
                  <a:gd name="T11" fmla="*/ 280 w 280"/>
                  <a:gd name="T12" fmla="*/ 278 h 278"/>
                </a:gdLst>
                <a:ahLst/>
                <a:cxnLst>
                  <a:cxn ang="T6">
                    <a:pos x="T0" y="T1"/>
                  </a:cxn>
                  <a:cxn ang="T7">
                    <a:pos x="T2" y="T3"/>
                  </a:cxn>
                  <a:cxn ang="T8">
                    <a:pos x="T4" y="T5"/>
                  </a:cxn>
                </a:cxnLst>
                <a:rect l="T9" t="T10" r="T11" b="T12"/>
                <a:pathLst>
                  <a:path w="280" h="278">
                    <a:moveTo>
                      <a:pt x="0" y="278"/>
                    </a:moveTo>
                    <a:lnTo>
                      <a:pt x="279" y="0"/>
                    </a:lnTo>
                    <a:lnTo>
                      <a:pt x="28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5" name="Freeform 79"/>
              <p:cNvSpPr>
                <a:spLocks/>
              </p:cNvSpPr>
              <p:nvPr/>
            </p:nvSpPr>
            <p:spPr bwMode="auto">
              <a:xfrm>
                <a:off x="4665" y="1567"/>
                <a:ext cx="69" cy="69"/>
              </a:xfrm>
              <a:custGeom>
                <a:avLst/>
                <a:gdLst>
                  <a:gd name="T0" fmla="*/ 0 w 279"/>
                  <a:gd name="T1" fmla="*/ 278 h 278"/>
                  <a:gd name="T2" fmla="*/ 278 w 279"/>
                  <a:gd name="T3" fmla="*/ 0 h 278"/>
                  <a:gd name="T4" fmla="*/ 279 w 279"/>
                  <a:gd name="T5" fmla="*/ 0 h 278"/>
                  <a:gd name="T6" fmla="*/ 0 60000 65536"/>
                  <a:gd name="T7" fmla="*/ 0 60000 65536"/>
                  <a:gd name="T8" fmla="*/ 0 60000 65536"/>
                  <a:gd name="T9" fmla="*/ 0 w 279"/>
                  <a:gd name="T10" fmla="*/ 0 h 278"/>
                  <a:gd name="T11" fmla="*/ 279 w 279"/>
                  <a:gd name="T12" fmla="*/ 278 h 278"/>
                </a:gdLst>
                <a:ahLst/>
                <a:cxnLst>
                  <a:cxn ang="T6">
                    <a:pos x="T0" y="T1"/>
                  </a:cxn>
                  <a:cxn ang="T7">
                    <a:pos x="T2" y="T3"/>
                  </a:cxn>
                  <a:cxn ang="T8">
                    <a:pos x="T4" y="T5"/>
                  </a:cxn>
                </a:cxnLst>
                <a:rect l="T9" t="T10" r="T11" b="T12"/>
                <a:pathLst>
                  <a:path w="279" h="278">
                    <a:moveTo>
                      <a:pt x="0" y="278"/>
                    </a:moveTo>
                    <a:lnTo>
                      <a:pt x="278" y="0"/>
                    </a:lnTo>
                    <a:lnTo>
                      <a:pt x="27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6" name="Freeform 80"/>
              <p:cNvSpPr>
                <a:spLocks/>
              </p:cNvSpPr>
              <p:nvPr/>
            </p:nvSpPr>
            <p:spPr bwMode="auto">
              <a:xfrm>
                <a:off x="4737" y="1567"/>
                <a:ext cx="70" cy="69"/>
              </a:xfrm>
              <a:custGeom>
                <a:avLst/>
                <a:gdLst>
                  <a:gd name="T0" fmla="*/ 0 w 278"/>
                  <a:gd name="T1" fmla="*/ 278 h 278"/>
                  <a:gd name="T2" fmla="*/ 277 w 278"/>
                  <a:gd name="T3" fmla="*/ 0 h 278"/>
                  <a:gd name="T4" fmla="*/ 278 w 278"/>
                  <a:gd name="T5" fmla="*/ 0 h 278"/>
                  <a:gd name="T6" fmla="*/ 0 60000 65536"/>
                  <a:gd name="T7" fmla="*/ 0 60000 65536"/>
                  <a:gd name="T8" fmla="*/ 0 60000 65536"/>
                  <a:gd name="T9" fmla="*/ 0 w 278"/>
                  <a:gd name="T10" fmla="*/ 0 h 278"/>
                  <a:gd name="T11" fmla="*/ 278 w 278"/>
                  <a:gd name="T12" fmla="*/ 278 h 278"/>
                </a:gdLst>
                <a:ahLst/>
                <a:cxnLst>
                  <a:cxn ang="T6">
                    <a:pos x="T0" y="T1"/>
                  </a:cxn>
                  <a:cxn ang="T7">
                    <a:pos x="T2" y="T3"/>
                  </a:cxn>
                  <a:cxn ang="T8">
                    <a:pos x="T4" y="T5"/>
                  </a:cxn>
                </a:cxnLst>
                <a:rect l="T9" t="T10" r="T11" b="T12"/>
                <a:pathLst>
                  <a:path w="278" h="278">
                    <a:moveTo>
                      <a:pt x="0" y="278"/>
                    </a:moveTo>
                    <a:lnTo>
                      <a:pt x="277" y="0"/>
                    </a:lnTo>
                    <a:lnTo>
                      <a:pt x="2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7" name="Freeform 81"/>
              <p:cNvSpPr>
                <a:spLocks/>
              </p:cNvSpPr>
              <p:nvPr/>
            </p:nvSpPr>
            <p:spPr bwMode="auto">
              <a:xfrm>
                <a:off x="4810" y="1614"/>
                <a:ext cx="23" cy="22"/>
              </a:xfrm>
              <a:custGeom>
                <a:avLst/>
                <a:gdLst>
                  <a:gd name="T0" fmla="*/ 0 w 90"/>
                  <a:gd name="T1" fmla="*/ 89 h 89"/>
                  <a:gd name="T2" fmla="*/ 88 w 90"/>
                  <a:gd name="T3" fmla="*/ 0 h 89"/>
                  <a:gd name="T4" fmla="*/ 90 w 90"/>
                  <a:gd name="T5" fmla="*/ 0 h 89"/>
                  <a:gd name="T6" fmla="*/ 0 60000 65536"/>
                  <a:gd name="T7" fmla="*/ 0 60000 65536"/>
                  <a:gd name="T8" fmla="*/ 0 60000 65536"/>
                  <a:gd name="T9" fmla="*/ 0 w 90"/>
                  <a:gd name="T10" fmla="*/ 0 h 89"/>
                  <a:gd name="T11" fmla="*/ 90 w 90"/>
                  <a:gd name="T12" fmla="*/ 89 h 89"/>
                </a:gdLst>
                <a:ahLst/>
                <a:cxnLst>
                  <a:cxn ang="T6">
                    <a:pos x="T0" y="T1"/>
                  </a:cxn>
                  <a:cxn ang="T7">
                    <a:pos x="T2" y="T3"/>
                  </a:cxn>
                  <a:cxn ang="T8">
                    <a:pos x="T4" y="T5"/>
                  </a:cxn>
                </a:cxnLst>
                <a:rect l="T9" t="T10" r="T11" b="T12"/>
                <a:pathLst>
                  <a:path w="90" h="89">
                    <a:moveTo>
                      <a:pt x="0" y="89"/>
                    </a:moveTo>
                    <a:lnTo>
                      <a:pt x="88" y="0"/>
                    </a:lnTo>
                    <a:lnTo>
                      <a:pt x="9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8" name="Freeform 82"/>
              <p:cNvSpPr>
                <a:spLocks/>
              </p:cNvSpPr>
              <p:nvPr/>
            </p:nvSpPr>
            <p:spPr bwMode="auto">
              <a:xfrm>
                <a:off x="4480" y="2149"/>
                <a:ext cx="36" cy="36"/>
              </a:xfrm>
              <a:custGeom>
                <a:avLst/>
                <a:gdLst>
                  <a:gd name="T0" fmla="*/ 0 w 145"/>
                  <a:gd name="T1" fmla="*/ 145 h 145"/>
                  <a:gd name="T2" fmla="*/ 144 w 145"/>
                  <a:gd name="T3" fmla="*/ 0 h 145"/>
                  <a:gd name="T4" fmla="*/ 145 w 145"/>
                  <a:gd name="T5" fmla="*/ 0 h 145"/>
                  <a:gd name="T6" fmla="*/ 0 60000 65536"/>
                  <a:gd name="T7" fmla="*/ 0 60000 65536"/>
                  <a:gd name="T8" fmla="*/ 0 60000 65536"/>
                  <a:gd name="T9" fmla="*/ 0 w 145"/>
                  <a:gd name="T10" fmla="*/ 0 h 145"/>
                  <a:gd name="T11" fmla="*/ 145 w 145"/>
                  <a:gd name="T12" fmla="*/ 145 h 145"/>
                </a:gdLst>
                <a:ahLst/>
                <a:cxnLst>
                  <a:cxn ang="T6">
                    <a:pos x="T0" y="T1"/>
                  </a:cxn>
                  <a:cxn ang="T7">
                    <a:pos x="T2" y="T3"/>
                  </a:cxn>
                  <a:cxn ang="T8">
                    <a:pos x="T4" y="T5"/>
                  </a:cxn>
                </a:cxnLst>
                <a:rect l="T9" t="T10" r="T11" b="T12"/>
                <a:pathLst>
                  <a:path w="145" h="145">
                    <a:moveTo>
                      <a:pt x="0" y="145"/>
                    </a:moveTo>
                    <a:lnTo>
                      <a:pt x="144" y="0"/>
                    </a:lnTo>
                    <a:lnTo>
                      <a:pt x="14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69" name="Freeform 83"/>
              <p:cNvSpPr>
                <a:spLocks/>
              </p:cNvSpPr>
              <p:nvPr/>
            </p:nvSpPr>
            <p:spPr bwMode="auto">
              <a:xfrm>
                <a:off x="4519" y="2149"/>
                <a:ext cx="70" cy="70"/>
              </a:xfrm>
              <a:custGeom>
                <a:avLst/>
                <a:gdLst>
                  <a:gd name="T0" fmla="*/ 0 w 280"/>
                  <a:gd name="T1" fmla="*/ 280 h 280"/>
                  <a:gd name="T2" fmla="*/ 279 w 280"/>
                  <a:gd name="T3" fmla="*/ 0 h 280"/>
                  <a:gd name="T4" fmla="*/ 280 w 280"/>
                  <a:gd name="T5" fmla="*/ 0 h 280"/>
                  <a:gd name="T6" fmla="*/ 0 60000 65536"/>
                  <a:gd name="T7" fmla="*/ 0 60000 65536"/>
                  <a:gd name="T8" fmla="*/ 0 60000 65536"/>
                  <a:gd name="T9" fmla="*/ 0 w 280"/>
                  <a:gd name="T10" fmla="*/ 0 h 280"/>
                  <a:gd name="T11" fmla="*/ 280 w 280"/>
                  <a:gd name="T12" fmla="*/ 280 h 280"/>
                </a:gdLst>
                <a:ahLst/>
                <a:cxnLst>
                  <a:cxn ang="T6">
                    <a:pos x="T0" y="T1"/>
                  </a:cxn>
                  <a:cxn ang="T7">
                    <a:pos x="T2" y="T3"/>
                  </a:cxn>
                  <a:cxn ang="T8">
                    <a:pos x="T4" y="T5"/>
                  </a:cxn>
                </a:cxnLst>
                <a:rect l="T9" t="T10" r="T11" b="T12"/>
                <a:pathLst>
                  <a:path w="280" h="280">
                    <a:moveTo>
                      <a:pt x="0" y="280"/>
                    </a:moveTo>
                    <a:lnTo>
                      <a:pt x="279" y="0"/>
                    </a:lnTo>
                    <a:lnTo>
                      <a:pt x="28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0" name="Freeform 84"/>
              <p:cNvSpPr>
                <a:spLocks/>
              </p:cNvSpPr>
              <p:nvPr/>
            </p:nvSpPr>
            <p:spPr bwMode="auto">
              <a:xfrm>
                <a:off x="4591" y="2150"/>
                <a:ext cx="70" cy="69"/>
              </a:xfrm>
              <a:custGeom>
                <a:avLst/>
                <a:gdLst>
                  <a:gd name="T0" fmla="*/ 0 w 280"/>
                  <a:gd name="T1" fmla="*/ 279 h 279"/>
                  <a:gd name="T2" fmla="*/ 279 w 280"/>
                  <a:gd name="T3" fmla="*/ 0 h 279"/>
                  <a:gd name="T4" fmla="*/ 280 w 280"/>
                  <a:gd name="T5" fmla="*/ 0 h 279"/>
                  <a:gd name="T6" fmla="*/ 0 60000 65536"/>
                  <a:gd name="T7" fmla="*/ 0 60000 65536"/>
                  <a:gd name="T8" fmla="*/ 0 60000 65536"/>
                  <a:gd name="T9" fmla="*/ 0 w 280"/>
                  <a:gd name="T10" fmla="*/ 0 h 279"/>
                  <a:gd name="T11" fmla="*/ 280 w 280"/>
                  <a:gd name="T12" fmla="*/ 279 h 279"/>
                </a:gdLst>
                <a:ahLst/>
                <a:cxnLst>
                  <a:cxn ang="T6">
                    <a:pos x="T0" y="T1"/>
                  </a:cxn>
                  <a:cxn ang="T7">
                    <a:pos x="T2" y="T3"/>
                  </a:cxn>
                  <a:cxn ang="T8">
                    <a:pos x="T4" y="T5"/>
                  </a:cxn>
                </a:cxnLst>
                <a:rect l="T9" t="T10" r="T11" b="T12"/>
                <a:pathLst>
                  <a:path w="280" h="279">
                    <a:moveTo>
                      <a:pt x="0" y="279"/>
                    </a:moveTo>
                    <a:lnTo>
                      <a:pt x="279" y="0"/>
                    </a:lnTo>
                    <a:lnTo>
                      <a:pt x="28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1" name="Freeform 85"/>
              <p:cNvSpPr>
                <a:spLocks/>
              </p:cNvSpPr>
              <p:nvPr/>
            </p:nvSpPr>
            <p:spPr bwMode="auto">
              <a:xfrm>
                <a:off x="4664" y="2150"/>
                <a:ext cx="70" cy="69"/>
              </a:xfrm>
              <a:custGeom>
                <a:avLst/>
                <a:gdLst>
                  <a:gd name="T0" fmla="*/ 0 w 280"/>
                  <a:gd name="T1" fmla="*/ 279 h 279"/>
                  <a:gd name="T2" fmla="*/ 278 w 280"/>
                  <a:gd name="T3" fmla="*/ 0 h 279"/>
                  <a:gd name="T4" fmla="*/ 280 w 280"/>
                  <a:gd name="T5" fmla="*/ 0 h 279"/>
                  <a:gd name="T6" fmla="*/ 0 60000 65536"/>
                  <a:gd name="T7" fmla="*/ 0 60000 65536"/>
                  <a:gd name="T8" fmla="*/ 0 60000 65536"/>
                  <a:gd name="T9" fmla="*/ 0 w 280"/>
                  <a:gd name="T10" fmla="*/ 0 h 279"/>
                  <a:gd name="T11" fmla="*/ 280 w 280"/>
                  <a:gd name="T12" fmla="*/ 279 h 279"/>
                </a:gdLst>
                <a:ahLst/>
                <a:cxnLst>
                  <a:cxn ang="T6">
                    <a:pos x="T0" y="T1"/>
                  </a:cxn>
                  <a:cxn ang="T7">
                    <a:pos x="T2" y="T3"/>
                  </a:cxn>
                  <a:cxn ang="T8">
                    <a:pos x="T4" y="T5"/>
                  </a:cxn>
                </a:cxnLst>
                <a:rect l="T9" t="T10" r="T11" b="T12"/>
                <a:pathLst>
                  <a:path w="280" h="279">
                    <a:moveTo>
                      <a:pt x="0" y="279"/>
                    </a:moveTo>
                    <a:lnTo>
                      <a:pt x="278" y="0"/>
                    </a:lnTo>
                    <a:lnTo>
                      <a:pt x="28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2" name="Freeform 86"/>
              <p:cNvSpPr>
                <a:spLocks/>
              </p:cNvSpPr>
              <p:nvPr/>
            </p:nvSpPr>
            <p:spPr bwMode="auto">
              <a:xfrm>
                <a:off x="4737" y="2150"/>
                <a:ext cx="70" cy="69"/>
              </a:xfrm>
              <a:custGeom>
                <a:avLst/>
                <a:gdLst>
                  <a:gd name="T0" fmla="*/ 0 w 278"/>
                  <a:gd name="T1" fmla="*/ 279 h 279"/>
                  <a:gd name="T2" fmla="*/ 277 w 278"/>
                  <a:gd name="T3" fmla="*/ 0 h 279"/>
                  <a:gd name="T4" fmla="*/ 278 w 278"/>
                  <a:gd name="T5" fmla="*/ 0 h 279"/>
                  <a:gd name="T6" fmla="*/ 0 60000 65536"/>
                  <a:gd name="T7" fmla="*/ 0 60000 65536"/>
                  <a:gd name="T8" fmla="*/ 0 60000 65536"/>
                  <a:gd name="T9" fmla="*/ 0 w 278"/>
                  <a:gd name="T10" fmla="*/ 0 h 279"/>
                  <a:gd name="T11" fmla="*/ 278 w 278"/>
                  <a:gd name="T12" fmla="*/ 279 h 279"/>
                </a:gdLst>
                <a:ahLst/>
                <a:cxnLst>
                  <a:cxn ang="T6">
                    <a:pos x="T0" y="T1"/>
                  </a:cxn>
                  <a:cxn ang="T7">
                    <a:pos x="T2" y="T3"/>
                  </a:cxn>
                  <a:cxn ang="T8">
                    <a:pos x="T4" y="T5"/>
                  </a:cxn>
                </a:cxnLst>
                <a:rect l="T9" t="T10" r="T11" b="T12"/>
                <a:pathLst>
                  <a:path w="278" h="279">
                    <a:moveTo>
                      <a:pt x="0" y="279"/>
                    </a:moveTo>
                    <a:lnTo>
                      <a:pt x="277" y="0"/>
                    </a:lnTo>
                    <a:lnTo>
                      <a:pt x="2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3" name="Freeform 87"/>
              <p:cNvSpPr>
                <a:spLocks/>
              </p:cNvSpPr>
              <p:nvPr/>
            </p:nvSpPr>
            <p:spPr bwMode="auto">
              <a:xfrm>
                <a:off x="4810" y="2198"/>
                <a:ext cx="21" cy="21"/>
              </a:xfrm>
              <a:custGeom>
                <a:avLst/>
                <a:gdLst>
                  <a:gd name="T0" fmla="*/ 0 w 87"/>
                  <a:gd name="T1" fmla="*/ 87 h 87"/>
                  <a:gd name="T2" fmla="*/ 86 w 87"/>
                  <a:gd name="T3" fmla="*/ 0 h 87"/>
                  <a:gd name="T4" fmla="*/ 87 w 87"/>
                  <a:gd name="T5" fmla="*/ 0 h 87"/>
                  <a:gd name="T6" fmla="*/ 0 60000 65536"/>
                  <a:gd name="T7" fmla="*/ 0 60000 65536"/>
                  <a:gd name="T8" fmla="*/ 0 60000 65536"/>
                  <a:gd name="T9" fmla="*/ 0 w 87"/>
                  <a:gd name="T10" fmla="*/ 0 h 87"/>
                  <a:gd name="T11" fmla="*/ 87 w 87"/>
                  <a:gd name="T12" fmla="*/ 87 h 87"/>
                </a:gdLst>
                <a:ahLst/>
                <a:cxnLst>
                  <a:cxn ang="T6">
                    <a:pos x="T0" y="T1"/>
                  </a:cxn>
                  <a:cxn ang="T7">
                    <a:pos x="T2" y="T3"/>
                  </a:cxn>
                  <a:cxn ang="T8">
                    <a:pos x="T4" y="T5"/>
                  </a:cxn>
                </a:cxnLst>
                <a:rect l="T9" t="T10" r="T11" b="T12"/>
                <a:pathLst>
                  <a:path w="87" h="87">
                    <a:moveTo>
                      <a:pt x="0" y="87"/>
                    </a:moveTo>
                    <a:lnTo>
                      <a:pt x="86" y="0"/>
                    </a:lnTo>
                    <a:lnTo>
                      <a:pt x="8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4" name="Freeform 88"/>
              <p:cNvSpPr>
                <a:spLocks/>
              </p:cNvSpPr>
              <p:nvPr/>
            </p:nvSpPr>
            <p:spPr bwMode="auto">
              <a:xfrm>
                <a:off x="4376" y="1893"/>
                <a:ext cx="482" cy="1"/>
              </a:xfrm>
              <a:custGeom>
                <a:avLst/>
                <a:gdLst>
                  <a:gd name="T0" fmla="*/ 0 w 1930"/>
                  <a:gd name="T1" fmla="*/ 0 h 1"/>
                  <a:gd name="T2" fmla="*/ 1929 w 1930"/>
                  <a:gd name="T3" fmla="*/ 0 h 1"/>
                  <a:gd name="T4" fmla="*/ 1930 w 1930"/>
                  <a:gd name="T5" fmla="*/ 0 h 1"/>
                  <a:gd name="T6" fmla="*/ 0 60000 65536"/>
                  <a:gd name="T7" fmla="*/ 0 60000 65536"/>
                  <a:gd name="T8" fmla="*/ 0 60000 65536"/>
                  <a:gd name="T9" fmla="*/ 0 w 1930"/>
                  <a:gd name="T10" fmla="*/ 0 h 1"/>
                  <a:gd name="T11" fmla="*/ 1930 w 1930"/>
                  <a:gd name="T12" fmla="*/ 1 h 1"/>
                </a:gdLst>
                <a:ahLst/>
                <a:cxnLst>
                  <a:cxn ang="T6">
                    <a:pos x="T0" y="T1"/>
                  </a:cxn>
                  <a:cxn ang="T7">
                    <a:pos x="T2" y="T3"/>
                  </a:cxn>
                  <a:cxn ang="T8">
                    <a:pos x="T4" y="T5"/>
                  </a:cxn>
                </a:cxnLst>
                <a:rect l="T9" t="T10" r="T11" b="T12"/>
                <a:pathLst>
                  <a:path w="1930" h="1">
                    <a:moveTo>
                      <a:pt x="0" y="0"/>
                    </a:moveTo>
                    <a:lnTo>
                      <a:pt x="1929" y="0"/>
                    </a:lnTo>
                    <a:lnTo>
                      <a:pt x="193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5" name="Freeform 89"/>
              <p:cNvSpPr>
                <a:spLocks/>
              </p:cNvSpPr>
              <p:nvPr/>
            </p:nvSpPr>
            <p:spPr bwMode="auto">
              <a:xfrm>
                <a:off x="4918" y="1893"/>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6" name="Freeform 90"/>
              <p:cNvSpPr>
                <a:spLocks/>
              </p:cNvSpPr>
              <p:nvPr/>
            </p:nvSpPr>
            <p:spPr bwMode="auto">
              <a:xfrm>
                <a:off x="4989" y="1893"/>
                <a:ext cx="482" cy="1"/>
              </a:xfrm>
              <a:custGeom>
                <a:avLst/>
                <a:gdLst>
                  <a:gd name="T0" fmla="*/ 0 w 1929"/>
                  <a:gd name="T1" fmla="*/ 0 h 1"/>
                  <a:gd name="T2" fmla="*/ 1928 w 1929"/>
                  <a:gd name="T3" fmla="*/ 0 h 1"/>
                  <a:gd name="T4" fmla="*/ 1929 w 1929"/>
                  <a:gd name="T5" fmla="*/ 0 h 1"/>
                  <a:gd name="T6" fmla="*/ 0 60000 65536"/>
                  <a:gd name="T7" fmla="*/ 0 60000 65536"/>
                  <a:gd name="T8" fmla="*/ 0 60000 65536"/>
                  <a:gd name="T9" fmla="*/ 0 w 1929"/>
                  <a:gd name="T10" fmla="*/ 0 h 1"/>
                  <a:gd name="T11" fmla="*/ 1929 w 1929"/>
                  <a:gd name="T12" fmla="*/ 1 h 1"/>
                </a:gdLst>
                <a:ahLst/>
                <a:cxnLst>
                  <a:cxn ang="T6">
                    <a:pos x="T0" y="T1"/>
                  </a:cxn>
                  <a:cxn ang="T7">
                    <a:pos x="T2" y="T3"/>
                  </a:cxn>
                  <a:cxn ang="T8">
                    <a:pos x="T4" y="T5"/>
                  </a:cxn>
                </a:cxnLst>
                <a:rect l="T9" t="T10" r="T11" b="T12"/>
                <a:pathLst>
                  <a:path w="1929" h="1">
                    <a:moveTo>
                      <a:pt x="0" y="0"/>
                    </a:moveTo>
                    <a:lnTo>
                      <a:pt x="1928" y="0"/>
                    </a:lnTo>
                    <a:lnTo>
                      <a:pt x="192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477" name="Text Box 91"/>
              <p:cNvSpPr txBox="1">
                <a:spLocks noChangeArrowheads="1"/>
              </p:cNvSpPr>
              <p:nvPr/>
            </p:nvSpPr>
            <p:spPr bwMode="auto">
              <a:xfrm>
                <a:off x="3600" y="2163"/>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a)</a:t>
                </a:r>
                <a:endParaRPr lang="en-US"/>
              </a:p>
            </p:txBody>
          </p:sp>
          <p:sp>
            <p:nvSpPr>
              <p:cNvPr id="120478" name="Text Box 92"/>
              <p:cNvSpPr txBox="1">
                <a:spLocks noChangeArrowheads="1"/>
              </p:cNvSpPr>
              <p:nvPr/>
            </p:nvSpPr>
            <p:spPr bwMode="auto">
              <a:xfrm>
                <a:off x="4608" y="2163"/>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b)</a:t>
                </a:r>
                <a:endParaRPr lang="en-US"/>
              </a:p>
            </p:txBody>
          </p:sp>
        </p:grpSp>
        <p:grpSp>
          <p:nvGrpSpPr>
            <p:cNvPr id="119817" name="Group 93"/>
            <p:cNvGrpSpPr>
              <a:grpSpLocks/>
            </p:cNvGrpSpPr>
            <p:nvPr/>
          </p:nvGrpSpPr>
          <p:grpSpPr bwMode="auto">
            <a:xfrm>
              <a:off x="5739" y="1443"/>
              <a:ext cx="3189" cy="1152"/>
              <a:chOff x="5739" y="1443"/>
              <a:chExt cx="3189" cy="1152"/>
            </a:xfrm>
          </p:grpSpPr>
          <p:sp>
            <p:nvSpPr>
              <p:cNvPr id="120278" name="Freeform 94"/>
              <p:cNvSpPr>
                <a:spLocks/>
              </p:cNvSpPr>
              <p:nvPr/>
            </p:nvSpPr>
            <p:spPr bwMode="auto">
              <a:xfrm>
                <a:off x="6159" y="1695"/>
                <a:ext cx="1" cy="198"/>
              </a:xfrm>
              <a:custGeom>
                <a:avLst/>
                <a:gdLst>
                  <a:gd name="T0" fmla="*/ 0 w 1"/>
                  <a:gd name="T1" fmla="*/ 793 h 793"/>
                  <a:gd name="T2" fmla="*/ 0 w 1"/>
                  <a:gd name="T3" fmla="*/ 0 h 793"/>
                  <a:gd name="T4" fmla="*/ 1 w 1"/>
                  <a:gd name="T5" fmla="*/ 0 h 793"/>
                  <a:gd name="T6" fmla="*/ 0 60000 65536"/>
                  <a:gd name="T7" fmla="*/ 0 60000 65536"/>
                  <a:gd name="T8" fmla="*/ 0 60000 65536"/>
                  <a:gd name="T9" fmla="*/ 0 w 1"/>
                  <a:gd name="T10" fmla="*/ 0 h 793"/>
                  <a:gd name="T11" fmla="*/ 1 w 1"/>
                  <a:gd name="T12" fmla="*/ 793 h 793"/>
                </a:gdLst>
                <a:ahLst/>
                <a:cxnLst>
                  <a:cxn ang="T6">
                    <a:pos x="T0" y="T1"/>
                  </a:cxn>
                  <a:cxn ang="T7">
                    <a:pos x="T2" y="T3"/>
                  </a:cxn>
                  <a:cxn ang="T8">
                    <a:pos x="T4" y="T5"/>
                  </a:cxn>
                </a:cxnLst>
                <a:rect l="T9" t="T10" r="T11" b="T12"/>
                <a:pathLst>
                  <a:path w="1" h="793">
                    <a:moveTo>
                      <a:pt x="0" y="79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9" name="Freeform 95"/>
              <p:cNvSpPr>
                <a:spLocks/>
              </p:cNvSpPr>
              <p:nvPr/>
            </p:nvSpPr>
            <p:spPr bwMode="auto">
              <a:xfrm>
                <a:off x="6159" y="1450"/>
                <a:ext cx="489" cy="245"/>
              </a:xfrm>
              <a:custGeom>
                <a:avLst/>
                <a:gdLst>
                  <a:gd name="T0" fmla="*/ 0 w 1958"/>
                  <a:gd name="T1" fmla="*/ 978 h 978"/>
                  <a:gd name="T2" fmla="*/ 1957 w 1958"/>
                  <a:gd name="T3" fmla="*/ 0 h 978"/>
                  <a:gd name="T4" fmla="*/ 1958 w 1958"/>
                  <a:gd name="T5" fmla="*/ 0 h 978"/>
                  <a:gd name="T6" fmla="*/ 0 60000 65536"/>
                  <a:gd name="T7" fmla="*/ 0 60000 65536"/>
                  <a:gd name="T8" fmla="*/ 0 60000 65536"/>
                  <a:gd name="T9" fmla="*/ 0 w 1958"/>
                  <a:gd name="T10" fmla="*/ 0 h 978"/>
                  <a:gd name="T11" fmla="*/ 1958 w 1958"/>
                  <a:gd name="T12" fmla="*/ 978 h 978"/>
                </a:gdLst>
                <a:ahLst/>
                <a:cxnLst>
                  <a:cxn ang="T6">
                    <a:pos x="T0" y="T1"/>
                  </a:cxn>
                  <a:cxn ang="T7">
                    <a:pos x="T2" y="T3"/>
                  </a:cxn>
                  <a:cxn ang="T8">
                    <a:pos x="T4" y="T5"/>
                  </a:cxn>
                </a:cxnLst>
                <a:rect l="T9" t="T10" r="T11" b="T12"/>
                <a:pathLst>
                  <a:path w="1958" h="978">
                    <a:moveTo>
                      <a:pt x="0" y="978"/>
                    </a:moveTo>
                    <a:lnTo>
                      <a:pt x="1957" y="0"/>
                    </a:lnTo>
                    <a:lnTo>
                      <a:pt x="195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0" name="Freeform 96"/>
              <p:cNvSpPr>
                <a:spLocks/>
              </p:cNvSpPr>
              <p:nvPr/>
            </p:nvSpPr>
            <p:spPr bwMode="auto">
              <a:xfrm>
                <a:off x="6648" y="1450"/>
                <a:ext cx="257" cy="1"/>
              </a:xfrm>
              <a:custGeom>
                <a:avLst/>
                <a:gdLst>
                  <a:gd name="T0" fmla="*/ 0 w 1026"/>
                  <a:gd name="T1" fmla="*/ 0 h 1"/>
                  <a:gd name="T2" fmla="*/ 1025 w 1026"/>
                  <a:gd name="T3" fmla="*/ 0 h 1"/>
                  <a:gd name="T4" fmla="*/ 1026 w 1026"/>
                  <a:gd name="T5" fmla="*/ 0 h 1"/>
                  <a:gd name="T6" fmla="*/ 0 60000 65536"/>
                  <a:gd name="T7" fmla="*/ 0 60000 65536"/>
                  <a:gd name="T8" fmla="*/ 0 60000 65536"/>
                  <a:gd name="T9" fmla="*/ 0 w 1026"/>
                  <a:gd name="T10" fmla="*/ 0 h 1"/>
                  <a:gd name="T11" fmla="*/ 1026 w 1026"/>
                  <a:gd name="T12" fmla="*/ 1 h 1"/>
                </a:gdLst>
                <a:ahLst/>
                <a:cxnLst>
                  <a:cxn ang="T6">
                    <a:pos x="T0" y="T1"/>
                  </a:cxn>
                  <a:cxn ang="T7">
                    <a:pos x="T2" y="T3"/>
                  </a:cxn>
                  <a:cxn ang="T8">
                    <a:pos x="T4" y="T5"/>
                  </a:cxn>
                </a:cxnLst>
                <a:rect l="T9" t="T10" r="T11" b="T12"/>
                <a:pathLst>
                  <a:path w="1026" h="1">
                    <a:moveTo>
                      <a:pt x="0" y="0"/>
                    </a:moveTo>
                    <a:lnTo>
                      <a:pt x="1025" y="0"/>
                    </a:lnTo>
                    <a:lnTo>
                      <a:pt x="102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1" name="Freeform 97"/>
              <p:cNvSpPr>
                <a:spLocks/>
              </p:cNvSpPr>
              <p:nvPr/>
            </p:nvSpPr>
            <p:spPr bwMode="auto">
              <a:xfrm>
                <a:off x="6648" y="1450"/>
                <a:ext cx="1" cy="58"/>
              </a:xfrm>
              <a:custGeom>
                <a:avLst/>
                <a:gdLst>
                  <a:gd name="T0" fmla="*/ 0 w 1"/>
                  <a:gd name="T1" fmla="*/ 0 h 233"/>
                  <a:gd name="T2" fmla="*/ 0 w 1"/>
                  <a:gd name="T3" fmla="*/ 233 h 233"/>
                  <a:gd name="T4" fmla="*/ 1 w 1"/>
                  <a:gd name="T5" fmla="*/ 233 h 233"/>
                  <a:gd name="T6" fmla="*/ 0 60000 65536"/>
                  <a:gd name="T7" fmla="*/ 0 60000 65536"/>
                  <a:gd name="T8" fmla="*/ 0 60000 65536"/>
                  <a:gd name="T9" fmla="*/ 0 w 1"/>
                  <a:gd name="T10" fmla="*/ 0 h 233"/>
                  <a:gd name="T11" fmla="*/ 1 w 1"/>
                  <a:gd name="T12" fmla="*/ 233 h 233"/>
                </a:gdLst>
                <a:ahLst/>
                <a:cxnLst>
                  <a:cxn ang="T6">
                    <a:pos x="T0" y="T1"/>
                  </a:cxn>
                  <a:cxn ang="T7">
                    <a:pos x="T2" y="T3"/>
                  </a:cxn>
                  <a:cxn ang="T8">
                    <a:pos x="T4" y="T5"/>
                  </a:cxn>
                </a:cxnLst>
                <a:rect l="T9" t="T10" r="T11" b="T12"/>
                <a:pathLst>
                  <a:path w="1" h="233">
                    <a:moveTo>
                      <a:pt x="0" y="0"/>
                    </a:moveTo>
                    <a:lnTo>
                      <a:pt x="0" y="233"/>
                    </a:lnTo>
                    <a:lnTo>
                      <a:pt x="1" y="23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2" name="Freeform 98"/>
              <p:cNvSpPr>
                <a:spLocks/>
              </p:cNvSpPr>
              <p:nvPr/>
            </p:nvSpPr>
            <p:spPr bwMode="auto">
              <a:xfrm>
                <a:off x="6159" y="1508"/>
                <a:ext cx="489" cy="245"/>
              </a:xfrm>
              <a:custGeom>
                <a:avLst/>
                <a:gdLst>
                  <a:gd name="T0" fmla="*/ 1957 w 1957"/>
                  <a:gd name="T1" fmla="*/ 0 h 978"/>
                  <a:gd name="T2" fmla="*/ 0 w 1957"/>
                  <a:gd name="T3" fmla="*/ 978 h 978"/>
                  <a:gd name="T4" fmla="*/ 1 w 1957"/>
                  <a:gd name="T5" fmla="*/ 978 h 978"/>
                  <a:gd name="T6" fmla="*/ 0 60000 65536"/>
                  <a:gd name="T7" fmla="*/ 0 60000 65536"/>
                  <a:gd name="T8" fmla="*/ 0 60000 65536"/>
                  <a:gd name="T9" fmla="*/ 0 w 1957"/>
                  <a:gd name="T10" fmla="*/ 0 h 978"/>
                  <a:gd name="T11" fmla="*/ 1957 w 1957"/>
                  <a:gd name="T12" fmla="*/ 978 h 978"/>
                </a:gdLst>
                <a:ahLst/>
                <a:cxnLst>
                  <a:cxn ang="T6">
                    <a:pos x="T0" y="T1"/>
                  </a:cxn>
                  <a:cxn ang="T7">
                    <a:pos x="T2" y="T3"/>
                  </a:cxn>
                  <a:cxn ang="T8">
                    <a:pos x="T4" y="T5"/>
                  </a:cxn>
                </a:cxnLst>
                <a:rect l="T9" t="T10" r="T11" b="T12"/>
                <a:pathLst>
                  <a:path w="1957" h="978">
                    <a:moveTo>
                      <a:pt x="1957" y="0"/>
                    </a:moveTo>
                    <a:lnTo>
                      <a:pt x="0" y="978"/>
                    </a:lnTo>
                    <a:lnTo>
                      <a:pt x="1" y="978"/>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3" name="Freeform 99"/>
              <p:cNvSpPr>
                <a:spLocks/>
              </p:cNvSpPr>
              <p:nvPr/>
            </p:nvSpPr>
            <p:spPr bwMode="auto">
              <a:xfrm>
                <a:off x="6648" y="1508"/>
                <a:ext cx="47" cy="59"/>
              </a:xfrm>
              <a:custGeom>
                <a:avLst/>
                <a:gdLst>
                  <a:gd name="T0" fmla="*/ 0 w 187"/>
                  <a:gd name="T1" fmla="*/ 0 h 233"/>
                  <a:gd name="T2" fmla="*/ 186 w 187"/>
                  <a:gd name="T3" fmla="*/ 233 h 233"/>
                  <a:gd name="T4" fmla="*/ 187 w 187"/>
                  <a:gd name="T5" fmla="*/ 233 h 233"/>
                  <a:gd name="T6" fmla="*/ 0 60000 65536"/>
                  <a:gd name="T7" fmla="*/ 0 60000 65536"/>
                  <a:gd name="T8" fmla="*/ 0 60000 65536"/>
                  <a:gd name="T9" fmla="*/ 0 w 187"/>
                  <a:gd name="T10" fmla="*/ 0 h 233"/>
                  <a:gd name="T11" fmla="*/ 187 w 187"/>
                  <a:gd name="T12" fmla="*/ 233 h 233"/>
                </a:gdLst>
                <a:ahLst/>
                <a:cxnLst>
                  <a:cxn ang="T6">
                    <a:pos x="T0" y="T1"/>
                  </a:cxn>
                  <a:cxn ang="T7">
                    <a:pos x="T2" y="T3"/>
                  </a:cxn>
                  <a:cxn ang="T8">
                    <a:pos x="T4" y="T5"/>
                  </a:cxn>
                </a:cxnLst>
                <a:rect l="T9" t="T10" r="T11" b="T12"/>
                <a:pathLst>
                  <a:path w="187" h="233">
                    <a:moveTo>
                      <a:pt x="0" y="0"/>
                    </a:moveTo>
                    <a:lnTo>
                      <a:pt x="186" y="233"/>
                    </a:lnTo>
                    <a:lnTo>
                      <a:pt x="187" y="23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4" name="Freeform 100"/>
              <p:cNvSpPr>
                <a:spLocks/>
              </p:cNvSpPr>
              <p:nvPr/>
            </p:nvSpPr>
            <p:spPr bwMode="auto">
              <a:xfrm>
                <a:off x="6695" y="1567"/>
                <a:ext cx="1" cy="373"/>
              </a:xfrm>
              <a:custGeom>
                <a:avLst/>
                <a:gdLst>
                  <a:gd name="T0" fmla="*/ 0 w 1"/>
                  <a:gd name="T1" fmla="*/ 0 h 1491"/>
                  <a:gd name="T2" fmla="*/ 0 w 1"/>
                  <a:gd name="T3" fmla="*/ 1491 h 1491"/>
                  <a:gd name="T4" fmla="*/ 1 w 1"/>
                  <a:gd name="T5" fmla="*/ 1491 h 1491"/>
                  <a:gd name="T6" fmla="*/ 0 60000 65536"/>
                  <a:gd name="T7" fmla="*/ 0 60000 65536"/>
                  <a:gd name="T8" fmla="*/ 0 60000 65536"/>
                  <a:gd name="T9" fmla="*/ 0 w 1"/>
                  <a:gd name="T10" fmla="*/ 0 h 1491"/>
                  <a:gd name="T11" fmla="*/ 1 w 1"/>
                  <a:gd name="T12" fmla="*/ 1491 h 1491"/>
                </a:gdLst>
                <a:ahLst/>
                <a:cxnLst>
                  <a:cxn ang="T6">
                    <a:pos x="T0" y="T1"/>
                  </a:cxn>
                  <a:cxn ang="T7">
                    <a:pos x="T2" y="T3"/>
                  </a:cxn>
                  <a:cxn ang="T8">
                    <a:pos x="T4" y="T5"/>
                  </a:cxn>
                </a:cxnLst>
                <a:rect l="T9" t="T10" r="T11" b="T12"/>
                <a:pathLst>
                  <a:path w="1" h="1491">
                    <a:moveTo>
                      <a:pt x="0" y="0"/>
                    </a:moveTo>
                    <a:lnTo>
                      <a:pt x="0" y="1491"/>
                    </a:lnTo>
                    <a:lnTo>
                      <a:pt x="1" y="1491"/>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5" name="Freeform 101"/>
              <p:cNvSpPr>
                <a:spLocks/>
              </p:cNvSpPr>
              <p:nvPr/>
            </p:nvSpPr>
            <p:spPr bwMode="auto">
              <a:xfrm>
                <a:off x="6648" y="1940"/>
                <a:ext cx="47" cy="35"/>
              </a:xfrm>
              <a:custGeom>
                <a:avLst/>
                <a:gdLst>
                  <a:gd name="T0" fmla="*/ 186 w 186"/>
                  <a:gd name="T1" fmla="*/ 0 h 140"/>
                  <a:gd name="T2" fmla="*/ 0 w 186"/>
                  <a:gd name="T3" fmla="*/ 140 h 140"/>
                  <a:gd name="T4" fmla="*/ 1 w 186"/>
                  <a:gd name="T5" fmla="*/ 140 h 140"/>
                  <a:gd name="T6" fmla="*/ 0 60000 65536"/>
                  <a:gd name="T7" fmla="*/ 0 60000 65536"/>
                  <a:gd name="T8" fmla="*/ 0 60000 65536"/>
                  <a:gd name="T9" fmla="*/ 0 w 186"/>
                  <a:gd name="T10" fmla="*/ 0 h 140"/>
                  <a:gd name="T11" fmla="*/ 186 w 186"/>
                  <a:gd name="T12" fmla="*/ 140 h 140"/>
                </a:gdLst>
                <a:ahLst/>
                <a:cxnLst>
                  <a:cxn ang="T6">
                    <a:pos x="T0" y="T1"/>
                  </a:cxn>
                  <a:cxn ang="T7">
                    <a:pos x="T2" y="T3"/>
                  </a:cxn>
                  <a:cxn ang="T8">
                    <a:pos x="T4" y="T5"/>
                  </a:cxn>
                </a:cxnLst>
                <a:rect l="T9" t="T10" r="T11" b="T12"/>
                <a:pathLst>
                  <a:path w="186" h="140">
                    <a:moveTo>
                      <a:pt x="186" y="0"/>
                    </a:moveTo>
                    <a:lnTo>
                      <a:pt x="0" y="140"/>
                    </a:lnTo>
                    <a:lnTo>
                      <a:pt x="1" y="14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6" name="Freeform 102"/>
              <p:cNvSpPr>
                <a:spLocks/>
              </p:cNvSpPr>
              <p:nvPr/>
            </p:nvSpPr>
            <p:spPr bwMode="auto">
              <a:xfrm>
                <a:off x="5867" y="1602"/>
                <a:ext cx="478" cy="1"/>
              </a:xfrm>
              <a:custGeom>
                <a:avLst/>
                <a:gdLst>
                  <a:gd name="T0" fmla="*/ 0 w 1911"/>
                  <a:gd name="T1" fmla="*/ 0 h 1"/>
                  <a:gd name="T2" fmla="*/ 1910 w 1911"/>
                  <a:gd name="T3" fmla="*/ 0 h 1"/>
                  <a:gd name="T4" fmla="*/ 1911 w 1911"/>
                  <a:gd name="T5" fmla="*/ 0 h 1"/>
                  <a:gd name="T6" fmla="*/ 0 60000 65536"/>
                  <a:gd name="T7" fmla="*/ 0 60000 65536"/>
                  <a:gd name="T8" fmla="*/ 0 60000 65536"/>
                  <a:gd name="T9" fmla="*/ 0 w 1911"/>
                  <a:gd name="T10" fmla="*/ 0 h 1"/>
                  <a:gd name="T11" fmla="*/ 1911 w 1911"/>
                  <a:gd name="T12" fmla="*/ 1 h 1"/>
                </a:gdLst>
                <a:ahLst/>
                <a:cxnLst>
                  <a:cxn ang="T6">
                    <a:pos x="T0" y="T1"/>
                  </a:cxn>
                  <a:cxn ang="T7">
                    <a:pos x="T2" y="T3"/>
                  </a:cxn>
                  <a:cxn ang="T8">
                    <a:pos x="T4" y="T5"/>
                  </a:cxn>
                </a:cxnLst>
                <a:rect l="T9" t="T10" r="T11" b="T12"/>
                <a:pathLst>
                  <a:path w="1911" h="1">
                    <a:moveTo>
                      <a:pt x="0" y="0"/>
                    </a:moveTo>
                    <a:lnTo>
                      <a:pt x="1910" y="0"/>
                    </a:lnTo>
                    <a:lnTo>
                      <a:pt x="191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7" name="Freeform 103"/>
              <p:cNvSpPr>
                <a:spLocks/>
              </p:cNvSpPr>
              <p:nvPr/>
            </p:nvSpPr>
            <p:spPr bwMode="auto">
              <a:xfrm>
                <a:off x="5867" y="2184"/>
                <a:ext cx="478" cy="1"/>
              </a:xfrm>
              <a:custGeom>
                <a:avLst/>
                <a:gdLst>
                  <a:gd name="T0" fmla="*/ 0 w 1911"/>
                  <a:gd name="T1" fmla="*/ 0 h 1"/>
                  <a:gd name="T2" fmla="*/ 1910 w 1911"/>
                  <a:gd name="T3" fmla="*/ 0 h 1"/>
                  <a:gd name="T4" fmla="*/ 1911 w 1911"/>
                  <a:gd name="T5" fmla="*/ 0 h 1"/>
                  <a:gd name="T6" fmla="*/ 0 60000 65536"/>
                  <a:gd name="T7" fmla="*/ 0 60000 65536"/>
                  <a:gd name="T8" fmla="*/ 0 60000 65536"/>
                  <a:gd name="T9" fmla="*/ 0 w 1911"/>
                  <a:gd name="T10" fmla="*/ 0 h 1"/>
                  <a:gd name="T11" fmla="*/ 1911 w 1911"/>
                  <a:gd name="T12" fmla="*/ 1 h 1"/>
                </a:gdLst>
                <a:ahLst/>
                <a:cxnLst>
                  <a:cxn ang="T6">
                    <a:pos x="T0" y="T1"/>
                  </a:cxn>
                  <a:cxn ang="T7">
                    <a:pos x="T2" y="T3"/>
                  </a:cxn>
                  <a:cxn ang="T8">
                    <a:pos x="T4" y="T5"/>
                  </a:cxn>
                </a:cxnLst>
                <a:rect l="T9" t="T10" r="T11" b="T12"/>
                <a:pathLst>
                  <a:path w="1911" h="1">
                    <a:moveTo>
                      <a:pt x="0" y="0"/>
                    </a:moveTo>
                    <a:lnTo>
                      <a:pt x="1910" y="0"/>
                    </a:lnTo>
                    <a:lnTo>
                      <a:pt x="191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8" name="Freeform 104"/>
              <p:cNvSpPr>
                <a:spLocks/>
              </p:cNvSpPr>
              <p:nvPr/>
            </p:nvSpPr>
            <p:spPr bwMode="auto">
              <a:xfrm>
                <a:off x="6159" y="1893"/>
                <a:ext cx="1" cy="198"/>
              </a:xfrm>
              <a:custGeom>
                <a:avLst/>
                <a:gdLst>
                  <a:gd name="T0" fmla="*/ 0 w 1"/>
                  <a:gd name="T1" fmla="*/ 0 h 792"/>
                  <a:gd name="T2" fmla="*/ 0 w 1"/>
                  <a:gd name="T3" fmla="*/ 792 h 792"/>
                  <a:gd name="T4" fmla="*/ 1 w 1"/>
                  <a:gd name="T5" fmla="*/ 792 h 792"/>
                  <a:gd name="T6" fmla="*/ 0 60000 65536"/>
                  <a:gd name="T7" fmla="*/ 0 60000 65536"/>
                  <a:gd name="T8" fmla="*/ 0 60000 65536"/>
                  <a:gd name="T9" fmla="*/ 0 w 1"/>
                  <a:gd name="T10" fmla="*/ 0 h 792"/>
                  <a:gd name="T11" fmla="*/ 1 w 1"/>
                  <a:gd name="T12" fmla="*/ 792 h 792"/>
                </a:gdLst>
                <a:ahLst/>
                <a:cxnLst>
                  <a:cxn ang="T6">
                    <a:pos x="T0" y="T1"/>
                  </a:cxn>
                  <a:cxn ang="T7">
                    <a:pos x="T2" y="T3"/>
                  </a:cxn>
                  <a:cxn ang="T8">
                    <a:pos x="T4" y="T5"/>
                  </a:cxn>
                </a:cxnLst>
                <a:rect l="T9" t="T10" r="T11" b="T12"/>
                <a:pathLst>
                  <a:path w="1" h="792">
                    <a:moveTo>
                      <a:pt x="0" y="0"/>
                    </a:moveTo>
                    <a:lnTo>
                      <a:pt x="0" y="792"/>
                    </a:lnTo>
                    <a:lnTo>
                      <a:pt x="1" y="79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89" name="Freeform 105"/>
              <p:cNvSpPr>
                <a:spLocks/>
              </p:cNvSpPr>
              <p:nvPr/>
            </p:nvSpPr>
            <p:spPr bwMode="auto">
              <a:xfrm>
                <a:off x="6159" y="2091"/>
                <a:ext cx="489" cy="245"/>
              </a:xfrm>
              <a:custGeom>
                <a:avLst/>
                <a:gdLst>
                  <a:gd name="T0" fmla="*/ 0 w 1958"/>
                  <a:gd name="T1" fmla="*/ 0 h 979"/>
                  <a:gd name="T2" fmla="*/ 1957 w 1958"/>
                  <a:gd name="T3" fmla="*/ 979 h 979"/>
                  <a:gd name="T4" fmla="*/ 1958 w 1958"/>
                  <a:gd name="T5" fmla="*/ 979 h 979"/>
                  <a:gd name="T6" fmla="*/ 0 60000 65536"/>
                  <a:gd name="T7" fmla="*/ 0 60000 65536"/>
                  <a:gd name="T8" fmla="*/ 0 60000 65536"/>
                  <a:gd name="T9" fmla="*/ 0 w 1958"/>
                  <a:gd name="T10" fmla="*/ 0 h 979"/>
                  <a:gd name="T11" fmla="*/ 1958 w 1958"/>
                  <a:gd name="T12" fmla="*/ 979 h 979"/>
                </a:gdLst>
                <a:ahLst/>
                <a:cxnLst>
                  <a:cxn ang="T6">
                    <a:pos x="T0" y="T1"/>
                  </a:cxn>
                  <a:cxn ang="T7">
                    <a:pos x="T2" y="T3"/>
                  </a:cxn>
                  <a:cxn ang="T8">
                    <a:pos x="T4" y="T5"/>
                  </a:cxn>
                </a:cxnLst>
                <a:rect l="T9" t="T10" r="T11" b="T12"/>
                <a:pathLst>
                  <a:path w="1958" h="979">
                    <a:moveTo>
                      <a:pt x="0" y="0"/>
                    </a:moveTo>
                    <a:lnTo>
                      <a:pt x="1957" y="979"/>
                    </a:lnTo>
                    <a:lnTo>
                      <a:pt x="1958" y="9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0" name="Freeform 106"/>
              <p:cNvSpPr>
                <a:spLocks/>
              </p:cNvSpPr>
              <p:nvPr/>
            </p:nvSpPr>
            <p:spPr bwMode="auto">
              <a:xfrm>
                <a:off x="6648" y="2336"/>
                <a:ext cx="257" cy="1"/>
              </a:xfrm>
              <a:custGeom>
                <a:avLst/>
                <a:gdLst>
                  <a:gd name="T0" fmla="*/ 0 w 1026"/>
                  <a:gd name="T1" fmla="*/ 0 h 1"/>
                  <a:gd name="T2" fmla="*/ 1025 w 1026"/>
                  <a:gd name="T3" fmla="*/ 0 h 1"/>
                  <a:gd name="T4" fmla="*/ 1026 w 1026"/>
                  <a:gd name="T5" fmla="*/ 0 h 1"/>
                  <a:gd name="T6" fmla="*/ 0 60000 65536"/>
                  <a:gd name="T7" fmla="*/ 0 60000 65536"/>
                  <a:gd name="T8" fmla="*/ 0 60000 65536"/>
                  <a:gd name="T9" fmla="*/ 0 w 1026"/>
                  <a:gd name="T10" fmla="*/ 0 h 1"/>
                  <a:gd name="T11" fmla="*/ 1026 w 1026"/>
                  <a:gd name="T12" fmla="*/ 1 h 1"/>
                </a:gdLst>
                <a:ahLst/>
                <a:cxnLst>
                  <a:cxn ang="T6">
                    <a:pos x="T0" y="T1"/>
                  </a:cxn>
                  <a:cxn ang="T7">
                    <a:pos x="T2" y="T3"/>
                  </a:cxn>
                  <a:cxn ang="T8">
                    <a:pos x="T4" y="T5"/>
                  </a:cxn>
                </a:cxnLst>
                <a:rect l="T9" t="T10" r="T11" b="T12"/>
                <a:pathLst>
                  <a:path w="1026" h="1">
                    <a:moveTo>
                      <a:pt x="0" y="0"/>
                    </a:moveTo>
                    <a:lnTo>
                      <a:pt x="1025" y="0"/>
                    </a:lnTo>
                    <a:lnTo>
                      <a:pt x="102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1" name="Freeform 107"/>
              <p:cNvSpPr>
                <a:spLocks/>
              </p:cNvSpPr>
              <p:nvPr/>
            </p:nvSpPr>
            <p:spPr bwMode="auto">
              <a:xfrm>
                <a:off x="6648" y="1975"/>
                <a:ext cx="1" cy="69"/>
              </a:xfrm>
              <a:custGeom>
                <a:avLst/>
                <a:gdLst>
                  <a:gd name="T0" fmla="*/ 0 w 1"/>
                  <a:gd name="T1" fmla="*/ 0 h 280"/>
                  <a:gd name="T2" fmla="*/ 0 w 1"/>
                  <a:gd name="T3" fmla="*/ 280 h 280"/>
                  <a:gd name="T4" fmla="*/ 1 w 1"/>
                  <a:gd name="T5" fmla="*/ 280 h 280"/>
                  <a:gd name="T6" fmla="*/ 0 60000 65536"/>
                  <a:gd name="T7" fmla="*/ 0 60000 65536"/>
                  <a:gd name="T8" fmla="*/ 0 60000 65536"/>
                  <a:gd name="T9" fmla="*/ 0 w 1"/>
                  <a:gd name="T10" fmla="*/ 0 h 280"/>
                  <a:gd name="T11" fmla="*/ 1 w 1"/>
                  <a:gd name="T12" fmla="*/ 280 h 280"/>
                </a:gdLst>
                <a:ahLst/>
                <a:cxnLst>
                  <a:cxn ang="T6">
                    <a:pos x="T0" y="T1"/>
                  </a:cxn>
                  <a:cxn ang="T7">
                    <a:pos x="T2" y="T3"/>
                  </a:cxn>
                  <a:cxn ang="T8">
                    <a:pos x="T4" y="T5"/>
                  </a:cxn>
                </a:cxnLst>
                <a:rect l="T9" t="T10" r="T11" b="T12"/>
                <a:pathLst>
                  <a:path w="1" h="280">
                    <a:moveTo>
                      <a:pt x="0" y="0"/>
                    </a:moveTo>
                    <a:lnTo>
                      <a:pt x="0" y="280"/>
                    </a:lnTo>
                    <a:lnTo>
                      <a:pt x="1" y="28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2" name="Freeform 108"/>
              <p:cNvSpPr>
                <a:spLocks/>
              </p:cNvSpPr>
              <p:nvPr/>
            </p:nvSpPr>
            <p:spPr bwMode="auto">
              <a:xfrm>
                <a:off x="6648" y="2044"/>
                <a:ext cx="47" cy="47"/>
              </a:xfrm>
              <a:custGeom>
                <a:avLst/>
                <a:gdLst>
                  <a:gd name="T0" fmla="*/ 0 w 187"/>
                  <a:gd name="T1" fmla="*/ 0 h 186"/>
                  <a:gd name="T2" fmla="*/ 186 w 187"/>
                  <a:gd name="T3" fmla="*/ 186 h 186"/>
                  <a:gd name="T4" fmla="*/ 187 w 187"/>
                  <a:gd name="T5" fmla="*/ 186 h 186"/>
                  <a:gd name="T6" fmla="*/ 0 60000 65536"/>
                  <a:gd name="T7" fmla="*/ 0 60000 65536"/>
                  <a:gd name="T8" fmla="*/ 0 60000 65536"/>
                  <a:gd name="T9" fmla="*/ 0 w 187"/>
                  <a:gd name="T10" fmla="*/ 0 h 186"/>
                  <a:gd name="T11" fmla="*/ 187 w 187"/>
                  <a:gd name="T12" fmla="*/ 186 h 186"/>
                </a:gdLst>
                <a:ahLst/>
                <a:cxnLst>
                  <a:cxn ang="T6">
                    <a:pos x="T0" y="T1"/>
                  </a:cxn>
                  <a:cxn ang="T7">
                    <a:pos x="T2" y="T3"/>
                  </a:cxn>
                  <a:cxn ang="T8">
                    <a:pos x="T4" y="T5"/>
                  </a:cxn>
                </a:cxnLst>
                <a:rect l="T9" t="T10" r="T11" b="T12"/>
                <a:pathLst>
                  <a:path w="187" h="186">
                    <a:moveTo>
                      <a:pt x="0" y="0"/>
                    </a:moveTo>
                    <a:lnTo>
                      <a:pt x="186" y="186"/>
                    </a:lnTo>
                    <a:lnTo>
                      <a:pt x="187" y="18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3" name="Freeform 109"/>
              <p:cNvSpPr>
                <a:spLocks/>
              </p:cNvSpPr>
              <p:nvPr/>
            </p:nvSpPr>
            <p:spPr bwMode="auto">
              <a:xfrm>
                <a:off x="6695" y="2091"/>
                <a:ext cx="1" cy="245"/>
              </a:xfrm>
              <a:custGeom>
                <a:avLst/>
                <a:gdLst>
                  <a:gd name="T0" fmla="*/ 0 w 1"/>
                  <a:gd name="T1" fmla="*/ 0 h 979"/>
                  <a:gd name="T2" fmla="*/ 0 w 1"/>
                  <a:gd name="T3" fmla="*/ 979 h 979"/>
                  <a:gd name="T4" fmla="*/ 1 w 1"/>
                  <a:gd name="T5" fmla="*/ 979 h 979"/>
                  <a:gd name="T6" fmla="*/ 0 60000 65536"/>
                  <a:gd name="T7" fmla="*/ 0 60000 65536"/>
                  <a:gd name="T8" fmla="*/ 0 60000 65536"/>
                  <a:gd name="T9" fmla="*/ 0 w 1"/>
                  <a:gd name="T10" fmla="*/ 0 h 979"/>
                  <a:gd name="T11" fmla="*/ 1 w 1"/>
                  <a:gd name="T12" fmla="*/ 979 h 979"/>
                </a:gdLst>
                <a:ahLst/>
                <a:cxnLst>
                  <a:cxn ang="T6">
                    <a:pos x="T0" y="T1"/>
                  </a:cxn>
                  <a:cxn ang="T7">
                    <a:pos x="T2" y="T3"/>
                  </a:cxn>
                  <a:cxn ang="T8">
                    <a:pos x="T4" y="T5"/>
                  </a:cxn>
                </a:cxnLst>
                <a:rect l="T9" t="T10" r="T11" b="T12"/>
                <a:pathLst>
                  <a:path w="1" h="979">
                    <a:moveTo>
                      <a:pt x="0" y="0"/>
                    </a:moveTo>
                    <a:lnTo>
                      <a:pt x="0" y="979"/>
                    </a:lnTo>
                    <a:lnTo>
                      <a:pt x="1" y="9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4" name="Freeform 110"/>
              <p:cNvSpPr>
                <a:spLocks/>
              </p:cNvSpPr>
              <p:nvPr/>
            </p:nvSpPr>
            <p:spPr bwMode="auto">
              <a:xfrm>
                <a:off x="6159" y="1940"/>
                <a:ext cx="489" cy="35"/>
              </a:xfrm>
              <a:custGeom>
                <a:avLst/>
                <a:gdLst>
                  <a:gd name="T0" fmla="*/ 1957 w 1957"/>
                  <a:gd name="T1" fmla="*/ 140 h 140"/>
                  <a:gd name="T2" fmla="*/ 0 w 1957"/>
                  <a:gd name="T3" fmla="*/ 0 h 140"/>
                  <a:gd name="T4" fmla="*/ 1 w 1957"/>
                  <a:gd name="T5" fmla="*/ 0 h 140"/>
                  <a:gd name="T6" fmla="*/ 0 60000 65536"/>
                  <a:gd name="T7" fmla="*/ 0 60000 65536"/>
                  <a:gd name="T8" fmla="*/ 0 60000 65536"/>
                  <a:gd name="T9" fmla="*/ 0 w 1957"/>
                  <a:gd name="T10" fmla="*/ 0 h 140"/>
                  <a:gd name="T11" fmla="*/ 1957 w 1957"/>
                  <a:gd name="T12" fmla="*/ 140 h 140"/>
                </a:gdLst>
                <a:ahLst/>
                <a:cxnLst>
                  <a:cxn ang="T6">
                    <a:pos x="T0" y="T1"/>
                  </a:cxn>
                  <a:cxn ang="T7">
                    <a:pos x="T2" y="T3"/>
                  </a:cxn>
                  <a:cxn ang="T8">
                    <a:pos x="T4" y="T5"/>
                  </a:cxn>
                </a:cxnLst>
                <a:rect l="T9" t="T10" r="T11" b="T12"/>
                <a:pathLst>
                  <a:path w="1957" h="140">
                    <a:moveTo>
                      <a:pt x="1957" y="14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5" name="Freeform 111"/>
              <p:cNvSpPr>
                <a:spLocks/>
              </p:cNvSpPr>
              <p:nvPr/>
            </p:nvSpPr>
            <p:spPr bwMode="auto">
              <a:xfrm>
                <a:off x="6159" y="2009"/>
                <a:ext cx="489" cy="35"/>
              </a:xfrm>
              <a:custGeom>
                <a:avLst/>
                <a:gdLst>
                  <a:gd name="T0" fmla="*/ 1957 w 1957"/>
                  <a:gd name="T1" fmla="*/ 143 h 143"/>
                  <a:gd name="T2" fmla="*/ 0 w 1957"/>
                  <a:gd name="T3" fmla="*/ 0 h 143"/>
                  <a:gd name="T4" fmla="*/ 1 w 1957"/>
                  <a:gd name="T5" fmla="*/ 0 h 143"/>
                  <a:gd name="T6" fmla="*/ 0 60000 65536"/>
                  <a:gd name="T7" fmla="*/ 0 60000 65536"/>
                  <a:gd name="T8" fmla="*/ 0 60000 65536"/>
                  <a:gd name="T9" fmla="*/ 0 w 1957"/>
                  <a:gd name="T10" fmla="*/ 0 h 143"/>
                  <a:gd name="T11" fmla="*/ 1957 w 1957"/>
                  <a:gd name="T12" fmla="*/ 143 h 143"/>
                </a:gdLst>
                <a:ahLst/>
                <a:cxnLst>
                  <a:cxn ang="T6">
                    <a:pos x="T0" y="T1"/>
                  </a:cxn>
                  <a:cxn ang="T7">
                    <a:pos x="T2" y="T3"/>
                  </a:cxn>
                  <a:cxn ang="T8">
                    <a:pos x="T4" y="T5"/>
                  </a:cxn>
                </a:cxnLst>
                <a:rect l="T9" t="T10" r="T11" b="T12"/>
                <a:pathLst>
                  <a:path w="1957" h="143">
                    <a:moveTo>
                      <a:pt x="1957" y="14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6" name="Freeform 112"/>
              <p:cNvSpPr>
                <a:spLocks/>
              </p:cNvSpPr>
              <p:nvPr/>
            </p:nvSpPr>
            <p:spPr bwMode="auto">
              <a:xfrm>
                <a:off x="6905" y="1450"/>
                <a:ext cx="72" cy="886"/>
              </a:xfrm>
              <a:custGeom>
                <a:avLst/>
                <a:gdLst>
                  <a:gd name="T0" fmla="*/ 0 w 289"/>
                  <a:gd name="T1" fmla="*/ 0 h 3542"/>
                  <a:gd name="T2" fmla="*/ 119 w 289"/>
                  <a:gd name="T3" fmla="*/ 447 h 3542"/>
                  <a:gd name="T4" fmla="*/ 153 w 289"/>
                  <a:gd name="T5" fmla="*/ 672 h 3542"/>
                  <a:gd name="T6" fmla="*/ 158 w 289"/>
                  <a:gd name="T7" fmla="*/ 899 h 3542"/>
                  <a:gd name="T8" fmla="*/ 89 w 289"/>
                  <a:gd name="T9" fmla="*/ 1354 h 3542"/>
                  <a:gd name="T10" fmla="*/ 59 w 289"/>
                  <a:gd name="T11" fmla="*/ 1581 h 3542"/>
                  <a:gd name="T12" fmla="*/ 62 w 289"/>
                  <a:gd name="T13" fmla="*/ 1804 h 3542"/>
                  <a:gd name="T14" fmla="*/ 109 w 289"/>
                  <a:gd name="T15" fmla="*/ 2025 h 3542"/>
                  <a:gd name="T16" fmla="*/ 180 w 289"/>
                  <a:gd name="T17" fmla="*/ 2245 h 3542"/>
                  <a:gd name="T18" fmla="*/ 248 w 289"/>
                  <a:gd name="T19" fmla="*/ 2466 h 3542"/>
                  <a:gd name="T20" fmla="*/ 289 w 289"/>
                  <a:gd name="T21" fmla="*/ 2691 h 3542"/>
                  <a:gd name="T22" fmla="*/ 281 w 289"/>
                  <a:gd name="T23" fmla="*/ 2921 h 3542"/>
                  <a:gd name="T24" fmla="*/ 226 w 289"/>
                  <a:gd name="T25" fmla="*/ 3145 h 3542"/>
                  <a:gd name="T26" fmla="*/ 127 w 289"/>
                  <a:gd name="T27" fmla="*/ 3351 h 3542"/>
                  <a:gd name="T28" fmla="*/ 0 w 289"/>
                  <a:gd name="T29" fmla="*/ 3542 h 3542"/>
                  <a:gd name="T30" fmla="*/ 1 w 289"/>
                  <a:gd name="T31" fmla="*/ 3542 h 35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89"/>
                  <a:gd name="T49" fmla="*/ 0 h 3542"/>
                  <a:gd name="T50" fmla="*/ 289 w 289"/>
                  <a:gd name="T51" fmla="*/ 3542 h 354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89" h="3542">
                    <a:moveTo>
                      <a:pt x="0" y="0"/>
                    </a:moveTo>
                    <a:lnTo>
                      <a:pt x="119" y="447"/>
                    </a:lnTo>
                    <a:lnTo>
                      <a:pt x="153" y="672"/>
                    </a:lnTo>
                    <a:lnTo>
                      <a:pt x="158" y="899"/>
                    </a:lnTo>
                    <a:lnTo>
                      <a:pt x="89" y="1354"/>
                    </a:lnTo>
                    <a:lnTo>
                      <a:pt x="59" y="1581"/>
                    </a:lnTo>
                    <a:lnTo>
                      <a:pt x="62" y="1804"/>
                    </a:lnTo>
                    <a:lnTo>
                      <a:pt x="109" y="2025"/>
                    </a:lnTo>
                    <a:lnTo>
                      <a:pt x="180" y="2245"/>
                    </a:lnTo>
                    <a:lnTo>
                      <a:pt x="248" y="2466"/>
                    </a:lnTo>
                    <a:lnTo>
                      <a:pt x="289" y="2691"/>
                    </a:lnTo>
                    <a:lnTo>
                      <a:pt x="281" y="2921"/>
                    </a:lnTo>
                    <a:lnTo>
                      <a:pt x="226" y="3145"/>
                    </a:lnTo>
                    <a:lnTo>
                      <a:pt x="127" y="3351"/>
                    </a:lnTo>
                    <a:lnTo>
                      <a:pt x="0" y="3542"/>
                    </a:lnTo>
                    <a:lnTo>
                      <a:pt x="1" y="354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7" name="Freeform 113"/>
              <p:cNvSpPr>
                <a:spLocks/>
              </p:cNvSpPr>
              <p:nvPr/>
            </p:nvSpPr>
            <p:spPr bwMode="auto">
              <a:xfrm>
                <a:off x="6344" y="1443"/>
                <a:ext cx="1" cy="159"/>
              </a:xfrm>
              <a:custGeom>
                <a:avLst/>
                <a:gdLst>
                  <a:gd name="T0" fmla="*/ 4 w 4"/>
                  <a:gd name="T1" fmla="*/ 636 h 636"/>
                  <a:gd name="T2" fmla="*/ 0 w 4"/>
                  <a:gd name="T3" fmla="*/ 0 h 636"/>
                  <a:gd name="T4" fmla="*/ 1 w 4"/>
                  <a:gd name="T5" fmla="*/ 0 h 636"/>
                  <a:gd name="T6" fmla="*/ 0 60000 65536"/>
                  <a:gd name="T7" fmla="*/ 0 60000 65536"/>
                  <a:gd name="T8" fmla="*/ 0 60000 65536"/>
                  <a:gd name="T9" fmla="*/ 0 w 4"/>
                  <a:gd name="T10" fmla="*/ 0 h 636"/>
                  <a:gd name="T11" fmla="*/ 4 w 4"/>
                  <a:gd name="T12" fmla="*/ 636 h 636"/>
                </a:gdLst>
                <a:ahLst/>
                <a:cxnLst>
                  <a:cxn ang="T6">
                    <a:pos x="T0" y="T1"/>
                  </a:cxn>
                  <a:cxn ang="T7">
                    <a:pos x="T2" y="T3"/>
                  </a:cxn>
                  <a:cxn ang="T8">
                    <a:pos x="T4" y="T5"/>
                  </a:cxn>
                </a:cxnLst>
                <a:rect l="T9" t="T10" r="T11" b="T12"/>
                <a:pathLst>
                  <a:path w="4" h="636">
                    <a:moveTo>
                      <a:pt x="4" y="63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8" name="Freeform 114"/>
              <p:cNvSpPr>
                <a:spLocks/>
              </p:cNvSpPr>
              <p:nvPr/>
            </p:nvSpPr>
            <p:spPr bwMode="auto">
              <a:xfrm>
                <a:off x="5870" y="1443"/>
                <a:ext cx="474" cy="1"/>
              </a:xfrm>
              <a:custGeom>
                <a:avLst/>
                <a:gdLst>
                  <a:gd name="T0" fmla="*/ 1895 w 1895"/>
                  <a:gd name="T1" fmla="*/ 0 h 1"/>
                  <a:gd name="T2" fmla="*/ 0 w 1895"/>
                  <a:gd name="T3" fmla="*/ 0 h 1"/>
                  <a:gd name="T4" fmla="*/ 1 w 1895"/>
                  <a:gd name="T5" fmla="*/ 0 h 1"/>
                  <a:gd name="T6" fmla="*/ 0 60000 65536"/>
                  <a:gd name="T7" fmla="*/ 0 60000 65536"/>
                  <a:gd name="T8" fmla="*/ 0 60000 65536"/>
                  <a:gd name="T9" fmla="*/ 0 w 1895"/>
                  <a:gd name="T10" fmla="*/ 0 h 1"/>
                  <a:gd name="T11" fmla="*/ 1895 w 1895"/>
                  <a:gd name="T12" fmla="*/ 1 h 1"/>
                </a:gdLst>
                <a:ahLst/>
                <a:cxnLst>
                  <a:cxn ang="T6">
                    <a:pos x="T0" y="T1"/>
                  </a:cxn>
                  <a:cxn ang="T7">
                    <a:pos x="T2" y="T3"/>
                  </a:cxn>
                  <a:cxn ang="T8">
                    <a:pos x="T4" y="T5"/>
                  </a:cxn>
                </a:cxnLst>
                <a:rect l="T9" t="T10" r="T11" b="T12"/>
                <a:pathLst>
                  <a:path w="1895" h="1">
                    <a:moveTo>
                      <a:pt x="189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99" name="Freeform 115"/>
              <p:cNvSpPr>
                <a:spLocks/>
              </p:cNvSpPr>
              <p:nvPr/>
            </p:nvSpPr>
            <p:spPr bwMode="auto">
              <a:xfrm>
                <a:off x="5870" y="2343"/>
                <a:ext cx="474" cy="1"/>
              </a:xfrm>
              <a:custGeom>
                <a:avLst/>
                <a:gdLst>
                  <a:gd name="T0" fmla="*/ 1895 w 1895"/>
                  <a:gd name="T1" fmla="*/ 0 h 1"/>
                  <a:gd name="T2" fmla="*/ 0 w 1895"/>
                  <a:gd name="T3" fmla="*/ 0 h 1"/>
                  <a:gd name="T4" fmla="*/ 1 w 1895"/>
                  <a:gd name="T5" fmla="*/ 0 h 1"/>
                  <a:gd name="T6" fmla="*/ 0 60000 65536"/>
                  <a:gd name="T7" fmla="*/ 0 60000 65536"/>
                  <a:gd name="T8" fmla="*/ 0 60000 65536"/>
                  <a:gd name="T9" fmla="*/ 0 w 1895"/>
                  <a:gd name="T10" fmla="*/ 0 h 1"/>
                  <a:gd name="T11" fmla="*/ 1895 w 1895"/>
                  <a:gd name="T12" fmla="*/ 1 h 1"/>
                </a:gdLst>
                <a:ahLst/>
                <a:cxnLst>
                  <a:cxn ang="T6">
                    <a:pos x="T0" y="T1"/>
                  </a:cxn>
                  <a:cxn ang="T7">
                    <a:pos x="T2" y="T3"/>
                  </a:cxn>
                  <a:cxn ang="T8">
                    <a:pos x="T4" y="T5"/>
                  </a:cxn>
                </a:cxnLst>
                <a:rect l="T9" t="T10" r="T11" b="T12"/>
                <a:pathLst>
                  <a:path w="1895" h="1">
                    <a:moveTo>
                      <a:pt x="189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0" name="Freeform 116"/>
              <p:cNvSpPr>
                <a:spLocks/>
              </p:cNvSpPr>
              <p:nvPr/>
            </p:nvSpPr>
            <p:spPr bwMode="auto">
              <a:xfrm>
                <a:off x="6344" y="2184"/>
                <a:ext cx="1" cy="159"/>
              </a:xfrm>
              <a:custGeom>
                <a:avLst/>
                <a:gdLst>
                  <a:gd name="T0" fmla="*/ 4 w 4"/>
                  <a:gd name="T1" fmla="*/ 0 h 636"/>
                  <a:gd name="T2" fmla="*/ 0 w 4"/>
                  <a:gd name="T3" fmla="*/ 636 h 636"/>
                  <a:gd name="T4" fmla="*/ 1 w 4"/>
                  <a:gd name="T5" fmla="*/ 636 h 636"/>
                  <a:gd name="T6" fmla="*/ 0 60000 65536"/>
                  <a:gd name="T7" fmla="*/ 0 60000 65536"/>
                  <a:gd name="T8" fmla="*/ 0 60000 65536"/>
                  <a:gd name="T9" fmla="*/ 0 w 4"/>
                  <a:gd name="T10" fmla="*/ 0 h 636"/>
                  <a:gd name="T11" fmla="*/ 4 w 4"/>
                  <a:gd name="T12" fmla="*/ 636 h 636"/>
                </a:gdLst>
                <a:ahLst/>
                <a:cxnLst>
                  <a:cxn ang="T6">
                    <a:pos x="T0" y="T1"/>
                  </a:cxn>
                  <a:cxn ang="T7">
                    <a:pos x="T2" y="T3"/>
                  </a:cxn>
                  <a:cxn ang="T8">
                    <a:pos x="T4" y="T5"/>
                  </a:cxn>
                </a:cxnLst>
                <a:rect l="T9" t="T10" r="T11" b="T12"/>
                <a:pathLst>
                  <a:path w="4" h="636">
                    <a:moveTo>
                      <a:pt x="4" y="0"/>
                    </a:moveTo>
                    <a:lnTo>
                      <a:pt x="0" y="636"/>
                    </a:lnTo>
                    <a:lnTo>
                      <a:pt x="1" y="63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1" name="Freeform 117"/>
              <p:cNvSpPr>
                <a:spLocks/>
              </p:cNvSpPr>
              <p:nvPr/>
            </p:nvSpPr>
            <p:spPr bwMode="auto">
              <a:xfrm>
                <a:off x="5861" y="1443"/>
                <a:ext cx="31" cy="900"/>
              </a:xfrm>
              <a:custGeom>
                <a:avLst/>
                <a:gdLst>
                  <a:gd name="T0" fmla="*/ 39 w 127"/>
                  <a:gd name="T1" fmla="*/ 0 h 3602"/>
                  <a:gd name="T2" fmla="*/ 20 w 127"/>
                  <a:gd name="T3" fmla="*/ 451 h 3602"/>
                  <a:gd name="T4" fmla="*/ 31 w 127"/>
                  <a:gd name="T5" fmla="*/ 678 h 3602"/>
                  <a:gd name="T6" fmla="*/ 61 w 127"/>
                  <a:gd name="T7" fmla="*/ 904 h 3602"/>
                  <a:gd name="T8" fmla="*/ 125 w 127"/>
                  <a:gd name="T9" fmla="*/ 1354 h 3602"/>
                  <a:gd name="T10" fmla="*/ 127 w 127"/>
                  <a:gd name="T11" fmla="*/ 1578 h 3602"/>
                  <a:gd name="T12" fmla="*/ 97 w 127"/>
                  <a:gd name="T13" fmla="*/ 1800 h 3602"/>
                  <a:gd name="T14" fmla="*/ 11 w 127"/>
                  <a:gd name="T15" fmla="*/ 2246 h 3602"/>
                  <a:gd name="T16" fmla="*/ 0 w 127"/>
                  <a:gd name="T17" fmla="*/ 2470 h 3602"/>
                  <a:gd name="T18" fmla="*/ 9 w 127"/>
                  <a:gd name="T19" fmla="*/ 2697 h 3602"/>
                  <a:gd name="T20" fmla="*/ 36 w 127"/>
                  <a:gd name="T21" fmla="*/ 3149 h 3602"/>
                  <a:gd name="T22" fmla="*/ 39 w 127"/>
                  <a:gd name="T23" fmla="*/ 3602 h 3602"/>
                  <a:gd name="T24" fmla="*/ 40 w 127"/>
                  <a:gd name="T25" fmla="*/ 3602 h 36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
                  <a:gd name="T40" fmla="*/ 0 h 3602"/>
                  <a:gd name="T41" fmla="*/ 127 w 127"/>
                  <a:gd name="T42" fmla="*/ 3602 h 360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 h="3602">
                    <a:moveTo>
                      <a:pt x="39" y="0"/>
                    </a:moveTo>
                    <a:lnTo>
                      <a:pt x="20" y="451"/>
                    </a:lnTo>
                    <a:lnTo>
                      <a:pt x="31" y="678"/>
                    </a:lnTo>
                    <a:lnTo>
                      <a:pt x="61" y="904"/>
                    </a:lnTo>
                    <a:lnTo>
                      <a:pt x="125" y="1354"/>
                    </a:lnTo>
                    <a:lnTo>
                      <a:pt x="127" y="1578"/>
                    </a:lnTo>
                    <a:lnTo>
                      <a:pt x="97" y="1800"/>
                    </a:lnTo>
                    <a:lnTo>
                      <a:pt x="11" y="2246"/>
                    </a:lnTo>
                    <a:lnTo>
                      <a:pt x="0" y="2470"/>
                    </a:lnTo>
                    <a:lnTo>
                      <a:pt x="9" y="2697"/>
                    </a:lnTo>
                    <a:lnTo>
                      <a:pt x="36" y="3149"/>
                    </a:lnTo>
                    <a:lnTo>
                      <a:pt x="39" y="3602"/>
                    </a:lnTo>
                    <a:lnTo>
                      <a:pt x="40" y="360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2" name="Freeform 118"/>
              <p:cNvSpPr>
                <a:spLocks/>
              </p:cNvSpPr>
              <p:nvPr/>
            </p:nvSpPr>
            <p:spPr bwMode="auto">
              <a:xfrm>
                <a:off x="5870" y="1443"/>
                <a:ext cx="6" cy="5"/>
              </a:xfrm>
              <a:custGeom>
                <a:avLst/>
                <a:gdLst>
                  <a:gd name="T0" fmla="*/ 0 w 24"/>
                  <a:gd name="T1" fmla="*/ 23 h 23"/>
                  <a:gd name="T2" fmla="*/ 23 w 24"/>
                  <a:gd name="T3" fmla="*/ 0 h 23"/>
                  <a:gd name="T4" fmla="*/ 24 w 24"/>
                  <a:gd name="T5" fmla="*/ 0 h 23"/>
                  <a:gd name="T6" fmla="*/ 0 60000 65536"/>
                  <a:gd name="T7" fmla="*/ 0 60000 65536"/>
                  <a:gd name="T8" fmla="*/ 0 60000 65536"/>
                  <a:gd name="T9" fmla="*/ 0 w 24"/>
                  <a:gd name="T10" fmla="*/ 0 h 23"/>
                  <a:gd name="T11" fmla="*/ 24 w 24"/>
                  <a:gd name="T12" fmla="*/ 23 h 23"/>
                </a:gdLst>
                <a:ahLst/>
                <a:cxnLst>
                  <a:cxn ang="T6">
                    <a:pos x="T0" y="T1"/>
                  </a:cxn>
                  <a:cxn ang="T7">
                    <a:pos x="T2" y="T3"/>
                  </a:cxn>
                  <a:cxn ang="T8">
                    <a:pos x="T4" y="T5"/>
                  </a:cxn>
                </a:cxnLst>
                <a:rect l="T9" t="T10" r="T11" b="T12"/>
                <a:pathLst>
                  <a:path w="24" h="23">
                    <a:moveTo>
                      <a:pt x="0" y="23"/>
                    </a:moveTo>
                    <a:lnTo>
                      <a:pt x="23" y="0"/>
                    </a:lnTo>
                    <a:lnTo>
                      <a:pt x="2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3" name="Freeform 119"/>
              <p:cNvSpPr>
                <a:spLocks/>
              </p:cNvSpPr>
              <p:nvPr/>
            </p:nvSpPr>
            <p:spPr bwMode="auto">
              <a:xfrm>
                <a:off x="5866" y="1443"/>
                <a:ext cx="83" cy="82"/>
              </a:xfrm>
              <a:custGeom>
                <a:avLst/>
                <a:gdLst>
                  <a:gd name="T0" fmla="*/ 0 w 332"/>
                  <a:gd name="T1" fmla="*/ 330 h 330"/>
                  <a:gd name="T2" fmla="*/ 331 w 332"/>
                  <a:gd name="T3" fmla="*/ 0 h 330"/>
                  <a:gd name="T4" fmla="*/ 332 w 332"/>
                  <a:gd name="T5" fmla="*/ 0 h 330"/>
                  <a:gd name="T6" fmla="*/ 0 60000 65536"/>
                  <a:gd name="T7" fmla="*/ 0 60000 65536"/>
                  <a:gd name="T8" fmla="*/ 0 60000 65536"/>
                  <a:gd name="T9" fmla="*/ 0 w 332"/>
                  <a:gd name="T10" fmla="*/ 0 h 330"/>
                  <a:gd name="T11" fmla="*/ 332 w 332"/>
                  <a:gd name="T12" fmla="*/ 330 h 330"/>
                </a:gdLst>
                <a:ahLst/>
                <a:cxnLst>
                  <a:cxn ang="T6">
                    <a:pos x="T0" y="T1"/>
                  </a:cxn>
                  <a:cxn ang="T7">
                    <a:pos x="T2" y="T3"/>
                  </a:cxn>
                  <a:cxn ang="T8">
                    <a:pos x="T4" y="T5"/>
                  </a:cxn>
                </a:cxnLst>
                <a:rect l="T9" t="T10" r="T11" b="T12"/>
                <a:pathLst>
                  <a:path w="332" h="330">
                    <a:moveTo>
                      <a:pt x="0" y="330"/>
                    </a:moveTo>
                    <a:lnTo>
                      <a:pt x="331" y="0"/>
                    </a:lnTo>
                    <a:lnTo>
                      <a:pt x="3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4" name="Freeform 120"/>
              <p:cNvSpPr>
                <a:spLocks/>
              </p:cNvSpPr>
              <p:nvPr/>
            </p:nvSpPr>
            <p:spPr bwMode="auto">
              <a:xfrm>
                <a:off x="5867" y="1443"/>
                <a:ext cx="155" cy="154"/>
              </a:xfrm>
              <a:custGeom>
                <a:avLst/>
                <a:gdLst>
                  <a:gd name="T0" fmla="*/ 0 w 618"/>
                  <a:gd name="T1" fmla="*/ 618 h 618"/>
                  <a:gd name="T2" fmla="*/ 617 w 618"/>
                  <a:gd name="T3" fmla="*/ 0 h 618"/>
                  <a:gd name="T4" fmla="*/ 618 w 618"/>
                  <a:gd name="T5" fmla="*/ 0 h 618"/>
                  <a:gd name="T6" fmla="*/ 0 60000 65536"/>
                  <a:gd name="T7" fmla="*/ 0 60000 65536"/>
                  <a:gd name="T8" fmla="*/ 0 60000 65536"/>
                  <a:gd name="T9" fmla="*/ 0 w 618"/>
                  <a:gd name="T10" fmla="*/ 0 h 618"/>
                  <a:gd name="T11" fmla="*/ 618 w 618"/>
                  <a:gd name="T12" fmla="*/ 618 h 618"/>
                </a:gdLst>
                <a:ahLst/>
                <a:cxnLst>
                  <a:cxn ang="T6">
                    <a:pos x="T0" y="T1"/>
                  </a:cxn>
                  <a:cxn ang="T7">
                    <a:pos x="T2" y="T3"/>
                  </a:cxn>
                  <a:cxn ang="T8">
                    <a:pos x="T4" y="T5"/>
                  </a:cxn>
                </a:cxnLst>
                <a:rect l="T9" t="T10" r="T11" b="T12"/>
                <a:pathLst>
                  <a:path w="618" h="618">
                    <a:moveTo>
                      <a:pt x="0" y="618"/>
                    </a:moveTo>
                    <a:lnTo>
                      <a:pt x="617" y="0"/>
                    </a:lnTo>
                    <a:lnTo>
                      <a:pt x="61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5" name="Freeform 121"/>
              <p:cNvSpPr>
                <a:spLocks/>
              </p:cNvSpPr>
              <p:nvPr/>
            </p:nvSpPr>
            <p:spPr bwMode="auto">
              <a:xfrm>
                <a:off x="5935" y="1443"/>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6" name="Freeform 122"/>
              <p:cNvSpPr>
                <a:spLocks/>
              </p:cNvSpPr>
              <p:nvPr/>
            </p:nvSpPr>
            <p:spPr bwMode="auto">
              <a:xfrm>
                <a:off x="6008" y="1443"/>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7" name="Freeform 123"/>
              <p:cNvSpPr>
                <a:spLocks/>
              </p:cNvSpPr>
              <p:nvPr/>
            </p:nvSpPr>
            <p:spPr bwMode="auto">
              <a:xfrm>
                <a:off x="6081" y="1443"/>
                <a:ext cx="159" cy="159"/>
              </a:xfrm>
              <a:custGeom>
                <a:avLst/>
                <a:gdLst>
                  <a:gd name="T0" fmla="*/ 0 w 636"/>
                  <a:gd name="T1" fmla="*/ 636 h 636"/>
                  <a:gd name="T2" fmla="*/ 634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4"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8" name="Freeform 124"/>
              <p:cNvSpPr>
                <a:spLocks/>
              </p:cNvSpPr>
              <p:nvPr/>
            </p:nvSpPr>
            <p:spPr bwMode="auto">
              <a:xfrm>
                <a:off x="6153" y="1443"/>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09" name="Freeform 125"/>
              <p:cNvSpPr>
                <a:spLocks/>
              </p:cNvSpPr>
              <p:nvPr/>
            </p:nvSpPr>
            <p:spPr bwMode="auto">
              <a:xfrm>
                <a:off x="6226" y="1483"/>
                <a:ext cx="119" cy="119"/>
              </a:xfrm>
              <a:custGeom>
                <a:avLst/>
                <a:gdLst>
                  <a:gd name="T0" fmla="*/ 0 w 474"/>
                  <a:gd name="T1" fmla="*/ 474 h 474"/>
                  <a:gd name="T2" fmla="*/ 473 w 474"/>
                  <a:gd name="T3" fmla="*/ 0 h 474"/>
                  <a:gd name="T4" fmla="*/ 474 w 474"/>
                  <a:gd name="T5" fmla="*/ 0 h 474"/>
                  <a:gd name="T6" fmla="*/ 0 60000 65536"/>
                  <a:gd name="T7" fmla="*/ 0 60000 65536"/>
                  <a:gd name="T8" fmla="*/ 0 60000 65536"/>
                  <a:gd name="T9" fmla="*/ 0 w 474"/>
                  <a:gd name="T10" fmla="*/ 0 h 474"/>
                  <a:gd name="T11" fmla="*/ 474 w 474"/>
                  <a:gd name="T12" fmla="*/ 474 h 474"/>
                </a:gdLst>
                <a:ahLst/>
                <a:cxnLst>
                  <a:cxn ang="T6">
                    <a:pos x="T0" y="T1"/>
                  </a:cxn>
                  <a:cxn ang="T7">
                    <a:pos x="T2" y="T3"/>
                  </a:cxn>
                  <a:cxn ang="T8">
                    <a:pos x="T4" y="T5"/>
                  </a:cxn>
                </a:cxnLst>
                <a:rect l="T9" t="T10" r="T11" b="T12"/>
                <a:pathLst>
                  <a:path w="474" h="474">
                    <a:moveTo>
                      <a:pt x="0" y="474"/>
                    </a:moveTo>
                    <a:lnTo>
                      <a:pt x="473" y="0"/>
                    </a:lnTo>
                    <a:lnTo>
                      <a:pt x="4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0" name="Freeform 126"/>
              <p:cNvSpPr>
                <a:spLocks/>
              </p:cNvSpPr>
              <p:nvPr/>
            </p:nvSpPr>
            <p:spPr bwMode="auto">
              <a:xfrm>
                <a:off x="6299" y="1555"/>
                <a:ext cx="46" cy="47"/>
              </a:xfrm>
              <a:custGeom>
                <a:avLst/>
                <a:gdLst>
                  <a:gd name="T0" fmla="*/ 0 w 185"/>
                  <a:gd name="T1" fmla="*/ 186 h 186"/>
                  <a:gd name="T2" fmla="*/ 184 w 185"/>
                  <a:gd name="T3" fmla="*/ 0 h 186"/>
                  <a:gd name="T4" fmla="*/ 185 w 185"/>
                  <a:gd name="T5" fmla="*/ 0 h 186"/>
                  <a:gd name="T6" fmla="*/ 0 60000 65536"/>
                  <a:gd name="T7" fmla="*/ 0 60000 65536"/>
                  <a:gd name="T8" fmla="*/ 0 60000 65536"/>
                  <a:gd name="T9" fmla="*/ 0 w 185"/>
                  <a:gd name="T10" fmla="*/ 0 h 186"/>
                  <a:gd name="T11" fmla="*/ 185 w 185"/>
                  <a:gd name="T12" fmla="*/ 186 h 186"/>
                </a:gdLst>
                <a:ahLst/>
                <a:cxnLst>
                  <a:cxn ang="T6">
                    <a:pos x="T0" y="T1"/>
                  </a:cxn>
                  <a:cxn ang="T7">
                    <a:pos x="T2" y="T3"/>
                  </a:cxn>
                  <a:cxn ang="T8">
                    <a:pos x="T4" y="T5"/>
                  </a:cxn>
                </a:cxnLst>
                <a:rect l="T9" t="T10" r="T11" b="T12"/>
                <a:pathLst>
                  <a:path w="185" h="186">
                    <a:moveTo>
                      <a:pt x="0" y="186"/>
                    </a:moveTo>
                    <a:lnTo>
                      <a:pt x="184" y="0"/>
                    </a:lnTo>
                    <a:lnTo>
                      <a:pt x="18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1" name="Freeform 127"/>
              <p:cNvSpPr>
                <a:spLocks/>
              </p:cNvSpPr>
              <p:nvPr/>
            </p:nvSpPr>
            <p:spPr bwMode="auto">
              <a:xfrm>
                <a:off x="5870" y="2184"/>
                <a:ext cx="65" cy="66"/>
              </a:xfrm>
              <a:custGeom>
                <a:avLst/>
                <a:gdLst>
                  <a:gd name="T0" fmla="*/ 0 w 263"/>
                  <a:gd name="T1" fmla="*/ 261 h 261"/>
                  <a:gd name="T2" fmla="*/ 262 w 263"/>
                  <a:gd name="T3" fmla="*/ 0 h 261"/>
                  <a:gd name="T4" fmla="*/ 263 w 263"/>
                  <a:gd name="T5" fmla="*/ 0 h 261"/>
                  <a:gd name="T6" fmla="*/ 0 60000 65536"/>
                  <a:gd name="T7" fmla="*/ 0 60000 65536"/>
                  <a:gd name="T8" fmla="*/ 0 60000 65536"/>
                  <a:gd name="T9" fmla="*/ 0 w 263"/>
                  <a:gd name="T10" fmla="*/ 0 h 261"/>
                  <a:gd name="T11" fmla="*/ 263 w 263"/>
                  <a:gd name="T12" fmla="*/ 261 h 261"/>
                </a:gdLst>
                <a:ahLst/>
                <a:cxnLst>
                  <a:cxn ang="T6">
                    <a:pos x="T0" y="T1"/>
                  </a:cxn>
                  <a:cxn ang="T7">
                    <a:pos x="T2" y="T3"/>
                  </a:cxn>
                  <a:cxn ang="T8">
                    <a:pos x="T4" y="T5"/>
                  </a:cxn>
                </a:cxnLst>
                <a:rect l="T9" t="T10" r="T11" b="T12"/>
                <a:pathLst>
                  <a:path w="263" h="261">
                    <a:moveTo>
                      <a:pt x="0" y="261"/>
                    </a:moveTo>
                    <a:lnTo>
                      <a:pt x="262" y="0"/>
                    </a:lnTo>
                    <a:lnTo>
                      <a:pt x="2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2" name="Freeform 128"/>
              <p:cNvSpPr>
                <a:spLocks/>
              </p:cNvSpPr>
              <p:nvPr/>
            </p:nvSpPr>
            <p:spPr bwMode="auto">
              <a:xfrm>
                <a:off x="5870" y="2184"/>
                <a:ext cx="138" cy="138"/>
              </a:xfrm>
              <a:custGeom>
                <a:avLst/>
                <a:gdLst>
                  <a:gd name="T0" fmla="*/ 0 w 552"/>
                  <a:gd name="T1" fmla="*/ 551 h 551"/>
                  <a:gd name="T2" fmla="*/ 551 w 552"/>
                  <a:gd name="T3" fmla="*/ 0 h 551"/>
                  <a:gd name="T4" fmla="*/ 552 w 552"/>
                  <a:gd name="T5" fmla="*/ 0 h 551"/>
                  <a:gd name="T6" fmla="*/ 0 60000 65536"/>
                  <a:gd name="T7" fmla="*/ 0 60000 65536"/>
                  <a:gd name="T8" fmla="*/ 0 60000 65536"/>
                  <a:gd name="T9" fmla="*/ 0 w 552"/>
                  <a:gd name="T10" fmla="*/ 0 h 551"/>
                  <a:gd name="T11" fmla="*/ 552 w 552"/>
                  <a:gd name="T12" fmla="*/ 551 h 551"/>
                </a:gdLst>
                <a:ahLst/>
                <a:cxnLst>
                  <a:cxn ang="T6">
                    <a:pos x="T0" y="T1"/>
                  </a:cxn>
                  <a:cxn ang="T7">
                    <a:pos x="T2" y="T3"/>
                  </a:cxn>
                  <a:cxn ang="T8">
                    <a:pos x="T4" y="T5"/>
                  </a:cxn>
                </a:cxnLst>
                <a:rect l="T9" t="T10" r="T11" b="T12"/>
                <a:pathLst>
                  <a:path w="552" h="551">
                    <a:moveTo>
                      <a:pt x="0" y="551"/>
                    </a:moveTo>
                    <a:lnTo>
                      <a:pt x="551" y="0"/>
                    </a:lnTo>
                    <a:lnTo>
                      <a:pt x="55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3" name="Freeform 129"/>
              <p:cNvSpPr>
                <a:spLocks/>
              </p:cNvSpPr>
              <p:nvPr/>
            </p:nvSpPr>
            <p:spPr bwMode="auto">
              <a:xfrm>
                <a:off x="5922" y="2184"/>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4" name="Freeform 130"/>
              <p:cNvSpPr>
                <a:spLocks/>
              </p:cNvSpPr>
              <p:nvPr/>
            </p:nvSpPr>
            <p:spPr bwMode="auto">
              <a:xfrm>
                <a:off x="5995" y="2184"/>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5" name="Freeform 131"/>
              <p:cNvSpPr>
                <a:spLocks/>
              </p:cNvSpPr>
              <p:nvPr/>
            </p:nvSpPr>
            <p:spPr bwMode="auto">
              <a:xfrm>
                <a:off x="6067" y="2184"/>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6" name="Freeform 132"/>
              <p:cNvSpPr>
                <a:spLocks/>
              </p:cNvSpPr>
              <p:nvPr/>
            </p:nvSpPr>
            <p:spPr bwMode="auto">
              <a:xfrm>
                <a:off x="6140" y="2184"/>
                <a:ext cx="159" cy="159"/>
              </a:xfrm>
              <a:custGeom>
                <a:avLst/>
                <a:gdLst>
                  <a:gd name="T0" fmla="*/ 0 w 636"/>
                  <a:gd name="T1" fmla="*/ 636 h 636"/>
                  <a:gd name="T2" fmla="*/ 635 w 636"/>
                  <a:gd name="T3" fmla="*/ 0 h 636"/>
                  <a:gd name="T4" fmla="*/ 636 w 636"/>
                  <a:gd name="T5" fmla="*/ 0 h 636"/>
                  <a:gd name="T6" fmla="*/ 0 60000 65536"/>
                  <a:gd name="T7" fmla="*/ 0 60000 65536"/>
                  <a:gd name="T8" fmla="*/ 0 60000 65536"/>
                  <a:gd name="T9" fmla="*/ 0 w 636"/>
                  <a:gd name="T10" fmla="*/ 0 h 636"/>
                  <a:gd name="T11" fmla="*/ 636 w 636"/>
                  <a:gd name="T12" fmla="*/ 636 h 636"/>
                </a:gdLst>
                <a:ahLst/>
                <a:cxnLst>
                  <a:cxn ang="T6">
                    <a:pos x="T0" y="T1"/>
                  </a:cxn>
                  <a:cxn ang="T7">
                    <a:pos x="T2" y="T3"/>
                  </a:cxn>
                  <a:cxn ang="T8">
                    <a:pos x="T4" y="T5"/>
                  </a:cxn>
                </a:cxnLst>
                <a:rect l="T9" t="T10" r="T11" b="T12"/>
                <a:pathLst>
                  <a:path w="636" h="636">
                    <a:moveTo>
                      <a:pt x="0" y="636"/>
                    </a:moveTo>
                    <a:lnTo>
                      <a:pt x="635" y="0"/>
                    </a:lnTo>
                    <a:lnTo>
                      <a:pt x="6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7" name="Freeform 133"/>
              <p:cNvSpPr>
                <a:spLocks/>
              </p:cNvSpPr>
              <p:nvPr/>
            </p:nvSpPr>
            <p:spPr bwMode="auto">
              <a:xfrm>
                <a:off x="6213" y="2211"/>
                <a:ext cx="132" cy="132"/>
              </a:xfrm>
              <a:custGeom>
                <a:avLst/>
                <a:gdLst>
                  <a:gd name="T0" fmla="*/ 0 w 530"/>
                  <a:gd name="T1" fmla="*/ 530 h 530"/>
                  <a:gd name="T2" fmla="*/ 529 w 530"/>
                  <a:gd name="T3" fmla="*/ 0 h 530"/>
                  <a:gd name="T4" fmla="*/ 530 w 530"/>
                  <a:gd name="T5" fmla="*/ 0 h 530"/>
                  <a:gd name="T6" fmla="*/ 0 60000 65536"/>
                  <a:gd name="T7" fmla="*/ 0 60000 65536"/>
                  <a:gd name="T8" fmla="*/ 0 60000 65536"/>
                  <a:gd name="T9" fmla="*/ 0 w 530"/>
                  <a:gd name="T10" fmla="*/ 0 h 530"/>
                  <a:gd name="T11" fmla="*/ 530 w 530"/>
                  <a:gd name="T12" fmla="*/ 530 h 530"/>
                </a:gdLst>
                <a:ahLst/>
                <a:cxnLst>
                  <a:cxn ang="T6">
                    <a:pos x="T0" y="T1"/>
                  </a:cxn>
                  <a:cxn ang="T7">
                    <a:pos x="T2" y="T3"/>
                  </a:cxn>
                  <a:cxn ang="T8">
                    <a:pos x="T4" y="T5"/>
                  </a:cxn>
                </a:cxnLst>
                <a:rect l="T9" t="T10" r="T11" b="T12"/>
                <a:pathLst>
                  <a:path w="530" h="530">
                    <a:moveTo>
                      <a:pt x="0" y="530"/>
                    </a:moveTo>
                    <a:lnTo>
                      <a:pt x="529" y="0"/>
                    </a:lnTo>
                    <a:lnTo>
                      <a:pt x="53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8" name="Freeform 134"/>
              <p:cNvSpPr>
                <a:spLocks/>
              </p:cNvSpPr>
              <p:nvPr/>
            </p:nvSpPr>
            <p:spPr bwMode="auto">
              <a:xfrm>
                <a:off x="6285" y="2284"/>
                <a:ext cx="60" cy="59"/>
              </a:xfrm>
              <a:custGeom>
                <a:avLst/>
                <a:gdLst>
                  <a:gd name="T0" fmla="*/ 0 w 237"/>
                  <a:gd name="T1" fmla="*/ 237 h 237"/>
                  <a:gd name="T2" fmla="*/ 236 w 237"/>
                  <a:gd name="T3" fmla="*/ 0 h 237"/>
                  <a:gd name="T4" fmla="*/ 237 w 237"/>
                  <a:gd name="T5" fmla="*/ 0 h 237"/>
                  <a:gd name="T6" fmla="*/ 0 60000 65536"/>
                  <a:gd name="T7" fmla="*/ 0 60000 65536"/>
                  <a:gd name="T8" fmla="*/ 0 60000 65536"/>
                  <a:gd name="T9" fmla="*/ 0 w 237"/>
                  <a:gd name="T10" fmla="*/ 0 h 237"/>
                  <a:gd name="T11" fmla="*/ 237 w 237"/>
                  <a:gd name="T12" fmla="*/ 237 h 237"/>
                </a:gdLst>
                <a:ahLst/>
                <a:cxnLst>
                  <a:cxn ang="T6">
                    <a:pos x="T0" y="T1"/>
                  </a:cxn>
                  <a:cxn ang="T7">
                    <a:pos x="T2" y="T3"/>
                  </a:cxn>
                  <a:cxn ang="T8">
                    <a:pos x="T4" y="T5"/>
                  </a:cxn>
                </a:cxnLst>
                <a:rect l="T9" t="T10" r="T11" b="T12"/>
                <a:pathLst>
                  <a:path w="237" h="237">
                    <a:moveTo>
                      <a:pt x="0" y="237"/>
                    </a:moveTo>
                    <a:lnTo>
                      <a:pt x="236" y="0"/>
                    </a:lnTo>
                    <a:lnTo>
                      <a:pt x="23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19" name="Freeform 135"/>
              <p:cNvSpPr>
                <a:spLocks/>
              </p:cNvSpPr>
              <p:nvPr/>
            </p:nvSpPr>
            <p:spPr bwMode="auto">
              <a:xfrm>
                <a:off x="7266" y="1602"/>
                <a:ext cx="257" cy="81"/>
              </a:xfrm>
              <a:custGeom>
                <a:avLst/>
                <a:gdLst>
                  <a:gd name="T0" fmla="*/ 0 w 1026"/>
                  <a:gd name="T1" fmla="*/ 326 h 326"/>
                  <a:gd name="T2" fmla="*/ 1025 w 1026"/>
                  <a:gd name="T3" fmla="*/ 0 h 326"/>
                  <a:gd name="T4" fmla="*/ 1026 w 1026"/>
                  <a:gd name="T5" fmla="*/ 0 h 326"/>
                  <a:gd name="T6" fmla="*/ 0 60000 65536"/>
                  <a:gd name="T7" fmla="*/ 0 60000 65536"/>
                  <a:gd name="T8" fmla="*/ 0 60000 65536"/>
                  <a:gd name="T9" fmla="*/ 0 w 1026"/>
                  <a:gd name="T10" fmla="*/ 0 h 326"/>
                  <a:gd name="T11" fmla="*/ 1026 w 1026"/>
                  <a:gd name="T12" fmla="*/ 326 h 326"/>
                </a:gdLst>
                <a:ahLst/>
                <a:cxnLst>
                  <a:cxn ang="T6">
                    <a:pos x="T0" y="T1"/>
                  </a:cxn>
                  <a:cxn ang="T7">
                    <a:pos x="T2" y="T3"/>
                  </a:cxn>
                  <a:cxn ang="T8">
                    <a:pos x="T4" y="T5"/>
                  </a:cxn>
                </a:cxnLst>
                <a:rect l="T9" t="T10" r="T11" b="T12"/>
                <a:pathLst>
                  <a:path w="1026" h="326">
                    <a:moveTo>
                      <a:pt x="0" y="326"/>
                    </a:moveTo>
                    <a:lnTo>
                      <a:pt x="1025" y="0"/>
                    </a:lnTo>
                    <a:lnTo>
                      <a:pt x="102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0" name="Freeform 136"/>
              <p:cNvSpPr>
                <a:spLocks/>
              </p:cNvSpPr>
              <p:nvPr/>
            </p:nvSpPr>
            <p:spPr bwMode="auto">
              <a:xfrm>
                <a:off x="7522" y="1602"/>
                <a:ext cx="1" cy="291"/>
              </a:xfrm>
              <a:custGeom>
                <a:avLst/>
                <a:gdLst>
                  <a:gd name="T0" fmla="*/ 0 w 1"/>
                  <a:gd name="T1" fmla="*/ 0 h 1165"/>
                  <a:gd name="T2" fmla="*/ 0 w 1"/>
                  <a:gd name="T3" fmla="*/ 1165 h 1165"/>
                  <a:gd name="T4" fmla="*/ 1 w 1"/>
                  <a:gd name="T5" fmla="*/ 1165 h 1165"/>
                  <a:gd name="T6" fmla="*/ 0 60000 65536"/>
                  <a:gd name="T7" fmla="*/ 0 60000 65536"/>
                  <a:gd name="T8" fmla="*/ 0 60000 65536"/>
                  <a:gd name="T9" fmla="*/ 0 w 1"/>
                  <a:gd name="T10" fmla="*/ 0 h 1165"/>
                  <a:gd name="T11" fmla="*/ 1 w 1"/>
                  <a:gd name="T12" fmla="*/ 1165 h 1165"/>
                </a:gdLst>
                <a:ahLst/>
                <a:cxnLst>
                  <a:cxn ang="T6">
                    <a:pos x="T0" y="T1"/>
                  </a:cxn>
                  <a:cxn ang="T7">
                    <a:pos x="T2" y="T3"/>
                  </a:cxn>
                  <a:cxn ang="T8">
                    <a:pos x="T4" y="T5"/>
                  </a:cxn>
                </a:cxnLst>
                <a:rect l="T9" t="T10" r="T11" b="T12"/>
                <a:pathLst>
                  <a:path w="1" h="1165">
                    <a:moveTo>
                      <a:pt x="0" y="0"/>
                    </a:moveTo>
                    <a:lnTo>
                      <a:pt x="0" y="1165"/>
                    </a:lnTo>
                    <a:lnTo>
                      <a:pt x="1" y="1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1" name="Freeform 137"/>
              <p:cNvSpPr>
                <a:spLocks/>
              </p:cNvSpPr>
              <p:nvPr/>
            </p:nvSpPr>
            <p:spPr bwMode="auto">
              <a:xfrm>
                <a:off x="7522" y="1602"/>
                <a:ext cx="105" cy="1"/>
              </a:xfrm>
              <a:custGeom>
                <a:avLst/>
                <a:gdLst>
                  <a:gd name="T0" fmla="*/ 0 w 421"/>
                  <a:gd name="T1" fmla="*/ 0 h 1"/>
                  <a:gd name="T2" fmla="*/ 420 w 421"/>
                  <a:gd name="T3" fmla="*/ 0 h 1"/>
                  <a:gd name="T4" fmla="*/ 421 w 421"/>
                  <a:gd name="T5" fmla="*/ 0 h 1"/>
                  <a:gd name="T6" fmla="*/ 0 60000 65536"/>
                  <a:gd name="T7" fmla="*/ 0 60000 65536"/>
                  <a:gd name="T8" fmla="*/ 0 60000 65536"/>
                  <a:gd name="T9" fmla="*/ 0 w 421"/>
                  <a:gd name="T10" fmla="*/ 0 h 1"/>
                  <a:gd name="T11" fmla="*/ 421 w 421"/>
                  <a:gd name="T12" fmla="*/ 1 h 1"/>
                </a:gdLst>
                <a:ahLst/>
                <a:cxnLst>
                  <a:cxn ang="T6">
                    <a:pos x="T0" y="T1"/>
                  </a:cxn>
                  <a:cxn ang="T7">
                    <a:pos x="T2" y="T3"/>
                  </a:cxn>
                  <a:cxn ang="T8">
                    <a:pos x="T4" y="T5"/>
                  </a:cxn>
                </a:cxnLst>
                <a:rect l="T9" t="T10" r="T11" b="T12"/>
                <a:pathLst>
                  <a:path w="421" h="1">
                    <a:moveTo>
                      <a:pt x="0" y="0"/>
                    </a:moveTo>
                    <a:lnTo>
                      <a:pt x="420" y="0"/>
                    </a:lnTo>
                    <a:lnTo>
                      <a:pt x="42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2" name="Freeform 138"/>
              <p:cNvSpPr>
                <a:spLocks/>
              </p:cNvSpPr>
              <p:nvPr/>
            </p:nvSpPr>
            <p:spPr bwMode="auto">
              <a:xfrm>
                <a:off x="7627" y="1602"/>
                <a:ext cx="1" cy="291"/>
              </a:xfrm>
              <a:custGeom>
                <a:avLst/>
                <a:gdLst>
                  <a:gd name="T0" fmla="*/ 0 w 1"/>
                  <a:gd name="T1" fmla="*/ 0 h 1165"/>
                  <a:gd name="T2" fmla="*/ 0 w 1"/>
                  <a:gd name="T3" fmla="*/ 1165 h 1165"/>
                  <a:gd name="T4" fmla="*/ 1 w 1"/>
                  <a:gd name="T5" fmla="*/ 1165 h 1165"/>
                  <a:gd name="T6" fmla="*/ 0 60000 65536"/>
                  <a:gd name="T7" fmla="*/ 0 60000 65536"/>
                  <a:gd name="T8" fmla="*/ 0 60000 65536"/>
                  <a:gd name="T9" fmla="*/ 0 w 1"/>
                  <a:gd name="T10" fmla="*/ 0 h 1165"/>
                  <a:gd name="T11" fmla="*/ 1 w 1"/>
                  <a:gd name="T12" fmla="*/ 1165 h 1165"/>
                </a:gdLst>
                <a:ahLst/>
                <a:cxnLst>
                  <a:cxn ang="T6">
                    <a:pos x="T0" y="T1"/>
                  </a:cxn>
                  <a:cxn ang="T7">
                    <a:pos x="T2" y="T3"/>
                  </a:cxn>
                  <a:cxn ang="T8">
                    <a:pos x="T4" y="T5"/>
                  </a:cxn>
                </a:cxnLst>
                <a:rect l="T9" t="T10" r="T11" b="T12"/>
                <a:pathLst>
                  <a:path w="1" h="1165">
                    <a:moveTo>
                      <a:pt x="0" y="0"/>
                    </a:moveTo>
                    <a:lnTo>
                      <a:pt x="0" y="1165"/>
                    </a:lnTo>
                    <a:lnTo>
                      <a:pt x="1" y="116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3" name="Freeform 139"/>
              <p:cNvSpPr>
                <a:spLocks/>
              </p:cNvSpPr>
              <p:nvPr/>
            </p:nvSpPr>
            <p:spPr bwMode="auto">
              <a:xfrm>
                <a:off x="7627" y="1555"/>
                <a:ext cx="1" cy="47"/>
              </a:xfrm>
              <a:custGeom>
                <a:avLst/>
                <a:gdLst>
                  <a:gd name="T0" fmla="*/ 0 w 1"/>
                  <a:gd name="T1" fmla="*/ 187 h 187"/>
                  <a:gd name="T2" fmla="*/ 0 w 1"/>
                  <a:gd name="T3" fmla="*/ 0 h 187"/>
                  <a:gd name="T4" fmla="*/ 1 w 1"/>
                  <a:gd name="T5" fmla="*/ 0 h 187"/>
                  <a:gd name="T6" fmla="*/ 0 60000 65536"/>
                  <a:gd name="T7" fmla="*/ 0 60000 65536"/>
                  <a:gd name="T8" fmla="*/ 0 60000 65536"/>
                  <a:gd name="T9" fmla="*/ 0 w 1"/>
                  <a:gd name="T10" fmla="*/ 0 h 187"/>
                  <a:gd name="T11" fmla="*/ 1 w 1"/>
                  <a:gd name="T12" fmla="*/ 187 h 187"/>
                </a:gdLst>
                <a:ahLst/>
                <a:cxnLst>
                  <a:cxn ang="T6">
                    <a:pos x="T0" y="T1"/>
                  </a:cxn>
                  <a:cxn ang="T7">
                    <a:pos x="T2" y="T3"/>
                  </a:cxn>
                  <a:cxn ang="T8">
                    <a:pos x="T4" y="T5"/>
                  </a:cxn>
                </a:cxnLst>
                <a:rect l="T9" t="T10" r="T11" b="T12"/>
                <a:pathLst>
                  <a:path w="1" h="187">
                    <a:moveTo>
                      <a:pt x="0" y="18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4" name="Freeform 140"/>
              <p:cNvSpPr>
                <a:spLocks/>
              </p:cNvSpPr>
              <p:nvPr/>
            </p:nvSpPr>
            <p:spPr bwMode="auto">
              <a:xfrm>
                <a:off x="7627" y="1555"/>
                <a:ext cx="152" cy="1"/>
              </a:xfrm>
              <a:custGeom>
                <a:avLst/>
                <a:gdLst>
                  <a:gd name="T0" fmla="*/ 0 w 607"/>
                  <a:gd name="T1" fmla="*/ 0 h 1"/>
                  <a:gd name="T2" fmla="*/ 606 w 607"/>
                  <a:gd name="T3" fmla="*/ 0 h 1"/>
                  <a:gd name="T4" fmla="*/ 607 w 607"/>
                  <a:gd name="T5" fmla="*/ 0 h 1"/>
                  <a:gd name="T6" fmla="*/ 0 60000 65536"/>
                  <a:gd name="T7" fmla="*/ 0 60000 65536"/>
                  <a:gd name="T8" fmla="*/ 0 60000 65536"/>
                  <a:gd name="T9" fmla="*/ 0 w 607"/>
                  <a:gd name="T10" fmla="*/ 0 h 1"/>
                  <a:gd name="T11" fmla="*/ 607 w 607"/>
                  <a:gd name="T12" fmla="*/ 1 h 1"/>
                </a:gdLst>
                <a:ahLst/>
                <a:cxnLst>
                  <a:cxn ang="T6">
                    <a:pos x="T0" y="T1"/>
                  </a:cxn>
                  <a:cxn ang="T7">
                    <a:pos x="T2" y="T3"/>
                  </a:cxn>
                  <a:cxn ang="T8">
                    <a:pos x="T4" y="T5"/>
                  </a:cxn>
                </a:cxnLst>
                <a:rect l="T9" t="T10" r="T11" b="T12"/>
                <a:pathLst>
                  <a:path w="607" h="1">
                    <a:moveTo>
                      <a:pt x="0" y="0"/>
                    </a:moveTo>
                    <a:lnTo>
                      <a:pt x="606" y="0"/>
                    </a:lnTo>
                    <a:lnTo>
                      <a:pt x="60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5" name="Freeform 141"/>
              <p:cNvSpPr>
                <a:spLocks/>
              </p:cNvSpPr>
              <p:nvPr/>
            </p:nvSpPr>
            <p:spPr bwMode="auto">
              <a:xfrm>
                <a:off x="7779" y="1555"/>
                <a:ext cx="268" cy="163"/>
              </a:xfrm>
              <a:custGeom>
                <a:avLst/>
                <a:gdLst>
                  <a:gd name="T0" fmla="*/ 0 w 1073"/>
                  <a:gd name="T1" fmla="*/ 0 h 653"/>
                  <a:gd name="T2" fmla="*/ 1072 w 1073"/>
                  <a:gd name="T3" fmla="*/ 653 h 653"/>
                  <a:gd name="T4" fmla="*/ 1073 w 1073"/>
                  <a:gd name="T5" fmla="*/ 653 h 653"/>
                  <a:gd name="T6" fmla="*/ 0 60000 65536"/>
                  <a:gd name="T7" fmla="*/ 0 60000 65536"/>
                  <a:gd name="T8" fmla="*/ 0 60000 65536"/>
                  <a:gd name="T9" fmla="*/ 0 w 1073"/>
                  <a:gd name="T10" fmla="*/ 0 h 653"/>
                  <a:gd name="T11" fmla="*/ 1073 w 1073"/>
                  <a:gd name="T12" fmla="*/ 653 h 653"/>
                </a:gdLst>
                <a:ahLst/>
                <a:cxnLst>
                  <a:cxn ang="T6">
                    <a:pos x="T0" y="T1"/>
                  </a:cxn>
                  <a:cxn ang="T7">
                    <a:pos x="T2" y="T3"/>
                  </a:cxn>
                  <a:cxn ang="T8">
                    <a:pos x="T4" y="T5"/>
                  </a:cxn>
                </a:cxnLst>
                <a:rect l="T9" t="T10" r="T11" b="T12"/>
                <a:pathLst>
                  <a:path w="1073" h="653">
                    <a:moveTo>
                      <a:pt x="0" y="0"/>
                    </a:moveTo>
                    <a:lnTo>
                      <a:pt x="1072" y="653"/>
                    </a:lnTo>
                    <a:lnTo>
                      <a:pt x="1073" y="65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6" name="Freeform 142"/>
              <p:cNvSpPr>
                <a:spLocks/>
              </p:cNvSpPr>
              <p:nvPr/>
            </p:nvSpPr>
            <p:spPr bwMode="auto">
              <a:xfrm>
                <a:off x="8047" y="1718"/>
                <a:ext cx="1" cy="175"/>
              </a:xfrm>
              <a:custGeom>
                <a:avLst/>
                <a:gdLst>
                  <a:gd name="T0" fmla="*/ 0 w 1"/>
                  <a:gd name="T1" fmla="*/ 0 h 699"/>
                  <a:gd name="T2" fmla="*/ 0 w 1"/>
                  <a:gd name="T3" fmla="*/ 699 h 699"/>
                  <a:gd name="T4" fmla="*/ 1 w 1"/>
                  <a:gd name="T5" fmla="*/ 699 h 699"/>
                  <a:gd name="T6" fmla="*/ 0 60000 65536"/>
                  <a:gd name="T7" fmla="*/ 0 60000 65536"/>
                  <a:gd name="T8" fmla="*/ 0 60000 65536"/>
                  <a:gd name="T9" fmla="*/ 0 w 1"/>
                  <a:gd name="T10" fmla="*/ 0 h 699"/>
                  <a:gd name="T11" fmla="*/ 1 w 1"/>
                  <a:gd name="T12" fmla="*/ 699 h 699"/>
                </a:gdLst>
                <a:ahLst/>
                <a:cxnLst>
                  <a:cxn ang="T6">
                    <a:pos x="T0" y="T1"/>
                  </a:cxn>
                  <a:cxn ang="T7">
                    <a:pos x="T2" y="T3"/>
                  </a:cxn>
                  <a:cxn ang="T8">
                    <a:pos x="T4" y="T5"/>
                  </a:cxn>
                </a:cxnLst>
                <a:rect l="T9" t="T10" r="T11" b="T12"/>
                <a:pathLst>
                  <a:path w="1" h="699">
                    <a:moveTo>
                      <a:pt x="0" y="0"/>
                    </a:moveTo>
                    <a:lnTo>
                      <a:pt x="0" y="699"/>
                    </a:lnTo>
                    <a:lnTo>
                      <a:pt x="1" y="69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7" name="Freeform 143"/>
              <p:cNvSpPr>
                <a:spLocks/>
              </p:cNvSpPr>
              <p:nvPr/>
            </p:nvSpPr>
            <p:spPr bwMode="auto">
              <a:xfrm>
                <a:off x="7965" y="1660"/>
                <a:ext cx="294" cy="1"/>
              </a:xfrm>
              <a:custGeom>
                <a:avLst/>
                <a:gdLst>
                  <a:gd name="T0" fmla="*/ 1176 w 1176"/>
                  <a:gd name="T1" fmla="*/ 0 h 1"/>
                  <a:gd name="T2" fmla="*/ 0 w 1176"/>
                  <a:gd name="T3" fmla="*/ 0 h 1"/>
                  <a:gd name="T4" fmla="*/ 1 w 1176"/>
                  <a:gd name="T5" fmla="*/ 0 h 1"/>
                  <a:gd name="T6" fmla="*/ 0 60000 65536"/>
                  <a:gd name="T7" fmla="*/ 0 60000 65536"/>
                  <a:gd name="T8" fmla="*/ 0 60000 65536"/>
                  <a:gd name="T9" fmla="*/ 0 w 1176"/>
                  <a:gd name="T10" fmla="*/ 0 h 1"/>
                  <a:gd name="T11" fmla="*/ 1176 w 1176"/>
                  <a:gd name="T12" fmla="*/ 1 h 1"/>
                </a:gdLst>
                <a:ahLst/>
                <a:cxnLst>
                  <a:cxn ang="T6">
                    <a:pos x="T0" y="T1"/>
                  </a:cxn>
                  <a:cxn ang="T7">
                    <a:pos x="T2" y="T3"/>
                  </a:cxn>
                  <a:cxn ang="T8">
                    <a:pos x="T4" y="T5"/>
                  </a:cxn>
                </a:cxnLst>
                <a:rect l="T9" t="T10" r="T11" b="T12"/>
                <a:pathLst>
                  <a:path w="1176" h="1">
                    <a:moveTo>
                      <a:pt x="117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8" name="Freeform 144"/>
              <p:cNvSpPr>
                <a:spLocks/>
              </p:cNvSpPr>
              <p:nvPr/>
            </p:nvSpPr>
            <p:spPr bwMode="auto">
              <a:xfrm>
                <a:off x="7872" y="1485"/>
                <a:ext cx="1" cy="127"/>
              </a:xfrm>
              <a:custGeom>
                <a:avLst/>
                <a:gdLst>
                  <a:gd name="T0" fmla="*/ 0 w 1"/>
                  <a:gd name="T1" fmla="*/ 506 h 506"/>
                  <a:gd name="T2" fmla="*/ 0 w 1"/>
                  <a:gd name="T3" fmla="*/ 0 h 506"/>
                  <a:gd name="T4" fmla="*/ 1 w 1"/>
                  <a:gd name="T5" fmla="*/ 0 h 506"/>
                  <a:gd name="T6" fmla="*/ 0 60000 65536"/>
                  <a:gd name="T7" fmla="*/ 0 60000 65536"/>
                  <a:gd name="T8" fmla="*/ 0 60000 65536"/>
                  <a:gd name="T9" fmla="*/ 0 w 1"/>
                  <a:gd name="T10" fmla="*/ 0 h 506"/>
                  <a:gd name="T11" fmla="*/ 1 w 1"/>
                  <a:gd name="T12" fmla="*/ 506 h 506"/>
                </a:gdLst>
                <a:ahLst/>
                <a:cxnLst>
                  <a:cxn ang="T6">
                    <a:pos x="T0" y="T1"/>
                  </a:cxn>
                  <a:cxn ang="T7">
                    <a:pos x="T2" y="T3"/>
                  </a:cxn>
                  <a:cxn ang="T8">
                    <a:pos x="T4" y="T5"/>
                  </a:cxn>
                </a:cxnLst>
                <a:rect l="T9" t="T10" r="T11" b="T12"/>
                <a:pathLst>
                  <a:path w="1" h="506">
                    <a:moveTo>
                      <a:pt x="0" y="50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29" name="Freeform 145"/>
              <p:cNvSpPr>
                <a:spLocks/>
              </p:cNvSpPr>
              <p:nvPr/>
            </p:nvSpPr>
            <p:spPr bwMode="auto">
              <a:xfrm>
                <a:off x="7872" y="1485"/>
                <a:ext cx="385" cy="1"/>
              </a:xfrm>
              <a:custGeom>
                <a:avLst/>
                <a:gdLst>
                  <a:gd name="T0" fmla="*/ 0 w 1540"/>
                  <a:gd name="T1" fmla="*/ 0 h 1"/>
                  <a:gd name="T2" fmla="*/ 1538 w 1540"/>
                  <a:gd name="T3" fmla="*/ 0 h 1"/>
                  <a:gd name="T4" fmla="*/ 1540 w 1540"/>
                  <a:gd name="T5" fmla="*/ 0 h 1"/>
                  <a:gd name="T6" fmla="*/ 0 60000 65536"/>
                  <a:gd name="T7" fmla="*/ 0 60000 65536"/>
                  <a:gd name="T8" fmla="*/ 0 60000 65536"/>
                  <a:gd name="T9" fmla="*/ 0 w 1540"/>
                  <a:gd name="T10" fmla="*/ 0 h 1"/>
                  <a:gd name="T11" fmla="*/ 1540 w 1540"/>
                  <a:gd name="T12" fmla="*/ 1 h 1"/>
                </a:gdLst>
                <a:ahLst/>
                <a:cxnLst>
                  <a:cxn ang="T6">
                    <a:pos x="T0" y="T1"/>
                  </a:cxn>
                  <a:cxn ang="T7">
                    <a:pos x="T2" y="T3"/>
                  </a:cxn>
                  <a:cxn ang="T8">
                    <a:pos x="T4" y="T5"/>
                  </a:cxn>
                </a:cxnLst>
                <a:rect l="T9" t="T10" r="T11" b="T12"/>
                <a:pathLst>
                  <a:path w="1540" h="1">
                    <a:moveTo>
                      <a:pt x="0" y="0"/>
                    </a:moveTo>
                    <a:lnTo>
                      <a:pt x="1538" y="0"/>
                    </a:lnTo>
                    <a:lnTo>
                      <a:pt x="154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0" name="Freeform 146"/>
              <p:cNvSpPr>
                <a:spLocks/>
              </p:cNvSpPr>
              <p:nvPr/>
            </p:nvSpPr>
            <p:spPr bwMode="auto">
              <a:xfrm>
                <a:off x="8047" y="1893"/>
                <a:ext cx="1" cy="175"/>
              </a:xfrm>
              <a:custGeom>
                <a:avLst/>
                <a:gdLst>
                  <a:gd name="T0" fmla="*/ 0 w 1"/>
                  <a:gd name="T1" fmla="*/ 699 h 699"/>
                  <a:gd name="T2" fmla="*/ 0 w 1"/>
                  <a:gd name="T3" fmla="*/ 0 h 699"/>
                  <a:gd name="T4" fmla="*/ 1 w 1"/>
                  <a:gd name="T5" fmla="*/ 0 h 699"/>
                  <a:gd name="T6" fmla="*/ 0 60000 65536"/>
                  <a:gd name="T7" fmla="*/ 0 60000 65536"/>
                  <a:gd name="T8" fmla="*/ 0 60000 65536"/>
                  <a:gd name="T9" fmla="*/ 0 w 1"/>
                  <a:gd name="T10" fmla="*/ 0 h 699"/>
                  <a:gd name="T11" fmla="*/ 1 w 1"/>
                  <a:gd name="T12" fmla="*/ 699 h 699"/>
                </a:gdLst>
                <a:ahLst/>
                <a:cxnLst>
                  <a:cxn ang="T6">
                    <a:pos x="T0" y="T1"/>
                  </a:cxn>
                  <a:cxn ang="T7">
                    <a:pos x="T2" y="T3"/>
                  </a:cxn>
                  <a:cxn ang="T8">
                    <a:pos x="T4" y="T5"/>
                  </a:cxn>
                </a:cxnLst>
                <a:rect l="T9" t="T10" r="T11" b="T12"/>
                <a:pathLst>
                  <a:path w="1" h="699">
                    <a:moveTo>
                      <a:pt x="0" y="69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1" name="Freeform 147"/>
              <p:cNvSpPr>
                <a:spLocks/>
              </p:cNvSpPr>
              <p:nvPr/>
            </p:nvSpPr>
            <p:spPr bwMode="auto">
              <a:xfrm>
                <a:off x="7627" y="1893"/>
                <a:ext cx="1" cy="291"/>
              </a:xfrm>
              <a:custGeom>
                <a:avLst/>
                <a:gdLst>
                  <a:gd name="T0" fmla="*/ 0 w 1"/>
                  <a:gd name="T1" fmla="*/ 1165 h 1165"/>
                  <a:gd name="T2" fmla="*/ 0 w 1"/>
                  <a:gd name="T3" fmla="*/ 0 h 1165"/>
                  <a:gd name="T4" fmla="*/ 1 w 1"/>
                  <a:gd name="T5" fmla="*/ 0 h 1165"/>
                  <a:gd name="T6" fmla="*/ 0 60000 65536"/>
                  <a:gd name="T7" fmla="*/ 0 60000 65536"/>
                  <a:gd name="T8" fmla="*/ 0 60000 65536"/>
                  <a:gd name="T9" fmla="*/ 0 w 1"/>
                  <a:gd name="T10" fmla="*/ 0 h 1165"/>
                  <a:gd name="T11" fmla="*/ 1 w 1"/>
                  <a:gd name="T12" fmla="*/ 1165 h 1165"/>
                </a:gdLst>
                <a:ahLst/>
                <a:cxnLst>
                  <a:cxn ang="T6">
                    <a:pos x="T0" y="T1"/>
                  </a:cxn>
                  <a:cxn ang="T7">
                    <a:pos x="T2" y="T3"/>
                  </a:cxn>
                  <a:cxn ang="T8">
                    <a:pos x="T4" y="T5"/>
                  </a:cxn>
                </a:cxnLst>
                <a:rect l="T9" t="T10" r="T11" b="T12"/>
                <a:pathLst>
                  <a:path w="1" h="1165">
                    <a:moveTo>
                      <a:pt x="0" y="116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2" name="Freeform 148"/>
              <p:cNvSpPr>
                <a:spLocks/>
              </p:cNvSpPr>
              <p:nvPr/>
            </p:nvSpPr>
            <p:spPr bwMode="auto">
              <a:xfrm>
                <a:off x="7522" y="1893"/>
                <a:ext cx="1" cy="291"/>
              </a:xfrm>
              <a:custGeom>
                <a:avLst/>
                <a:gdLst>
                  <a:gd name="T0" fmla="*/ 0 w 1"/>
                  <a:gd name="T1" fmla="*/ 1165 h 1165"/>
                  <a:gd name="T2" fmla="*/ 0 w 1"/>
                  <a:gd name="T3" fmla="*/ 0 h 1165"/>
                  <a:gd name="T4" fmla="*/ 1 w 1"/>
                  <a:gd name="T5" fmla="*/ 0 h 1165"/>
                  <a:gd name="T6" fmla="*/ 0 60000 65536"/>
                  <a:gd name="T7" fmla="*/ 0 60000 65536"/>
                  <a:gd name="T8" fmla="*/ 0 60000 65536"/>
                  <a:gd name="T9" fmla="*/ 0 w 1"/>
                  <a:gd name="T10" fmla="*/ 0 h 1165"/>
                  <a:gd name="T11" fmla="*/ 1 w 1"/>
                  <a:gd name="T12" fmla="*/ 1165 h 1165"/>
                </a:gdLst>
                <a:ahLst/>
                <a:cxnLst>
                  <a:cxn ang="T6">
                    <a:pos x="T0" y="T1"/>
                  </a:cxn>
                  <a:cxn ang="T7">
                    <a:pos x="T2" y="T3"/>
                  </a:cxn>
                  <a:cxn ang="T8">
                    <a:pos x="T4" y="T5"/>
                  </a:cxn>
                </a:cxnLst>
                <a:rect l="T9" t="T10" r="T11" b="T12"/>
                <a:pathLst>
                  <a:path w="1" h="1165">
                    <a:moveTo>
                      <a:pt x="0" y="116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3" name="Freeform 149"/>
              <p:cNvSpPr>
                <a:spLocks/>
              </p:cNvSpPr>
              <p:nvPr/>
            </p:nvSpPr>
            <p:spPr bwMode="auto">
              <a:xfrm>
                <a:off x="7872" y="2301"/>
                <a:ext cx="385" cy="1"/>
              </a:xfrm>
              <a:custGeom>
                <a:avLst/>
                <a:gdLst>
                  <a:gd name="T0" fmla="*/ 0 w 1540"/>
                  <a:gd name="T1" fmla="*/ 0 h 1"/>
                  <a:gd name="T2" fmla="*/ 1538 w 1540"/>
                  <a:gd name="T3" fmla="*/ 0 h 1"/>
                  <a:gd name="T4" fmla="*/ 1540 w 1540"/>
                  <a:gd name="T5" fmla="*/ 0 h 1"/>
                  <a:gd name="T6" fmla="*/ 0 60000 65536"/>
                  <a:gd name="T7" fmla="*/ 0 60000 65536"/>
                  <a:gd name="T8" fmla="*/ 0 60000 65536"/>
                  <a:gd name="T9" fmla="*/ 0 w 1540"/>
                  <a:gd name="T10" fmla="*/ 0 h 1"/>
                  <a:gd name="T11" fmla="*/ 1540 w 1540"/>
                  <a:gd name="T12" fmla="*/ 1 h 1"/>
                </a:gdLst>
                <a:ahLst/>
                <a:cxnLst>
                  <a:cxn ang="T6">
                    <a:pos x="T0" y="T1"/>
                  </a:cxn>
                  <a:cxn ang="T7">
                    <a:pos x="T2" y="T3"/>
                  </a:cxn>
                  <a:cxn ang="T8">
                    <a:pos x="T4" y="T5"/>
                  </a:cxn>
                </a:cxnLst>
                <a:rect l="T9" t="T10" r="T11" b="T12"/>
                <a:pathLst>
                  <a:path w="1540" h="1">
                    <a:moveTo>
                      <a:pt x="0" y="0"/>
                    </a:moveTo>
                    <a:lnTo>
                      <a:pt x="1538" y="0"/>
                    </a:lnTo>
                    <a:lnTo>
                      <a:pt x="154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4" name="Freeform 150"/>
              <p:cNvSpPr>
                <a:spLocks/>
              </p:cNvSpPr>
              <p:nvPr/>
            </p:nvSpPr>
            <p:spPr bwMode="auto">
              <a:xfrm>
                <a:off x="7779" y="2068"/>
                <a:ext cx="268" cy="163"/>
              </a:xfrm>
              <a:custGeom>
                <a:avLst/>
                <a:gdLst>
                  <a:gd name="T0" fmla="*/ 0 w 1073"/>
                  <a:gd name="T1" fmla="*/ 653 h 653"/>
                  <a:gd name="T2" fmla="*/ 1072 w 1073"/>
                  <a:gd name="T3" fmla="*/ 0 h 653"/>
                  <a:gd name="T4" fmla="*/ 1073 w 1073"/>
                  <a:gd name="T5" fmla="*/ 0 h 653"/>
                  <a:gd name="T6" fmla="*/ 0 60000 65536"/>
                  <a:gd name="T7" fmla="*/ 0 60000 65536"/>
                  <a:gd name="T8" fmla="*/ 0 60000 65536"/>
                  <a:gd name="T9" fmla="*/ 0 w 1073"/>
                  <a:gd name="T10" fmla="*/ 0 h 653"/>
                  <a:gd name="T11" fmla="*/ 1073 w 1073"/>
                  <a:gd name="T12" fmla="*/ 653 h 653"/>
                </a:gdLst>
                <a:ahLst/>
                <a:cxnLst>
                  <a:cxn ang="T6">
                    <a:pos x="T0" y="T1"/>
                  </a:cxn>
                  <a:cxn ang="T7">
                    <a:pos x="T2" y="T3"/>
                  </a:cxn>
                  <a:cxn ang="T8">
                    <a:pos x="T4" y="T5"/>
                  </a:cxn>
                </a:cxnLst>
                <a:rect l="T9" t="T10" r="T11" b="T12"/>
                <a:pathLst>
                  <a:path w="1073" h="653">
                    <a:moveTo>
                      <a:pt x="0" y="653"/>
                    </a:moveTo>
                    <a:lnTo>
                      <a:pt x="1072" y="0"/>
                    </a:lnTo>
                    <a:lnTo>
                      <a:pt x="107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5" name="Freeform 151"/>
              <p:cNvSpPr>
                <a:spLocks/>
              </p:cNvSpPr>
              <p:nvPr/>
            </p:nvSpPr>
            <p:spPr bwMode="auto">
              <a:xfrm>
                <a:off x="7266" y="2103"/>
                <a:ext cx="257" cy="81"/>
              </a:xfrm>
              <a:custGeom>
                <a:avLst/>
                <a:gdLst>
                  <a:gd name="T0" fmla="*/ 0 w 1026"/>
                  <a:gd name="T1" fmla="*/ 0 h 326"/>
                  <a:gd name="T2" fmla="*/ 1025 w 1026"/>
                  <a:gd name="T3" fmla="*/ 326 h 326"/>
                  <a:gd name="T4" fmla="*/ 1026 w 1026"/>
                  <a:gd name="T5" fmla="*/ 326 h 326"/>
                  <a:gd name="T6" fmla="*/ 0 60000 65536"/>
                  <a:gd name="T7" fmla="*/ 0 60000 65536"/>
                  <a:gd name="T8" fmla="*/ 0 60000 65536"/>
                  <a:gd name="T9" fmla="*/ 0 w 1026"/>
                  <a:gd name="T10" fmla="*/ 0 h 326"/>
                  <a:gd name="T11" fmla="*/ 1026 w 1026"/>
                  <a:gd name="T12" fmla="*/ 326 h 326"/>
                </a:gdLst>
                <a:ahLst/>
                <a:cxnLst>
                  <a:cxn ang="T6">
                    <a:pos x="T0" y="T1"/>
                  </a:cxn>
                  <a:cxn ang="T7">
                    <a:pos x="T2" y="T3"/>
                  </a:cxn>
                  <a:cxn ang="T8">
                    <a:pos x="T4" y="T5"/>
                  </a:cxn>
                </a:cxnLst>
                <a:rect l="T9" t="T10" r="T11" b="T12"/>
                <a:pathLst>
                  <a:path w="1026" h="326">
                    <a:moveTo>
                      <a:pt x="0" y="0"/>
                    </a:moveTo>
                    <a:lnTo>
                      <a:pt x="1025" y="326"/>
                    </a:lnTo>
                    <a:lnTo>
                      <a:pt x="1026" y="32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6" name="Freeform 152"/>
              <p:cNvSpPr>
                <a:spLocks/>
              </p:cNvSpPr>
              <p:nvPr/>
            </p:nvSpPr>
            <p:spPr bwMode="auto">
              <a:xfrm>
                <a:off x="7627" y="2231"/>
                <a:ext cx="152" cy="1"/>
              </a:xfrm>
              <a:custGeom>
                <a:avLst/>
                <a:gdLst>
                  <a:gd name="T0" fmla="*/ 0 w 607"/>
                  <a:gd name="T1" fmla="*/ 0 h 1"/>
                  <a:gd name="T2" fmla="*/ 606 w 607"/>
                  <a:gd name="T3" fmla="*/ 0 h 1"/>
                  <a:gd name="T4" fmla="*/ 607 w 607"/>
                  <a:gd name="T5" fmla="*/ 0 h 1"/>
                  <a:gd name="T6" fmla="*/ 0 60000 65536"/>
                  <a:gd name="T7" fmla="*/ 0 60000 65536"/>
                  <a:gd name="T8" fmla="*/ 0 60000 65536"/>
                  <a:gd name="T9" fmla="*/ 0 w 607"/>
                  <a:gd name="T10" fmla="*/ 0 h 1"/>
                  <a:gd name="T11" fmla="*/ 607 w 607"/>
                  <a:gd name="T12" fmla="*/ 1 h 1"/>
                </a:gdLst>
                <a:ahLst/>
                <a:cxnLst>
                  <a:cxn ang="T6">
                    <a:pos x="T0" y="T1"/>
                  </a:cxn>
                  <a:cxn ang="T7">
                    <a:pos x="T2" y="T3"/>
                  </a:cxn>
                  <a:cxn ang="T8">
                    <a:pos x="T4" y="T5"/>
                  </a:cxn>
                </a:cxnLst>
                <a:rect l="T9" t="T10" r="T11" b="T12"/>
                <a:pathLst>
                  <a:path w="607" h="1">
                    <a:moveTo>
                      <a:pt x="0" y="0"/>
                    </a:moveTo>
                    <a:lnTo>
                      <a:pt x="606" y="0"/>
                    </a:lnTo>
                    <a:lnTo>
                      <a:pt x="60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7" name="Freeform 153"/>
              <p:cNvSpPr>
                <a:spLocks/>
              </p:cNvSpPr>
              <p:nvPr/>
            </p:nvSpPr>
            <p:spPr bwMode="auto">
              <a:xfrm>
                <a:off x="7522" y="2184"/>
                <a:ext cx="105" cy="1"/>
              </a:xfrm>
              <a:custGeom>
                <a:avLst/>
                <a:gdLst>
                  <a:gd name="T0" fmla="*/ 0 w 421"/>
                  <a:gd name="T1" fmla="*/ 0 h 1"/>
                  <a:gd name="T2" fmla="*/ 420 w 421"/>
                  <a:gd name="T3" fmla="*/ 0 h 1"/>
                  <a:gd name="T4" fmla="*/ 421 w 421"/>
                  <a:gd name="T5" fmla="*/ 0 h 1"/>
                  <a:gd name="T6" fmla="*/ 0 60000 65536"/>
                  <a:gd name="T7" fmla="*/ 0 60000 65536"/>
                  <a:gd name="T8" fmla="*/ 0 60000 65536"/>
                  <a:gd name="T9" fmla="*/ 0 w 421"/>
                  <a:gd name="T10" fmla="*/ 0 h 1"/>
                  <a:gd name="T11" fmla="*/ 421 w 421"/>
                  <a:gd name="T12" fmla="*/ 1 h 1"/>
                </a:gdLst>
                <a:ahLst/>
                <a:cxnLst>
                  <a:cxn ang="T6">
                    <a:pos x="T0" y="T1"/>
                  </a:cxn>
                  <a:cxn ang="T7">
                    <a:pos x="T2" y="T3"/>
                  </a:cxn>
                  <a:cxn ang="T8">
                    <a:pos x="T4" y="T5"/>
                  </a:cxn>
                </a:cxnLst>
                <a:rect l="T9" t="T10" r="T11" b="T12"/>
                <a:pathLst>
                  <a:path w="421" h="1">
                    <a:moveTo>
                      <a:pt x="0" y="0"/>
                    </a:moveTo>
                    <a:lnTo>
                      <a:pt x="420" y="0"/>
                    </a:lnTo>
                    <a:lnTo>
                      <a:pt x="42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8" name="Freeform 154"/>
              <p:cNvSpPr>
                <a:spLocks/>
              </p:cNvSpPr>
              <p:nvPr/>
            </p:nvSpPr>
            <p:spPr bwMode="auto">
              <a:xfrm>
                <a:off x="7627" y="2184"/>
                <a:ext cx="1" cy="47"/>
              </a:xfrm>
              <a:custGeom>
                <a:avLst/>
                <a:gdLst>
                  <a:gd name="T0" fmla="*/ 0 w 1"/>
                  <a:gd name="T1" fmla="*/ 0 h 187"/>
                  <a:gd name="T2" fmla="*/ 0 w 1"/>
                  <a:gd name="T3" fmla="*/ 187 h 187"/>
                  <a:gd name="T4" fmla="*/ 1 w 1"/>
                  <a:gd name="T5" fmla="*/ 187 h 187"/>
                  <a:gd name="T6" fmla="*/ 0 60000 65536"/>
                  <a:gd name="T7" fmla="*/ 0 60000 65536"/>
                  <a:gd name="T8" fmla="*/ 0 60000 65536"/>
                  <a:gd name="T9" fmla="*/ 0 w 1"/>
                  <a:gd name="T10" fmla="*/ 0 h 187"/>
                  <a:gd name="T11" fmla="*/ 1 w 1"/>
                  <a:gd name="T12" fmla="*/ 187 h 187"/>
                </a:gdLst>
                <a:ahLst/>
                <a:cxnLst>
                  <a:cxn ang="T6">
                    <a:pos x="T0" y="T1"/>
                  </a:cxn>
                  <a:cxn ang="T7">
                    <a:pos x="T2" y="T3"/>
                  </a:cxn>
                  <a:cxn ang="T8">
                    <a:pos x="T4" y="T5"/>
                  </a:cxn>
                </a:cxnLst>
                <a:rect l="T9" t="T10" r="T11" b="T12"/>
                <a:pathLst>
                  <a:path w="1" h="187">
                    <a:moveTo>
                      <a:pt x="0" y="0"/>
                    </a:moveTo>
                    <a:lnTo>
                      <a:pt x="0" y="187"/>
                    </a:lnTo>
                    <a:lnTo>
                      <a:pt x="1" y="18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39" name="Freeform 155"/>
              <p:cNvSpPr>
                <a:spLocks/>
              </p:cNvSpPr>
              <p:nvPr/>
            </p:nvSpPr>
            <p:spPr bwMode="auto">
              <a:xfrm>
                <a:off x="7872" y="2174"/>
                <a:ext cx="1" cy="127"/>
              </a:xfrm>
              <a:custGeom>
                <a:avLst/>
                <a:gdLst>
                  <a:gd name="T0" fmla="*/ 0 w 1"/>
                  <a:gd name="T1" fmla="*/ 0 h 507"/>
                  <a:gd name="T2" fmla="*/ 0 w 1"/>
                  <a:gd name="T3" fmla="*/ 507 h 507"/>
                  <a:gd name="T4" fmla="*/ 1 w 1"/>
                  <a:gd name="T5" fmla="*/ 507 h 507"/>
                  <a:gd name="T6" fmla="*/ 0 60000 65536"/>
                  <a:gd name="T7" fmla="*/ 0 60000 65536"/>
                  <a:gd name="T8" fmla="*/ 0 60000 65536"/>
                  <a:gd name="T9" fmla="*/ 0 w 1"/>
                  <a:gd name="T10" fmla="*/ 0 h 507"/>
                  <a:gd name="T11" fmla="*/ 1 w 1"/>
                  <a:gd name="T12" fmla="*/ 507 h 507"/>
                </a:gdLst>
                <a:ahLst/>
                <a:cxnLst>
                  <a:cxn ang="T6">
                    <a:pos x="T0" y="T1"/>
                  </a:cxn>
                  <a:cxn ang="T7">
                    <a:pos x="T2" y="T3"/>
                  </a:cxn>
                  <a:cxn ang="T8">
                    <a:pos x="T4" y="T5"/>
                  </a:cxn>
                </a:cxnLst>
                <a:rect l="T9" t="T10" r="T11" b="T12"/>
                <a:pathLst>
                  <a:path w="1" h="507">
                    <a:moveTo>
                      <a:pt x="0" y="0"/>
                    </a:moveTo>
                    <a:lnTo>
                      <a:pt x="0" y="507"/>
                    </a:lnTo>
                    <a:lnTo>
                      <a:pt x="1" y="50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0" name="Freeform 156"/>
              <p:cNvSpPr>
                <a:spLocks/>
              </p:cNvSpPr>
              <p:nvPr/>
            </p:nvSpPr>
            <p:spPr bwMode="auto">
              <a:xfrm>
                <a:off x="7951" y="2126"/>
                <a:ext cx="294" cy="1"/>
              </a:xfrm>
              <a:custGeom>
                <a:avLst/>
                <a:gdLst>
                  <a:gd name="T0" fmla="*/ 1176 w 1176"/>
                  <a:gd name="T1" fmla="*/ 0 h 1"/>
                  <a:gd name="T2" fmla="*/ 0 w 1176"/>
                  <a:gd name="T3" fmla="*/ 0 h 1"/>
                  <a:gd name="T4" fmla="*/ 1 w 1176"/>
                  <a:gd name="T5" fmla="*/ 0 h 1"/>
                  <a:gd name="T6" fmla="*/ 0 60000 65536"/>
                  <a:gd name="T7" fmla="*/ 0 60000 65536"/>
                  <a:gd name="T8" fmla="*/ 0 60000 65536"/>
                  <a:gd name="T9" fmla="*/ 0 w 1176"/>
                  <a:gd name="T10" fmla="*/ 0 h 1"/>
                  <a:gd name="T11" fmla="*/ 1176 w 1176"/>
                  <a:gd name="T12" fmla="*/ 1 h 1"/>
                </a:gdLst>
                <a:ahLst/>
                <a:cxnLst>
                  <a:cxn ang="T6">
                    <a:pos x="T0" y="T1"/>
                  </a:cxn>
                  <a:cxn ang="T7">
                    <a:pos x="T2" y="T3"/>
                  </a:cxn>
                  <a:cxn ang="T8">
                    <a:pos x="T4" y="T5"/>
                  </a:cxn>
                </a:cxnLst>
                <a:rect l="T9" t="T10" r="T11" b="T12"/>
                <a:pathLst>
                  <a:path w="1176" h="1">
                    <a:moveTo>
                      <a:pt x="117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1" name="Freeform 157"/>
              <p:cNvSpPr>
                <a:spLocks/>
              </p:cNvSpPr>
              <p:nvPr/>
            </p:nvSpPr>
            <p:spPr bwMode="auto">
              <a:xfrm>
                <a:off x="7255" y="1683"/>
                <a:ext cx="36" cy="420"/>
              </a:xfrm>
              <a:custGeom>
                <a:avLst/>
                <a:gdLst>
                  <a:gd name="T0" fmla="*/ 45 w 147"/>
                  <a:gd name="T1" fmla="*/ 0 h 1678"/>
                  <a:gd name="T2" fmla="*/ 108 w 147"/>
                  <a:gd name="T3" fmla="*/ 208 h 1678"/>
                  <a:gd name="T4" fmla="*/ 147 w 147"/>
                  <a:gd name="T5" fmla="*/ 417 h 1678"/>
                  <a:gd name="T6" fmla="*/ 137 w 147"/>
                  <a:gd name="T7" fmla="*/ 626 h 1678"/>
                  <a:gd name="T8" fmla="*/ 87 w 147"/>
                  <a:gd name="T9" fmla="*/ 833 h 1678"/>
                  <a:gd name="T10" fmla="*/ 30 w 147"/>
                  <a:gd name="T11" fmla="*/ 1042 h 1678"/>
                  <a:gd name="T12" fmla="*/ 0 w 147"/>
                  <a:gd name="T13" fmla="*/ 1253 h 1678"/>
                  <a:gd name="T14" fmla="*/ 11 w 147"/>
                  <a:gd name="T15" fmla="*/ 1465 h 1678"/>
                  <a:gd name="T16" fmla="*/ 45 w 147"/>
                  <a:gd name="T17" fmla="*/ 1678 h 1678"/>
                  <a:gd name="T18" fmla="*/ 46 w 147"/>
                  <a:gd name="T19" fmla="*/ 1678 h 16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7"/>
                  <a:gd name="T31" fmla="*/ 0 h 1678"/>
                  <a:gd name="T32" fmla="*/ 147 w 147"/>
                  <a:gd name="T33" fmla="*/ 1678 h 16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7" h="1678">
                    <a:moveTo>
                      <a:pt x="45" y="0"/>
                    </a:moveTo>
                    <a:lnTo>
                      <a:pt x="108" y="208"/>
                    </a:lnTo>
                    <a:lnTo>
                      <a:pt x="147" y="417"/>
                    </a:lnTo>
                    <a:lnTo>
                      <a:pt x="137" y="626"/>
                    </a:lnTo>
                    <a:lnTo>
                      <a:pt x="87" y="833"/>
                    </a:lnTo>
                    <a:lnTo>
                      <a:pt x="30" y="1042"/>
                    </a:lnTo>
                    <a:lnTo>
                      <a:pt x="0" y="1253"/>
                    </a:lnTo>
                    <a:lnTo>
                      <a:pt x="11" y="1465"/>
                    </a:lnTo>
                    <a:lnTo>
                      <a:pt x="45" y="1678"/>
                    </a:lnTo>
                    <a:lnTo>
                      <a:pt x="46" y="1678"/>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2" name="Freeform 158"/>
              <p:cNvSpPr>
                <a:spLocks/>
              </p:cNvSpPr>
              <p:nvPr/>
            </p:nvSpPr>
            <p:spPr bwMode="auto">
              <a:xfrm>
                <a:off x="8244" y="1485"/>
                <a:ext cx="23" cy="816"/>
              </a:xfrm>
              <a:custGeom>
                <a:avLst/>
                <a:gdLst>
                  <a:gd name="T0" fmla="*/ 51 w 92"/>
                  <a:gd name="T1" fmla="*/ 0 h 3263"/>
                  <a:gd name="T2" fmla="*/ 5 w 92"/>
                  <a:gd name="T3" fmla="*/ 410 h 3263"/>
                  <a:gd name="T4" fmla="*/ 0 w 92"/>
                  <a:gd name="T5" fmla="*/ 613 h 3263"/>
                  <a:gd name="T6" fmla="*/ 19 w 92"/>
                  <a:gd name="T7" fmla="*/ 817 h 3263"/>
                  <a:gd name="T8" fmla="*/ 84 w 92"/>
                  <a:gd name="T9" fmla="*/ 1222 h 3263"/>
                  <a:gd name="T10" fmla="*/ 92 w 92"/>
                  <a:gd name="T11" fmla="*/ 1425 h 3263"/>
                  <a:gd name="T12" fmla="*/ 76 w 92"/>
                  <a:gd name="T13" fmla="*/ 1629 h 3263"/>
                  <a:gd name="T14" fmla="*/ 19 w 92"/>
                  <a:gd name="T15" fmla="*/ 2036 h 3263"/>
                  <a:gd name="T16" fmla="*/ 3 w 92"/>
                  <a:gd name="T17" fmla="*/ 2445 h 3263"/>
                  <a:gd name="T18" fmla="*/ 51 w 92"/>
                  <a:gd name="T19" fmla="*/ 3263 h 3263"/>
                  <a:gd name="T20" fmla="*/ 53 w 92"/>
                  <a:gd name="T21" fmla="*/ 3263 h 326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2"/>
                  <a:gd name="T34" fmla="*/ 0 h 3263"/>
                  <a:gd name="T35" fmla="*/ 92 w 92"/>
                  <a:gd name="T36" fmla="*/ 3263 h 326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2" h="3263">
                    <a:moveTo>
                      <a:pt x="51" y="0"/>
                    </a:moveTo>
                    <a:lnTo>
                      <a:pt x="5" y="410"/>
                    </a:lnTo>
                    <a:lnTo>
                      <a:pt x="0" y="613"/>
                    </a:lnTo>
                    <a:lnTo>
                      <a:pt x="19" y="817"/>
                    </a:lnTo>
                    <a:lnTo>
                      <a:pt x="84" y="1222"/>
                    </a:lnTo>
                    <a:lnTo>
                      <a:pt x="92" y="1425"/>
                    </a:lnTo>
                    <a:lnTo>
                      <a:pt x="76" y="1629"/>
                    </a:lnTo>
                    <a:lnTo>
                      <a:pt x="19" y="2036"/>
                    </a:lnTo>
                    <a:lnTo>
                      <a:pt x="3" y="2445"/>
                    </a:lnTo>
                    <a:lnTo>
                      <a:pt x="51" y="3263"/>
                    </a:lnTo>
                    <a:lnTo>
                      <a:pt x="53" y="326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3" name="Freeform 159"/>
              <p:cNvSpPr>
                <a:spLocks/>
              </p:cNvSpPr>
              <p:nvPr/>
            </p:nvSpPr>
            <p:spPr bwMode="auto">
              <a:xfrm>
                <a:off x="7872" y="1485"/>
                <a:ext cx="70" cy="70"/>
              </a:xfrm>
              <a:custGeom>
                <a:avLst/>
                <a:gdLst>
                  <a:gd name="T0" fmla="*/ 0 w 281"/>
                  <a:gd name="T1" fmla="*/ 280 h 280"/>
                  <a:gd name="T2" fmla="*/ 280 w 281"/>
                  <a:gd name="T3" fmla="*/ 0 h 280"/>
                  <a:gd name="T4" fmla="*/ 281 w 281"/>
                  <a:gd name="T5" fmla="*/ 0 h 280"/>
                  <a:gd name="T6" fmla="*/ 0 60000 65536"/>
                  <a:gd name="T7" fmla="*/ 0 60000 65536"/>
                  <a:gd name="T8" fmla="*/ 0 60000 65536"/>
                  <a:gd name="T9" fmla="*/ 0 w 281"/>
                  <a:gd name="T10" fmla="*/ 0 h 280"/>
                  <a:gd name="T11" fmla="*/ 281 w 281"/>
                  <a:gd name="T12" fmla="*/ 280 h 280"/>
                </a:gdLst>
                <a:ahLst/>
                <a:cxnLst>
                  <a:cxn ang="T6">
                    <a:pos x="T0" y="T1"/>
                  </a:cxn>
                  <a:cxn ang="T7">
                    <a:pos x="T2" y="T3"/>
                  </a:cxn>
                  <a:cxn ang="T8">
                    <a:pos x="T4" y="T5"/>
                  </a:cxn>
                </a:cxnLst>
                <a:rect l="T9" t="T10" r="T11" b="T12"/>
                <a:pathLst>
                  <a:path w="281" h="280">
                    <a:moveTo>
                      <a:pt x="0" y="280"/>
                    </a:moveTo>
                    <a:lnTo>
                      <a:pt x="280" y="0"/>
                    </a:lnTo>
                    <a:lnTo>
                      <a:pt x="28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4" name="Freeform 160"/>
              <p:cNvSpPr>
                <a:spLocks/>
              </p:cNvSpPr>
              <p:nvPr/>
            </p:nvSpPr>
            <p:spPr bwMode="auto">
              <a:xfrm>
                <a:off x="7882" y="1485"/>
                <a:ext cx="133" cy="133"/>
              </a:xfrm>
              <a:custGeom>
                <a:avLst/>
                <a:gdLst>
                  <a:gd name="T0" fmla="*/ 0 w 532"/>
                  <a:gd name="T1" fmla="*/ 531 h 531"/>
                  <a:gd name="T2" fmla="*/ 530 w 532"/>
                  <a:gd name="T3" fmla="*/ 0 h 531"/>
                  <a:gd name="T4" fmla="*/ 532 w 532"/>
                  <a:gd name="T5" fmla="*/ 0 h 531"/>
                  <a:gd name="T6" fmla="*/ 0 60000 65536"/>
                  <a:gd name="T7" fmla="*/ 0 60000 65536"/>
                  <a:gd name="T8" fmla="*/ 0 60000 65536"/>
                  <a:gd name="T9" fmla="*/ 0 w 532"/>
                  <a:gd name="T10" fmla="*/ 0 h 531"/>
                  <a:gd name="T11" fmla="*/ 532 w 532"/>
                  <a:gd name="T12" fmla="*/ 531 h 531"/>
                </a:gdLst>
                <a:ahLst/>
                <a:cxnLst>
                  <a:cxn ang="T6">
                    <a:pos x="T0" y="T1"/>
                  </a:cxn>
                  <a:cxn ang="T7">
                    <a:pos x="T2" y="T3"/>
                  </a:cxn>
                  <a:cxn ang="T8">
                    <a:pos x="T4" y="T5"/>
                  </a:cxn>
                </a:cxnLst>
                <a:rect l="T9" t="T10" r="T11" b="T12"/>
                <a:pathLst>
                  <a:path w="532" h="531">
                    <a:moveTo>
                      <a:pt x="0" y="531"/>
                    </a:moveTo>
                    <a:lnTo>
                      <a:pt x="530" y="0"/>
                    </a:lnTo>
                    <a:lnTo>
                      <a:pt x="5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5" name="Freeform 161"/>
              <p:cNvSpPr>
                <a:spLocks/>
              </p:cNvSpPr>
              <p:nvPr/>
            </p:nvSpPr>
            <p:spPr bwMode="auto">
              <a:xfrm>
                <a:off x="7927" y="1485"/>
                <a:ext cx="161" cy="160"/>
              </a:xfrm>
              <a:custGeom>
                <a:avLst/>
                <a:gdLst>
                  <a:gd name="T0" fmla="*/ 0 w 641"/>
                  <a:gd name="T1" fmla="*/ 641 h 641"/>
                  <a:gd name="T2" fmla="*/ 640 w 641"/>
                  <a:gd name="T3" fmla="*/ 0 h 641"/>
                  <a:gd name="T4" fmla="*/ 641 w 641"/>
                  <a:gd name="T5" fmla="*/ 0 h 641"/>
                  <a:gd name="T6" fmla="*/ 0 60000 65536"/>
                  <a:gd name="T7" fmla="*/ 0 60000 65536"/>
                  <a:gd name="T8" fmla="*/ 0 60000 65536"/>
                  <a:gd name="T9" fmla="*/ 0 w 641"/>
                  <a:gd name="T10" fmla="*/ 0 h 641"/>
                  <a:gd name="T11" fmla="*/ 641 w 641"/>
                  <a:gd name="T12" fmla="*/ 641 h 641"/>
                </a:gdLst>
                <a:ahLst/>
                <a:cxnLst>
                  <a:cxn ang="T6">
                    <a:pos x="T0" y="T1"/>
                  </a:cxn>
                  <a:cxn ang="T7">
                    <a:pos x="T2" y="T3"/>
                  </a:cxn>
                  <a:cxn ang="T8">
                    <a:pos x="T4" y="T5"/>
                  </a:cxn>
                </a:cxnLst>
                <a:rect l="T9" t="T10" r="T11" b="T12"/>
                <a:pathLst>
                  <a:path w="641" h="641">
                    <a:moveTo>
                      <a:pt x="0" y="641"/>
                    </a:moveTo>
                    <a:lnTo>
                      <a:pt x="640" y="0"/>
                    </a:lnTo>
                    <a:lnTo>
                      <a:pt x="6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6" name="Freeform 162"/>
              <p:cNvSpPr>
                <a:spLocks/>
              </p:cNvSpPr>
              <p:nvPr/>
            </p:nvSpPr>
            <p:spPr bwMode="auto">
              <a:xfrm>
                <a:off x="7985" y="1485"/>
                <a:ext cx="175" cy="175"/>
              </a:xfrm>
              <a:custGeom>
                <a:avLst/>
                <a:gdLst>
                  <a:gd name="T0" fmla="*/ 0 w 699"/>
                  <a:gd name="T1" fmla="*/ 700 h 700"/>
                  <a:gd name="T2" fmla="*/ 698 w 699"/>
                  <a:gd name="T3" fmla="*/ 0 h 700"/>
                  <a:gd name="T4" fmla="*/ 699 w 699"/>
                  <a:gd name="T5" fmla="*/ 0 h 700"/>
                  <a:gd name="T6" fmla="*/ 0 60000 65536"/>
                  <a:gd name="T7" fmla="*/ 0 60000 65536"/>
                  <a:gd name="T8" fmla="*/ 0 60000 65536"/>
                  <a:gd name="T9" fmla="*/ 0 w 699"/>
                  <a:gd name="T10" fmla="*/ 0 h 700"/>
                  <a:gd name="T11" fmla="*/ 699 w 699"/>
                  <a:gd name="T12" fmla="*/ 700 h 700"/>
                </a:gdLst>
                <a:ahLst/>
                <a:cxnLst>
                  <a:cxn ang="T6">
                    <a:pos x="T0" y="T1"/>
                  </a:cxn>
                  <a:cxn ang="T7">
                    <a:pos x="T2" y="T3"/>
                  </a:cxn>
                  <a:cxn ang="T8">
                    <a:pos x="T4" y="T5"/>
                  </a:cxn>
                </a:cxnLst>
                <a:rect l="T9" t="T10" r="T11" b="T12"/>
                <a:pathLst>
                  <a:path w="699" h="700">
                    <a:moveTo>
                      <a:pt x="0" y="700"/>
                    </a:moveTo>
                    <a:lnTo>
                      <a:pt x="698" y="0"/>
                    </a:lnTo>
                    <a:lnTo>
                      <a:pt x="6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7" name="Freeform 163"/>
              <p:cNvSpPr>
                <a:spLocks/>
              </p:cNvSpPr>
              <p:nvPr/>
            </p:nvSpPr>
            <p:spPr bwMode="auto">
              <a:xfrm>
                <a:off x="8058" y="1485"/>
                <a:ext cx="175" cy="175"/>
              </a:xfrm>
              <a:custGeom>
                <a:avLst/>
                <a:gdLst>
                  <a:gd name="T0" fmla="*/ 0 w 699"/>
                  <a:gd name="T1" fmla="*/ 700 h 700"/>
                  <a:gd name="T2" fmla="*/ 698 w 699"/>
                  <a:gd name="T3" fmla="*/ 0 h 700"/>
                  <a:gd name="T4" fmla="*/ 699 w 699"/>
                  <a:gd name="T5" fmla="*/ 0 h 700"/>
                  <a:gd name="T6" fmla="*/ 0 60000 65536"/>
                  <a:gd name="T7" fmla="*/ 0 60000 65536"/>
                  <a:gd name="T8" fmla="*/ 0 60000 65536"/>
                  <a:gd name="T9" fmla="*/ 0 w 699"/>
                  <a:gd name="T10" fmla="*/ 0 h 700"/>
                  <a:gd name="T11" fmla="*/ 699 w 699"/>
                  <a:gd name="T12" fmla="*/ 700 h 700"/>
                </a:gdLst>
                <a:ahLst/>
                <a:cxnLst>
                  <a:cxn ang="T6">
                    <a:pos x="T0" y="T1"/>
                  </a:cxn>
                  <a:cxn ang="T7">
                    <a:pos x="T2" y="T3"/>
                  </a:cxn>
                  <a:cxn ang="T8">
                    <a:pos x="T4" y="T5"/>
                  </a:cxn>
                </a:cxnLst>
                <a:rect l="T9" t="T10" r="T11" b="T12"/>
                <a:pathLst>
                  <a:path w="699" h="700">
                    <a:moveTo>
                      <a:pt x="0" y="700"/>
                    </a:moveTo>
                    <a:lnTo>
                      <a:pt x="698" y="0"/>
                    </a:lnTo>
                    <a:lnTo>
                      <a:pt x="6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8" name="Freeform 164"/>
              <p:cNvSpPr>
                <a:spLocks/>
              </p:cNvSpPr>
              <p:nvPr/>
            </p:nvSpPr>
            <p:spPr bwMode="auto">
              <a:xfrm>
                <a:off x="8131" y="1541"/>
                <a:ext cx="118" cy="119"/>
              </a:xfrm>
              <a:custGeom>
                <a:avLst/>
                <a:gdLst>
                  <a:gd name="T0" fmla="*/ 0 w 474"/>
                  <a:gd name="T1" fmla="*/ 474 h 474"/>
                  <a:gd name="T2" fmla="*/ 472 w 474"/>
                  <a:gd name="T3" fmla="*/ 0 h 474"/>
                  <a:gd name="T4" fmla="*/ 474 w 474"/>
                  <a:gd name="T5" fmla="*/ 0 h 474"/>
                  <a:gd name="T6" fmla="*/ 0 60000 65536"/>
                  <a:gd name="T7" fmla="*/ 0 60000 65536"/>
                  <a:gd name="T8" fmla="*/ 0 60000 65536"/>
                  <a:gd name="T9" fmla="*/ 0 w 474"/>
                  <a:gd name="T10" fmla="*/ 0 h 474"/>
                  <a:gd name="T11" fmla="*/ 474 w 474"/>
                  <a:gd name="T12" fmla="*/ 474 h 474"/>
                </a:gdLst>
                <a:ahLst/>
                <a:cxnLst>
                  <a:cxn ang="T6">
                    <a:pos x="T0" y="T1"/>
                  </a:cxn>
                  <a:cxn ang="T7">
                    <a:pos x="T2" y="T3"/>
                  </a:cxn>
                  <a:cxn ang="T8">
                    <a:pos x="T4" y="T5"/>
                  </a:cxn>
                </a:cxnLst>
                <a:rect l="T9" t="T10" r="T11" b="T12"/>
                <a:pathLst>
                  <a:path w="474" h="474">
                    <a:moveTo>
                      <a:pt x="0" y="474"/>
                    </a:moveTo>
                    <a:lnTo>
                      <a:pt x="472" y="0"/>
                    </a:lnTo>
                    <a:lnTo>
                      <a:pt x="4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49" name="Freeform 165"/>
              <p:cNvSpPr>
                <a:spLocks/>
              </p:cNvSpPr>
              <p:nvPr/>
            </p:nvSpPr>
            <p:spPr bwMode="auto">
              <a:xfrm>
                <a:off x="8204" y="1620"/>
                <a:ext cx="40" cy="40"/>
              </a:xfrm>
              <a:custGeom>
                <a:avLst/>
                <a:gdLst>
                  <a:gd name="T0" fmla="*/ 0 w 161"/>
                  <a:gd name="T1" fmla="*/ 161 h 161"/>
                  <a:gd name="T2" fmla="*/ 160 w 161"/>
                  <a:gd name="T3" fmla="*/ 0 h 161"/>
                  <a:gd name="T4" fmla="*/ 161 w 161"/>
                  <a:gd name="T5" fmla="*/ 0 h 161"/>
                  <a:gd name="T6" fmla="*/ 0 60000 65536"/>
                  <a:gd name="T7" fmla="*/ 0 60000 65536"/>
                  <a:gd name="T8" fmla="*/ 0 60000 65536"/>
                  <a:gd name="T9" fmla="*/ 0 w 161"/>
                  <a:gd name="T10" fmla="*/ 0 h 161"/>
                  <a:gd name="T11" fmla="*/ 161 w 161"/>
                  <a:gd name="T12" fmla="*/ 161 h 161"/>
                </a:gdLst>
                <a:ahLst/>
                <a:cxnLst>
                  <a:cxn ang="T6">
                    <a:pos x="T0" y="T1"/>
                  </a:cxn>
                  <a:cxn ang="T7">
                    <a:pos x="T2" y="T3"/>
                  </a:cxn>
                  <a:cxn ang="T8">
                    <a:pos x="T4" y="T5"/>
                  </a:cxn>
                </a:cxnLst>
                <a:rect l="T9" t="T10" r="T11" b="T12"/>
                <a:pathLst>
                  <a:path w="161" h="161">
                    <a:moveTo>
                      <a:pt x="0" y="161"/>
                    </a:moveTo>
                    <a:lnTo>
                      <a:pt x="160" y="0"/>
                    </a:lnTo>
                    <a:lnTo>
                      <a:pt x="16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0" name="Freeform 166"/>
              <p:cNvSpPr>
                <a:spLocks/>
              </p:cNvSpPr>
              <p:nvPr/>
            </p:nvSpPr>
            <p:spPr bwMode="auto">
              <a:xfrm>
                <a:off x="7872" y="2126"/>
                <a:ext cx="85" cy="84"/>
              </a:xfrm>
              <a:custGeom>
                <a:avLst/>
                <a:gdLst>
                  <a:gd name="T0" fmla="*/ 0 w 338"/>
                  <a:gd name="T1" fmla="*/ 338 h 338"/>
                  <a:gd name="T2" fmla="*/ 337 w 338"/>
                  <a:gd name="T3" fmla="*/ 0 h 338"/>
                  <a:gd name="T4" fmla="*/ 338 w 338"/>
                  <a:gd name="T5" fmla="*/ 0 h 338"/>
                  <a:gd name="T6" fmla="*/ 0 60000 65536"/>
                  <a:gd name="T7" fmla="*/ 0 60000 65536"/>
                  <a:gd name="T8" fmla="*/ 0 60000 65536"/>
                  <a:gd name="T9" fmla="*/ 0 w 338"/>
                  <a:gd name="T10" fmla="*/ 0 h 338"/>
                  <a:gd name="T11" fmla="*/ 338 w 338"/>
                  <a:gd name="T12" fmla="*/ 338 h 338"/>
                </a:gdLst>
                <a:ahLst/>
                <a:cxnLst>
                  <a:cxn ang="T6">
                    <a:pos x="T0" y="T1"/>
                  </a:cxn>
                  <a:cxn ang="T7">
                    <a:pos x="T2" y="T3"/>
                  </a:cxn>
                  <a:cxn ang="T8">
                    <a:pos x="T4" y="T5"/>
                  </a:cxn>
                </a:cxnLst>
                <a:rect l="T9" t="T10" r="T11" b="T12"/>
                <a:pathLst>
                  <a:path w="338" h="338">
                    <a:moveTo>
                      <a:pt x="0" y="338"/>
                    </a:moveTo>
                    <a:lnTo>
                      <a:pt x="337" y="0"/>
                    </a:lnTo>
                    <a:lnTo>
                      <a:pt x="33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1" name="Freeform 167"/>
              <p:cNvSpPr>
                <a:spLocks/>
              </p:cNvSpPr>
              <p:nvPr/>
            </p:nvSpPr>
            <p:spPr bwMode="auto">
              <a:xfrm>
                <a:off x="7872" y="2126"/>
                <a:ext cx="157" cy="157"/>
              </a:xfrm>
              <a:custGeom>
                <a:avLst/>
                <a:gdLst>
                  <a:gd name="T0" fmla="*/ 0 w 629"/>
                  <a:gd name="T1" fmla="*/ 628 h 628"/>
                  <a:gd name="T2" fmla="*/ 628 w 629"/>
                  <a:gd name="T3" fmla="*/ 0 h 628"/>
                  <a:gd name="T4" fmla="*/ 629 w 629"/>
                  <a:gd name="T5" fmla="*/ 0 h 628"/>
                  <a:gd name="T6" fmla="*/ 0 60000 65536"/>
                  <a:gd name="T7" fmla="*/ 0 60000 65536"/>
                  <a:gd name="T8" fmla="*/ 0 60000 65536"/>
                  <a:gd name="T9" fmla="*/ 0 w 629"/>
                  <a:gd name="T10" fmla="*/ 0 h 628"/>
                  <a:gd name="T11" fmla="*/ 629 w 629"/>
                  <a:gd name="T12" fmla="*/ 628 h 628"/>
                </a:gdLst>
                <a:ahLst/>
                <a:cxnLst>
                  <a:cxn ang="T6">
                    <a:pos x="T0" y="T1"/>
                  </a:cxn>
                  <a:cxn ang="T7">
                    <a:pos x="T2" y="T3"/>
                  </a:cxn>
                  <a:cxn ang="T8">
                    <a:pos x="T4" y="T5"/>
                  </a:cxn>
                </a:cxnLst>
                <a:rect l="T9" t="T10" r="T11" b="T12"/>
                <a:pathLst>
                  <a:path w="629" h="628">
                    <a:moveTo>
                      <a:pt x="0" y="628"/>
                    </a:moveTo>
                    <a:lnTo>
                      <a:pt x="628" y="0"/>
                    </a:lnTo>
                    <a:lnTo>
                      <a:pt x="62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2" name="Freeform 168"/>
              <p:cNvSpPr>
                <a:spLocks/>
              </p:cNvSpPr>
              <p:nvPr/>
            </p:nvSpPr>
            <p:spPr bwMode="auto">
              <a:xfrm>
                <a:off x="7927" y="2126"/>
                <a:ext cx="175" cy="175"/>
              </a:xfrm>
              <a:custGeom>
                <a:avLst/>
                <a:gdLst>
                  <a:gd name="T0" fmla="*/ 0 w 699"/>
                  <a:gd name="T1" fmla="*/ 699 h 699"/>
                  <a:gd name="T2" fmla="*/ 698 w 699"/>
                  <a:gd name="T3" fmla="*/ 0 h 699"/>
                  <a:gd name="T4" fmla="*/ 699 w 699"/>
                  <a:gd name="T5" fmla="*/ 0 h 699"/>
                  <a:gd name="T6" fmla="*/ 0 60000 65536"/>
                  <a:gd name="T7" fmla="*/ 0 60000 65536"/>
                  <a:gd name="T8" fmla="*/ 0 60000 65536"/>
                  <a:gd name="T9" fmla="*/ 0 w 699"/>
                  <a:gd name="T10" fmla="*/ 0 h 699"/>
                  <a:gd name="T11" fmla="*/ 699 w 699"/>
                  <a:gd name="T12" fmla="*/ 699 h 699"/>
                </a:gdLst>
                <a:ahLst/>
                <a:cxnLst>
                  <a:cxn ang="T6">
                    <a:pos x="T0" y="T1"/>
                  </a:cxn>
                  <a:cxn ang="T7">
                    <a:pos x="T2" y="T3"/>
                  </a:cxn>
                  <a:cxn ang="T8">
                    <a:pos x="T4" y="T5"/>
                  </a:cxn>
                </a:cxnLst>
                <a:rect l="T9" t="T10" r="T11" b="T12"/>
                <a:pathLst>
                  <a:path w="699" h="699">
                    <a:moveTo>
                      <a:pt x="0" y="699"/>
                    </a:moveTo>
                    <a:lnTo>
                      <a:pt x="698" y="0"/>
                    </a:lnTo>
                    <a:lnTo>
                      <a:pt x="6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3" name="Freeform 169"/>
              <p:cNvSpPr>
                <a:spLocks/>
              </p:cNvSpPr>
              <p:nvPr/>
            </p:nvSpPr>
            <p:spPr bwMode="auto">
              <a:xfrm>
                <a:off x="8064" y="2126"/>
                <a:ext cx="175" cy="175"/>
              </a:xfrm>
              <a:custGeom>
                <a:avLst/>
                <a:gdLst>
                  <a:gd name="T0" fmla="*/ 0 w 699"/>
                  <a:gd name="T1" fmla="*/ 699 h 699"/>
                  <a:gd name="T2" fmla="*/ 698 w 699"/>
                  <a:gd name="T3" fmla="*/ 0 h 699"/>
                  <a:gd name="T4" fmla="*/ 699 w 699"/>
                  <a:gd name="T5" fmla="*/ 0 h 699"/>
                  <a:gd name="T6" fmla="*/ 0 60000 65536"/>
                  <a:gd name="T7" fmla="*/ 0 60000 65536"/>
                  <a:gd name="T8" fmla="*/ 0 60000 65536"/>
                  <a:gd name="T9" fmla="*/ 0 w 699"/>
                  <a:gd name="T10" fmla="*/ 0 h 699"/>
                  <a:gd name="T11" fmla="*/ 699 w 699"/>
                  <a:gd name="T12" fmla="*/ 699 h 699"/>
                </a:gdLst>
                <a:ahLst/>
                <a:cxnLst>
                  <a:cxn ang="T6">
                    <a:pos x="T0" y="T1"/>
                  </a:cxn>
                  <a:cxn ang="T7">
                    <a:pos x="T2" y="T3"/>
                  </a:cxn>
                  <a:cxn ang="T8">
                    <a:pos x="T4" y="T5"/>
                  </a:cxn>
                </a:cxnLst>
                <a:rect l="T9" t="T10" r="T11" b="T12"/>
                <a:pathLst>
                  <a:path w="699" h="699">
                    <a:moveTo>
                      <a:pt x="0" y="699"/>
                    </a:moveTo>
                    <a:lnTo>
                      <a:pt x="698" y="0"/>
                    </a:lnTo>
                    <a:lnTo>
                      <a:pt x="6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4" name="Freeform 170"/>
              <p:cNvSpPr>
                <a:spLocks/>
              </p:cNvSpPr>
              <p:nvPr/>
            </p:nvSpPr>
            <p:spPr bwMode="auto">
              <a:xfrm>
                <a:off x="8073" y="2128"/>
                <a:ext cx="173" cy="173"/>
              </a:xfrm>
              <a:custGeom>
                <a:avLst/>
                <a:gdLst>
                  <a:gd name="T0" fmla="*/ 0 w 692"/>
                  <a:gd name="T1" fmla="*/ 691 h 691"/>
                  <a:gd name="T2" fmla="*/ 691 w 692"/>
                  <a:gd name="T3" fmla="*/ 0 h 691"/>
                  <a:gd name="T4" fmla="*/ 692 w 692"/>
                  <a:gd name="T5" fmla="*/ 0 h 691"/>
                  <a:gd name="T6" fmla="*/ 0 60000 65536"/>
                  <a:gd name="T7" fmla="*/ 0 60000 65536"/>
                  <a:gd name="T8" fmla="*/ 0 60000 65536"/>
                  <a:gd name="T9" fmla="*/ 0 w 692"/>
                  <a:gd name="T10" fmla="*/ 0 h 691"/>
                  <a:gd name="T11" fmla="*/ 692 w 692"/>
                  <a:gd name="T12" fmla="*/ 691 h 691"/>
                </a:gdLst>
                <a:ahLst/>
                <a:cxnLst>
                  <a:cxn ang="T6">
                    <a:pos x="T0" y="T1"/>
                  </a:cxn>
                  <a:cxn ang="T7">
                    <a:pos x="T2" y="T3"/>
                  </a:cxn>
                  <a:cxn ang="T8">
                    <a:pos x="T4" y="T5"/>
                  </a:cxn>
                </a:cxnLst>
                <a:rect l="T9" t="T10" r="T11" b="T12"/>
                <a:pathLst>
                  <a:path w="692" h="691">
                    <a:moveTo>
                      <a:pt x="0" y="691"/>
                    </a:moveTo>
                    <a:lnTo>
                      <a:pt x="691" y="0"/>
                    </a:lnTo>
                    <a:lnTo>
                      <a:pt x="69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5" name="Freeform 171"/>
              <p:cNvSpPr>
                <a:spLocks/>
              </p:cNvSpPr>
              <p:nvPr/>
            </p:nvSpPr>
            <p:spPr bwMode="auto">
              <a:xfrm>
                <a:off x="8145" y="2197"/>
                <a:ext cx="104" cy="104"/>
              </a:xfrm>
              <a:custGeom>
                <a:avLst/>
                <a:gdLst>
                  <a:gd name="T0" fmla="*/ 0 w 414"/>
                  <a:gd name="T1" fmla="*/ 414 h 414"/>
                  <a:gd name="T2" fmla="*/ 413 w 414"/>
                  <a:gd name="T3" fmla="*/ 0 h 414"/>
                  <a:gd name="T4" fmla="*/ 414 w 414"/>
                  <a:gd name="T5" fmla="*/ 0 h 414"/>
                  <a:gd name="T6" fmla="*/ 0 60000 65536"/>
                  <a:gd name="T7" fmla="*/ 0 60000 65536"/>
                  <a:gd name="T8" fmla="*/ 0 60000 65536"/>
                  <a:gd name="T9" fmla="*/ 0 w 414"/>
                  <a:gd name="T10" fmla="*/ 0 h 414"/>
                  <a:gd name="T11" fmla="*/ 414 w 414"/>
                  <a:gd name="T12" fmla="*/ 414 h 414"/>
                </a:gdLst>
                <a:ahLst/>
                <a:cxnLst>
                  <a:cxn ang="T6">
                    <a:pos x="T0" y="T1"/>
                  </a:cxn>
                  <a:cxn ang="T7">
                    <a:pos x="T2" y="T3"/>
                  </a:cxn>
                  <a:cxn ang="T8">
                    <a:pos x="T4" y="T5"/>
                  </a:cxn>
                </a:cxnLst>
                <a:rect l="T9" t="T10" r="T11" b="T12"/>
                <a:pathLst>
                  <a:path w="414" h="414">
                    <a:moveTo>
                      <a:pt x="0" y="414"/>
                    </a:moveTo>
                    <a:lnTo>
                      <a:pt x="413" y="0"/>
                    </a:lnTo>
                    <a:lnTo>
                      <a:pt x="41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6" name="Freeform 172"/>
              <p:cNvSpPr>
                <a:spLocks/>
              </p:cNvSpPr>
              <p:nvPr/>
            </p:nvSpPr>
            <p:spPr bwMode="auto">
              <a:xfrm>
                <a:off x="8218" y="2265"/>
                <a:ext cx="36" cy="36"/>
              </a:xfrm>
              <a:custGeom>
                <a:avLst/>
                <a:gdLst>
                  <a:gd name="T0" fmla="*/ 0 w 144"/>
                  <a:gd name="T1" fmla="*/ 143 h 143"/>
                  <a:gd name="T2" fmla="*/ 143 w 144"/>
                  <a:gd name="T3" fmla="*/ 0 h 143"/>
                  <a:gd name="T4" fmla="*/ 144 w 144"/>
                  <a:gd name="T5" fmla="*/ 0 h 143"/>
                  <a:gd name="T6" fmla="*/ 0 60000 65536"/>
                  <a:gd name="T7" fmla="*/ 0 60000 65536"/>
                  <a:gd name="T8" fmla="*/ 0 60000 65536"/>
                  <a:gd name="T9" fmla="*/ 0 w 144"/>
                  <a:gd name="T10" fmla="*/ 0 h 143"/>
                  <a:gd name="T11" fmla="*/ 144 w 144"/>
                  <a:gd name="T12" fmla="*/ 143 h 143"/>
                </a:gdLst>
                <a:ahLst/>
                <a:cxnLst>
                  <a:cxn ang="T6">
                    <a:pos x="T0" y="T1"/>
                  </a:cxn>
                  <a:cxn ang="T7">
                    <a:pos x="T2" y="T3"/>
                  </a:cxn>
                  <a:cxn ang="T8">
                    <a:pos x="T4" y="T5"/>
                  </a:cxn>
                </a:cxnLst>
                <a:rect l="T9" t="T10" r="T11" b="T12"/>
                <a:pathLst>
                  <a:path w="144" h="143">
                    <a:moveTo>
                      <a:pt x="0" y="143"/>
                    </a:moveTo>
                    <a:lnTo>
                      <a:pt x="143" y="0"/>
                    </a:lnTo>
                    <a:lnTo>
                      <a:pt x="1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7" name="Freeform 173"/>
              <p:cNvSpPr>
                <a:spLocks/>
              </p:cNvSpPr>
              <p:nvPr/>
            </p:nvSpPr>
            <p:spPr bwMode="auto">
              <a:xfrm>
                <a:off x="7173" y="1893"/>
                <a:ext cx="267" cy="1"/>
              </a:xfrm>
              <a:custGeom>
                <a:avLst/>
                <a:gdLst>
                  <a:gd name="T0" fmla="*/ 0 w 1067"/>
                  <a:gd name="T1" fmla="*/ 0 h 1"/>
                  <a:gd name="T2" fmla="*/ 1066 w 1067"/>
                  <a:gd name="T3" fmla="*/ 0 h 1"/>
                  <a:gd name="T4" fmla="*/ 1067 w 1067"/>
                  <a:gd name="T5" fmla="*/ 0 h 1"/>
                  <a:gd name="T6" fmla="*/ 0 60000 65536"/>
                  <a:gd name="T7" fmla="*/ 0 60000 65536"/>
                  <a:gd name="T8" fmla="*/ 0 60000 65536"/>
                  <a:gd name="T9" fmla="*/ 0 w 1067"/>
                  <a:gd name="T10" fmla="*/ 0 h 1"/>
                  <a:gd name="T11" fmla="*/ 1067 w 1067"/>
                  <a:gd name="T12" fmla="*/ 1 h 1"/>
                </a:gdLst>
                <a:ahLst/>
                <a:cxnLst>
                  <a:cxn ang="T6">
                    <a:pos x="T0" y="T1"/>
                  </a:cxn>
                  <a:cxn ang="T7">
                    <a:pos x="T2" y="T3"/>
                  </a:cxn>
                  <a:cxn ang="T8">
                    <a:pos x="T4" y="T5"/>
                  </a:cxn>
                </a:cxnLst>
                <a:rect l="T9" t="T10" r="T11" b="T12"/>
                <a:pathLst>
                  <a:path w="1067" h="1">
                    <a:moveTo>
                      <a:pt x="0" y="0"/>
                    </a:moveTo>
                    <a:lnTo>
                      <a:pt x="1066" y="0"/>
                    </a:lnTo>
                    <a:lnTo>
                      <a:pt x="106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8" name="Freeform 174"/>
              <p:cNvSpPr>
                <a:spLocks/>
              </p:cNvSpPr>
              <p:nvPr/>
            </p:nvSpPr>
            <p:spPr bwMode="auto">
              <a:xfrm>
                <a:off x="7500" y="1893"/>
                <a:ext cx="10"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59" name="Freeform 175"/>
              <p:cNvSpPr>
                <a:spLocks/>
              </p:cNvSpPr>
              <p:nvPr/>
            </p:nvSpPr>
            <p:spPr bwMode="auto">
              <a:xfrm>
                <a:off x="7571" y="1893"/>
                <a:ext cx="486" cy="1"/>
              </a:xfrm>
              <a:custGeom>
                <a:avLst/>
                <a:gdLst>
                  <a:gd name="T0" fmla="*/ 0 w 1945"/>
                  <a:gd name="T1" fmla="*/ 0 h 1"/>
                  <a:gd name="T2" fmla="*/ 1944 w 1945"/>
                  <a:gd name="T3" fmla="*/ 0 h 1"/>
                  <a:gd name="T4" fmla="*/ 1945 w 1945"/>
                  <a:gd name="T5" fmla="*/ 0 h 1"/>
                  <a:gd name="T6" fmla="*/ 0 60000 65536"/>
                  <a:gd name="T7" fmla="*/ 0 60000 65536"/>
                  <a:gd name="T8" fmla="*/ 0 60000 65536"/>
                  <a:gd name="T9" fmla="*/ 0 w 1945"/>
                  <a:gd name="T10" fmla="*/ 0 h 1"/>
                  <a:gd name="T11" fmla="*/ 1945 w 1945"/>
                  <a:gd name="T12" fmla="*/ 1 h 1"/>
                </a:gdLst>
                <a:ahLst/>
                <a:cxnLst>
                  <a:cxn ang="T6">
                    <a:pos x="T0" y="T1"/>
                  </a:cxn>
                  <a:cxn ang="T7">
                    <a:pos x="T2" y="T3"/>
                  </a:cxn>
                  <a:cxn ang="T8">
                    <a:pos x="T4" y="T5"/>
                  </a:cxn>
                </a:cxnLst>
                <a:rect l="T9" t="T10" r="T11" b="T12"/>
                <a:pathLst>
                  <a:path w="1945" h="1">
                    <a:moveTo>
                      <a:pt x="0" y="0"/>
                    </a:moveTo>
                    <a:lnTo>
                      <a:pt x="1944" y="0"/>
                    </a:lnTo>
                    <a:lnTo>
                      <a:pt x="194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0" name="Freeform 176"/>
              <p:cNvSpPr>
                <a:spLocks/>
              </p:cNvSpPr>
              <p:nvPr/>
            </p:nvSpPr>
            <p:spPr bwMode="auto">
              <a:xfrm>
                <a:off x="8117" y="1893"/>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1" name="Freeform 177"/>
              <p:cNvSpPr>
                <a:spLocks/>
              </p:cNvSpPr>
              <p:nvPr/>
            </p:nvSpPr>
            <p:spPr bwMode="auto">
              <a:xfrm>
                <a:off x="8188" y="1893"/>
                <a:ext cx="267" cy="1"/>
              </a:xfrm>
              <a:custGeom>
                <a:avLst/>
                <a:gdLst>
                  <a:gd name="T0" fmla="*/ 0 w 1067"/>
                  <a:gd name="T1" fmla="*/ 0 h 1"/>
                  <a:gd name="T2" fmla="*/ 1066 w 1067"/>
                  <a:gd name="T3" fmla="*/ 0 h 1"/>
                  <a:gd name="T4" fmla="*/ 1067 w 1067"/>
                  <a:gd name="T5" fmla="*/ 0 h 1"/>
                  <a:gd name="T6" fmla="*/ 0 60000 65536"/>
                  <a:gd name="T7" fmla="*/ 0 60000 65536"/>
                  <a:gd name="T8" fmla="*/ 0 60000 65536"/>
                  <a:gd name="T9" fmla="*/ 0 w 1067"/>
                  <a:gd name="T10" fmla="*/ 0 h 1"/>
                  <a:gd name="T11" fmla="*/ 1067 w 1067"/>
                  <a:gd name="T12" fmla="*/ 1 h 1"/>
                </a:gdLst>
                <a:ahLst/>
                <a:cxnLst>
                  <a:cxn ang="T6">
                    <a:pos x="T0" y="T1"/>
                  </a:cxn>
                  <a:cxn ang="T7">
                    <a:pos x="T2" y="T3"/>
                  </a:cxn>
                  <a:cxn ang="T8">
                    <a:pos x="T4" y="T5"/>
                  </a:cxn>
                </a:cxnLst>
                <a:rect l="T9" t="T10" r="T11" b="T12"/>
                <a:pathLst>
                  <a:path w="1067" h="1">
                    <a:moveTo>
                      <a:pt x="0" y="0"/>
                    </a:moveTo>
                    <a:lnTo>
                      <a:pt x="1066" y="0"/>
                    </a:lnTo>
                    <a:lnTo>
                      <a:pt x="106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2" name="Freeform 178"/>
              <p:cNvSpPr>
                <a:spLocks/>
              </p:cNvSpPr>
              <p:nvPr/>
            </p:nvSpPr>
            <p:spPr bwMode="auto">
              <a:xfrm>
                <a:off x="5739" y="1893"/>
                <a:ext cx="284" cy="1"/>
              </a:xfrm>
              <a:custGeom>
                <a:avLst/>
                <a:gdLst>
                  <a:gd name="T0" fmla="*/ 0 w 1137"/>
                  <a:gd name="T1" fmla="*/ 0 h 1"/>
                  <a:gd name="T2" fmla="*/ 1136 w 1137"/>
                  <a:gd name="T3" fmla="*/ 0 h 1"/>
                  <a:gd name="T4" fmla="*/ 1137 w 1137"/>
                  <a:gd name="T5" fmla="*/ 0 h 1"/>
                  <a:gd name="T6" fmla="*/ 0 60000 65536"/>
                  <a:gd name="T7" fmla="*/ 0 60000 65536"/>
                  <a:gd name="T8" fmla="*/ 0 60000 65536"/>
                  <a:gd name="T9" fmla="*/ 0 w 1137"/>
                  <a:gd name="T10" fmla="*/ 0 h 1"/>
                  <a:gd name="T11" fmla="*/ 1137 w 1137"/>
                  <a:gd name="T12" fmla="*/ 1 h 1"/>
                </a:gdLst>
                <a:ahLst/>
                <a:cxnLst>
                  <a:cxn ang="T6">
                    <a:pos x="T0" y="T1"/>
                  </a:cxn>
                  <a:cxn ang="T7">
                    <a:pos x="T2" y="T3"/>
                  </a:cxn>
                  <a:cxn ang="T8">
                    <a:pos x="T4" y="T5"/>
                  </a:cxn>
                </a:cxnLst>
                <a:rect l="T9" t="T10" r="T11" b="T12"/>
                <a:pathLst>
                  <a:path w="1137" h="1">
                    <a:moveTo>
                      <a:pt x="0" y="0"/>
                    </a:moveTo>
                    <a:lnTo>
                      <a:pt x="1136" y="0"/>
                    </a:lnTo>
                    <a:lnTo>
                      <a:pt x="113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3" name="Freeform 179"/>
              <p:cNvSpPr>
                <a:spLocks/>
              </p:cNvSpPr>
              <p:nvPr/>
            </p:nvSpPr>
            <p:spPr bwMode="auto">
              <a:xfrm>
                <a:off x="6084" y="1893"/>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4" name="Freeform 180"/>
              <p:cNvSpPr>
                <a:spLocks/>
              </p:cNvSpPr>
              <p:nvPr/>
            </p:nvSpPr>
            <p:spPr bwMode="auto">
              <a:xfrm>
                <a:off x="6155" y="1893"/>
                <a:ext cx="486" cy="1"/>
              </a:xfrm>
              <a:custGeom>
                <a:avLst/>
                <a:gdLst>
                  <a:gd name="T0" fmla="*/ 0 w 1945"/>
                  <a:gd name="T1" fmla="*/ 0 h 1"/>
                  <a:gd name="T2" fmla="*/ 1944 w 1945"/>
                  <a:gd name="T3" fmla="*/ 0 h 1"/>
                  <a:gd name="T4" fmla="*/ 1945 w 1945"/>
                  <a:gd name="T5" fmla="*/ 0 h 1"/>
                  <a:gd name="T6" fmla="*/ 0 60000 65536"/>
                  <a:gd name="T7" fmla="*/ 0 60000 65536"/>
                  <a:gd name="T8" fmla="*/ 0 60000 65536"/>
                  <a:gd name="T9" fmla="*/ 0 w 1945"/>
                  <a:gd name="T10" fmla="*/ 0 h 1"/>
                  <a:gd name="T11" fmla="*/ 1945 w 1945"/>
                  <a:gd name="T12" fmla="*/ 1 h 1"/>
                </a:gdLst>
                <a:ahLst/>
                <a:cxnLst>
                  <a:cxn ang="T6">
                    <a:pos x="T0" y="T1"/>
                  </a:cxn>
                  <a:cxn ang="T7">
                    <a:pos x="T2" y="T3"/>
                  </a:cxn>
                  <a:cxn ang="T8">
                    <a:pos x="T4" y="T5"/>
                  </a:cxn>
                </a:cxnLst>
                <a:rect l="T9" t="T10" r="T11" b="T12"/>
                <a:pathLst>
                  <a:path w="1945" h="1">
                    <a:moveTo>
                      <a:pt x="0" y="0"/>
                    </a:moveTo>
                    <a:lnTo>
                      <a:pt x="1944" y="0"/>
                    </a:lnTo>
                    <a:lnTo>
                      <a:pt x="194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5" name="Freeform 181"/>
              <p:cNvSpPr>
                <a:spLocks/>
              </p:cNvSpPr>
              <p:nvPr/>
            </p:nvSpPr>
            <p:spPr bwMode="auto">
              <a:xfrm>
                <a:off x="6701" y="1893"/>
                <a:ext cx="11"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6" name="Freeform 182"/>
              <p:cNvSpPr>
                <a:spLocks/>
              </p:cNvSpPr>
              <p:nvPr/>
            </p:nvSpPr>
            <p:spPr bwMode="auto">
              <a:xfrm>
                <a:off x="6772" y="1893"/>
                <a:ext cx="284" cy="1"/>
              </a:xfrm>
              <a:custGeom>
                <a:avLst/>
                <a:gdLst>
                  <a:gd name="T0" fmla="*/ 0 w 1136"/>
                  <a:gd name="T1" fmla="*/ 0 h 1"/>
                  <a:gd name="T2" fmla="*/ 1135 w 1136"/>
                  <a:gd name="T3" fmla="*/ 0 h 1"/>
                  <a:gd name="T4" fmla="*/ 1136 w 1136"/>
                  <a:gd name="T5" fmla="*/ 0 h 1"/>
                  <a:gd name="T6" fmla="*/ 0 60000 65536"/>
                  <a:gd name="T7" fmla="*/ 0 60000 65536"/>
                  <a:gd name="T8" fmla="*/ 0 60000 65536"/>
                  <a:gd name="T9" fmla="*/ 0 w 1136"/>
                  <a:gd name="T10" fmla="*/ 0 h 1"/>
                  <a:gd name="T11" fmla="*/ 1136 w 1136"/>
                  <a:gd name="T12" fmla="*/ 1 h 1"/>
                </a:gdLst>
                <a:ahLst/>
                <a:cxnLst>
                  <a:cxn ang="T6">
                    <a:pos x="T0" y="T1"/>
                  </a:cxn>
                  <a:cxn ang="T7">
                    <a:pos x="T2" y="T3"/>
                  </a:cxn>
                  <a:cxn ang="T8">
                    <a:pos x="T4" y="T5"/>
                  </a:cxn>
                </a:cxnLst>
                <a:rect l="T9" t="T10" r="T11" b="T12"/>
                <a:pathLst>
                  <a:path w="1136" h="1">
                    <a:moveTo>
                      <a:pt x="0" y="0"/>
                    </a:moveTo>
                    <a:lnTo>
                      <a:pt x="1135" y="0"/>
                    </a:lnTo>
                    <a:lnTo>
                      <a:pt x="11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7" name="Freeform 183"/>
              <p:cNvSpPr>
                <a:spLocks/>
              </p:cNvSpPr>
              <p:nvPr/>
            </p:nvSpPr>
            <p:spPr bwMode="auto">
              <a:xfrm>
                <a:off x="7779" y="1893"/>
                <a:ext cx="268" cy="1"/>
              </a:xfrm>
              <a:custGeom>
                <a:avLst/>
                <a:gdLst>
                  <a:gd name="T0" fmla="*/ 1072 w 1072"/>
                  <a:gd name="T1" fmla="*/ 0 h 1"/>
                  <a:gd name="T2" fmla="*/ 0 w 1072"/>
                  <a:gd name="T3" fmla="*/ 0 h 1"/>
                  <a:gd name="T4" fmla="*/ 1 w 1072"/>
                  <a:gd name="T5" fmla="*/ 0 h 1"/>
                  <a:gd name="T6" fmla="*/ 0 60000 65536"/>
                  <a:gd name="T7" fmla="*/ 0 60000 65536"/>
                  <a:gd name="T8" fmla="*/ 0 60000 65536"/>
                  <a:gd name="T9" fmla="*/ 0 w 1072"/>
                  <a:gd name="T10" fmla="*/ 0 h 1"/>
                  <a:gd name="T11" fmla="*/ 1072 w 1072"/>
                  <a:gd name="T12" fmla="*/ 1 h 1"/>
                </a:gdLst>
                <a:ahLst/>
                <a:cxnLst>
                  <a:cxn ang="T6">
                    <a:pos x="T0" y="T1"/>
                  </a:cxn>
                  <a:cxn ang="T7">
                    <a:pos x="T2" y="T3"/>
                  </a:cxn>
                  <a:cxn ang="T8">
                    <a:pos x="T4" y="T5"/>
                  </a:cxn>
                </a:cxnLst>
                <a:rect l="T9" t="T10" r="T11" b="T12"/>
                <a:pathLst>
                  <a:path w="1072" h="1">
                    <a:moveTo>
                      <a:pt x="1072"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8" name="Freeform 184"/>
              <p:cNvSpPr>
                <a:spLocks/>
              </p:cNvSpPr>
              <p:nvPr/>
            </p:nvSpPr>
            <p:spPr bwMode="auto">
              <a:xfrm>
                <a:off x="7697" y="1823"/>
                <a:ext cx="82" cy="70"/>
              </a:xfrm>
              <a:custGeom>
                <a:avLst/>
                <a:gdLst>
                  <a:gd name="T0" fmla="*/ 326 w 326"/>
                  <a:gd name="T1" fmla="*/ 280 h 280"/>
                  <a:gd name="T2" fmla="*/ 0 w 326"/>
                  <a:gd name="T3" fmla="*/ 0 h 280"/>
                  <a:gd name="T4" fmla="*/ 1 w 326"/>
                  <a:gd name="T5" fmla="*/ 0 h 280"/>
                  <a:gd name="T6" fmla="*/ 0 60000 65536"/>
                  <a:gd name="T7" fmla="*/ 0 60000 65536"/>
                  <a:gd name="T8" fmla="*/ 0 60000 65536"/>
                  <a:gd name="T9" fmla="*/ 0 w 326"/>
                  <a:gd name="T10" fmla="*/ 0 h 280"/>
                  <a:gd name="T11" fmla="*/ 326 w 326"/>
                  <a:gd name="T12" fmla="*/ 280 h 280"/>
                </a:gdLst>
                <a:ahLst/>
                <a:cxnLst>
                  <a:cxn ang="T6">
                    <a:pos x="T0" y="T1"/>
                  </a:cxn>
                  <a:cxn ang="T7">
                    <a:pos x="T2" y="T3"/>
                  </a:cxn>
                  <a:cxn ang="T8">
                    <a:pos x="T4" y="T5"/>
                  </a:cxn>
                </a:cxnLst>
                <a:rect l="T9" t="T10" r="T11" b="T12"/>
                <a:pathLst>
                  <a:path w="326" h="280">
                    <a:moveTo>
                      <a:pt x="326" y="28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69" name="Freeform 185"/>
              <p:cNvSpPr>
                <a:spLocks/>
              </p:cNvSpPr>
              <p:nvPr/>
            </p:nvSpPr>
            <p:spPr bwMode="auto">
              <a:xfrm>
                <a:off x="7697" y="1788"/>
                <a:ext cx="94" cy="35"/>
              </a:xfrm>
              <a:custGeom>
                <a:avLst/>
                <a:gdLst>
                  <a:gd name="T0" fmla="*/ 0 w 374"/>
                  <a:gd name="T1" fmla="*/ 140 h 140"/>
                  <a:gd name="T2" fmla="*/ 373 w 374"/>
                  <a:gd name="T3" fmla="*/ 0 h 140"/>
                  <a:gd name="T4" fmla="*/ 374 w 374"/>
                  <a:gd name="T5" fmla="*/ 0 h 140"/>
                  <a:gd name="T6" fmla="*/ 0 60000 65536"/>
                  <a:gd name="T7" fmla="*/ 0 60000 65536"/>
                  <a:gd name="T8" fmla="*/ 0 60000 65536"/>
                  <a:gd name="T9" fmla="*/ 0 w 374"/>
                  <a:gd name="T10" fmla="*/ 0 h 140"/>
                  <a:gd name="T11" fmla="*/ 374 w 374"/>
                  <a:gd name="T12" fmla="*/ 140 h 140"/>
                </a:gdLst>
                <a:ahLst/>
                <a:cxnLst>
                  <a:cxn ang="T6">
                    <a:pos x="T0" y="T1"/>
                  </a:cxn>
                  <a:cxn ang="T7">
                    <a:pos x="T2" y="T3"/>
                  </a:cxn>
                  <a:cxn ang="T8">
                    <a:pos x="T4" y="T5"/>
                  </a:cxn>
                </a:cxnLst>
                <a:rect l="T9" t="T10" r="T11" b="T12"/>
                <a:pathLst>
                  <a:path w="374" h="140">
                    <a:moveTo>
                      <a:pt x="0" y="140"/>
                    </a:moveTo>
                    <a:lnTo>
                      <a:pt x="373" y="0"/>
                    </a:lnTo>
                    <a:lnTo>
                      <a:pt x="3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0" name="Freeform 186"/>
              <p:cNvSpPr>
                <a:spLocks/>
              </p:cNvSpPr>
              <p:nvPr/>
            </p:nvSpPr>
            <p:spPr bwMode="auto">
              <a:xfrm>
                <a:off x="7697" y="1823"/>
                <a:ext cx="350" cy="26"/>
              </a:xfrm>
              <a:custGeom>
                <a:avLst/>
                <a:gdLst>
                  <a:gd name="T0" fmla="*/ 0 w 1397"/>
                  <a:gd name="T1" fmla="*/ 0 h 102"/>
                  <a:gd name="T2" fmla="*/ 1396 w 1397"/>
                  <a:gd name="T3" fmla="*/ 102 h 102"/>
                  <a:gd name="T4" fmla="*/ 1397 w 1397"/>
                  <a:gd name="T5" fmla="*/ 102 h 102"/>
                  <a:gd name="T6" fmla="*/ 0 60000 65536"/>
                  <a:gd name="T7" fmla="*/ 0 60000 65536"/>
                  <a:gd name="T8" fmla="*/ 0 60000 65536"/>
                  <a:gd name="T9" fmla="*/ 0 w 1397"/>
                  <a:gd name="T10" fmla="*/ 0 h 102"/>
                  <a:gd name="T11" fmla="*/ 1397 w 1397"/>
                  <a:gd name="T12" fmla="*/ 102 h 102"/>
                </a:gdLst>
                <a:ahLst/>
                <a:cxnLst>
                  <a:cxn ang="T6">
                    <a:pos x="T0" y="T1"/>
                  </a:cxn>
                  <a:cxn ang="T7">
                    <a:pos x="T2" y="T3"/>
                  </a:cxn>
                  <a:cxn ang="T8">
                    <a:pos x="T4" y="T5"/>
                  </a:cxn>
                </a:cxnLst>
                <a:rect l="T9" t="T10" r="T11" b="T12"/>
                <a:pathLst>
                  <a:path w="1397" h="102">
                    <a:moveTo>
                      <a:pt x="0" y="0"/>
                    </a:moveTo>
                    <a:lnTo>
                      <a:pt x="1396" y="102"/>
                    </a:lnTo>
                    <a:lnTo>
                      <a:pt x="1397" y="10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1" name="Freeform 187"/>
              <p:cNvSpPr>
                <a:spLocks/>
              </p:cNvSpPr>
              <p:nvPr/>
            </p:nvSpPr>
            <p:spPr bwMode="auto">
              <a:xfrm>
                <a:off x="7790" y="1788"/>
                <a:ext cx="257" cy="31"/>
              </a:xfrm>
              <a:custGeom>
                <a:avLst/>
                <a:gdLst>
                  <a:gd name="T0" fmla="*/ 0 w 1024"/>
                  <a:gd name="T1" fmla="*/ 0 h 124"/>
                  <a:gd name="T2" fmla="*/ 1023 w 1024"/>
                  <a:gd name="T3" fmla="*/ 124 h 124"/>
                  <a:gd name="T4" fmla="*/ 1024 w 1024"/>
                  <a:gd name="T5" fmla="*/ 124 h 124"/>
                  <a:gd name="T6" fmla="*/ 0 60000 65536"/>
                  <a:gd name="T7" fmla="*/ 0 60000 65536"/>
                  <a:gd name="T8" fmla="*/ 0 60000 65536"/>
                  <a:gd name="T9" fmla="*/ 0 w 1024"/>
                  <a:gd name="T10" fmla="*/ 0 h 124"/>
                  <a:gd name="T11" fmla="*/ 1024 w 1024"/>
                  <a:gd name="T12" fmla="*/ 124 h 124"/>
                </a:gdLst>
                <a:ahLst/>
                <a:cxnLst>
                  <a:cxn ang="T6">
                    <a:pos x="T0" y="T1"/>
                  </a:cxn>
                  <a:cxn ang="T7">
                    <a:pos x="T2" y="T3"/>
                  </a:cxn>
                  <a:cxn ang="T8">
                    <a:pos x="T4" y="T5"/>
                  </a:cxn>
                </a:cxnLst>
                <a:rect l="T9" t="T10" r="T11" b="T12"/>
                <a:pathLst>
                  <a:path w="1024" h="124">
                    <a:moveTo>
                      <a:pt x="0" y="0"/>
                    </a:moveTo>
                    <a:lnTo>
                      <a:pt x="1023" y="124"/>
                    </a:lnTo>
                    <a:lnTo>
                      <a:pt x="1024" y="124"/>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2" name="Freeform 188"/>
              <p:cNvSpPr>
                <a:spLocks/>
              </p:cNvSpPr>
              <p:nvPr/>
            </p:nvSpPr>
            <p:spPr bwMode="auto">
              <a:xfrm>
                <a:off x="7724" y="1576"/>
                <a:ext cx="323" cy="142"/>
              </a:xfrm>
              <a:custGeom>
                <a:avLst/>
                <a:gdLst>
                  <a:gd name="T0" fmla="*/ 1290 w 1290"/>
                  <a:gd name="T1" fmla="*/ 567 h 567"/>
                  <a:gd name="T2" fmla="*/ 0 w 1290"/>
                  <a:gd name="T3" fmla="*/ 0 h 567"/>
                  <a:gd name="T4" fmla="*/ 1 w 1290"/>
                  <a:gd name="T5" fmla="*/ 0 h 567"/>
                  <a:gd name="T6" fmla="*/ 0 60000 65536"/>
                  <a:gd name="T7" fmla="*/ 0 60000 65536"/>
                  <a:gd name="T8" fmla="*/ 0 60000 65536"/>
                  <a:gd name="T9" fmla="*/ 0 w 1290"/>
                  <a:gd name="T10" fmla="*/ 0 h 567"/>
                  <a:gd name="T11" fmla="*/ 1290 w 1290"/>
                  <a:gd name="T12" fmla="*/ 567 h 567"/>
                </a:gdLst>
                <a:ahLst/>
                <a:cxnLst>
                  <a:cxn ang="T6">
                    <a:pos x="T0" y="T1"/>
                  </a:cxn>
                  <a:cxn ang="T7">
                    <a:pos x="T2" y="T3"/>
                  </a:cxn>
                  <a:cxn ang="T8">
                    <a:pos x="T4" y="T5"/>
                  </a:cxn>
                </a:cxnLst>
                <a:rect l="T9" t="T10" r="T11" b="T12"/>
                <a:pathLst>
                  <a:path w="1290" h="567">
                    <a:moveTo>
                      <a:pt x="1290" y="56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3" name="Freeform 189"/>
              <p:cNvSpPr>
                <a:spLocks/>
              </p:cNvSpPr>
              <p:nvPr/>
            </p:nvSpPr>
            <p:spPr bwMode="auto">
              <a:xfrm>
                <a:off x="7724" y="1555"/>
                <a:ext cx="55" cy="21"/>
              </a:xfrm>
              <a:custGeom>
                <a:avLst/>
                <a:gdLst>
                  <a:gd name="T0" fmla="*/ 0 w 219"/>
                  <a:gd name="T1" fmla="*/ 86 h 86"/>
                  <a:gd name="T2" fmla="*/ 218 w 219"/>
                  <a:gd name="T3" fmla="*/ 0 h 86"/>
                  <a:gd name="T4" fmla="*/ 219 w 219"/>
                  <a:gd name="T5" fmla="*/ 0 h 86"/>
                  <a:gd name="T6" fmla="*/ 0 60000 65536"/>
                  <a:gd name="T7" fmla="*/ 0 60000 65536"/>
                  <a:gd name="T8" fmla="*/ 0 60000 65536"/>
                  <a:gd name="T9" fmla="*/ 0 w 219"/>
                  <a:gd name="T10" fmla="*/ 0 h 86"/>
                  <a:gd name="T11" fmla="*/ 219 w 219"/>
                  <a:gd name="T12" fmla="*/ 86 h 86"/>
                </a:gdLst>
                <a:ahLst/>
                <a:cxnLst>
                  <a:cxn ang="T6">
                    <a:pos x="T0" y="T1"/>
                  </a:cxn>
                  <a:cxn ang="T7">
                    <a:pos x="T2" y="T3"/>
                  </a:cxn>
                  <a:cxn ang="T8">
                    <a:pos x="T4" y="T5"/>
                  </a:cxn>
                </a:cxnLst>
                <a:rect l="T9" t="T10" r="T11" b="T12"/>
                <a:pathLst>
                  <a:path w="219" h="86">
                    <a:moveTo>
                      <a:pt x="0" y="86"/>
                    </a:moveTo>
                    <a:lnTo>
                      <a:pt x="218" y="0"/>
                    </a:lnTo>
                    <a:lnTo>
                      <a:pt x="21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4" name="Freeform 190"/>
              <p:cNvSpPr>
                <a:spLocks/>
              </p:cNvSpPr>
              <p:nvPr/>
            </p:nvSpPr>
            <p:spPr bwMode="auto">
              <a:xfrm>
                <a:off x="7724" y="1576"/>
                <a:ext cx="58" cy="89"/>
              </a:xfrm>
              <a:custGeom>
                <a:avLst/>
                <a:gdLst>
                  <a:gd name="T0" fmla="*/ 0 w 232"/>
                  <a:gd name="T1" fmla="*/ 0 h 356"/>
                  <a:gd name="T2" fmla="*/ 231 w 232"/>
                  <a:gd name="T3" fmla="*/ 356 h 356"/>
                  <a:gd name="T4" fmla="*/ 232 w 232"/>
                  <a:gd name="T5" fmla="*/ 356 h 356"/>
                  <a:gd name="T6" fmla="*/ 0 60000 65536"/>
                  <a:gd name="T7" fmla="*/ 0 60000 65536"/>
                  <a:gd name="T8" fmla="*/ 0 60000 65536"/>
                  <a:gd name="T9" fmla="*/ 0 w 232"/>
                  <a:gd name="T10" fmla="*/ 0 h 356"/>
                  <a:gd name="T11" fmla="*/ 232 w 232"/>
                  <a:gd name="T12" fmla="*/ 356 h 356"/>
                </a:gdLst>
                <a:ahLst/>
                <a:cxnLst>
                  <a:cxn ang="T6">
                    <a:pos x="T0" y="T1"/>
                  </a:cxn>
                  <a:cxn ang="T7">
                    <a:pos x="T2" y="T3"/>
                  </a:cxn>
                  <a:cxn ang="T8">
                    <a:pos x="T4" y="T5"/>
                  </a:cxn>
                </a:cxnLst>
                <a:rect l="T9" t="T10" r="T11" b="T12"/>
                <a:pathLst>
                  <a:path w="232" h="356">
                    <a:moveTo>
                      <a:pt x="0" y="0"/>
                    </a:moveTo>
                    <a:lnTo>
                      <a:pt x="231" y="356"/>
                    </a:lnTo>
                    <a:lnTo>
                      <a:pt x="232" y="356"/>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5" name="Freeform 191"/>
              <p:cNvSpPr>
                <a:spLocks/>
              </p:cNvSpPr>
              <p:nvPr/>
            </p:nvSpPr>
            <p:spPr bwMode="auto">
              <a:xfrm>
                <a:off x="7706" y="1665"/>
                <a:ext cx="76" cy="25"/>
              </a:xfrm>
              <a:custGeom>
                <a:avLst/>
                <a:gdLst>
                  <a:gd name="T0" fmla="*/ 303 w 303"/>
                  <a:gd name="T1" fmla="*/ 0 h 99"/>
                  <a:gd name="T2" fmla="*/ 0 w 303"/>
                  <a:gd name="T3" fmla="*/ 99 h 99"/>
                  <a:gd name="T4" fmla="*/ 1 w 303"/>
                  <a:gd name="T5" fmla="*/ 99 h 99"/>
                  <a:gd name="T6" fmla="*/ 0 60000 65536"/>
                  <a:gd name="T7" fmla="*/ 0 60000 65536"/>
                  <a:gd name="T8" fmla="*/ 0 60000 65536"/>
                  <a:gd name="T9" fmla="*/ 0 w 303"/>
                  <a:gd name="T10" fmla="*/ 0 h 99"/>
                  <a:gd name="T11" fmla="*/ 303 w 303"/>
                  <a:gd name="T12" fmla="*/ 99 h 99"/>
                </a:gdLst>
                <a:ahLst/>
                <a:cxnLst>
                  <a:cxn ang="T6">
                    <a:pos x="T0" y="T1"/>
                  </a:cxn>
                  <a:cxn ang="T7">
                    <a:pos x="T2" y="T3"/>
                  </a:cxn>
                  <a:cxn ang="T8">
                    <a:pos x="T4" y="T5"/>
                  </a:cxn>
                </a:cxnLst>
                <a:rect l="T9" t="T10" r="T11" b="T12"/>
                <a:pathLst>
                  <a:path w="303" h="99">
                    <a:moveTo>
                      <a:pt x="303" y="0"/>
                    </a:moveTo>
                    <a:lnTo>
                      <a:pt x="0" y="99"/>
                    </a:lnTo>
                    <a:lnTo>
                      <a:pt x="1" y="9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6" name="Freeform 192"/>
              <p:cNvSpPr>
                <a:spLocks/>
              </p:cNvSpPr>
              <p:nvPr/>
            </p:nvSpPr>
            <p:spPr bwMode="auto">
              <a:xfrm>
                <a:off x="7706" y="1690"/>
                <a:ext cx="85" cy="98"/>
              </a:xfrm>
              <a:custGeom>
                <a:avLst/>
                <a:gdLst>
                  <a:gd name="T0" fmla="*/ 0 w 338"/>
                  <a:gd name="T1" fmla="*/ 0 h 391"/>
                  <a:gd name="T2" fmla="*/ 337 w 338"/>
                  <a:gd name="T3" fmla="*/ 391 h 391"/>
                  <a:gd name="T4" fmla="*/ 338 w 338"/>
                  <a:gd name="T5" fmla="*/ 391 h 391"/>
                  <a:gd name="T6" fmla="*/ 0 60000 65536"/>
                  <a:gd name="T7" fmla="*/ 0 60000 65536"/>
                  <a:gd name="T8" fmla="*/ 0 60000 65536"/>
                  <a:gd name="T9" fmla="*/ 0 w 338"/>
                  <a:gd name="T10" fmla="*/ 0 h 391"/>
                  <a:gd name="T11" fmla="*/ 338 w 338"/>
                  <a:gd name="T12" fmla="*/ 391 h 391"/>
                </a:gdLst>
                <a:ahLst/>
                <a:cxnLst>
                  <a:cxn ang="T6">
                    <a:pos x="T0" y="T1"/>
                  </a:cxn>
                  <a:cxn ang="T7">
                    <a:pos x="T2" y="T3"/>
                  </a:cxn>
                  <a:cxn ang="T8">
                    <a:pos x="T4" y="T5"/>
                  </a:cxn>
                </a:cxnLst>
                <a:rect l="T9" t="T10" r="T11" b="T12"/>
                <a:pathLst>
                  <a:path w="338" h="391">
                    <a:moveTo>
                      <a:pt x="0" y="0"/>
                    </a:moveTo>
                    <a:lnTo>
                      <a:pt x="337" y="391"/>
                    </a:lnTo>
                    <a:lnTo>
                      <a:pt x="338" y="391"/>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7" name="Freeform 193"/>
              <p:cNvSpPr>
                <a:spLocks/>
              </p:cNvSpPr>
              <p:nvPr/>
            </p:nvSpPr>
            <p:spPr bwMode="auto">
              <a:xfrm>
                <a:off x="7706" y="1690"/>
                <a:ext cx="341" cy="79"/>
              </a:xfrm>
              <a:custGeom>
                <a:avLst/>
                <a:gdLst>
                  <a:gd name="T0" fmla="*/ 0 w 1361"/>
                  <a:gd name="T1" fmla="*/ 0 h 316"/>
                  <a:gd name="T2" fmla="*/ 1360 w 1361"/>
                  <a:gd name="T3" fmla="*/ 316 h 316"/>
                  <a:gd name="T4" fmla="*/ 1361 w 1361"/>
                  <a:gd name="T5" fmla="*/ 316 h 316"/>
                  <a:gd name="T6" fmla="*/ 0 60000 65536"/>
                  <a:gd name="T7" fmla="*/ 0 60000 65536"/>
                  <a:gd name="T8" fmla="*/ 0 60000 65536"/>
                  <a:gd name="T9" fmla="*/ 0 w 1361"/>
                  <a:gd name="T10" fmla="*/ 0 h 316"/>
                  <a:gd name="T11" fmla="*/ 1361 w 1361"/>
                  <a:gd name="T12" fmla="*/ 316 h 316"/>
                </a:gdLst>
                <a:ahLst/>
                <a:cxnLst>
                  <a:cxn ang="T6">
                    <a:pos x="T0" y="T1"/>
                  </a:cxn>
                  <a:cxn ang="T7">
                    <a:pos x="T2" y="T3"/>
                  </a:cxn>
                  <a:cxn ang="T8">
                    <a:pos x="T4" y="T5"/>
                  </a:cxn>
                </a:cxnLst>
                <a:rect l="T9" t="T10" r="T11" b="T12"/>
                <a:pathLst>
                  <a:path w="1361" h="316">
                    <a:moveTo>
                      <a:pt x="0" y="0"/>
                    </a:moveTo>
                    <a:lnTo>
                      <a:pt x="1360" y="316"/>
                    </a:lnTo>
                    <a:lnTo>
                      <a:pt x="1361" y="316"/>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8" name="Freeform 194"/>
              <p:cNvSpPr>
                <a:spLocks/>
              </p:cNvSpPr>
              <p:nvPr/>
            </p:nvSpPr>
            <p:spPr bwMode="auto">
              <a:xfrm>
                <a:off x="7782" y="1665"/>
                <a:ext cx="265" cy="81"/>
              </a:xfrm>
              <a:custGeom>
                <a:avLst/>
                <a:gdLst>
                  <a:gd name="T0" fmla="*/ 0 w 1058"/>
                  <a:gd name="T1" fmla="*/ 0 h 323"/>
                  <a:gd name="T2" fmla="*/ 1057 w 1058"/>
                  <a:gd name="T3" fmla="*/ 323 h 323"/>
                  <a:gd name="T4" fmla="*/ 1058 w 1058"/>
                  <a:gd name="T5" fmla="*/ 323 h 323"/>
                  <a:gd name="T6" fmla="*/ 0 60000 65536"/>
                  <a:gd name="T7" fmla="*/ 0 60000 65536"/>
                  <a:gd name="T8" fmla="*/ 0 60000 65536"/>
                  <a:gd name="T9" fmla="*/ 0 w 1058"/>
                  <a:gd name="T10" fmla="*/ 0 h 323"/>
                  <a:gd name="T11" fmla="*/ 1058 w 1058"/>
                  <a:gd name="T12" fmla="*/ 323 h 323"/>
                </a:gdLst>
                <a:ahLst/>
                <a:cxnLst>
                  <a:cxn ang="T6">
                    <a:pos x="T0" y="T1"/>
                  </a:cxn>
                  <a:cxn ang="T7">
                    <a:pos x="T2" y="T3"/>
                  </a:cxn>
                  <a:cxn ang="T8">
                    <a:pos x="T4" y="T5"/>
                  </a:cxn>
                </a:cxnLst>
                <a:rect l="T9" t="T10" r="T11" b="T12"/>
                <a:pathLst>
                  <a:path w="1058" h="323">
                    <a:moveTo>
                      <a:pt x="0" y="0"/>
                    </a:moveTo>
                    <a:lnTo>
                      <a:pt x="1057" y="323"/>
                    </a:lnTo>
                    <a:lnTo>
                      <a:pt x="1058" y="323"/>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79" name="Freeform 195"/>
              <p:cNvSpPr>
                <a:spLocks/>
              </p:cNvSpPr>
              <p:nvPr/>
            </p:nvSpPr>
            <p:spPr bwMode="auto">
              <a:xfrm>
                <a:off x="7724" y="2068"/>
                <a:ext cx="323" cy="142"/>
              </a:xfrm>
              <a:custGeom>
                <a:avLst/>
                <a:gdLst>
                  <a:gd name="T0" fmla="*/ 1290 w 1290"/>
                  <a:gd name="T1" fmla="*/ 0 h 567"/>
                  <a:gd name="T2" fmla="*/ 0 w 1290"/>
                  <a:gd name="T3" fmla="*/ 567 h 567"/>
                  <a:gd name="T4" fmla="*/ 1 w 1290"/>
                  <a:gd name="T5" fmla="*/ 567 h 567"/>
                  <a:gd name="T6" fmla="*/ 0 60000 65536"/>
                  <a:gd name="T7" fmla="*/ 0 60000 65536"/>
                  <a:gd name="T8" fmla="*/ 0 60000 65536"/>
                  <a:gd name="T9" fmla="*/ 0 w 1290"/>
                  <a:gd name="T10" fmla="*/ 0 h 567"/>
                  <a:gd name="T11" fmla="*/ 1290 w 1290"/>
                  <a:gd name="T12" fmla="*/ 567 h 567"/>
                </a:gdLst>
                <a:ahLst/>
                <a:cxnLst>
                  <a:cxn ang="T6">
                    <a:pos x="T0" y="T1"/>
                  </a:cxn>
                  <a:cxn ang="T7">
                    <a:pos x="T2" y="T3"/>
                  </a:cxn>
                  <a:cxn ang="T8">
                    <a:pos x="T4" y="T5"/>
                  </a:cxn>
                </a:cxnLst>
                <a:rect l="T9" t="T10" r="T11" b="T12"/>
                <a:pathLst>
                  <a:path w="1290" h="567">
                    <a:moveTo>
                      <a:pt x="1290" y="0"/>
                    </a:moveTo>
                    <a:lnTo>
                      <a:pt x="0" y="567"/>
                    </a:lnTo>
                    <a:lnTo>
                      <a:pt x="1" y="56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0" name="Freeform 196"/>
              <p:cNvSpPr>
                <a:spLocks/>
              </p:cNvSpPr>
              <p:nvPr/>
            </p:nvSpPr>
            <p:spPr bwMode="auto">
              <a:xfrm>
                <a:off x="7724" y="2210"/>
                <a:ext cx="55" cy="21"/>
              </a:xfrm>
              <a:custGeom>
                <a:avLst/>
                <a:gdLst>
                  <a:gd name="T0" fmla="*/ 0 w 219"/>
                  <a:gd name="T1" fmla="*/ 0 h 86"/>
                  <a:gd name="T2" fmla="*/ 218 w 219"/>
                  <a:gd name="T3" fmla="*/ 86 h 86"/>
                  <a:gd name="T4" fmla="*/ 219 w 219"/>
                  <a:gd name="T5" fmla="*/ 86 h 86"/>
                  <a:gd name="T6" fmla="*/ 0 60000 65536"/>
                  <a:gd name="T7" fmla="*/ 0 60000 65536"/>
                  <a:gd name="T8" fmla="*/ 0 60000 65536"/>
                  <a:gd name="T9" fmla="*/ 0 w 219"/>
                  <a:gd name="T10" fmla="*/ 0 h 86"/>
                  <a:gd name="T11" fmla="*/ 219 w 219"/>
                  <a:gd name="T12" fmla="*/ 86 h 86"/>
                </a:gdLst>
                <a:ahLst/>
                <a:cxnLst>
                  <a:cxn ang="T6">
                    <a:pos x="T0" y="T1"/>
                  </a:cxn>
                  <a:cxn ang="T7">
                    <a:pos x="T2" y="T3"/>
                  </a:cxn>
                  <a:cxn ang="T8">
                    <a:pos x="T4" y="T5"/>
                  </a:cxn>
                </a:cxnLst>
                <a:rect l="T9" t="T10" r="T11" b="T12"/>
                <a:pathLst>
                  <a:path w="219" h="86">
                    <a:moveTo>
                      <a:pt x="0" y="0"/>
                    </a:moveTo>
                    <a:lnTo>
                      <a:pt x="218" y="86"/>
                    </a:lnTo>
                    <a:lnTo>
                      <a:pt x="219" y="86"/>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1" name="Freeform 197"/>
              <p:cNvSpPr>
                <a:spLocks/>
              </p:cNvSpPr>
              <p:nvPr/>
            </p:nvSpPr>
            <p:spPr bwMode="auto">
              <a:xfrm>
                <a:off x="7724" y="2120"/>
                <a:ext cx="58" cy="90"/>
              </a:xfrm>
              <a:custGeom>
                <a:avLst/>
                <a:gdLst>
                  <a:gd name="T0" fmla="*/ 0 w 232"/>
                  <a:gd name="T1" fmla="*/ 356 h 356"/>
                  <a:gd name="T2" fmla="*/ 231 w 232"/>
                  <a:gd name="T3" fmla="*/ 0 h 356"/>
                  <a:gd name="T4" fmla="*/ 232 w 232"/>
                  <a:gd name="T5" fmla="*/ 0 h 356"/>
                  <a:gd name="T6" fmla="*/ 0 60000 65536"/>
                  <a:gd name="T7" fmla="*/ 0 60000 65536"/>
                  <a:gd name="T8" fmla="*/ 0 60000 65536"/>
                  <a:gd name="T9" fmla="*/ 0 w 232"/>
                  <a:gd name="T10" fmla="*/ 0 h 356"/>
                  <a:gd name="T11" fmla="*/ 232 w 232"/>
                  <a:gd name="T12" fmla="*/ 356 h 356"/>
                </a:gdLst>
                <a:ahLst/>
                <a:cxnLst>
                  <a:cxn ang="T6">
                    <a:pos x="T0" y="T1"/>
                  </a:cxn>
                  <a:cxn ang="T7">
                    <a:pos x="T2" y="T3"/>
                  </a:cxn>
                  <a:cxn ang="T8">
                    <a:pos x="T4" y="T5"/>
                  </a:cxn>
                </a:cxnLst>
                <a:rect l="T9" t="T10" r="T11" b="T12"/>
                <a:pathLst>
                  <a:path w="232" h="356">
                    <a:moveTo>
                      <a:pt x="0" y="356"/>
                    </a:moveTo>
                    <a:lnTo>
                      <a:pt x="231" y="0"/>
                    </a:lnTo>
                    <a:lnTo>
                      <a:pt x="2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2" name="Freeform 198"/>
              <p:cNvSpPr>
                <a:spLocks/>
              </p:cNvSpPr>
              <p:nvPr/>
            </p:nvSpPr>
            <p:spPr bwMode="auto">
              <a:xfrm>
                <a:off x="7782" y="2039"/>
                <a:ext cx="265" cy="81"/>
              </a:xfrm>
              <a:custGeom>
                <a:avLst/>
                <a:gdLst>
                  <a:gd name="T0" fmla="*/ 0 w 1058"/>
                  <a:gd name="T1" fmla="*/ 324 h 324"/>
                  <a:gd name="T2" fmla="*/ 1057 w 1058"/>
                  <a:gd name="T3" fmla="*/ 0 h 324"/>
                  <a:gd name="T4" fmla="*/ 1058 w 1058"/>
                  <a:gd name="T5" fmla="*/ 0 h 324"/>
                  <a:gd name="T6" fmla="*/ 0 60000 65536"/>
                  <a:gd name="T7" fmla="*/ 0 60000 65536"/>
                  <a:gd name="T8" fmla="*/ 0 60000 65536"/>
                  <a:gd name="T9" fmla="*/ 0 w 1058"/>
                  <a:gd name="T10" fmla="*/ 0 h 324"/>
                  <a:gd name="T11" fmla="*/ 1058 w 1058"/>
                  <a:gd name="T12" fmla="*/ 324 h 324"/>
                </a:gdLst>
                <a:ahLst/>
                <a:cxnLst>
                  <a:cxn ang="T6">
                    <a:pos x="T0" y="T1"/>
                  </a:cxn>
                  <a:cxn ang="T7">
                    <a:pos x="T2" y="T3"/>
                  </a:cxn>
                  <a:cxn ang="T8">
                    <a:pos x="T4" y="T5"/>
                  </a:cxn>
                </a:cxnLst>
                <a:rect l="T9" t="T10" r="T11" b="T12"/>
                <a:pathLst>
                  <a:path w="1058" h="324">
                    <a:moveTo>
                      <a:pt x="0" y="324"/>
                    </a:moveTo>
                    <a:lnTo>
                      <a:pt x="1057" y="0"/>
                    </a:lnTo>
                    <a:lnTo>
                      <a:pt x="105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3" name="Freeform 199"/>
              <p:cNvSpPr>
                <a:spLocks/>
              </p:cNvSpPr>
              <p:nvPr/>
            </p:nvSpPr>
            <p:spPr bwMode="auto">
              <a:xfrm>
                <a:off x="7706" y="2096"/>
                <a:ext cx="76" cy="24"/>
              </a:xfrm>
              <a:custGeom>
                <a:avLst/>
                <a:gdLst>
                  <a:gd name="T0" fmla="*/ 303 w 303"/>
                  <a:gd name="T1" fmla="*/ 99 h 99"/>
                  <a:gd name="T2" fmla="*/ 0 w 303"/>
                  <a:gd name="T3" fmla="*/ 0 h 99"/>
                  <a:gd name="T4" fmla="*/ 1 w 303"/>
                  <a:gd name="T5" fmla="*/ 0 h 99"/>
                  <a:gd name="T6" fmla="*/ 0 60000 65536"/>
                  <a:gd name="T7" fmla="*/ 0 60000 65536"/>
                  <a:gd name="T8" fmla="*/ 0 60000 65536"/>
                  <a:gd name="T9" fmla="*/ 0 w 303"/>
                  <a:gd name="T10" fmla="*/ 0 h 99"/>
                  <a:gd name="T11" fmla="*/ 303 w 303"/>
                  <a:gd name="T12" fmla="*/ 99 h 99"/>
                </a:gdLst>
                <a:ahLst/>
                <a:cxnLst>
                  <a:cxn ang="T6">
                    <a:pos x="T0" y="T1"/>
                  </a:cxn>
                  <a:cxn ang="T7">
                    <a:pos x="T2" y="T3"/>
                  </a:cxn>
                  <a:cxn ang="T8">
                    <a:pos x="T4" y="T5"/>
                  </a:cxn>
                </a:cxnLst>
                <a:rect l="T9" t="T10" r="T11" b="T12"/>
                <a:pathLst>
                  <a:path w="303" h="99">
                    <a:moveTo>
                      <a:pt x="303" y="9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4" name="Freeform 200"/>
              <p:cNvSpPr>
                <a:spLocks/>
              </p:cNvSpPr>
              <p:nvPr/>
            </p:nvSpPr>
            <p:spPr bwMode="auto">
              <a:xfrm>
                <a:off x="7706" y="2016"/>
                <a:ext cx="341" cy="80"/>
              </a:xfrm>
              <a:custGeom>
                <a:avLst/>
                <a:gdLst>
                  <a:gd name="T0" fmla="*/ 0 w 1361"/>
                  <a:gd name="T1" fmla="*/ 317 h 317"/>
                  <a:gd name="T2" fmla="*/ 1360 w 1361"/>
                  <a:gd name="T3" fmla="*/ 0 h 317"/>
                  <a:gd name="T4" fmla="*/ 1361 w 1361"/>
                  <a:gd name="T5" fmla="*/ 0 h 317"/>
                  <a:gd name="T6" fmla="*/ 0 60000 65536"/>
                  <a:gd name="T7" fmla="*/ 0 60000 65536"/>
                  <a:gd name="T8" fmla="*/ 0 60000 65536"/>
                  <a:gd name="T9" fmla="*/ 0 w 1361"/>
                  <a:gd name="T10" fmla="*/ 0 h 317"/>
                  <a:gd name="T11" fmla="*/ 1361 w 1361"/>
                  <a:gd name="T12" fmla="*/ 317 h 317"/>
                </a:gdLst>
                <a:ahLst/>
                <a:cxnLst>
                  <a:cxn ang="T6">
                    <a:pos x="T0" y="T1"/>
                  </a:cxn>
                  <a:cxn ang="T7">
                    <a:pos x="T2" y="T3"/>
                  </a:cxn>
                  <a:cxn ang="T8">
                    <a:pos x="T4" y="T5"/>
                  </a:cxn>
                </a:cxnLst>
                <a:rect l="T9" t="T10" r="T11" b="T12"/>
                <a:pathLst>
                  <a:path w="1361" h="317">
                    <a:moveTo>
                      <a:pt x="0" y="317"/>
                    </a:moveTo>
                    <a:lnTo>
                      <a:pt x="1360" y="0"/>
                    </a:lnTo>
                    <a:lnTo>
                      <a:pt x="136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5" name="Freeform 201"/>
              <p:cNvSpPr>
                <a:spLocks/>
              </p:cNvSpPr>
              <p:nvPr/>
            </p:nvSpPr>
            <p:spPr bwMode="auto">
              <a:xfrm>
                <a:off x="7706" y="1998"/>
                <a:ext cx="85" cy="98"/>
              </a:xfrm>
              <a:custGeom>
                <a:avLst/>
                <a:gdLst>
                  <a:gd name="T0" fmla="*/ 0 w 338"/>
                  <a:gd name="T1" fmla="*/ 392 h 392"/>
                  <a:gd name="T2" fmla="*/ 337 w 338"/>
                  <a:gd name="T3" fmla="*/ 0 h 392"/>
                  <a:gd name="T4" fmla="*/ 338 w 338"/>
                  <a:gd name="T5" fmla="*/ 0 h 392"/>
                  <a:gd name="T6" fmla="*/ 0 60000 65536"/>
                  <a:gd name="T7" fmla="*/ 0 60000 65536"/>
                  <a:gd name="T8" fmla="*/ 0 60000 65536"/>
                  <a:gd name="T9" fmla="*/ 0 w 338"/>
                  <a:gd name="T10" fmla="*/ 0 h 392"/>
                  <a:gd name="T11" fmla="*/ 338 w 338"/>
                  <a:gd name="T12" fmla="*/ 392 h 392"/>
                </a:gdLst>
                <a:ahLst/>
                <a:cxnLst>
                  <a:cxn ang="T6">
                    <a:pos x="T0" y="T1"/>
                  </a:cxn>
                  <a:cxn ang="T7">
                    <a:pos x="T2" y="T3"/>
                  </a:cxn>
                  <a:cxn ang="T8">
                    <a:pos x="T4" y="T5"/>
                  </a:cxn>
                </a:cxnLst>
                <a:rect l="T9" t="T10" r="T11" b="T12"/>
                <a:pathLst>
                  <a:path w="338" h="392">
                    <a:moveTo>
                      <a:pt x="0" y="392"/>
                    </a:moveTo>
                    <a:lnTo>
                      <a:pt x="337" y="0"/>
                    </a:lnTo>
                    <a:lnTo>
                      <a:pt x="33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6" name="Freeform 202"/>
              <p:cNvSpPr>
                <a:spLocks/>
              </p:cNvSpPr>
              <p:nvPr/>
            </p:nvSpPr>
            <p:spPr bwMode="auto">
              <a:xfrm>
                <a:off x="7790" y="1967"/>
                <a:ext cx="257" cy="31"/>
              </a:xfrm>
              <a:custGeom>
                <a:avLst/>
                <a:gdLst>
                  <a:gd name="T0" fmla="*/ 0 w 1024"/>
                  <a:gd name="T1" fmla="*/ 123 h 123"/>
                  <a:gd name="T2" fmla="*/ 1023 w 1024"/>
                  <a:gd name="T3" fmla="*/ 0 h 123"/>
                  <a:gd name="T4" fmla="*/ 1024 w 1024"/>
                  <a:gd name="T5" fmla="*/ 0 h 123"/>
                  <a:gd name="T6" fmla="*/ 0 60000 65536"/>
                  <a:gd name="T7" fmla="*/ 0 60000 65536"/>
                  <a:gd name="T8" fmla="*/ 0 60000 65536"/>
                  <a:gd name="T9" fmla="*/ 0 w 1024"/>
                  <a:gd name="T10" fmla="*/ 0 h 123"/>
                  <a:gd name="T11" fmla="*/ 1024 w 1024"/>
                  <a:gd name="T12" fmla="*/ 123 h 123"/>
                </a:gdLst>
                <a:ahLst/>
                <a:cxnLst>
                  <a:cxn ang="T6">
                    <a:pos x="T0" y="T1"/>
                  </a:cxn>
                  <a:cxn ang="T7">
                    <a:pos x="T2" y="T3"/>
                  </a:cxn>
                  <a:cxn ang="T8">
                    <a:pos x="T4" y="T5"/>
                  </a:cxn>
                </a:cxnLst>
                <a:rect l="T9" t="T10" r="T11" b="T12"/>
                <a:pathLst>
                  <a:path w="1024" h="123">
                    <a:moveTo>
                      <a:pt x="0" y="123"/>
                    </a:moveTo>
                    <a:lnTo>
                      <a:pt x="1023" y="0"/>
                    </a:lnTo>
                    <a:lnTo>
                      <a:pt x="10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7" name="Freeform 203"/>
              <p:cNvSpPr>
                <a:spLocks/>
              </p:cNvSpPr>
              <p:nvPr/>
            </p:nvSpPr>
            <p:spPr bwMode="auto">
              <a:xfrm>
                <a:off x="7697" y="1963"/>
                <a:ext cx="94" cy="35"/>
              </a:xfrm>
              <a:custGeom>
                <a:avLst/>
                <a:gdLst>
                  <a:gd name="T0" fmla="*/ 0 w 374"/>
                  <a:gd name="T1" fmla="*/ 0 h 139"/>
                  <a:gd name="T2" fmla="*/ 373 w 374"/>
                  <a:gd name="T3" fmla="*/ 139 h 139"/>
                  <a:gd name="T4" fmla="*/ 374 w 374"/>
                  <a:gd name="T5" fmla="*/ 139 h 139"/>
                  <a:gd name="T6" fmla="*/ 0 60000 65536"/>
                  <a:gd name="T7" fmla="*/ 0 60000 65536"/>
                  <a:gd name="T8" fmla="*/ 0 60000 65536"/>
                  <a:gd name="T9" fmla="*/ 0 w 374"/>
                  <a:gd name="T10" fmla="*/ 0 h 139"/>
                  <a:gd name="T11" fmla="*/ 374 w 374"/>
                  <a:gd name="T12" fmla="*/ 139 h 139"/>
                </a:gdLst>
                <a:ahLst/>
                <a:cxnLst>
                  <a:cxn ang="T6">
                    <a:pos x="T0" y="T1"/>
                  </a:cxn>
                  <a:cxn ang="T7">
                    <a:pos x="T2" y="T3"/>
                  </a:cxn>
                  <a:cxn ang="T8">
                    <a:pos x="T4" y="T5"/>
                  </a:cxn>
                </a:cxnLst>
                <a:rect l="T9" t="T10" r="T11" b="T12"/>
                <a:pathLst>
                  <a:path w="374" h="139">
                    <a:moveTo>
                      <a:pt x="0" y="0"/>
                    </a:moveTo>
                    <a:lnTo>
                      <a:pt x="373" y="139"/>
                    </a:lnTo>
                    <a:lnTo>
                      <a:pt x="374" y="13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8" name="Freeform 204"/>
              <p:cNvSpPr>
                <a:spLocks/>
              </p:cNvSpPr>
              <p:nvPr/>
            </p:nvSpPr>
            <p:spPr bwMode="auto">
              <a:xfrm>
                <a:off x="7697" y="1937"/>
                <a:ext cx="350" cy="26"/>
              </a:xfrm>
              <a:custGeom>
                <a:avLst/>
                <a:gdLst>
                  <a:gd name="T0" fmla="*/ 0 w 1397"/>
                  <a:gd name="T1" fmla="*/ 103 h 103"/>
                  <a:gd name="T2" fmla="*/ 1396 w 1397"/>
                  <a:gd name="T3" fmla="*/ 0 h 103"/>
                  <a:gd name="T4" fmla="*/ 1397 w 1397"/>
                  <a:gd name="T5" fmla="*/ 0 h 103"/>
                  <a:gd name="T6" fmla="*/ 0 60000 65536"/>
                  <a:gd name="T7" fmla="*/ 0 60000 65536"/>
                  <a:gd name="T8" fmla="*/ 0 60000 65536"/>
                  <a:gd name="T9" fmla="*/ 0 w 1397"/>
                  <a:gd name="T10" fmla="*/ 0 h 103"/>
                  <a:gd name="T11" fmla="*/ 1397 w 1397"/>
                  <a:gd name="T12" fmla="*/ 103 h 103"/>
                </a:gdLst>
                <a:ahLst/>
                <a:cxnLst>
                  <a:cxn ang="T6">
                    <a:pos x="T0" y="T1"/>
                  </a:cxn>
                  <a:cxn ang="T7">
                    <a:pos x="T2" y="T3"/>
                  </a:cxn>
                  <a:cxn ang="T8">
                    <a:pos x="T4" y="T5"/>
                  </a:cxn>
                </a:cxnLst>
                <a:rect l="T9" t="T10" r="T11" b="T12"/>
                <a:pathLst>
                  <a:path w="1397" h="103">
                    <a:moveTo>
                      <a:pt x="0" y="103"/>
                    </a:moveTo>
                    <a:lnTo>
                      <a:pt x="1396" y="0"/>
                    </a:lnTo>
                    <a:lnTo>
                      <a:pt x="139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89" name="Freeform 205"/>
              <p:cNvSpPr>
                <a:spLocks/>
              </p:cNvSpPr>
              <p:nvPr/>
            </p:nvSpPr>
            <p:spPr bwMode="auto">
              <a:xfrm>
                <a:off x="7697" y="1893"/>
                <a:ext cx="82" cy="70"/>
              </a:xfrm>
              <a:custGeom>
                <a:avLst/>
                <a:gdLst>
                  <a:gd name="T0" fmla="*/ 326 w 326"/>
                  <a:gd name="T1" fmla="*/ 0 h 280"/>
                  <a:gd name="T2" fmla="*/ 0 w 326"/>
                  <a:gd name="T3" fmla="*/ 280 h 280"/>
                  <a:gd name="T4" fmla="*/ 1 w 326"/>
                  <a:gd name="T5" fmla="*/ 280 h 280"/>
                  <a:gd name="T6" fmla="*/ 0 60000 65536"/>
                  <a:gd name="T7" fmla="*/ 0 60000 65536"/>
                  <a:gd name="T8" fmla="*/ 0 60000 65536"/>
                  <a:gd name="T9" fmla="*/ 0 w 326"/>
                  <a:gd name="T10" fmla="*/ 0 h 280"/>
                  <a:gd name="T11" fmla="*/ 326 w 326"/>
                  <a:gd name="T12" fmla="*/ 280 h 280"/>
                </a:gdLst>
                <a:ahLst/>
                <a:cxnLst>
                  <a:cxn ang="T6">
                    <a:pos x="T0" y="T1"/>
                  </a:cxn>
                  <a:cxn ang="T7">
                    <a:pos x="T2" y="T3"/>
                  </a:cxn>
                  <a:cxn ang="T8">
                    <a:pos x="T4" y="T5"/>
                  </a:cxn>
                </a:cxnLst>
                <a:rect l="T9" t="T10" r="T11" b="T12"/>
                <a:pathLst>
                  <a:path w="326" h="280">
                    <a:moveTo>
                      <a:pt x="326" y="0"/>
                    </a:moveTo>
                    <a:lnTo>
                      <a:pt x="0" y="280"/>
                    </a:lnTo>
                    <a:lnTo>
                      <a:pt x="1" y="28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390" name="Text Box 206"/>
              <p:cNvSpPr txBox="1">
                <a:spLocks noChangeArrowheads="1"/>
              </p:cNvSpPr>
              <p:nvPr/>
            </p:nvSpPr>
            <p:spPr bwMode="auto">
              <a:xfrm>
                <a:off x="6912" y="2163"/>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c)</a:t>
                </a:r>
                <a:endParaRPr lang="en-US"/>
              </a:p>
            </p:txBody>
          </p:sp>
          <p:sp>
            <p:nvSpPr>
              <p:cNvPr id="120391" name="Text Box 207"/>
              <p:cNvSpPr txBox="1">
                <a:spLocks noChangeArrowheads="1"/>
              </p:cNvSpPr>
              <p:nvPr/>
            </p:nvSpPr>
            <p:spPr bwMode="auto">
              <a:xfrm>
                <a:off x="8208" y="2163"/>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d)</a:t>
                </a:r>
                <a:endParaRPr lang="en-US"/>
              </a:p>
            </p:txBody>
          </p:sp>
        </p:grpSp>
        <p:grpSp>
          <p:nvGrpSpPr>
            <p:cNvPr id="119818" name="Group 208"/>
            <p:cNvGrpSpPr>
              <a:grpSpLocks/>
            </p:cNvGrpSpPr>
            <p:nvPr/>
          </p:nvGrpSpPr>
          <p:grpSpPr bwMode="auto">
            <a:xfrm>
              <a:off x="3024" y="2767"/>
              <a:ext cx="2914" cy="1844"/>
              <a:chOff x="3024" y="2767"/>
              <a:chExt cx="2914" cy="1844"/>
            </a:xfrm>
          </p:grpSpPr>
          <p:sp>
            <p:nvSpPr>
              <p:cNvPr id="120055" name="Freeform 209"/>
              <p:cNvSpPr>
                <a:spLocks/>
              </p:cNvSpPr>
              <p:nvPr/>
            </p:nvSpPr>
            <p:spPr bwMode="auto">
              <a:xfrm>
                <a:off x="3024" y="3549"/>
                <a:ext cx="465" cy="1"/>
              </a:xfrm>
              <a:custGeom>
                <a:avLst/>
                <a:gdLst>
                  <a:gd name="T0" fmla="*/ 0 w 1862"/>
                  <a:gd name="T1" fmla="*/ 0 h 1"/>
                  <a:gd name="T2" fmla="*/ 1861 w 1862"/>
                  <a:gd name="T3" fmla="*/ 0 h 1"/>
                  <a:gd name="T4" fmla="*/ 1862 w 1862"/>
                  <a:gd name="T5" fmla="*/ 0 h 1"/>
                  <a:gd name="T6" fmla="*/ 0 60000 65536"/>
                  <a:gd name="T7" fmla="*/ 0 60000 65536"/>
                  <a:gd name="T8" fmla="*/ 0 60000 65536"/>
                  <a:gd name="T9" fmla="*/ 0 w 1862"/>
                  <a:gd name="T10" fmla="*/ 0 h 1"/>
                  <a:gd name="T11" fmla="*/ 1862 w 1862"/>
                  <a:gd name="T12" fmla="*/ 1 h 1"/>
                </a:gdLst>
                <a:ahLst/>
                <a:cxnLst>
                  <a:cxn ang="T6">
                    <a:pos x="T0" y="T1"/>
                  </a:cxn>
                  <a:cxn ang="T7">
                    <a:pos x="T2" y="T3"/>
                  </a:cxn>
                  <a:cxn ang="T8">
                    <a:pos x="T4" y="T5"/>
                  </a:cxn>
                </a:cxnLst>
                <a:rect l="T9" t="T10" r="T11" b="T12"/>
                <a:pathLst>
                  <a:path w="1862" h="1">
                    <a:moveTo>
                      <a:pt x="0" y="0"/>
                    </a:moveTo>
                    <a:lnTo>
                      <a:pt x="1861" y="0"/>
                    </a:lnTo>
                    <a:lnTo>
                      <a:pt x="186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6" name="Freeform 210"/>
              <p:cNvSpPr>
                <a:spLocks/>
              </p:cNvSpPr>
              <p:nvPr/>
            </p:nvSpPr>
            <p:spPr bwMode="auto">
              <a:xfrm>
                <a:off x="3549" y="3549"/>
                <a:ext cx="11"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7" name="Freeform 211"/>
              <p:cNvSpPr>
                <a:spLocks/>
              </p:cNvSpPr>
              <p:nvPr/>
            </p:nvSpPr>
            <p:spPr bwMode="auto">
              <a:xfrm>
                <a:off x="3620" y="3549"/>
                <a:ext cx="486" cy="1"/>
              </a:xfrm>
              <a:custGeom>
                <a:avLst/>
                <a:gdLst>
                  <a:gd name="T0" fmla="*/ 0 w 1943"/>
                  <a:gd name="T1" fmla="*/ 0 h 1"/>
                  <a:gd name="T2" fmla="*/ 1942 w 1943"/>
                  <a:gd name="T3" fmla="*/ 0 h 1"/>
                  <a:gd name="T4" fmla="*/ 1943 w 1943"/>
                  <a:gd name="T5" fmla="*/ 0 h 1"/>
                  <a:gd name="T6" fmla="*/ 0 60000 65536"/>
                  <a:gd name="T7" fmla="*/ 0 60000 65536"/>
                  <a:gd name="T8" fmla="*/ 0 60000 65536"/>
                  <a:gd name="T9" fmla="*/ 0 w 1943"/>
                  <a:gd name="T10" fmla="*/ 0 h 1"/>
                  <a:gd name="T11" fmla="*/ 1943 w 1943"/>
                  <a:gd name="T12" fmla="*/ 1 h 1"/>
                </a:gdLst>
                <a:ahLst/>
                <a:cxnLst>
                  <a:cxn ang="T6">
                    <a:pos x="T0" y="T1"/>
                  </a:cxn>
                  <a:cxn ang="T7">
                    <a:pos x="T2" y="T3"/>
                  </a:cxn>
                  <a:cxn ang="T8">
                    <a:pos x="T4" y="T5"/>
                  </a:cxn>
                </a:cxnLst>
                <a:rect l="T9" t="T10" r="T11" b="T12"/>
                <a:pathLst>
                  <a:path w="1943" h="1">
                    <a:moveTo>
                      <a:pt x="0" y="0"/>
                    </a:moveTo>
                    <a:lnTo>
                      <a:pt x="1942" y="0"/>
                    </a:lnTo>
                    <a:lnTo>
                      <a:pt x="19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8" name="Freeform 212"/>
              <p:cNvSpPr>
                <a:spLocks/>
              </p:cNvSpPr>
              <p:nvPr/>
            </p:nvSpPr>
            <p:spPr bwMode="auto">
              <a:xfrm>
                <a:off x="4167" y="3549"/>
                <a:ext cx="10" cy="1"/>
              </a:xfrm>
              <a:custGeom>
                <a:avLst/>
                <a:gdLst>
                  <a:gd name="T0" fmla="*/ 0 w 43"/>
                  <a:gd name="T1" fmla="*/ 0 h 1"/>
                  <a:gd name="T2" fmla="*/ 42 w 43"/>
                  <a:gd name="T3" fmla="*/ 0 h 1"/>
                  <a:gd name="T4" fmla="*/ 43 w 43"/>
                  <a:gd name="T5" fmla="*/ 0 h 1"/>
                  <a:gd name="T6" fmla="*/ 0 60000 65536"/>
                  <a:gd name="T7" fmla="*/ 0 60000 65536"/>
                  <a:gd name="T8" fmla="*/ 0 60000 65536"/>
                  <a:gd name="T9" fmla="*/ 0 w 43"/>
                  <a:gd name="T10" fmla="*/ 0 h 1"/>
                  <a:gd name="T11" fmla="*/ 43 w 43"/>
                  <a:gd name="T12" fmla="*/ 1 h 1"/>
                </a:gdLst>
                <a:ahLst/>
                <a:cxnLst>
                  <a:cxn ang="T6">
                    <a:pos x="T0" y="T1"/>
                  </a:cxn>
                  <a:cxn ang="T7">
                    <a:pos x="T2" y="T3"/>
                  </a:cxn>
                  <a:cxn ang="T8">
                    <a:pos x="T4" y="T5"/>
                  </a:cxn>
                </a:cxnLst>
                <a:rect l="T9" t="T10" r="T11" b="T12"/>
                <a:pathLst>
                  <a:path w="43" h="1">
                    <a:moveTo>
                      <a:pt x="0" y="0"/>
                    </a:moveTo>
                    <a:lnTo>
                      <a:pt x="42" y="0"/>
                    </a:lnTo>
                    <a:lnTo>
                      <a:pt x="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9" name="Freeform 213"/>
              <p:cNvSpPr>
                <a:spLocks/>
              </p:cNvSpPr>
              <p:nvPr/>
            </p:nvSpPr>
            <p:spPr bwMode="auto">
              <a:xfrm>
                <a:off x="4238" y="3549"/>
                <a:ext cx="486" cy="1"/>
              </a:xfrm>
              <a:custGeom>
                <a:avLst/>
                <a:gdLst>
                  <a:gd name="T0" fmla="*/ 0 w 1943"/>
                  <a:gd name="T1" fmla="*/ 0 h 1"/>
                  <a:gd name="T2" fmla="*/ 1942 w 1943"/>
                  <a:gd name="T3" fmla="*/ 0 h 1"/>
                  <a:gd name="T4" fmla="*/ 1943 w 1943"/>
                  <a:gd name="T5" fmla="*/ 0 h 1"/>
                  <a:gd name="T6" fmla="*/ 0 60000 65536"/>
                  <a:gd name="T7" fmla="*/ 0 60000 65536"/>
                  <a:gd name="T8" fmla="*/ 0 60000 65536"/>
                  <a:gd name="T9" fmla="*/ 0 w 1943"/>
                  <a:gd name="T10" fmla="*/ 0 h 1"/>
                  <a:gd name="T11" fmla="*/ 1943 w 1943"/>
                  <a:gd name="T12" fmla="*/ 1 h 1"/>
                </a:gdLst>
                <a:ahLst/>
                <a:cxnLst>
                  <a:cxn ang="T6">
                    <a:pos x="T0" y="T1"/>
                  </a:cxn>
                  <a:cxn ang="T7">
                    <a:pos x="T2" y="T3"/>
                  </a:cxn>
                  <a:cxn ang="T8">
                    <a:pos x="T4" y="T5"/>
                  </a:cxn>
                </a:cxnLst>
                <a:rect l="T9" t="T10" r="T11" b="T12"/>
                <a:pathLst>
                  <a:path w="1943" h="1">
                    <a:moveTo>
                      <a:pt x="0" y="0"/>
                    </a:moveTo>
                    <a:lnTo>
                      <a:pt x="1942" y="0"/>
                    </a:lnTo>
                    <a:lnTo>
                      <a:pt x="19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0" name="Freeform 214"/>
              <p:cNvSpPr>
                <a:spLocks/>
              </p:cNvSpPr>
              <p:nvPr/>
            </p:nvSpPr>
            <p:spPr bwMode="auto">
              <a:xfrm>
                <a:off x="4784" y="3549"/>
                <a:ext cx="10"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1" name="Freeform 215"/>
              <p:cNvSpPr>
                <a:spLocks/>
              </p:cNvSpPr>
              <p:nvPr/>
            </p:nvSpPr>
            <p:spPr bwMode="auto">
              <a:xfrm>
                <a:off x="4855" y="3549"/>
                <a:ext cx="486" cy="1"/>
              </a:xfrm>
              <a:custGeom>
                <a:avLst/>
                <a:gdLst>
                  <a:gd name="T0" fmla="*/ 0 w 1944"/>
                  <a:gd name="T1" fmla="*/ 0 h 1"/>
                  <a:gd name="T2" fmla="*/ 1943 w 1944"/>
                  <a:gd name="T3" fmla="*/ 0 h 1"/>
                  <a:gd name="T4" fmla="*/ 1944 w 1944"/>
                  <a:gd name="T5" fmla="*/ 0 h 1"/>
                  <a:gd name="T6" fmla="*/ 0 60000 65536"/>
                  <a:gd name="T7" fmla="*/ 0 60000 65536"/>
                  <a:gd name="T8" fmla="*/ 0 60000 65536"/>
                  <a:gd name="T9" fmla="*/ 0 w 1944"/>
                  <a:gd name="T10" fmla="*/ 0 h 1"/>
                  <a:gd name="T11" fmla="*/ 1944 w 1944"/>
                  <a:gd name="T12" fmla="*/ 1 h 1"/>
                </a:gdLst>
                <a:ahLst/>
                <a:cxnLst>
                  <a:cxn ang="T6">
                    <a:pos x="T0" y="T1"/>
                  </a:cxn>
                  <a:cxn ang="T7">
                    <a:pos x="T2" y="T3"/>
                  </a:cxn>
                  <a:cxn ang="T8">
                    <a:pos x="T4" y="T5"/>
                  </a:cxn>
                </a:cxnLst>
                <a:rect l="T9" t="T10" r="T11" b="T12"/>
                <a:pathLst>
                  <a:path w="1944" h="1">
                    <a:moveTo>
                      <a:pt x="0" y="0"/>
                    </a:moveTo>
                    <a:lnTo>
                      <a:pt x="1943" y="0"/>
                    </a:lnTo>
                    <a:lnTo>
                      <a:pt x="19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2" name="Freeform 216"/>
              <p:cNvSpPr>
                <a:spLocks/>
              </p:cNvSpPr>
              <p:nvPr/>
            </p:nvSpPr>
            <p:spPr bwMode="auto">
              <a:xfrm>
                <a:off x="5411" y="3549"/>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3" name="Freeform 217"/>
              <p:cNvSpPr>
                <a:spLocks/>
              </p:cNvSpPr>
              <p:nvPr/>
            </p:nvSpPr>
            <p:spPr bwMode="auto">
              <a:xfrm>
                <a:off x="5472" y="3549"/>
                <a:ext cx="466" cy="1"/>
              </a:xfrm>
              <a:custGeom>
                <a:avLst/>
                <a:gdLst>
                  <a:gd name="T0" fmla="*/ 0 w 1863"/>
                  <a:gd name="T1" fmla="*/ 0 h 1"/>
                  <a:gd name="T2" fmla="*/ 1862 w 1863"/>
                  <a:gd name="T3" fmla="*/ 0 h 1"/>
                  <a:gd name="T4" fmla="*/ 1863 w 1863"/>
                  <a:gd name="T5" fmla="*/ 0 h 1"/>
                  <a:gd name="T6" fmla="*/ 0 60000 65536"/>
                  <a:gd name="T7" fmla="*/ 0 60000 65536"/>
                  <a:gd name="T8" fmla="*/ 0 60000 65536"/>
                  <a:gd name="T9" fmla="*/ 0 w 1863"/>
                  <a:gd name="T10" fmla="*/ 0 h 1"/>
                  <a:gd name="T11" fmla="*/ 1863 w 1863"/>
                  <a:gd name="T12" fmla="*/ 1 h 1"/>
                </a:gdLst>
                <a:ahLst/>
                <a:cxnLst>
                  <a:cxn ang="T6">
                    <a:pos x="T0" y="T1"/>
                  </a:cxn>
                  <a:cxn ang="T7">
                    <a:pos x="T2" y="T3"/>
                  </a:cxn>
                  <a:cxn ang="T8">
                    <a:pos x="T4" y="T5"/>
                  </a:cxn>
                </a:cxnLst>
                <a:rect l="T9" t="T10" r="T11" b="T12"/>
                <a:pathLst>
                  <a:path w="1863" h="1">
                    <a:moveTo>
                      <a:pt x="0" y="0"/>
                    </a:moveTo>
                    <a:lnTo>
                      <a:pt x="1862" y="0"/>
                    </a:lnTo>
                    <a:lnTo>
                      <a:pt x="18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4" name="Freeform 218"/>
              <p:cNvSpPr>
                <a:spLocks/>
              </p:cNvSpPr>
              <p:nvPr/>
            </p:nvSpPr>
            <p:spPr bwMode="auto">
              <a:xfrm>
                <a:off x="4912" y="3443"/>
                <a:ext cx="175" cy="116"/>
              </a:xfrm>
              <a:custGeom>
                <a:avLst/>
                <a:gdLst>
                  <a:gd name="T0" fmla="*/ 699 w 699"/>
                  <a:gd name="T1" fmla="*/ 467 h 467"/>
                  <a:gd name="T2" fmla="*/ 0 w 699"/>
                  <a:gd name="T3" fmla="*/ 0 h 467"/>
                  <a:gd name="T4" fmla="*/ 1 w 699"/>
                  <a:gd name="T5" fmla="*/ 0 h 467"/>
                  <a:gd name="T6" fmla="*/ 0 60000 65536"/>
                  <a:gd name="T7" fmla="*/ 0 60000 65536"/>
                  <a:gd name="T8" fmla="*/ 0 60000 65536"/>
                  <a:gd name="T9" fmla="*/ 0 w 699"/>
                  <a:gd name="T10" fmla="*/ 0 h 467"/>
                  <a:gd name="T11" fmla="*/ 699 w 699"/>
                  <a:gd name="T12" fmla="*/ 467 h 467"/>
                </a:gdLst>
                <a:ahLst/>
                <a:cxnLst>
                  <a:cxn ang="T6">
                    <a:pos x="T0" y="T1"/>
                  </a:cxn>
                  <a:cxn ang="T7">
                    <a:pos x="T2" y="T3"/>
                  </a:cxn>
                  <a:cxn ang="T8">
                    <a:pos x="T4" y="T5"/>
                  </a:cxn>
                </a:cxnLst>
                <a:rect l="T9" t="T10" r="T11" b="T12"/>
                <a:pathLst>
                  <a:path w="699" h="467">
                    <a:moveTo>
                      <a:pt x="699" y="46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5" name="Freeform 219"/>
              <p:cNvSpPr>
                <a:spLocks/>
              </p:cNvSpPr>
              <p:nvPr/>
            </p:nvSpPr>
            <p:spPr bwMode="auto">
              <a:xfrm>
                <a:off x="4912" y="3443"/>
                <a:ext cx="1" cy="116"/>
              </a:xfrm>
              <a:custGeom>
                <a:avLst/>
                <a:gdLst>
                  <a:gd name="T0" fmla="*/ 0 w 1"/>
                  <a:gd name="T1" fmla="*/ 0 h 467"/>
                  <a:gd name="T2" fmla="*/ 0 w 1"/>
                  <a:gd name="T3" fmla="*/ 467 h 467"/>
                  <a:gd name="T4" fmla="*/ 1 w 1"/>
                  <a:gd name="T5" fmla="*/ 467 h 467"/>
                  <a:gd name="T6" fmla="*/ 0 60000 65536"/>
                  <a:gd name="T7" fmla="*/ 0 60000 65536"/>
                  <a:gd name="T8" fmla="*/ 0 60000 65536"/>
                  <a:gd name="T9" fmla="*/ 0 w 1"/>
                  <a:gd name="T10" fmla="*/ 0 h 467"/>
                  <a:gd name="T11" fmla="*/ 1 w 1"/>
                  <a:gd name="T12" fmla="*/ 467 h 467"/>
                </a:gdLst>
                <a:ahLst/>
                <a:cxnLst>
                  <a:cxn ang="T6">
                    <a:pos x="T0" y="T1"/>
                  </a:cxn>
                  <a:cxn ang="T7">
                    <a:pos x="T2" y="T3"/>
                  </a:cxn>
                  <a:cxn ang="T8">
                    <a:pos x="T4" y="T5"/>
                  </a:cxn>
                </a:cxnLst>
                <a:rect l="T9" t="T10" r="T11" b="T12"/>
                <a:pathLst>
                  <a:path w="1" h="467">
                    <a:moveTo>
                      <a:pt x="0" y="0"/>
                    </a:moveTo>
                    <a:lnTo>
                      <a:pt x="0" y="467"/>
                    </a:lnTo>
                    <a:lnTo>
                      <a:pt x="1" y="46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6" name="Freeform 220"/>
              <p:cNvSpPr>
                <a:spLocks/>
              </p:cNvSpPr>
              <p:nvPr/>
            </p:nvSpPr>
            <p:spPr bwMode="auto">
              <a:xfrm>
                <a:off x="4725" y="3443"/>
                <a:ext cx="187" cy="1"/>
              </a:xfrm>
              <a:custGeom>
                <a:avLst/>
                <a:gdLst>
                  <a:gd name="T0" fmla="*/ 746 w 746"/>
                  <a:gd name="T1" fmla="*/ 0 h 1"/>
                  <a:gd name="T2" fmla="*/ 0 w 746"/>
                  <a:gd name="T3" fmla="*/ 0 h 1"/>
                  <a:gd name="T4" fmla="*/ 1 w 746"/>
                  <a:gd name="T5" fmla="*/ 0 h 1"/>
                  <a:gd name="T6" fmla="*/ 0 60000 65536"/>
                  <a:gd name="T7" fmla="*/ 0 60000 65536"/>
                  <a:gd name="T8" fmla="*/ 0 60000 65536"/>
                  <a:gd name="T9" fmla="*/ 0 w 746"/>
                  <a:gd name="T10" fmla="*/ 0 h 1"/>
                  <a:gd name="T11" fmla="*/ 746 w 746"/>
                  <a:gd name="T12" fmla="*/ 1 h 1"/>
                </a:gdLst>
                <a:ahLst/>
                <a:cxnLst>
                  <a:cxn ang="T6">
                    <a:pos x="T0" y="T1"/>
                  </a:cxn>
                  <a:cxn ang="T7">
                    <a:pos x="T2" y="T3"/>
                  </a:cxn>
                  <a:cxn ang="T8">
                    <a:pos x="T4" y="T5"/>
                  </a:cxn>
                </a:cxnLst>
                <a:rect l="T9" t="T10" r="T11" b="T12"/>
                <a:pathLst>
                  <a:path w="746" h="1">
                    <a:moveTo>
                      <a:pt x="74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7" name="Freeform 221"/>
              <p:cNvSpPr>
                <a:spLocks/>
              </p:cNvSpPr>
              <p:nvPr/>
            </p:nvSpPr>
            <p:spPr bwMode="auto">
              <a:xfrm>
                <a:off x="4725" y="3443"/>
                <a:ext cx="1" cy="116"/>
              </a:xfrm>
              <a:custGeom>
                <a:avLst/>
                <a:gdLst>
                  <a:gd name="T0" fmla="*/ 0 w 1"/>
                  <a:gd name="T1" fmla="*/ 0 h 467"/>
                  <a:gd name="T2" fmla="*/ 0 w 1"/>
                  <a:gd name="T3" fmla="*/ 467 h 467"/>
                  <a:gd name="T4" fmla="*/ 1 w 1"/>
                  <a:gd name="T5" fmla="*/ 467 h 467"/>
                  <a:gd name="T6" fmla="*/ 0 60000 65536"/>
                  <a:gd name="T7" fmla="*/ 0 60000 65536"/>
                  <a:gd name="T8" fmla="*/ 0 60000 65536"/>
                  <a:gd name="T9" fmla="*/ 0 w 1"/>
                  <a:gd name="T10" fmla="*/ 0 h 467"/>
                  <a:gd name="T11" fmla="*/ 1 w 1"/>
                  <a:gd name="T12" fmla="*/ 467 h 467"/>
                </a:gdLst>
                <a:ahLst/>
                <a:cxnLst>
                  <a:cxn ang="T6">
                    <a:pos x="T0" y="T1"/>
                  </a:cxn>
                  <a:cxn ang="T7">
                    <a:pos x="T2" y="T3"/>
                  </a:cxn>
                  <a:cxn ang="T8">
                    <a:pos x="T4" y="T5"/>
                  </a:cxn>
                </a:cxnLst>
                <a:rect l="T9" t="T10" r="T11" b="T12"/>
                <a:pathLst>
                  <a:path w="1" h="467">
                    <a:moveTo>
                      <a:pt x="0" y="0"/>
                    </a:moveTo>
                    <a:lnTo>
                      <a:pt x="0" y="467"/>
                    </a:lnTo>
                    <a:lnTo>
                      <a:pt x="1" y="46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8" name="Freeform 222"/>
              <p:cNvSpPr>
                <a:spLocks/>
              </p:cNvSpPr>
              <p:nvPr/>
            </p:nvSpPr>
            <p:spPr bwMode="auto">
              <a:xfrm>
                <a:off x="4644" y="3361"/>
                <a:ext cx="81" cy="82"/>
              </a:xfrm>
              <a:custGeom>
                <a:avLst/>
                <a:gdLst>
                  <a:gd name="T0" fmla="*/ 326 w 326"/>
                  <a:gd name="T1" fmla="*/ 326 h 326"/>
                  <a:gd name="T2" fmla="*/ 0 w 326"/>
                  <a:gd name="T3" fmla="*/ 0 h 326"/>
                  <a:gd name="T4" fmla="*/ 1 w 326"/>
                  <a:gd name="T5" fmla="*/ 0 h 326"/>
                  <a:gd name="T6" fmla="*/ 0 60000 65536"/>
                  <a:gd name="T7" fmla="*/ 0 60000 65536"/>
                  <a:gd name="T8" fmla="*/ 0 60000 65536"/>
                  <a:gd name="T9" fmla="*/ 0 w 326"/>
                  <a:gd name="T10" fmla="*/ 0 h 326"/>
                  <a:gd name="T11" fmla="*/ 326 w 326"/>
                  <a:gd name="T12" fmla="*/ 326 h 326"/>
                </a:gdLst>
                <a:ahLst/>
                <a:cxnLst>
                  <a:cxn ang="T6">
                    <a:pos x="T0" y="T1"/>
                  </a:cxn>
                  <a:cxn ang="T7">
                    <a:pos x="T2" y="T3"/>
                  </a:cxn>
                  <a:cxn ang="T8">
                    <a:pos x="T4" y="T5"/>
                  </a:cxn>
                </a:cxnLst>
                <a:rect l="T9" t="T10" r="T11" b="T12"/>
                <a:pathLst>
                  <a:path w="326" h="326">
                    <a:moveTo>
                      <a:pt x="326" y="32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69" name="Freeform 223"/>
              <p:cNvSpPr>
                <a:spLocks/>
              </p:cNvSpPr>
              <p:nvPr/>
            </p:nvSpPr>
            <p:spPr bwMode="auto">
              <a:xfrm>
                <a:off x="4644" y="3361"/>
                <a:ext cx="1" cy="198"/>
              </a:xfrm>
              <a:custGeom>
                <a:avLst/>
                <a:gdLst>
                  <a:gd name="T0" fmla="*/ 0 w 1"/>
                  <a:gd name="T1" fmla="*/ 0 h 793"/>
                  <a:gd name="T2" fmla="*/ 0 w 1"/>
                  <a:gd name="T3" fmla="*/ 793 h 793"/>
                  <a:gd name="T4" fmla="*/ 1 w 1"/>
                  <a:gd name="T5" fmla="*/ 793 h 793"/>
                  <a:gd name="T6" fmla="*/ 0 60000 65536"/>
                  <a:gd name="T7" fmla="*/ 0 60000 65536"/>
                  <a:gd name="T8" fmla="*/ 0 60000 65536"/>
                  <a:gd name="T9" fmla="*/ 0 w 1"/>
                  <a:gd name="T10" fmla="*/ 0 h 793"/>
                  <a:gd name="T11" fmla="*/ 1 w 1"/>
                  <a:gd name="T12" fmla="*/ 793 h 793"/>
                </a:gdLst>
                <a:ahLst/>
                <a:cxnLst>
                  <a:cxn ang="T6">
                    <a:pos x="T0" y="T1"/>
                  </a:cxn>
                  <a:cxn ang="T7">
                    <a:pos x="T2" y="T3"/>
                  </a:cxn>
                  <a:cxn ang="T8">
                    <a:pos x="T4" y="T5"/>
                  </a:cxn>
                </a:cxnLst>
                <a:rect l="T9" t="T10" r="T11" b="T12"/>
                <a:pathLst>
                  <a:path w="1" h="793">
                    <a:moveTo>
                      <a:pt x="0" y="0"/>
                    </a:moveTo>
                    <a:lnTo>
                      <a:pt x="0" y="793"/>
                    </a:lnTo>
                    <a:lnTo>
                      <a:pt x="1" y="7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0" name="Freeform 224"/>
              <p:cNvSpPr>
                <a:spLocks/>
              </p:cNvSpPr>
              <p:nvPr/>
            </p:nvSpPr>
            <p:spPr bwMode="auto">
              <a:xfrm>
                <a:off x="4247" y="3361"/>
                <a:ext cx="397" cy="1"/>
              </a:xfrm>
              <a:custGeom>
                <a:avLst/>
                <a:gdLst>
                  <a:gd name="T0" fmla="*/ 1585 w 1585"/>
                  <a:gd name="T1" fmla="*/ 0 h 1"/>
                  <a:gd name="T2" fmla="*/ 0 w 1585"/>
                  <a:gd name="T3" fmla="*/ 0 h 1"/>
                  <a:gd name="T4" fmla="*/ 1 w 1585"/>
                  <a:gd name="T5" fmla="*/ 0 h 1"/>
                  <a:gd name="T6" fmla="*/ 0 60000 65536"/>
                  <a:gd name="T7" fmla="*/ 0 60000 65536"/>
                  <a:gd name="T8" fmla="*/ 0 60000 65536"/>
                  <a:gd name="T9" fmla="*/ 0 w 1585"/>
                  <a:gd name="T10" fmla="*/ 0 h 1"/>
                  <a:gd name="T11" fmla="*/ 1585 w 1585"/>
                  <a:gd name="T12" fmla="*/ 1 h 1"/>
                </a:gdLst>
                <a:ahLst/>
                <a:cxnLst>
                  <a:cxn ang="T6">
                    <a:pos x="T0" y="T1"/>
                  </a:cxn>
                  <a:cxn ang="T7">
                    <a:pos x="T2" y="T3"/>
                  </a:cxn>
                  <a:cxn ang="T8">
                    <a:pos x="T4" y="T5"/>
                  </a:cxn>
                </a:cxnLst>
                <a:rect l="T9" t="T10" r="T11" b="T12"/>
                <a:pathLst>
                  <a:path w="1585" h="1">
                    <a:moveTo>
                      <a:pt x="158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1" name="Freeform 225"/>
              <p:cNvSpPr>
                <a:spLocks/>
              </p:cNvSpPr>
              <p:nvPr/>
            </p:nvSpPr>
            <p:spPr bwMode="auto">
              <a:xfrm>
                <a:off x="4247" y="3361"/>
                <a:ext cx="1" cy="198"/>
              </a:xfrm>
              <a:custGeom>
                <a:avLst/>
                <a:gdLst>
                  <a:gd name="T0" fmla="*/ 0 w 1"/>
                  <a:gd name="T1" fmla="*/ 0 h 793"/>
                  <a:gd name="T2" fmla="*/ 0 w 1"/>
                  <a:gd name="T3" fmla="*/ 793 h 793"/>
                  <a:gd name="T4" fmla="*/ 1 w 1"/>
                  <a:gd name="T5" fmla="*/ 793 h 793"/>
                  <a:gd name="T6" fmla="*/ 0 60000 65536"/>
                  <a:gd name="T7" fmla="*/ 0 60000 65536"/>
                  <a:gd name="T8" fmla="*/ 0 60000 65536"/>
                  <a:gd name="T9" fmla="*/ 0 w 1"/>
                  <a:gd name="T10" fmla="*/ 0 h 793"/>
                  <a:gd name="T11" fmla="*/ 1 w 1"/>
                  <a:gd name="T12" fmla="*/ 793 h 793"/>
                </a:gdLst>
                <a:ahLst/>
                <a:cxnLst>
                  <a:cxn ang="T6">
                    <a:pos x="T0" y="T1"/>
                  </a:cxn>
                  <a:cxn ang="T7">
                    <a:pos x="T2" y="T3"/>
                  </a:cxn>
                  <a:cxn ang="T8">
                    <a:pos x="T4" y="T5"/>
                  </a:cxn>
                </a:cxnLst>
                <a:rect l="T9" t="T10" r="T11" b="T12"/>
                <a:pathLst>
                  <a:path w="1" h="793">
                    <a:moveTo>
                      <a:pt x="0" y="0"/>
                    </a:moveTo>
                    <a:lnTo>
                      <a:pt x="0" y="793"/>
                    </a:lnTo>
                    <a:lnTo>
                      <a:pt x="1" y="79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2" name="Freeform 226"/>
              <p:cNvSpPr>
                <a:spLocks/>
              </p:cNvSpPr>
              <p:nvPr/>
            </p:nvSpPr>
            <p:spPr bwMode="auto">
              <a:xfrm>
                <a:off x="4177" y="3361"/>
                <a:ext cx="70" cy="70"/>
              </a:xfrm>
              <a:custGeom>
                <a:avLst/>
                <a:gdLst>
                  <a:gd name="T0" fmla="*/ 280 w 280"/>
                  <a:gd name="T1" fmla="*/ 0 h 280"/>
                  <a:gd name="T2" fmla="*/ 0 w 280"/>
                  <a:gd name="T3" fmla="*/ 280 h 280"/>
                  <a:gd name="T4" fmla="*/ 1 w 280"/>
                  <a:gd name="T5" fmla="*/ 280 h 280"/>
                  <a:gd name="T6" fmla="*/ 0 60000 65536"/>
                  <a:gd name="T7" fmla="*/ 0 60000 65536"/>
                  <a:gd name="T8" fmla="*/ 0 60000 65536"/>
                  <a:gd name="T9" fmla="*/ 0 w 280"/>
                  <a:gd name="T10" fmla="*/ 0 h 280"/>
                  <a:gd name="T11" fmla="*/ 280 w 280"/>
                  <a:gd name="T12" fmla="*/ 280 h 280"/>
                </a:gdLst>
                <a:ahLst/>
                <a:cxnLst>
                  <a:cxn ang="T6">
                    <a:pos x="T0" y="T1"/>
                  </a:cxn>
                  <a:cxn ang="T7">
                    <a:pos x="T2" y="T3"/>
                  </a:cxn>
                  <a:cxn ang="T8">
                    <a:pos x="T4" y="T5"/>
                  </a:cxn>
                </a:cxnLst>
                <a:rect l="T9" t="T10" r="T11" b="T12"/>
                <a:pathLst>
                  <a:path w="280" h="280">
                    <a:moveTo>
                      <a:pt x="280" y="0"/>
                    </a:moveTo>
                    <a:lnTo>
                      <a:pt x="0" y="280"/>
                    </a:lnTo>
                    <a:lnTo>
                      <a:pt x="1" y="28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3" name="Freeform 227"/>
              <p:cNvSpPr>
                <a:spLocks/>
              </p:cNvSpPr>
              <p:nvPr/>
            </p:nvSpPr>
            <p:spPr bwMode="auto">
              <a:xfrm>
                <a:off x="4177" y="3431"/>
                <a:ext cx="1" cy="128"/>
              </a:xfrm>
              <a:custGeom>
                <a:avLst/>
                <a:gdLst>
                  <a:gd name="T0" fmla="*/ 0 w 1"/>
                  <a:gd name="T1" fmla="*/ 0 h 513"/>
                  <a:gd name="T2" fmla="*/ 0 w 1"/>
                  <a:gd name="T3" fmla="*/ 513 h 513"/>
                  <a:gd name="T4" fmla="*/ 1 w 1"/>
                  <a:gd name="T5" fmla="*/ 513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0"/>
                    </a:moveTo>
                    <a:lnTo>
                      <a:pt x="0" y="513"/>
                    </a:lnTo>
                    <a:lnTo>
                      <a:pt x="1" y="51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4" name="Freeform 228"/>
              <p:cNvSpPr>
                <a:spLocks/>
              </p:cNvSpPr>
              <p:nvPr/>
            </p:nvSpPr>
            <p:spPr bwMode="auto">
              <a:xfrm>
                <a:off x="3606" y="3361"/>
                <a:ext cx="1" cy="198"/>
              </a:xfrm>
              <a:custGeom>
                <a:avLst/>
                <a:gdLst>
                  <a:gd name="T0" fmla="*/ 0 w 1"/>
                  <a:gd name="T1" fmla="*/ 793 h 793"/>
                  <a:gd name="T2" fmla="*/ 0 w 1"/>
                  <a:gd name="T3" fmla="*/ 0 h 793"/>
                  <a:gd name="T4" fmla="*/ 1 w 1"/>
                  <a:gd name="T5" fmla="*/ 0 h 793"/>
                  <a:gd name="T6" fmla="*/ 0 60000 65536"/>
                  <a:gd name="T7" fmla="*/ 0 60000 65536"/>
                  <a:gd name="T8" fmla="*/ 0 60000 65536"/>
                  <a:gd name="T9" fmla="*/ 0 w 1"/>
                  <a:gd name="T10" fmla="*/ 0 h 793"/>
                  <a:gd name="T11" fmla="*/ 1 w 1"/>
                  <a:gd name="T12" fmla="*/ 793 h 793"/>
                </a:gdLst>
                <a:ahLst/>
                <a:cxnLst>
                  <a:cxn ang="T6">
                    <a:pos x="T0" y="T1"/>
                  </a:cxn>
                  <a:cxn ang="T7">
                    <a:pos x="T2" y="T3"/>
                  </a:cxn>
                  <a:cxn ang="T8">
                    <a:pos x="T4" y="T5"/>
                  </a:cxn>
                </a:cxnLst>
                <a:rect l="T9" t="T10" r="T11" b="T12"/>
                <a:pathLst>
                  <a:path w="1" h="793">
                    <a:moveTo>
                      <a:pt x="0" y="79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5" name="Freeform 229"/>
              <p:cNvSpPr>
                <a:spLocks/>
              </p:cNvSpPr>
              <p:nvPr/>
            </p:nvSpPr>
            <p:spPr bwMode="auto">
              <a:xfrm>
                <a:off x="3525" y="3279"/>
                <a:ext cx="81" cy="82"/>
              </a:xfrm>
              <a:custGeom>
                <a:avLst/>
                <a:gdLst>
                  <a:gd name="T0" fmla="*/ 326 w 326"/>
                  <a:gd name="T1" fmla="*/ 326 h 326"/>
                  <a:gd name="T2" fmla="*/ 0 w 326"/>
                  <a:gd name="T3" fmla="*/ 0 h 326"/>
                  <a:gd name="T4" fmla="*/ 1 w 326"/>
                  <a:gd name="T5" fmla="*/ 0 h 326"/>
                  <a:gd name="T6" fmla="*/ 0 60000 65536"/>
                  <a:gd name="T7" fmla="*/ 0 60000 65536"/>
                  <a:gd name="T8" fmla="*/ 0 60000 65536"/>
                  <a:gd name="T9" fmla="*/ 0 w 326"/>
                  <a:gd name="T10" fmla="*/ 0 h 326"/>
                  <a:gd name="T11" fmla="*/ 326 w 326"/>
                  <a:gd name="T12" fmla="*/ 326 h 326"/>
                </a:gdLst>
                <a:ahLst/>
                <a:cxnLst>
                  <a:cxn ang="T6">
                    <a:pos x="T0" y="T1"/>
                  </a:cxn>
                  <a:cxn ang="T7">
                    <a:pos x="T2" y="T3"/>
                  </a:cxn>
                  <a:cxn ang="T8">
                    <a:pos x="T4" y="T5"/>
                  </a:cxn>
                </a:cxnLst>
                <a:rect l="T9" t="T10" r="T11" b="T12"/>
                <a:pathLst>
                  <a:path w="326" h="326">
                    <a:moveTo>
                      <a:pt x="326" y="32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6" name="Freeform 230"/>
              <p:cNvSpPr>
                <a:spLocks/>
              </p:cNvSpPr>
              <p:nvPr/>
            </p:nvSpPr>
            <p:spPr bwMode="auto">
              <a:xfrm>
                <a:off x="3525" y="3279"/>
                <a:ext cx="1" cy="280"/>
              </a:xfrm>
              <a:custGeom>
                <a:avLst/>
                <a:gdLst>
                  <a:gd name="T0" fmla="*/ 0 w 1"/>
                  <a:gd name="T1" fmla="*/ 0 h 1119"/>
                  <a:gd name="T2" fmla="*/ 0 w 1"/>
                  <a:gd name="T3" fmla="*/ 1119 h 1119"/>
                  <a:gd name="T4" fmla="*/ 1 w 1"/>
                  <a:gd name="T5" fmla="*/ 1119 h 1119"/>
                  <a:gd name="T6" fmla="*/ 0 60000 65536"/>
                  <a:gd name="T7" fmla="*/ 0 60000 65536"/>
                  <a:gd name="T8" fmla="*/ 0 60000 65536"/>
                  <a:gd name="T9" fmla="*/ 0 w 1"/>
                  <a:gd name="T10" fmla="*/ 0 h 1119"/>
                  <a:gd name="T11" fmla="*/ 1 w 1"/>
                  <a:gd name="T12" fmla="*/ 1119 h 1119"/>
                </a:gdLst>
                <a:ahLst/>
                <a:cxnLst>
                  <a:cxn ang="T6">
                    <a:pos x="T0" y="T1"/>
                  </a:cxn>
                  <a:cxn ang="T7">
                    <a:pos x="T2" y="T3"/>
                  </a:cxn>
                  <a:cxn ang="T8">
                    <a:pos x="T4" y="T5"/>
                  </a:cxn>
                </a:cxnLst>
                <a:rect l="T9" t="T10" r="T11" b="T12"/>
                <a:pathLst>
                  <a:path w="1" h="1119">
                    <a:moveTo>
                      <a:pt x="0" y="0"/>
                    </a:moveTo>
                    <a:lnTo>
                      <a:pt x="0" y="1119"/>
                    </a:lnTo>
                    <a:lnTo>
                      <a:pt x="1" y="111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7" name="Freeform 231"/>
              <p:cNvSpPr>
                <a:spLocks/>
              </p:cNvSpPr>
              <p:nvPr/>
            </p:nvSpPr>
            <p:spPr bwMode="auto">
              <a:xfrm>
                <a:off x="3280" y="3279"/>
                <a:ext cx="245" cy="1"/>
              </a:xfrm>
              <a:custGeom>
                <a:avLst/>
                <a:gdLst>
                  <a:gd name="T0" fmla="*/ 979 w 979"/>
                  <a:gd name="T1" fmla="*/ 0 h 1"/>
                  <a:gd name="T2" fmla="*/ 0 w 979"/>
                  <a:gd name="T3" fmla="*/ 0 h 1"/>
                  <a:gd name="T4" fmla="*/ 1 w 979"/>
                  <a:gd name="T5" fmla="*/ 0 h 1"/>
                  <a:gd name="T6" fmla="*/ 0 60000 65536"/>
                  <a:gd name="T7" fmla="*/ 0 60000 65536"/>
                  <a:gd name="T8" fmla="*/ 0 60000 65536"/>
                  <a:gd name="T9" fmla="*/ 0 w 979"/>
                  <a:gd name="T10" fmla="*/ 0 h 1"/>
                  <a:gd name="T11" fmla="*/ 979 w 979"/>
                  <a:gd name="T12" fmla="*/ 1 h 1"/>
                </a:gdLst>
                <a:ahLst/>
                <a:cxnLst>
                  <a:cxn ang="T6">
                    <a:pos x="T0" y="T1"/>
                  </a:cxn>
                  <a:cxn ang="T7">
                    <a:pos x="T2" y="T3"/>
                  </a:cxn>
                  <a:cxn ang="T8">
                    <a:pos x="T4" y="T5"/>
                  </a:cxn>
                </a:cxnLst>
                <a:rect l="T9" t="T10" r="T11" b="T12"/>
                <a:pathLst>
                  <a:path w="979" h="1">
                    <a:moveTo>
                      <a:pt x="979"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8" name="Freeform 232"/>
              <p:cNvSpPr>
                <a:spLocks/>
              </p:cNvSpPr>
              <p:nvPr/>
            </p:nvSpPr>
            <p:spPr bwMode="auto">
              <a:xfrm>
                <a:off x="3280" y="3279"/>
                <a:ext cx="1" cy="280"/>
              </a:xfrm>
              <a:custGeom>
                <a:avLst/>
                <a:gdLst>
                  <a:gd name="T0" fmla="*/ 0 w 1"/>
                  <a:gd name="T1" fmla="*/ 0 h 1119"/>
                  <a:gd name="T2" fmla="*/ 0 w 1"/>
                  <a:gd name="T3" fmla="*/ 1119 h 1119"/>
                  <a:gd name="T4" fmla="*/ 1 w 1"/>
                  <a:gd name="T5" fmla="*/ 1119 h 1119"/>
                  <a:gd name="T6" fmla="*/ 0 60000 65536"/>
                  <a:gd name="T7" fmla="*/ 0 60000 65536"/>
                  <a:gd name="T8" fmla="*/ 0 60000 65536"/>
                  <a:gd name="T9" fmla="*/ 0 w 1"/>
                  <a:gd name="T10" fmla="*/ 0 h 1119"/>
                  <a:gd name="T11" fmla="*/ 1 w 1"/>
                  <a:gd name="T12" fmla="*/ 1119 h 1119"/>
                </a:gdLst>
                <a:ahLst/>
                <a:cxnLst>
                  <a:cxn ang="T6">
                    <a:pos x="T0" y="T1"/>
                  </a:cxn>
                  <a:cxn ang="T7">
                    <a:pos x="T2" y="T3"/>
                  </a:cxn>
                  <a:cxn ang="T8">
                    <a:pos x="T4" y="T5"/>
                  </a:cxn>
                </a:cxnLst>
                <a:rect l="T9" t="T10" r="T11" b="T12"/>
                <a:pathLst>
                  <a:path w="1" h="1119">
                    <a:moveTo>
                      <a:pt x="0" y="0"/>
                    </a:moveTo>
                    <a:lnTo>
                      <a:pt x="0" y="1119"/>
                    </a:lnTo>
                    <a:lnTo>
                      <a:pt x="1" y="111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79" name="Freeform 233"/>
              <p:cNvSpPr>
                <a:spLocks/>
              </p:cNvSpPr>
              <p:nvPr/>
            </p:nvSpPr>
            <p:spPr bwMode="auto">
              <a:xfrm>
                <a:off x="3280" y="3361"/>
                <a:ext cx="326" cy="1"/>
              </a:xfrm>
              <a:custGeom>
                <a:avLst/>
                <a:gdLst>
                  <a:gd name="T0" fmla="*/ 1305 w 1305"/>
                  <a:gd name="T1" fmla="*/ 0 h 1"/>
                  <a:gd name="T2" fmla="*/ 0 w 1305"/>
                  <a:gd name="T3" fmla="*/ 0 h 1"/>
                  <a:gd name="T4" fmla="*/ 1 w 1305"/>
                  <a:gd name="T5" fmla="*/ 0 h 1"/>
                  <a:gd name="T6" fmla="*/ 0 60000 65536"/>
                  <a:gd name="T7" fmla="*/ 0 60000 65536"/>
                  <a:gd name="T8" fmla="*/ 0 60000 65536"/>
                  <a:gd name="T9" fmla="*/ 0 w 1305"/>
                  <a:gd name="T10" fmla="*/ 0 h 1"/>
                  <a:gd name="T11" fmla="*/ 1305 w 1305"/>
                  <a:gd name="T12" fmla="*/ 1 h 1"/>
                </a:gdLst>
                <a:ahLst/>
                <a:cxnLst>
                  <a:cxn ang="T6">
                    <a:pos x="T0" y="T1"/>
                  </a:cxn>
                  <a:cxn ang="T7">
                    <a:pos x="T2" y="T3"/>
                  </a:cxn>
                  <a:cxn ang="T8">
                    <a:pos x="T4" y="T5"/>
                  </a:cxn>
                </a:cxnLst>
                <a:rect l="T9" t="T10" r="T11" b="T12"/>
                <a:pathLst>
                  <a:path w="1305" h="1">
                    <a:moveTo>
                      <a:pt x="1305"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0" name="Freeform 234"/>
              <p:cNvSpPr>
                <a:spLocks/>
              </p:cNvSpPr>
              <p:nvPr/>
            </p:nvSpPr>
            <p:spPr bwMode="auto">
              <a:xfrm>
                <a:off x="3280" y="3183"/>
                <a:ext cx="1" cy="96"/>
              </a:xfrm>
              <a:custGeom>
                <a:avLst/>
                <a:gdLst>
                  <a:gd name="T0" fmla="*/ 0 w 1"/>
                  <a:gd name="T1" fmla="*/ 385 h 385"/>
                  <a:gd name="T2" fmla="*/ 0 w 1"/>
                  <a:gd name="T3" fmla="*/ 0 h 385"/>
                  <a:gd name="T4" fmla="*/ 1 w 1"/>
                  <a:gd name="T5" fmla="*/ 0 h 385"/>
                  <a:gd name="T6" fmla="*/ 0 60000 65536"/>
                  <a:gd name="T7" fmla="*/ 0 60000 65536"/>
                  <a:gd name="T8" fmla="*/ 0 60000 65536"/>
                  <a:gd name="T9" fmla="*/ 0 w 1"/>
                  <a:gd name="T10" fmla="*/ 0 h 385"/>
                  <a:gd name="T11" fmla="*/ 1 w 1"/>
                  <a:gd name="T12" fmla="*/ 385 h 385"/>
                </a:gdLst>
                <a:ahLst/>
                <a:cxnLst>
                  <a:cxn ang="T6">
                    <a:pos x="T0" y="T1"/>
                  </a:cxn>
                  <a:cxn ang="T7">
                    <a:pos x="T2" y="T3"/>
                  </a:cxn>
                  <a:cxn ang="T8">
                    <a:pos x="T4" y="T5"/>
                  </a:cxn>
                </a:cxnLst>
                <a:rect l="T9" t="T10" r="T11" b="T12"/>
                <a:pathLst>
                  <a:path w="1" h="385">
                    <a:moveTo>
                      <a:pt x="0" y="38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1" name="Freeform 235"/>
              <p:cNvSpPr>
                <a:spLocks/>
              </p:cNvSpPr>
              <p:nvPr/>
            </p:nvSpPr>
            <p:spPr bwMode="auto">
              <a:xfrm>
                <a:off x="3606" y="3361"/>
                <a:ext cx="641" cy="1"/>
              </a:xfrm>
              <a:custGeom>
                <a:avLst/>
                <a:gdLst>
                  <a:gd name="T0" fmla="*/ 2565 w 2565"/>
                  <a:gd name="T1" fmla="*/ 0 h 1"/>
                  <a:gd name="T2" fmla="*/ 0 w 2565"/>
                  <a:gd name="T3" fmla="*/ 0 h 1"/>
                  <a:gd name="T4" fmla="*/ 1 w 2565"/>
                  <a:gd name="T5" fmla="*/ 0 h 1"/>
                  <a:gd name="T6" fmla="*/ 0 60000 65536"/>
                  <a:gd name="T7" fmla="*/ 0 60000 65536"/>
                  <a:gd name="T8" fmla="*/ 0 60000 65536"/>
                  <a:gd name="T9" fmla="*/ 0 w 2565"/>
                  <a:gd name="T10" fmla="*/ 0 h 1"/>
                  <a:gd name="T11" fmla="*/ 2565 w 2565"/>
                  <a:gd name="T12" fmla="*/ 1 h 1"/>
                </a:gdLst>
                <a:ahLst/>
                <a:cxnLst>
                  <a:cxn ang="T6">
                    <a:pos x="T0" y="T1"/>
                  </a:cxn>
                  <a:cxn ang="T7">
                    <a:pos x="T2" y="T3"/>
                  </a:cxn>
                  <a:cxn ang="T8">
                    <a:pos x="T4" y="T5"/>
                  </a:cxn>
                </a:cxnLst>
                <a:rect l="T9" t="T10" r="T11" b="T12"/>
                <a:pathLst>
                  <a:path w="2565" h="1">
                    <a:moveTo>
                      <a:pt x="256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2" name="Freeform 236"/>
              <p:cNvSpPr>
                <a:spLocks/>
              </p:cNvSpPr>
              <p:nvPr/>
            </p:nvSpPr>
            <p:spPr bwMode="auto">
              <a:xfrm>
                <a:off x="4965" y="2860"/>
                <a:ext cx="5" cy="620"/>
              </a:xfrm>
              <a:custGeom>
                <a:avLst/>
                <a:gdLst>
                  <a:gd name="T0" fmla="*/ 0 w 20"/>
                  <a:gd name="T1" fmla="*/ 2477 h 2477"/>
                  <a:gd name="T2" fmla="*/ 19 w 20"/>
                  <a:gd name="T3" fmla="*/ 0 h 2477"/>
                  <a:gd name="T4" fmla="*/ 20 w 20"/>
                  <a:gd name="T5" fmla="*/ 0 h 2477"/>
                  <a:gd name="T6" fmla="*/ 0 60000 65536"/>
                  <a:gd name="T7" fmla="*/ 0 60000 65536"/>
                  <a:gd name="T8" fmla="*/ 0 60000 65536"/>
                  <a:gd name="T9" fmla="*/ 0 w 20"/>
                  <a:gd name="T10" fmla="*/ 0 h 2477"/>
                  <a:gd name="T11" fmla="*/ 20 w 20"/>
                  <a:gd name="T12" fmla="*/ 2477 h 2477"/>
                </a:gdLst>
                <a:ahLst/>
                <a:cxnLst>
                  <a:cxn ang="T6">
                    <a:pos x="T0" y="T1"/>
                  </a:cxn>
                  <a:cxn ang="T7">
                    <a:pos x="T2" y="T3"/>
                  </a:cxn>
                  <a:cxn ang="T8">
                    <a:pos x="T4" y="T5"/>
                  </a:cxn>
                </a:cxnLst>
                <a:rect l="T9" t="T10" r="T11" b="T12"/>
                <a:pathLst>
                  <a:path w="20" h="2477">
                    <a:moveTo>
                      <a:pt x="0" y="2477"/>
                    </a:moveTo>
                    <a:lnTo>
                      <a:pt x="19" y="0"/>
                    </a:lnTo>
                    <a:lnTo>
                      <a:pt x="2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3" name="Freeform 237"/>
              <p:cNvSpPr>
                <a:spLocks/>
              </p:cNvSpPr>
              <p:nvPr/>
            </p:nvSpPr>
            <p:spPr bwMode="auto">
              <a:xfrm>
                <a:off x="4667" y="2860"/>
                <a:ext cx="303" cy="1"/>
              </a:xfrm>
              <a:custGeom>
                <a:avLst/>
                <a:gdLst>
                  <a:gd name="T0" fmla="*/ 1212 w 1212"/>
                  <a:gd name="T1" fmla="*/ 0 h 1"/>
                  <a:gd name="T2" fmla="*/ 0 w 1212"/>
                  <a:gd name="T3" fmla="*/ 0 h 1"/>
                  <a:gd name="T4" fmla="*/ 1 w 1212"/>
                  <a:gd name="T5" fmla="*/ 0 h 1"/>
                  <a:gd name="T6" fmla="*/ 0 60000 65536"/>
                  <a:gd name="T7" fmla="*/ 0 60000 65536"/>
                  <a:gd name="T8" fmla="*/ 0 60000 65536"/>
                  <a:gd name="T9" fmla="*/ 0 w 1212"/>
                  <a:gd name="T10" fmla="*/ 0 h 1"/>
                  <a:gd name="T11" fmla="*/ 1212 w 1212"/>
                  <a:gd name="T12" fmla="*/ 1 h 1"/>
                </a:gdLst>
                <a:ahLst/>
                <a:cxnLst>
                  <a:cxn ang="T6">
                    <a:pos x="T0" y="T1"/>
                  </a:cxn>
                  <a:cxn ang="T7">
                    <a:pos x="T2" y="T3"/>
                  </a:cxn>
                  <a:cxn ang="T8">
                    <a:pos x="T4" y="T5"/>
                  </a:cxn>
                </a:cxnLst>
                <a:rect l="T9" t="T10" r="T11" b="T12"/>
                <a:pathLst>
                  <a:path w="1212" h="1">
                    <a:moveTo>
                      <a:pt x="1212"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4" name="Freeform 238"/>
              <p:cNvSpPr>
                <a:spLocks/>
              </p:cNvSpPr>
              <p:nvPr/>
            </p:nvSpPr>
            <p:spPr bwMode="auto">
              <a:xfrm>
                <a:off x="4655" y="2860"/>
                <a:ext cx="12" cy="163"/>
              </a:xfrm>
              <a:custGeom>
                <a:avLst/>
                <a:gdLst>
                  <a:gd name="T0" fmla="*/ 47 w 47"/>
                  <a:gd name="T1" fmla="*/ 0 h 652"/>
                  <a:gd name="T2" fmla="*/ 0 w 47"/>
                  <a:gd name="T3" fmla="*/ 652 h 652"/>
                  <a:gd name="T4" fmla="*/ 1 w 47"/>
                  <a:gd name="T5" fmla="*/ 652 h 652"/>
                  <a:gd name="T6" fmla="*/ 0 60000 65536"/>
                  <a:gd name="T7" fmla="*/ 0 60000 65536"/>
                  <a:gd name="T8" fmla="*/ 0 60000 65536"/>
                  <a:gd name="T9" fmla="*/ 0 w 47"/>
                  <a:gd name="T10" fmla="*/ 0 h 652"/>
                  <a:gd name="T11" fmla="*/ 47 w 47"/>
                  <a:gd name="T12" fmla="*/ 652 h 652"/>
                </a:gdLst>
                <a:ahLst/>
                <a:cxnLst>
                  <a:cxn ang="T6">
                    <a:pos x="T0" y="T1"/>
                  </a:cxn>
                  <a:cxn ang="T7">
                    <a:pos x="T2" y="T3"/>
                  </a:cxn>
                  <a:cxn ang="T8">
                    <a:pos x="T4" y="T5"/>
                  </a:cxn>
                </a:cxnLst>
                <a:rect l="T9" t="T10" r="T11" b="T12"/>
                <a:pathLst>
                  <a:path w="47" h="652">
                    <a:moveTo>
                      <a:pt x="47" y="0"/>
                    </a:moveTo>
                    <a:lnTo>
                      <a:pt x="0" y="652"/>
                    </a:lnTo>
                    <a:lnTo>
                      <a:pt x="1" y="65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5" name="Freeform 239"/>
              <p:cNvSpPr>
                <a:spLocks/>
              </p:cNvSpPr>
              <p:nvPr/>
            </p:nvSpPr>
            <p:spPr bwMode="auto">
              <a:xfrm>
                <a:off x="3152" y="3023"/>
                <a:ext cx="1503" cy="175"/>
              </a:xfrm>
              <a:custGeom>
                <a:avLst/>
                <a:gdLst>
                  <a:gd name="T0" fmla="*/ 6014 w 6014"/>
                  <a:gd name="T1" fmla="*/ 0 h 699"/>
                  <a:gd name="T2" fmla="*/ 0 w 6014"/>
                  <a:gd name="T3" fmla="*/ 699 h 699"/>
                  <a:gd name="T4" fmla="*/ 1 w 6014"/>
                  <a:gd name="T5" fmla="*/ 699 h 699"/>
                  <a:gd name="T6" fmla="*/ 0 60000 65536"/>
                  <a:gd name="T7" fmla="*/ 0 60000 65536"/>
                  <a:gd name="T8" fmla="*/ 0 60000 65536"/>
                  <a:gd name="T9" fmla="*/ 0 w 6014"/>
                  <a:gd name="T10" fmla="*/ 0 h 699"/>
                  <a:gd name="T11" fmla="*/ 6014 w 6014"/>
                  <a:gd name="T12" fmla="*/ 699 h 699"/>
                </a:gdLst>
                <a:ahLst/>
                <a:cxnLst>
                  <a:cxn ang="T6">
                    <a:pos x="T0" y="T1"/>
                  </a:cxn>
                  <a:cxn ang="T7">
                    <a:pos x="T2" y="T3"/>
                  </a:cxn>
                  <a:cxn ang="T8">
                    <a:pos x="T4" y="T5"/>
                  </a:cxn>
                </a:cxnLst>
                <a:rect l="T9" t="T10" r="T11" b="T12"/>
                <a:pathLst>
                  <a:path w="6014" h="699">
                    <a:moveTo>
                      <a:pt x="6014" y="0"/>
                    </a:moveTo>
                    <a:lnTo>
                      <a:pt x="0" y="699"/>
                    </a:lnTo>
                    <a:lnTo>
                      <a:pt x="1" y="69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6" name="Freeform 240"/>
              <p:cNvSpPr>
                <a:spLocks/>
              </p:cNvSpPr>
              <p:nvPr/>
            </p:nvSpPr>
            <p:spPr bwMode="auto">
              <a:xfrm>
                <a:off x="5045" y="3525"/>
                <a:ext cx="151" cy="1"/>
              </a:xfrm>
              <a:custGeom>
                <a:avLst/>
                <a:gdLst>
                  <a:gd name="T0" fmla="*/ 0 w 605"/>
                  <a:gd name="T1" fmla="*/ 0 h 1"/>
                  <a:gd name="T2" fmla="*/ 604 w 605"/>
                  <a:gd name="T3" fmla="*/ 0 h 1"/>
                  <a:gd name="T4" fmla="*/ 605 w 605"/>
                  <a:gd name="T5" fmla="*/ 0 h 1"/>
                  <a:gd name="T6" fmla="*/ 0 60000 65536"/>
                  <a:gd name="T7" fmla="*/ 0 60000 65536"/>
                  <a:gd name="T8" fmla="*/ 0 60000 65536"/>
                  <a:gd name="T9" fmla="*/ 0 w 605"/>
                  <a:gd name="T10" fmla="*/ 0 h 1"/>
                  <a:gd name="T11" fmla="*/ 605 w 605"/>
                  <a:gd name="T12" fmla="*/ 1 h 1"/>
                </a:gdLst>
                <a:ahLst/>
                <a:cxnLst>
                  <a:cxn ang="T6">
                    <a:pos x="T0" y="T1"/>
                  </a:cxn>
                  <a:cxn ang="T7">
                    <a:pos x="T2" y="T3"/>
                  </a:cxn>
                  <a:cxn ang="T8">
                    <a:pos x="T4" y="T5"/>
                  </a:cxn>
                </a:cxnLst>
                <a:rect l="T9" t="T10" r="T11" b="T12"/>
                <a:pathLst>
                  <a:path w="605" h="1">
                    <a:moveTo>
                      <a:pt x="0" y="0"/>
                    </a:moveTo>
                    <a:lnTo>
                      <a:pt x="604" y="0"/>
                    </a:lnTo>
                    <a:lnTo>
                      <a:pt x="60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7" name="Freeform 241"/>
              <p:cNvSpPr>
                <a:spLocks/>
              </p:cNvSpPr>
              <p:nvPr/>
            </p:nvSpPr>
            <p:spPr bwMode="auto">
              <a:xfrm>
                <a:off x="5196" y="3525"/>
                <a:ext cx="1" cy="34"/>
              </a:xfrm>
              <a:custGeom>
                <a:avLst/>
                <a:gdLst>
                  <a:gd name="T0" fmla="*/ 0 w 1"/>
                  <a:gd name="T1" fmla="*/ 0 h 137"/>
                  <a:gd name="T2" fmla="*/ 0 w 1"/>
                  <a:gd name="T3" fmla="*/ 137 h 137"/>
                  <a:gd name="T4" fmla="*/ 1 w 1"/>
                  <a:gd name="T5" fmla="*/ 137 h 137"/>
                  <a:gd name="T6" fmla="*/ 0 60000 65536"/>
                  <a:gd name="T7" fmla="*/ 0 60000 65536"/>
                  <a:gd name="T8" fmla="*/ 0 60000 65536"/>
                  <a:gd name="T9" fmla="*/ 0 w 1"/>
                  <a:gd name="T10" fmla="*/ 0 h 137"/>
                  <a:gd name="T11" fmla="*/ 1 w 1"/>
                  <a:gd name="T12" fmla="*/ 137 h 137"/>
                </a:gdLst>
                <a:ahLst/>
                <a:cxnLst>
                  <a:cxn ang="T6">
                    <a:pos x="T0" y="T1"/>
                  </a:cxn>
                  <a:cxn ang="T7">
                    <a:pos x="T2" y="T3"/>
                  </a:cxn>
                  <a:cxn ang="T8">
                    <a:pos x="T4" y="T5"/>
                  </a:cxn>
                </a:cxnLst>
                <a:rect l="T9" t="T10" r="T11" b="T12"/>
                <a:pathLst>
                  <a:path w="1" h="137">
                    <a:moveTo>
                      <a:pt x="0" y="0"/>
                    </a:moveTo>
                    <a:lnTo>
                      <a:pt x="0" y="137"/>
                    </a:lnTo>
                    <a:lnTo>
                      <a:pt x="1" y="13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8" name="Freeform 242"/>
              <p:cNvSpPr>
                <a:spLocks/>
              </p:cNvSpPr>
              <p:nvPr/>
            </p:nvSpPr>
            <p:spPr bwMode="auto">
              <a:xfrm>
                <a:off x="5196" y="3525"/>
                <a:ext cx="22" cy="34"/>
              </a:xfrm>
              <a:custGeom>
                <a:avLst/>
                <a:gdLst>
                  <a:gd name="T0" fmla="*/ 0 w 89"/>
                  <a:gd name="T1" fmla="*/ 0 h 137"/>
                  <a:gd name="T2" fmla="*/ 88 w 89"/>
                  <a:gd name="T3" fmla="*/ 137 h 137"/>
                  <a:gd name="T4" fmla="*/ 89 w 89"/>
                  <a:gd name="T5" fmla="*/ 137 h 137"/>
                  <a:gd name="T6" fmla="*/ 0 60000 65536"/>
                  <a:gd name="T7" fmla="*/ 0 60000 65536"/>
                  <a:gd name="T8" fmla="*/ 0 60000 65536"/>
                  <a:gd name="T9" fmla="*/ 0 w 89"/>
                  <a:gd name="T10" fmla="*/ 0 h 137"/>
                  <a:gd name="T11" fmla="*/ 89 w 89"/>
                  <a:gd name="T12" fmla="*/ 137 h 137"/>
                </a:gdLst>
                <a:ahLst/>
                <a:cxnLst>
                  <a:cxn ang="T6">
                    <a:pos x="T0" y="T1"/>
                  </a:cxn>
                  <a:cxn ang="T7">
                    <a:pos x="T2" y="T3"/>
                  </a:cxn>
                  <a:cxn ang="T8">
                    <a:pos x="T4" y="T5"/>
                  </a:cxn>
                </a:cxnLst>
                <a:rect l="T9" t="T10" r="T11" b="T12"/>
                <a:pathLst>
                  <a:path w="89" h="137">
                    <a:moveTo>
                      <a:pt x="0" y="0"/>
                    </a:moveTo>
                    <a:lnTo>
                      <a:pt x="88" y="137"/>
                    </a:lnTo>
                    <a:lnTo>
                      <a:pt x="89" y="137"/>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89" name="Freeform 243"/>
              <p:cNvSpPr>
                <a:spLocks/>
              </p:cNvSpPr>
              <p:nvPr/>
            </p:nvSpPr>
            <p:spPr bwMode="auto">
              <a:xfrm>
                <a:off x="5008" y="3127"/>
                <a:ext cx="1" cy="374"/>
              </a:xfrm>
              <a:custGeom>
                <a:avLst/>
                <a:gdLst>
                  <a:gd name="T0" fmla="*/ 0 w 1"/>
                  <a:gd name="T1" fmla="*/ 1497 h 1497"/>
                  <a:gd name="T2" fmla="*/ 0 w 1"/>
                  <a:gd name="T3" fmla="*/ 0 h 1497"/>
                  <a:gd name="T4" fmla="*/ 1 w 1"/>
                  <a:gd name="T5" fmla="*/ 0 h 1497"/>
                  <a:gd name="T6" fmla="*/ 0 60000 65536"/>
                  <a:gd name="T7" fmla="*/ 0 60000 65536"/>
                  <a:gd name="T8" fmla="*/ 0 60000 65536"/>
                  <a:gd name="T9" fmla="*/ 0 w 1"/>
                  <a:gd name="T10" fmla="*/ 0 h 1497"/>
                  <a:gd name="T11" fmla="*/ 1 w 1"/>
                  <a:gd name="T12" fmla="*/ 1497 h 1497"/>
                </a:gdLst>
                <a:ahLst/>
                <a:cxnLst>
                  <a:cxn ang="T6">
                    <a:pos x="T0" y="T1"/>
                  </a:cxn>
                  <a:cxn ang="T7">
                    <a:pos x="T2" y="T3"/>
                  </a:cxn>
                  <a:cxn ang="T8">
                    <a:pos x="T4" y="T5"/>
                  </a:cxn>
                </a:cxnLst>
                <a:rect l="T9" t="T10" r="T11" b="T12"/>
                <a:pathLst>
                  <a:path w="1" h="1497">
                    <a:moveTo>
                      <a:pt x="0" y="1497"/>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0" name="Freeform 244"/>
              <p:cNvSpPr>
                <a:spLocks/>
              </p:cNvSpPr>
              <p:nvPr/>
            </p:nvSpPr>
            <p:spPr bwMode="auto">
              <a:xfrm>
                <a:off x="5008" y="3127"/>
                <a:ext cx="707" cy="1"/>
              </a:xfrm>
              <a:custGeom>
                <a:avLst/>
                <a:gdLst>
                  <a:gd name="T0" fmla="*/ 0 w 2825"/>
                  <a:gd name="T1" fmla="*/ 0 h 1"/>
                  <a:gd name="T2" fmla="*/ 2824 w 2825"/>
                  <a:gd name="T3" fmla="*/ 0 h 1"/>
                  <a:gd name="T4" fmla="*/ 2825 w 2825"/>
                  <a:gd name="T5" fmla="*/ 0 h 1"/>
                  <a:gd name="T6" fmla="*/ 0 60000 65536"/>
                  <a:gd name="T7" fmla="*/ 0 60000 65536"/>
                  <a:gd name="T8" fmla="*/ 0 60000 65536"/>
                  <a:gd name="T9" fmla="*/ 0 w 2825"/>
                  <a:gd name="T10" fmla="*/ 0 h 1"/>
                  <a:gd name="T11" fmla="*/ 2825 w 2825"/>
                  <a:gd name="T12" fmla="*/ 1 h 1"/>
                </a:gdLst>
                <a:ahLst/>
                <a:cxnLst>
                  <a:cxn ang="T6">
                    <a:pos x="T0" y="T1"/>
                  </a:cxn>
                  <a:cxn ang="T7">
                    <a:pos x="T2" y="T3"/>
                  </a:cxn>
                  <a:cxn ang="T8">
                    <a:pos x="T4" y="T5"/>
                  </a:cxn>
                </a:cxnLst>
                <a:rect l="T9" t="T10" r="T11" b="T12"/>
                <a:pathLst>
                  <a:path w="2825" h="1">
                    <a:moveTo>
                      <a:pt x="0" y="0"/>
                    </a:moveTo>
                    <a:lnTo>
                      <a:pt x="2824" y="0"/>
                    </a:lnTo>
                    <a:lnTo>
                      <a:pt x="282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1" name="Freeform 245"/>
              <p:cNvSpPr>
                <a:spLocks/>
              </p:cNvSpPr>
              <p:nvPr/>
            </p:nvSpPr>
            <p:spPr bwMode="auto">
              <a:xfrm>
                <a:off x="4900" y="2860"/>
                <a:ext cx="1" cy="245"/>
              </a:xfrm>
              <a:custGeom>
                <a:avLst/>
                <a:gdLst>
                  <a:gd name="T0" fmla="*/ 0 w 1"/>
                  <a:gd name="T1" fmla="*/ 0 h 978"/>
                  <a:gd name="T2" fmla="*/ 0 w 1"/>
                  <a:gd name="T3" fmla="*/ 978 h 978"/>
                  <a:gd name="T4" fmla="*/ 1 w 1"/>
                  <a:gd name="T5" fmla="*/ 978 h 978"/>
                  <a:gd name="T6" fmla="*/ 0 60000 65536"/>
                  <a:gd name="T7" fmla="*/ 0 60000 65536"/>
                  <a:gd name="T8" fmla="*/ 0 60000 65536"/>
                  <a:gd name="T9" fmla="*/ 0 w 1"/>
                  <a:gd name="T10" fmla="*/ 0 h 978"/>
                  <a:gd name="T11" fmla="*/ 1 w 1"/>
                  <a:gd name="T12" fmla="*/ 978 h 978"/>
                </a:gdLst>
                <a:ahLst/>
                <a:cxnLst>
                  <a:cxn ang="T6">
                    <a:pos x="T0" y="T1"/>
                  </a:cxn>
                  <a:cxn ang="T7">
                    <a:pos x="T2" y="T3"/>
                  </a:cxn>
                  <a:cxn ang="T8">
                    <a:pos x="T4" y="T5"/>
                  </a:cxn>
                </a:cxnLst>
                <a:rect l="T9" t="T10" r="T11" b="T12"/>
                <a:pathLst>
                  <a:path w="1" h="978">
                    <a:moveTo>
                      <a:pt x="0" y="0"/>
                    </a:moveTo>
                    <a:lnTo>
                      <a:pt x="0" y="978"/>
                    </a:lnTo>
                    <a:lnTo>
                      <a:pt x="1" y="978"/>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2" name="Freeform 246"/>
              <p:cNvSpPr>
                <a:spLocks/>
              </p:cNvSpPr>
              <p:nvPr/>
            </p:nvSpPr>
            <p:spPr bwMode="auto">
              <a:xfrm>
                <a:off x="4900" y="3105"/>
                <a:ext cx="70" cy="1"/>
              </a:xfrm>
              <a:custGeom>
                <a:avLst/>
                <a:gdLst>
                  <a:gd name="T0" fmla="*/ 0 w 281"/>
                  <a:gd name="T1" fmla="*/ 0 h 1"/>
                  <a:gd name="T2" fmla="*/ 280 w 281"/>
                  <a:gd name="T3" fmla="*/ 0 h 1"/>
                  <a:gd name="T4" fmla="*/ 281 w 281"/>
                  <a:gd name="T5" fmla="*/ 0 h 1"/>
                  <a:gd name="T6" fmla="*/ 0 60000 65536"/>
                  <a:gd name="T7" fmla="*/ 0 60000 65536"/>
                  <a:gd name="T8" fmla="*/ 0 60000 65536"/>
                  <a:gd name="T9" fmla="*/ 0 w 281"/>
                  <a:gd name="T10" fmla="*/ 0 h 1"/>
                  <a:gd name="T11" fmla="*/ 281 w 281"/>
                  <a:gd name="T12" fmla="*/ 1 h 1"/>
                </a:gdLst>
                <a:ahLst/>
                <a:cxnLst>
                  <a:cxn ang="T6">
                    <a:pos x="T0" y="T1"/>
                  </a:cxn>
                  <a:cxn ang="T7">
                    <a:pos x="T2" y="T3"/>
                  </a:cxn>
                  <a:cxn ang="T8">
                    <a:pos x="T4" y="T5"/>
                  </a:cxn>
                </a:cxnLst>
                <a:rect l="T9" t="T10" r="T11" b="T12"/>
                <a:pathLst>
                  <a:path w="281" h="1">
                    <a:moveTo>
                      <a:pt x="0" y="0"/>
                    </a:moveTo>
                    <a:lnTo>
                      <a:pt x="280" y="0"/>
                    </a:lnTo>
                    <a:lnTo>
                      <a:pt x="28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3" name="Freeform 247"/>
              <p:cNvSpPr>
                <a:spLocks/>
              </p:cNvSpPr>
              <p:nvPr/>
            </p:nvSpPr>
            <p:spPr bwMode="auto">
              <a:xfrm>
                <a:off x="4912" y="3186"/>
                <a:ext cx="1" cy="257"/>
              </a:xfrm>
              <a:custGeom>
                <a:avLst/>
                <a:gdLst>
                  <a:gd name="T0" fmla="*/ 0 w 1"/>
                  <a:gd name="T1" fmla="*/ 1025 h 1025"/>
                  <a:gd name="T2" fmla="*/ 0 w 1"/>
                  <a:gd name="T3" fmla="*/ 0 h 1025"/>
                  <a:gd name="T4" fmla="*/ 1 w 1"/>
                  <a:gd name="T5" fmla="*/ 0 h 1025"/>
                  <a:gd name="T6" fmla="*/ 0 60000 65536"/>
                  <a:gd name="T7" fmla="*/ 0 60000 65536"/>
                  <a:gd name="T8" fmla="*/ 0 60000 65536"/>
                  <a:gd name="T9" fmla="*/ 0 w 1"/>
                  <a:gd name="T10" fmla="*/ 0 h 1025"/>
                  <a:gd name="T11" fmla="*/ 1 w 1"/>
                  <a:gd name="T12" fmla="*/ 1025 h 1025"/>
                </a:gdLst>
                <a:ahLst/>
                <a:cxnLst>
                  <a:cxn ang="T6">
                    <a:pos x="T0" y="T1"/>
                  </a:cxn>
                  <a:cxn ang="T7">
                    <a:pos x="T2" y="T3"/>
                  </a:cxn>
                  <a:cxn ang="T8">
                    <a:pos x="T4" y="T5"/>
                  </a:cxn>
                </a:cxnLst>
                <a:rect l="T9" t="T10" r="T11" b="T12"/>
                <a:pathLst>
                  <a:path w="1" h="1025">
                    <a:moveTo>
                      <a:pt x="0" y="102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4" name="Freeform 248"/>
              <p:cNvSpPr>
                <a:spLocks/>
              </p:cNvSpPr>
              <p:nvPr/>
            </p:nvSpPr>
            <p:spPr bwMode="auto">
              <a:xfrm>
                <a:off x="4818" y="3186"/>
                <a:ext cx="94" cy="1"/>
              </a:xfrm>
              <a:custGeom>
                <a:avLst/>
                <a:gdLst>
                  <a:gd name="T0" fmla="*/ 373 w 373"/>
                  <a:gd name="T1" fmla="*/ 0 h 1"/>
                  <a:gd name="T2" fmla="*/ 0 w 373"/>
                  <a:gd name="T3" fmla="*/ 0 h 1"/>
                  <a:gd name="T4" fmla="*/ 1 w 373"/>
                  <a:gd name="T5" fmla="*/ 0 h 1"/>
                  <a:gd name="T6" fmla="*/ 0 60000 65536"/>
                  <a:gd name="T7" fmla="*/ 0 60000 65536"/>
                  <a:gd name="T8" fmla="*/ 0 60000 65536"/>
                  <a:gd name="T9" fmla="*/ 0 w 373"/>
                  <a:gd name="T10" fmla="*/ 0 h 1"/>
                  <a:gd name="T11" fmla="*/ 373 w 373"/>
                  <a:gd name="T12" fmla="*/ 1 h 1"/>
                </a:gdLst>
                <a:ahLst/>
                <a:cxnLst>
                  <a:cxn ang="T6">
                    <a:pos x="T0" y="T1"/>
                  </a:cxn>
                  <a:cxn ang="T7">
                    <a:pos x="T2" y="T3"/>
                  </a:cxn>
                  <a:cxn ang="T8">
                    <a:pos x="T4" y="T5"/>
                  </a:cxn>
                </a:cxnLst>
                <a:rect l="T9" t="T10" r="T11" b="T12"/>
                <a:pathLst>
                  <a:path w="373" h="1">
                    <a:moveTo>
                      <a:pt x="37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5" name="Freeform 249"/>
              <p:cNvSpPr>
                <a:spLocks/>
              </p:cNvSpPr>
              <p:nvPr/>
            </p:nvSpPr>
            <p:spPr bwMode="auto">
              <a:xfrm>
                <a:off x="4818" y="3070"/>
                <a:ext cx="1" cy="116"/>
              </a:xfrm>
              <a:custGeom>
                <a:avLst/>
                <a:gdLst>
                  <a:gd name="T0" fmla="*/ 0 w 1"/>
                  <a:gd name="T1" fmla="*/ 466 h 466"/>
                  <a:gd name="T2" fmla="*/ 0 w 1"/>
                  <a:gd name="T3" fmla="*/ 0 h 466"/>
                  <a:gd name="T4" fmla="*/ 1 w 1"/>
                  <a:gd name="T5" fmla="*/ 0 h 466"/>
                  <a:gd name="T6" fmla="*/ 0 60000 65536"/>
                  <a:gd name="T7" fmla="*/ 0 60000 65536"/>
                  <a:gd name="T8" fmla="*/ 0 60000 65536"/>
                  <a:gd name="T9" fmla="*/ 0 w 1"/>
                  <a:gd name="T10" fmla="*/ 0 h 466"/>
                  <a:gd name="T11" fmla="*/ 1 w 1"/>
                  <a:gd name="T12" fmla="*/ 466 h 466"/>
                </a:gdLst>
                <a:ahLst/>
                <a:cxnLst>
                  <a:cxn ang="T6">
                    <a:pos x="T0" y="T1"/>
                  </a:cxn>
                  <a:cxn ang="T7">
                    <a:pos x="T2" y="T3"/>
                  </a:cxn>
                  <a:cxn ang="T8">
                    <a:pos x="T4" y="T5"/>
                  </a:cxn>
                </a:cxnLst>
                <a:rect l="T9" t="T10" r="T11" b="T12"/>
                <a:pathLst>
                  <a:path w="1" h="466">
                    <a:moveTo>
                      <a:pt x="0" y="46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6" name="Freeform 250"/>
              <p:cNvSpPr>
                <a:spLocks/>
              </p:cNvSpPr>
              <p:nvPr/>
            </p:nvSpPr>
            <p:spPr bwMode="auto">
              <a:xfrm>
                <a:off x="4749" y="3314"/>
                <a:ext cx="163" cy="59"/>
              </a:xfrm>
              <a:custGeom>
                <a:avLst/>
                <a:gdLst>
                  <a:gd name="T0" fmla="*/ 653 w 653"/>
                  <a:gd name="T1" fmla="*/ 0 h 233"/>
                  <a:gd name="T2" fmla="*/ 0 w 653"/>
                  <a:gd name="T3" fmla="*/ 233 h 233"/>
                  <a:gd name="T4" fmla="*/ 1 w 653"/>
                  <a:gd name="T5" fmla="*/ 233 h 233"/>
                  <a:gd name="T6" fmla="*/ 0 60000 65536"/>
                  <a:gd name="T7" fmla="*/ 0 60000 65536"/>
                  <a:gd name="T8" fmla="*/ 0 60000 65536"/>
                  <a:gd name="T9" fmla="*/ 0 w 653"/>
                  <a:gd name="T10" fmla="*/ 0 h 233"/>
                  <a:gd name="T11" fmla="*/ 653 w 653"/>
                  <a:gd name="T12" fmla="*/ 233 h 233"/>
                </a:gdLst>
                <a:ahLst/>
                <a:cxnLst>
                  <a:cxn ang="T6">
                    <a:pos x="T0" y="T1"/>
                  </a:cxn>
                  <a:cxn ang="T7">
                    <a:pos x="T2" y="T3"/>
                  </a:cxn>
                  <a:cxn ang="T8">
                    <a:pos x="T4" y="T5"/>
                  </a:cxn>
                </a:cxnLst>
                <a:rect l="T9" t="T10" r="T11" b="T12"/>
                <a:pathLst>
                  <a:path w="653" h="233">
                    <a:moveTo>
                      <a:pt x="653" y="0"/>
                    </a:moveTo>
                    <a:lnTo>
                      <a:pt x="0" y="233"/>
                    </a:lnTo>
                    <a:lnTo>
                      <a:pt x="1" y="23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7" name="Freeform 251"/>
              <p:cNvSpPr>
                <a:spLocks/>
              </p:cNvSpPr>
              <p:nvPr/>
            </p:nvSpPr>
            <p:spPr bwMode="auto">
              <a:xfrm>
                <a:off x="4749" y="3373"/>
                <a:ext cx="1" cy="70"/>
              </a:xfrm>
              <a:custGeom>
                <a:avLst/>
                <a:gdLst>
                  <a:gd name="T0" fmla="*/ 0 w 1"/>
                  <a:gd name="T1" fmla="*/ 0 h 279"/>
                  <a:gd name="T2" fmla="*/ 0 w 1"/>
                  <a:gd name="T3" fmla="*/ 279 h 279"/>
                  <a:gd name="T4" fmla="*/ 1 w 1"/>
                  <a:gd name="T5" fmla="*/ 279 h 279"/>
                  <a:gd name="T6" fmla="*/ 0 60000 65536"/>
                  <a:gd name="T7" fmla="*/ 0 60000 65536"/>
                  <a:gd name="T8" fmla="*/ 0 60000 65536"/>
                  <a:gd name="T9" fmla="*/ 0 w 1"/>
                  <a:gd name="T10" fmla="*/ 0 h 279"/>
                  <a:gd name="T11" fmla="*/ 1 w 1"/>
                  <a:gd name="T12" fmla="*/ 279 h 279"/>
                </a:gdLst>
                <a:ahLst/>
                <a:cxnLst>
                  <a:cxn ang="T6">
                    <a:pos x="T0" y="T1"/>
                  </a:cxn>
                  <a:cxn ang="T7">
                    <a:pos x="T2" y="T3"/>
                  </a:cxn>
                  <a:cxn ang="T8">
                    <a:pos x="T4" y="T5"/>
                  </a:cxn>
                </a:cxnLst>
                <a:rect l="T9" t="T10" r="T11" b="T12"/>
                <a:pathLst>
                  <a:path w="1" h="279">
                    <a:moveTo>
                      <a:pt x="0" y="0"/>
                    </a:moveTo>
                    <a:lnTo>
                      <a:pt x="0" y="279"/>
                    </a:lnTo>
                    <a:lnTo>
                      <a:pt x="1" y="2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8" name="Freeform 252"/>
              <p:cNvSpPr>
                <a:spLocks/>
              </p:cNvSpPr>
              <p:nvPr/>
            </p:nvSpPr>
            <p:spPr bwMode="auto">
              <a:xfrm>
                <a:off x="4679" y="3303"/>
                <a:ext cx="70" cy="70"/>
              </a:xfrm>
              <a:custGeom>
                <a:avLst/>
                <a:gdLst>
                  <a:gd name="T0" fmla="*/ 279 w 279"/>
                  <a:gd name="T1" fmla="*/ 280 h 280"/>
                  <a:gd name="T2" fmla="*/ 0 w 279"/>
                  <a:gd name="T3" fmla="*/ 0 h 280"/>
                  <a:gd name="T4" fmla="*/ 1 w 279"/>
                  <a:gd name="T5" fmla="*/ 0 h 280"/>
                  <a:gd name="T6" fmla="*/ 0 60000 65536"/>
                  <a:gd name="T7" fmla="*/ 0 60000 65536"/>
                  <a:gd name="T8" fmla="*/ 0 60000 65536"/>
                  <a:gd name="T9" fmla="*/ 0 w 279"/>
                  <a:gd name="T10" fmla="*/ 0 h 280"/>
                  <a:gd name="T11" fmla="*/ 279 w 279"/>
                  <a:gd name="T12" fmla="*/ 280 h 280"/>
                </a:gdLst>
                <a:ahLst/>
                <a:cxnLst>
                  <a:cxn ang="T6">
                    <a:pos x="T0" y="T1"/>
                  </a:cxn>
                  <a:cxn ang="T7">
                    <a:pos x="T2" y="T3"/>
                  </a:cxn>
                  <a:cxn ang="T8">
                    <a:pos x="T4" y="T5"/>
                  </a:cxn>
                </a:cxnLst>
                <a:rect l="T9" t="T10" r="T11" b="T12"/>
                <a:pathLst>
                  <a:path w="279" h="280">
                    <a:moveTo>
                      <a:pt x="279" y="2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99" name="Freeform 253"/>
              <p:cNvSpPr>
                <a:spLocks/>
              </p:cNvSpPr>
              <p:nvPr/>
            </p:nvSpPr>
            <p:spPr bwMode="auto">
              <a:xfrm>
                <a:off x="4585" y="3303"/>
                <a:ext cx="94" cy="1"/>
              </a:xfrm>
              <a:custGeom>
                <a:avLst/>
                <a:gdLst>
                  <a:gd name="T0" fmla="*/ 373 w 373"/>
                  <a:gd name="T1" fmla="*/ 0 h 1"/>
                  <a:gd name="T2" fmla="*/ 0 w 373"/>
                  <a:gd name="T3" fmla="*/ 0 h 1"/>
                  <a:gd name="T4" fmla="*/ 1 w 373"/>
                  <a:gd name="T5" fmla="*/ 0 h 1"/>
                  <a:gd name="T6" fmla="*/ 0 60000 65536"/>
                  <a:gd name="T7" fmla="*/ 0 60000 65536"/>
                  <a:gd name="T8" fmla="*/ 0 60000 65536"/>
                  <a:gd name="T9" fmla="*/ 0 w 373"/>
                  <a:gd name="T10" fmla="*/ 0 h 1"/>
                  <a:gd name="T11" fmla="*/ 373 w 373"/>
                  <a:gd name="T12" fmla="*/ 1 h 1"/>
                </a:gdLst>
                <a:ahLst/>
                <a:cxnLst>
                  <a:cxn ang="T6">
                    <a:pos x="T0" y="T1"/>
                  </a:cxn>
                  <a:cxn ang="T7">
                    <a:pos x="T2" y="T3"/>
                  </a:cxn>
                  <a:cxn ang="T8">
                    <a:pos x="T4" y="T5"/>
                  </a:cxn>
                </a:cxnLst>
                <a:rect l="T9" t="T10" r="T11" b="T12"/>
                <a:pathLst>
                  <a:path w="373" h="1">
                    <a:moveTo>
                      <a:pt x="37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0" name="Freeform 254"/>
              <p:cNvSpPr>
                <a:spLocks/>
              </p:cNvSpPr>
              <p:nvPr/>
            </p:nvSpPr>
            <p:spPr bwMode="auto">
              <a:xfrm>
                <a:off x="4585" y="3303"/>
                <a:ext cx="1" cy="58"/>
              </a:xfrm>
              <a:custGeom>
                <a:avLst/>
                <a:gdLst>
                  <a:gd name="T0" fmla="*/ 0 w 1"/>
                  <a:gd name="T1" fmla="*/ 0 h 233"/>
                  <a:gd name="T2" fmla="*/ 0 w 1"/>
                  <a:gd name="T3" fmla="*/ 233 h 233"/>
                  <a:gd name="T4" fmla="*/ 1 w 1"/>
                  <a:gd name="T5" fmla="*/ 233 h 233"/>
                  <a:gd name="T6" fmla="*/ 0 60000 65536"/>
                  <a:gd name="T7" fmla="*/ 0 60000 65536"/>
                  <a:gd name="T8" fmla="*/ 0 60000 65536"/>
                  <a:gd name="T9" fmla="*/ 0 w 1"/>
                  <a:gd name="T10" fmla="*/ 0 h 233"/>
                  <a:gd name="T11" fmla="*/ 1 w 1"/>
                  <a:gd name="T12" fmla="*/ 233 h 233"/>
                </a:gdLst>
                <a:ahLst/>
                <a:cxnLst>
                  <a:cxn ang="T6">
                    <a:pos x="T0" y="T1"/>
                  </a:cxn>
                  <a:cxn ang="T7">
                    <a:pos x="T2" y="T3"/>
                  </a:cxn>
                  <a:cxn ang="T8">
                    <a:pos x="T4" y="T5"/>
                  </a:cxn>
                </a:cxnLst>
                <a:rect l="T9" t="T10" r="T11" b="T12"/>
                <a:pathLst>
                  <a:path w="1" h="233">
                    <a:moveTo>
                      <a:pt x="0" y="0"/>
                    </a:moveTo>
                    <a:lnTo>
                      <a:pt x="0" y="233"/>
                    </a:lnTo>
                    <a:lnTo>
                      <a:pt x="1" y="23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1" name="Freeform 255"/>
              <p:cNvSpPr>
                <a:spLocks/>
              </p:cNvSpPr>
              <p:nvPr/>
            </p:nvSpPr>
            <p:spPr bwMode="auto">
              <a:xfrm>
                <a:off x="4632" y="3070"/>
                <a:ext cx="186" cy="233"/>
              </a:xfrm>
              <a:custGeom>
                <a:avLst/>
                <a:gdLst>
                  <a:gd name="T0" fmla="*/ 746 w 746"/>
                  <a:gd name="T1" fmla="*/ 0 h 932"/>
                  <a:gd name="T2" fmla="*/ 285 w 746"/>
                  <a:gd name="T3" fmla="*/ 397 h 932"/>
                  <a:gd name="T4" fmla="*/ 0 w 746"/>
                  <a:gd name="T5" fmla="*/ 932 h 932"/>
                  <a:gd name="T6" fmla="*/ 1 w 746"/>
                  <a:gd name="T7" fmla="*/ 932 h 932"/>
                  <a:gd name="T8" fmla="*/ 0 60000 65536"/>
                  <a:gd name="T9" fmla="*/ 0 60000 65536"/>
                  <a:gd name="T10" fmla="*/ 0 60000 65536"/>
                  <a:gd name="T11" fmla="*/ 0 60000 65536"/>
                  <a:gd name="T12" fmla="*/ 0 w 746"/>
                  <a:gd name="T13" fmla="*/ 0 h 932"/>
                  <a:gd name="T14" fmla="*/ 746 w 746"/>
                  <a:gd name="T15" fmla="*/ 932 h 932"/>
                </a:gdLst>
                <a:ahLst/>
                <a:cxnLst>
                  <a:cxn ang="T8">
                    <a:pos x="T0" y="T1"/>
                  </a:cxn>
                  <a:cxn ang="T9">
                    <a:pos x="T2" y="T3"/>
                  </a:cxn>
                  <a:cxn ang="T10">
                    <a:pos x="T4" y="T5"/>
                  </a:cxn>
                  <a:cxn ang="T11">
                    <a:pos x="T6" y="T7"/>
                  </a:cxn>
                </a:cxnLst>
                <a:rect l="T12" t="T13" r="T14" b="T15"/>
                <a:pathLst>
                  <a:path w="746" h="932">
                    <a:moveTo>
                      <a:pt x="746" y="0"/>
                    </a:moveTo>
                    <a:lnTo>
                      <a:pt x="285" y="397"/>
                    </a:lnTo>
                    <a:lnTo>
                      <a:pt x="0" y="932"/>
                    </a:lnTo>
                    <a:lnTo>
                      <a:pt x="1" y="93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2" name="Freeform 256"/>
              <p:cNvSpPr>
                <a:spLocks/>
              </p:cNvSpPr>
              <p:nvPr/>
            </p:nvSpPr>
            <p:spPr bwMode="auto">
              <a:xfrm>
                <a:off x="4760" y="2942"/>
                <a:ext cx="338" cy="1"/>
              </a:xfrm>
              <a:custGeom>
                <a:avLst/>
                <a:gdLst>
                  <a:gd name="T0" fmla="*/ 1352 w 1352"/>
                  <a:gd name="T1" fmla="*/ 0 h 1"/>
                  <a:gd name="T2" fmla="*/ 0 w 1352"/>
                  <a:gd name="T3" fmla="*/ 0 h 1"/>
                  <a:gd name="T4" fmla="*/ 1 w 1352"/>
                  <a:gd name="T5" fmla="*/ 0 h 1"/>
                  <a:gd name="T6" fmla="*/ 0 60000 65536"/>
                  <a:gd name="T7" fmla="*/ 0 60000 65536"/>
                  <a:gd name="T8" fmla="*/ 0 60000 65536"/>
                  <a:gd name="T9" fmla="*/ 0 w 1352"/>
                  <a:gd name="T10" fmla="*/ 0 h 1"/>
                  <a:gd name="T11" fmla="*/ 1352 w 1352"/>
                  <a:gd name="T12" fmla="*/ 1 h 1"/>
                </a:gdLst>
                <a:ahLst/>
                <a:cxnLst>
                  <a:cxn ang="T6">
                    <a:pos x="T0" y="T1"/>
                  </a:cxn>
                  <a:cxn ang="T7">
                    <a:pos x="T2" y="T3"/>
                  </a:cxn>
                  <a:cxn ang="T8">
                    <a:pos x="T4" y="T5"/>
                  </a:cxn>
                </a:cxnLst>
                <a:rect l="T9" t="T10" r="T11" b="T12"/>
                <a:pathLst>
                  <a:path w="1352" h="1">
                    <a:moveTo>
                      <a:pt x="1352"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3" name="Freeform 257"/>
              <p:cNvSpPr>
                <a:spLocks/>
              </p:cNvSpPr>
              <p:nvPr/>
            </p:nvSpPr>
            <p:spPr bwMode="auto">
              <a:xfrm>
                <a:off x="3292" y="3524"/>
                <a:ext cx="58" cy="1"/>
              </a:xfrm>
              <a:custGeom>
                <a:avLst/>
                <a:gdLst>
                  <a:gd name="T0" fmla="*/ 0 w 235"/>
                  <a:gd name="T1" fmla="*/ 0 h 1"/>
                  <a:gd name="T2" fmla="*/ 234 w 235"/>
                  <a:gd name="T3" fmla="*/ 0 h 1"/>
                  <a:gd name="T4" fmla="*/ 235 w 235"/>
                  <a:gd name="T5" fmla="*/ 0 h 1"/>
                  <a:gd name="T6" fmla="*/ 0 60000 65536"/>
                  <a:gd name="T7" fmla="*/ 0 60000 65536"/>
                  <a:gd name="T8" fmla="*/ 0 60000 65536"/>
                  <a:gd name="T9" fmla="*/ 0 w 235"/>
                  <a:gd name="T10" fmla="*/ 0 h 1"/>
                  <a:gd name="T11" fmla="*/ 235 w 235"/>
                  <a:gd name="T12" fmla="*/ 1 h 1"/>
                </a:gdLst>
                <a:ahLst/>
                <a:cxnLst>
                  <a:cxn ang="T6">
                    <a:pos x="T0" y="T1"/>
                  </a:cxn>
                  <a:cxn ang="T7">
                    <a:pos x="T2" y="T3"/>
                  </a:cxn>
                  <a:cxn ang="T8">
                    <a:pos x="T4" y="T5"/>
                  </a:cxn>
                </a:cxnLst>
                <a:rect l="T9" t="T10" r="T11" b="T12"/>
                <a:pathLst>
                  <a:path w="235" h="1">
                    <a:moveTo>
                      <a:pt x="0" y="0"/>
                    </a:moveTo>
                    <a:lnTo>
                      <a:pt x="234" y="0"/>
                    </a:lnTo>
                    <a:lnTo>
                      <a:pt x="23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4" name="Freeform 258"/>
              <p:cNvSpPr>
                <a:spLocks/>
              </p:cNvSpPr>
              <p:nvPr/>
            </p:nvSpPr>
            <p:spPr bwMode="auto">
              <a:xfrm>
                <a:off x="3350" y="3524"/>
                <a:ext cx="1" cy="35"/>
              </a:xfrm>
              <a:custGeom>
                <a:avLst/>
                <a:gdLst>
                  <a:gd name="T0" fmla="*/ 0 w 1"/>
                  <a:gd name="T1" fmla="*/ 0 h 140"/>
                  <a:gd name="T2" fmla="*/ 0 w 1"/>
                  <a:gd name="T3" fmla="*/ 140 h 140"/>
                  <a:gd name="T4" fmla="*/ 1 w 1"/>
                  <a:gd name="T5" fmla="*/ 140 h 140"/>
                  <a:gd name="T6" fmla="*/ 0 60000 65536"/>
                  <a:gd name="T7" fmla="*/ 0 60000 65536"/>
                  <a:gd name="T8" fmla="*/ 0 60000 65536"/>
                  <a:gd name="T9" fmla="*/ 0 w 1"/>
                  <a:gd name="T10" fmla="*/ 0 h 140"/>
                  <a:gd name="T11" fmla="*/ 1 w 1"/>
                  <a:gd name="T12" fmla="*/ 140 h 140"/>
                </a:gdLst>
                <a:ahLst/>
                <a:cxnLst>
                  <a:cxn ang="T6">
                    <a:pos x="T0" y="T1"/>
                  </a:cxn>
                  <a:cxn ang="T7">
                    <a:pos x="T2" y="T3"/>
                  </a:cxn>
                  <a:cxn ang="T8">
                    <a:pos x="T4" y="T5"/>
                  </a:cxn>
                </a:cxnLst>
                <a:rect l="T9" t="T10" r="T11" b="T12"/>
                <a:pathLst>
                  <a:path w="1" h="140">
                    <a:moveTo>
                      <a:pt x="0" y="0"/>
                    </a:moveTo>
                    <a:lnTo>
                      <a:pt x="0" y="140"/>
                    </a:lnTo>
                    <a:lnTo>
                      <a:pt x="1" y="14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5" name="Freeform 259"/>
              <p:cNvSpPr>
                <a:spLocks/>
              </p:cNvSpPr>
              <p:nvPr/>
            </p:nvSpPr>
            <p:spPr bwMode="auto">
              <a:xfrm>
                <a:off x="3152" y="3920"/>
                <a:ext cx="1503" cy="175"/>
              </a:xfrm>
              <a:custGeom>
                <a:avLst/>
                <a:gdLst>
                  <a:gd name="T0" fmla="*/ 6014 w 6014"/>
                  <a:gd name="T1" fmla="*/ 699 h 699"/>
                  <a:gd name="T2" fmla="*/ 0 w 6014"/>
                  <a:gd name="T3" fmla="*/ 0 h 699"/>
                  <a:gd name="T4" fmla="*/ 1 w 6014"/>
                  <a:gd name="T5" fmla="*/ 0 h 699"/>
                  <a:gd name="T6" fmla="*/ 0 60000 65536"/>
                  <a:gd name="T7" fmla="*/ 0 60000 65536"/>
                  <a:gd name="T8" fmla="*/ 0 60000 65536"/>
                  <a:gd name="T9" fmla="*/ 0 w 6014"/>
                  <a:gd name="T10" fmla="*/ 0 h 699"/>
                  <a:gd name="T11" fmla="*/ 6014 w 6014"/>
                  <a:gd name="T12" fmla="*/ 699 h 699"/>
                </a:gdLst>
                <a:ahLst/>
                <a:cxnLst>
                  <a:cxn ang="T6">
                    <a:pos x="T0" y="T1"/>
                  </a:cxn>
                  <a:cxn ang="T7">
                    <a:pos x="T2" y="T3"/>
                  </a:cxn>
                  <a:cxn ang="T8">
                    <a:pos x="T4" y="T5"/>
                  </a:cxn>
                </a:cxnLst>
                <a:rect l="T9" t="T10" r="T11" b="T12"/>
                <a:pathLst>
                  <a:path w="6014" h="699">
                    <a:moveTo>
                      <a:pt x="6014" y="69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6" name="Freeform 260"/>
              <p:cNvSpPr>
                <a:spLocks/>
              </p:cNvSpPr>
              <p:nvPr/>
            </p:nvSpPr>
            <p:spPr bwMode="auto">
              <a:xfrm>
                <a:off x="4247" y="3757"/>
                <a:ext cx="397" cy="1"/>
              </a:xfrm>
              <a:custGeom>
                <a:avLst/>
                <a:gdLst>
                  <a:gd name="T0" fmla="*/ 1585 w 1585"/>
                  <a:gd name="T1" fmla="*/ 0 h 1"/>
                  <a:gd name="T2" fmla="*/ 0 w 1585"/>
                  <a:gd name="T3" fmla="*/ 0 h 1"/>
                  <a:gd name="T4" fmla="*/ 1 w 1585"/>
                  <a:gd name="T5" fmla="*/ 0 h 1"/>
                  <a:gd name="T6" fmla="*/ 0 60000 65536"/>
                  <a:gd name="T7" fmla="*/ 0 60000 65536"/>
                  <a:gd name="T8" fmla="*/ 0 60000 65536"/>
                  <a:gd name="T9" fmla="*/ 0 w 1585"/>
                  <a:gd name="T10" fmla="*/ 0 h 1"/>
                  <a:gd name="T11" fmla="*/ 1585 w 1585"/>
                  <a:gd name="T12" fmla="*/ 1 h 1"/>
                </a:gdLst>
                <a:ahLst/>
                <a:cxnLst>
                  <a:cxn ang="T6">
                    <a:pos x="T0" y="T1"/>
                  </a:cxn>
                  <a:cxn ang="T7">
                    <a:pos x="T2" y="T3"/>
                  </a:cxn>
                  <a:cxn ang="T8">
                    <a:pos x="T4" y="T5"/>
                  </a:cxn>
                </a:cxnLst>
                <a:rect l="T9" t="T10" r="T11" b="T12"/>
                <a:pathLst>
                  <a:path w="1585" h="1">
                    <a:moveTo>
                      <a:pt x="158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7" name="Freeform 261"/>
              <p:cNvSpPr>
                <a:spLocks/>
              </p:cNvSpPr>
              <p:nvPr/>
            </p:nvSpPr>
            <p:spPr bwMode="auto">
              <a:xfrm>
                <a:off x="3280" y="3757"/>
                <a:ext cx="326" cy="1"/>
              </a:xfrm>
              <a:custGeom>
                <a:avLst/>
                <a:gdLst>
                  <a:gd name="T0" fmla="*/ 1305 w 1305"/>
                  <a:gd name="T1" fmla="*/ 0 h 1"/>
                  <a:gd name="T2" fmla="*/ 0 w 1305"/>
                  <a:gd name="T3" fmla="*/ 0 h 1"/>
                  <a:gd name="T4" fmla="*/ 1 w 1305"/>
                  <a:gd name="T5" fmla="*/ 0 h 1"/>
                  <a:gd name="T6" fmla="*/ 0 60000 65536"/>
                  <a:gd name="T7" fmla="*/ 0 60000 65536"/>
                  <a:gd name="T8" fmla="*/ 0 60000 65536"/>
                  <a:gd name="T9" fmla="*/ 0 w 1305"/>
                  <a:gd name="T10" fmla="*/ 0 h 1"/>
                  <a:gd name="T11" fmla="*/ 1305 w 1305"/>
                  <a:gd name="T12" fmla="*/ 1 h 1"/>
                </a:gdLst>
                <a:ahLst/>
                <a:cxnLst>
                  <a:cxn ang="T6">
                    <a:pos x="T0" y="T1"/>
                  </a:cxn>
                  <a:cxn ang="T7">
                    <a:pos x="T2" y="T3"/>
                  </a:cxn>
                  <a:cxn ang="T8">
                    <a:pos x="T4" y="T5"/>
                  </a:cxn>
                </a:cxnLst>
                <a:rect l="T9" t="T10" r="T11" b="T12"/>
                <a:pathLst>
                  <a:path w="1305" h="1">
                    <a:moveTo>
                      <a:pt x="1305"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8" name="Freeform 262"/>
              <p:cNvSpPr>
                <a:spLocks/>
              </p:cNvSpPr>
              <p:nvPr/>
            </p:nvSpPr>
            <p:spPr bwMode="auto">
              <a:xfrm>
                <a:off x="3280" y="3839"/>
                <a:ext cx="245" cy="1"/>
              </a:xfrm>
              <a:custGeom>
                <a:avLst/>
                <a:gdLst>
                  <a:gd name="T0" fmla="*/ 979 w 979"/>
                  <a:gd name="T1" fmla="*/ 0 h 1"/>
                  <a:gd name="T2" fmla="*/ 0 w 979"/>
                  <a:gd name="T3" fmla="*/ 0 h 1"/>
                  <a:gd name="T4" fmla="*/ 1 w 979"/>
                  <a:gd name="T5" fmla="*/ 0 h 1"/>
                  <a:gd name="T6" fmla="*/ 0 60000 65536"/>
                  <a:gd name="T7" fmla="*/ 0 60000 65536"/>
                  <a:gd name="T8" fmla="*/ 0 60000 65536"/>
                  <a:gd name="T9" fmla="*/ 0 w 979"/>
                  <a:gd name="T10" fmla="*/ 0 h 1"/>
                  <a:gd name="T11" fmla="*/ 979 w 979"/>
                  <a:gd name="T12" fmla="*/ 1 h 1"/>
                </a:gdLst>
                <a:ahLst/>
                <a:cxnLst>
                  <a:cxn ang="T6">
                    <a:pos x="T0" y="T1"/>
                  </a:cxn>
                  <a:cxn ang="T7">
                    <a:pos x="T2" y="T3"/>
                  </a:cxn>
                  <a:cxn ang="T8">
                    <a:pos x="T4" y="T5"/>
                  </a:cxn>
                </a:cxnLst>
                <a:rect l="T9" t="T10" r="T11" b="T12"/>
                <a:pathLst>
                  <a:path w="979" h="1">
                    <a:moveTo>
                      <a:pt x="979"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09" name="Freeform 263"/>
              <p:cNvSpPr>
                <a:spLocks/>
              </p:cNvSpPr>
              <p:nvPr/>
            </p:nvSpPr>
            <p:spPr bwMode="auto">
              <a:xfrm>
                <a:off x="3280" y="3839"/>
                <a:ext cx="1" cy="96"/>
              </a:xfrm>
              <a:custGeom>
                <a:avLst/>
                <a:gdLst>
                  <a:gd name="T0" fmla="*/ 0 w 1"/>
                  <a:gd name="T1" fmla="*/ 0 h 387"/>
                  <a:gd name="T2" fmla="*/ 0 w 1"/>
                  <a:gd name="T3" fmla="*/ 387 h 387"/>
                  <a:gd name="T4" fmla="*/ 1 w 1"/>
                  <a:gd name="T5" fmla="*/ 387 h 387"/>
                  <a:gd name="T6" fmla="*/ 0 60000 65536"/>
                  <a:gd name="T7" fmla="*/ 0 60000 65536"/>
                  <a:gd name="T8" fmla="*/ 0 60000 65536"/>
                  <a:gd name="T9" fmla="*/ 0 w 1"/>
                  <a:gd name="T10" fmla="*/ 0 h 387"/>
                  <a:gd name="T11" fmla="*/ 1 w 1"/>
                  <a:gd name="T12" fmla="*/ 387 h 387"/>
                </a:gdLst>
                <a:ahLst/>
                <a:cxnLst>
                  <a:cxn ang="T6">
                    <a:pos x="T0" y="T1"/>
                  </a:cxn>
                  <a:cxn ang="T7">
                    <a:pos x="T2" y="T3"/>
                  </a:cxn>
                  <a:cxn ang="T8">
                    <a:pos x="T4" y="T5"/>
                  </a:cxn>
                </a:cxnLst>
                <a:rect l="T9" t="T10" r="T11" b="T12"/>
                <a:pathLst>
                  <a:path w="1" h="387">
                    <a:moveTo>
                      <a:pt x="0" y="0"/>
                    </a:moveTo>
                    <a:lnTo>
                      <a:pt x="0" y="387"/>
                    </a:lnTo>
                    <a:lnTo>
                      <a:pt x="1" y="38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0" name="Freeform 264"/>
              <p:cNvSpPr>
                <a:spLocks/>
              </p:cNvSpPr>
              <p:nvPr/>
            </p:nvSpPr>
            <p:spPr bwMode="auto">
              <a:xfrm>
                <a:off x="3280" y="3559"/>
                <a:ext cx="1" cy="280"/>
              </a:xfrm>
              <a:custGeom>
                <a:avLst/>
                <a:gdLst>
                  <a:gd name="T0" fmla="*/ 0 w 1"/>
                  <a:gd name="T1" fmla="*/ 1118 h 1118"/>
                  <a:gd name="T2" fmla="*/ 0 w 1"/>
                  <a:gd name="T3" fmla="*/ 0 h 1118"/>
                  <a:gd name="T4" fmla="*/ 1 w 1"/>
                  <a:gd name="T5" fmla="*/ 0 h 1118"/>
                  <a:gd name="T6" fmla="*/ 0 60000 65536"/>
                  <a:gd name="T7" fmla="*/ 0 60000 65536"/>
                  <a:gd name="T8" fmla="*/ 0 60000 65536"/>
                  <a:gd name="T9" fmla="*/ 0 w 1"/>
                  <a:gd name="T10" fmla="*/ 0 h 1118"/>
                  <a:gd name="T11" fmla="*/ 1 w 1"/>
                  <a:gd name="T12" fmla="*/ 1118 h 1118"/>
                </a:gdLst>
                <a:ahLst/>
                <a:cxnLst>
                  <a:cxn ang="T6">
                    <a:pos x="T0" y="T1"/>
                  </a:cxn>
                  <a:cxn ang="T7">
                    <a:pos x="T2" y="T3"/>
                  </a:cxn>
                  <a:cxn ang="T8">
                    <a:pos x="T4" y="T5"/>
                  </a:cxn>
                </a:cxnLst>
                <a:rect l="T9" t="T10" r="T11" b="T12"/>
                <a:pathLst>
                  <a:path w="1" h="1118">
                    <a:moveTo>
                      <a:pt x="0" y="111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1" name="Freeform 265"/>
              <p:cNvSpPr>
                <a:spLocks/>
              </p:cNvSpPr>
              <p:nvPr/>
            </p:nvSpPr>
            <p:spPr bwMode="auto">
              <a:xfrm>
                <a:off x="3292" y="3594"/>
                <a:ext cx="58" cy="1"/>
              </a:xfrm>
              <a:custGeom>
                <a:avLst/>
                <a:gdLst>
                  <a:gd name="T0" fmla="*/ 0 w 235"/>
                  <a:gd name="T1" fmla="*/ 0 h 1"/>
                  <a:gd name="T2" fmla="*/ 234 w 235"/>
                  <a:gd name="T3" fmla="*/ 0 h 1"/>
                  <a:gd name="T4" fmla="*/ 235 w 235"/>
                  <a:gd name="T5" fmla="*/ 0 h 1"/>
                  <a:gd name="T6" fmla="*/ 0 60000 65536"/>
                  <a:gd name="T7" fmla="*/ 0 60000 65536"/>
                  <a:gd name="T8" fmla="*/ 0 60000 65536"/>
                  <a:gd name="T9" fmla="*/ 0 w 235"/>
                  <a:gd name="T10" fmla="*/ 0 h 1"/>
                  <a:gd name="T11" fmla="*/ 235 w 235"/>
                  <a:gd name="T12" fmla="*/ 1 h 1"/>
                </a:gdLst>
                <a:ahLst/>
                <a:cxnLst>
                  <a:cxn ang="T6">
                    <a:pos x="T0" y="T1"/>
                  </a:cxn>
                  <a:cxn ang="T7">
                    <a:pos x="T2" y="T3"/>
                  </a:cxn>
                  <a:cxn ang="T8">
                    <a:pos x="T4" y="T5"/>
                  </a:cxn>
                </a:cxnLst>
                <a:rect l="T9" t="T10" r="T11" b="T12"/>
                <a:pathLst>
                  <a:path w="235" h="1">
                    <a:moveTo>
                      <a:pt x="0" y="0"/>
                    </a:moveTo>
                    <a:lnTo>
                      <a:pt x="234" y="0"/>
                    </a:lnTo>
                    <a:lnTo>
                      <a:pt x="23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2" name="Freeform 266"/>
              <p:cNvSpPr>
                <a:spLocks/>
              </p:cNvSpPr>
              <p:nvPr/>
            </p:nvSpPr>
            <p:spPr bwMode="auto">
              <a:xfrm>
                <a:off x="3350" y="3559"/>
                <a:ext cx="1" cy="35"/>
              </a:xfrm>
              <a:custGeom>
                <a:avLst/>
                <a:gdLst>
                  <a:gd name="T0" fmla="*/ 0 w 1"/>
                  <a:gd name="T1" fmla="*/ 139 h 139"/>
                  <a:gd name="T2" fmla="*/ 0 w 1"/>
                  <a:gd name="T3" fmla="*/ 0 h 139"/>
                  <a:gd name="T4" fmla="*/ 1 w 1"/>
                  <a:gd name="T5" fmla="*/ 0 h 139"/>
                  <a:gd name="T6" fmla="*/ 0 60000 65536"/>
                  <a:gd name="T7" fmla="*/ 0 60000 65536"/>
                  <a:gd name="T8" fmla="*/ 0 60000 65536"/>
                  <a:gd name="T9" fmla="*/ 0 w 1"/>
                  <a:gd name="T10" fmla="*/ 0 h 139"/>
                  <a:gd name="T11" fmla="*/ 1 w 1"/>
                  <a:gd name="T12" fmla="*/ 139 h 139"/>
                </a:gdLst>
                <a:ahLst/>
                <a:cxnLst>
                  <a:cxn ang="T6">
                    <a:pos x="T0" y="T1"/>
                  </a:cxn>
                  <a:cxn ang="T7">
                    <a:pos x="T2" y="T3"/>
                  </a:cxn>
                  <a:cxn ang="T8">
                    <a:pos x="T4" y="T5"/>
                  </a:cxn>
                </a:cxnLst>
                <a:rect l="T9" t="T10" r="T11" b="T12"/>
                <a:pathLst>
                  <a:path w="1" h="139">
                    <a:moveTo>
                      <a:pt x="0" y="13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3" name="Freeform 267"/>
              <p:cNvSpPr>
                <a:spLocks/>
              </p:cNvSpPr>
              <p:nvPr/>
            </p:nvSpPr>
            <p:spPr bwMode="auto">
              <a:xfrm>
                <a:off x="3606" y="3757"/>
                <a:ext cx="641" cy="1"/>
              </a:xfrm>
              <a:custGeom>
                <a:avLst/>
                <a:gdLst>
                  <a:gd name="T0" fmla="*/ 2565 w 2565"/>
                  <a:gd name="T1" fmla="*/ 0 h 1"/>
                  <a:gd name="T2" fmla="*/ 0 w 2565"/>
                  <a:gd name="T3" fmla="*/ 0 h 1"/>
                  <a:gd name="T4" fmla="*/ 1 w 2565"/>
                  <a:gd name="T5" fmla="*/ 0 h 1"/>
                  <a:gd name="T6" fmla="*/ 0 60000 65536"/>
                  <a:gd name="T7" fmla="*/ 0 60000 65536"/>
                  <a:gd name="T8" fmla="*/ 0 60000 65536"/>
                  <a:gd name="T9" fmla="*/ 0 w 2565"/>
                  <a:gd name="T10" fmla="*/ 0 h 1"/>
                  <a:gd name="T11" fmla="*/ 2565 w 2565"/>
                  <a:gd name="T12" fmla="*/ 1 h 1"/>
                </a:gdLst>
                <a:ahLst/>
                <a:cxnLst>
                  <a:cxn ang="T6">
                    <a:pos x="T0" y="T1"/>
                  </a:cxn>
                  <a:cxn ang="T7">
                    <a:pos x="T2" y="T3"/>
                  </a:cxn>
                  <a:cxn ang="T8">
                    <a:pos x="T4" y="T5"/>
                  </a:cxn>
                </a:cxnLst>
                <a:rect l="T9" t="T10" r="T11" b="T12"/>
                <a:pathLst>
                  <a:path w="2565" h="1">
                    <a:moveTo>
                      <a:pt x="256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4" name="Freeform 268"/>
              <p:cNvSpPr>
                <a:spLocks/>
              </p:cNvSpPr>
              <p:nvPr/>
            </p:nvSpPr>
            <p:spPr bwMode="auto">
              <a:xfrm>
                <a:off x="3525" y="3559"/>
                <a:ext cx="1" cy="280"/>
              </a:xfrm>
              <a:custGeom>
                <a:avLst/>
                <a:gdLst>
                  <a:gd name="T0" fmla="*/ 0 w 1"/>
                  <a:gd name="T1" fmla="*/ 1118 h 1118"/>
                  <a:gd name="T2" fmla="*/ 0 w 1"/>
                  <a:gd name="T3" fmla="*/ 0 h 1118"/>
                  <a:gd name="T4" fmla="*/ 1 w 1"/>
                  <a:gd name="T5" fmla="*/ 0 h 1118"/>
                  <a:gd name="T6" fmla="*/ 0 60000 65536"/>
                  <a:gd name="T7" fmla="*/ 0 60000 65536"/>
                  <a:gd name="T8" fmla="*/ 0 60000 65536"/>
                  <a:gd name="T9" fmla="*/ 0 w 1"/>
                  <a:gd name="T10" fmla="*/ 0 h 1118"/>
                  <a:gd name="T11" fmla="*/ 1 w 1"/>
                  <a:gd name="T12" fmla="*/ 1118 h 1118"/>
                </a:gdLst>
                <a:ahLst/>
                <a:cxnLst>
                  <a:cxn ang="T6">
                    <a:pos x="T0" y="T1"/>
                  </a:cxn>
                  <a:cxn ang="T7">
                    <a:pos x="T2" y="T3"/>
                  </a:cxn>
                  <a:cxn ang="T8">
                    <a:pos x="T4" y="T5"/>
                  </a:cxn>
                </a:cxnLst>
                <a:rect l="T9" t="T10" r="T11" b="T12"/>
                <a:pathLst>
                  <a:path w="1" h="1118">
                    <a:moveTo>
                      <a:pt x="0" y="111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5" name="Freeform 269"/>
              <p:cNvSpPr>
                <a:spLocks/>
              </p:cNvSpPr>
              <p:nvPr/>
            </p:nvSpPr>
            <p:spPr bwMode="auto">
              <a:xfrm>
                <a:off x="3606" y="3559"/>
                <a:ext cx="1" cy="198"/>
              </a:xfrm>
              <a:custGeom>
                <a:avLst/>
                <a:gdLst>
                  <a:gd name="T0" fmla="*/ 0 w 1"/>
                  <a:gd name="T1" fmla="*/ 0 h 792"/>
                  <a:gd name="T2" fmla="*/ 0 w 1"/>
                  <a:gd name="T3" fmla="*/ 792 h 792"/>
                  <a:gd name="T4" fmla="*/ 1 w 1"/>
                  <a:gd name="T5" fmla="*/ 792 h 792"/>
                  <a:gd name="T6" fmla="*/ 0 60000 65536"/>
                  <a:gd name="T7" fmla="*/ 0 60000 65536"/>
                  <a:gd name="T8" fmla="*/ 0 60000 65536"/>
                  <a:gd name="T9" fmla="*/ 0 w 1"/>
                  <a:gd name="T10" fmla="*/ 0 h 792"/>
                  <a:gd name="T11" fmla="*/ 1 w 1"/>
                  <a:gd name="T12" fmla="*/ 792 h 792"/>
                </a:gdLst>
                <a:ahLst/>
                <a:cxnLst>
                  <a:cxn ang="T6">
                    <a:pos x="T0" y="T1"/>
                  </a:cxn>
                  <a:cxn ang="T7">
                    <a:pos x="T2" y="T3"/>
                  </a:cxn>
                  <a:cxn ang="T8">
                    <a:pos x="T4" y="T5"/>
                  </a:cxn>
                </a:cxnLst>
                <a:rect l="T9" t="T10" r="T11" b="T12"/>
                <a:pathLst>
                  <a:path w="1" h="792">
                    <a:moveTo>
                      <a:pt x="0" y="0"/>
                    </a:moveTo>
                    <a:lnTo>
                      <a:pt x="0" y="792"/>
                    </a:lnTo>
                    <a:lnTo>
                      <a:pt x="1" y="79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6" name="Freeform 270"/>
              <p:cNvSpPr>
                <a:spLocks/>
              </p:cNvSpPr>
              <p:nvPr/>
            </p:nvSpPr>
            <p:spPr bwMode="auto">
              <a:xfrm>
                <a:off x="3525" y="3757"/>
                <a:ext cx="81" cy="82"/>
              </a:xfrm>
              <a:custGeom>
                <a:avLst/>
                <a:gdLst>
                  <a:gd name="T0" fmla="*/ 326 w 326"/>
                  <a:gd name="T1" fmla="*/ 0 h 326"/>
                  <a:gd name="T2" fmla="*/ 0 w 326"/>
                  <a:gd name="T3" fmla="*/ 326 h 326"/>
                  <a:gd name="T4" fmla="*/ 1 w 326"/>
                  <a:gd name="T5" fmla="*/ 326 h 326"/>
                  <a:gd name="T6" fmla="*/ 0 60000 65536"/>
                  <a:gd name="T7" fmla="*/ 0 60000 65536"/>
                  <a:gd name="T8" fmla="*/ 0 60000 65536"/>
                  <a:gd name="T9" fmla="*/ 0 w 326"/>
                  <a:gd name="T10" fmla="*/ 0 h 326"/>
                  <a:gd name="T11" fmla="*/ 326 w 326"/>
                  <a:gd name="T12" fmla="*/ 326 h 326"/>
                </a:gdLst>
                <a:ahLst/>
                <a:cxnLst>
                  <a:cxn ang="T6">
                    <a:pos x="T0" y="T1"/>
                  </a:cxn>
                  <a:cxn ang="T7">
                    <a:pos x="T2" y="T3"/>
                  </a:cxn>
                  <a:cxn ang="T8">
                    <a:pos x="T4" y="T5"/>
                  </a:cxn>
                </a:cxnLst>
                <a:rect l="T9" t="T10" r="T11" b="T12"/>
                <a:pathLst>
                  <a:path w="326" h="326">
                    <a:moveTo>
                      <a:pt x="326" y="0"/>
                    </a:moveTo>
                    <a:lnTo>
                      <a:pt x="0" y="326"/>
                    </a:lnTo>
                    <a:lnTo>
                      <a:pt x="1" y="32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7" name="Freeform 271"/>
              <p:cNvSpPr>
                <a:spLocks/>
              </p:cNvSpPr>
              <p:nvPr/>
            </p:nvSpPr>
            <p:spPr bwMode="auto">
              <a:xfrm>
                <a:off x="4177" y="3559"/>
                <a:ext cx="1" cy="128"/>
              </a:xfrm>
              <a:custGeom>
                <a:avLst/>
                <a:gdLst>
                  <a:gd name="T0" fmla="*/ 0 w 1"/>
                  <a:gd name="T1" fmla="*/ 512 h 512"/>
                  <a:gd name="T2" fmla="*/ 0 w 1"/>
                  <a:gd name="T3" fmla="*/ 0 h 512"/>
                  <a:gd name="T4" fmla="*/ 1 w 1"/>
                  <a:gd name="T5" fmla="*/ 0 h 512"/>
                  <a:gd name="T6" fmla="*/ 0 60000 65536"/>
                  <a:gd name="T7" fmla="*/ 0 60000 65536"/>
                  <a:gd name="T8" fmla="*/ 0 60000 65536"/>
                  <a:gd name="T9" fmla="*/ 0 w 1"/>
                  <a:gd name="T10" fmla="*/ 0 h 512"/>
                  <a:gd name="T11" fmla="*/ 1 w 1"/>
                  <a:gd name="T12" fmla="*/ 512 h 512"/>
                </a:gdLst>
                <a:ahLst/>
                <a:cxnLst>
                  <a:cxn ang="T6">
                    <a:pos x="T0" y="T1"/>
                  </a:cxn>
                  <a:cxn ang="T7">
                    <a:pos x="T2" y="T3"/>
                  </a:cxn>
                  <a:cxn ang="T8">
                    <a:pos x="T4" y="T5"/>
                  </a:cxn>
                </a:cxnLst>
                <a:rect l="T9" t="T10" r="T11" b="T12"/>
                <a:pathLst>
                  <a:path w="1" h="512">
                    <a:moveTo>
                      <a:pt x="0" y="51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8" name="Freeform 272"/>
              <p:cNvSpPr>
                <a:spLocks/>
              </p:cNvSpPr>
              <p:nvPr/>
            </p:nvSpPr>
            <p:spPr bwMode="auto">
              <a:xfrm>
                <a:off x="4247" y="3559"/>
                <a:ext cx="1" cy="198"/>
              </a:xfrm>
              <a:custGeom>
                <a:avLst/>
                <a:gdLst>
                  <a:gd name="T0" fmla="*/ 0 w 1"/>
                  <a:gd name="T1" fmla="*/ 792 h 792"/>
                  <a:gd name="T2" fmla="*/ 0 w 1"/>
                  <a:gd name="T3" fmla="*/ 0 h 792"/>
                  <a:gd name="T4" fmla="*/ 1 w 1"/>
                  <a:gd name="T5" fmla="*/ 0 h 792"/>
                  <a:gd name="T6" fmla="*/ 0 60000 65536"/>
                  <a:gd name="T7" fmla="*/ 0 60000 65536"/>
                  <a:gd name="T8" fmla="*/ 0 60000 65536"/>
                  <a:gd name="T9" fmla="*/ 0 w 1"/>
                  <a:gd name="T10" fmla="*/ 0 h 792"/>
                  <a:gd name="T11" fmla="*/ 1 w 1"/>
                  <a:gd name="T12" fmla="*/ 792 h 792"/>
                </a:gdLst>
                <a:ahLst/>
                <a:cxnLst>
                  <a:cxn ang="T6">
                    <a:pos x="T0" y="T1"/>
                  </a:cxn>
                  <a:cxn ang="T7">
                    <a:pos x="T2" y="T3"/>
                  </a:cxn>
                  <a:cxn ang="T8">
                    <a:pos x="T4" y="T5"/>
                  </a:cxn>
                </a:cxnLst>
                <a:rect l="T9" t="T10" r="T11" b="T12"/>
                <a:pathLst>
                  <a:path w="1" h="792">
                    <a:moveTo>
                      <a:pt x="0" y="79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19" name="Freeform 273"/>
              <p:cNvSpPr>
                <a:spLocks/>
              </p:cNvSpPr>
              <p:nvPr/>
            </p:nvSpPr>
            <p:spPr bwMode="auto">
              <a:xfrm>
                <a:off x="4177" y="3687"/>
                <a:ext cx="70" cy="70"/>
              </a:xfrm>
              <a:custGeom>
                <a:avLst/>
                <a:gdLst>
                  <a:gd name="T0" fmla="*/ 280 w 280"/>
                  <a:gd name="T1" fmla="*/ 280 h 280"/>
                  <a:gd name="T2" fmla="*/ 0 w 280"/>
                  <a:gd name="T3" fmla="*/ 0 h 280"/>
                  <a:gd name="T4" fmla="*/ 1 w 280"/>
                  <a:gd name="T5" fmla="*/ 0 h 280"/>
                  <a:gd name="T6" fmla="*/ 0 60000 65536"/>
                  <a:gd name="T7" fmla="*/ 0 60000 65536"/>
                  <a:gd name="T8" fmla="*/ 0 60000 65536"/>
                  <a:gd name="T9" fmla="*/ 0 w 280"/>
                  <a:gd name="T10" fmla="*/ 0 h 280"/>
                  <a:gd name="T11" fmla="*/ 280 w 280"/>
                  <a:gd name="T12" fmla="*/ 280 h 280"/>
                </a:gdLst>
                <a:ahLst/>
                <a:cxnLst>
                  <a:cxn ang="T6">
                    <a:pos x="T0" y="T1"/>
                  </a:cxn>
                  <a:cxn ang="T7">
                    <a:pos x="T2" y="T3"/>
                  </a:cxn>
                  <a:cxn ang="T8">
                    <a:pos x="T4" y="T5"/>
                  </a:cxn>
                </a:cxnLst>
                <a:rect l="T9" t="T10" r="T11" b="T12"/>
                <a:pathLst>
                  <a:path w="280" h="280">
                    <a:moveTo>
                      <a:pt x="280" y="2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0" name="Freeform 274"/>
              <p:cNvSpPr>
                <a:spLocks/>
              </p:cNvSpPr>
              <p:nvPr/>
            </p:nvSpPr>
            <p:spPr bwMode="auto">
              <a:xfrm>
                <a:off x="5008" y="3991"/>
                <a:ext cx="707" cy="1"/>
              </a:xfrm>
              <a:custGeom>
                <a:avLst/>
                <a:gdLst>
                  <a:gd name="T0" fmla="*/ 0 w 2825"/>
                  <a:gd name="T1" fmla="*/ 0 h 1"/>
                  <a:gd name="T2" fmla="*/ 2824 w 2825"/>
                  <a:gd name="T3" fmla="*/ 0 h 1"/>
                  <a:gd name="T4" fmla="*/ 2825 w 2825"/>
                  <a:gd name="T5" fmla="*/ 0 h 1"/>
                  <a:gd name="T6" fmla="*/ 0 60000 65536"/>
                  <a:gd name="T7" fmla="*/ 0 60000 65536"/>
                  <a:gd name="T8" fmla="*/ 0 60000 65536"/>
                  <a:gd name="T9" fmla="*/ 0 w 2825"/>
                  <a:gd name="T10" fmla="*/ 0 h 1"/>
                  <a:gd name="T11" fmla="*/ 2825 w 2825"/>
                  <a:gd name="T12" fmla="*/ 1 h 1"/>
                </a:gdLst>
                <a:ahLst/>
                <a:cxnLst>
                  <a:cxn ang="T6">
                    <a:pos x="T0" y="T1"/>
                  </a:cxn>
                  <a:cxn ang="T7">
                    <a:pos x="T2" y="T3"/>
                  </a:cxn>
                  <a:cxn ang="T8">
                    <a:pos x="T4" y="T5"/>
                  </a:cxn>
                </a:cxnLst>
                <a:rect l="T9" t="T10" r="T11" b="T12"/>
                <a:pathLst>
                  <a:path w="2825" h="1">
                    <a:moveTo>
                      <a:pt x="0" y="0"/>
                    </a:moveTo>
                    <a:lnTo>
                      <a:pt x="2824" y="0"/>
                    </a:lnTo>
                    <a:lnTo>
                      <a:pt x="282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1" name="Freeform 275"/>
              <p:cNvSpPr>
                <a:spLocks/>
              </p:cNvSpPr>
              <p:nvPr/>
            </p:nvSpPr>
            <p:spPr bwMode="auto">
              <a:xfrm>
                <a:off x="4632" y="3816"/>
                <a:ext cx="187" cy="233"/>
              </a:xfrm>
              <a:custGeom>
                <a:avLst/>
                <a:gdLst>
                  <a:gd name="T0" fmla="*/ 0 w 747"/>
                  <a:gd name="T1" fmla="*/ 0 h 932"/>
                  <a:gd name="T2" fmla="*/ 285 w 747"/>
                  <a:gd name="T3" fmla="*/ 536 h 932"/>
                  <a:gd name="T4" fmla="*/ 746 w 747"/>
                  <a:gd name="T5" fmla="*/ 932 h 932"/>
                  <a:gd name="T6" fmla="*/ 747 w 747"/>
                  <a:gd name="T7" fmla="*/ 932 h 932"/>
                  <a:gd name="T8" fmla="*/ 0 60000 65536"/>
                  <a:gd name="T9" fmla="*/ 0 60000 65536"/>
                  <a:gd name="T10" fmla="*/ 0 60000 65536"/>
                  <a:gd name="T11" fmla="*/ 0 60000 65536"/>
                  <a:gd name="T12" fmla="*/ 0 w 747"/>
                  <a:gd name="T13" fmla="*/ 0 h 932"/>
                  <a:gd name="T14" fmla="*/ 747 w 747"/>
                  <a:gd name="T15" fmla="*/ 932 h 932"/>
                </a:gdLst>
                <a:ahLst/>
                <a:cxnLst>
                  <a:cxn ang="T8">
                    <a:pos x="T0" y="T1"/>
                  </a:cxn>
                  <a:cxn ang="T9">
                    <a:pos x="T2" y="T3"/>
                  </a:cxn>
                  <a:cxn ang="T10">
                    <a:pos x="T4" y="T5"/>
                  </a:cxn>
                  <a:cxn ang="T11">
                    <a:pos x="T6" y="T7"/>
                  </a:cxn>
                </a:cxnLst>
                <a:rect l="T12" t="T13" r="T14" b="T15"/>
                <a:pathLst>
                  <a:path w="747" h="932">
                    <a:moveTo>
                      <a:pt x="0" y="0"/>
                    </a:moveTo>
                    <a:lnTo>
                      <a:pt x="285" y="536"/>
                    </a:lnTo>
                    <a:lnTo>
                      <a:pt x="746" y="932"/>
                    </a:lnTo>
                    <a:lnTo>
                      <a:pt x="747" y="932"/>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2" name="Freeform 276"/>
              <p:cNvSpPr>
                <a:spLocks/>
              </p:cNvSpPr>
              <p:nvPr/>
            </p:nvSpPr>
            <p:spPr bwMode="auto">
              <a:xfrm>
                <a:off x="4912" y="3676"/>
                <a:ext cx="1" cy="256"/>
              </a:xfrm>
              <a:custGeom>
                <a:avLst/>
                <a:gdLst>
                  <a:gd name="T0" fmla="*/ 0 w 1"/>
                  <a:gd name="T1" fmla="*/ 0 h 1025"/>
                  <a:gd name="T2" fmla="*/ 0 w 1"/>
                  <a:gd name="T3" fmla="*/ 1025 h 1025"/>
                  <a:gd name="T4" fmla="*/ 1 w 1"/>
                  <a:gd name="T5" fmla="*/ 1025 h 1025"/>
                  <a:gd name="T6" fmla="*/ 0 60000 65536"/>
                  <a:gd name="T7" fmla="*/ 0 60000 65536"/>
                  <a:gd name="T8" fmla="*/ 0 60000 65536"/>
                  <a:gd name="T9" fmla="*/ 0 w 1"/>
                  <a:gd name="T10" fmla="*/ 0 h 1025"/>
                  <a:gd name="T11" fmla="*/ 1 w 1"/>
                  <a:gd name="T12" fmla="*/ 1025 h 1025"/>
                </a:gdLst>
                <a:ahLst/>
                <a:cxnLst>
                  <a:cxn ang="T6">
                    <a:pos x="T0" y="T1"/>
                  </a:cxn>
                  <a:cxn ang="T7">
                    <a:pos x="T2" y="T3"/>
                  </a:cxn>
                  <a:cxn ang="T8">
                    <a:pos x="T4" y="T5"/>
                  </a:cxn>
                </a:cxnLst>
                <a:rect l="T9" t="T10" r="T11" b="T12"/>
                <a:pathLst>
                  <a:path w="1" h="1025">
                    <a:moveTo>
                      <a:pt x="0" y="0"/>
                    </a:moveTo>
                    <a:lnTo>
                      <a:pt x="0" y="1025"/>
                    </a:lnTo>
                    <a:lnTo>
                      <a:pt x="1" y="102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3" name="Freeform 277"/>
              <p:cNvSpPr>
                <a:spLocks/>
              </p:cNvSpPr>
              <p:nvPr/>
            </p:nvSpPr>
            <p:spPr bwMode="auto">
              <a:xfrm>
                <a:off x="5008" y="3617"/>
                <a:ext cx="1" cy="374"/>
              </a:xfrm>
              <a:custGeom>
                <a:avLst/>
                <a:gdLst>
                  <a:gd name="T0" fmla="*/ 0 w 1"/>
                  <a:gd name="T1" fmla="*/ 0 h 1496"/>
                  <a:gd name="T2" fmla="*/ 0 w 1"/>
                  <a:gd name="T3" fmla="*/ 1496 h 1496"/>
                  <a:gd name="T4" fmla="*/ 1 w 1"/>
                  <a:gd name="T5" fmla="*/ 1496 h 1496"/>
                  <a:gd name="T6" fmla="*/ 0 60000 65536"/>
                  <a:gd name="T7" fmla="*/ 0 60000 65536"/>
                  <a:gd name="T8" fmla="*/ 0 60000 65536"/>
                  <a:gd name="T9" fmla="*/ 0 w 1"/>
                  <a:gd name="T10" fmla="*/ 0 h 1496"/>
                  <a:gd name="T11" fmla="*/ 1 w 1"/>
                  <a:gd name="T12" fmla="*/ 1496 h 1496"/>
                </a:gdLst>
                <a:ahLst/>
                <a:cxnLst>
                  <a:cxn ang="T6">
                    <a:pos x="T0" y="T1"/>
                  </a:cxn>
                  <a:cxn ang="T7">
                    <a:pos x="T2" y="T3"/>
                  </a:cxn>
                  <a:cxn ang="T8">
                    <a:pos x="T4" y="T5"/>
                  </a:cxn>
                </a:cxnLst>
                <a:rect l="T9" t="T10" r="T11" b="T12"/>
                <a:pathLst>
                  <a:path w="1" h="1496">
                    <a:moveTo>
                      <a:pt x="0" y="0"/>
                    </a:moveTo>
                    <a:lnTo>
                      <a:pt x="0" y="1496"/>
                    </a:lnTo>
                    <a:lnTo>
                      <a:pt x="1" y="149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4" name="Freeform 278"/>
              <p:cNvSpPr>
                <a:spLocks/>
              </p:cNvSpPr>
              <p:nvPr/>
            </p:nvSpPr>
            <p:spPr bwMode="auto">
              <a:xfrm>
                <a:off x="4965" y="3639"/>
                <a:ext cx="5" cy="619"/>
              </a:xfrm>
              <a:custGeom>
                <a:avLst/>
                <a:gdLst>
                  <a:gd name="T0" fmla="*/ 0 w 20"/>
                  <a:gd name="T1" fmla="*/ 0 h 2477"/>
                  <a:gd name="T2" fmla="*/ 19 w 20"/>
                  <a:gd name="T3" fmla="*/ 2477 h 2477"/>
                  <a:gd name="T4" fmla="*/ 20 w 20"/>
                  <a:gd name="T5" fmla="*/ 2477 h 2477"/>
                  <a:gd name="T6" fmla="*/ 0 60000 65536"/>
                  <a:gd name="T7" fmla="*/ 0 60000 65536"/>
                  <a:gd name="T8" fmla="*/ 0 60000 65536"/>
                  <a:gd name="T9" fmla="*/ 0 w 20"/>
                  <a:gd name="T10" fmla="*/ 0 h 2477"/>
                  <a:gd name="T11" fmla="*/ 20 w 20"/>
                  <a:gd name="T12" fmla="*/ 2477 h 2477"/>
                </a:gdLst>
                <a:ahLst/>
                <a:cxnLst>
                  <a:cxn ang="T6">
                    <a:pos x="T0" y="T1"/>
                  </a:cxn>
                  <a:cxn ang="T7">
                    <a:pos x="T2" y="T3"/>
                  </a:cxn>
                  <a:cxn ang="T8">
                    <a:pos x="T4" y="T5"/>
                  </a:cxn>
                </a:cxnLst>
                <a:rect l="T9" t="T10" r="T11" b="T12"/>
                <a:pathLst>
                  <a:path w="20" h="2477">
                    <a:moveTo>
                      <a:pt x="0" y="0"/>
                    </a:moveTo>
                    <a:lnTo>
                      <a:pt x="19" y="2477"/>
                    </a:lnTo>
                    <a:lnTo>
                      <a:pt x="20" y="247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5" name="Freeform 279"/>
              <p:cNvSpPr>
                <a:spLocks/>
              </p:cNvSpPr>
              <p:nvPr/>
            </p:nvSpPr>
            <p:spPr bwMode="auto">
              <a:xfrm>
                <a:off x="4749" y="3746"/>
                <a:ext cx="163" cy="58"/>
              </a:xfrm>
              <a:custGeom>
                <a:avLst/>
                <a:gdLst>
                  <a:gd name="T0" fmla="*/ 653 w 653"/>
                  <a:gd name="T1" fmla="*/ 234 h 234"/>
                  <a:gd name="T2" fmla="*/ 0 w 653"/>
                  <a:gd name="T3" fmla="*/ 0 h 234"/>
                  <a:gd name="T4" fmla="*/ 1 w 653"/>
                  <a:gd name="T5" fmla="*/ 0 h 234"/>
                  <a:gd name="T6" fmla="*/ 0 60000 65536"/>
                  <a:gd name="T7" fmla="*/ 0 60000 65536"/>
                  <a:gd name="T8" fmla="*/ 0 60000 65536"/>
                  <a:gd name="T9" fmla="*/ 0 w 653"/>
                  <a:gd name="T10" fmla="*/ 0 h 234"/>
                  <a:gd name="T11" fmla="*/ 653 w 653"/>
                  <a:gd name="T12" fmla="*/ 234 h 234"/>
                </a:gdLst>
                <a:ahLst/>
                <a:cxnLst>
                  <a:cxn ang="T6">
                    <a:pos x="T0" y="T1"/>
                  </a:cxn>
                  <a:cxn ang="T7">
                    <a:pos x="T2" y="T3"/>
                  </a:cxn>
                  <a:cxn ang="T8">
                    <a:pos x="T4" y="T5"/>
                  </a:cxn>
                </a:cxnLst>
                <a:rect l="T9" t="T10" r="T11" b="T12"/>
                <a:pathLst>
                  <a:path w="653" h="234">
                    <a:moveTo>
                      <a:pt x="653" y="23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6" name="Freeform 280"/>
              <p:cNvSpPr>
                <a:spLocks/>
              </p:cNvSpPr>
              <p:nvPr/>
            </p:nvSpPr>
            <p:spPr bwMode="auto">
              <a:xfrm>
                <a:off x="4725" y="3676"/>
                <a:ext cx="187" cy="1"/>
              </a:xfrm>
              <a:custGeom>
                <a:avLst/>
                <a:gdLst>
                  <a:gd name="T0" fmla="*/ 746 w 746"/>
                  <a:gd name="T1" fmla="*/ 0 h 1"/>
                  <a:gd name="T2" fmla="*/ 0 w 746"/>
                  <a:gd name="T3" fmla="*/ 0 h 1"/>
                  <a:gd name="T4" fmla="*/ 1 w 746"/>
                  <a:gd name="T5" fmla="*/ 0 h 1"/>
                  <a:gd name="T6" fmla="*/ 0 60000 65536"/>
                  <a:gd name="T7" fmla="*/ 0 60000 65536"/>
                  <a:gd name="T8" fmla="*/ 0 60000 65536"/>
                  <a:gd name="T9" fmla="*/ 0 w 746"/>
                  <a:gd name="T10" fmla="*/ 0 h 1"/>
                  <a:gd name="T11" fmla="*/ 746 w 746"/>
                  <a:gd name="T12" fmla="*/ 1 h 1"/>
                </a:gdLst>
                <a:ahLst/>
                <a:cxnLst>
                  <a:cxn ang="T6">
                    <a:pos x="T0" y="T1"/>
                  </a:cxn>
                  <a:cxn ang="T7">
                    <a:pos x="T2" y="T3"/>
                  </a:cxn>
                  <a:cxn ang="T8">
                    <a:pos x="T4" y="T5"/>
                  </a:cxn>
                </a:cxnLst>
                <a:rect l="T9" t="T10" r="T11" b="T12"/>
                <a:pathLst>
                  <a:path w="746" h="1">
                    <a:moveTo>
                      <a:pt x="74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7" name="Freeform 281"/>
              <p:cNvSpPr>
                <a:spLocks/>
              </p:cNvSpPr>
              <p:nvPr/>
            </p:nvSpPr>
            <p:spPr bwMode="auto">
              <a:xfrm>
                <a:off x="4644" y="3559"/>
                <a:ext cx="1" cy="198"/>
              </a:xfrm>
              <a:custGeom>
                <a:avLst/>
                <a:gdLst>
                  <a:gd name="T0" fmla="*/ 0 w 1"/>
                  <a:gd name="T1" fmla="*/ 792 h 792"/>
                  <a:gd name="T2" fmla="*/ 0 w 1"/>
                  <a:gd name="T3" fmla="*/ 0 h 792"/>
                  <a:gd name="T4" fmla="*/ 1 w 1"/>
                  <a:gd name="T5" fmla="*/ 0 h 792"/>
                  <a:gd name="T6" fmla="*/ 0 60000 65536"/>
                  <a:gd name="T7" fmla="*/ 0 60000 65536"/>
                  <a:gd name="T8" fmla="*/ 0 60000 65536"/>
                  <a:gd name="T9" fmla="*/ 0 w 1"/>
                  <a:gd name="T10" fmla="*/ 0 h 792"/>
                  <a:gd name="T11" fmla="*/ 1 w 1"/>
                  <a:gd name="T12" fmla="*/ 792 h 792"/>
                </a:gdLst>
                <a:ahLst/>
                <a:cxnLst>
                  <a:cxn ang="T6">
                    <a:pos x="T0" y="T1"/>
                  </a:cxn>
                  <a:cxn ang="T7">
                    <a:pos x="T2" y="T3"/>
                  </a:cxn>
                  <a:cxn ang="T8">
                    <a:pos x="T4" y="T5"/>
                  </a:cxn>
                </a:cxnLst>
                <a:rect l="T9" t="T10" r="T11" b="T12"/>
                <a:pathLst>
                  <a:path w="1" h="792">
                    <a:moveTo>
                      <a:pt x="0" y="79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8" name="Freeform 282"/>
              <p:cNvSpPr>
                <a:spLocks/>
              </p:cNvSpPr>
              <p:nvPr/>
            </p:nvSpPr>
            <p:spPr bwMode="auto">
              <a:xfrm>
                <a:off x="4725" y="3559"/>
                <a:ext cx="1" cy="117"/>
              </a:xfrm>
              <a:custGeom>
                <a:avLst/>
                <a:gdLst>
                  <a:gd name="T0" fmla="*/ 0 w 1"/>
                  <a:gd name="T1" fmla="*/ 466 h 466"/>
                  <a:gd name="T2" fmla="*/ 0 w 1"/>
                  <a:gd name="T3" fmla="*/ 0 h 466"/>
                  <a:gd name="T4" fmla="*/ 1 w 1"/>
                  <a:gd name="T5" fmla="*/ 0 h 466"/>
                  <a:gd name="T6" fmla="*/ 0 60000 65536"/>
                  <a:gd name="T7" fmla="*/ 0 60000 65536"/>
                  <a:gd name="T8" fmla="*/ 0 60000 65536"/>
                  <a:gd name="T9" fmla="*/ 0 w 1"/>
                  <a:gd name="T10" fmla="*/ 0 h 466"/>
                  <a:gd name="T11" fmla="*/ 1 w 1"/>
                  <a:gd name="T12" fmla="*/ 466 h 466"/>
                </a:gdLst>
                <a:ahLst/>
                <a:cxnLst>
                  <a:cxn ang="T6">
                    <a:pos x="T0" y="T1"/>
                  </a:cxn>
                  <a:cxn ang="T7">
                    <a:pos x="T2" y="T3"/>
                  </a:cxn>
                  <a:cxn ang="T8">
                    <a:pos x="T4" y="T5"/>
                  </a:cxn>
                </a:cxnLst>
                <a:rect l="T9" t="T10" r="T11" b="T12"/>
                <a:pathLst>
                  <a:path w="1" h="466">
                    <a:moveTo>
                      <a:pt x="0" y="46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29" name="Freeform 283"/>
              <p:cNvSpPr>
                <a:spLocks/>
              </p:cNvSpPr>
              <p:nvPr/>
            </p:nvSpPr>
            <p:spPr bwMode="auto">
              <a:xfrm>
                <a:off x="4585" y="3816"/>
                <a:ext cx="94" cy="1"/>
              </a:xfrm>
              <a:custGeom>
                <a:avLst/>
                <a:gdLst>
                  <a:gd name="T0" fmla="*/ 373 w 373"/>
                  <a:gd name="T1" fmla="*/ 0 h 1"/>
                  <a:gd name="T2" fmla="*/ 0 w 373"/>
                  <a:gd name="T3" fmla="*/ 0 h 1"/>
                  <a:gd name="T4" fmla="*/ 1 w 373"/>
                  <a:gd name="T5" fmla="*/ 0 h 1"/>
                  <a:gd name="T6" fmla="*/ 0 60000 65536"/>
                  <a:gd name="T7" fmla="*/ 0 60000 65536"/>
                  <a:gd name="T8" fmla="*/ 0 60000 65536"/>
                  <a:gd name="T9" fmla="*/ 0 w 373"/>
                  <a:gd name="T10" fmla="*/ 0 h 1"/>
                  <a:gd name="T11" fmla="*/ 373 w 373"/>
                  <a:gd name="T12" fmla="*/ 1 h 1"/>
                </a:gdLst>
                <a:ahLst/>
                <a:cxnLst>
                  <a:cxn ang="T6">
                    <a:pos x="T0" y="T1"/>
                  </a:cxn>
                  <a:cxn ang="T7">
                    <a:pos x="T2" y="T3"/>
                  </a:cxn>
                  <a:cxn ang="T8">
                    <a:pos x="T4" y="T5"/>
                  </a:cxn>
                </a:cxnLst>
                <a:rect l="T9" t="T10" r="T11" b="T12"/>
                <a:pathLst>
                  <a:path w="373" h="1">
                    <a:moveTo>
                      <a:pt x="37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0" name="Freeform 284"/>
              <p:cNvSpPr>
                <a:spLocks/>
              </p:cNvSpPr>
              <p:nvPr/>
            </p:nvSpPr>
            <p:spPr bwMode="auto">
              <a:xfrm>
                <a:off x="4585" y="3757"/>
                <a:ext cx="1" cy="59"/>
              </a:xfrm>
              <a:custGeom>
                <a:avLst/>
                <a:gdLst>
                  <a:gd name="T0" fmla="*/ 0 w 1"/>
                  <a:gd name="T1" fmla="*/ 233 h 233"/>
                  <a:gd name="T2" fmla="*/ 0 w 1"/>
                  <a:gd name="T3" fmla="*/ 0 h 233"/>
                  <a:gd name="T4" fmla="*/ 1 w 1"/>
                  <a:gd name="T5" fmla="*/ 0 h 233"/>
                  <a:gd name="T6" fmla="*/ 0 60000 65536"/>
                  <a:gd name="T7" fmla="*/ 0 60000 65536"/>
                  <a:gd name="T8" fmla="*/ 0 60000 65536"/>
                  <a:gd name="T9" fmla="*/ 0 w 1"/>
                  <a:gd name="T10" fmla="*/ 0 h 233"/>
                  <a:gd name="T11" fmla="*/ 1 w 1"/>
                  <a:gd name="T12" fmla="*/ 233 h 233"/>
                </a:gdLst>
                <a:ahLst/>
                <a:cxnLst>
                  <a:cxn ang="T6">
                    <a:pos x="T0" y="T1"/>
                  </a:cxn>
                  <a:cxn ang="T7">
                    <a:pos x="T2" y="T3"/>
                  </a:cxn>
                  <a:cxn ang="T8">
                    <a:pos x="T4" y="T5"/>
                  </a:cxn>
                </a:cxnLst>
                <a:rect l="T9" t="T10" r="T11" b="T12"/>
                <a:pathLst>
                  <a:path w="1" h="233">
                    <a:moveTo>
                      <a:pt x="0" y="23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1" name="Freeform 285"/>
              <p:cNvSpPr>
                <a:spLocks/>
              </p:cNvSpPr>
              <p:nvPr/>
            </p:nvSpPr>
            <p:spPr bwMode="auto">
              <a:xfrm>
                <a:off x="4749" y="3676"/>
                <a:ext cx="1" cy="70"/>
              </a:xfrm>
              <a:custGeom>
                <a:avLst/>
                <a:gdLst>
                  <a:gd name="T0" fmla="*/ 0 w 1"/>
                  <a:gd name="T1" fmla="*/ 279 h 279"/>
                  <a:gd name="T2" fmla="*/ 0 w 1"/>
                  <a:gd name="T3" fmla="*/ 0 h 279"/>
                  <a:gd name="T4" fmla="*/ 1 w 1"/>
                  <a:gd name="T5" fmla="*/ 0 h 279"/>
                  <a:gd name="T6" fmla="*/ 0 60000 65536"/>
                  <a:gd name="T7" fmla="*/ 0 60000 65536"/>
                  <a:gd name="T8" fmla="*/ 0 60000 65536"/>
                  <a:gd name="T9" fmla="*/ 0 w 1"/>
                  <a:gd name="T10" fmla="*/ 0 h 279"/>
                  <a:gd name="T11" fmla="*/ 1 w 1"/>
                  <a:gd name="T12" fmla="*/ 279 h 279"/>
                </a:gdLst>
                <a:ahLst/>
                <a:cxnLst>
                  <a:cxn ang="T6">
                    <a:pos x="T0" y="T1"/>
                  </a:cxn>
                  <a:cxn ang="T7">
                    <a:pos x="T2" y="T3"/>
                  </a:cxn>
                  <a:cxn ang="T8">
                    <a:pos x="T4" y="T5"/>
                  </a:cxn>
                </a:cxnLst>
                <a:rect l="T9" t="T10" r="T11" b="T12"/>
                <a:pathLst>
                  <a:path w="1" h="279">
                    <a:moveTo>
                      <a:pt x="0" y="27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2" name="Freeform 286"/>
              <p:cNvSpPr>
                <a:spLocks/>
              </p:cNvSpPr>
              <p:nvPr/>
            </p:nvSpPr>
            <p:spPr bwMode="auto">
              <a:xfrm>
                <a:off x="4644" y="3676"/>
                <a:ext cx="81" cy="81"/>
              </a:xfrm>
              <a:custGeom>
                <a:avLst/>
                <a:gdLst>
                  <a:gd name="T0" fmla="*/ 326 w 326"/>
                  <a:gd name="T1" fmla="*/ 0 h 326"/>
                  <a:gd name="T2" fmla="*/ 0 w 326"/>
                  <a:gd name="T3" fmla="*/ 326 h 326"/>
                  <a:gd name="T4" fmla="*/ 1 w 326"/>
                  <a:gd name="T5" fmla="*/ 326 h 326"/>
                  <a:gd name="T6" fmla="*/ 0 60000 65536"/>
                  <a:gd name="T7" fmla="*/ 0 60000 65536"/>
                  <a:gd name="T8" fmla="*/ 0 60000 65536"/>
                  <a:gd name="T9" fmla="*/ 0 w 326"/>
                  <a:gd name="T10" fmla="*/ 0 h 326"/>
                  <a:gd name="T11" fmla="*/ 326 w 326"/>
                  <a:gd name="T12" fmla="*/ 326 h 326"/>
                </a:gdLst>
                <a:ahLst/>
                <a:cxnLst>
                  <a:cxn ang="T6">
                    <a:pos x="T0" y="T1"/>
                  </a:cxn>
                  <a:cxn ang="T7">
                    <a:pos x="T2" y="T3"/>
                  </a:cxn>
                  <a:cxn ang="T8">
                    <a:pos x="T4" y="T5"/>
                  </a:cxn>
                </a:cxnLst>
                <a:rect l="T9" t="T10" r="T11" b="T12"/>
                <a:pathLst>
                  <a:path w="326" h="326">
                    <a:moveTo>
                      <a:pt x="326" y="0"/>
                    </a:moveTo>
                    <a:lnTo>
                      <a:pt x="0" y="326"/>
                    </a:lnTo>
                    <a:lnTo>
                      <a:pt x="1" y="32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3" name="Freeform 287"/>
              <p:cNvSpPr>
                <a:spLocks/>
              </p:cNvSpPr>
              <p:nvPr/>
            </p:nvSpPr>
            <p:spPr bwMode="auto">
              <a:xfrm>
                <a:off x="4679" y="3746"/>
                <a:ext cx="70" cy="70"/>
              </a:xfrm>
              <a:custGeom>
                <a:avLst/>
                <a:gdLst>
                  <a:gd name="T0" fmla="*/ 279 w 279"/>
                  <a:gd name="T1" fmla="*/ 0 h 280"/>
                  <a:gd name="T2" fmla="*/ 0 w 279"/>
                  <a:gd name="T3" fmla="*/ 280 h 280"/>
                  <a:gd name="T4" fmla="*/ 1 w 279"/>
                  <a:gd name="T5" fmla="*/ 280 h 280"/>
                  <a:gd name="T6" fmla="*/ 0 60000 65536"/>
                  <a:gd name="T7" fmla="*/ 0 60000 65536"/>
                  <a:gd name="T8" fmla="*/ 0 60000 65536"/>
                  <a:gd name="T9" fmla="*/ 0 w 279"/>
                  <a:gd name="T10" fmla="*/ 0 h 280"/>
                  <a:gd name="T11" fmla="*/ 279 w 279"/>
                  <a:gd name="T12" fmla="*/ 280 h 280"/>
                </a:gdLst>
                <a:ahLst/>
                <a:cxnLst>
                  <a:cxn ang="T6">
                    <a:pos x="T0" y="T1"/>
                  </a:cxn>
                  <a:cxn ang="T7">
                    <a:pos x="T2" y="T3"/>
                  </a:cxn>
                  <a:cxn ang="T8">
                    <a:pos x="T4" y="T5"/>
                  </a:cxn>
                </a:cxnLst>
                <a:rect l="T9" t="T10" r="T11" b="T12"/>
                <a:pathLst>
                  <a:path w="279" h="280">
                    <a:moveTo>
                      <a:pt x="279" y="0"/>
                    </a:moveTo>
                    <a:lnTo>
                      <a:pt x="0" y="280"/>
                    </a:lnTo>
                    <a:lnTo>
                      <a:pt x="1" y="28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4" name="Freeform 288"/>
              <p:cNvSpPr>
                <a:spLocks/>
              </p:cNvSpPr>
              <p:nvPr/>
            </p:nvSpPr>
            <p:spPr bwMode="auto">
              <a:xfrm>
                <a:off x="4912" y="3559"/>
                <a:ext cx="1" cy="117"/>
              </a:xfrm>
              <a:custGeom>
                <a:avLst/>
                <a:gdLst>
                  <a:gd name="T0" fmla="*/ 0 w 1"/>
                  <a:gd name="T1" fmla="*/ 466 h 466"/>
                  <a:gd name="T2" fmla="*/ 0 w 1"/>
                  <a:gd name="T3" fmla="*/ 0 h 466"/>
                  <a:gd name="T4" fmla="*/ 1 w 1"/>
                  <a:gd name="T5" fmla="*/ 0 h 466"/>
                  <a:gd name="T6" fmla="*/ 0 60000 65536"/>
                  <a:gd name="T7" fmla="*/ 0 60000 65536"/>
                  <a:gd name="T8" fmla="*/ 0 60000 65536"/>
                  <a:gd name="T9" fmla="*/ 0 w 1"/>
                  <a:gd name="T10" fmla="*/ 0 h 466"/>
                  <a:gd name="T11" fmla="*/ 1 w 1"/>
                  <a:gd name="T12" fmla="*/ 466 h 466"/>
                </a:gdLst>
                <a:ahLst/>
                <a:cxnLst>
                  <a:cxn ang="T6">
                    <a:pos x="T0" y="T1"/>
                  </a:cxn>
                  <a:cxn ang="T7">
                    <a:pos x="T2" y="T3"/>
                  </a:cxn>
                  <a:cxn ang="T8">
                    <a:pos x="T4" y="T5"/>
                  </a:cxn>
                </a:cxnLst>
                <a:rect l="T9" t="T10" r="T11" b="T12"/>
                <a:pathLst>
                  <a:path w="1" h="466">
                    <a:moveTo>
                      <a:pt x="0" y="46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5" name="Freeform 289"/>
              <p:cNvSpPr>
                <a:spLocks/>
              </p:cNvSpPr>
              <p:nvPr/>
            </p:nvSpPr>
            <p:spPr bwMode="auto">
              <a:xfrm>
                <a:off x="4912" y="3559"/>
                <a:ext cx="175" cy="117"/>
              </a:xfrm>
              <a:custGeom>
                <a:avLst/>
                <a:gdLst>
                  <a:gd name="T0" fmla="*/ 699 w 699"/>
                  <a:gd name="T1" fmla="*/ 0 h 466"/>
                  <a:gd name="T2" fmla="*/ 0 w 699"/>
                  <a:gd name="T3" fmla="*/ 466 h 466"/>
                  <a:gd name="T4" fmla="*/ 1 w 699"/>
                  <a:gd name="T5" fmla="*/ 466 h 466"/>
                  <a:gd name="T6" fmla="*/ 0 60000 65536"/>
                  <a:gd name="T7" fmla="*/ 0 60000 65536"/>
                  <a:gd name="T8" fmla="*/ 0 60000 65536"/>
                  <a:gd name="T9" fmla="*/ 0 w 699"/>
                  <a:gd name="T10" fmla="*/ 0 h 466"/>
                  <a:gd name="T11" fmla="*/ 699 w 699"/>
                  <a:gd name="T12" fmla="*/ 466 h 466"/>
                </a:gdLst>
                <a:ahLst/>
                <a:cxnLst>
                  <a:cxn ang="T6">
                    <a:pos x="T0" y="T1"/>
                  </a:cxn>
                  <a:cxn ang="T7">
                    <a:pos x="T2" y="T3"/>
                  </a:cxn>
                  <a:cxn ang="T8">
                    <a:pos x="T4" y="T5"/>
                  </a:cxn>
                </a:cxnLst>
                <a:rect l="T9" t="T10" r="T11" b="T12"/>
                <a:pathLst>
                  <a:path w="699" h="466">
                    <a:moveTo>
                      <a:pt x="699" y="0"/>
                    </a:moveTo>
                    <a:lnTo>
                      <a:pt x="0" y="466"/>
                    </a:lnTo>
                    <a:lnTo>
                      <a:pt x="1" y="46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6" name="Freeform 290"/>
              <p:cNvSpPr>
                <a:spLocks/>
              </p:cNvSpPr>
              <p:nvPr/>
            </p:nvSpPr>
            <p:spPr bwMode="auto">
              <a:xfrm>
                <a:off x="5045" y="3594"/>
                <a:ext cx="151" cy="1"/>
              </a:xfrm>
              <a:custGeom>
                <a:avLst/>
                <a:gdLst>
                  <a:gd name="T0" fmla="*/ 0 w 605"/>
                  <a:gd name="T1" fmla="*/ 0 h 1"/>
                  <a:gd name="T2" fmla="*/ 604 w 605"/>
                  <a:gd name="T3" fmla="*/ 0 h 1"/>
                  <a:gd name="T4" fmla="*/ 605 w 605"/>
                  <a:gd name="T5" fmla="*/ 0 h 1"/>
                  <a:gd name="T6" fmla="*/ 0 60000 65536"/>
                  <a:gd name="T7" fmla="*/ 0 60000 65536"/>
                  <a:gd name="T8" fmla="*/ 0 60000 65536"/>
                  <a:gd name="T9" fmla="*/ 0 w 605"/>
                  <a:gd name="T10" fmla="*/ 0 h 1"/>
                  <a:gd name="T11" fmla="*/ 605 w 605"/>
                  <a:gd name="T12" fmla="*/ 1 h 1"/>
                </a:gdLst>
                <a:ahLst/>
                <a:cxnLst>
                  <a:cxn ang="T6">
                    <a:pos x="T0" y="T1"/>
                  </a:cxn>
                  <a:cxn ang="T7">
                    <a:pos x="T2" y="T3"/>
                  </a:cxn>
                  <a:cxn ang="T8">
                    <a:pos x="T4" y="T5"/>
                  </a:cxn>
                </a:cxnLst>
                <a:rect l="T9" t="T10" r="T11" b="T12"/>
                <a:pathLst>
                  <a:path w="605" h="1">
                    <a:moveTo>
                      <a:pt x="0" y="0"/>
                    </a:moveTo>
                    <a:lnTo>
                      <a:pt x="604" y="0"/>
                    </a:lnTo>
                    <a:lnTo>
                      <a:pt x="60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7" name="Freeform 291"/>
              <p:cNvSpPr>
                <a:spLocks/>
              </p:cNvSpPr>
              <p:nvPr/>
            </p:nvSpPr>
            <p:spPr bwMode="auto">
              <a:xfrm>
                <a:off x="5196" y="3560"/>
                <a:ext cx="22" cy="34"/>
              </a:xfrm>
              <a:custGeom>
                <a:avLst/>
                <a:gdLst>
                  <a:gd name="T0" fmla="*/ 0 w 89"/>
                  <a:gd name="T1" fmla="*/ 136 h 136"/>
                  <a:gd name="T2" fmla="*/ 88 w 89"/>
                  <a:gd name="T3" fmla="*/ 0 h 136"/>
                  <a:gd name="T4" fmla="*/ 89 w 89"/>
                  <a:gd name="T5" fmla="*/ 0 h 136"/>
                  <a:gd name="T6" fmla="*/ 0 60000 65536"/>
                  <a:gd name="T7" fmla="*/ 0 60000 65536"/>
                  <a:gd name="T8" fmla="*/ 0 60000 65536"/>
                  <a:gd name="T9" fmla="*/ 0 w 89"/>
                  <a:gd name="T10" fmla="*/ 0 h 136"/>
                  <a:gd name="T11" fmla="*/ 89 w 89"/>
                  <a:gd name="T12" fmla="*/ 136 h 136"/>
                </a:gdLst>
                <a:ahLst/>
                <a:cxnLst>
                  <a:cxn ang="T6">
                    <a:pos x="T0" y="T1"/>
                  </a:cxn>
                  <a:cxn ang="T7">
                    <a:pos x="T2" y="T3"/>
                  </a:cxn>
                  <a:cxn ang="T8">
                    <a:pos x="T4" y="T5"/>
                  </a:cxn>
                </a:cxnLst>
                <a:rect l="T9" t="T10" r="T11" b="T12"/>
                <a:pathLst>
                  <a:path w="89" h="136">
                    <a:moveTo>
                      <a:pt x="0" y="136"/>
                    </a:moveTo>
                    <a:lnTo>
                      <a:pt x="88" y="0"/>
                    </a:lnTo>
                    <a:lnTo>
                      <a:pt x="8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8" name="Freeform 292"/>
              <p:cNvSpPr>
                <a:spLocks/>
              </p:cNvSpPr>
              <p:nvPr/>
            </p:nvSpPr>
            <p:spPr bwMode="auto">
              <a:xfrm>
                <a:off x="5196" y="3560"/>
                <a:ext cx="1" cy="34"/>
              </a:xfrm>
              <a:custGeom>
                <a:avLst/>
                <a:gdLst>
                  <a:gd name="T0" fmla="*/ 0 w 1"/>
                  <a:gd name="T1" fmla="*/ 136 h 136"/>
                  <a:gd name="T2" fmla="*/ 0 w 1"/>
                  <a:gd name="T3" fmla="*/ 0 h 136"/>
                  <a:gd name="T4" fmla="*/ 1 w 1"/>
                  <a:gd name="T5" fmla="*/ 0 h 136"/>
                  <a:gd name="T6" fmla="*/ 0 60000 65536"/>
                  <a:gd name="T7" fmla="*/ 0 60000 65536"/>
                  <a:gd name="T8" fmla="*/ 0 60000 65536"/>
                  <a:gd name="T9" fmla="*/ 0 w 1"/>
                  <a:gd name="T10" fmla="*/ 0 h 136"/>
                  <a:gd name="T11" fmla="*/ 1 w 1"/>
                  <a:gd name="T12" fmla="*/ 136 h 136"/>
                </a:gdLst>
                <a:ahLst/>
                <a:cxnLst>
                  <a:cxn ang="T6">
                    <a:pos x="T0" y="T1"/>
                  </a:cxn>
                  <a:cxn ang="T7">
                    <a:pos x="T2" y="T3"/>
                  </a:cxn>
                  <a:cxn ang="T8">
                    <a:pos x="T4" y="T5"/>
                  </a:cxn>
                </a:cxnLst>
                <a:rect l="T9" t="T10" r="T11" b="T12"/>
                <a:pathLst>
                  <a:path w="1" h="136">
                    <a:moveTo>
                      <a:pt x="0" y="13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39" name="Freeform 293"/>
              <p:cNvSpPr>
                <a:spLocks/>
              </p:cNvSpPr>
              <p:nvPr/>
            </p:nvSpPr>
            <p:spPr bwMode="auto">
              <a:xfrm>
                <a:off x="4760" y="4177"/>
                <a:ext cx="338" cy="1"/>
              </a:xfrm>
              <a:custGeom>
                <a:avLst/>
                <a:gdLst>
                  <a:gd name="T0" fmla="*/ 1352 w 1352"/>
                  <a:gd name="T1" fmla="*/ 0 h 1"/>
                  <a:gd name="T2" fmla="*/ 0 w 1352"/>
                  <a:gd name="T3" fmla="*/ 0 h 1"/>
                  <a:gd name="T4" fmla="*/ 1 w 1352"/>
                  <a:gd name="T5" fmla="*/ 0 h 1"/>
                  <a:gd name="T6" fmla="*/ 0 60000 65536"/>
                  <a:gd name="T7" fmla="*/ 0 60000 65536"/>
                  <a:gd name="T8" fmla="*/ 0 60000 65536"/>
                  <a:gd name="T9" fmla="*/ 0 w 1352"/>
                  <a:gd name="T10" fmla="*/ 0 h 1"/>
                  <a:gd name="T11" fmla="*/ 1352 w 1352"/>
                  <a:gd name="T12" fmla="*/ 1 h 1"/>
                </a:gdLst>
                <a:ahLst/>
                <a:cxnLst>
                  <a:cxn ang="T6">
                    <a:pos x="T0" y="T1"/>
                  </a:cxn>
                  <a:cxn ang="T7">
                    <a:pos x="T2" y="T3"/>
                  </a:cxn>
                  <a:cxn ang="T8">
                    <a:pos x="T4" y="T5"/>
                  </a:cxn>
                </a:cxnLst>
                <a:rect l="T9" t="T10" r="T11" b="T12"/>
                <a:pathLst>
                  <a:path w="1352" h="1">
                    <a:moveTo>
                      <a:pt x="1352" y="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0" name="Freeform 294"/>
              <p:cNvSpPr>
                <a:spLocks/>
              </p:cNvSpPr>
              <p:nvPr/>
            </p:nvSpPr>
            <p:spPr bwMode="auto">
              <a:xfrm>
                <a:off x="4818" y="3932"/>
                <a:ext cx="94" cy="1"/>
              </a:xfrm>
              <a:custGeom>
                <a:avLst/>
                <a:gdLst>
                  <a:gd name="T0" fmla="*/ 373 w 373"/>
                  <a:gd name="T1" fmla="*/ 0 h 1"/>
                  <a:gd name="T2" fmla="*/ 0 w 373"/>
                  <a:gd name="T3" fmla="*/ 0 h 1"/>
                  <a:gd name="T4" fmla="*/ 1 w 373"/>
                  <a:gd name="T5" fmla="*/ 0 h 1"/>
                  <a:gd name="T6" fmla="*/ 0 60000 65536"/>
                  <a:gd name="T7" fmla="*/ 0 60000 65536"/>
                  <a:gd name="T8" fmla="*/ 0 60000 65536"/>
                  <a:gd name="T9" fmla="*/ 0 w 373"/>
                  <a:gd name="T10" fmla="*/ 0 h 1"/>
                  <a:gd name="T11" fmla="*/ 373 w 373"/>
                  <a:gd name="T12" fmla="*/ 1 h 1"/>
                </a:gdLst>
                <a:ahLst/>
                <a:cxnLst>
                  <a:cxn ang="T6">
                    <a:pos x="T0" y="T1"/>
                  </a:cxn>
                  <a:cxn ang="T7">
                    <a:pos x="T2" y="T3"/>
                  </a:cxn>
                  <a:cxn ang="T8">
                    <a:pos x="T4" y="T5"/>
                  </a:cxn>
                </a:cxnLst>
                <a:rect l="T9" t="T10" r="T11" b="T12"/>
                <a:pathLst>
                  <a:path w="373" h="1">
                    <a:moveTo>
                      <a:pt x="37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1" name="Freeform 295"/>
              <p:cNvSpPr>
                <a:spLocks/>
              </p:cNvSpPr>
              <p:nvPr/>
            </p:nvSpPr>
            <p:spPr bwMode="auto">
              <a:xfrm>
                <a:off x="4667" y="4258"/>
                <a:ext cx="303" cy="1"/>
              </a:xfrm>
              <a:custGeom>
                <a:avLst/>
                <a:gdLst>
                  <a:gd name="T0" fmla="*/ 1212 w 1212"/>
                  <a:gd name="T1" fmla="*/ 0 h 1"/>
                  <a:gd name="T2" fmla="*/ 0 w 1212"/>
                  <a:gd name="T3" fmla="*/ 0 h 1"/>
                  <a:gd name="T4" fmla="*/ 1 w 1212"/>
                  <a:gd name="T5" fmla="*/ 0 h 1"/>
                  <a:gd name="T6" fmla="*/ 0 60000 65536"/>
                  <a:gd name="T7" fmla="*/ 0 60000 65536"/>
                  <a:gd name="T8" fmla="*/ 0 60000 65536"/>
                  <a:gd name="T9" fmla="*/ 0 w 1212"/>
                  <a:gd name="T10" fmla="*/ 0 h 1"/>
                  <a:gd name="T11" fmla="*/ 1212 w 1212"/>
                  <a:gd name="T12" fmla="*/ 1 h 1"/>
                </a:gdLst>
                <a:ahLst/>
                <a:cxnLst>
                  <a:cxn ang="T6">
                    <a:pos x="T0" y="T1"/>
                  </a:cxn>
                  <a:cxn ang="T7">
                    <a:pos x="T2" y="T3"/>
                  </a:cxn>
                  <a:cxn ang="T8">
                    <a:pos x="T4" y="T5"/>
                  </a:cxn>
                </a:cxnLst>
                <a:rect l="T9" t="T10" r="T11" b="T12"/>
                <a:pathLst>
                  <a:path w="1212" h="1">
                    <a:moveTo>
                      <a:pt x="1212"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2" name="Freeform 296"/>
              <p:cNvSpPr>
                <a:spLocks/>
              </p:cNvSpPr>
              <p:nvPr/>
            </p:nvSpPr>
            <p:spPr bwMode="auto">
              <a:xfrm>
                <a:off x="4818" y="3932"/>
                <a:ext cx="1" cy="117"/>
              </a:xfrm>
              <a:custGeom>
                <a:avLst/>
                <a:gdLst>
                  <a:gd name="T0" fmla="*/ 0 w 1"/>
                  <a:gd name="T1" fmla="*/ 0 h 466"/>
                  <a:gd name="T2" fmla="*/ 0 w 1"/>
                  <a:gd name="T3" fmla="*/ 466 h 466"/>
                  <a:gd name="T4" fmla="*/ 1 w 1"/>
                  <a:gd name="T5" fmla="*/ 466 h 466"/>
                  <a:gd name="T6" fmla="*/ 0 60000 65536"/>
                  <a:gd name="T7" fmla="*/ 0 60000 65536"/>
                  <a:gd name="T8" fmla="*/ 0 60000 65536"/>
                  <a:gd name="T9" fmla="*/ 0 w 1"/>
                  <a:gd name="T10" fmla="*/ 0 h 466"/>
                  <a:gd name="T11" fmla="*/ 1 w 1"/>
                  <a:gd name="T12" fmla="*/ 466 h 466"/>
                </a:gdLst>
                <a:ahLst/>
                <a:cxnLst>
                  <a:cxn ang="T6">
                    <a:pos x="T0" y="T1"/>
                  </a:cxn>
                  <a:cxn ang="T7">
                    <a:pos x="T2" y="T3"/>
                  </a:cxn>
                  <a:cxn ang="T8">
                    <a:pos x="T4" y="T5"/>
                  </a:cxn>
                </a:cxnLst>
                <a:rect l="T9" t="T10" r="T11" b="T12"/>
                <a:pathLst>
                  <a:path w="1" h="466">
                    <a:moveTo>
                      <a:pt x="0" y="0"/>
                    </a:moveTo>
                    <a:lnTo>
                      <a:pt x="0" y="466"/>
                    </a:lnTo>
                    <a:lnTo>
                      <a:pt x="1" y="46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3" name="Freeform 297"/>
              <p:cNvSpPr>
                <a:spLocks/>
              </p:cNvSpPr>
              <p:nvPr/>
            </p:nvSpPr>
            <p:spPr bwMode="auto">
              <a:xfrm>
                <a:off x="4655" y="4095"/>
                <a:ext cx="12" cy="163"/>
              </a:xfrm>
              <a:custGeom>
                <a:avLst/>
                <a:gdLst>
                  <a:gd name="T0" fmla="*/ 47 w 47"/>
                  <a:gd name="T1" fmla="*/ 652 h 652"/>
                  <a:gd name="T2" fmla="*/ 0 w 47"/>
                  <a:gd name="T3" fmla="*/ 0 h 652"/>
                  <a:gd name="T4" fmla="*/ 1 w 47"/>
                  <a:gd name="T5" fmla="*/ 0 h 652"/>
                  <a:gd name="T6" fmla="*/ 0 60000 65536"/>
                  <a:gd name="T7" fmla="*/ 0 60000 65536"/>
                  <a:gd name="T8" fmla="*/ 0 60000 65536"/>
                  <a:gd name="T9" fmla="*/ 0 w 47"/>
                  <a:gd name="T10" fmla="*/ 0 h 652"/>
                  <a:gd name="T11" fmla="*/ 47 w 47"/>
                  <a:gd name="T12" fmla="*/ 652 h 652"/>
                </a:gdLst>
                <a:ahLst/>
                <a:cxnLst>
                  <a:cxn ang="T6">
                    <a:pos x="T0" y="T1"/>
                  </a:cxn>
                  <a:cxn ang="T7">
                    <a:pos x="T2" y="T3"/>
                  </a:cxn>
                  <a:cxn ang="T8">
                    <a:pos x="T4" y="T5"/>
                  </a:cxn>
                </a:cxnLst>
                <a:rect l="T9" t="T10" r="T11" b="T12"/>
                <a:pathLst>
                  <a:path w="47" h="652">
                    <a:moveTo>
                      <a:pt x="47" y="65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4" name="Freeform 298"/>
              <p:cNvSpPr>
                <a:spLocks/>
              </p:cNvSpPr>
              <p:nvPr/>
            </p:nvSpPr>
            <p:spPr bwMode="auto">
              <a:xfrm>
                <a:off x="4900" y="4014"/>
                <a:ext cx="1" cy="244"/>
              </a:xfrm>
              <a:custGeom>
                <a:avLst/>
                <a:gdLst>
                  <a:gd name="T0" fmla="*/ 0 w 1"/>
                  <a:gd name="T1" fmla="*/ 978 h 978"/>
                  <a:gd name="T2" fmla="*/ 0 w 1"/>
                  <a:gd name="T3" fmla="*/ 0 h 978"/>
                  <a:gd name="T4" fmla="*/ 1 w 1"/>
                  <a:gd name="T5" fmla="*/ 0 h 978"/>
                  <a:gd name="T6" fmla="*/ 0 60000 65536"/>
                  <a:gd name="T7" fmla="*/ 0 60000 65536"/>
                  <a:gd name="T8" fmla="*/ 0 60000 65536"/>
                  <a:gd name="T9" fmla="*/ 0 w 1"/>
                  <a:gd name="T10" fmla="*/ 0 h 978"/>
                  <a:gd name="T11" fmla="*/ 1 w 1"/>
                  <a:gd name="T12" fmla="*/ 978 h 978"/>
                </a:gdLst>
                <a:ahLst/>
                <a:cxnLst>
                  <a:cxn ang="T6">
                    <a:pos x="T0" y="T1"/>
                  </a:cxn>
                  <a:cxn ang="T7">
                    <a:pos x="T2" y="T3"/>
                  </a:cxn>
                  <a:cxn ang="T8">
                    <a:pos x="T4" y="T5"/>
                  </a:cxn>
                </a:cxnLst>
                <a:rect l="T9" t="T10" r="T11" b="T12"/>
                <a:pathLst>
                  <a:path w="1" h="978">
                    <a:moveTo>
                      <a:pt x="0" y="97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5" name="Freeform 299"/>
              <p:cNvSpPr>
                <a:spLocks/>
              </p:cNvSpPr>
              <p:nvPr/>
            </p:nvSpPr>
            <p:spPr bwMode="auto">
              <a:xfrm>
                <a:off x="4900" y="4014"/>
                <a:ext cx="70" cy="1"/>
              </a:xfrm>
              <a:custGeom>
                <a:avLst/>
                <a:gdLst>
                  <a:gd name="T0" fmla="*/ 0 w 281"/>
                  <a:gd name="T1" fmla="*/ 0 h 1"/>
                  <a:gd name="T2" fmla="*/ 280 w 281"/>
                  <a:gd name="T3" fmla="*/ 0 h 1"/>
                  <a:gd name="T4" fmla="*/ 281 w 281"/>
                  <a:gd name="T5" fmla="*/ 0 h 1"/>
                  <a:gd name="T6" fmla="*/ 0 60000 65536"/>
                  <a:gd name="T7" fmla="*/ 0 60000 65536"/>
                  <a:gd name="T8" fmla="*/ 0 60000 65536"/>
                  <a:gd name="T9" fmla="*/ 0 w 281"/>
                  <a:gd name="T10" fmla="*/ 0 h 1"/>
                  <a:gd name="T11" fmla="*/ 281 w 281"/>
                  <a:gd name="T12" fmla="*/ 1 h 1"/>
                </a:gdLst>
                <a:ahLst/>
                <a:cxnLst>
                  <a:cxn ang="T6">
                    <a:pos x="T0" y="T1"/>
                  </a:cxn>
                  <a:cxn ang="T7">
                    <a:pos x="T2" y="T3"/>
                  </a:cxn>
                  <a:cxn ang="T8">
                    <a:pos x="T4" y="T5"/>
                  </a:cxn>
                </a:cxnLst>
                <a:rect l="T9" t="T10" r="T11" b="T12"/>
                <a:pathLst>
                  <a:path w="281" h="1">
                    <a:moveTo>
                      <a:pt x="0" y="0"/>
                    </a:moveTo>
                    <a:lnTo>
                      <a:pt x="280" y="0"/>
                    </a:lnTo>
                    <a:lnTo>
                      <a:pt x="28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6" name="Freeform 300"/>
              <p:cNvSpPr>
                <a:spLocks/>
              </p:cNvSpPr>
              <p:nvPr/>
            </p:nvSpPr>
            <p:spPr bwMode="auto">
              <a:xfrm>
                <a:off x="5666" y="3127"/>
                <a:ext cx="88" cy="864"/>
              </a:xfrm>
              <a:custGeom>
                <a:avLst/>
                <a:gdLst>
                  <a:gd name="T0" fmla="*/ 192 w 351"/>
                  <a:gd name="T1" fmla="*/ 0 h 3459"/>
                  <a:gd name="T2" fmla="*/ 65 w 351"/>
                  <a:gd name="T3" fmla="*/ 438 h 3459"/>
                  <a:gd name="T4" fmla="*/ 0 w 351"/>
                  <a:gd name="T5" fmla="*/ 871 h 3459"/>
                  <a:gd name="T6" fmla="*/ 56 w 351"/>
                  <a:gd name="T7" fmla="*/ 1298 h 3459"/>
                  <a:gd name="T8" fmla="*/ 196 w 351"/>
                  <a:gd name="T9" fmla="*/ 1721 h 3459"/>
                  <a:gd name="T10" fmla="*/ 322 w 351"/>
                  <a:gd name="T11" fmla="*/ 2146 h 3459"/>
                  <a:gd name="T12" fmla="*/ 351 w 351"/>
                  <a:gd name="T13" fmla="*/ 2578 h 3459"/>
                  <a:gd name="T14" fmla="*/ 192 w 351"/>
                  <a:gd name="T15" fmla="*/ 3459 h 3459"/>
                  <a:gd name="T16" fmla="*/ 193 w 351"/>
                  <a:gd name="T17" fmla="*/ 3459 h 345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1"/>
                  <a:gd name="T28" fmla="*/ 0 h 3459"/>
                  <a:gd name="T29" fmla="*/ 351 w 351"/>
                  <a:gd name="T30" fmla="*/ 3459 h 345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1" h="3459">
                    <a:moveTo>
                      <a:pt x="192" y="0"/>
                    </a:moveTo>
                    <a:lnTo>
                      <a:pt x="65" y="438"/>
                    </a:lnTo>
                    <a:lnTo>
                      <a:pt x="0" y="871"/>
                    </a:lnTo>
                    <a:lnTo>
                      <a:pt x="56" y="1298"/>
                    </a:lnTo>
                    <a:lnTo>
                      <a:pt x="196" y="1721"/>
                    </a:lnTo>
                    <a:lnTo>
                      <a:pt x="322" y="2146"/>
                    </a:lnTo>
                    <a:lnTo>
                      <a:pt x="351" y="2578"/>
                    </a:lnTo>
                    <a:lnTo>
                      <a:pt x="192" y="3459"/>
                    </a:lnTo>
                    <a:lnTo>
                      <a:pt x="193" y="345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7" name="Freeform 301"/>
              <p:cNvSpPr>
                <a:spLocks/>
              </p:cNvSpPr>
              <p:nvPr/>
            </p:nvSpPr>
            <p:spPr bwMode="auto">
              <a:xfrm>
                <a:off x="5330" y="3128"/>
                <a:ext cx="58" cy="862"/>
              </a:xfrm>
              <a:custGeom>
                <a:avLst/>
                <a:gdLst>
                  <a:gd name="T0" fmla="*/ 0 w 234"/>
                  <a:gd name="T1" fmla="*/ 0 h 3449"/>
                  <a:gd name="T2" fmla="*/ 168 w 234"/>
                  <a:gd name="T3" fmla="*/ 857 h 3449"/>
                  <a:gd name="T4" fmla="*/ 184 w 234"/>
                  <a:gd name="T5" fmla="*/ 1288 h 3449"/>
                  <a:gd name="T6" fmla="*/ 147 w 234"/>
                  <a:gd name="T7" fmla="*/ 1722 h 3449"/>
                  <a:gd name="T8" fmla="*/ 97 w 234"/>
                  <a:gd name="T9" fmla="*/ 2589 h 3449"/>
                  <a:gd name="T10" fmla="*/ 233 w 234"/>
                  <a:gd name="T11" fmla="*/ 3449 h 3449"/>
                  <a:gd name="T12" fmla="*/ 234 w 234"/>
                  <a:gd name="T13" fmla="*/ 3449 h 3449"/>
                  <a:gd name="T14" fmla="*/ 0 60000 65536"/>
                  <a:gd name="T15" fmla="*/ 0 60000 65536"/>
                  <a:gd name="T16" fmla="*/ 0 60000 65536"/>
                  <a:gd name="T17" fmla="*/ 0 60000 65536"/>
                  <a:gd name="T18" fmla="*/ 0 60000 65536"/>
                  <a:gd name="T19" fmla="*/ 0 60000 65536"/>
                  <a:gd name="T20" fmla="*/ 0 60000 65536"/>
                  <a:gd name="T21" fmla="*/ 0 w 234"/>
                  <a:gd name="T22" fmla="*/ 0 h 3449"/>
                  <a:gd name="T23" fmla="*/ 234 w 234"/>
                  <a:gd name="T24" fmla="*/ 3449 h 34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4" h="3449">
                    <a:moveTo>
                      <a:pt x="0" y="0"/>
                    </a:moveTo>
                    <a:lnTo>
                      <a:pt x="168" y="857"/>
                    </a:lnTo>
                    <a:lnTo>
                      <a:pt x="184" y="1288"/>
                    </a:lnTo>
                    <a:lnTo>
                      <a:pt x="147" y="1722"/>
                    </a:lnTo>
                    <a:lnTo>
                      <a:pt x="97" y="2589"/>
                    </a:lnTo>
                    <a:lnTo>
                      <a:pt x="233" y="3449"/>
                    </a:lnTo>
                    <a:lnTo>
                      <a:pt x="234" y="344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8" name="Freeform 302"/>
              <p:cNvSpPr>
                <a:spLocks/>
              </p:cNvSpPr>
              <p:nvPr/>
            </p:nvSpPr>
            <p:spPr bwMode="auto">
              <a:xfrm>
                <a:off x="4084" y="3384"/>
                <a:ext cx="93" cy="303"/>
              </a:xfrm>
              <a:custGeom>
                <a:avLst/>
                <a:gdLst>
                  <a:gd name="T0" fmla="*/ 373 w 373"/>
                  <a:gd name="T1" fmla="*/ 1212 h 1212"/>
                  <a:gd name="T2" fmla="*/ 0 w 373"/>
                  <a:gd name="T3" fmla="*/ 0 h 1212"/>
                  <a:gd name="T4" fmla="*/ 1 w 373"/>
                  <a:gd name="T5" fmla="*/ 0 h 1212"/>
                  <a:gd name="T6" fmla="*/ 0 60000 65536"/>
                  <a:gd name="T7" fmla="*/ 0 60000 65536"/>
                  <a:gd name="T8" fmla="*/ 0 60000 65536"/>
                  <a:gd name="T9" fmla="*/ 0 w 373"/>
                  <a:gd name="T10" fmla="*/ 0 h 1212"/>
                  <a:gd name="T11" fmla="*/ 373 w 373"/>
                  <a:gd name="T12" fmla="*/ 1212 h 1212"/>
                </a:gdLst>
                <a:ahLst/>
                <a:cxnLst>
                  <a:cxn ang="T6">
                    <a:pos x="T0" y="T1"/>
                  </a:cxn>
                  <a:cxn ang="T7">
                    <a:pos x="T2" y="T3"/>
                  </a:cxn>
                  <a:cxn ang="T8">
                    <a:pos x="T4" y="T5"/>
                  </a:cxn>
                </a:cxnLst>
                <a:rect l="T9" t="T10" r="T11" b="T12"/>
                <a:pathLst>
                  <a:path w="373" h="1212">
                    <a:moveTo>
                      <a:pt x="373" y="121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49" name="Freeform 303"/>
              <p:cNvSpPr>
                <a:spLocks/>
              </p:cNvSpPr>
              <p:nvPr/>
            </p:nvSpPr>
            <p:spPr bwMode="auto">
              <a:xfrm>
                <a:off x="4003" y="3384"/>
                <a:ext cx="81" cy="350"/>
              </a:xfrm>
              <a:custGeom>
                <a:avLst/>
                <a:gdLst>
                  <a:gd name="T0" fmla="*/ 327 w 327"/>
                  <a:gd name="T1" fmla="*/ 0 h 1399"/>
                  <a:gd name="T2" fmla="*/ 0 w 327"/>
                  <a:gd name="T3" fmla="*/ 1399 h 1399"/>
                  <a:gd name="T4" fmla="*/ 2 w 327"/>
                  <a:gd name="T5" fmla="*/ 1399 h 1399"/>
                  <a:gd name="T6" fmla="*/ 0 60000 65536"/>
                  <a:gd name="T7" fmla="*/ 0 60000 65536"/>
                  <a:gd name="T8" fmla="*/ 0 60000 65536"/>
                  <a:gd name="T9" fmla="*/ 0 w 327"/>
                  <a:gd name="T10" fmla="*/ 0 h 1399"/>
                  <a:gd name="T11" fmla="*/ 327 w 327"/>
                  <a:gd name="T12" fmla="*/ 1399 h 1399"/>
                </a:gdLst>
                <a:ahLst/>
                <a:cxnLst>
                  <a:cxn ang="T6">
                    <a:pos x="T0" y="T1"/>
                  </a:cxn>
                  <a:cxn ang="T7">
                    <a:pos x="T2" y="T3"/>
                  </a:cxn>
                  <a:cxn ang="T8">
                    <a:pos x="T4" y="T5"/>
                  </a:cxn>
                </a:cxnLst>
                <a:rect l="T9" t="T10" r="T11" b="T12"/>
                <a:pathLst>
                  <a:path w="327" h="1399">
                    <a:moveTo>
                      <a:pt x="327" y="0"/>
                    </a:moveTo>
                    <a:lnTo>
                      <a:pt x="0" y="1399"/>
                    </a:lnTo>
                    <a:lnTo>
                      <a:pt x="2" y="139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0" name="Freeform 304"/>
              <p:cNvSpPr>
                <a:spLocks/>
              </p:cNvSpPr>
              <p:nvPr/>
            </p:nvSpPr>
            <p:spPr bwMode="auto">
              <a:xfrm>
                <a:off x="3886" y="3384"/>
                <a:ext cx="117" cy="350"/>
              </a:xfrm>
              <a:custGeom>
                <a:avLst/>
                <a:gdLst>
                  <a:gd name="T0" fmla="*/ 466 w 466"/>
                  <a:gd name="T1" fmla="*/ 1399 h 1399"/>
                  <a:gd name="T2" fmla="*/ 0 w 466"/>
                  <a:gd name="T3" fmla="*/ 0 h 1399"/>
                  <a:gd name="T4" fmla="*/ 1 w 466"/>
                  <a:gd name="T5" fmla="*/ 0 h 1399"/>
                  <a:gd name="T6" fmla="*/ 0 60000 65536"/>
                  <a:gd name="T7" fmla="*/ 0 60000 65536"/>
                  <a:gd name="T8" fmla="*/ 0 60000 65536"/>
                  <a:gd name="T9" fmla="*/ 0 w 466"/>
                  <a:gd name="T10" fmla="*/ 0 h 1399"/>
                  <a:gd name="T11" fmla="*/ 466 w 466"/>
                  <a:gd name="T12" fmla="*/ 1399 h 1399"/>
                </a:gdLst>
                <a:ahLst/>
                <a:cxnLst>
                  <a:cxn ang="T6">
                    <a:pos x="T0" y="T1"/>
                  </a:cxn>
                  <a:cxn ang="T7">
                    <a:pos x="T2" y="T3"/>
                  </a:cxn>
                  <a:cxn ang="T8">
                    <a:pos x="T4" y="T5"/>
                  </a:cxn>
                </a:cxnLst>
                <a:rect l="T9" t="T10" r="T11" b="T12"/>
                <a:pathLst>
                  <a:path w="466" h="1399">
                    <a:moveTo>
                      <a:pt x="466" y="139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1" name="Freeform 305"/>
              <p:cNvSpPr>
                <a:spLocks/>
              </p:cNvSpPr>
              <p:nvPr/>
            </p:nvSpPr>
            <p:spPr bwMode="auto">
              <a:xfrm>
                <a:off x="3804" y="3384"/>
                <a:ext cx="82" cy="350"/>
              </a:xfrm>
              <a:custGeom>
                <a:avLst/>
                <a:gdLst>
                  <a:gd name="T0" fmla="*/ 326 w 326"/>
                  <a:gd name="T1" fmla="*/ 0 h 1399"/>
                  <a:gd name="T2" fmla="*/ 0 w 326"/>
                  <a:gd name="T3" fmla="*/ 1399 h 1399"/>
                  <a:gd name="T4" fmla="*/ 1 w 326"/>
                  <a:gd name="T5" fmla="*/ 1399 h 1399"/>
                  <a:gd name="T6" fmla="*/ 0 60000 65536"/>
                  <a:gd name="T7" fmla="*/ 0 60000 65536"/>
                  <a:gd name="T8" fmla="*/ 0 60000 65536"/>
                  <a:gd name="T9" fmla="*/ 0 w 326"/>
                  <a:gd name="T10" fmla="*/ 0 h 1399"/>
                  <a:gd name="T11" fmla="*/ 326 w 326"/>
                  <a:gd name="T12" fmla="*/ 1399 h 1399"/>
                </a:gdLst>
                <a:ahLst/>
                <a:cxnLst>
                  <a:cxn ang="T6">
                    <a:pos x="T0" y="T1"/>
                  </a:cxn>
                  <a:cxn ang="T7">
                    <a:pos x="T2" y="T3"/>
                  </a:cxn>
                  <a:cxn ang="T8">
                    <a:pos x="T4" y="T5"/>
                  </a:cxn>
                </a:cxnLst>
                <a:rect l="T9" t="T10" r="T11" b="T12"/>
                <a:pathLst>
                  <a:path w="326" h="1399">
                    <a:moveTo>
                      <a:pt x="326" y="0"/>
                    </a:moveTo>
                    <a:lnTo>
                      <a:pt x="0" y="1399"/>
                    </a:lnTo>
                    <a:lnTo>
                      <a:pt x="1" y="139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2" name="Freeform 306"/>
              <p:cNvSpPr>
                <a:spLocks/>
              </p:cNvSpPr>
              <p:nvPr/>
            </p:nvSpPr>
            <p:spPr bwMode="auto">
              <a:xfrm>
                <a:off x="3700" y="3384"/>
                <a:ext cx="104" cy="350"/>
              </a:xfrm>
              <a:custGeom>
                <a:avLst/>
                <a:gdLst>
                  <a:gd name="T0" fmla="*/ 420 w 420"/>
                  <a:gd name="T1" fmla="*/ 1399 h 1399"/>
                  <a:gd name="T2" fmla="*/ 0 w 420"/>
                  <a:gd name="T3" fmla="*/ 0 h 1399"/>
                  <a:gd name="T4" fmla="*/ 1 w 420"/>
                  <a:gd name="T5" fmla="*/ 0 h 1399"/>
                  <a:gd name="T6" fmla="*/ 0 60000 65536"/>
                  <a:gd name="T7" fmla="*/ 0 60000 65536"/>
                  <a:gd name="T8" fmla="*/ 0 60000 65536"/>
                  <a:gd name="T9" fmla="*/ 0 w 420"/>
                  <a:gd name="T10" fmla="*/ 0 h 1399"/>
                  <a:gd name="T11" fmla="*/ 420 w 420"/>
                  <a:gd name="T12" fmla="*/ 1399 h 1399"/>
                </a:gdLst>
                <a:ahLst/>
                <a:cxnLst>
                  <a:cxn ang="T6">
                    <a:pos x="T0" y="T1"/>
                  </a:cxn>
                  <a:cxn ang="T7">
                    <a:pos x="T2" y="T3"/>
                  </a:cxn>
                  <a:cxn ang="T8">
                    <a:pos x="T4" y="T5"/>
                  </a:cxn>
                </a:cxnLst>
                <a:rect l="T9" t="T10" r="T11" b="T12"/>
                <a:pathLst>
                  <a:path w="420" h="1399">
                    <a:moveTo>
                      <a:pt x="420" y="139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3" name="Freeform 307"/>
              <p:cNvSpPr>
                <a:spLocks/>
              </p:cNvSpPr>
              <p:nvPr/>
            </p:nvSpPr>
            <p:spPr bwMode="auto">
              <a:xfrm>
                <a:off x="3606" y="3384"/>
                <a:ext cx="94" cy="373"/>
              </a:xfrm>
              <a:custGeom>
                <a:avLst/>
                <a:gdLst>
                  <a:gd name="T0" fmla="*/ 373 w 373"/>
                  <a:gd name="T1" fmla="*/ 0 h 1492"/>
                  <a:gd name="T2" fmla="*/ 0 w 373"/>
                  <a:gd name="T3" fmla="*/ 1492 h 1492"/>
                  <a:gd name="T4" fmla="*/ 1 w 373"/>
                  <a:gd name="T5" fmla="*/ 1492 h 1492"/>
                  <a:gd name="T6" fmla="*/ 0 60000 65536"/>
                  <a:gd name="T7" fmla="*/ 0 60000 65536"/>
                  <a:gd name="T8" fmla="*/ 0 60000 65536"/>
                  <a:gd name="T9" fmla="*/ 0 w 373"/>
                  <a:gd name="T10" fmla="*/ 0 h 1492"/>
                  <a:gd name="T11" fmla="*/ 373 w 373"/>
                  <a:gd name="T12" fmla="*/ 1492 h 1492"/>
                </a:gdLst>
                <a:ahLst/>
                <a:cxnLst>
                  <a:cxn ang="T6">
                    <a:pos x="T0" y="T1"/>
                  </a:cxn>
                  <a:cxn ang="T7">
                    <a:pos x="T2" y="T3"/>
                  </a:cxn>
                  <a:cxn ang="T8">
                    <a:pos x="T4" y="T5"/>
                  </a:cxn>
                </a:cxnLst>
                <a:rect l="T9" t="T10" r="T11" b="T12"/>
                <a:pathLst>
                  <a:path w="373" h="1492">
                    <a:moveTo>
                      <a:pt x="373" y="0"/>
                    </a:moveTo>
                    <a:lnTo>
                      <a:pt x="0" y="1492"/>
                    </a:lnTo>
                    <a:lnTo>
                      <a:pt x="1" y="149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4" name="Freeform 308"/>
              <p:cNvSpPr>
                <a:spLocks/>
              </p:cNvSpPr>
              <p:nvPr/>
            </p:nvSpPr>
            <p:spPr bwMode="auto">
              <a:xfrm>
                <a:off x="4492" y="3221"/>
                <a:ext cx="373" cy="1"/>
              </a:xfrm>
              <a:custGeom>
                <a:avLst/>
                <a:gdLst>
                  <a:gd name="T0" fmla="*/ 0 w 1493"/>
                  <a:gd name="T1" fmla="*/ 0 h 1"/>
                  <a:gd name="T2" fmla="*/ 1491 w 1493"/>
                  <a:gd name="T3" fmla="*/ 0 h 1"/>
                  <a:gd name="T4" fmla="*/ 1493 w 1493"/>
                  <a:gd name="T5" fmla="*/ 0 h 1"/>
                  <a:gd name="T6" fmla="*/ 0 60000 65536"/>
                  <a:gd name="T7" fmla="*/ 0 60000 65536"/>
                  <a:gd name="T8" fmla="*/ 0 60000 65536"/>
                  <a:gd name="T9" fmla="*/ 0 w 1493"/>
                  <a:gd name="T10" fmla="*/ 0 h 1"/>
                  <a:gd name="T11" fmla="*/ 1493 w 1493"/>
                  <a:gd name="T12" fmla="*/ 1 h 1"/>
                </a:gdLst>
                <a:ahLst/>
                <a:cxnLst>
                  <a:cxn ang="T6">
                    <a:pos x="T0" y="T1"/>
                  </a:cxn>
                  <a:cxn ang="T7">
                    <a:pos x="T2" y="T3"/>
                  </a:cxn>
                  <a:cxn ang="T8">
                    <a:pos x="T4" y="T5"/>
                  </a:cxn>
                </a:cxnLst>
                <a:rect l="T9" t="T10" r="T11" b="T12"/>
                <a:pathLst>
                  <a:path w="1493" h="1">
                    <a:moveTo>
                      <a:pt x="0" y="0"/>
                    </a:moveTo>
                    <a:lnTo>
                      <a:pt x="1491" y="0"/>
                    </a:lnTo>
                    <a:lnTo>
                      <a:pt x="149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5" name="Freeform 309"/>
              <p:cNvSpPr>
                <a:spLocks/>
              </p:cNvSpPr>
              <p:nvPr/>
            </p:nvSpPr>
            <p:spPr bwMode="auto">
              <a:xfrm>
                <a:off x="4818" y="4049"/>
                <a:ext cx="1" cy="70"/>
              </a:xfrm>
              <a:custGeom>
                <a:avLst/>
                <a:gdLst>
                  <a:gd name="T0" fmla="*/ 0 w 1"/>
                  <a:gd name="T1" fmla="*/ 0 h 280"/>
                  <a:gd name="T2" fmla="*/ 0 w 1"/>
                  <a:gd name="T3" fmla="*/ 280 h 280"/>
                  <a:gd name="T4" fmla="*/ 1 w 1"/>
                  <a:gd name="T5" fmla="*/ 280 h 280"/>
                  <a:gd name="T6" fmla="*/ 0 60000 65536"/>
                  <a:gd name="T7" fmla="*/ 0 60000 65536"/>
                  <a:gd name="T8" fmla="*/ 0 60000 65536"/>
                  <a:gd name="T9" fmla="*/ 0 w 1"/>
                  <a:gd name="T10" fmla="*/ 0 h 280"/>
                  <a:gd name="T11" fmla="*/ 1 w 1"/>
                  <a:gd name="T12" fmla="*/ 280 h 280"/>
                </a:gdLst>
                <a:ahLst/>
                <a:cxnLst>
                  <a:cxn ang="T6">
                    <a:pos x="T0" y="T1"/>
                  </a:cxn>
                  <a:cxn ang="T7">
                    <a:pos x="T2" y="T3"/>
                  </a:cxn>
                  <a:cxn ang="T8">
                    <a:pos x="T4" y="T5"/>
                  </a:cxn>
                </a:cxnLst>
                <a:rect l="T9" t="T10" r="T11" b="T12"/>
                <a:pathLst>
                  <a:path w="1" h="280">
                    <a:moveTo>
                      <a:pt x="0" y="0"/>
                    </a:moveTo>
                    <a:lnTo>
                      <a:pt x="0" y="280"/>
                    </a:lnTo>
                    <a:lnTo>
                      <a:pt x="1" y="28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6" name="Freeform 310"/>
              <p:cNvSpPr>
                <a:spLocks/>
              </p:cNvSpPr>
              <p:nvPr/>
            </p:nvSpPr>
            <p:spPr bwMode="auto">
              <a:xfrm>
                <a:off x="4818" y="4119"/>
                <a:ext cx="82" cy="1"/>
              </a:xfrm>
              <a:custGeom>
                <a:avLst/>
                <a:gdLst>
                  <a:gd name="T0" fmla="*/ 0 w 327"/>
                  <a:gd name="T1" fmla="*/ 0 h 1"/>
                  <a:gd name="T2" fmla="*/ 326 w 327"/>
                  <a:gd name="T3" fmla="*/ 0 h 1"/>
                  <a:gd name="T4" fmla="*/ 327 w 327"/>
                  <a:gd name="T5" fmla="*/ 0 h 1"/>
                  <a:gd name="T6" fmla="*/ 0 60000 65536"/>
                  <a:gd name="T7" fmla="*/ 0 60000 65536"/>
                  <a:gd name="T8" fmla="*/ 0 60000 65536"/>
                  <a:gd name="T9" fmla="*/ 0 w 327"/>
                  <a:gd name="T10" fmla="*/ 0 h 1"/>
                  <a:gd name="T11" fmla="*/ 327 w 327"/>
                  <a:gd name="T12" fmla="*/ 1 h 1"/>
                </a:gdLst>
                <a:ahLst/>
                <a:cxnLst>
                  <a:cxn ang="T6">
                    <a:pos x="T0" y="T1"/>
                  </a:cxn>
                  <a:cxn ang="T7">
                    <a:pos x="T2" y="T3"/>
                  </a:cxn>
                  <a:cxn ang="T8">
                    <a:pos x="T4" y="T5"/>
                  </a:cxn>
                </a:cxnLst>
                <a:rect l="T9" t="T10" r="T11" b="T12"/>
                <a:pathLst>
                  <a:path w="327" h="1">
                    <a:moveTo>
                      <a:pt x="0" y="0"/>
                    </a:moveTo>
                    <a:lnTo>
                      <a:pt x="326" y="0"/>
                    </a:lnTo>
                    <a:lnTo>
                      <a:pt x="32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7" name="Freeform 311"/>
              <p:cNvSpPr>
                <a:spLocks/>
              </p:cNvSpPr>
              <p:nvPr/>
            </p:nvSpPr>
            <p:spPr bwMode="auto">
              <a:xfrm>
                <a:off x="4818" y="3000"/>
                <a:ext cx="1" cy="70"/>
              </a:xfrm>
              <a:custGeom>
                <a:avLst/>
                <a:gdLst>
                  <a:gd name="T0" fmla="*/ 0 w 1"/>
                  <a:gd name="T1" fmla="*/ 279 h 279"/>
                  <a:gd name="T2" fmla="*/ 0 w 1"/>
                  <a:gd name="T3" fmla="*/ 0 h 279"/>
                  <a:gd name="T4" fmla="*/ 1 w 1"/>
                  <a:gd name="T5" fmla="*/ 0 h 279"/>
                  <a:gd name="T6" fmla="*/ 0 60000 65536"/>
                  <a:gd name="T7" fmla="*/ 0 60000 65536"/>
                  <a:gd name="T8" fmla="*/ 0 60000 65536"/>
                  <a:gd name="T9" fmla="*/ 0 w 1"/>
                  <a:gd name="T10" fmla="*/ 0 h 279"/>
                  <a:gd name="T11" fmla="*/ 1 w 1"/>
                  <a:gd name="T12" fmla="*/ 279 h 279"/>
                </a:gdLst>
                <a:ahLst/>
                <a:cxnLst>
                  <a:cxn ang="T6">
                    <a:pos x="T0" y="T1"/>
                  </a:cxn>
                  <a:cxn ang="T7">
                    <a:pos x="T2" y="T3"/>
                  </a:cxn>
                  <a:cxn ang="T8">
                    <a:pos x="T4" y="T5"/>
                  </a:cxn>
                </a:cxnLst>
                <a:rect l="T9" t="T10" r="T11" b="T12"/>
                <a:pathLst>
                  <a:path w="1" h="279">
                    <a:moveTo>
                      <a:pt x="0" y="27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8" name="Freeform 312"/>
              <p:cNvSpPr>
                <a:spLocks/>
              </p:cNvSpPr>
              <p:nvPr/>
            </p:nvSpPr>
            <p:spPr bwMode="auto">
              <a:xfrm>
                <a:off x="4818" y="3000"/>
                <a:ext cx="82" cy="1"/>
              </a:xfrm>
              <a:custGeom>
                <a:avLst/>
                <a:gdLst>
                  <a:gd name="T0" fmla="*/ 0 w 327"/>
                  <a:gd name="T1" fmla="*/ 0 h 1"/>
                  <a:gd name="T2" fmla="*/ 326 w 327"/>
                  <a:gd name="T3" fmla="*/ 0 h 1"/>
                  <a:gd name="T4" fmla="*/ 327 w 327"/>
                  <a:gd name="T5" fmla="*/ 0 h 1"/>
                  <a:gd name="T6" fmla="*/ 0 60000 65536"/>
                  <a:gd name="T7" fmla="*/ 0 60000 65536"/>
                  <a:gd name="T8" fmla="*/ 0 60000 65536"/>
                  <a:gd name="T9" fmla="*/ 0 w 327"/>
                  <a:gd name="T10" fmla="*/ 0 h 1"/>
                  <a:gd name="T11" fmla="*/ 327 w 327"/>
                  <a:gd name="T12" fmla="*/ 1 h 1"/>
                </a:gdLst>
                <a:ahLst/>
                <a:cxnLst>
                  <a:cxn ang="T6">
                    <a:pos x="T0" y="T1"/>
                  </a:cxn>
                  <a:cxn ang="T7">
                    <a:pos x="T2" y="T3"/>
                  </a:cxn>
                  <a:cxn ang="T8">
                    <a:pos x="T4" y="T5"/>
                  </a:cxn>
                </a:cxnLst>
                <a:rect l="T9" t="T10" r="T11" b="T12"/>
                <a:pathLst>
                  <a:path w="327" h="1">
                    <a:moveTo>
                      <a:pt x="0" y="0"/>
                    </a:moveTo>
                    <a:lnTo>
                      <a:pt x="326" y="0"/>
                    </a:lnTo>
                    <a:lnTo>
                      <a:pt x="32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59" name="Freeform 313"/>
              <p:cNvSpPr>
                <a:spLocks/>
              </p:cNvSpPr>
              <p:nvPr/>
            </p:nvSpPr>
            <p:spPr bwMode="auto">
              <a:xfrm>
                <a:off x="3280" y="3175"/>
                <a:ext cx="66" cy="66"/>
              </a:xfrm>
              <a:custGeom>
                <a:avLst/>
                <a:gdLst>
                  <a:gd name="T0" fmla="*/ 0 w 265"/>
                  <a:gd name="T1" fmla="*/ 264 h 264"/>
                  <a:gd name="T2" fmla="*/ 264 w 265"/>
                  <a:gd name="T3" fmla="*/ 0 h 264"/>
                  <a:gd name="T4" fmla="*/ 265 w 265"/>
                  <a:gd name="T5" fmla="*/ 0 h 264"/>
                  <a:gd name="T6" fmla="*/ 0 60000 65536"/>
                  <a:gd name="T7" fmla="*/ 0 60000 65536"/>
                  <a:gd name="T8" fmla="*/ 0 60000 65536"/>
                  <a:gd name="T9" fmla="*/ 0 w 265"/>
                  <a:gd name="T10" fmla="*/ 0 h 264"/>
                  <a:gd name="T11" fmla="*/ 265 w 265"/>
                  <a:gd name="T12" fmla="*/ 264 h 264"/>
                </a:gdLst>
                <a:ahLst/>
                <a:cxnLst>
                  <a:cxn ang="T6">
                    <a:pos x="T0" y="T1"/>
                  </a:cxn>
                  <a:cxn ang="T7">
                    <a:pos x="T2" y="T3"/>
                  </a:cxn>
                  <a:cxn ang="T8">
                    <a:pos x="T4" y="T5"/>
                  </a:cxn>
                </a:cxnLst>
                <a:rect l="T9" t="T10" r="T11" b="T12"/>
                <a:pathLst>
                  <a:path w="265" h="264">
                    <a:moveTo>
                      <a:pt x="0" y="264"/>
                    </a:moveTo>
                    <a:lnTo>
                      <a:pt x="264" y="0"/>
                    </a:lnTo>
                    <a:lnTo>
                      <a:pt x="26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0" name="Freeform 314"/>
              <p:cNvSpPr>
                <a:spLocks/>
              </p:cNvSpPr>
              <p:nvPr/>
            </p:nvSpPr>
            <p:spPr bwMode="auto">
              <a:xfrm>
                <a:off x="3315" y="3166"/>
                <a:ext cx="113" cy="113"/>
              </a:xfrm>
              <a:custGeom>
                <a:avLst/>
                <a:gdLst>
                  <a:gd name="T0" fmla="*/ 0 w 455"/>
                  <a:gd name="T1" fmla="*/ 454 h 454"/>
                  <a:gd name="T2" fmla="*/ 454 w 455"/>
                  <a:gd name="T3" fmla="*/ 0 h 454"/>
                  <a:gd name="T4" fmla="*/ 455 w 455"/>
                  <a:gd name="T5" fmla="*/ 0 h 454"/>
                  <a:gd name="T6" fmla="*/ 0 60000 65536"/>
                  <a:gd name="T7" fmla="*/ 0 60000 65536"/>
                  <a:gd name="T8" fmla="*/ 0 60000 65536"/>
                  <a:gd name="T9" fmla="*/ 0 w 455"/>
                  <a:gd name="T10" fmla="*/ 0 h 454"/>
                  <a:gd name="T11" fmla="*/ 455 w 455"/>
                  <a:gd name="T12" fmla="*/ 454 h 454"/>
                </a:gdLst>
                <a:ahLst/>
                <a:cxnLst>
                  <a:cxn ang="T6">
                    <a:pos x="T0" y="T1"/>
                  </a:cxn>
                  <a:cxn ang="T7">
                    <a:pos x="T2" y="T3"/>
                  </a:cxn>
                  <a:cxn ang="T8">
                    <a:pos x="T4" y="T5"/>
                  </a:cxn>
                </a:cxnLst>
                <a:rect l="T9" t="T10" r="T11" b="T12"/>
                <a:pathLst>
                  <a:path w="455" h="454">
                    <a:moveTo>
                      <a:pt x="0" y="454"/>
                    </a:moveTo>
                    <a:lnTo>
                      <a:pt x="454" y="0"/>
                    </a:lnTo>
                    <a:lnTo>
                      <a:pt x="45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1" name="Freeform 315"/>
              <p:cNvSpPr>
                <a:spLocks/>
              </p:cNvSpPr>
              <p:nvPr/>
            </p:nvSpPr>
            <p:spPr bwMode="auto">
              <a:xfrm>
                <a:off x="3387" y="3156"/>
                <a:ext cx="124" cy="123"/>
              </a:xfrm>
              <a:custGeom>
                <a:avLst/>
                <a:gdLst>
                  <a:gd name="T0" fmla="*/ 0 w 494"/>
                  <a:gd name="T1" fmla="*/ 493 h 493"/>
                  <a:gd name="T2" fmla="*/ 493 w 494"/>
                  <a:gd name="T3" fmla="*/ 0 h 493"/>
                  <a:gd name="T4" fmla="*/ 494 w 494"/>
                  <a:gd name="T5" fmla="*/ 0 h 493"/>
                  <a:gd name="T6" fmla="*/ 0 60000 65536"/>
                  <a:gd name="T7" fmla="*/ 0 60000 65536"/>
                  <a:gd name="T8" fmla="*/ 0 60000 65536"/>
                  <a:gd name="T9" fmla="*/ 0 w 494"/>
                  <a:gd name="T10" fmla="*/ 0 h 493"/>
                  <a:gd name="T11" fmla="*/ 494 w 494"/>
                  <a:gd name="T12" fmla="*/ 493 h 493"/>
                </a:gdLst>
                <a:ahLst/>
                <a:cxnLst>
                  <a:cxn ang="T6">
                    <a:pos x="T0" y="T1"/>
                  </a:cxn>
                  <a:cxn ang="T7">
                    <a:pos x="T2" y="T3"/>
                  </a:cxn>
                  <a:cxn ang="T8">
                    <a:pos x="T4" y="T5"/>
                  </a:cxn>
                </a:cxnLst>
                <a:rect l="T9" t="T10" r="T11" b="T12"/>
                <a:pathLst>
                  <a:path w="494" h="493">
                    <a:moveTo>
                      <a:pt x="0" y="493"/>
                    </a:moveTo>
                    <a:lnTo>
                      <a:pt x="493" y="0"/>
                    </a:lnTo>
                    <a:lnTo>
                      <a:pt x="49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2" name="Freeform 316"/>
              <p:cNvSpPr>
                <a:spLocks/>
              </p:cNvSpPr>
              <p:nvPr/>
            </p:nvSpPr>
            <p:spPr bwMode="auto">
              <a:xfrm>
                <a:off x="3460" y="3147"/>
                <a:ext cx="133" cy="132"/>
              </a:xfrm>
              <a:custGeom>
                <a:avLst/>
                <a:gdLst>
                  <a:gd name="T0" fmla="*/ 0 w 532"/>
                  <a:gd name="T1" fmla="*/ 531 h 531"/>
                  <a:gd name="T2" fmla="*/ 531 w 532"/>
                  <a:gd name="T3" fmla="*/ 0 h 531"/>
                  <a:gd name="T4" fmla="*/ 532 w 532"/>
                  <a:gd name="T5" fmla="*/ 0 h 531"/>
                  <a:gd name="T6" fmla="*/ 0 60000 65536"/>
                  <a:gd name="T7" fmla="*/ 0 60000 65536"/>
                  <a:gd name="T8" fmla="*/ 0 60000 65536"/>
                  <a:gd name="T9" fmla="*/ 0 w 532"/>
                  <a:gd name="T10" fmla="*/ 0 h 531"/>
                  <a:gd name="T11" fmla="*/ 532 w 532"/>
                  <a:gd name="T12" fmla="*/ 531 h 531"/>
                </a:gdLst>
                <a:ahLst/>
                <a:cxnLst>
                  <a:cxn ang="T6">
                    <a:pos x="T0" y="T1"/>
                  </a:cxn>
                  <a:cxn ang="T7">
                    <a:pos x="T2" y="T3"/>
                  </a:cxn>
                  <a:cxn ang="T8">
                    <a:pos x="T4" y="T5"/>
                  </a:cxn>
                </a:cxnLst>
                <a:rect l="T9" t="T10" r="T11" b="T12"/>
                <a:pathLst>
                  <a:path w="532" h="531">
                    <a:moveTo>
                      <a:pt x="0" y="531"/>
                    </a:moveTo>
                    <a:lnTo>
                      <a:pt x="531" y="0"/>
                    </a:lnTo>
                    <a:lnTo>
                      <a:pt x="5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3" name="Freeform 317"/>
              <p:cNvSpPr>
                <a:spLocks/>
              </p:cNvSpPr>
              <p:nvPr/>
            </p:nvSpPr>
            <p:spPr bwMode="auto">
              <a:xfrm>
                <a:off x="3529" y="3137"/>
                <a:ext cx="146" cy="147"/>
              </a:xfrm>
              <a:custGeom>
                <a:avLst/>
                <a:gdLst>
                  <a:gd name="T0" fmla="*/ 0 w 587"/>
                  <a:gd name="T1" fmla="*/ 586 h 586"/>
                  <a:gd name="T2" fmla="*/ 585 w 587"/>
                  <a:gd name="T3" fmla="*/ 0 h 586"/>
                  <a:gd name="T4" fmla="*/ 587 w 587"/>
                  <a:gd name="T5" fmla="*/ 0 h 586"/>
                  <a:gd name="T6" fmla="*/ 0 60000 65536"/>
                  <a:gd name="T7" fmla="*/ 0 60000 65536"/>
                  <a:gd name="T8" fmla="*/ 0 60000 65536"/>
                  <a:gd name="T9" fmla="*/ 0 w 587"/>
                  <a:gd name="T10" fmla="*/ 0 h 586"/>
                  <a:gd name="T11" fmla="*/ 587 w 587"/>
                  <a:gd name="T12" fmla="*/ 586 h 586"/>
                </a:gdLst>
                <a:ahLst/>
                <a:cxnLst>
                  <a:cxn ang="T6">
                    <a:pos x="T0" y="T1"/>
                  </a:cxn>
                  <a:cxn ang="T7">
                    <a:pos x="T2" y="T3"/>
                  </a:cxn>
                  <a:cxn ang="T8">
                    <a:pos x="T4" y="T5"/>
                  </a:cxn>
                </a:cxnLst>
                <a:rect l="T9" t="T10" r="T11" b="T12"/>
                <a:pathLst>
                  <a:path w="587" h="586">
                    <a:moveTo>
                      <a:pt x="0" y="586"/>
                    </a:moveTo>
                    <a:lnTo>
                      <a:pt x="585" y="0"/>
                    </a:lnTo>
                    <a:lnTo>
                      <a:pt x="58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4" name="Freeform 318"/>
              <p:cNvSpPr>
                <a:spLocks/>
              </p:cNvSpPr>
              <p:nvPr/>
            </p:nvSpPr>
            <p:spPr bwMode="auto">
              <a:xfrm>
                <a:off x="3565" y="3128"/>
                <a:ext cx="193" cy="192"/>
              </a:xfrm>
              <a:custGeom>
                <a:avLst/>
                <a:gdLst>
                  <a:gd name="T0" fmla="*/ 0 w 769"/>
                  <a:gd name="T1" fmla="*/ 769 h 769"/>
                  <a:gd name="T2" fmla="*/ 768 w 769"/>
                  <a:gd name="T3" fmla="*/ 0 h 769"/>
                  <a:gd name="T4" fmla="*/ 769 w 769"/>
                  <a:gd name="T5" fmla="*/ 0 h 769"/>
                  <a:gd name="T6" fmla="*/ 0 60000 65536"/>
                  <a:gd name="T7" fmla="*/ 0 60000 65536"/>
                  <a:gd name="T8" fmla="*/ 0 60000 65536"/>
                  <a:gd name="T9" fmla="*/ 0 w 769"/>
                  <a:gd name="T10" fmla="*/ 0 h 769"/>
                  <a:gd name="T11" fmla="*/ 769 w 769"/>
                  <a:gd name="T12" fmla="*/ 769 h 769"/>
                </a:gdLst>
                <a:ahLst/>
                <a:cxnLst>
                  <a:cxn ang="T6">
                    <a:pos x="T0" y="T1"/>
                  </a:cxn>
                  <a:cxn ang="T7">
                    <a:pos x="T2" y="T3"/>
                  </a:cxn>
                  <a:cxn ang="T8">
                    <a:pos x="T4" y="T5"/>
                  </a:cxn>
                </a:cxnLst>
                <a:rect l="T9" t="T10" r="T11" b="T12"/>
                <a:pathLst>
                  <a:path w="769" h="769">
                    <a:moveTo>
                      <a:pt x="0" y="769"/>
                    </a:moveTo>
                    <a:lnTo>
                      <a:pt x="768" y="0"/>
                    </a:lnTo>
                    <a:lnTo>
                      <a:pt x="76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5" name="Freeform 319"/>
              <p:cNvSpPr>
                <a:spLocks/>
              </p:cNvSpPr>
              <p:nvPr/>
            </p:nvSpPr>
            <p:spPr bwMode="auto">
              <a:xfrm>
                <a:off x="3602" y="3118"/>
                <a:ext cx="238" cy="238"/>
              </a:xfrm>
              <a:custGeom>
                <a:avLst/>
                <a:gdLst>
                  <a:gd name="T0" fmla="*/ 0 w 953"/>
                  <a:gd name="T1" fmla="*/ 953 h 953"/>
                  <a:gd name="T2" fmla="*/ 952 w 953"/>
                  <a:gd name="T3" fmla="*/ 0 h 953"/>
                  <a:gd name="T4" fmla="*/ 953 w 953"/>
                  <a:gd name="T5" fmla="*/ 0 h 953"/>
                  <a:gd name="T6" fmla="*/ 0 60000 65536"/>
                  <a:gd name="T7" fmla="*/ 0 60000 65536"/>
                  <a:gd name="T8" fmla="*/ 0 60000 65536"/>
                  <a:gd name="T9" fmla="*/ 0 w 953"/>
                  <a:gd name="T10" fmla="*/ 0 h 953"/>
                  <a:gd name="T11" fmla="*/ 953 w 953"/>
                  <a:gd name="T12" fmla="*/ 953 h 953"/>
                </a:gdLst>
                <a:ahLst/>
                <a:cxnLst>
                  <a:cxn ang="T6">
                    <a:pos x="T0" y="T1"/>
                  </a:cxn>
                  <a:cxn ang="T7">
                    <a:pos x="T2" y="T3"/>
                  </a:cxn>
                  <a:cxn ang="T8">
                    <a:pos x="T4" y="T5"/>
                  </a:cxn>
                </a:cxnLst>
                <a:rect l="T9" t="T10" r="T11" b="T12"/>
                <a:pathLst>
                  <a:path w="953" h="953">
                    <a:moveTo>
                      <a:pt x="0" y="953"/>
                    </a:moveTo>
                    <a:lnTo>
                      <a:pt x="952" y="0"/>
                    </a:lnTo>
                    <a:lnTo>
                      <a:pt x="95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6" name="Freeform 320"/>
              <p:cNvSpPr>
                <a:spLocks/>
              </p:cNvSpPr>
              <p:nvPr/>
            </p:nvSpPr>
            <p:spPr bwMode="auto">
              <a:xfrm>
                <a:off x="3669" y="3109"/>
                <a:ext cx="253" cy="252"/>
              </a:xfrm>
              <a:custGeom>
                <a:avLst/>
                <a:gdLst>
                  <a:gd name="T0" fmla="*/ 0 w 1010"/>
                  <a:gd name="T1" fmla="*/ 1010 h 1010"/>
                  <a:gd name="T2" fmla="*/ 1009 w 1010"/>
                  <a:gd name="T3" fmla="*/ 0 h 1010"/>
                  <a:gd name="T4" fmla="*/ 1010 w 1010"/>
                  <a:gd name="T5" fmla="*/ 0 h 1010"/>
                  <a:gd name="T6" fmla="*/ 0 60000 65536"/>
                  <a:gd name="T7" fmla="*/ 0 60000 65536"/>
                  <a:gd name="T8" fmla="*/ 0 60000 65536"/>
                  <a:gd name="T9" fmla="*/ 0 w 1010"/>
                  <a:gd name="T10" fmla="*/ 0 h 1010"/>
                  <a:gd name="T11" fmla="*/ 1010 w 1010"/>
                  <a:gd name="T12" fmla="*/ 1010 h 1010"/>
                </a:gdLst>
                <a:ahLst/>
                <a:cxnLst>
                  <a:cxn ang="T6">
                    <a:pos x="T0" y="T1"/>
                  </a:cxn>
                  <a:cxn ang="T7">
                    <a:pos x="T2" y="T3"/>
                  </a:cxn>
                  <a:cxn ang="T8">
                    <a:pos x="T4" y="T5"/>
                  </a:cxn>
                </a:cxnLst>
                <a:rect l="T9" t="T10" r="T11" b="T12"/>
                <a:pathLst>
                  <a:path w="1010" h="1010">
                    <a:moveTo>
                      <a:pt x="0" y="1010"/>
                    </a:moveTo>
                    <a:lnTo>
                      <a:pt x="1009" y="0"/>
                    </a:lnTo>
                    <a:lnTo>
                      <a:pt x="10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7" name="Freeform 321"/>
              <p:cNvSpPr>
                <a:spLocks/>
              </p:cNvSpPr>
              <p:nvPr/>
            </p:nvSpPr>
            <p:spPr bwMode="auto">
              <a:xfrm>
                <a:off x="3742" y="3099"/>
                <a:ext cx="262" cy="262"/>
              </a:xfrm>
              <a:custGeom>
                <a:avLst/>
                <a:gdLst>
                  <a:gd name="T0" fmla="*/ 0 w 1049"/>
                  <a:gd name="T1" fmla="*/ 1049 h 1049"/>
                  <a:gd name="T2" fmla="*/ 1048 w 1049"/>
                  <a:gd name="T3" fmla="*/ 0 h 1049"/>
                  <a:gd name="T4" fmla="*/ 1049 w 1049"/>
                  <a:gd name="T5" fmla="*/ 0 h 1049"/>
                  <a:gd name="T6" fmla="*/ 0 60000 65536"/>
                  <a:gd name="T7" fmla="*/ 0 60000 65536"/>
                  <a:gd name="T8" fmla="*/ 0 60000 65536"/>
                  <a:gd name="T9" fmla="*/ 0 w 1049"/>
                  <a:gd name="T10" fmla="*/ 0 h 1049"/>
                  <a:gd name="T11" fmla="*/ 1049 w 1049"/>
                  <a:gd name="T12" fmla="*/ 1049 h 1049"/>
                </a:gdLst>
                <a:ahLst/>
                <a:cxnLst>
                  <a:cxn ang="T6">
                    <a:pos x="T0" y="T1"/>
                  </a:cxn>
                  <a:cxn ang="T7">
                    <a:pos x="T2" y="T3"/>
                  </a:cxn>
                  <a:cxn ang="T8">
                    <a:pos x="T4" y="T5"/>
                  </a:cxn>
                </a:cxnLst>
                <a:rect l="T9" t="T10" r="T11" b="T12"/>
                <a:pathLst>
                  <a:path w="1049" h="1049">
                    <a:moveTo>
                      <a:pt x="0" y="1049"/>
                    </a:moveTo>
                    <a:lnTo>
                      <a:pt x="1048" y="0"/>
                    </a:lnTo>
                    <a:lnTo>
                      <a:pt x="104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8" name="Freeform 322"/>
              <p:cNvSpPr>
                <a:spLocks/>
              </p:cNvSpPr>
              <p:nvPr/>
            </p:nvSpPr>
            <p:spPr bwMode="auto">
              <a:xfrm>
                <a:off x="3280" y="3839"/>
                <a:ext cx="58" cy="58"/>
              </a:xfrm>
              <a:custGeom>
                <a:avLst/>
                <a:gdLst>
                  <a:gd name="T0" fmla="*/ 0 w 232"/>
                  <a:gd name="T1" fmla="*/ 232 h 232"/>
                  <a:gd name="T2" fmla="*/ 231 w 232"/>
                  <a:gd name="T3" fmla="*/ 0 h 232"/>
                  <a:gd name="T4" fmla="*/ 232 w 232"/>
                  <a:gd name="T5" fmla="*/ 0 h 232"/>
                  <a:gd name="T6" fmla="*/ 0 60000 65536"/>
                  <a:gd name="T7" fmla="*/ 0 60000 65536"/>
                  <a:gd name="T8" fmla="*/ 0 60000 65536"/>
                  <a:gd name="T9" fmla="*/ 0 w 232"/>
                  <a:gd name="T10" fmla="*/ 0 h 232"/>
                  <a:gd name="T11" fmla="*/ 232 w 232"/>
                  <a:gd name="T12" fmla="*/ 232 h 232"/>
                </a:gdLst>
                <a:ahLst/>
                <a:cxnLst>
                  <a:cxn ang="T6">
                    <a:pos x="T0" y="T1"/>
                  </a:cxn>
                  <a:cxn ang="T7">
                    <a:pos x="T2" y="T3"/>
                  </a:cxn>
                  <a:cxn ang="T8">
                    <a:pos x="T4" y="T5"/>
                  </a:cxn>
                </a:cxnLst>
                <a:rect l="T9" t="T10" r="T11" b="T12"/>
                <a:pathLst>
                  <a:path w="232" h="232">
                    <a:moveTo>
                      <a:pt x="0" y="232"/>
                    </a:moveTo>
                    <a:lnTo>
                      <a:pt x="231" y="0"/>
                    </a:lnTo>
                    <a:lnTo>
                      <a:pt x="2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69" name="Freeform 323"/>
              <p:cNvSpPr>
                <a:spLocks/>
              </p:cNvSpPr>
              <p:nvPr/>
            </p:nvSpPr>
            <p:spPr bwMode="auto">
              <a:xfrm>
                <a:off x="3815" y="3089"/>
                <a:ext cx="271" cy="272"/>
              </a:xfrm>
              <a:custGeom>
                <a:avLst/>
                <a:gdLst>
                  <a:gd name="T0" fmla="*/ 0 w 1087"/>
                  <a:gd name="T1" fmla="*/ 1086 h 1086"/>
                  <a:gd name="T2" fmla="*/ 1086 w 1087"/>
                  <a:gd name="T3" fmla="*/ 0 h 1086"/>
                  <a:gd name="T4" fmla="*/ 1087 w 1087"/>
                  <a:gd name="T5" fmla="*/ 0 h 1086"/>
                  <a:gd name="T6" fmla="*/ 0 60000 65536"/>
                  <a:gd name="T7" fmla="*/ 0 60000 65536"/>
                  <a:gd name="T8" fmla="*/ 0 60000 65536"/>
                  <a:gd name="T9" fmla="*/ 0 w 1087"/>
                  <a:gd name="T10" fmla="*/ 0 h 1086"/>
                  <a:gd name="T11" fmla="*/ 1087 w 1087"/>
                  <a:gd name="T12" fmla="*/ 1086 h 1086"/>
                </a:gdLst>
                <a:ahLst/>
                <a:cxnLst>
                  <a:cxn ang="T6">
                    <a:pos x="T0" y="T1"/>
                  </a:cxn>
                  <a:cxn ang="T7">
                    <a:pos x="T2" y="T3"/>
                  </a:cxn>
                  <a:cxn ang="T8">
                    <a:pos x="T4" y="T5"/>
                  </a:cxn>
                </a:cxnLst>
                <a:rect l="T9" t="T10" r="T11" b="T12"/>
                <a:pathLst>
                  <a:path w="1087" h="1086">
                    <a:moveTo>
                      <a:pt x="0" y="1086"/>
                    </a:moveTo>
                    <a:lnTo>
                      <a:pt x="1086" y="0"/>
                    </a:lnTo>
                    <a:lnTo>
                      <a:pt x="108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0" name="Freeform 324"/>
              <p:cNvSpPr>
                <a:spLocks/>
              </p:cNvSpPr>
              <p:nvPr/>
            </p:nvSpPr>
            <p:spPr bwMode="auto">
              <a:xfrm>
                <a:off x="3310" y="3839"/>
                <a:ext cx="101" cy="100"/>
              </a:xfrm>
              <a:custGeom>
                <a:avLst/>
                <a:gdLst>
                  <a:gd name="T0" fmla="*/ 0 w 401"/>
                  <a:gd name="T1" fmla="*/ 401 h 401"/>
                  <a:gd name="T2" fmla="*/ 400 w 401"/>
                  <a:gd name="T3" fmla="*/ 0 h 401"/>
                  <a:gd name="T4" fmla="*/ 401 w 401"/>
                  <a:gd name="T5" fmla="*/ 0 h 401"/>
                  <a:gd name="T6" fmla="*/ 0 60000 65536"/>
                  <a:gd name="T7" fmla="*/ 0 60000 65536"/>
                  <a:gd name="T8" fmla="*/ 0 60000 65536"/>
                  <a:gd name="T9" fmla="*/ 0 w 401"/>
                  <a:gd name="T10" fmla="*/ 0 h 401"/>
                  <a:gd name="T11" fmla="*/ 401 w 401"/>
                  <a:gd name="T12" fmla="*/ 401 h 401"/>
                </a:gdLst>
                <a:ahLst/>
                <a:cxnLst>
                  <a:cxn ang="T6">
                    <a:pos x="T0" y="T1"/>
                  </a:cxn>
                  <a:cxn ang="T7">
                    <a:pos x="T2" y="T3"/>
                  </a:cxn>
                  <a:cxn ang="T8">
                    <a:pos x="T4" y="T5"/>
                  </a:cxn>
                </a:cxnLst>
                <a:rect l="T9" t="T10" r="T11" b="T12"/>
                <a:pathLst>
                  <a:path w="401" h="401">
                    <a:moveTo>
                      <a:pt x="0" y="401"/>
                    </a:moveTo>
                    <a:lnTo>
                      <a:pt x="400" y="0"/>
                    </a:lnTo>
                    <a:lnTo>
                      <a:pt x="40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1" name="Freeform 325"/>
              <p:cNvSpPr>
                <a:spLocks/>
              </p:cNvSpPr>
              <p:nvPr/>
            </p:nvSpPr>
            <p:spPr bwMode="auto">
              <a:xfrm>
                <a:off x="3887" y="3080"/>
                <a:ext cx="282" cy="281"/>
              </a:xfrm>
              <a:custGeom>
                <a:avLst/>
                <a:gdLst>
                  <a:gd name="T0" fmla="*/ 0 w 1125"/>
                  <a:gd name="T1" fmla="*/ 1125 h 1125"/>
                  <a:gd name="T2" fmla="*/ 1124 w 1125"/>
                  <a:gd name="T3" fmla="*/ 0 h 1125"/>
                  <a:gd name="T4" fmla="*/ 1125 w 1125"/>
                  <a:gd name="T5" fmla="*/ 0 h 1125"/>
                  <a:gd name="T6" fmla="*/ 0 60000 65536"/>
                  <a:gd name="T7" fmla="*/ 0 60000 65536"/>
                  <a:gd name="T8" fmla="*/ 0 60000 65536"/>
                  <a:gd name="T9" fmla="*/ 0 w 1125"/>
                  <a:gd name="T10" fmla="*/ 0 h 1125"/>
                  <a:gd name="T11" fmla="*/ 1125 w 1125"/>
                  <a:gd name="T12" fmla="*/ 1125 h 1125"/>
                </a:gdLst>
                <a:ahLst/>
                <a:cxnLst>
                  <a:cxn ang="T6">
                    <a:pos x="T0" y="T1"/>
                  </a:cxn>
                  <a:cxn ang="T7">
                    <a:pos x="T2" y="T3"/>
                  </a:cxn>
                  <a:cxn ang="T8">
                    <a:pos x="T4" y="T5"/>
                  </a:cxn>
                </a:cxnLst>
                <a:rect l="T9" t="T10" r="T11" b="T12"/>
                <a:pathLst>
                  <a:path w="1125" h="1125">
                    <a:moveTo>
                      <a:pt x="0" y="1125"/>
                    </a:moveTo>
                    <a:lnTo>
                      <a:pt x="1124" y="0"/>
                    </a:lnTo>
                    <a:lnTo>
                      <a:pt x="112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2" name="Freeform 326"/>
              <p:cNvSpPr>
                <a:spLocks/>
              </p:cNvSpPr>
              <p:nvPr/>
            </p:nvSpPr>
            <p:spPr bwMode="auto">
              <a:xfrm>
                <a:off x="3376" y="3839"/>
                <a:ext cx="107" cy="107"/>
              </a:xfrm>
              <a:custGeom>
                <a:avLst/>
                <a:gdLst>
                  <a:gd name="T0" fmla="*/ 0 w 431"/>
                  <a:gd name="T1" fmla="*/ 431 h 431"/>
                  <a:gd name="T2" fmla="*/ 429 w 431"/>
                  <a:gd name="T3" fmla="*/ 0 h 431"/>
                  <a:gd name="T4" fmla="*/ 431 w 431"/>
                  <a:gd name="T5" fmla="*/ 0 h 431"/>
                  <a:gd name="T6" fmla="*/ 0 60000 65536"/>
                  <a:gd name="T7" fmla="*/ 0 60000 65536"/>
                  <a:gd name="T8" fmla="*/ 0 60000 65536"/>
                  <a:gd name="T9" fmla="*/ 0 w 431"/>
                  <a:gd name="T10" fmla="*/ 0 h 431"/>
                  <a:gd name="T11" fmla="*/ 431 w 431"/>
                  <a:gd name="T12" fmla="*/ 431 h 431"/>
                </a:gdLst>
                <a:ahLst/>
                <a:cxnLst>
                  <a:cxn ang="T6">
                    <a:pos x="T0" y="T1"/>
                  </a:cxn>
                  <a:cxn ang="T7">
                    <a:pos x="T2" y="T3"/>
                  </a:cxn>
                  <a:cxn ang="T8">
                    <a:pos x="T4" y="T5"/>
                  </a:cxn>
                </a:cxnLst>
                <a:rect l="T9" t="T10" r="T11" b="T12"/>
                <a:pathLst>
                  <a:path w="431" h="431">
                    <a:moveTo>
                      <a:pt x="0" y="431"/>
                    </a:moveTo>
                    <a:lnTo>
                      <a:pt x="429" y="0"/>
                    </a:lnTo>
                    <a:lnTo>
                      <a:pt x="43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3" name="Freeform 327"/>
              <p:cNvSpPr>
                <a:spLocks/>
              </p:cNvSpPr>
              <p:nvPr/>
            </p:nvSpPr>
            <p:spPr bwMode="auto">
              <a:xfrm>
                <a:off x="3960" y="3070"/>
                <a:ext cx="291" cy="291"/>
              </a:xfrm>
              <a:custGeom>
                <a:avLst/>
                <a:gdLst>
                  <a:gd name="T0" fmla="*/ 0 w 1163"/>
                  <a:gd name="T1" fmla="*/ 1163 h 1163"/>
                  <a:gd name="T2" fmla="*/ 1162 w 1163"/>
                  <a:gd name="T3" fmla="*/ 0 h 1163"/>
                  <a:gd name="T4" fmla="*/ 1163 w 1163"/>
                  <a:gd name="T5" fmla="*/ 0 h 1163"/>
                  <a:gd name="T6" fmla="*/ 0 60000 65536"/>
                  <a:gd name="T7" fmla="*/ 0 60000 65536"/>
                  <a:gd name="T8" fmla="*/ 0 60000 65536"/>
                  <a:gd name="T9" fmla="*/ 0 w 1163"/>
                  <a:gd name="T10" fmla="*/ 0 h 1163"/>
                  <a:gd name="T11" fmla="*/ 1163 w 1163"/>
                  <a:gd name="T12" fmla="*/ 1163 h 1163"/>
                </a:gdLst>
                <a:ahLst/>
                <a:cxnLst>
                  <a:cxn ang="T6">
                    <a:pos x="T0" y="T1"/>
                  </a:cxn>
                  <a:cxn ang="T7">
                    <a:pos x="T2" y="T3"/>
                  </a:cxn>
                  <a:cxn ang="T8">
                    <a:pos x="T4" y="T5"/>
                  </a:cxn>
                </a:cxnLst>
                <a:rect l="T9" t="T10" r="T11" b="T12"/>
                <a:pathLst>
                  <a:path w="1163" h="1163">
                    <a:moveTo>
                      <a:pt x="0" y="1163"/>
                    </a:moveTo>
                    <a:lnTo>
                      <a:pt x="1162" y="0"/>
                    </a:lnTo>
                    <a:lnTo>
                      <a:pt x="116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4" name="Freeform 328"/>
              <p:cNvSpPr>
                <a:spLocks/>
              </p:cNvSpPr>
              <p:nvPr/>
            </p:nvSpPr>
            <p:spPr bwMode="auto">
              <a:xfrm>
                <a:off x="3441" y="3757"/>
                <a:ext cx="197" cy="197"/>
              </a:xfrm>
              <a:custGeom>
                <a:avLst/>
                <a:gdLst>
                  <a:gd name="T0" fmla="*/ 0 w 787"/>
                  <a:gd name="T1" fmla="*/ 787 h 787"/>
                  <a:gd name="T2" fmla="*/ 786 w 787"/>
                  <a:gd name="T3" fmla="*/ 0 h 787"/>
                  <a:gd name="T4" fmla="*/ 787 w 787"/>
                  <a:gd name="T5" fmla="*/ 0 h 787"/>
                  <a:gd name="T6" fmla="*/ 0 60000 65536"/>
                  <a:gd name="T7" fmla="*/ 0 60000 65536"/>
                  <a:gd name="T8" fmla="*/ 0 60000 65536"/>
                  <a:gd name="T9" fmla="*/ 0 w 787"/>
                  <a:gd name="T10" fmla="*/ 0 h 787"/>
                  <a:gd name="T11" fmla="*/ 787 w 787"/>
                  <a:gd name="T12" fmla="*/ 787 h 787"/>
                </a:gdLst>
                <a:ahLst/>
                <a:cxnLst>
                  <a:cxn ang="T6">
                    <a:pos x="T0" y="T1"/>
                  </a:cxn>
                  <a:cxn ang="T7">
                    <a:pos x="T2" y="T3"/>
                  </a:cxn>
                  <a:cxn ang="T8">
                    <a:pos x="T4" y="T5"/>
                  </a:cxn>
                </a:cxnLst>
                <a:rect l="T9" t="T10" r="T11" b="T12"/>
                <a:pathLst>
                  <a:path w="787" h="787">
                    <a:moveTo>
                      <a:pt x="0" y="787"/>
                    </a:moveTo>
                    <a:lnTo>
                      <a:pt x="786" y="0"/>
                    </a:lnTo>
                    <a:lnTo>
                      <a:pt x="78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5" name="Freeform 329"/>
              <p:cNvSpPr>
                <a:spLocks/>
              </p:cNvSpPr>
              <p:nvPr/>
            </p:nvSpPr>
            <p:spPr bwMode="auto">
              <a:xfrm>
                <a:off x="4033" y="3061"/>
                <a:ext cx="300" cy="300"/>
              </a:xfrm>
              <a:custGeom>
                <a:avLst/>
                <a:gdLst>
                  <a:gd name="T0" fmla="*/ 0 w 1202"/>
                  <a:gd name="T1" fmla="*/ 1201 h 1201"/>
                  <a:gd name="T2" fmla="*/ 1200 w 1202"/>
                  <a:gd name="T3" fmla="*/ 0 h 1201"/>
                  <a:gd name="T4" fmla="*/ 1202 w 1202"/>
                  <a:gd name="T5" fmla="*/ 0 h 1201"/>
                  <a:gd name="T6" fmla="*/ 0 60000 65536"/>
                  <a:gd name="T7" fmla="*/ 0 60000 65536"/>
                  <a:gd name="T8" fmla="*/ 0 60000 65536"/>
                  <a:gd name="T9" fmla="*/ 0 w 1202"/>
                  <a:gd name="T10" fmla="*/ 0 h 1201"/>
                  <a:gd name="T11" fmla="*/ 1202 w 1202"/>
                  <a:gd name="T12" fmla="*/ 1201 h 1201"/>
                </a:gdLst>
                <a:ahLst/>
                <a:cxnLst>
                  <a:cxn ang="T6">
                    <a:pos x="T0" y="T1"/>
                  </a:cxn>
                  <a:cxn ang="T7">
                    <a:pos x="T2" y="T3"/>
                  </a:cxn>
                  <a:cxn ang="T8">
                    <a:pos x="T4" y="T5"/>
                  </a:cxn>
                </a:cxnLst>
                <a:rect l="T9" t="T10" r="T11" b="T12"/>
                <a:pathLst>
                  <a:path w="1202" h="1201">
                    <a:moveTo>
                      <a:pt x="0" y="1201"/>
                    </a:moveTo>
                    <a:lnTo>
                      <a:pt x="1200" y="0"/>
                    </a:lnTo>
                    <a:lnTo>
                      <a:pt x="120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6" name="Freeform 330"/>
              <p:cNvSpPr>
                <a:spLocks/>
              </p:cNvSpPr>
              <p:nvPr/>
            </p:nvSpPr>
            <p:spPr bwMode="auto">
              <a:xfrm>
                <a:off x="3506" y="3757"/>
                <a:ext cx="204" cy="205"/>
              </a:xfrm>
              <a:custGeom>
                <a:avLst/>
                <a:gdLst>
                  <a:gd name="T0" fmla="*/ 0 w 817"/>
                  <a:gd name="T1" fmla="*/ 818 h 818"/>
                  <a:gd name="T2" fmla="*/ 815 w 817"/>
                  <a:gd name="T3" fmla="*/ 0 h 818"/>
                  <a:gd name="T4" fmla="*/ 817 w 817"/>
                  <a:gd name="T5" fmla="*/ 0 h 818"/>
                  <a:gd name="T6" fmla="*/ 0 60000 65536"/>
                  <a:gd name="T7" fmla="*/ 0 60000 65536"/>
                  <a:gd name="T8" fmla="*/ 0 60000 65536"/>
                  <a:gd name="T9" fmla="*/ 0 w 817"/>
                  <a:gd name="T10" fmla="*/ 0 h 818"/>
                  <a:gd name="T11" fmla="*/ 817 w 817"/>
                  <a:gd name="T12" fmla="*/ 818 h 818"/>
                </a:gdLst>
                <a:ahLst/>
                <a:cxnLst>
                  <a:cxn ang="T6">
                    <a:pos x="T0" y="T1"/>
                  </a:cxn>
                  <a:cxn ang="T7">
                    <a:pos x="T2" y="T3"/>
                  </a:cxn>
                  <a:cxn ang="T8">
                    <a:pos x="T4" y="T5"/>
                  </a:cxn>
                </a:cxnLst>
                <a:rect l="T9" t="T10" r="T11" b="T12"/>
                <a:pathLst>
                  <a:path w="817" h="818">
                    <a:moveTo>
                      <a:pt x="0" y="818"/>
                    </a:moveTo>
                    <a:lnTo>
                      <a:pt x="815" y="0"/>
                    </a:lnTo>
                    <a:lnTo>
                      <a:pt x="81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7" name="Freeform 331"/>
              <p:cNvSpPr>
                <a:spLocks/>
              </p:cNvSpPr>
              <p:nvPr/>
            </p:nvSpPr>
            <p:spPr bwMode="auto">
              <a:xfrm>
                <a:off x="4106" y="3051"/>
                <a:ext cx="310" cy="310"/>
              </a:xfrm>
              <a:custGeom>
                <a:avLst/>
                <a:gdLst>
                  <a:gd name="T0" fmla="*/ 0 w 1240"/>
                  <a:gd name="T1" fmla="*/ 1240 h 1240"/>
                  <a:gd name="T2" fmla="*/ 1239 w 1240"/>
                  <a:gd name="T3" fmla="*/ 0 h 1240"/>
                  <a:gd name="T4" fmla="*/ 1240 w 1240"/>
                  <a:gd name="T5" fmla="*/ 0 h 1240"/>
                  <a:gd name="T6" fmla="*/ 0 60000 65536"/>
                  <a:gd name="T7" fmla="*/ 0 60000 65536"/>
                  <a:gd name="T8" fmla="*/ 0 60000 65536"/>
                  <a:gd name="T9" fmla="*/ 0 w 1240"/>
                  <a:gd name="T10" fmla="*/ 0 h 1240"/>
                  <a:gd name="T11" fmla="*/ 1240 w 1240"/>
                  <a:gd name="T12" fmla="*/ 1240 h 1240"/>
                </a:gdLst>
                <a:ahLst/>
                <a:cxnLst>
                  <a:cxn ang="T6">
                    <a:pos x="T0" y="T1"/>
                  </a:cxn>
                  <a:cxn ang="T7">
                    <a:pos x="T2" y="T3"/>
                  </a:cxn>
                  <a:cxn ang="T8">
                    <a:pos x="T4" y="T5"/>
                  </a:cxn>
                </a:cxnLst>
                <a:rect l="T9" t="T10" r="T11" b="T12"/>
                <a:pathLst>
                  <a:path w="1240" h="1240">
                    <a:moveTo>
                      <a:pt x="0" y="1240"/>
                    </a:moveTo>
                    <a:lnTo>
                      <a:pt x="1239" y="0"/>
                    </a:lnTo>
                    <a:lnTo>
                      <a:pt x="12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8" name="Freeform 332"/>
              <p:cNvSpPr>
                <a:spLocks/>
              </p:cNvSpPr>
              <p:nvPr/>
            </p:nvSpPr>
            <p:spPr bwMode="auto">
              <a:xfrm>
                <a:off x="3571" y="3757"/>
                <a:ext cx="212" cy="212"/>
              </a:xfrm>
              <a:custGeom>
                <a:avLst/>
                <a:gdLst>
                  <a:gd name="T0" fmla="*/ 0 w 848"/>
                  <a:gd name="T1" fmla="*/ 848 h 848"/>
                  <a:gd name="T2" fmla="*/ 847 w 848"/>
                  <a:gd name="T3" fmla="*/ 0 h 848"/>
                  <a:gd name="T4" fmla="*/ 848 w 848"/>
                  <a:gd name="T5" fmla="*/ 0 h 848"/>
                  <a:gd name="T6" fmla="*/ 0 60000 65536"/>
                  <a:gd name="T7" fmla="*/ 0 60000 65536"/>
                  <a:gd name="T8" fmla="*/ 0 60000 65536"/>
                  <a:gd name="T9" fmla="*/ 0 w 848"/>
                  <a:gd name="T10" fmla="*/ 0 h 848"/>
                  <a:gd name="T11" fmla="*/ 848 w 848"/>
                  <a:gd name="T12" fmla="*/ 848 h 848"/>
                </a:gdLst>
                <a:ahLst/>
                <a:cxnLst>
                  <a:cxn ang="T6">
                    <a:pos x="T0" y="T1"/>
                  </a:cxn>
                  <a:cxn ang="T7">
                    <a:pos x="T2" y="T3"/>
                  </a:cxn>
                  <a:cxn ang="T8">
                    <a:pos x="T4" y="T5"/>
                  </a:cxn>
                </a:cxnLst>
                <a:rect l="T9" t="T10" r="T11" b="T12"/>
                <a:pathLst>
                  <a:path w="848" h="848">
                    <a:moveTo>
                      <a:pt x="0" y="848"/>
                    </a:moveTo>
                    <a:lnTo>
                      <a:pt x="847" y="0"/>
                    </a:lnTo>
                    <a:lnTo>
                      <a:pt x="84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79" name="Freeform 333"/>
              <p:cNvSpPr>
                <a:spLocks/>
              </p:cNvSpPr>
              <p:nvPr/>
            </p:nvSpPr>
            <p:spPr bwMode="auto">
              <a:xfrm>
                <a:off x="4666" y="2860"/>
                <a:ext cx="13" cy="13"/>
              </a:xfrm>
              <a:custGeom>
                <a:avLst/>
                <a:gdLst>
                  <a:gd name="T0" fmla="*/ 0 w 53"/>
                  <a:gd name="T1" fmla="*/ 50 h 50"/>
                  <a:gd name="T2" fmla="*/ 52 w 53"/>
                  <a:gd name="T3" fmla="*/ 0 h 50"/>
                  <a:gd name="T4" fmla="*/ 53 w 53"/>
                  <a:gd name="T5" fmla="*/ 0 h 50"/>
                  <a:gd name="T6" fmla="*/ 0 60000 65536"/>
                  <a:gd name="T7" fmla="*/ 0 60000 65536"/>
                  <a:gd name="T8" fmla="*/ 0 60000 65536"/>
                  <a:gd name="T9" fmla="*/ 0 w 53"/>
                  <a:gd name="T10" fmla="*/ 0 h 50"/>
                  <a:gd name="T11" fmla="*/ 53 w 53"/>
                  <a:gd name="T12" fmla="*/ 50 h 50"/>
                </a:gdLst>
                <a:ahLst/>
                <a:cxnLst>
                  <a:cxn ang="T6">
                    <a:pos x="T0" y="T1"/>
                  </a:cxn>
                  <a:cxn ang="T7">
                    <a:pos x="T2" y="T3"/>
                  </a:cxn>
                  <a:cxn ang="T8">
                    <a:pos x="T4" y="T5"/>
                  </a:cxn>
                </a:cxnLst>
                <a:rect l="T9" t="T10" r="T11" b="T12"/>
                <a:pathLst>
                  <a:path w="53" h="50">
                    <a:moveTo>
                      <a:pt x="0" y="50"/>
                    </a:moveTo>
                    <a:lnTo>
                      <a:pt x="52" y="0"/>
                    </a:lnTo>
                    <a:lnTo>
                      <a:pt x="5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0" name="Freeform 334"/>
              <p:cNvSpPr>
                <a:spLocks/>
              </p:cNvSpPr>
              <p:nvPr/>
            </p:nvSpPr>
            <p:spPr bwMode="auto">
              <a:xfrm>
                <a:off x="4178" y="3042"/>
                <a:ext cx="320" cy="319"/>
              </a:xfrm>
              <a:custGeom>
                <a:avLst/>
                <a:gdLst>
                  <a:gd name="T0" fmla="*/ 0 w 1278"/>
                  <a:gd name="T1" fmla="*/ 1277 h 1277"/>
                  <a:gd name="T2" fmla="*/ 1277 w 1278"/>
                  <a:gd name="T3" fmla="*/ 0 h 1277"/>
                  <a:gd name="T4" fmla="*/ 1278 w 1278"/>
                  <a:gd name="T5" fmla="*/ 0 h 1277"/>
                  <a:gd name="T6" fmla="*/ 0 60000 65536"/>
                  <a:gd name="T7" fmla="*/ 0 60000 65536"/>
                  <a:gd name="T8" fmla="*/ 0 60000 65536"/>
                  <a:gd name="T9" fmla="*/ 0 w 1278"/>
                  <a:gd name="T10" fmla="*/ 0 h 1277"/>
                  <a:gd name="T11" fmla="*/ 1278 w 1278"/>
                  <a:gd name="T12" fmla="*/ 1277 h 1277"/>
                </a:gdLst>
                <a:ahLst/>
                <a:cxnLst>
                  <a:cxn ang="T6">
                    <a:pos x="T0" y="T1"/>
                  </a:cxn>
                  <a:cxn ang="T7">
                    <a:pos x="T2" y="T3"/>
                  </a:cxn>
                  <a:cxn ang="T8">
                    <a:pos x="T4" y="T5"/>
                  </a:cxn>
                </a:cxnLst>
                <a:rect l="T9" t="T10" r="T11" b="T12"/>
                <a:pathLst>
                  <a:path w="1278" h="1277">
                    <a:moveTo>
                      <a:pt x="0" y="1277"/>
                    </a:moveTo>
                    <a:lnTo>
                      <a:pt x="1277" y="0"/>
                    </a:lnTo>
                    <a:lnTo>
                      <a:pt x="12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1" name="Freeform 335"/>
              <p:cNvSpPr>
                <a:spLocks/>
              </p:cNvSpPr>
              <p:nvPr/>
            </p:nvSpPr>
            <p:spPr bwMode="auto">
              <a:xfrm>
                <a:off x="3636" y="3757"/>
                <a:ext cx="220" cy="220"/>
              </a:xfrm>
              <a:custGeom>
                <a:avLst/>
                <a:gdLst>
                  <a:gd name="T0" fmla="*/ 0 w 878"/>
                  <a:gd name="T1" fmla="*/ 878 h 878"/>
                  <a:gd name="T2" fmla="*/ 877 w 878"/>
                  <a:gd name="T3" fmla="*/ 0 h 878"/>
                  <a:gd name="T4" fmla="*/ 878 w 878"/>
                  <a:gd name="T5" fmla="*/ 0 h 878"/>
                  <a:gd name="T6" fmla="*/ 0 60000 65536"/>
                  <a:gd name="T7" fmla="*/ 0 60000 65536"/>
                  <a:gd name="T8" fmla="*/ 0 60000 65536"/>
                  <a:gd name="T9" fmla="*/ 0 w 878"/>
                  <a:gd name="T10" fmla="*/ 0 h 878"/>
                  <a:gd name="T11" fmla="*/ 878 w 878"/>
                  <a:gd name="T12" fmla="*/ 878 h 878"/>
                </a:gdLst>
                <a:ahLst/>
                <a:cxnLst>
                  <a:cxn ang="T6">
                    <a:pos x="T0" y="T1"/>
                  </a:cxn>
                  <a:cxn ang="T7">
                    <a:pos x="T2" y="T3"/>
                  </a:cxn>
                  <a:cxn ang="T8">
                    <a:pos x="T4" y="T5"/>
                  </a:cxn>
                </a:cxnLst>
                <a:rect l="T9" t="T10" r="T11" b="T12"/>
                <a:pathLst>
                  <a:path w="878" h="878">
                    <a:moveTo>
                      <a:pt x="0" y="878"/>
                    </a:moveTo>
                    <a:lnTo>
                      <a:pt x="877" y="0"/>
                    </a:lnTo>
                    <a:lnTo>
                      <a:pt x="8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2" name="Freeform 336"/>
              <p:cNvSpPr>
                <a:spLocks/>
              </p:cNvSpPr>
              <p:nvPr/>
            </p:nvSpPr>
            <p:spPr bwMode="auto">
              <a:xfrm>
                <a:off x="4660" y="2860"/>
                <a:ext cx="92" cy="91"/>
              </a:xfrm>
              <a:custGeom>
                <a:avLst/>
                <a:gdLst>
                  <a:gd name="T0" fmla="*/ 0 w 365"/>
                  <a:gd name="T1" fmla="*/ 364 h 364"/>
                  <a:gd name="T2" fmla="*/ 364 w 365"/>
                  <a:gd name="T3" fmla="*/ 0 h 364"/>
                  <a:gd name="T4" fmla="*/ 365 w 365"/>
                  <a:gd name="T5" fmla="*/ 0 h 364"/>
                  <a:gd name="T6" fmla="*/ 0 60000 65536"/>
                  <a:gd name="T7" fmla="*/ 0 60000 65536"/>
                  <a:gd name="T8" fmla="*/ 0 60000 65536"/>
                  <a:gd name="T9" fmla="*/ 0 w 365"/>
                  <a:gd name="T10" fmla="*/ 0 h 364"/>
                  <a:gd name="T11" fmla="*/ 365 w 365"/>
                  <a:gd name="T12" fmla="*/ 364 h 364"/>
                </a:gdLst>
                <a:ahLst/>
                <a:cxnLst>
                  <a:cxn ang="T6">
                    <a:pos x="T0" y="T1"/>
                  </a:cxn>
                  <a:cxn ang="T7">
                    <a:pos x="T2" y="T3"/>
                  </a:cxn>
                  <a:cxn ang="T8">
                    <a:pos x="T4" y="T5"/>
                  </a:cxn>
                </a:cxnLst>
                <a:rect l="T9" t="T10" r="T11" b="T12"/>
                <a:pathLst>
                  <a:path w="365" h="364">
                    <a:moveTo>
                      <a:pt x="0" y="364"/>
                    </a:moveTo>
                    <a:lnTo>
                      <a:pt x="364" y="0"/>
                    </a:lnTo>
                    <a:lnTo>
                      <a:pt x="36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3" name="Freeform 337"/>
              <p:cNvSpPr>
                <a:spLocks/>
              </p:cNvSpPr>
              <p:nvPr/>
            </p:nvSpPr>
            <p:spPr bwMode="auto">
              <a:xfrm>
                <a:off x="4251" y="3032"/>
                <a:ext cx="329" cy="329"/>
              </a:xfrm>
              <a:custGeom>
                <a:avLst/>
                <a:gdLst>
                  <a:gd name="T0" fmla="*/ 0 w 1316"/>
                  <a:gd name="T1" fmla="*/ 1316 h 1316"/>
                  <a:gd name="T2" fmla="*/ 1315 w 1316"/>
                  <a:gd name="T3" fmla="*/ 0 h 1316"/>
                  <a:gd name="T4" fmla="*/ 1316 w 1316"/>
                  <a:gd name="T5" fmla="*/ 0 h 1316"/>
                  <a:gd name="T6" fmla="*/ 0 60000 65536"/>
                  <a:gd name="T7" fmla="*/ 0 60000 65536"/>
                  <a:gd name="T8" fmla="*/ 0 60000 65536"/>
                  <a:gd name="T9" fmla="*/ 0 w 1316"/>
                  <a:gd name="T10" fmla="*/ 0 h 1316"/>
                  <a:gd name="T11" fmla="*/ 1316 w 1316"/>
                  <a:gd name="T12" fmla="*/ 1316 h 1316"/>
                </a:gdLst>
                <a:ahLst/>
                <a:cxnLst>
                  <a:cxn ang="T6">
                    <a:pos x="T0" y="T1"/>
                  </a:cxn>
                  <a:cxn ang="T7">
                    <a:pos x="T2" y="T3"/>
                  </a:cxn>
                  <a:cxn ang="T8">
                    <a:pos x="T4" y="T5"/>
                  </a:cxn>
                </a:cxnLst>
                <a:rect l="T9" t="T10" r="T11" b="T12"/>
                <a:pathLst>
                  <a:path w="1316" h="1316">
                    <a:moveTo>
                      <a:pt x="0" y="1316"/>
                    </a:moveTo>
                    <a:lnTo>
                      <a:pt x="1315" y="0"/>
                    </a:lnTo>
                    <a:lnTo>
                      <a:pt x="131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4" name="Freeform 338"/>
              <p:cNvSpPr>
                <a:spLocks/>
              </p:cNvSpPr>
              <p:nvPr/>
            </p:nvSpPr>
            <p:spPr bwMode="auto">
              <a:xfrm>
                <a:off x="3702" y="3757"/>
                <a:ext cx="227" cy="228"/>
              </a:xfrm>
              <a:custGeom>
                <a:avLst/>
                <a:gdLst>
                  <a:gd name="T0" fmla="*/ 0 w 908"/>
                  <a:gd name="T1" fmla="*/ 909 h 909"/>
                  <a:gd name="T2" fmla="*/ 907 w 908"/>
                  <a:gd name="T3" fmla="*/ 0 h 909"/>
                  <a:gd name="T4" fmla="*/ 908 w 908"/>
                  <a:gd name="T5" fmla="*/ 0 h 909"/>
                  <a:gd name="T6" fmla="*/ 0 60000 65536"/>
                  <a:gd name="T7" fmla="*/ 0 60000 65536"/>
                  <a:gd name="T8" fmla="*/ 0 60000 65536"/>
                  <a:gd name="T9" fmla="*/ 0 w 908"/>
                  <a:gd name="T10" fmla="*/ 0 h 909"/>
                  <a:gd name="T11" fmla="*/ 908 w 908"/>
                  <a:gd name="T12" fmla="*/ 909 h 909"/>
                </a:gdLst>
                <a:ahLst/>
                <a:cxnLst>
                  <a:cxn ang="T6">
                    <a:pos x="T0" y="T1"/>
                  </a:cxn>
                  <a:cxn ang="T7">
                    <a:pos x="T2" y="T3"/>
                  </a:cxn>
                  <a:cxn ang="T8">
                    <a:pos x="T4" y="T5"/>
                  </a:cxn>
                </a:cxnLst>
                <a:rect l="T9" t="T10" r="T11" b="T12"/>
                <a:pathLst>
                  <a:path w="908" h="909">
                    <a:moveTo>
                      <a:pt x="0" y="909"/>
                    </a:moveTo>
                    <a:lnTo>
                      <a:pt x="907" y="0"/>
                    </a:lnTo>
                    <a:lnTo>
                      <a:pt x="90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5" name="Freeform 339"/>
              <p:cNvSpPr>
                <a:spLocks/>
              </p:cNvSpPr>
              <p:nvPr/>
            </p:nvSpPr>
            <p:spPr bwMode="auto">
              <a:xfrm>
                <a:off x="4324" y="2860"/>
                <a:ext cx="500" cy="501"/>
              </a:xfrm>
              <a:custGeom>
                <a:avLst/>
                <a:gdLst>
                  <a:gd name="T0" fmla="*/ 0 w 2002"/>
                  <a:gd name="T1" fmla="*/ 2003 h 2003"/>
                  <a:gd name="T2" fmla="*/ 2001 w 2002"/>
                  <a:gd name="T3" fmla="*/ 0 h 2003"/>
                  <a:gd name="T4" fmla="*/ 2002 w 2002"/>
                  <a:gd name="T5" fmla="*/ 0 h 2003"/>
                  <a:gd name="T6" fmla="*/ 0 60000 65536"/>
                  <a:gd name="T7" fmla="*/ 0 60000 65536"/>
                  <a:gd name="T8" fmla="*/ 0 60000 65536"/>
                  <a:gd name="T9" fmla="*/ 0 w 2002"/>
                  <a:gd name="T10" fmla="*/ 0 h 2003"/>
                  <a:gd name="T11" fmla="*/ 2002 w 2002"/>
                  <a:gd name="T12" fmla="*/ 2003 h 2003"/>
                </a:gdLst>
                <a:ahLst/>
                <a:cxnLst>
                  <a:cxn ang="T6">
                    <a:pos x="T0" y="T1"/>
                  </a:cxn>
                  <a:cxn ang="T7">
                    <a:pos x="T2" y="T3"/>
                  </a:cxn>
                  <a:cxn ang="T8">
                    <a:pos x="T4" y="T5"/>
                  </a:cxn>
                </a:cxnLst>
                <a:rect l="T9" t="T10" r="T11" b="T12"/>
                <a:pathLst>
                  <a:path w="2002" h="2003">
                    <a:moveTo>
                      <a:pt x="0" y="2003"/>
                    </a:moveTo>
                    <a:lnTo>
                      <a:pt x="2001" y="0"/>
                    </a:lnTo>
                    <a:lnTo>
                      <a:pt x="200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6" name="Freeform 340"/>
              <p:cNvSpPr>
                <a:spLocks/>
              </p:cNvSpPr>
              <p:nvPr/>
            </p:nvSpPr>
            <p:spPr bwMode="auto">
              <a:xfrm>
                <a:off x="3767" y="3757"/>
                <a:ext cx="234" cy="235"/>
              </a:xfrm>
              <a:custGeom>
                <a:avLst/>
                <a:gdLst>
                  <a:gd name="T0" fmla="*/ 0 w 938"/>
                  <a:gd name="T1" fmla="*/ 939 h 939"/>
                  <a:gd name="T2" fmla="*/ 937 w 938"/>
                  <a:gd name="T3" fmla="*/ 0 h 939"/>
                  <a:gd name="T4" fmla="*/ 938 w 938"/>
                  <a:gd name="T5" fmla="*/ 0 h 939"/>
                  <a:gd name="T6" fmla="*/ 0 60000 65536"/>
                  <a:gd name="T7" fmla="*/ 0 60000 65536"/>
                  <a:gd name="T8" fmla="*/ 0 60000 65536"/>
                  <a:gd name="T9" fmla="*/ 0 w 938"/>
                  <a:gd name="T10" fmla="*/ 0 h 939"/>
                  <a:gd name="T11" fmla="*/ 938 w 938"/>
                  <a:gd name="T12" fmla="*/ 939 h 939"/>
                </a:gdLst>
                <a:ahLst/>
                <a:cxnLst>
                  <a:cxn ang="T6">
                    <a:pos x="T0" y="T1"/>
                  </a:cxn>
                  <a:cxn ang="T7">
                    <a:pos x="T2" y="T3"/>
                  </a:cxn>
                  <a:cxn ang="T8">
                    <a:pos x="T4" y="T5"/>
                  </a:cxn>
                </a:cxnLst>
                <a:rect l="T9" t="T10" r="T11" b="T12"/>
                <a:pathLst>
                  <a:path w="938" h="939">
                    <a:moveTo>
                      <a:pt x="0" y="939"/>
                    </a:moveTo>
                    <a:lnTo>
                      <a:pt x="937" y="0"/>
                    </a:lnTo>
                    <a:lnTo>
                      <a:pt x="93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7" name="Freeform 341"/>
              <p:cNvSpPr>
                <a:spLocks/>
              </p:cNvSpPr>
              <p:nvPr/>
            </p:nvSpPr>
            <p:spPr bwMode="auto">
              <a:xfrm>
                <a:off x="4396" y="2860"/>
                <a:ext cx="501" cy="501"/>
              </a:xfrm>
              <a:custGeom>
                <a:avLst/>
                <a:gdLst>
                  <a:gd name="T0" fmla="*/ 0 w 2002"/>
                  <a:gd name="T1" fmla="*/ 2003 h 2003"/>
                  <a:gd name="T2" fmla="*/ 2001 w 2002"/>
                  <a:gd name="T3" fmla="*/ 0 h 2003"/>
                  <a:gd name="T4" fmla="*/ 2002 w 2002"/>
                  <a:gd name="T5" fmla="*/ 0 h 2003"/>
                  <a:gd name="T6" fmla="*/ 0 60000 65536"/>
                  <a:gd name="T7" fmla="*/ 0 60000 65536"/>
                  <a:gd name="T8" fmla="*/ 0 60000 65536"/>
                  <a:gd name="T9" fmla="*/ 0 w 2002"/>
                  <a:gd name="T10" fmla="*/ 0 h 2003"/>
                  <a:gd name="T11" fmla="*/ 2002 w 2002"/>
                  <a:gd name="T12" fmla="*/ 2003 h 2003"/>
                </a:gdLst>
                <a:ahLst/>
                <a:cxnLst>
                  <a:cxn ang="T6">
                    <a:pos x="T0" y="T1"/>
                  </a:cxn>
                  <a:cxn ang="T7">
                    <a:pos x="T2" y="T3"/>
                  </a:cxn>
                  <a:cxn ang="T8">
                    <a:pos x="T4" y="T5"/>
                  </a:cxn>
                </a:cxnLst>
                <a:rect l="T9" t="T10" r="T11" b="T12"/>
                <a:pathLst>
                  <a:path w="2002" h="2003">
                    <a:moveTo>
                      <a:pt x="0" y="2003"/>
                    </a:moveTo>
                    <a:lnTo>
                      <a:pt x="2001" y="0"/>
                    </a:lnTo>
                    <a:lnTo>
                      <a:pt x="200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8" name="Freeform 342"/>
              <p:cNvSpPr>
                <a:spLocks/>
              </p:cNvSpPr>
              <p:nvPr/>
            </p:nvSpPr>
            <p:spPr bwMode="auto">
              <a:xfrm>
                <a:off x="3832" y="3757"/>
                <a:ext cx="242" cy="242"/>
              </a:xfrm>
              <a:custGeom>
                <a:avLst/>
                <a:gdLst>
                  <a:gd name="T0" fmla="*/ 0 w 969"/>
                  <a:gd name="T1" fmla="*/ 969 h 969"/>
                  <a:gd name="T2" fmla="*/ 968 w 969"/>
                  <a:gd name="T3" fmla="*/ 0 h 969"/>
                  <a:gd name="T4" fmla="*/ 969 w 969"/>
                  <a:gd name="T5" fmla="*/ 0 h 969"/>
                  <a:gd name="T6" fmla="*/ 0 60000 65536"/>
                  <a:gd name="T7" fmla="*/ 0 60000 65536"/>
                  <a:gd name="T8" fmla="*/ 0 60000 65536"/>
                  <a:gd name="T9" fmla="*/ 0 w 969"/>
                  <a:gd name="T10" fmla="*/ 0 h 969"/>
                  <a:gd name="T11" fmla="*/ 969 w 969"/>
                  <a:gd name="T12" fmla="*/ 969 h 969"/>
                </a:gdLst>
                <a:ahLst/>
                <a:cxnLst>
                  <a:cxn ang="T6">
                    <a:pos x="T0" y="T1"/>
                  </a:cxn>
                  <a:cxn ang="T7">
                    <a:pos x="T2" y="T3"/>
                  </a:cxn>
                  <a:cxn ang="T8">
                    <a:pos x="T4" y="T5"/>
                  </a:cxn>
                </a:cxnLst>
                <a:rect l="T9" t="T10" r="T11" b="T12"/>
                <a:pathLst>
                  <a:path w="969" h="969">
                    <a:moveTo>
                      <a:pt x="0" y="969"/>
                    </a:moveTo>
                    <a:lnTo>
                      <a:pt x="968" y="0"/>
                    </a:lnTo>
                    <a:lnTo>
                      <a:pt x="96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89" name="Freeform 343"/>
              <p:cNvSpPr>
                <a:spLocks/>
              </p:cNvSpPr>
              <p:nvPr/>
            </p:nvSpPr>
            <p:spPr bwMode="auto">
              <a:xfrm>
                <a:off x="4830" y="2930"/>
                <a:ext cx="70" cy="70"/>
              </a:xfrm>
              <a:custGeom>
                <a:avLst/>
                <a:gdLst>
                  <a:gd name="T0" fmla="*/ 0 w 281"/>
                  <a:gd name="T1" fmla="*/ 282 h 282"/>
                  <a:gd name="T2" fmla="*/ 280 w 281"/>
                  <a:gd name="T3" fmla="*/ 0 h 282"/>
                  <a:gd name="T4" fmla="*/ 281 w 281"/>
                  <a:gd name="T5" fmla="*/ 0 h 282"/>
                  <a:gd name="T6" fmla="*/ 0 60000 65536"/>
                  <a:gd name="T7" fmla="*/ 0 60000 65536"/>
                  <a:gd name="T8" fmla="*/ 0 60000 65536"/>
                  <a:gd name="T9" fmla="*/ 0 w 281"/>
                  <a:gd name="T10" fmla="*/ 0 h 282"/>
                  <a:gd name="T11" fmla="*/ 281 w 281"/>
                  <a:gd name="T12" fmla="*/ 282 h 282"/>
                </a:gdLst>
                <a:ahLst/>
                <a:cxnLst>
                  <a:cxn ang="T6">
                    <a:pos x="T0" y="T1"/>
                  </a:cxn>
                  <a:cxn ang="T7">
                    <a:pos x="T2" y="T3"/>
                  </a:cxn>
                  <a:cxn ang="T8">
                    <a:pos x="T4" y="T5"/>
                  </a:cxn>
                </a:cxnLst>
                <a:rect l="T9" t="T10" r="T11" b="T12"/>
                <a:pathLst>
                  <a:path w="281" h="282">
                    <a:moveTo>
                      <a:pt x="0" y="282"/>
                    </a:moveTo>
                    <a:lnTo>
                      <a:pt x="280" y="0"/>
                    </a:lnTo>
                    <a:lnTo>
                      <a:pt x="28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0" name="Freeform 344"/>
              <p:cNvSpPr>
                <a:spLocks/>
              </p:cNvSpPr>
              <p:nvPr/>
            </p:nvSpPr>
            <p:spPr bwMode="auto">
              <a:xfrm>
                <a:off x="4469" y="3011"/>
                <a:ext cx="350" cy="350"/>
              </a:xfrm>
              <a:custGeom>
                <a:avLst/>
                <a:gdLst>
                  <a:gd name="T0" fmla="*/ 0 w 1399"/>
                  <a:gd name="T1" fmla="*/ 1398 h 1398"/>
                  <a:gd name="T2" fmla="*/ 1398 w 1399"/>
                  <a:gd name="T3" fmla="*/ 0 h 1398"/>
                  <a:gd name="T4" fmla="*/ 1399 w 1399"/>
                  <a:gd name="T5" fmla="*/ 0 h 1398"/>
                  <a:gd name="T6" fmla="*/ 0 60000 65536"/>
                  <a:gd name="T7" fmla="*/ 0 60000 65536"/>
                  <a:gd name="T8" fmla="*/ 0 60000 65536"/>
                  <a:gd name="T9" fmla="*/ 0 w 1399"/>
                  <a:gd name="T10" fmla="*/ 0 h 1398"/>
                  <a:gd name="T11" fmla="*/ 1399 w 1399"/>
                  <a:gd name="T12" fmla="*/ 1398 h 1398"/>
                </a:gdLst>
                <a:ahLst/>
                <a:cxnLst>
                  <a:cxn ang="T6">
                    <a:pos x="T0" y="T1"/>
                  </a:cxn>
                  <a:cxn ang="T7">
                    <a:pos x="T2" y="T3"/>
                  </a:cxn>
                  <a:cxn ang="T8">
                    <a:pos x="T4" y="T5"/>
                  </a:cxn>
                </a:cxnLst>
                <a:rect l="T9" t="T10" r="T11" b="T12"/>
                <a:pathLst>
                  <a:path w="1399" h="1398">
                    <a:moveTo>
                      <a:pt x="0" y="1398"/>
                    </a:moveTo>
                    <a:lnTo>
                      <a:pt x="1398" y="0"/>
                    </a:lnTo>
                    <a:lnTo>
                      <a:pt x="13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1" name="Freeform 345"/>
              <p:cNvSpPr>
                <a:spLocks/>
              </p:cNvSpPr>
              <p:nvPr/>
            </p:nvSpPr>
            <p:spPr bwMode="auto">
              <a:xfrm>
                <a:off x="3897" y="3757"/>
                <a:ext cx="250" cy="250"/>
              </a:xfrm>
              <a:custGeom>
                <a:avLst/>
                <a:gdLst>
                  <a:gd name="T0" fmla="*/ 0 w 999"/>
                  <a:gd name="T1" fmla="*/ 999 h 999"/>
                  <a:gd name="T2" fmla="*/ 997 w 999"/>
                  <a:gd name="T3" fmla="*/ 0 h 999"/>
                  <a:gd name="T4" fmla="*/ 999 w 999"/>
                  <a:gd name="T5" fmla="*/ 0 h 999"/>
                  <a:gd name="T6" fmla="*/ 0 60000 65536"/>
                  <a:gd name="T7" fmla="*/ 0 60000 65536"/>
                  <a:gd name="T8" fmla="*/ 0 60000 65536"/>
                  <a:gd name="T9" fmla="*/ 0 w 999"/>
                  <a:gd name="T10" fmla="*/ 0 h 999"/>
                  <a:gd name="T11" fmla="*/ 999 w 999"/>
                  <a:gd name="T12" fmla="*/ 999 h 999"/>
                </a:gdLst>
                <a:ahLst/>
                <a:cxnLst>
                  <a:cxn ang="T6">
                    <a:pos x="T0" y="T1"/>
                  </a:cxn>
                  <a:cxn ang="T7">
                    <a:pos x="T2" y="T3"/>
                  </a:cxn>
                  <a:cxn ang="T8">
                    <a:pos x="T4" y="T5"/>
                  </a:cxn>
                </a:cxnLst>
                <a:rect l="T9" t="T10" r="T11" b="T12"/>
                <a:pathLst>
                  <a:path w="999" h="999">
                    <a:moveTo>
                      <a:pt x="0" y="999"/>
                    </a:moveTo>
                    <a:lnTo>
                      <a:pt x="997" y="0"/>
                    </a:lnTo>
                    <a:lnTo>
                      <a:pt x="99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2" name="Freeform 346"/>
              <p:cNvSpPr>
                <a:spLocks/>
              </p:cNvSpPr>
              <p:nvPr/>
            </p:nvSpPr>
            <p:spPr bwMode="auto">
              <a:xfrm>
                <a:off x="4600" y="3250"/>
                <a:ext cx="53" cy="53"/>
              </a:xfrm>
              <a:custGeom>
                <a:avLst/>
                <a:gdLst>
                  <a:gd name="T0" fmla="*/ 0 w 211"/>
                  <a:gd name="T1" fmla="*/ 210 h 210"/>
                  <a:gd name="T2" fmla="*/ 210 w 211"/>
                  <a:gd name="T3" fmla="*/ 0 h 210"/>
                  <a:gd name="T4" fmla="*/ 211 w 211"/>
                  <a:gd name="T5" fmla="*/ 0 h 210"/>
                  <a:gd name="T6" fmla="*/ 0 60000 65536"/>
                  <a:gd name="T7" fmla="*/ 0 60000 65536"/>
                  <a:gd name="T8" fmla="*/ 0 60000 65536"/>
                  <a:gd name="T9" fmla="*/ 0 w 211"/>
                  <a:gd name="T10" fmla="*/ 0 h 210"/>
                  <a:gd name="T11" fmla="*/ 211 w 211"/>
                  <a:gd name="T12" fmla="*/ 210 h 210"/>
                </a:gdLst>
                <a:ahLst/>
                <a:cxnLst>
                  <a:cxn ang="T6">
                    <a:pos x="T0" y="T1"/>
                  </a:cxn>
                  <a:cxn ang="T7">
                    <a:pos x="T2" y="T3"/>
                  </a:cxn>
                  <a:cxn ang="T8">
                    <a:pos x="T4" y="T5"/>
                  </a:cxn>
                </a:cxnLst>
                <a:rect l="T9" t="T10" r="T11" b="T12"/>
                <a:pathLst>
                  <a:path w="211" h="210">
                    <a:moveTo>
                      <a:pt x="0" y="210"/>
                    </a:moveTo>
                    <a:lnTo>
                      <a:pt x="210" y="0"/>
                    </a:lnTo>
                    <a:lnTo>
                      <a:pt x="2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3" name="Freeform 347"/>
              <p:cNvSpPr>
                <a:spLocks/>
              </p:cNvSpPr>
              <p:nvPr/>
            </p:nvSpPr>
            <p:spPr bwMode="auto">
              <a:xfrm>
                <a:off x="4542" y="3318"/>
                <a:ext cx="44" cy="43"/>
              </a:xfrm>
              <a:custGeom>
                <a:avLst/>
                <a:gdLst>
                  <a:gd name="T0" fmla="*/ 0 w 176"/>
                  <a:gd name="T1" fmla="*/ 173 h 173"/>
                  <a:gd name="T2" fmla="*/ 175 w 176"/>
                  <a:gd name="T3" fmla="*/ 0 h 173"/>
                  <a:gd name="T4" fmla="*/ 176 w 176"/>
                  <a:gd name="T5" fmla="*/ 0 h 173"/>
                  <a:gd name="T6" fmla="*/ 0 60000 65536"/>
                  <a:gd name="T7" fmla="*/ 0 60000 65536"/>
                  <a:gd name="T8" fmla="*/ 0 60000 65536"/>
                  <a:gd name="T9" fmla="*/ 0 w 176"/>
                  <a:gd name="T10" fmla="*/ 0 h 173"/>
                  <a:gd name="T11" fmla="*/ 176 w 176"/>
                  <a:gd name="T12" fmla="*/ 173 h 173"/>
                </a:gdLst>
                <a:ahLst/>
                <a:cxnLst>
                  <a:cxn ang="T6">
                    <a:pos x="T0" y="T1"/>
                  </a:cxn>
                  <a:cxn ang="T7">
                    <a:pos x="T2" y="T3"/>
                  </a:cxn>
                  <a:cxn ang="T8">
                    <a:pos x="T4" y="T5"/>
                  </a:cxn>
                </a:cxnLst>
                <a:rect l="T9" t="T10" r="T11" b="T12"/>
                <a:pathLst>
                  <a:path w="176" h="173">
                    <a:moveTo>
                      <a:pt x="0" y="173"/>
                    </a:moveTo>
                    <a:lnTo>
                      <a:pt x="175" y="0"/>
                    </a:lnTo>
                    <a:lnTo>
                      <a:pt x="17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4" name="Freeform 348"/>
              <p:cNvSpPr>
                <a:spLocks/>
              </p:cNvSpPr>
              <p:nvPr/>
            </p:nvSpPr>
            <p:spPr bwMode="auto">
              <a:xfrm>
                <a:off x="3962" y="3757"/>
                <a:ext cx="257" cy="258"/>
              </a:xfrm>
              <a:custGeom>
                <a:avLst/>
                <a:gdLst>
                  <a:gd name="T0" fmla="*/ 0 w 1029"/>
                  <a:gd name="T1" fmla="*/ 1030 h 1030"/>
                  <a:gd name="T2" fmla="*/ 1028 w 1029"/>
                  <a:gd name="T3" fmla="*/ 0 h 1030"/>
                  <a:gd name="T4" fmla="*/ 1029 w 1029"/>
                  <a:gd name="T5" fmla="*/ 0 h 1030"/>
                  <a:gd name="T6" fmla="*/ 0 60000 65536"/>
                  <a:gd name="T7" fmla="*/ 0 60000 65536"/>
                  <a:gd name="T8" fmla="*/ 0 60000 65536"/>
                  <a:gd name="T9" fmla="*/ 0 w 1029"/>
                  <a:gd name="T10" fmla="*/ 0 h 1030"/>
                  <a:gd name="T11" fmla="*/ 1029 w 1029"/>
                  <a:gd name="T12" fmla="*/ 1030 h 1030"/>
                </a:gdLst>
                <a:ahLst/>
                <a:cxnLst>
                  <a:cxn ang="T6">
                    <a:pos x="T0" y="T1"/>
                  </a:cxn>
                  <a:cxn ang="T7">
                    <a:pos x="T2" y="T3"/>
                  </a:cxn>
                  <a:cxn ang="T8">
                    <a:pos x="T4" y="T5"/>
                  </a:cxn>
                </a:cxnLst>
                <a:rect l="T9" t="T10" r="T11" b="T12"/>
                <a:pathLst>
                  <a:path w="1029" h="1030">
                    <a:moveTo>
                      <a:pt x="0" y="1030"/>
                    </a:moveTo>
                    <a:lnTo>
                      <a:pt x="1028" y="0"/>
                    </a:lnTo>
                    <a:lnTo>
                      <a:pt x="102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5" name="Freeform 349"/>
              <p:cNvSpPr>
                <a:spLocks/>
              </p:cNvSpPr>
              <p:nvPr/>
            </p:nvSpPr>
            <p:spPr bwMode="auto">
              <a:xfrm>
                <a:off x="4027" y="3757"/>
                <a:ext cx="265" cy="265"/>
              </a:xfrm>
              <a:custGeom>
                <a:avLst/>
                <a:gdLst>
                  <a:gd name="T0" fmla="*/ 0 w 1059"/>
                  <a:gd name="T1" fmla="*/ 1060 h 1060"/>
                  <a:gd name="T2" fmla="*/ 1058 w 1059"/>
                  <a:gd name="T3" fmla="*/ 0 h 1060"/>
                  <a:gd name="T4" fmla="*/ 1059 w 1059"/>
                  <a:gd name="T5" fmla="*/ 0 h 1060"/>
                  <a:gd name="T6" fmla="*/ 0 60000 65536"/>
                  <a:gd name="T7" fmla="*/ 0 60000 65536"/>
                  <a:gd name="T8" fmla="*/ 0 60000 65536"/>
                  <a:gd name="T9" fmla="*/ 0 w 1059"/>
                  <a:gd name="T10" fmla="*/ 0 h 1060"/>
                  <a:gd name="T11" fmla="*/ 1059 w 1059"/>
                  <a:gd name="T12" fmla="*/ 1060 h 1060"/>
                </a:gdLst>
                <a:ahLst/>
                <a:cxnLst>
                  <a:cxn ang="T6">
                    <a:pos x="T0" y="T1"/>
                  </a:cxn>
                  <a:cxn ang="T7">
                    <a:pos x="T2" y="T3"/>
                  </a:cxn>
                  <a:cxn ang="T8">
                    <a:pos x="T4" y="T5"/>
                  </a:cxn>
                </a:cxnLst>
                <a:rect l="T9" t="T10" r="T11" b="T12"/>
                <a:pathLst>
                  <a:path w="1059" h="1060">
                    <a:moveTo>
                      <a:pt x="0" y="1060"/>
                    </a:moveTo>
                    <a:lnTo>
                      <a:pt x="1058" y="0"/>
                    </a:lnTo>
                    <a:lnTo>
                      <a:pt x="105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6" name="Freeform 350"/>
              <p:cNvSpPr>
                <a:spLocks/>
              </p:cNvSpPr>
              <p:nvPr/>
            </p:nvSpPr>
            <p:spPr bwMode="auto">
              <a:xfrm>
                <a:off x="4092" y="3757"/>
                <a:ext cx="273" cy="273"/>
              </a:xfrm>
              <a:custGeom>
                <a:avLst/>
                <a:gdLst>
                  <a:gd name="T0" fmla="*/ 0 w 1090"/>
                  <a:gd name="T1" fmla="*/ 1090 h 1090"/>
                  <a:gd name="T2" fmla="*/ 1089 w 1090"/>
                  <a:gd name="T3" fmla="*/ 0 h 1090"/>
                  <a:gd name="T4" fmla="*/ 1090 w 1090"/>
                  <a:gd name="T5" fmla="*/ 0 h 1090"/>
                  <a:gd name="T6" fmla="*/ 0 60000 65536"/>
                  <a:gd name="T7" fmla="*/ 0 60000 65536"/>
                  <a:gd name="T8" fmla="*/ 0 60000 65536"/>
                  <a:gd name="T9" fmla="*/ 0 w 1090"/>
                  <a:gd name="T10" fmla="*/ 0 h 1090"/>
                  <a:gd name="T11" fmla="*/ 1090 w 1090"/>
                  <a:gd name="T12" fmla="*/ 1090 h 1090"/>
                </a:gdLst>
                <a:ahLst/>
                <a:cxnLst>
                  <a:cxn ang="T6">
                    <a:pos x="T0" y="T1"/>
                  </a:cxn>
                  <a:cxn ang="T7">
                    <a:pos x="T2" y="T3"/>
                  </a:cxn>
                  <a:cxn ang="T8">
                    <a:pos x="T4" y="T5"/>
                  </a:cxn>
                </a:cxnLst>
                <a:rect l="T9" t="T10" r="T11" b="T12"/>
                <a:pathLst>
                  <a:path w="1090" h="1090">
                    <a:moveTo>
                      <a:pt x="0" y="1090"/>
                    </a:moveTo>
                    <a:lnTo>
                      <a:pt x="1089" y="0"/>
                    </a:lnTo>
                    <a:lnTo>
                      <a:pt x="109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7" name="Freeform 351"/>
              <p:cNvSpPr>
                <a:spLocks/>
              </p:cNvSpPr>
              <p:nvPr/>
            </p:nvSpPr>
            <p:spPr bwMode="auto">
              <a:xfrm>
                <a:off x="4157" y="3757"/>
                <a:ext cx="280" cy="281"/>
              </a:xfrm>
              <a:custGeom>
                <a:avLst/>
                <a:gdLst>
                  <a:gd name="T0" fmla="*/ 0 w 1120"/>
                  <a:gd name="T1" fmla="*/ 1121 h 1121"/>
                  <a:gd name="T2" fmla="*/ 1119 w 1120"/>
                  <a:gd name="T3" fmla="*/ 0 h 1121"/>
                  <a:gd name="T4" fmla="*/ 1120 w 1120"/>
                  <a:gd name="T5" fmla="*/ 0 h 1121"/>
                  <a:gd name="T6" fmla="*/ 0 60000 65536"/>
                  <a:gd name="T7" fmla="*/ 0 60000 65536"/>
                  <a:gd name="T8" fmla="*/ 0 60000 65536"/>
                  <a:gd name="T9" fmla="*/ 0 w 1120"/>
                  <a:gd name="T10" fmla="*/ 0 h 1121"/>
                  <a:gd name="T11" fmla="*/ 1120 w 1120"/>
                  <a:gd name="T12" fmla="*/ 1121 h 1121"/>
                </a:gdLst>
                <a:ahLst/>
                <a:cxnLst>
                  <a:cxn ang="T6">
                    <a:pos x="T0" y="T1"/>
                  </a:cxn>
                  <a:cxn ang="T7">
                    <a:pos x="T2" y="T3"/>
                  </a:cxn>
                  <a:cxn ang="T8">
                    <a:pos x="T4" y="T5"/>
                  </a:cxn>
                </a:cxnLst>
                <a:rect l="T9" t="T10" r="T11" b="T12"/>
                <a:pathLst>
                  <a:path w="1120" h="1121">
                    <a:moveTo>
                      <a:pt x="0" y="1121"/>
                    </a:moveTo>
                    <a:lnTo>
                      <a:pt x="1119" y="0"/>
                    </a:lnTo>
                    <a:lnTo>
                      <a:pt x="112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8" name="Freeform 352"/>
              <p:cNvSpPr>
                <a:spLocks/>
              </p:cNvSpPr>
              <p:nvPr/>
            </p:nvSpPr>
            <p:spPr bwMode="auto">
              <a:xfrm>
                <a:off x="4223" y="3757"/>
                <a:ext cx="287" cy="288"/>
              </a:xfrm>
              <a:custGeom>
                <a:avLst/>
                <a:gdLst>
                  <a:gd name="T0" fmla="*/ 0 w 1150"/>
                  <a:gd name="T1" fmla="*/ 1151 h 1151"/>
                  <a:gd name="T2" fmla="*/ 1149 w 1150"/>
                  <a:gd name="T3" fmla="*/ 0 h 1151"/>
                  <a:gd name="T4" fmla="*/ 1150 w 1150"/>
                  <a:gd name="T5" fmla="*/ 0 h 1151"/>
                  <a:gd name="T6" fmla="*/ 0 60000 65536"/>
                  <a:gd name="T7" fmla="*/ 0 60000 65536"/>
                  <a:gd name="T8" fmla="*/ 0 60000 65536"/>
                  <a:gd name="T9" fmla="*/ 0 w 1150"/>
                  <a:gd name="T10" fmla="*/ 0 h 1151"/>
                  <a:gd name="T11" fmla="*/ 1150 w 1150"/>
                  <a:gd name="T12" fmla="*/ 1151 h 1151"/>
                </a:gdLst>
                <a:ahLst/>
                <a:cxnLst>
                  <a:cxn ang="T6">
                    <a:pos x="T0" y="T1"/>
                  </a:cxn>
                  <a:cxn ang="T7">
                    <a:pos x="T2" y="T3"/>
                  </a:cxn>
                  <a:cxn ang="T8">
                    <a:pos x="T4" y="T5"/>
                  </a:cxn>
                </a:cxnLst>
                <a:rect l="T9" t="T10" r="T11" b="T12"/>
                <a:pathLst>
                  <a:path w="1150" h="1151">
                    <a:moveTo>
                      <a:pt x="0" y="1151"/>
                    </a:moveTo>
                    <a:lnTo>
                      <a:pt x="1149" y="0"/>
                    </a:lnTo>
                    <a:lnTo>
                      <a:pt x="115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199" name="Freeform 353"/>
              <p:cNvSpPr>
                <a:spLocks/>
              </p:cNvSpPr>
              <p:nvPr/>
            </p:nvSpPr>
            <p:spPr bwMode="auto">
              <a:xfrm>
                <a:off x="4288" y="3757"/>
                <a:ext cx="295" cy="295"/>
              </a:xfrm>
              <a:custGeom>
                <a:avLst/>
                <a:gdLst>
                  <a:gd name="T0" fmla="*/ 0 w 1182"/>
                  <a:gd name="T1" fmla="*/ 1181 h 1181"/>
                  <a:gd name="T2" fmla="*/ 1180 w 1182"/>
                  <a:gd name="T3" fmla="*/ 0 h 1181"/>
                  <a:gd name="T4" fmla="*/ 1182 w 1182"/>
                  <a:gd name="T5" fmla="*/ 0 h 1181"/>
                  <a:gd name="T6" fmla="*/ 0 60000 65536"/>
                  <a:gd name="T7" fmla="*/ 0 60000 65536"/>
                  <a:gd name="T8" fmla="*/ 0 60000 65536"/>
                  <a:gd name="T9" fmla="*/ 0 w 1182"/>
                  <a:gd name="T10" fmla="*/ 0 h 1181"/>
                  <a:gd name="T11" fmla="*/ 1182 w 1182"/>
                  <a:gd name="T12" fmla="*/ 1181 h 1181"/>
                </a:gdLst>
                <a:ahLst/>
                <a:cxnLst>
                  <a:cxn ang="T6">
                    <a:pos x="T0" y="T1"/>
                  </a:cxn>
                  <a:cxn ang="T7">
                    <a:pos x="T2" y="T3"/>
                  </a:cxn>
                  <a:cxn ang="T8">
                    <a:pos x="T4" y="T5"/>
                  </a:cxn>
                </a:cxnLst>
                <a:rect l="T9" t="T10" r="T11" b="T12"/>
                <a:pathLst>
                  <a:path w="1182" h="1181">
                    <a:moveTo>
                      <a:pt x="0" y="1181"/>
                    </a:moveTo>
                    <a:lnTo>
                      <a:pt x="1180" y="0"/>
                    </a:lnTo>
                    <a:lnTo>
                      <a:pt x="118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0" name="Freeform 354"/>
              <p:cNvSpPr>
                <a:spLocks/>
              </p:cNvSpPr>
              <p:nvPr/>
            </p:nvSpPr>
            <p:spPr bwMode="auto">
              <a:xfrm>
                <a:off x="4353" y="3816"/>
                <a:ext cx="244" cy="244"/>
              </a:xfrm>
              <a:custGeom>
                <a:avLst/>
                <a:gdLst>
                  <a:gd name="T0" fmla="*/ 0 w 978"/>
                  <a:gd name="T1" fmla="*/ 979 h 979"/>
                  <a:gd name="T2" fmla="*/ 977 w 978"/>
                  <a:gd name="T3" fmla="*/ 0 h 979"/>
                  <a:gd name="T4" fmla="*/ 978 w 978"/>
                  <a:gd name="T5" fmla="*/ 0 h 979"/>
                  <a:gd name="T6" fmla="*/ 0 60000 65536"/>
                  <a:gd name="T7" fmla="*/ 0 60000 65536"/>
                  <a:gd name="T8" fmla="*/ 0 60000 65536"/>
                  <a:gd name="T9" fmla="*/ 0 w 978"/>
                  <a:gd name="T10" fmla="*/ 0 h 979"/>
                  <a:gd name="T11" fmla="*/ 978 w 978"/>
                  <a:gd name="T12" fmla="*/ 979 h 979"/>
                </a:gdLst>
                <a:ahLst/>
                <a:cxnLst>
                  <a:cxn ang="T6">
                    <a:pos x="T0" y="T1"/>
                  </a:cxn>
                  <a:cxn ang="T7">
                    <a:pos x="T2" y="T3"/>
                  </a:cxn>
                  <a:cxn ang="T8">
                    <a:pos x="T4" y="T5"/>
                  </a:cxn>
                </a:cxnLst>
                <a:rect l="T9" t="T10" r="T11" b="T12"/>
                <a:pathLst>
                  <a:path w="978" h="979">
                    <a:moveTo>
                      <a:pt x="0" y="979"/>
                    </a:moveTo>
                    <a:lnTo>
                      <a:pt x="977" y="0"/>
                    </a:lnTo>
                    <a:lnTo>
                      <a:pt x="9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1" name="Freeform 355"/>
              <p:cNvSpPr>
                <a:spLocks/>
              </p:cNvSpPr>
              <p:nvPr/>
            </p:nvSpPr>
            <p:spPr bwMode="auto">
              <a:xfrm>
                <a:off x="4418" y="3844"/>
                <a:ext cx="224" cy="224"/>
              </a:xfrm>
              <a:custGeom>
                <a:avLst/>
                <a:gdLst>
                  <a:gd name="T0" fmla="*/ 0 w 896"/>
                  <a:gd name="T1" fmla="*/ 897 h 897"/>
                  <a:gd name="T2" fmla="*/ 895 w 896"/>
                  <a:gd name="T3" fmla="*/ 0 h 897"/>
                  <a:gd name="T4" fmla="*/ 896 w 896"/>
                  <a:gd name="T5" fmla="*/ 0 h 897"/>
                  <a:gd name="T6" fmla="*/ 0 60000 65536"/>
                  <a:gd name="T7" fmla="*/ 0 60000 65536"/>
                  <a:gd name="T8" fmla="*/ 0 60000 65536"/>
                  <a:gd name="T9" fmla="*/ 0 w 896"/>
                  <a:gd name="T10" fmla="*/ 0 h 897"/>
                  <a:gd name="T11" fmla="*/ 896 w 896"/>
                  <a:gd name="T12" fmla="*/ 897 h 897"/>
                </a:gdLst>
                <a:ahLst/>
                <a:cxnLst>
                  <a:cxn ang="T6">
                    <a:pos x="T0" y="T1"/>
                  </a:cxn>
                  <a:cxn ang="T7">
                    <a:pos x="T2" y="T3"/>
                  </a:cxn>
                  <a:cxn ang="T8">
                    <a:pos x="T4" y="T5"/>
                  </a:cxn>
                </a:cxnLst>
                <a:rect l="T9" t="T10" r="T11" b="T12"/>
                <a:pathLst>
                  <a:path w="896" h="897">
                    <a:moveTo>
                      <a:pt x="0" y="897"/>
                    </a:moveTo>
                    <a:lnTo>
                      <a:pt x="895" y="0"/>
                    </a:lnTo>
                    <a:lnTo>
                      <a:pt x="89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2" name="Freeform 356"/>
              <p:cNvSpPr>
                <a:spLocks/>
              </p:cNvSpPr>
              <p:nvPr/>
            </p:nvSpPr>
            <p:spPr bwMode="auto">
              <a:xfrm>
                <a:off x="4483" y="3893"/>
                <a:ext cx="183" cy="182"/>
              </a:xfrm>
              <a:custGeom>
                <a:avLst/>
                <a:gdLst>
                  <a:gd name="T0" fmla="*/ 0 w 729"/>
                  <a:gd name="T1" fmla="*/ 729 h 729"/>
                  <a:gd name="T2" fmla="*/ 728 w 729"/>
                  <a:gd name="T3" fmla="*/ 0 h 729"/>
                  <a:gd name="T4" fmla="*/ 729 w 729"/>
                  <a:gd name="T5" fmla="*/ 0 h 729"/>
                  <a:gd name="T6" fmla="*/ 0 60000 65536"/>
                  <a:gd name="T7" fmla="*/ 0 60000 65536"/>
                  <a:gd name="T8" fmla="*/ 0 60000 65536"/>
                  <a:gd name="T9" fmla="*/ 0 w 729"/>
                  <a:gd name="T10" fmla="*/ 0 h 729"/>
                  <a:gd name="T11" fmla="*/ 729 w 729"/>
                  <a:gd name="T12" fmla="*/ 729 h 729"/>
                </a:gdLst>
                <a:ahLst/>
                <a:cxnLst>
                  <a:cxn ang="T6">
                    <a:pos x="T0" y="T1"/>
                  </a:cxn>
                  <a:cxn ang="T7">
                    <a:pos x="T2" y="T3"/>
                  </a:cxn>
                  <a:cxn ang="T8">
                    <a:pos x="T4" y="T5"/>
                  </a:cxn>
                </a:cxnLst>
                <a:rect l="T9" t="T10" r="T11" b="T12"/>
                <a:pathLst>
                  <a:path w="729" h="729">
                    <a:moveTo>
                      <a:pt x="0" y="729"/>
                    </a:moveTo>
                    <a:lnTo>
                      <a:pt x="728" y="0"/>
                    </a:lnTo>
                    <a:lnTo>
                      <a:pt x="72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3" name="Freeform 357"/>
              <p:cNvSpPr>
                <a:spLocks/>
              </p:cNvSpPr>
              <p:nvPr/>
            </p:nvSpPr>
            <p:spPr bwMode="auto">
              <a:xfrm>
                <a:off x="4548" y="3937"/>
                <a:ext cx="146" cy="146"/>
              </a:xfrm>
              <a:custGeom>
                <a:avLst/>
                <a:gdLst>
                  <a:gd name="T0" fmla="*/ 0 w 584"/>
                  <a:gd name="T1" fmla="*/ 583 h 583"/>
                  <a:gd name="T2" fmla="*/ 583 w 584"/>
                  <a:gd name="T3" fmla="*/ 0 h 583"/>
                  <a:gd name="T4" fmla="*/ 584 w 584"/>
                  <a:gd name="T5" fmla="*/ 0 h 583"/>
                  <a:gd name="T6" fmla="*/ 0 60000 65536"/>
                  <a:gd name="T7" fmla="*/ 0 60000 65536"/>
                  <a:gd name="T8" fmla="*/ 0 60000 65536"/>
                  <a:gd name="T9" fmla="*/ 0 w 584"/>
                  <a:gd name="T10" fmla="*/ 0 h 583"/>
                  <a:gd name="T11" fmla="*/ 584 w 584"/>
                  <a:gd name="T12" fmla="*/ 583 h 583"/>
                </a:gdLst>
                <a:ahLst/>
                <a:cxnLst>
                  <a:cxn ang="T6">
                    <a:pos x="T0" y="T1"/>
                  </a:cxn>
                  <a:cxn ang="T7">
                    <a:pos x="T2" y="T3"/>
                  </a:cxn>
                  <a:cxn ang="T8">
                    <a:pos x="T4" y="T5"/>
                  </a:cxn>
                </a:cxnLst>
                <a:rect l="T9" t="T10" r="T11" b="T12"/>
                <a:pathLst>
                  <a:path w="584" h="583">
                    <a:moveTo>
                      <a:pt x="0" y="583"/>
                    </a:moveTo>
                    <a:lnTo>
                      <a:pt x="583" y="0"/>
                    </a:lnTo>
                    <a:lnTo>
                      <a:pt x="5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4" name="Freeform 358"/>
              <p:cNvSpPr>
                <a:spLocks/>
              </p:cNvSpPr>
              <p:nvPr/>
            </p:nvSpPr>
            <p:spPr bwMode="auto">
              <a:xfrm>
                <a:off x="4613" y="3977"/>
                <a:ext cx="114" cy="114"/>
              </a:xfrm>
              <a:custGeom>
                <a:avLst/>
                <a:gdLst>
                  <a:gd name="T0" fmla="*/ 0 w 456"/>
                  <a:gd name="T1" fmla="*/ 455 h 455"/>
                  <a:gd name="T2" fmla="*/ 455 w 456"/>
                  <a:gd name="T3" fmla="*/ 0 h 455"/>
                  <a:gd name="T4" fmla="*/ 456 w 456"/>
                  <a:gd name="T5" fmla="*/ 0 h 455"/>
                  <a:gd name="T6" fmla="*/ 0 60000 65536"/>
                  <a:gd name="T7" fmla="*/ 0 60000 65536"/>
                  <a:gd name="T8" fmla="*/ 0 60000 65536"/>
                  <a:gd name="T9" fmla="*/ 0 w 456"/>
                  <a:gd name="T10" fmla="*/ 0 h 455"/>
                  <a:gd name="T11" fmla="*/ 456 w 456"/>
                  <a:gd name="T12" fmla="*/ 455 h 455"/>
                </a:gdLst>
                <a:ahLst/>
                <a:cxnLst>
                  <a:cxn ang="T6">
                    <a:pos x="T0" y="T1"/>
                  </a:cxn>
                  <a:cxn ang="T7">
                    <a:pos x="T2" y="T3"/>
                  </a:cxn>
                  <a:cxn ang="T8">
                    <a:pos x="T4" y="T5"/>
                  </a:cxn>
                </a:cxnLst>
                <a:rect l="T9" t="T10" r="T11" b="T12"/>
                <a:pathLst>
                  <a:path w="456" h="455">
                    <a:moveTo>
                      <a:pt x="0" y="455"/>
                    </a:moveTo>
                    <a:lnTo>
                      <a:pt x="455" y="0"/>
                    </a:lnTo>
                    <a:lnTo>
                      <a:pt x="45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5" name="Freeform 359"/>
              <p:cNvSpPr>
                <a:spLocks/>
              </p:cNvSpPr>
              <p:nvPr/>
            </p:nvSpPr>
            <p:spPr bwMode="auto">
              <a:xfrm>
                <a:off x="4657" y="4012"/>
                <a:ext cx="108" cy="108"/>
              </a:xfrm>
              <a:custGeom>
                <a:avLst/>
                <a:gdLst>
                  <a:gd name="T0" fmla="*/ 0 w 433"/>
                  <a:gd name="T1" fmla="*/ 432 h 432"/>
                  <a:gd name="T2" fmla="*/ 432 w 433"/>
                  <a:gd name="T3" fmla="*/ 0 h 432"/>
                  <a:gd name="T4" fmla="*/ 433 w 433"/>
                  <a:gd name="T5" fmla="*/ 0 h 432"/>
                  <a:gd name="T6" fmla="*/ 0 60000 65536"/>
                  <a:gd name="T7" fmla="*/ 0 60000 65536"/>
                  <a:gd name="T8" fmla="*/ 0 60000 65536"/>
                  <a:gd name="T9" fmla="*/ 0 w 433"/>
                  <a:gd name="T10" fmla="*/ 0 h 432"/>
                  <a:gd name="T11" fmla="*/ 433 w 433"/>
                  <a:gd name="T12" fmla="*/ 432 h 432"/>
                </a:gdLst>
                <a:ahLst/>
                <a:cxnLst>
                  <a:cxn ang="T6">
                    <a:pos x="T0" y="T1"/>
                  </a:cxn>
                  <a:cxn ang="T7">
                    <a:pos x="T2" y="T3"/>
                  </a:cxn>
                  <a:cxn ang="T8">
                    <a:pos x="T4" y="T5"/>
                  </a:cxn>
                </a:cxnLst>
                <a:rect l="T9" t="T10" r="T11" b="T12"/>
                <a:pathLst>
                  <a:path w="433" h="432">
                    <a:moveTo>
                      <a:pt x="0" y="432"/>
                    </a:moveTo>
                    <a:lnTo>
                      <a:pt x="432" y="0"/>
                    </a:lnTo>
                    <a:lnTo>
                      <a:pt x="43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6" name="Freeform 360"/>
              <p:cNvSpPr>
                <a:spLocks/>
              </p:cNvSpPr>
              <p:nvPr/>
            </p:nvSpPr>
            <p:spPr bwMode="auto">
              <a:xfrm>
                <a:off x="4662" y="4042"/>
                <a:ext cx="146" cy="146"/>
              </a:xfrm>
              <a:custGeom>
                <a:avLst/>
                <a:gdLst>
                  <a:gd name="T0" fmla="*/ 0 w 584"/>
                  <a:gd name="T1" fmla="*/ 582 h 582"/>
                  <a:gd name="T2" fmla="*/ 583 w 584"/>
                  <a:gd name="T3" fmla="*/ 0 h 582"/>
                  <a:gd name="T4" fmla="*/ 584 w 584"/>
                  <a:gd name="T5" fmla="*/ 0 h 582"/>
                  <a:gd name="T6" fmla="*/ 0 60000 65536"/>
                  <a:gd name="T7" fmla="*/ 0 60000 65536"/>
                  <a:gd name="T8" fmla="*/ 0 60000 65536"/>
                  <a:gd name="T9" fmla="*/ 0 w 584"/>
                  <a:gd name="T10" fmla="*/ 0 h 582"/>
                  <a:gd name="T11" fmla="*/ 584 w 584"/>
                  <a:gd name="T12" fmla="*/ 582 h 582"/>
                </a:gdLst>
                <a:ahLst/>
                <a:cxnLst>
                  <a:cxn ang="T6">
                    <a:pos x="T0" y="T1"/>
                  </a:cxn>
                  <a:cxn ang="T7">
                    <a:pos x="T2" y="T3"/>
                  </a:cxn>
                  <a:cxn ang="T8">
                    <a:pos x="T4" y="T5"/>
                  </a:cxn>
                </a:cxnLst>
                <a:rect l="T9" t="T10" r="T11" b="T12"/>
                <a:pathLst>
                  <a:path w="584" h="582">
                    <a:moveTo>
                      <a:pt x="0" y="582"/>
                    </a:moveTo>
                    <a:lnTo>
                      <a:pt x="583" y="0"/>
                    </a:lnTo>
                    <a:lnTo>
                      <a:pt x="5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7" name="Freeform 361"/>
              <p:cNvSpPr>
                <a:spLocks/>
              </p:cNvSpPr>
              <p:nvPr/>
            </p:nvSpPr>
            <p:spPr bwMode="auto">
              <a:xfrm>
                <a:off x="4667" y="4104"/>
                <a:ext cx="152" cy="152"/>
              </a:xfrm>
              <a:custGeom>
                <a:avLst/>
                <a:gdLst>
                  <a:gd name="T0" fmla="*/ 0 w 608"/>
                  <a:gd name="T1" fmla="*/ 608 h 608"/>
                  <a:gd name="T2" fmla="*/ 607 w 608"/>
                  <a:gd name="T3" fmla="*/ 0 h 608"/>
                  <a:gd name="T4" fmla="*/ 608 w 608"/>
                  <a:gd name="T5" fmla="*/ 0 h 608"/>
                  <a:gd name="T6" fmla="*/ 0 60000 65536"/>
                  <a:gd name="T7" fmla="*/ 0 60000 65536"/>
                  <a:gd name="T8" fmla="*/ 0 60000 65536"/>
                  <a:gd name="T9" fmla="*/ 0 w 608"/>
                  <a:gd name="T10" fmla="*/ 0 h 608"/>
                  <a:gd name="T11" fmla="*/ 608 w 608"/>
                  <a:gd name="T12" fmla="*/ 608 h 608"/>
                </a:gdLst>
                <a:ahLst/>
                <a:cxnLst>
                  <a:cxn ang="T6">
                    <a:pos x="T0" y="T1"/>
                  </a:cxn>
                  <a:cxn ang="T7">
                    <a:pos x="T2" y="T3"/>
                  </a:cxn>
                  <a:cxn ang="T8">
                    <a:pos x="T4" y="T5"/>
                  </a:cxn>
                </a:cxnLst>
                <a:rect l="T9" t="T10" r="T11" b="T12"/>
                <a:pathLst>
                  <a:path w="608" h="608">
                    <a:moveTo>
                      <a:pt x="0" y="608"/>
                    </a:moveTo>
                    <a:lnTo>
                      <a:pt x="607" y="0"/>
                    </a:lnTo>
                    <a:lnTo>
                      <a:pt x="60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8" name="Freeform 362"/>
              <p:cNvSpPr>
                <a:spLocks/>
              </p:cNvSpPr>
              <p:nvPr/>
            </p:nvSpPr>
            <p:spPr bwMode="auto">
              <a:xfrm>
                <a:off x="4737" y="4119"/>
                <a:ext cx="139" cy="139"/>
              </a:xfrm>
              <a:custGeom>
                <a:avLst/>
                <a:gdLst>
                  <a:gd name="T0" fmla="*/ 0 w 559"/>
                  <a:gd name="T1" fmla="*/ 559 h 559"/>
                  <a:gd name="T2" fmla="*/ 558 w 559"/>
                  <a:gd name="T3" fmla="*/ 0 h 559"/>
                  <a:gd name="T4" fmla="*/ 559 w 559"/>
                  <a:gd name="T5" fmla="*/ 0 h 559"/>
                  <a:gd name="T6" fmla="*/ 0 60000 65536"/>
                  <a:gd name="T7" fmla="*/ 0 60000 65536"/>
                  <a:gd name="T8" fmla="*/ 0 60000 65536"/>
                  <a:gd name="T9" fmla="*/ 0 w 559"/>
                  <a:gd name="T10" fmla="*/ 0 h 559"/>
                  <a:gd name="T11" fmla="*/ 559 w 559"/>
                  <a:gd name="T12" fmla="*/ 559 h 559"/>
                </a:gdLst>
                <a:ahLst/>
                <a:cxnLst>
                  <a:cxn ang="T6">
                    <a:pos x="T0" y="T1"/>
                  </a:cxn>
                  <a:cxn ang="T7">
                    <a:pos x="T2" y="T3"/>
                  </a:cxn>
                  <a:cxn ang="T8">
                    <a:pos x="T4" y="T5"/>
                  </a:cxn>
                </a:cxnLst>
                <a:rect l="T9" t="T10" r="T11" b="T12"/>
                <a:pathLst>
                  <a:path w="559" h="559">
                    <a:moveTo>
                      <a:pt x="0" y="559"/>
                    </a:moveTo>
                    <a:lnTo>
                      <a:pt x="558" y="0"/>
                    </a:lnTo>
                    <a:lnTo>
                      <a:pt x="55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09" name="Freeform 363"/>
              <p:cNvSpPr>
                <a:spLocks/>
              </p:cNvSpPr>
              <p:nvPr/>
            </p:nvSpPr>
            <p:spPr bwMode="auto">
              <a:xfrm>
                <a:off x="4809" y="4168"/>
                <a:ext cx="91" cy="90"/>
              </a:xfrm>
              <a:custGeom>
                <a:avLst/>
                <a:gdLst>
                  <a:gd name="T0" fmla="*/ 0 w 364"/>
                  <a:gd name="T1" fmla="*/ 362 h 362"/>
                  <a:gd name="T2" fmla="*/ 363 w 364"/>
                  <a:gd name="T3" fmla="*/ 0 h 362"/>
                  <a:gd name="T4" fmla="*/ 364 w 364"/>
                  <a:gd name="T5" fmla="*/ 0 h 362"/>
                  <a:gd name="T6" fmla="*/ 0 60000 65536"/>
                  <a:gd name="T7" fmla="*/ 0 60000 65536"/>
                  <a:gd name="T8" fmla="*/ 0 60000 65536"/>
                  <a:gd name="T9" fmla="*/ 0 w 364"/>
                  <a:gd name="T10" fmla="*/ 0 h 362"/>
                  <a:gd name="T11" fmla="*/ 364 w 364"/>
                  <a:gd name="T12" fmla="*/ 362 h 362"/>
                </a:gdLst>
                <a:ahLst/>
                <a:cxnLst>
                  <a:cxn ang="T6">
                    <a:pos x="T0" y="T1"/>
                  </a:cxn>
                  <a:cxn ang="T7">
                    <a:pos x="T2" y="T3"/>
                  </a:cxn>
                  <a:cxn ang="T8">
                    <a:pos x="T4" y="T5"/>
                  </a:cxn>
                </a:cxnLst>
                <a:rect l="T9" t="T10" r="T11" b="T12"/>
                <a:pathLst>
                  <a:path w="364" h="362">
                    <a:moveTo>
                      <a:pt x="0" y="362"/>
                    </a:moveTo>
                    <a:lnTo>
                      <a:pt x="363" y="0"/>
                    </a:lnTo>
                    <a:lnTo>
                      <a:pt x="3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0" name="Freeform 364"/>
              <p:cNvSpPr>
                <a:spLocks/>
              </p:cNvSpPr>
              <p:nvPr/>
            </p:nvSpPr>
            <p:spPr bwMode="auto">
              <a:xfrm>
                <a:off x="4882" y="4240"/>
                <a:ext cx="18" cy="18"/>
              </a:xfrm>
              <a:custGeom>
                <a:avLst/>
                <a:gdLst>
                  <a:gd name="T0" fmla="*/ 0 w 73"/>
                  <a:gd name="T1" fmla="*/ 72 h 72"/>
                  <a:gd name="T2" fmla="*/ 72 w 73"/>
                  <a:gd name="T3" fmla="*/ 0 h 72"/>
                  <a:gd name="T4" fmla="*/ 73 w 73"/>
                  <a:gd name="T5" fmla="*/ 0 h 72"/>
                  <a:gd name="T6" fmla="*/ 0 60000 65536"/>
                  <a:gd name="T7" fmla="*/ 0 60000 65536"/>
                  <a:gd name="T8" fmla="*/ 0 60000 65536"/>
                  <a:gd name="T9" fmla="*/ 0 w 73"/>
                  <a:gd name="T10" fmla="*/ 0 h 72"/>
                  <a:gd name="T11" fmla="*/ 73 w 73"/>
                  <a:gd name="T12" fmla="*/ 72 h 72"/>
                </a:gdLst>
                <a:ahLst/>
                <a:cxnLst>
                  <a:cxn ang="T6">
                    <a:pos x="T0" y="T1"/>
                  </a:cxn>
                  <a:cxn ang="T7">
                    <a:pos x="T2" y="T3"/>
                  </a:cxn>
                  <a:cxn ang="T8">
                    <a:pos x="T4" y="T5"/>
                  </a:cxn>
                </a:cxnLst>
                <a:rect l="T9" t="T10" r="T11" b="T12"/>
                <a:pathLst>
                  <a:path w="73" h="72">
                    <a:moveTo>
                      <a:pt x="0" y="72"/>
                    </a:moveTo>
                    <a:lnTo>
                      <a:pt x="72" y="0"/>
                    </a:lnTo>
                    <a:lnTo>
                      <a:pt x="7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1" name="Freeform 365"/>
              <p:cNvSpPr>
                <a:spLocks/>
              </p:cNvSpPr>
              <p:nvPr/>
            </p:nvSpPr>
            <p:spPr bwMode="auto">
              <a:xfrm>
                <a:off x="5008" y="3924"/>
                <a:ext cx="68" cy="67"/>
              </a:xfrm>
              <a:custGeom>
                <a:avLst/>
                <a:gdLst>
                  <a:gd name="T0" fmla="*/ 271 w 271"/>
                  <a:gd name="T1" fmla="*/ 271 h 271"/>
                  <a:gd name="T2" fmla="*/ 0 w 271"/>
                  <a:gd name="T3" fmla="*/ 0 h 271"/>
                  <a:gd name="T4" fmla="*/ 1 w 271"/>
                  <a:gd name="T5" fmla="*/ 0 h 271"/>
                  <a:gd name="T6" fmla="*/ 0 60000 65536"/>
                  <a:gd name="T7" fmla="*/ 0 60000 65536"/>
                  <a:gd name="T8" fmla="*/ 0 60000 65536"/>
                  <a:gd name="T9" fmla="*/ 0 w 271"/>
                  <a:gd name="T10" fmla="*/ 0 h 271"/>
                  <a:gd name="T11" fmla="*/ 271 w 271"/>
                  <a:gd name="T12" fmla="*/ 271 h 271"/>
                </a:gdLst>
                <a:ahLst/>
                <a:cxnLst>
                  <a:cxn ang="T6">
                    <a:pos x="T0" y="T1"/>
                  </a:cxn>
                  <a:cxn ang="T7">
                    <a:pos x="T2" y="T3"/>
                  </a:cxn>
                  <a:cxn ang="T8">
                    <a:pos x="T4" y="T5"/>
                  </a:cxn>
                </a:cxnLst>
                <a:rect l="T9" t="T10" r="T11" b="T12"/>
                <a:pathLst>
                  <a:path w="271" h="271">
                    <a:moveTo>
                      <a:pt x="271" y="27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2" name="Freeform 366"/>
              <p:cNvSpPr>
                <a:spLocks/>
              </p:cNvSpPr>
              <p:nvPr/>
            </p:nvSpPr>
            <p:spPr bwMode="auto">
              <a:xfrm>
                <a:off x="5008" y="3851"/>
                <a:ext cx="141" cy="140"/>
              </a:xfrm>
              <a:custGeom>
                <a:avLst/>
                <a:gdLst>
                  <a:gd name="T0" fmla="*/ 562 w 562"/>
                  <a:gd name="T1" fmla="*/ 563 h 563"/>
                  <a:gd name="T2" fmla="*/ 0 w 562"/>
                  <a:gd name="T3" fmla="*/ 0 h 563"/>
                  <a:gd name="T4" fmla="*/ 1 w 562"/>
                  <a:gd name="T5" fmla="*/ 0 h 563"/>
                  <a:gd name="T6" fmla="*/ 0 60000 65536"/>
                  <a:gd name="T7" fmla="*/ 0 60000 65536"/>
                  <a:gd name="T8" fmla="*/ 0 60000 65536"/>
                  <a:gd name="T9" fmla="*/ 0 w 562"/>
                  <a:gd name="T10" fmla="*/ 0 h 563"/>
                  <a:gd name="T11" fmla="*/ 562 w 562"/>
                  <a:gd name="T12" fmla="*/ 563 h 563"/>
                </a:gdLst>
                <a:ahLst/>
                <a:cxnLst>
                  <a:cxn ang="T6">
                    <a:pos x="T0" y="T1"/>
                  </a:cxn>
                  <a:cxn ang="T7">
                    <a:pos x="T2" y="T3"/>
                  </a:cxn>
                  <a:cxn ang="T8">
                    <a:pos x="T4" y="T5"/>
                  </a:cxn>
                </a:cxnLst>
                <a:rect l="T9" t="T10" r="T11" b="T12"/>
                <a:pathLst>
                  <a:path w="562" h="563">
                    <a:moveTo>
                      <a:pt x="562" y="56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3" name="Freeform 367"/>
              <p:cNvSpPr>
                <a:spLocks/>
              </p:cNvSpPr>
              <p:nvPr/>
            </p:nvSpPr>
            <p:spPr bwMode="auto">
              <a:xfrm>
                <a:off x="5008" y="3778"/>
                <a:ext cx="213" cy="213"/>
              </a:xfrm>
              <a:custGeom>
                <a:avLst/>
                <a:gdLst>
                  <a:gd name="T0" fmla="*/ 853 w 853"/>
                  <a:gd name="T1" fmla="*/ 854 h 854"/>
                  <a:gd name="T2" fmla="*/ 0 w 853"/>
                  <a:gd name="T3" fmla="*/ 0 h 854"/>
                  <a:gd name="T4" fmla="*/ 1 w 853"/>
                  <a:gd name="T5" fmla="*/ 0 h 854"/>
                  <a:gd name="T6" fmla="*/ 0 60000 65536"/>
                  <a:gd name="T7" fmla="*/ 0 60000 65536"/>
                  <a:gd name="T8" fmla="*/ 0 60000 65536"/>
                  <a:gd name="T9" fmla="*/ 0 w 853"/>
                  <a:gd name="T10" fmla="*/ 0 h 854"/>
                  <a:gd name="T11" fmla="*/ 853 w 853"/>
                  <a:gd name="T12" fmla="*/ 854 h 854"/>
                </a:gdLst>
                <a:ahLst/>
                <a:cxnLst>
                  <a:cxn ang="T6">
                    <a:pos x="T0" y="T1"/>
                  </a:cxn>
                  <a:cxn ang="T7">
                    <a:pos x="T2" y="T3"/>
                  </a:cxn>
                  <a:cxn ang="T8">
                    <a:pos x="T4" y="T5"/>
                  </a:cxn>
                </a:cxnLst>
                <a:rect l="T9" t="T10" r="T11" b="T12"/>
                <a:pathLst>
                  <a:path w="853" h="854">
                    <a:moveTo>
                      <a:pt x="853" y="85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4" name="Freeform 368"/>
              <p:cNvSpPr>
                <a:spLocks/>
              </p:cNvSpPr>
              <p:nvPr/>
            </p:nvSpPr>
            <p:spPr bwMode="auto">
              <a:xfrm>
                <a:off x="5008" y="3705"/>
                <a:ext cx="286" cy="286"/>
              </a:xfrm>
              <a:custGeom>
                <a:avLst/>
                <a:gdLst>
                  <a:gd name="T0" fmla="*/ 1144 w 1144"/>
                  <a:gd name="T1" fmla="*/ 1144 h 1144"/>
                  <a:gd name="T2" fmla="*/ 0 w 1144"/>
                  <a:gd name="T3" fmla="*/ 0 h 1144"/>
                  <a:gd name="T4" fmla="*/ 1 w 1144"/>
                  <a:gd name="T5" fmla="*/ 0 h 1144"/>
                  <a:gd name="T6" fmla="*/ 0 60000 65536"/>
                  <a:gd name="T7" fmla="*/ 0 60000 65536"/>
                  <a:gd name="T8" fmla="*/ 0 60000 65536"/>
                  <a:gd name="T9" fmla="*/ 0 w 1144"/>
                  <a:gd name="T10" fmla="*/ 0 h 1144"/>
                  <a:gd name="T11" fmla="*/ 1144 w 1144"/>
                  <a:gd name="T12" fmla="*/ 1144 h 1144"/>
                </a:gdLst>
                <a:ahLst/>
                <a:cxnLst>
                  <a:cxn ang="T6">
                    <a:pos x="T0" y="T1"/>
                  </a:cxn>
                  <a:cxn ang="T7">
                    <a:pos x="T2" y="T3"/>
                  </a:cxn>
                  <a:cxn ang="T8">
                    <a:pos x="T4" y="T5"/>
                  </a:cxn>
                </a:cxnLst>
                <a:rect l="T9" t="T10" r="T11" b="T12"/>
                <a:pathLst>
                  <a:path w="1144" h="1144">
                    <a:moveTo>
                      <a:pt x="1144" y="114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5" name="Freeform 369"/>
              <p:cNvSpPr>
                <a:spLocks/>
              </p:cNvSpPr>
              <p:nvPr/>
            </p:nvSpPr>
            <p:spPr bwMode="auto">
              <a:xfrm>
                <a:off x="5008" y="3632"/>
                <a:ext cx="359" cy="359"/>
              </a:xfrm>
              <a:custGeom>
                <a:avLst/>
                <a:gdLst>
                  <a:gd name="T0" fmla="*/ 1434 w 1434"/>
                  <a:gd name="T1" fmla="*/ 1436 h 1436"/>
                  <a:gd name="T2" fmla="*/ 0 w 1434"/>
                  <a:gd name="T3" fmla="*/ 0 h 1436"/>
                  <a:gd name="T4" fmla="*/ 1 w 1434"/>
                  <a:gd name="T5" fmla="*/ 0 h 1436"/>
                  <a:gd name="T6" fmla="*/ 0 60000 65536"/>
                  <a:gd name="T7" fmla="*/ 0 60000 65536"/>
                  <a:gd name="T8" fmla="*/ 0 60000 65536"/>
                  <a:gd name="T9" fmla="*/ 0 w 1434"/>
                  <a:gd name="T10" fmla="*/ 0 h 1436"/>
                  <a:gd name="T11" fmla="*/ 1434 w 1434"/>
                  <a:gd name="T12" fmla="*/ 1436 h 1436"/>
                </a:gdLst>
                <a:ahLst/>
                <a:cxnLst>
                  <a:cxn ang="T6">
                    <a:pos x="T0" y="T1"/>
                  </a:cxn>
                  <a:cxn ang="T7">
                    <a:pos x="T2" y="T3"/>
                  </a:cxn>
                  <a:cxn ang="T8">
                    <a:pos x="T4" y="T5"/>
                  </a:cxn>
                </a:cxnLst>
                <a:rect l="T9" t="T10" r="T11" b="T12"/>
                <a:pathLst>
                  <a:path w="1434" h="1436">
                    <a:moveTo>
                      <a:pt x="1434" y="143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6" name="Freeform 370"/>
              <p:cNvSpPr>
                <a:spLocks/>
              </p:cNvSpPr>
              <p:nvPr/>
            </p:nvSpPr>
            <p:spPr bwMode="auto">
              <a:xfrm>
                <a:off x="5043" y="3595"/>
                <a:ext cx="332" cy="332"/>
              </a:xfrm>
              <a:custGeom>
                <a:avLst/>
                <a:gdLst>
                  <a:gd name="T0" fmla="*/ 1327 w 1327"/>
                  <a:gd name="T1" fmla="*/ 1328 h 1328"/>
                  <a:gd name="T2" fmla="*/ 0 w 1327"/>
                  <a:gd name="T3" fmla="*/ 0 h 1328"/>
                  <a:gd name="T4" fmla="*/ 1 w 1327"/>
                  <a:gd name="T5" fmla="*/ 0 h 1328"/>
                  <a:gd name="T6" fmla="*/ 0 60000 65536"/>
                  <a:gd name="T7" fmla="*/ 0 60000 65536"/>
                  <a:gd name="T8" fmla="*/ 0 60000 65536"/>
                  <a:gd name="T9" fmla="*/ 0 w 1327"/>
                  <a:gd name="T10" fmla="*/ 0 h 1328"/>
                  <a:gd name="T11" fmla="*/ 1327 w 1327"/>
                  <a:gd name="T12" fmla="*/ 1328 h 1328"/>
                </a:gdLst>
                <a:ahLst/>
                <a:cxnLst>
                  <a:cxn ang="T6">
                    <a:pos x="T0" y="T1"/>
                  </a:cxn>
                  <a:cxn ang="T7">
                    <a:pos x="T2" y="T3"/>
                  </a:cxn>
                  <a:cxn ang="T8">
                    <a:pos x="T4" y="T5"/>
                  </a:cxn>
                </a:cxnLst>
                <a:rect l="T9" t="T10" r="T11" b="T12"/>
                <a:pathLst>
                  <a:path w="1327" h="1328">
                    <a:moveTo>
                      <a:pt x="1327" y="132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7" name="Freeform 371"/>
              <p:cNvSpPr>
                <a:spLocks/>
              </p:cNvSpPr>
              <p:nvPr/>
            </p:nvSpPr>
            <p:spPr bwMode="auto">
              <a:xfrm>
                <a:off x="5115" y="3594"/>
                <a:ext cx="245" cy="245"/>
              </a:xfrm>
              <a:custGeom>
                <a:avLst/>
                <a:gdLst>
                  <a:gd name="T0" fmla="*/ 980 w 980"/>
                  <a:gd name="T1" fmla="*/ 983 h 983"/>
                  <a:gd name="T2" fmla="*/ 0 w 980"/>
                  <a:gd name="T3" fmla="*/ 0 h 983"/>
                  <a:gd name="T4" fmla="*/ 1 w 980"/>
                  <a:gd name="T5" fmla="*/ 0 h 983"/>
                  <a:gd name="T6" fmla="*/ 0 60000 65536"/>
                  <a:gd name="T7" fmla="*/ 0 60000 65536"/>
                  <a:gd name="T8" fmla="*/ 0 60000 65536"/>
                  <a:gd name="T9" fmla="*/ 0 w 980"/>
                  <a:gd name="T10" fmla="*/ 0 h 983"/>
                  <a:gd name="T11" fmla="*/ 980 w 980"/>
                  <a:gd name="T12" fmla="*/ 983 h 983"/>
                </a:gdLst>
                <a:ahLst/>
                <a:cxnLst>
                  <a:cxn ang="T6">
                    <a:pos x="T0" y="T1"/>
                  </a:cxn>
                  <a:cxn ang="T7">
                    <a:pos x="T2" y="T3"/>
                  </a:cxn>
                  <a:cxn ang="T8">
                    <a:pos x="T4" y="T5"/>
                  </a:cxn>
                </a:cxnLst>
                <a:rect l="T9" t="T10" r="T11" b="T12"/>
                <a:pathLst>
                  <a:path w="980" h="983">
                    <a:moveTo>
                      <a:pt x="980" y="98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8" name="Freeform 372"/>
              <p:cNvSpPr>
                <a:spLocks/>
              </p:cNvSpPr>
              <p:nvPr/>
            </p:nvSpPr>
            <p:spPr bwMode="auto">
              <a:xfrm>
                <a:off x="5008" y="3487"/>
                <a:ext cx="38" cy="38"/>
              </a:xfrm>
              <a:custGeom>
                <a:avLst/>
                <a:gdLst>
                  <a:gd name="T0" fmla="*/ 151 w 151"/>
                  <a:gd name="T1" fmla="*/ 152 h 152"/>
                  <a:gd name="T2" fmla="*/ 0 w 151"/>
                  <a:gd name="T3" fmla="*/ 0 h 152"/>
                  <a:gd name="T4" fmla="*/ 1 w 151"/>
                  <a:gd name="T5" fmla="*/ 0 h 152"/>
                  <a:gd name="T6" fmla="*/ 0 60000 65536"/>
                  <a:gd name="T7" fmla="*/ 0 60000 65536"/>
                  <a:gd name="T8" fmla="*/ 0 60000 65536"/>
                  <a:gd name="T9" fmla="*/ 0 w 151"/>
                  <a:gd name="T10" fmla="*/ 0 h 152"/>
                  <a:gd name="T11" fmla="*/ 151 w 151"/>
                  <a:gd name="T12" fmla="*/ 152 h 152"/>
                </a:gdLst>
                <a:ahLst/>
                <a:cxnLst>
                  <a:cxn ang="T6">
                    <a:pos x="T0" y="T1"/>
                  </a:cxn>
                  <a:cxn ang="T7">
                    <a:pos x="T2" y="T3"/>
                  </a:cxn>
                  <a:cxn ang="T8">
                    <a:pos x="T4" y="T5"/>
                  </a:cxn>
                </a:cxnLst>
                <a:rect l="T9" t="T10" r="T11" b="T12"/>
                <a:pathLst>
                  <a:path w="151" h="152">
                    <a:moveTo>
                      <a:pt x="151" y="15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19" name="Freeform 373"/>
              <p:cNvSpPr>
                <a:spLocks/>
              </p:cNvSpPr>
              <p:nvPr/>
            </p:nvSpPr>
            <p:spPr bwMode="auto">
              <a:xfrm>
                <a:off x="5188" y="3594"/>
                <a:ext cx="165" cy="165"/>
              </a:xfrm>
              <a:custGeom>
                <a:avLst/>
                <a:gdLst>
                  <a:gd name="T0" fmla="*/ 661 w 661"/>
                  <a:gd name="T1" fmla="*/ 663 h 663"/>
                  <a:gd name="T2" fmla="*/ 0 w 661"/>
                  <a:gd name="T3" fmla="*/ 0 h 663"/>
                  <a:gd name="T4" fmla="*/ 1 w 661"/>
                  <a:gd name="T5" fmla="*/ 0 h 663"/>
                  <a:gd name="T6" fmla="*/ 0 60000 65536"/>
                  <a:gd name="T7" fmla="*/ 0 60000 65536"/>
                  <a:gd name="T8" fmla="*/ 0 60000 65536"/>
                  <a:gd name="T9" fmla="*/ 0 w 661"/>
                  <a:gd name="T10" fmla="*/ 0 h 663"/>
                  <a:gd name="T11" fmla="*/ 661 w 661"/>
                  <a:gd name="T12" fmla="*/ 663 h 663"/>
                </a:gdLst>
                <a:ahLst/>
                <a:cxnLst>
                  <a:cxn ang="T6">
                    <a:pos x="T0" y="T1"/>
                  </a:cxn>
                  <a:cxn ang="T7">
                    <a:pos x="T2" y="T3"/>
                  </a:cxn>
                  <a:cxn ang="T8">
                    <a:pos x="T4" y="T5"/>
                  </a:cxn>
                </a:cxnLst>
                <a:rect l="T9" t="T10" r="T11" b="T12"/>
                <a:pathLst>
                  <a:path w="661" h="663">
                    <a:moveTo>
                      <a:pt x="661" y="66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0" name="Freeform 374"/>
              <p:cNvSpPr>
                <a:spLocks/>
              </p:cNvSpPr>
              <p:nvPr/>
            </p:nvSpPr>
            <p:spPr bwMode="auto">
              <a:xfrm>
                <a:off x="5008" y="3414"/>
                <a:ext cx="111" cy="111"/>
              </a:xfrm>
              <a:custGeom>
                <a:avLst/>
                <a:gdLst>
                  <a:gd name="T0" fmla="*/ 442 w 442"/>
                  <a:gd name="T1" fmla="*/ 443 h 443"/>
                  <a:gd name="T2" fmla="*/ 0 w 442"/>
                  <a:gd name="T3" fmla="*/ 0 h 443"/>
                  <a:gd name="T4" fmla="*/ 1 w 442"/>
                  <a:gd name="T5" fmla="*/ 0 h 443"/>
                  <a:gd name="T6" fmla="*/ 0 60000 65536"/>
                  <a:gd name="T7" fmla="*/ 0 60000 65536"/>
                  <a:gd name="T8" fmla="*/ 0 60000 65536"/>
                  <a:gd name="T9" fmla="*/ 0 w 442"/>
                  <a:gd name="T10" fmla="*/ 0 h 443"/>
                  <a:gd name="T11" fmla="*/ 442 w 442"/>
                  <a:gd name="T12" fmla="*/ 443 h 443"/>
                </a:gdLst>
                <a:ahLst/>
                <a:cxnLst>
                  <a:cxn ang="T6">
                    <a:pos x="T0" y="T1"/>
                  </a:cxn>
                  <a:cxn ang="T7">
                    <a:pos x="T2" y="T3"/>
                  </a:cxn>
                  <a:cxn ang="T8">
                    <a:pos x="T4" y="T5"/>
                  </a:cxn>
                </a:cxnLst>
                <a:rect l="T9" t="T10" r="T11" b="T12"/>
                <a:pathLst>
                  <a:path w="442" h="443">
                    <a:moveTo>
                      <a:pt x="442" y="44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1" name="Freeform 375"/>
              <p:cNvSpPr>
                <a:spLocks/>
              </p:cNvSpPr>
              <p:nvPr/>
            </p:nvSpPr>
            <p:spPr bwMode="auto">
              <a:xfrm>
                <a:off x="5226" y="3559"/>
                <a:ext cx="128" cy="129"/>
              </a:xfrm>
              <a:custGeom>
                <a:avLst/>
                <a:gdLst>
                  <a:gd name="T0" fmla="*/ 513 w 513"/>
                  <a:gd name="T1" fmla="*/ 513 h 513"/>
                  <a:gd name="T2" fmla="*/ 0 w 513"/>
                  <a:gd name="T3" fmla="*/ 0 h 513"/>
                  <a:gd name="T4" fmla="*/ 1 w 513"/>
                  <a:gd name="T5" fmla="*/ 0 h 513"/>
                  <a:gd name="T6" fmla="*/ 0 60000 65536"/>
                  <a:gd name="T7" fmla="*/ 0 60000 65536"/>
                  <a:gd name="T8" fmla="*/ 0 60000 65536"/>
                  <a:gd name="T9" fmla="*/ 0 w 513"/>
                  <a:gd name="T10" fmla="*/ 0 h 513"/>
                  <a:gd name="T11" fmla="*/ 513 w 513"/>
                  <a:gd name="T12" fmla="*/ 513 h 513"/>
                </a:gdLst>
                <a:ahLst/>
                <a:cxnLst>
                  <a:cxn ang="T6">
                    <a:pos x="T0" y="T1"/>
                  </a:cxn>
                  <a:cxn ang="T7">
                    <a:pos x="T2" y="T3"/>
                  </a:cxn>
                  <a:cxn ang="T8">
                    <a:pos x="T4" y="T5"/>
                  </a:cxn>
                </a:cxnLst>
                <a:rect l="T9" t="T10" r="T11" b="T12"/>
                <a:pathLst>
                  <a:path w="513" h="513">
                    <a:moveTo>
                      <a:pt x="513" y="51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2" name="Freeform 376"/>
              <p:cNvSpPr>
                <a:spLocks/>
              </p:cNvSpPr>
              <p:nvPr/>
            </p:nvSpPr>
            <p:spPr bwMode="auto">
              <a:xfrm>
                <a:off x="5008" y="3341"/>
                <a:ext cx="183" cy="184"/>
              </a:xfrm>
              <a:custGeom>
                <a:avLst/>
                <a:gdLst>
                  <a:gd name="T0" fmla="*/ 733 w 733"/>
                  <a:gd name="T1" fmla="*/ 735 h 735"/>
                  <a:gd name="T2" fmla="*/ 0 w 733"/>
                  <a:gd name="T3" fmla="*/ 0 h 735"/>
                  <a:gd name="T4" fmla="*/ 1 w 733"/>
                  <a:gd name="T5" fmla="*/ 0 h 735"/>
                  <a:gd name="T6" fmla="*/ 0 60000 65536"/>
                  <a:gd name="T7" fmla="*/ 0 60000 65536"/>
                  <a:gd name="T8" fmla="*/ 0 60000 65536"/>
                  <a:gd name="T9" fmla="*/ 0 w 733"/>
                  <a:gd name="T10" fmla="*/ 0 h 735"/>
                  <a:gd name="T11" fmla="*/ 733 w 733"/>
                  <a:gd name="T12" fmla="*/ 735 h 735"/>
                </a:gdLst>
                <a:ahLst/>
                <a:cxnLst>
                  <a:cxn ang="T6">
                    <a:pos x="T0" y="T1"/>
                  </a:cxn>
                  <a:cxn ang="T7">
                    <a:pos x="T2" y="T3"/>
                  </a:cxn>
                  <a:cxn ang="T8">
                    <a:pos x="T4" y="T5"/>
                  </a:cxn>
                </a:cxnLst>
                <a:rect l="T9" t="T10" r="T11" b="T12"/>
                <a:pathLst>
                  <a:path w="733" h="735">
                    <a:moveTo>
                      <a:pt x="733" y="73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3" name="Freeform 377"/>
              <p:cNvSpPr>
                <a:spLocks/>
              </p:cNvSpPr>
              <p:nvPr/>
            </p:nvSpPr>
            <p:spPr bwMode="auto">
              <a:xfrm>
                <a:off x="5205" y="3528"/>
                <a:ext cx="21" cy="21"/>
              </a:xfrm>
              <a:custGeom>
                <a:avLst/>
                <a:gdLst>
                  <a:gd name="T0" fmla="*/ 87 w 87"/>
                  <a:gd name="T1" fmla="*/ 86 h 86"/>
                  <a:gd name="T2" fmla="*/ 0 w 87"/>
                  <a:gd name="T3" fmla="*/ 0 h 86"/>
                  <a:gd name="T4" fmla="*/ 1 w 87"/>
                  <a:gd name="T5" fmla="*/ 0 h 86"/>
                  <a:gd name="T6" fmla="*/ 0 60000 65536"/>
                  <a:gd name="T7" fmla="*/ 0 60000 65536"/>
                  <a:gd name="T8" fmla="*/ 0 60000 65536"/>
                  <a:gd name="T9" fmla="*/ 0 w 87"/>
                  <a:gd name="T10" fmla="*/ 0 h 86"/>
                  <a:gd name="T11" fmla="*/ 87 w 87"/>
                  <a:gd name="T12" fmla="*/ 86 h 86"/>
                </a:gdLst>
                <a:ahLst/>
                <a:cxnLst>
                  <a:cxn ang="T6">
                    <a:pos x="T0" y="T1"/>
                  </a:cxn>
                  <a:cxn ang="T7">
                    <a:pos x="T2" y="T3"/>
                  </a:cxn>
                  <a:cxn ang="T8">
                    <a:pos x="T4" y="T5"/>
                  </a:cxn>
                </a:cxnLst>
                <a:rect l="T9" t="T10" r="T11" b="T12"/>
                <a:pathLst>
                  <a:path w="87" h="86">
                    <a:moveTo>
                      <a:pt x="87" y="8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4" name="Freeform 378"/>
              <p:cNvSpPr>
                <a:spLocks/>
              </p:cNvSpPr>
              <p:nvPr/>
            </p:nvSpPr>
            <p:spPr bwMode="auto">
              <a:xfrm>
                <a:off x="5008" y="3268"/>
                <a:ext cx="352" cy="352"/>
              </a:xfrm>
              <a:custGeom>
                <a:avLst/>
                <a:gdLst>
                  <a:gd name="T0" fmla="*/ 1407 w 1407"/>
                  <a:gd name="T1" fmla="*/ 1409 h 1409"/>
                  <a:gd name="T2" fmla="*/ 1163 w 1407"/>
                  <a:gd name="T3" fmla="*/ 1164 h 1409"/>
                  <a:gd name="T4" fmla="*/ 0 w 1407"/>
                  <a:gd name="T5" fmla="*/ 0 h 1409"/>
                  <a:gd name="T6" fmla="*/ 1 w 1407"/>
                  <a:gd name="T7" fmla="*/ 0 h 1409"/>
                  <a:gd name="T8" fmla="*/ 0 60000 65536"/>
                  <a:gd name="T9" fmla="*/ 0 60000 65536"/>
                  <a:gd name="T10" fmla="*/ 0 60000 65536"/>
                  <a:gd name="T11" fmla="*/ 0 60000 65536"/>
                  <a:gd name="T12" fmla="*/ 0 w 1407"/>
                  <a:gd name="T13" fmla="*/ 0 h 1409"/>
                  <a:gd name="T14" fmla="*/ 1407 w 1407"/>
                  <a:gd name="T15" fmla="*/ 1409 h 1409"/>
                </a:gdLst>
                <a:ahLst/>
                <a:cxnLst>
                  <a:cxn ang="T8">
                    <a:pos x="T0" y="T1"/>
                  </a:cxn>
                  <a:cxn ang="T9">
                    <a:pos x="T2" y="T3"/>
                  </a:cxn>
                  <a:cxn ang="T10">
                    <a:pos x="T4" y="T5"/>
                  </a:cxn>
                  <a:cxn ang="T11">
                    <a:pos x="T6" y="T7"/>
                  </a:cxn>
                </a:cxnLst>
                <a:rect l="T12" t="T13" r="T14" b="T15"/>
                <a:pathLst>
                  <a:path w="1407" h="1409">
                    <a:moveTo>
                      <a:pt x="1407" y="1409"/>
                    </a:moveTo>
                    <a:lnTo>
                      <a:pt x="1163" y="1164"/>
                    </a:ln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5" name="Freeform 379"/>
              <p:cNvSpPr>
                <a:spLocks/>
              </p:cNvSpPr>
              <p:nvPr/>
            </p:nvSpPr>
            <p:spPr bwMode="auto">
              <a:xfrm>
                <a:off x="5008" y="3195"/>
                <a:ext cx="359" cy="360"/>
              </a:xfrm>
              <a:custGeom>
                <a:avLst/>
                <a:gdLst>
                  <a:gd name="T0" fmla="*/ 1436 w 1436"/>
                  <a:gd name="T1" fmla="*/ 1437 h 1437"/>
                  <a:gd name="T2" fmla="*/ 0 w 1436"/>
                  <a:gd name="T3" fmla="*/ 0 h 1437"/>
                  <a:gd name="T4" fmla="*/ 1 w 1436"/>
                  <a:gd name="T5" fmla="*/ 0 h 1437"/>
                  <a:gd name="T6" fmla="*/ 0 60000 65536"/>
                  <a:gd name="T7" fmla="*/ 0 60000 65536"/>
                  <a:gd name="T8" fmla="*/ 0 60000 65536"/>
                  <a:gd name="T9" fmla="*/ 0 w 1436"/>
                  <a:gd name="T10" fmla="*/ 0 h 1437"/>
                  <a:gd name="T11" fmla="*/ 1436 w 1436"/>
                  <a:gd name="T12" fmla="*/ 1437 h 1437"/>
                </a:gdLst>
                <a:ahLst/>
                <a:cxnLst>
                  <a:cxn ang="T6">
                    <a:pos x="T0" y="T1"/>
                  </a:cxn>
                  <a:cxn ang="T7">
                    <a:pos x="T2" y="T3"/>
                  </a:cxn>
                  <a:cxn ang="T8">
                    <a:pos x="T4" y="T5"/>
                  </a:cxn>
                </a:cxnLst>
                <a:rect l="T9" t="T10" r="T11" b="T12"/>
                <a:pathLst>
                  <a:path w="1436" h="1437">
                    <a:moveTo>
                      <a:pt x="1436" y="143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6" name="Freeform 380"/>
              <p:cNvSpPr>
                <a:spLocks/>
              </p:cNvSpPr>
              <p:nvPr/>
            </p:nvSpPr>
            <p:spPr bwMode="auto">
              <a:xfrm>
                <a:off x="5012" y="3127"/>
                <a:ext cx="362" cy="361"/>
              </a:xfrm>
              <a:custGeom>
                <a:avLst/>
                <a:gdLst>
                  <a:gd name="T0" fmla="*/ 1444 w 1444"/>
                  <a:gd name="T1" fmla="*/ 1447 h 1447"/>
                  <a:gd name="T2" fmla="*/ 0 w 1444"/>
                  <a:gd name="T3" fmla="*/ 0 h 1447"/>
                  <a:gd name="T4" fmla="*/ 1 w 1444"/>
                  <a:gd name="T5" fmla="*/ 0 h 1447"/>
                  <a:gd name="T6" fmla="*/ 0 60000 65536"/>
                  <a:gd name="T7" fmla="*/ 0 60000 65536"/>
                  <a:gd name="T8" fmla="*/ 0 60000 65536"/>
                  <a:gd name="T9" fmla="*/ 0 w 1444"/>
                  <a:gd name="T10" fmla="*/ 0 h 1447"/>
                  <a:gd name="T11" fmla="*/ 1444 w 1444"/>
                  <a:gd name="T12" fmla="*/ 1447 h 1447"/>
                </a:gdLst>
                <a:ahLst/>
                <a:cxnLst>
                  <a:cxn ang="T6">
                    <a:pos x="T0" y="T1"/>
                  </a:cxn>
                  <a:cxn ang="T7">
                    <a:pos x="T2" y="T3"/>
                  </a:cxn>
                  <a:cxn ang="T8">
                    <a:pos x="T4" y="T5"/>
                  </a:cxn>
                </a:cxnLst>
                <a:rect l="T9" t="T10" r="T11" b="T12"/>
                <a:pathLst>
                  <a:path w="1444" h="1447">
                    <a:moveTo>
                      <a:pt x="1444" y="144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7" name="Freeform 381"/>
              <p:cNvSpPr>
                <a:spLocks/>
              </p:cNvSpPr>
              <p:nvPr/>
            </p:nvSpPr>
            <p:spPr bwMode="auto">
              <a:xfrm>
                <a:off x="5085" y="3127"/>
                <a:ext cx="291" cy="291"/>
              </a:xfrm>
              <a:custGeom>
                <a:avLst/>
                <a:gdLst>
                  <a:gd name="T0" fmla="*/ 1164 w 1164"/>
                  <a:gd name="T1" fmla="*/ 1167 h 1167"/>
                  <a:gd name="T2" fmla="*/ 0 w 1164"/>
                  <a:gd name="T3" fmla="*/ 0 h 1167"/>
                  <a:gd name="T4" fmla="*/ 1 w 1164"/>
                  <a:gd name="T5" fmla="*/ 0 h 1167"/>
                  <a:gd name="T6" fmla="*/ 0 60000 65536"/>
                  <a:gd name="T7" fmla="*/ 0 60000 65536"/>
                  <a:gd name="T8" fmla="*/ 0 60000 65536"/>
                  <a:gd name="T9" fmla="*/ 0 w 1164"/>
                  <a:gd name="T10" fmla="*/ 0 h 1167"/>
                  <a:gd name="T11" fmla="*/ 1164 w 1164"/>
                  <a:gd name="T12" fmla="*/ 1167 h 1167"/>
                </a:gdLst>
                <a:ahLst/>
                <a:cxnLst>
                  <a:cxn ang="T6">
                    <a:pos x="T0" y="T1"/>
                  </a:cxn>
                  <a:cxn ang="T7">
                    <a:pos x="T2" y="T3"/>
                  </a:cxn>
                  <a:cxn ang="T8">
                    <a:pos x="T4" y="T5"/>
                  </a:cxn>
                </a:cxnLst>
                <a:rect l="T9" t="T10" r="T11" b="T12"/>
                <a:pathLst>
                  <a:path w="1164" h="1167">
                    <a:moveTo>
                      <a:pt x="1164" y="116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8" name="Freeform 382"/>
              <p:cNvSpPr>
                <a:spLocks/>
              </p:cNvSpPr>
              <p:nvPr/>
            </p:nvSpPr>
            <p:spPr bwMode="auto">
              <a:xfrm>
                <a:off x="5158" y="3127"/>
                <a:ext cx="214" cy="214"/>
              </a:xfrm>
              <a:custGeom>
                <a:avLst/>
                <a:gdLst>
                  <a:gd name="T0" fmla="*/ 854 w 854"/>
                  <a:gd name="T1" fmla="*/ 857 h 857"/>
                  <a:gd name="T2" fmla="*/ 0 w 854"/>
                  <a:gd name="T3" fmla="*/ 0 h 857"/>
                  <a:gd name="T4" fmla="*/ 1 w 854"/>
                  <a:gd name="T5" fmla="*/ 0 h 857"/>
                  <a:gd name="T6" fmla="*/ 0 60000 65536"/>
                  <a:gd name="T7" fmla="*/ 0 60000 65536"/>
                  <a:gd name="T8" fmla="*/ 0 60000 65536"/>
                  <a:gd name="T9" fmla="*/ 0 w 854"/>
                  <a:gd name="T10" fmla="*/ 0 h 857"/>
                  <a:gd name="T11" fmla="*/ 854 w 854"/>
                  <a:gd name="T12" fmla="*/ 857 h 857"/>
                </a:gdLst>
                <a:ahLst/>
                <a:cxnLst>
                  <a:cxn ang="T6">
                    <a:pos x="T0" y="T1"/>
                  </a:cxn>
                  <a:cxn ang="T7">
                    <a:pos x="T2" y="T3"/>
                  </a:cxn>
                  <a:cxn ang="T8">
                    <a:pos x="T4" y="T5"/>
                  </a:cxn>
                </a:cxnLst>
                <a:rect l="T9" t="T10" r="T11" b="T12"/>
                <a:pathLst>
                  <a:path w="854" h="857">
                    <a:moveTo>
                      <a:pt x="854" y="85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29" name="Freeform 383"/>
              <p:cNvSpPr>
                <a:spLocks/>
              </p:cNvSpPr>
              <p:nvPr/>
            </p:nvSpPr>
            <p:spPr bwMode="auto">
              <a:xfrm>
                <a:off x="5231" y="3127"/>
                <a:ext cx="127" cy="127"/>
              </a:xfrm>
              <a:custGeom>
                <a:avLst/>
                <a:gdLst>
                  <a:gd name="T0" fmla="*/ 511 w 511"/>
                  <a:gd name="T1" fmla="*/ 511 h 511"/>
                  <a:gd name="T2" fmla="*/ 0 w 511"/>
                  <a:gd name="T3" fmla="*/ 0 h 511"/>
                  <a:gd name="T4" fmla="*/ 2 w 511"/>
                  <a:gd name="T5" fmla="*/ 0 h 511"/>
                  <a:gd name="T6" fmla="*/ 0 60000 65536"/>
                  <a:gd name="T7" fmla="*/ 0 60000 65536"/>
                  <a:gd name="T8" fmla="*/ 0 60000 65536"/>
                  <a:gd name="T9" fmla="*/ 0 w 511"/>
                  <a:gd name="T10" fmla="*/ 0 h 511"/>
                  <a:gd name="T11" fmla="*/ 511 w 511"/>
                  <a:gd name="T12" fmla="*/ 511 h 511"/>
                </a:gdLst>
                <a:ahLst/>
                <a:cxnLst>
                  <a:cxn ang="T6">
                    <a:pos x="T0" y="T1"/>
                  </a:cxn>
                  <a:cxn ang="T7">
                    <a:pos x="T2" y="T3"/>
                  </a:cxn>
                  <a:cxn ang="T8">
                    <a:pos x="T4" y="T5"/>
                  </a:cxn>
                </a:cxnLst>
                <a:rect l="T9" t="T10" r="T11" b="T12"/>
                <a:pathLst>
                  <a:path w="511" h="511">
                    <a:moveTo>
                      <a:pt x="511" y="511"/>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0" name="Freeform 384"/>
              <p:cNvSpPr>
                <a:spLocks/>
              </p:cNvSpPr>
              <p:nvPr/>
            </p:nvSpPr>
            <p:spPr bwMode="auto">
              <a:xfrm>
                <a:off x="5303" y="3127"/>
                <a:ext cx="34" cy="34"/>
              </a:xfrm>
              <a:custGeom>
                <a:avLst/>
                <a:gdLst>
                  <a:gd name="T0" fmla="*/ 137 w 137"/>
                  <a:gd name="T1" fmla="*/ 137 h 137"/>
                  <a:gd name="T2" fmla="*/ 0 w 137"/>
                  <a:gd name="T3" fmla="*/ 0 h 137"/>
                  <a:gd name="T4" fmla="*/ 1 w 137"/>
                  <a:gd name="T5" fmla="*/ 0 h 137"/>
                  <a:gd name="T6" fmla="*/ 0 60000 65536"/>
                  <a:gd name="T7" fmla="*/ 0 60000 65536"/>
                  <a:gd name="T8" fmla="*/ 0 60000 65536"/>
                  <a:gd name="T9" fmla="*/ 0 w 137"/>
                  <a:gd name="T10" fmla="*/ 0 h 137"/>
                  <a:gd name="T11" fmla="*/ 137 w 137"/>
                  <a:gd name="T12" fmla="*/ 137 h 137"/>
                </a:gdLst>
                <a:ahLst/>
                <a:cxnLst>
                  <a:cxn ang="T6">
                    <a:pos x="T0" y="T1"/>
                  </a:cxn>
                  <a:cxn ang="T7">
                    <a:pos x="T2" y="T3"/>
                  </a:cxn>
                  <a:cxn ang="T8">
                    <a:pos x="T4" y="T5"/>
                  </a:cxn>
                </a:cxnLst>
                <a:rect l="T9" t="T10" r="T11" b="T12"/>
                <a:pathLst>
                  <a:path w="137" h="137">
                    <a:moveTo>
                      <a:pt x="137" y="13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1" name="Freeform 385"/>
              <p:cNvSpPr>
                <a:spLocks/>
              </p:cNvSpPr>
              <p:nvPr/>
            </p:nvSpPr>
            <p:spPr bwMode="auto">
              <a:xfrm>
                <a:off x="4649" y="3111"/>
                <a:ext cx="111" cy="192"/>
              </a:xfrm>
              <a:custGeom>
                <a:avLst/>
                <a:gdLst>
                  <a:gd name="T0" fmla="*/ 0 w 444"/>
                  <a:gd name="T1" fmla="*/ 768 h 768"/>
                  <a:gd name="T2" fmla="*/ 443 w 444"/>
                  <a:gd name="T3" fmla="*/ 0 h 768"/>
                  <a:gd name="T4" fmla="*/ 444 w 444"/>
                  <a:gd name="T5" fmla="*/ 0 h 768"/>
                  <a:gd name="T6" fmla="*/ 0 60000 65536"/>
                  <a:gd name="T7" fmla="*/ 0 60000 65536"/>
                  <a:gd name="T8" fmla="*/ 0 60000 65536"/>
                  <a:gd name="T9" fmla="*/ 0 w 444"/>
                  <a:gd name="T10" fmla="*/ 0 h 768"/>
                  <a:gd name="T11" fmla="*/ 444 w 444"/>
                  <a:gd name="T12" fmla="*/ 768 h 768"/>
                </a:gdLst>
                <a:ahLst/>
                <a:cxnLst>
                  <a:cxn ang="T6">
                    <a:pos x="T0" y="T1"/>
                  </a:cxn>
                  <a:cxn ang="T7">
                    <a:pos x="T2" y="T3"/>
                  </a:cxn>
                  <a:cxn ang="T8">
                    <a:pos x="T4" y="T5"/>
                  </a:cxn>
                </a:cxnLst>
                <a:rect l="T9" t="T10" r="T11" b="T12"/>
                <a:pathLst>
                  <a:path w="444" h="768">
                    <a:moveTo>
                      <a:pt x="0" y="768"/>
                    </a:moveTo>
                    <a:lnTo>
                      <a:pt x="443" y="0"/>
                    </a:lnTo>
                    <a:lnTo>
                      <a:pt x="4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2" name="Freeform 386"/>
              <p:cNvSpPr>
                <a:spLocks/>
              </p:cNvSpPr>
              <p:nvPr/>
            </p:nvSpPr>
            <p:spPr bwMode="auto">
              <a:xfrm>
                <a:off x="4698" y="3113"/>
                <a:ext cx="121" cy="209"/>
              </a:xfrm>
              <a:custGeom>
                <a:avLst/>
                <a:gdLst>
                  <a:gd name="T0" fmla="*/ 0 w 484"/>
                  <a:gd name="T1" fmla="*/ 838 h 838"/>
                  <a:gd name="T2" fmla="*/ 483 w 484"/>
                  <a:gd name="T3" fmla="*/ 0 h 838"/>
                  <a:gd name="T4" fmla="*/ 484 w 484"/>
                  <a:gd name="T5" fmla="*/ 0 h 838"/>
                  <a:gd name="T6" fmla="*/ 0 60000 65536"/>
                  <a:gd name="T7" fmla="*/ 0 60000 65536"/>
                  <a:gd name="T8" fmla="*/ 0 60000 65536"/>
                  <a:gd name="T9" fmla="*/ 0 w 484"/>
                  <a:gd name="T10" fmla="*/ 0 h 838"/>
                  <a:gd name="T11" fmla="*/ 484 w 484"/>
                  <a:gd name="T12" fmla="*/ 838 h 838"/>
                </a:gdLst>
                <a:ahLst/>
                <a:cxnLst>
                  <a:cxn ang="T6">
                    <a:pos x="T0" y="T1"/>
                  </a:cxn>
                  <a:cxn ang="T7">
                    <a:pos x="T2" y="T3"/>
                  </a:cxn>
                  <a:cxn ang="T8">
                    <a:pos x="T4" y="T5"/>
                  </a:cxn>
                </a:cxnLst>
                <a:rect l="T9" t="T10" r="T11" b="T12"/>
                <a:pathLst>
                  <a:path w="484" h="838">
                    <a:moveTo>
                      <a:pt x="0" y="838"/>
                    </a:moveTo>
                    <a:lnTo>
                      <a:pt x="483" y="0"/>
                    </a:lnTo>
                    <a:lnTo>
                      <a:pt x="4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3" name="Freeform 387"/>
              <p:cNvSpPr>
                <a:spLocks/>
              </p:cNvSpPr>
              <p:nvPr/>
            </p:nvSpPr>
            <p:spPr bwMode="auto">
              <a:xfrm>
                <a:off x="4736" y="3186"/>
                <a:ext cx="100" cy="174"/>
              </a:xfrm>
              <a:custGeom>
                <a:avLst/>
                <a:gdLst>
                  <a:gd name="T0" fmla="*/ 0 w 401"/>
                  <a:gd name="T1" fmla="*/ 694 h 694"/>
                  <a:gd name="T2" fmla="*/ 400 w 401"/>
                  <a:gd name="T3" fmla="*/ 0 h 694"/>
                  <a:gd name="T4" fmla="*/ 401 w 401"/>
                  <a:gd name="T5" fmla="*/ 0 h 694"/>
                  <a:gd name="T6" fmla="*/ 0 60000 65536"/>
                  <a:gd name="T7" fmla="*/ 0 60000 65536"/>
                  <a:gd name="T8" fmla="*/ 0 60000 65536"/>
                  <a:gd name="T9" fmla="*/ 0 w 401"/>
                  <a:gd name="T10" fmla="*/ 0 h 694"/>
                  <a:gd name="T11" fmla="*/ 401 w 401"/>
                  <a:gd name="T12" fmla="*/ 694 h 694"/>
                </a:gdLst>
                <a:ahLst/>
                <a:cxnLst>
                  <a:cxn ang="T6">
                    <a:pos x="T0" y="T1"/>
                  </a:cxn>
                  <a:cxn ang="T7">
                    <a:pos x="T2" y="T3"/>
                  </a:cxn>
                  <a:cxn ang="T8">
                    <a:pos x="T4" y="T5"/>
                  </a:cxn>
                </a:cxnLst>
                <a:rect l="T9" t="T10" r="T11" b="T12"/>
                <a:pathLst>
                  <a:path w="401" h="694">
                    <a:moveTo>
                      <a:pt x="0" y="694"/>
                    </a:moveTo>
                    <a:lnTo>
                      <a:pt x="400" y="0"/>
                    </a:lnTo>
                    <a:lnTo>
                      <a:pt x="40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4" name="Freeform 388"/>
              <p:cNvSpPr>
                <a:spLocks/>
              </p:cNvSpPr>
              <p:nvPr/>
            </p:nvSpPr>
            <p:spPr bwMode="auto">
              <a:xfrm>
                <a:off x="4797" y="3186"/>
                <a:ext cx="98" cy="169"/>
              </a:xfrm>
              <a:custGeom>
                <a:avLst/>
                <a:gdLst>
                  <a:gd name="T0" fmla="*/ 0 w 390"/>
                  <a:gd name="T1" fmla="*/ 677 h 677"/>
                  <a:gd name="T2" fmla="*/ 389 w 390"/>
                  <a:gd name="T3" fmla="*/ 0 h 677"/>
                  <a:gd name="T4" fmla="*/ 390 w 390"/>
                  <a:gd name="T5" fmla="*/ 0 h 677"/>
                  <a:gd name="T6" fmla="*/ 0 60000 65536"/>
                  <a:gd name="T7" fmla="*/ 0 60000 65536"/>
                  <a:gd name="T8" fmla="*/ 0 60000 65536"/>
                  <a:gd name="T9" fmla="*/ 0 w 390"/>
                  <a:gd name="T10" fmla="*/ 0 h 677"/>
                  <a:gd name="T11" fmla="*/ 390 w 390"/>
                  <a:gd name="T12" fmla="*/ 677 h 677"/>
                </a:gdLst>
                <a:ahLst/>
                <a:cxnLst>
                  <a:cxn ang="T6">
                    <a:pos x="T0" y="T1"/>
                  </a:cxn>
                  <a:cxn ang="T7">
                    <a:pos x="T2" y="T3"/>
                  </a:cxn>
                  <a:cxn ang="T8">
                    <a:pos x="T4" y="T5"/>
                  </a:cxn>
                </a:cxnLst>
                <a:rect l="T9" t="T10" r="T11" b="T12"/>
                <a:pathLst>
                  <a:path w="390" h="677">
                    <a:moveTo>
                      <a:pt x="0" y="677"/>
                    </a:moveTo>
                    <a:lnTo>
                      <a:pt x="389" y="0"/>
                    </a:lnTo>
                    <a:lnTo>
                      <a:pt x="39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5" name="Freeform 389"/>
              <p:cNvSpPr>
                <a:spLocks/>
              </p:cNvSpPr>
              <p:nvPr/>
            </p:nvSpPr>
            <p:spPr bwMode="auto">
              <a:xfrm>
                <a:off x="4872" y="3260"/>
                <a:ext cx="40" cy="69"/>
              </a:xfrm>
              <a:custGeom>
                <a:avLst/>
                <a:gdLst>
                  <a:gd name="T0" fmla="*/ 0 w 160"/>
                  <a:gd name="T1" fmla="*/ 274 h 274"/>
                  <a:gd name="T2" fmla="*/ 159 w 160"/>
                  <a:gd name="T3" fmla="*/ 0 h 274"/>
                  <a:gd name="T4" fmla="*/ 160 w 160"/>
                  <a:gd name="T5" fmla="*/ 0 h 274"/>
                  <a:gd name="T6" fmla="*/ 0 60000 65536"/>
                  <a:gd name="T7" fmla="*/ 0 60000 65536"/>
                  <a:gd name="T8" fmla="*/ 0 60000 65536"/>
                  <a:gd name="T9" fmla="*/ 0 w 160"/>
                  <a:gd name="T10" fmla="*/ 0 h 274"/>
                  <a:gd name="T11" fmla="*/ 160 w 160"/>
                  <a:gd name="T12" fmla="*/ 274 h 274"/>
                </a:gdLst>
                <a:ahLst/>
                <a:cxnLst>
                  <a:cxn ang="T6">
                    <a:pos x="T0" y="T1"/>
                  </a:cxn>
                  <a:cxn ang="T7">
                    <a:pos x="T2" y="T3"/>
                  </a:cxn>
                  <a:cxn ang="T8">
                    <a:pos x="T4" y="T5"/>
                  </a:cxn>
                </a:cxnLst>
                <a:rect l="T9" t="T10" r="T11" b="T12"/>
                <a:pathLst>
                  <a:path w="160" h="274">
                    <a:moveTo>
                      <a:pt x="0" y="274"/>
                    </a:moveTo>
                    <a:lnTo>
                      <a:pt x="159" y="0"/>
                    </a:lnTo>
                    <a:lnTo>
                      <a:pt x="16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6" name="Freeform 390"/>
              <p:cNvSpPr>
                <a:spLocks/>
              </p:cNvSpPr>
              <p:nvPr/>
            </p:nvSpPr>
            <p:spPr bwMode="auto">
              <a:xfrm>
                <a:off x="4639" y="3816"/>
                <a:ext cx="12" cy="20"/>
              </a:xfrm>
              <a:custGeom>
                <a:avLst/>
                <a:gdLst>
                  <a:gd name="T0" fmla="*/ 0 w 48"/>
                  <a:gd name="T1" fmla="*/ 82 h 82"/>
                  <a:gd name="T2" fmla="*/ 46 w 48"/>
                  <a:gd name="T3" fmla="*/ 0 h 82"/>
                  <a:gd name="T4" fmla="*/ 48 w 48"/>
                  <a:gd name="T5" fmla="*/ 0 h 82"/>
                  <a:gd name="T6" fmla="*/ 0 60000 65536"/>
                  <a:gd name="T7" fmla="*/ 0 60000 65536"/>
                  <a:gd name="T8" fmla="*/ 0 60000 65536"/>
                  <a:gd name="T9" fmla="*/ 0 w 48"/>
                  <a:gd name="T10" fmla="*/ 0 h 82"/>
                  <a:gd name="T11" fmla="*/ 48 w 48"/>
                  <a:gd name="T12" fmla="*/ 82 h 82"/>
                </a:gdLst>
                <a:ahLst/>
                <a:cxnLst>
                  <a:cxn ang="T6">
                    <a:pos x="T0" y="T1"/>
                  </a:cxn>
                  <a:cxn ang="T7">
                    <a:pos x="T2" y="T3"/>
                  </a:cxn>
                  <a:cxn ang="T8">
                    <a:pos x="T4" y="T5"/>
                  </a:cxn>
                </a:cxnLst>
                <a:rect l="T9" t="T10" r="T11" b="T12"/>
                <a:pathLst>
                  <a:path w="48" h="82">
                    <a:moveTo>
                      <a:pt x="0" y="82"/>
                    </a:moveTo>
                    <a:lnTo>
                      <a:pt x="46" y="0"/>
                    </a:lnTo>
                    <a:lnTo>
                      <a:pt x="4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7" name="Freeform 391"/>
              <p:cNvSpPr>
                <a:spLocks/>
              </p:cNvSpPr>
              <p:nvPr/>
            </p:nvSpPr>
            <p:spPr bwMode="auto">
              <a:xfrm>
                <a:off x="4665" y="3746"/>
                <a:ext cx="85" cy="147"/>
              </a:xfrm>
              <a:custGeom>
                <a:avLst/>
                <a:gdLst>
                  <a:gd name="T0" fmla="*/ 0 w 340"/>
                  <a:gd name="T1" fmla="*/ 588 h 588"/>
                  <a:gd name="T2" fmla="*/ 339 w 340"/>
                  <a:gd name="T3" fmla="*/ 0 h 588"/>
                  <a:gd name="T4" fmla="*/ 340 w 340"/>
                  <a:gd name="T5" fmla="*/ 0 h 588"/>
                  <a:gd name="T6" fmla="*/ 0 60000 65536"/>
                  <a:gd name="T7" fmla="*/ 0 60000 65536"/>
                  <a:gd name="T8" fmla="*/ 0 60000 65536"/>
                  <a:gd name="T9" fmla="*/ 0 w 340"/>
                  <a:gd name="T10" fmla="*/ 0 h 588"/>
                  <a:gd name="T11" fmla="*/ 340 w 340"/>
                  <a:gd name="T12" fmla="*/ 588 h 588"/>
                </a:gdLst>
                <a:ahLst/>
                <a:cxnLst>
                  <a:cxn ang="T6">
                    <a:pos x="T0" y="T1"/>
                  </a:cxn>
                  <a:cxn ang="T7">
                    <a:pos x="T2" y="T3"/>
                  </a:cxn>
                  <a:cxn ang="T8">
                    <a:pos x="T4" y="T5"/>
                  </a:cxn>
                </a:cxnLst>
                <a:rect l="T9" t="T10" r="T11" b="T12"/>
                <a:pathLst>
                  <a:path w="340" h="588">
                    <a:moveTo>
                      <a:pt x="0" y="588"/>
                    </a:moveTo>
                    <a:lnTo>
                      <a:pt x="339" y="0"/>
                    </a:lnTo>
                    <a:lnTo>
                      <a:pt x="34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8" name="Freeform 392"/>
              <p:cNvSpPr>
                <a:spLocks/>
              </p:cNvSpPr>
              <p:nvPr/>
            </p:nvSpPr>
            <p:spPr bwMode="auto">
              <a:xfrm>
                <a:off x="4697" y="3764"/>
                <a:ext cx="103" cy="177"/>
              </a:xfrm>
              <a:custGeom>
                <a:avLst/>
                <a:gdLst>
                  <a:gd name="T0" fmla="*/ 0 w 411"/>
                  <a:gd name="T1" fmla="*/ 709 h 709"/>
                  <a:gd name="T2" fmla="*/ 409 w 411"/>
                  <a:gd name="T3" fmla="*/ 0 h 709"/>
                  <a:gd name="T4" fmla="*/ 411 w 411"/>
                  <a:gd name="T5" fmla="*/ 0 h 709"/>
                  <a:gd name="T6" fmla="*/ 0 60000 65536"/>
                  <a:gd name="T7" fmla="*/ 0 60000 65536"/>
                  <a:gd name="T8" fmla="*/ 0 60000 65536"/>
                  <a:gd name="T9" fmla="*/ 0 w 411"/>
                  <a:gd name="T10" fmla="*/ 0 h 709"/>
                  <a:gd name="T11" fmla="*/ 411 w 411"/>
                  <a:gd name="T12" fmla="*/ 709 h 709"/>
                </a:gdLst>
                <a:ahLst/>
                <a:cxnLst>
                  <a:cxn ang="T6">
                    <a:pos x="T0" y="T1"/>
                  </a:cxn>
                  <a:cxn ang="T7">
                    <a:pos x="T2" y="T3"/>
                  </a:cxn>
                  <a:cxn ang="T8">
                    <a:pos x="T4" y="T5"/>
                  </a:cxn>
                </a:cxnLst>
                <a:rect l="T9" t="T10" r="T11" b="T12"/>
                <a:pathLst>
                  <a:path w="411" h="709">
                    <a:moveTo>
                      <a:pt x="0" y="709"/>
                    </a:moveTo>
                    <a:lnTo>
                      <a:pt x="409" y="0"/>
                    </a:lnTo>
                    <a:lnTo>
                      <a:pt x="4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39" name="Freeform 393"/>
              <p:cNvSpPr>
                <a:spLocks/>
              </p:cNvSpPr>
              <p:nvPr/>
            </p:nvSpPr>
            <p:spPr bwMode="auto">
              <a:xfrm>
                <a:off x="4733" y="3781"/>
                <a:ext cx="116" cy="201"/>
              </a:xfrm>
              <a:custGeom>
                <a:avLst/>
                <a:gdLst>
                  <a:gd name="T0" fmla="*/ 0 w 464"/>
                  <a:gd name="T1" fmla="*/ 803 h 803"/>
                  <a:gd name="T2" fmla="*/ 463 w 464"/>
                  <a:gd name="T3" fmla="*/ 0 h 803"/>
                  <a:gd name="T4" fmla="*/ 464 w 464"/>
                  <a:gd name="T5" fmla="*/ 0 h 803"/>
                  <a:gd name="T6" fmla="*/ 0 60000 65536"/>
                  <a:gd name="T7" fmla="*/ 0 60000 65536"/>
                  <a:gd name="T8" fmla="*/ 0 60000 65536"/>
                  <a:gd name="T9" fmla="*/ 0 w 464"/>
                  <a:gd name="T10" fmla="*/ 0 h 803"/>
                  <a:gd name="T11" fmla="*/ 464 w 464"/>
                  <a:gd name="T12" fmla="*/ 803 h 803"/>
                </a:gdLst>
                <a:ahLst/>
                <a:cxnLst>
                  <a:cxn ang="T6">
                    <a:pos x="T0" y="T1"/>
                  </a:cxn>
                  <a:cxn ang="T7">
                    <a:pos x="T2" y="T3"/>
                  </a:cxn>
                  <a:cxn ang="T8">
                    <a:pos x="T4" y="T5"/>
                  </a:cxn>
                </a:cxnLst>
                <a:rect l="T9" t="T10" r="T11" b="T12"/>
                <a:pathLst>
                  <a:path w="464" h="803">
                    <a:moveTo>
                      <a:pt x="0" y="803"/>
                    </a:moveTo>
                    <a:lnTo>
                      <a:pt x="463" y="0"/>
                    </a:lnTo>
                    <a:lnTo>
                      <a:pt x="4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0" name="Freeform 394"/>
              <p:cNvSpPr>
                <a:spLocks/>
              </p:cNvSpPr>
              <p:nvPr/>
            </p:nvSpPr>
            <p:spPr bwMode="auto">
              <a:xfrm>
                <a:off x="4772" y="3937"/>
                <a:ext cx="47" cy="80"/>
              </a:xfrm>
              <a:custGeom>
                <a:avLst/>
                <a:gdLst>
                  <a:gd name="T0" fmla="*/ 0 w 187"/>
                  <a:gd name="T1" fmla="*/ 323 h 323"/>
                  <a:gd name="T2" fmla="*/ 186 w 187"/>
                  <a:gd name="T3" fmla="*/ 0 h 323"/>
                  <a:gd name="T4" fmla="*/ 187 w 187"/>
                  <a:gd name="T5" fmla="*/ 0 h 323"/>
                  <a:gd name="T6" fmla="*/ 0 60000 65536"/>
                  <a:gd name="T7" fmla="*/ 0 60000 65536"/>
                  <a:gd name="T8" fmla="*/ 0 60000 65536"/>
                  <a:gd name="T9" fmla="*/ 0 w 187"/>
                  <a:gd name="T10" fmla="*/ 0 h 323"/>
                  <a:gd name="T11" fmla="*/ 187 w 187"/>
                  <a:gd name="T12" fmla="*/ 323 h 323"/>
                </a:gdLst>
                <a:ahLst/>
                <a:cxnLst>
                  <a:cxn ang="T6">
                    <a:pos x="T0" y="T1"/>
                  </a:cxn>
                  <a:cxn ang="T7">
                    <a:pos x="T2" y="T3"/>
                  </a:cxn>
                  <a:cxn ang="T8">
                    <a:pos x="T4" y="T5"/>
                  </a:cxn>
                </a:cxnLst>
                <a:rect l="T9" t="T10" r="T11" b="T12"/>
                <a:pathLst>
                  <a:path w="187" h="323">
                    <a:moveTo>
                      <a:pt x="0" y="323"/>
                    </a:moveTo>
                    <a:lnTo>
                      <a:pt x="186" y="0"/>
                    </a:lnTo>
                    <a:lnTo>
                      <a:pt x="18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1" name="Freeform 395"/>
              <p:cNvSpPr>
                <a:spLocks/>
              </p:cNvSpPr>
              <p:nvPr/>
            </p:nvSpPr>
            <p:spPr bwMode="auto">
              <a:xfrm>
                <a:off x="4821" y="3799"/>
                <a:ext cx="77" cy="133"/>
              </a:xfrm>
              <a:custGeom>
                <a:avLst/>
                <a:gdLst>
                  <a:gd name="T0" fmla="*/ 0 w 309"/>
                  <a:gd name="T1" fmla="*/ 532 h 532"/>
                  <a:gd name="T2" fmla="*/ 307 w 309"/>
                  <a:gd name="T3" fmla="*/ 0 h 532"/>
                  <a:gd name="T4" fmla="*/ 309 w 309"/>
                  <a:gd name="T5" fmla="*/ 0 h 532"/>
                  <a:gd name="T6" fmla="*/ 0 60000 65536"/>
                  <a:gd name="T7" fmla="*/ 0 60000 65536"/>
                  <a:gd name="T8" fmla="*/ 0 60000 65536"/>
                  <a:gd name="T9" fmla="*/ 0 w 309"/>
                  <a:gd name="T10" fmla="*/ 0 h 532"/>
                  <a:gd name="T11" fmla="*/ 309 w 309"/>
                  <a:gd name="T12" fmla="*/ 532 h 532"/>
                </a:gdLst>
                <a:ahLst/>
                <a:cxnLst>
                  <a:cxn ang="T6">
                    <a:pos x="T0" y="T1"/>
                  </a:cxn>
                  <a:cxn ang="T7">
                    <a:pos x="T2" y="T3"/>
                  </a:cxn>
                  <a:cxn ang="T8">
                    <a:pos x="T4" y="T5"/>
                  </a:cxn>
                </a:cxnLst>
                <a:rect l="T9" t="T10" r="T11" b="T12"/>
                <a:pathLst>
                  <a:path w="309" h="532">
                    <a:moveTo>
                      <a:pt x="0" y="532"/>
                    </a:moveTo>
                    <a:lnTo>
                      <a:pt x="307" y="0"/>
                    </a:lnTo>
                    <a:lnTo>
                      <a:pt x="3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2" name="Freeform 396"/>
              <p:cNvSpPr>
                <a:spLocks/>
              </p:cNvSpPr>
              <p:nvPr/>
            </p:nvSpPr>
            <p:spPr bwMode="auto">
              <a:xfrm>
                <a:off x="4815" y="4039"/>
                <a:ext cx="4" cy="7"/>
              </a:xfrm>
              <a:custGeom>
                <a:avLst/>
                <a:gdLst>
                  <a:gd name="T0" fmla="*/ 0 w 17"/>
                  <a:gd name="T1" fmla="*/ 28 h 28"/>
                  <a:gd name="T2" fmla="*/ 16 w 17"/>
                  <a:gd name="T3" fmla="*/ 0 h 28"/>
                  <a:gd name="T4" fmla="*/ 17 w 17"/>
                  <a:gd name="T5" fmla="*/ 0 h 28"/>
                  <a:gd name="T6" fmla="*/ 0 60000 65536"/>
                  <a:gd name="T7" fmla="*/ 0 60000 65536"/>
                  <a:gd name="T8" fmla="*/ 0 60000 65536"/>
                  <a:gd name="T9" fmla="*/ 0 w 17"/>
                  <a:gd name="T10" fmla="*/ 0 h 28"/>
                  <a:gd name="T11" fmla="*/ 17 w 17"/>
                  <a:gd name="T12" fmla="*/ 28 h 28"/>
                </a:gdLst>
                <a:ahLst/>
                <a:cxnLst>
                  <a:cxn ang="T6">
                    <a:pos x="T0" y="T1"/>
                  </a:cxn>
                  <a:cxn ang="T7">
                    <a:pos x="T2" y="T3"/>
                  </a:cxn>
                  <a:cxn ang="T8">
                    <a:pos x="T4" y="T5"/>
                  </a:cxn>
                </a:cxnLst>
                <a:rect l="T9" t="T10" r="T11" b="T12"/>
                <a:pathLst>
                  <a:path w="17" h="28">
                    <a:moveTo>
                      <a:pt x="0" y="28"/>
                    </a:moveTo>
                    <a:lnTo>
                      <a:pt x="16" y="0"/>
                    </a:lnTo>
                    <a:lnTo>
                      <a:pt x="17"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3" name="Freeform 397"/>
              <p:cNvSpPr>
                <a:spLocks/>
              </p:cNvSpPr>
              <p:nvPr/>
            </p:nvSpPr>
            <p:spPr bwMode="auto">
              <a:xfrm>
                <a:off x="4880" y="3878"/>
                <a:ext cx="32" cy="54"/>
              </a:xfrm>
              <a:custGeom>
                <a:avLst/>
                <a:gdLst>
                  <a:gd name="T0" fmla="*/ 0 w 126"/>
                  <a:gd name="T1" fmla="*/ 216 h 216"/>
                  <a:gd name="T2" fmla="*/ 125 w 126"/>
                  <a:gd name="T3" fmla="*/ 0 h 216"/>
                  <a:gd name="T4" fmla="*/ 126 w 126"/>
                  <a:gd name="T5" fmla="*/ 0 h 216"/>
                  <a:gd name="T6" fmla="*/ 0 60000 65536"/>
                  <a:gd name="T7" fmla="*/ 0 60000 65536"/>
                  <a:gd name="T8" fmla="*/ 0 60000 65536"/>
                  <a:gd name="T9" fmla="*/ 0 w 126"/>
                  <a:gd name="T10" fmla="*/ 0 h 216"/>
                  <a:gd name="T11" fmla="*/ 126 w 126"/>
                  <a:gd name="T12" fmla="*/ 216 h 216"/>
                </a:gdLst>
                <a:ahLst/>
                <a:cxnLst>
                  <a:cxn ang="T6">
                    <a:pos x="T0" y="T1"/>
                  </a:cxn>
                  <a:cxn ang="T7">
                    <a:pos x="T2" y="T3"/>
                  </a:cxn>
                  <a:cxn ang="T8">
                    <a:pos x="T4" y="T5"/>
                  </a:cxn>
                </a:cxnLst>
                <a:rect l="T9" t="T10" r="T11" b="T12"/>
                <a:pathLst>
                  <a:path w="126" h="216">
                    <a:moveTo>
                      <a:pt x="0" y="216"/>
                    </a:moveTo>
                    <a:lnTo>
                      <a:pt x="125" y="0"/>
                    </a:lnTo>
                    <a:lnTo>
                      <a:pt x="12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4" name="Freeform 398"/>
              <p:cNvSpPr>
                <a:spLocks/>
              </p:cNvSpPr>
              <p:nvPr/>
            </p:nvSpPr>
            <p:spPr bwMode="auto">
              <a:xfrm>
                <a:off x="4434" y="2767"/>
                <a:ext cx="1" cy="291"/>
              </a:xfrm>
              <a:custGeom>
                <a:avLst/>
                <a:gdLst>
                  <a:gd name="T0" fmla="*/ 0 w 2"/>
                  <a:gd name="T1" fmla="*/ 1164 h 1164"/>
                  <a:gd name="T2" fmla="*/ 0 w 2"/>
                  <a:gd name="T3" fmla="*/ 0 h 1164"/>
                  <a:gd name="T4" fmla="*/ 2 w 2"/>
                  <a:gd name="T5" fmla="*/ 0 h 1164"/>
                  <a:gd name="T6" fmla="*/ 0 60000 65536"/>
                  <a:gd name="T7" fmla="*/ 0 60000 65536"/>
                  <a:gd name="T8" fmla="*/ 0 60000 65536"/>
                  <a:gd name="T9" fmla="*/ 0 w 2"/>
                  <a:gd name="T10" fmla="*/ 0 h 1164"/>
                  <a:gd name="T11" fmla="*/ 2 w 2"/>
                  <a:gd name="T12" fmla="*/ 1164 h 1164"/>
                </a:gdLst>
                <a:ahLst/>
                <a:cxnLst>
                  <a:cxn ang="T6">
                    <a:pos x="T0" y="T1"/>
                  </a:cxn>
                  <a:cxn ang="T7">
                    <a:pos x="T2" y="T3"/>
                  </a:cxn>
                  <a:cxn ang="T8">
                    <a:pos x="T4" y="T5"/>
                  </a:cxn>
                </a:cxnLst>
                <a:rect l="T9" t="T10" r="T11" b="T12"/>
                <a:pathLst>
                  <a:path w="2" h="1164">
                    <a:moveTo>
                      <a:pt x="0" y="1164"/>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5" name="Freeform 399"/>
              <p:cNvSpPr>
                <a:spLocks/>
              </p:cNvSpPr>
              <p:nvPr/>
            </p:nvSpPr>
            <p:spPr bwMode="auto">
              <a:xfrm>
                <a:off x="4457" y="4072"/>
                <a:ext cx="1" cy="326"/>
              </a:xfrm>
              <a:custGeom>
                <a:avLst/>
                <a:gdLst>
                  <a:gd name="T0" fmla="*/ 0 w 1"/>
                  <a:gd name="T1" fmla="*/ 1304 h 1304"/>
                  <a:gd name="T2" fmla="*/ 0 w 1"/>
                  <a:gd name="T3" fmla="*/ 0 h 1304"/>
                  <a:gd name="T4" fmla="*/ 1 w 1"/>
                  <a:gd name="T5" fmla="*/ 0 h 1304"/>
                  <a:gd name="T6" fmla="*/ 0 60000 65536"/>
                  <a:gd name="T7" fmla="*/ 0 60000 65536"/>
                  <a:gd name="T8" fmla="*/ 0 60000 65536"/>
                  <a:gd name="T9" fmla="*/ 0 w 1"/>
                  <a:gd name="T10" fmla="*/ 0 h 1304"/>
                  <a:gd name="T11" fmla="*/ 1 w 1"/>
                  <a:gd name="T12" fmla="*/ 1304 h 1304"/>
                </a:gdLst>
                <a:ahLst/>
                <a:cxnLst>
                  <a:cxn ang="T6">
                    <a:pos x="T0" y="T1"/>
                  </a:cxn>
                  <a:cxn ang="T7">
                    <a:pos x="T2" y="T3"/>
                  </a:cxn>
                  <a:cxn ang="T8">
                    <a:pos x="T4" y="T5"/>
                  </a:cxn>
                </a:cxnLst>
                <a:rect l="T9" t="T10" r="T11" b="T12"/>
                <a:pathLst>
                  <a:path w="1" h="1304">
                    <a:moveTo>
                      <a:pt x="0" y="1304"/>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6" name="Freeform 400"/>
              <p:cNvSpPr>
                <a:spLocks/>
              </p:cNvSpPr>
              <p:nvPr/>
            </p:nvSpPr>
            <p:spPr bwMode="auto">
              <a:xfrm>
                <a:off x="3152" y="4368"/>
                <a:ext cx="30" cy="30"/>
              </a:xfrm>
              <a:custGeom>
                <a:avLst/>
                <a:gdLst>
                  <a:gd name="T0" fmla="*/ 120 w 120"/>
                  <a:gd name="T1" fmla="*/ 121 h 121"/>
                  <a:gd name="T2" fmla="*/ 0 w 120"/>
                  <a:gd name="T3" fmla="*/ 0 h 121"/>
                  <a:gd name="T4" fmla="*/ 1 w 120"/>
                  <a:gd name="T5" fmla="*/ 0 h 121"/>
                  <a:gd name="T6" fmla="*/ 0 60000 65536"/>
                  <a:gd name="T7" fmla="*/ 0 60000 65536"/>
                  <a:gd name="T8" fmla="*/ 0 60000 65536"/>
                  <a:gd name="T9" fmla="*/ 0 w 120"/>
                  <a:gd name="T10" fmla="*/ 0 h 121"/>
                  <a:gd name="T11" fmla="*/ 120 w 120"/>
                  <a:gd name="T12" fmla="*/ 121 h 121"/>
                </a:gdLst>
                <a:ahLst/>
                <a:cxnLst>
                  <a:cxn ang="T6">
                    <a:pos x="T0" y="T1"/>
                  </a:cxn>
                  <a:cxn ang="T7">
                    <a:pos x="T2" y="T3"/>
                  </a:cxn>
                  <a:cxn ang="T8">
                    <a:pos x="T4" y="T5"/>
                  </a:cxn>
                </a:cxnLst>
                <a:rect l="T9" t="T10" r="T11" b="T12"/>
                <a:pathLst>
                  <a:path w="120" h="121">
                    <a:moveTo>
                      <a:pt x="120" y="12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7" name="Freeform 401"/>
              <p:cNvSpPr>
                <a:spLocks/>
              </p:cNvSpPr>
              <p:nvPr/>
            </p:nvSpPr>
            <p:spPr bwMode="auto">
              <a:xfrm>
                <a:off x="3153" y="4260"/>
                <a:ext cx="138" cy="138"/>
              </a:xfrm>
              <a:custGeom>
                <a:avLst/>
                <a:gdLst>
                  <a:gd name="T0" fmla="*/ 554 w 554"/>
                  <a:gd name="T1" fmla="*/ 554 h 554"/>
                  <a:gd name="T2" fmla="*/ 0 w 554"/>
                  <a:gd name="T3" fmla="*/ 0 h 554"/>
                  <a:gd name="T4" fmla="*/ 1 w 554"/>
                  <a:gd name="T5" fmla="*/ 0 h 554"/>
                  <a:gd name="T6" fmla="*/ 0 60000 65536"/>
                  <a:gd name="T7" fmla="*/ 0 60000 65536"/>
                  <a:gd name="T8" fmla="*/ 0 60000 65536"/>
                  <a:gd name="T9" fmla="*/ 0 w 554"/>
                  <a:gd name="T10" fmla="*/ 0 h 554"/>
                  <a:gd name="T11" fmla="*/ 554 w 554"/>
                  <a:gd name="T12" fmla="*/ 554 h 554"/>
                </a:gdLst>
                <a:ahLst/>
                <a:cxnLst>
                  <a:cxn ang="T6">
                    <a:pos x="T0" y="T1"/>
                  </a:cxn>
                  <a:cxn ang="T7">
                    <a:pos x="T2" y="T3"/>
                  </a:cxn>
                  <a:cxn ang="T8">
                    <a:pos x="T4" y="T5"/>
                  </a:cxn>
                </a:cxnLst>
                <a:rect l="T9" t="T10" r="T11" b="T12"/>
                <a:pathLst>
                  <a:path w="554" h="554">
                    <a:moveTo>
                      <a:pt x="554" y="55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8" name="Freeform 402"/>
              <p:cNvSpPr>
                <a:spLocks/>
              </p:cNvSpPr>
              <p:nvPr/>
            </p:nvSpPr>
            <p:spPr bwMode="auto">
              <a:xfrm>
                <a:off x="3153" y="4151"/>
                <a:ext cx="247" cy="247"/>
              </a:xfrm>
              <a:custGeom>
                <a:avLst/>
                <a:gdLst>
                  <a:gd name="T0" fmla="*/ 987 w 987"/>
                  <a:gd name="T1" fmla="*/ 988 h 988"/>
                  <a:gd name="T2" fmla="*/ 0 w 987"/>
                  <a:gd name="T3" fmla="*/ 0 h 988"/>
                  <a:gd name="T4" fmla="*/ 1 w 987"/>
                  <a:gd name="T5" fmla="*/ 0 h 988"/>
                  <a:gd name="T6" fmla="*/ 0 60000 65536"/>
                  <a:gd name="T7" fmla="*/ 0 60000 65536"/>
                  <a:gd name="T8" fmla="*/ 0 60000 65536"/>
                  <a:gd name="T9" fmla="*/ 0 w 987"/>
                  <a:gd name="T10" fmla="*/ 0 h 988"/>
                  <a:gd name="T11" fmla="*/ 987 w 987"/>
                  <a:gd name="T12" fmla="*/ 988 h 988"/>
                </a:gdLst>
                <a:ahLst/>
                <a:cxnLst>
                  <a:cxn ang="T6">
                    <a:pos x="T0" y="T1"/>
                  </a:cxn>
                  <a:cxn ang="T7">
                    <a:pos x="T2" y="T3"/>
                  </a:cxn>
                  <a:cxn ang="T8">
                    <a:pos x="T4" y="T5"/>
                  </a:cxn>
                </a:cxnLst>
                <a:rect l="T9" t="T10" r="T11" b="T12"/>
                <a:pathLst>
                  <a:path w="987" h="988">
                    <a:moveTo>
                      <a:pt x="987" y="98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49" name="Freeform 403"/>
              <p:cNvSpPr>
                <a:spLocks/>
              </p:cNvSpPr>
              <p:nvPr/>
            </p:nvSpPr>
            <p:spPr bwMode="auto">
              <a:xfrm>
                <a:off x="3154" y="4043"/>
                <a:ext cx="355" cy="355"/>
              </a:xfrm>
              <a:custGeom>
                <a:avLst/>
                <a:gdLst>
                  <a:gd name="T0" fmla="*/ 1420 w 1420"/>
                  <a:gd name="T1" fmla="*/ 1422 h 1422"/>
                  <a:gd name="T2" fmla="*/ 0 w 1420"/>
                  <a:gd name="T3" fmla="*/ 0 h 1422"/>
                  <a:gd name="T4" fmla="*/ 1 w 1420"/>
                  <a:gd name="T5" fmla="*/ 0 h 1422"/>
                  <a:gd name="T6" fmla="*/ 0 60000 65536"/>
                  <a:gd name="T7" fmla="*/ 0 60000 65536"/>
                  <a:gd name="T8" fmla="*/ 0 60000 65536"/>
                  <a:gd name="T9" fmla="*/ 0 w 1420"/>
                  <a:gd name="T10" fmla="*/ 0 h 1422"/>
                  <a:gd name="T11" fmla="*/ 1420 w 1420"/>
                  <a:gd name="T12" fmla="*/ 1422 h 1422"/>
                </a:gdLst>
                <a:ahLst/>
                <a:cxnLst>
                  <a:cxn ang="T6">
                    <a:pos x="T0" y="T1"/>
                  </a:cxn>
                  <a:cxn ang="T7">
                    <a:pos x="T2" y="T3"/>
                  </a:cxn>
                  <a:cxn ang="T8">
                    <a:pos x="T4" y="T5"/>
                  </a:cxn>
                </a:cxnLst>
                <a:rect l="T9" t="T10" r="T11" b="T12"/>
                <a:pathLst>
                  <a:path w="1420" h="1422">
                    <a:moveTo>
                      <a:pt x="1420" y="142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0" name="Freeform 404"/>
              <p:cNvSpPr>
                <a:spLocks/>
              </p:cNvSpPr>
              <p:nvPr/>
            </p:nvSpPr>
            <p:spPr bwMode="auto">
              <a:xfrm>
                <a:off x="3155" y="3934"/>
                <a:ext cx="463" cy="464"/>
              </a:xfrm>
              <a:custGeom>
                <a:avLst/>
                <a:gdLst>
                  <a:gd name="T0" fmla="*/ 1853 w 1853"/>
                  <a:gd name="T1" fmla="*/ 1856 h 1856"/>
                  <a:gd name="T2" fmla="*/ 0 w 1853"/>
                  <a:gd name="T3" fmla="*/ 0 h 1856"/>
                  <a:gd name="T4" fmla="*/ 1 w 1853"/>
                  <a:gd name="T5" fmla="*/ 0 h 1856"/>
                  <a:gd name="T6" fmla="*/ 0 60000 65536"/>
                  <a:gd name="T7" fmla="*/ 0 60000 65536"/>
                  <a:gd name="T8" fmla="*/ 0 60000 65536"/>
                  <a:gd name="T9" fmla="*/ 0 w 1853"/>
                  <a:gd name="T10" fmla="*/ 0 h 1856"/>
                  <a:gd name="T11" fmla="*/ 1853 w 1853"/>
                  <a:gd name="T12" fmla="*/ 1856 h 1856"/>
                </a:gdLst>
                <a:ahLst/>
                <a:cxnLst>
                  <a:cxn ang="T6">
                    <a:pos x="T0" y="T1"/>
                  </a:cxn>
                  <a:cxn ang="T7">
                    <a:pos x="T2" y="T3"/>
                  </a:cxn>
                  <a:cxn ang="T8">
                    <a:pos x="T4" y="T5"/>
                  </a:cxn>
                </a:cxnLst>
                <a:rect l="T9" t="T10" r="T11" b="T12"/>
                <a:pathLst>
                  <a:path w="1853" h="1856">
                    <a:moveTo>
                      <a:pt x="1853" y="185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1" name="Freeform 405"/>
              <p:cNvSpPr>
                <a:spLocks/>
              </p:cNvSpPr>
              <p:nvPr/>
            </p:nvSpPr>
            <p:spPr bwMode="auto">
              <a:xfrm>
                <a:off x="3263" y="3933"/>
                <a:ext cx="464" cy="465"/>
              </a:xfrm>
              <a:custGeom>
                <a:avLst/>
                <a:gdLst>
                  <a:gd name="T0" fmla="*/ 1856 w 1856"/>
                  <a:gd name="T1" fmla="*/ 1859 h 1859"/>
                  <a:gd name="T2" fmla="*/ 0 w 1856"/>
                  <a:gd name="T3" fmla="*/ 0 h 1859"/>
                  <a:gd name="T4" fmla="*/ 1 w 1856"/>
                  <a:gd name="T5" fmla="*/ 0 h 1859"/>
                  <a:gd name="T6" fmla="*/ 0 60000 65536"/>
                  <a:gd name="T7" fmla="*/ 0 60000 65536"/>
                  <a:gd name="T8" fmla="*/ 0 60000 65536"/>
                  <a:gd name="T9" fmla="*/ 0 w 1856"/>
                  <a:gd name="T10" fmla="*/ 0 h 1859"/>
                  <a:gd name="T11" fmla="*/ 1856 w 1856"/>
                  <a:gd name="T12" fmla="*/ 1859 h 1859"/>
                </a:gdLst>
                <a:ahLst/>
                <a:cxnLst>
                  <a:cxn ang="T6">
                    <a:pos x="T0" y="T1"/>
                  </a:cxn>
                  <a:cxn ang="T7">
                    <a:pos x="T2" y="T3"/>
                  </a:cxn>
                  <a:cxn ang="T8">
                    <a:pos x="T4" y="T5"/>
                  </a:cxn>
                </a:cxnLst>
                <a:rect l="T9" t="T10" r="T11" b="T12"/>
                <a:pathLst>
                  <a:path w="1856" h="1859">
                    <a:moveTo>
                      <a:pt x="1856" y="185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2" name="Freeform 406"/>
              <p:cNvSpPr>
                <a:spLocks/>
              </p:cNvSpPr>
              <p:nvPr/>
            </p:nvSpPr>
            <p:spPr bwMode="auto">
              <a:xfrm>
                <a:off x="3387" y="3948"/>
                <a:ext cx="449" cy="450"/>
              </a:xfrm>
              <a:custGeom>
                <a:avLst/>
                <a:gdLst>
                  <a:gd name="T0" fmla="*/ 1800 w 1800"/>
                  <a:gd name="T1" fmla="*/ 1801 h 1801"/>
                  <a:gd name="T2" fmla="*/ 0 w 1800"/>
                  <a:gd name="T3" fmla="*/ 0 h 1801"/>
                  <a:gd name="T4" fmla="*/ 1 w 1800"/>
                  <a:gd name="T5" fmla="*/ 0 h 1801"/>
                  <a:gd name="T6" fmla="*/ 0 60000 65536"/>
                  <a:gd name="T7" fmla="*/ 0 60000 65536"/>
                  <a:gd name="T8" fmla="*/ 0 60000 65536"/>
                  <a:gd name="T9" fmla="*/ 0 w 1800"/>
                  <a:gd name="T10" fmla="*/ 0 h 1801"/>
                  <a:gd name="T11" fmla="*/ 1800 w 1800"/>
                  <a:gd name="T12" fmla="*/ 1801 h 1801"/>
                </a:gdLst>
                <a:ahLst/>
                <a:cxnLst>
                  <a:cxn ang="T6">
                    <a:pos x="T0" y="T1"/>
                  </a:cxn>
                  <a:cxn ang="T7">
                    <a:pos x="T2" y="T3"/>
                  </a:cxn>
                  <a:cxn ang="T8">
                    <a:pos x="T4" y="T5"/>
                  </a:cxn>
                </a:cxnLst>
                <a:rect l="T9" t="T10" r="T11" b="T12"/>
                <a:pathLst>
                  <a:path w="1800" h="1801">
                    <a:moveTo>
                      <a:pt x="1800" y="180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3" name="Freeform 407"/>
              <p:cNvSpPr>
                <a:spLocks/>
              </p:cNvSpPr>
              <p:nvPr/>
            </p:nvSpPr>
            <p:spPr bwMode="auto">
              <a:xfrm>
                <a:off x="3510" y="3962"/>
                <a:ext cx="435" cy="436"/>
              </a:xfrm>
              <a:custGeom>
                <a:avLst/>
                <a:gdLst>
                  <a:gd name="T0" fmla="*/ 1742 w 1742"/>
                  <a:gd name="T1" fmla="*/ 1745 h 1745"/>
                  <a:gd name="T2" fmla="*/ 0 w 1742"/>
                  <a:gd name="T3" fmla="*/ 0 h 1745"/>
                  <a:gd name="T4" fmla="*/ 1 w 1742"/>
                  <a:gd name="T5" fmla="*/ 0 h 1745"/>
                  <a:gd name="T6" fmla="*/ 0 60000 65536"/>
                  <a:gd name="T7" fmla="*/ 0 60000 65536"/>
                  <a:gd name="T8" fmla="*/ 0 60000 65536"/>
                  <a:gd name="T9" fmla="*/ 0 w 1742"/>
                  <a:gd name="T10" fmla="*/ 0 h 1745"/>
                  <a:gd name="T11" fmla="*/ 1742 w 1742"/>
                  <a:gd name="T12" fmla="*/ 1745 h 1745"/>
                </a:gdLst>
                <a:ahLst/>
                <a:cxnLst>
                  <a:cxn ang="T6">
                    <a:pos x="T0" y="T1"/>
                  </a:cxn>
                  <a:cxn ang="T7">
                    <a:pos x="T2" y="T3"/>
                  </a:cxn>
                  <a:cxn ang="T8">
                    <a:pos x="T4" y="T5"/>
                  </a:cxn>
                </a:cxnLst>
                <a:rect l="T9" t="T10" r="T11" b="T12"/>
                <a:pathLst>
                  <a:path w="1742" h="1745">
                    <a:moveTo>
                      <a:pt x="1742" y="174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4" name="Freeform 408"/>
              <p:cNvSpPr>
                <a:spLocks/>
              </p:cNvSpPr>
              <p:nvPr/>
            </p:nvSpPr>
            <p:spPr bwMode="auto">
              <a:xfrm>
                <a:off x="3633" y="3976"/>
                <a:ext cx="422" cy="422"/>
              </a:xfrm>
              <a:custGeom>
                <a:avLst/>
                <a:gdLst>
                  <a:gd name="T0" fmla="*/ 1685 w 1685"/>
                  <a:gd name="T1" fmla="*/ 1687 h 1687"/>
                  <a:gd name="T2" fmla="*/ 0 w 1685"/>
                  <a:gd name="T3" fmla="*/ 0 h 1687"/>
                  <a:gd name="T4" fmla="*/ 1 w 1685"/>
                  <a:gd name="T5" fmla="*/ 0 h 1687"/>
                  <a:gd name="T6" fmla="*/ 0 60000 65536"/>
                  <a:gd name="T7" fmla="*/ 0 60000 65536"/>
                  <a:gd name="T8" fmla="*/ 0 60000 65536"/>
                  <a:gd name="T9" fmla="*/ 0 w 1685"/>
                  <a:gd name="T10" fmla="*/ 0 h 1687"/>
                  <a:gd name="T11" fmla="*/ 1685 w 1685"/>
                  <a:gd name="T12" fmla="*/ 1687 h 1687"/>
                </a:gdLst>
                <a:ahLst/>
                <a:cxnLst>
                  <a:cxn ang="T6">
                    <a:pos x="T0" y="T1"/>
                  </a:cxn>
                  <a:cxn ang="T7">
                    <a:pos x="T2" y="T3"/>
                  </a:cxn>
                  <a:cxn ang="T8">
                    <a:pos x="T4" y="T5"/>
                  </a:cxn>
                </a:cxnLst>
                <a:rect l="T9" t="T10" r="T11" b="T12"/>
                <a:pathLst>
                  <a:path w="1685" h="1687">
                    <a:moveTo>
                      <a:pt x="1685" y="168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5" name="Freeform 409"/>
              <p:cNvSpPr>
                <a:spLocks/>
              </p:cNvSpPr>
              <p:nvPr/>
            </p:nvSpPr>
            <p:spPr bwMode="auto">
              <a:xfrm>
                <a:off x="3757" y="3991"/>
                <a:ext cx="407" cy="407"/>
              </a:xfrm>
              <a:custGeom>
                <a:avLst/>
                <a:gdLst>
                  <a:gd name="T0" fmla="*/ 1627 w 1627"/>
                  <a:gd name="T1" fmla="*/ 1629 h 1629"/>
                  <a:gd name="T2" fmla="*/ 0 w 1627"/>
                  <a:gd name="T3" fmla="*/ 0 h 1629"/>
                  <a:gd name="T4" fmla="*/ 1 w 1627"/>
                  <a:gd name="T5" fmla="*/ 0 h 1629"/>
                  <a:gd name="T6" fmla="*/ 0 60000 65536"/>
                  <a:gd name="T7" fmla="*/ 0 60000 65536"/>
                  <a:gd name="T8" fmla="*/ 0 60000 65536"/>
                  <a:gd name="T9" fmla="*/ 0 w 1627"/>
                  <a:gd name="T10" fmla="*/ 0 h 1629"/>
                  <a:gd name="T11" fmla="*/ 1627 w 1627"/>
                  <a:gd name="T12" fmla="*/ 1629 h 1629"/>
                </a:gdLst>
                <a:ahLst/>
                <a:cxnLst>
                  <a:cxn ang="T6">
                    <a:pos x="T0" y="T1"/>
                  </a:cxn>
                  <a:cxn ang="T7">
                    <a:pos x="T2" y="T3"/>
                  </a:cxn>
                  <a:cxn ang="T8">
                    <a:pos x="T4" y="T5"/>
                  </a:cxn>
                </a:cxnLst>
                <a:rect l="T9" t="T10" r="T11" b="T12"/>
                <a:pathLst>
                  <a:path w="1627" h="1629">
                    <a:moveTo>
                      <a:pt x="1627" y="162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6" name="Freeform 410"/>
              <p:cNvSpPr>
                <a:spLocks/>
              </p:cNvSpPr>
              <p:nvPr/>
            </p:nvSpPr>
            <p:spPr bwMode="auto">
              <a:xfrm>
                <a:off x="3880" y="4005"/>
                <a:ext cx="393" cy="393"/>
              </a:xfrm>
              <a:custGeom>
                <a:avLst/>
                <a:gdLst>
                  <a:gd name="T0" fmla="*/ 1570 w 1570"/>
                  <a:gd name="T1" fmla="*/ 1573 h 1573"/>
                  <a:gd name="T2" fmla="*/ 0 w 1570"/>
                  <a:gd name="T3" fmla="*/ 0 h 1573"/>
                  <a:gd name="T4" fmla="*/ 1 w 1570"/>
                  <a:gd name="T5" fmla="*/ 0 h 1573"/>
                  <a:gd name="T6" fmla="*/ 0 60000 65536"/>
                  <a:gd name="T7" fmla="*/ 0 60000 65536"/>
                  <a:gd name="T8" fmla="*/ 0 60000 65536"/>
                  <a:gd name="T9" fmla="*/ 0 w 1570"/>
                  <a:gd name="T10" fmla="*/ 0 h 1573"/>
                  <a:gd name="T11" fmla="*/ 1570 w 1570"/>
                  <a:gd name="T12" fmla="*/ 1573 h 1573"/>
                </a:gdLst>
                <a:ahLst/>
                <a:cxnLst>
                  <a:cxn ang="T6">
                    <a:pos x="T0" y="T1"/>
                  </a:cxn>
                  <a:cxn ang="T7">
                    <a:pos x="T2" y="T3"/>
                  </a:cxn>
                  <a:cxn ang="T8">
                    <a:pos x="T4" y="T5"/>
                  </a:cxn>
                </a:cxnLst>
                <a:rect l="T9" t="T10" r="T11" b="T12"/>
                <a:pathLst>
                  <a:path w="1570" h="1573">
                    <a:moveTo>
                      <a:pt x="1570" y="157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7" name="Freeform 411"/>
              <p:cNvSpPr>
                <a:spLocks/>
              </p:cNvSpPr>
              <p:nvPr/>
            </p:nvSpPr>
            <p:spPr bwMode="auto">
              <a:xfrm>
                <a:off x="4003" y="4019"/>
                <a:ext cx="379" cy="379"/>
              </a:xfrm>
              <a:custGeom>
                <a:avLst/>
                <a:gdLst>
                  <a:gd name="T0" fmla="*/ 1513 w 1513"/>
                  <a:gd name="T1" fmla="*/ 1515 h 1515"/>
                  <a:gd name="T2" fmla="*/ 0 w 1513"/>
                  <a:gd name="T3" fmla="*/ 0 h 1515"/>
                  <a:gd name="T4" fmla="*/ 1 w 1513"/>
                  <a:gd name="T5" fmla="*/ 0 h 1515"/>
                  <a:gd name="T6" fmla="*/ 0 60000 65536"/>
                  <a:gd name="T7" fmla="*/ 0 60000 65536"/>
                  <a:gd name="T8" fmla="*/ 0 60000 65536"/>
                  <a:gd name="T9" fmla="*/ 0 w 1513"/>
                  <a:gd name="T10" fmla="*/ 0 h 1515"/>
                  <a:gd name="T11" fmla="*/ 1513 w 1513"/>
                  <a:gd name="T12" fmla="*/ 1515 h 1515"/>
                </a:gdLst>
                <a:ahLst/>
                <a:cxnLst>
                  <a:cxn ang="T6">
                    <a:pos x="T0" y="T1"/>
                  </a:cxn>
                  <a:cxn ang="T7">
                    <a:pos x="T2" y="T3"/>
                  </a:cxn>
                  <a:cxn ang="T8">
                    <a:pos x="T4" y="T5"/>
                  </a:cxn>
                </a:cxnLst>
                <a:rect l="T9" t="T10" r="T11" b="T12"/>
                <a:pathLst>
                  <a:path w="1513" h="1515">
                    <a:moveTo>
                      <a:pt x="1513" y="151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8" name="Freeform 412"/>
              <p:cNvSpPr>
                <a:spLocks/>
              </p:cNvSpPr>
              <p:nvPr/>
            </p:nvSpPr>
            <p:spPr bwMode="auto">
              <a:xfrm>
                <a:off x="3160" y="3175"/>
                <a:ext cx="20" cy="20"/>
              </a:xfrm>
              <a:custGeom>
                <a:avLst/>
                <a:gdLst>
                  <a:gd name="T0" fmla="*/ 79 w 79"/>
                  <a:gd name="T1" fmla="*/ 78 h 78"/>
                  <a:gd name="T2" fmla="*/ 0 w 79"/>
                  <a:gd name="T3" fmla="*/ 0 h 78"/>
                  <a:gd name="T4" fmla="*/ 2 w 79"/>
                  <a:gd name="T5" fmla="*/ 0 h 78"/>
                  <a:gd name="T6" fmla="*/ 0 60000 65536"/>
                  <a:gd name="T7" fmla="*/ 0 60000 65536"/>
                  <a:gd name="T8" fmla="*/ 0 60000 65536"/>
                  <a:gd name="T9" fmla="*/ 0 w 79"/>
                  <a:gd name="T10" fmla="*/ 0 h 78"/>
                  <a:gd name="T11" fmla="*/ 79 w 79"/>
                  <a:gd name="T12" fmla="*/ 78 h 78"/>
                </a:gdLst>
                <a:ahLst/>
                <a:cxnLst>
                  <a:cxn ang="T6">
                    <a:pos x="T0" y="T1"/>
                  </a:cxn>
                  <a:cxn ang="T7">
                    <a:pos x="T2" y="T3"/>
                  </a:cxn>
                  <a:cxn ang="T8">
                    <a:pos x="T4" y="T5"/>
                  </a:cxn>
                </a:cxnLst>
                <a:rect l="T9" t="T10" r="T11" b="T12"/>
                <a:pathLst>
                  <a:path w="79" h="78">
                    <a:moveTo>
                      <a:pt x="79" y="78"/>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59" name="Freeform 413"/>
              <p:cNvSpPr>
                <a:spLocks/>
              </p:cNvSpPr>
              <p:nvPr/>
            </p:nvSpPr>
            <p:spPr bwMode="auto">
              <a:xfrm>
                <a:off x="4127" y="4034"/>
                <a:ext cx="330" cy="331"/>
              </a:xfrm>
              <a:custGeom>
                <a:avLst/>
                <a:gdLst>
                  <a:gd name="T0" fmla="*/ 1321 w 1321"/>
                  <a:gd name="T1" fmla="*/ 1323 h 1323"/>
                  <a:gd name="T2" fmla="*/ 0 w 1321"/>
                  <a:gd name="T3" fmla="*/ 0 h 1323"/>
                  <a:gd name="T4" fmla="*/ 1 w 1321"/>
                  <a:gd name="T5" fmla="*/ 0 h 1323"/>
                  <a:gd name="T6" fmla="*/ 0 60000 65536"/>
                  <a:gd name="T7" fmla="*/ 0 60000 65536"/>
                  <a:gd name="T8" fmla="*/ 0 60000 65536"/>
                  <a:gd name="T9" fmla="*/ 0 w 1321"/>
                  <a:gd name="T10" fmla="*/ 0 h 1323"/>
                  <a:gd name="T11" fmla="*/ 1321 w 1321"/>
                  <a:gd name="T12" fmla="*/ 1323 h 1323"/>
                </a:gdLst>
                <a:ahLst/>
                <a:cxnLst>
                  <a:cxn ang="T6">
                    <a:pos x="T0" y="T1"/>
                  </a:cxn>
                  <a:cxn ang="T7">
                    <a:pos x="T2" y="T3"/>
                  </a:cxn>
                  <a:cxn ang="T8">
                    <a:pos x="T4" y="T5"/>
                  </a:cxn>
                </a:cxnLst>
                <a:rect l="T9" t="T10" r="T11" b="T12"/>
                <a:pathLst>
                  <a:path w="1321" h="1323">
                    <a:moveTo>
                      <a:pt x="1321" y="132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0" name="Freeform 414"/>
              <p:cNvSpPr>
                <a:spLocks/>
              </p:cNvSpPr>
              <p:nvPr/>
            </p:nvSpPr>
            <p:spPr bwMode="auto">
              <a:xfrm>
                <a:off x="3161" y="3067"/>
                <a:ext cx="117" cy="116"/>
              </a:xfrm>
              <a:custGeom>
                <a:avLst/>
                <a:gdLst>
                  <a:gd name="T0" fmla="*/ 466 w 466"/>
                  <a:gd name="T1" fmla="*/ 467 h 467"/>
                  <a:gd name="T2" fmla="*/ 0 w 466"/>
                  <a:gd name="T3" fmla="*/ 0 h 467"/>
                  <a:gd name="T4" fmla="*/ 1 w 466"/>
                  <a:gd name="T5" fmla="*/ 0 h 467"/>
                  <a:gd name="T6" fmla="*/ 0 60000 65536"/>
                  <a:gd name="T7" fmla="*/ 0 60000 65536"/>
                  <a:gd name="T8" fmla="*/ 0 60000 65536"/>
                  <a:gd name="T9" fmla="*/ 0 w 466"/>
                  <a:gd name="T10" fmla="*/ 0 h 467"/>
                  <a:gd name="T11" fmla="*/ 466 w 466"/>
                  <a:gd name="T12" fmla="*/ 467 h 467"/>
                </a:gdLst>
                <a:ahLst/>
                <a:cxnLst>
                  <a:cxn ang="T6">
                    <a:pos x="T0" y="T1"/>
                  </a:cxn>
                  <a:cxn ang="T7">
                    <a:pos x="T2" y="T3"/>
                  </a:cxn>
                  <a:cxn ang="T8">
                    <a:pos x="T4" y="T5"/>
                  </a:cxn>
                </a:cxnLst>
                <a:rect l="T9" t="T10" r="T11" b="T12"/>
                <a:pathLst>
                  <a:path w="466" h="467">
                    <a:moveTo>
                      <a:pt x="466" y="46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1" name="Freeform 415"/>
              <p:cNvSpPr>
                <a:spLocks/>
              </p:cNvSpPr>
              <p:nvPr/>
            </p:nvSpPr>
            <p:spPr bwMode="auto">
              <a:xfrm>
                <a:off x="4250" y="4048"/>
                <a:ext cx="207" cy="207"/>
              </a:xfrm>
              <a:custGeom>
                <a:avLst/>
                <a:gdLst>
                  <a:gd name="T0" fmla="*/ 828 w 828"/>
                  <a:gd name="T1" fmla="*/ 828 h 828"/>
                  <a:gd name="T2" fmla="*/ 0 w 828"/>
                  <a:gd name="T3" fmla="*/ 0 h 828"/>
                  <a:gd name="T4" fmla="*/ 1 w 828"/>
                  <a:gd name="T5" fmla="*/ 0 h 828"/>
                  <a:gd name="T6" fmla="*/ 0 60000 65536"/>
                  <a:gd name="T7" fmla="*/ 0 60000 65536"/>
                  <a:gd name="T8" fmla="*/ 0 60000 65536"/>
                  <a:gd name="T9" fmla="*/ 0 w 828"/>
                  <a:gd name="T10" fmla="*/ 0 h 828"/>
                  <a:gd name="T11" fmla="*/ 828 w 828"/>
                  <a:gd name="T12" fmla="*/ 828 h 828"/>
                </a:gdLst>
                <a:ahLst/>
                <a:cxnLst>
                  <a:cxn ang="T6">
                    <a:pos x="T0" y="T1"/>
                  </a:cxn>
                  <a:cxn ang="T7">
                    <a:pos x="T2" y="T3"/>
                  </a:cxn>
                  <a:cxn ang="T8">
                    <a:pos x="T4" y="T5"/>
                  </a:cxn>
                </a:cxnLst>
                <a:rect l="T9" t="T10" r="T11" b="T12"/>
                <a:pathLst>
                  <a:path w="828" h="828">
                    <a:moveTo>
                      <a:pt x="828" y="82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2" name="Freeform 416"/>
              <p:cNvSpPr>
                <a:spLocks/>
              </p:cNvSpPr>
              <p:nvPr/>
            </p:nvSpPr>
            <p:spPr bwMode="auto">
              <a:xfrm>
                <a:off x="3162" y="2958"/>
                <a:ext cx="213" cy="214"/>
              </a:xfrm>
              <a:custGeom>
                <a:avLst/>
                <a:gdLst>
                  <a:gd name="T0" fmla="*/ 854 w 854"/>
                  <a:gd name="T1" fmla="*/ 854 h 854"/>
                  <a:gd name="T2" fmla="*/ 0 w 854"/>
                  <a:gd name="T3" fmla="*/ 0 h 854"/>
                  <a:gd name="T4" fmla="*/ 1 w 854"/>
                  <a:gd name="T5" fmla="*/ 0 h 854"/>
                  <a:gd name="T6" fmla="*/ 0 60000 65536"/>
                  <a:gd name="T7" fmla="*/ 0 60000 65536"/>
                  <a:gd name="T8" fmla="*/ 0 60000 65536"/>
                  <a:gd name="T9" fmla="*/ 0 w 854"/>
                  <a:gd name="T10" fmla="*/ 0 h 854"/>
                  <a:gd name="T11" fmla="*/ 854 w 854"/>
                  <a:gd name="T12" fmla="*/ 854 h 854"/>
                </a:gdLst>
                <a:ahLst/>
                <a:cxnLst>
                  <a:cxn ang="T6">
                    <a:pos x="T0" y="T1"/>
                  </a:cxn>
                  <a:cxn ang="T7">
                    <a:pos x="T2" y="T3"/>
                  </a:cxn>
                  <a:cxn ang="T8">
                    <a:pos x="T4" y="T5"/>
                  </a:cxn>
                </a:cxnLst>
                <a:rect l="T9" t="T10" r="T11" b="T12"/>
                <a:pathLst>
                  <a:path w="854" h="854">
                    <a:moveTo>
                      <a:pt x="854" y="85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3" name="Freeform 417"/>
              <p:cNvSpPr>
                <a:spLocks/>
              </p:cNvSpPr>
              <p:nvPr/>
            </p:nvSpPr>
            <p:spPr bwMode="auto">
              <a:xfrm>
                <a:off x="4374" y="4062"/>
                <a:ext cx="83" cy="84"/>
              </a:xfrm>
              <a:custGeom>
                <a:avLst/>
                <a:gdLst>
                  <a:gd name="T0" fmla="*/ 334 w 334"/>
                  <a:gd name="T1" fmla="*/ 335 h 335"/>
                  <a:gd name="T2" fmla="*/ 0 w 334"/>
                  <a:gd name="T3" fmla="*/ 0 h 335"/>
                  <a:gd name="T4" fmla="*/ 1 w 334"/>
                  <a:gd name="T5" fmla="*/ 0 h 335"/>
                  <a:gd name="T6" fmla="*/ 0 60000 65536"/>
                  <a:gd name="T7" fmla="*/ 0 60000 65536"/>
                  <a:gd name="T8" fmla="*/ 0 60000 65536"/>
                  <a:gd name="T9" fmla="*/ 0 w 334"/>
                  <a:gd name="T10" fmla="*/ 0 h 335"/>
                  <a:gd name="T11" fmla="*/ 334 w 334"/>
                  <a:gd name="T12" fmla="*/ 335 h 335"/>
                </a:gdLst>
                <a:ahLst/>
                <a:cxnLst>
                  <a:cxn ang="T6">
                    <a:pos x="T0" y="T1"/>
                  </a:cxn>
                  <a:cxn ang="T7">
                    <a:pos x="T2" y="T3"/>
                  </a:cxn>
                  <a:cxn ang="T8">
                    <a:pos x="T4" y="T5"/>
                  </a:cxn>
                </a:cxnLst>
                <a:rect l="T9" t="T10" r="T11" b="T12"/>
                <a:pathLst>
                  <a:path w="334" h="335">
                    <a:moveTo>
                      <a:pt x="334" y="33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4" name="Freeform 418"/>
              <p:cNvSpPr>
                <a:spLocks/>
              </p:cNvSpPr>
              <p:nvPr/>
            </p:nvSpPr>
            <p:spPr bwMode="auto">
              <a:xfrm>
                <a:off x="3163" y="2850"/>
                <a:ext cx="310" cy="311"/>
              </a:xfrm>
              <a:custGeom>
                <a:avLst/>
                <a:gdLst>
                  <a:gd name="T0" fmla="*/ 1241 w 1241"/>
                  <a:gd name="T1" fmla="*/ 1243 h 1243"/>
                  <a:gd name="T2" fmla="*/ 0 w 1241"/>
                  <a:gd name="T3" fmla="*/ 0 h 1243"/>
                  <a:gd name="T4" fmla="*/ 2 w 1241"/>
                  <a:gd name="T5" fmla="*/ 0 h 1243"/>
                  <a:gd name="T6" fmla="*/ 0 60000 65536"/>
                  <a:gd name="T7" fmla="*/ 0 60000 65536"/>
                  <a:gd name="T8" fmla="*/ 0 60000 65536"/>
                  <a:gd name="T9" fmla="*/ 0 w 1241"/>
                  <a:gd name="T10" fmla="*/ 0 h 1243"/>
                  <a:gd name="T11" fmla="*/ 1241 w 1241"/>
                  <a:gd name="T12" fmla="*/ 1243 h 1243"/>
                </a:gdLst>
                <a:ahLst/>
                <a:cxnLst>
                  <a:cxn ang="T6">
                    <a:pos x="T0" y="T1"/>
                  </a:cxn>
                  <a:cxn ang="T7">
                    <a:pos x="T2" y="T3"/>
                  </a:cxn>
                  <a:cxn ang="T8">
                    <a:pos x="T4" y="T5"/>
                  </a:cxn>
                </a:cxnLst>
                <a:rect l="T9" t="T10" r="T11" b="T12"/>
                <a:pathLst>
                  <a:path w="1241" h="1243">
                    <a:moveTo>
                      <a:pt x="1241" y="1243"/>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5" name="Freeform 419"/>
              <p:cNvSpPr>
                <a:spLocks/>
              </p:cNvSpPr>
              <p:nvPr/>
            </p:nvSpPr>
            <p:spPr bwMode="auto">
              <a:xfrm>
                <a:off x="3189" y="2767"/>
                <a:ext cx="382" cy="382"/>
              </a:xfrm>
              <a:custGeom>
                <a:avLst/>
                <a:gdLst>
                  <a:gd name="T0" fmla="*/ 1527 w 1527"/>
                  <a:gd name="T1" fmla="*/ 1529 h 1529"/>
                  <a:gd name="T2" fmla="*/ 0 w 1527"/>
                  <a:gd name="T3" fmla="*/ 0 h 1529"/>
                  <a:gd name="T4" fmla="*/ 1 w 1527"/>
                  <a:gd name="T5" fmla="*/ 0 h 1529"/>
                  <a:gd name="T6" fmla="*/ 0 60000 65536"/>
                  <a:gd name="T7" fmla="*/ 0 60000 65536"/>
                  <a:gd name="T8" fmla="*/ 0 60000 65536"/>
                  <a:gd name="T9" fmla="*/ 0 w 1527"/>
                  <a:gd name="T10" fmla="*/ 0 h 1529"/>
                  <a:gd name="T11" fmla="*/ 1527 w 1527"/>
                  <a:gd name="T12" fmla="*/ 1529 h 1529"/>
                </a:gdLst>
                <a:ahLst/>
                <a:cxnLst>
                  <a:cxn ang="T6">
                    <a:pos x="T0" y="T1"/>
                  </a:cxn>
                  <a:cxn ang="T7">
                    <a:pos x="T2" y="T3"/>
                  </a:cxn>
                  <a:cxn ang="T8">
                    <a:pos x="T4" y="T5"/>
                  </a:cxn>
                </a:cxnLst>
                <a:rect l="T9" t="T10" r="T11" b="T12"/>
                <a:pathLst>
                  <a:path w="1527" h="1529">
                    <a:moveTo>
                      <a:pt x="1527" y="152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6" name="Freeform 420"/>
              <p:cNvSpPr>
                <a:spLocks/>
              </p:cNvSpPr>
              <p:nvPr/>
            </p:nvSpPr>
            <p:spPr bwMode="auto">
              <a:xfrm>
                <a:off x="3298" y="2767"/>
                <a:ext cx="370" cy="371"/>
              </a:xfrm>
              <a:custGeom>
                <a:avLst/>
                <a:gdLst>
                  <a:gd name="T0" fmla="*/ 1482 w 1482"/>
                  <a:gd name="T1" fmla="*/ 1484 h 1484"/>
                  <a:gd name="T2" fmla="*/ 0 w 1482"/>
                  <a:gd name="T3" fmla="*/ 0 h 1484"/>
                  <a:gd name="T4" fmla="*/ 1 w 1482"/>
                  <a:gd name="T5" fmla="*/ 0 h 1484"/>
                  <a:gd name="T6" fmla="*/ 0 60000 65536"/>
                  <a:gd name="T7" fmla="*/ 0 60000 65536"/>
                  <a:gd name="T8" fmla="*/ 0 60000 65536"/>
                  <a:gd name="T9" fmla="*/ 0 w 1482"/>
                  <a:gd name="T10" fmla="*/ 0 h 1484"/>
                  <a:gd name="T11" fmla="*/ 1482 w 1482"/>
                  <a:gd name="T12" fmla="*/ 1484 h 1484"/>
                </a:gdLst>
                <a:ahLst/>
                <a:cxnLst>
                  <a:cxn ang="T6">
                    <a:pos x="T0" y="T1"/>
                  </a:cxn>
                  <a:cxn ang="T7">
                    <a:pos x="T2" y="T3"/>
                  </a:cxn>
                  <a:cxn ang="T8">
                    <a:pos x="T4" y="T5"/>
                  </a:cxn>
                </a:cxnLst>
                <a:rect l="T9" t="T10" r="T11" b="T12"/>
                <a:pathLst>
                  <a:path w="1482" h="1484">
                    <a:moveTo>
                      <a:pt x="1482" y="148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7" name="Freeform 421"/>
              <p:cNvSpPr>
                <a:spLocks/>
              </p:cNvSpPr>
              <p:nvPr/>
            </p:nvSpPr>
            <p:spPr bwMode="auto">
              <a:xfrm>
                <a:off x="3407" y="2767"/>
                <a:ext cx="359" cy="360"/>
              </a:xfrm>
              <a:custGeom>
                <a:avLst/>
                <a:gdLst>
                  <a:gd name="T0" fmla="*/ 1437 w 1437"/>
                  <a:gd name="T1" fmla="*/ 1438 h 1438"/>
                  <a:gd name="T2" fmla="*/ 0 w 1437"/>
                  <a:gd name="T3" fmla="*/ 0 h 1438"/>
                  <a:gd name="T4" fmla="*/ 1 w 1437"/>
                  <a:gd name="T5" fmla="*/ 0 h 1438"/>
                  <a:gd name="T6" fmla="*/ 0 60000 65536"/>
                  <a:gd name="T7" fmla="*/ 0 60000 65536"/>
                  <a:gd name="T8" fmla="*/ 0 60000 65536"/>
                  <a:gd name="T9" fmla="*/ 0 w 1437"/>
                  <a:gd name="T10" fmla="*/ 0 h 1438"/>
                  <a:gd name="T11" fmla="*/ 1437 w 1437"/>
                  <a:gd name="T12" fmla="*/ 1438 h 1438"/>
                </a:gdLst>
                <a:ahLst/>
                <a:cxnLst>
                  <a:cxn ang="T6">
                    <a:pos x="T0" y="T1"/>
                  </a:cxn>
                  <a:cxn ang="T7">
                    <a:pos x="T2" y="T3"/>
                  </a:cxn>
                  <a:cxn ang="T8">
                    <a:pos x="T4" y="T5"/>
                  </a:cxn>
                </a:cxnLst>
                <a:rect l="T9" t="T10" r="T11" b="T12"/>
                <a:pathLst>
                  <a:path w="1437" h="1438">
                    <a:moveTo>
                      <a:pt x="1437" y="143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8" name="Freeform 422"/>
              <p:cNvSpPr>
                <a:spLocks/>
              </p:cNvSpPr>
              <p:nvPr/>
            </p:nvSpPr>
            <p:spPr bwMode="auto">
              <a:xfrm>
                <a:off x="3516" y="2767"/>
                <a:ext cx="348" cy="348"/>
              </a:xfrm>
              <a:custGeom>
                <a:avLst/>
                <a:gdLst>
                  <a:gd name="T0" fmla="*/ 1390 w 1390"/>
                  <a:gd name="T1" fmla="*/ 1393 h 1393"/>
                  <a:gd name="T2" fmla="*/ 0 w 1390"/>
                  <a:gd name="T3" fmla="*/ 0 h 1393"/>
                  <a:gd name="T4" fmla="*/ 1 w 1390"/>
                  <a:gd name="T5" fmla="*/ 0 h 1393"/>
                  <a:gd name="T6" fmla="*/ 0 60000 65536"/>
                  <a:gd name="T7" fmla="*/ 0 60000 65536"/>
                  <a:gd name="T8" fmla="*/ 0 60000 65536"/>
                  <a:gd name="T9" fmla="*/ 0 w 1390"/>
                  <a:gd name="T10" fmla="*/ 0 h 1393"/>
                  <a:gd name="T11" fmla="*/ 1390 w 1390"/>
                  <a:gd name="T12" fmla="*/ 1393 h 1393"/>
                </a:gdLst>
                <a:ahLst/>
                <a:cxnLst>
                  <a:cxn ang="T6">
                    <a:pos x="T0" y="T1"/>
                  </a:cxn>
                  <a:cxn ang="T7">
                    <a:pos x="T2" y="T3"/>
                  </a:cxn>
                  <a:cxn ang="T8">
                    <a:pos x="T4" y="T5"/>
                  </a:cxn>
                </a:cxnLst>
                <a:rect l="T9" t="T10" r="T11" b="T12"/>
                <a:pathLst>
                  <a:path w="1390" h="1393">
                    <a:moveTo>
                      <a:pt x="1390" y="13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69" name="Freeform 423"/>
              <p:cNvSpPr>
                <a:spLocks/>
              </p:cNvSpPr>
              <p:nvPr/>
            </p:nvSpPr>
            <p:spPr bwMode="auto">
              <a:xfrm>
                <a:off x="3625" y="2767"/>
                <a:ext cx="337" cy="337"/>
              </a:xfrm>
              <a:custGeom>
                <a:avLst/>
                <a:gdLst>
                  <a:gd name="T0" fmla="*/ 1345 w 1345"/>
                  <a:gd name="T1" fmla="*/ 1347 h 1347"/>
                  <a:gd name="T2" fmla="*/ 0 w 1345"/>
                  <a:gd name="T3" fmla="*/ 0 h 1347"/>
                  <a:gd name="T4" fmla="*/ 1 w 1345"/>
                  <a:gd name="T5" fmla="*/ 0 h 1347"/>
                  <a:gd name="T6" fmla="*/ 0 60000 65536"/>
                  <a:gd name="T7" fmla="*/ 0 60000 65536"/>
                  <a:gd name="T8" fmla="*/ 0 60000 65536"/>
                  <a:gd name="T9" fmla="*/ 0 w 1345"/>
                  <a:gd name="T10" fmla="*/ 0 h 1347"/>
                  <a:gd name="T11" fmla="*/ 1345 w 1345"/>
                  <a:gd name="T12" fmla="*/ 1347 h 1347"/>
                </a:gdLst>
                <a:ahLst/>
                <a:cxnLst>
                  <a:cxn ang="T6">
                    <a:pos x="T0" y="T1"/>
                  </a:cxn>
                  <a:cxn ang="T7">
                    <a:pos x="T2" y="T3"/>
                  </a:cxn>
                  <a:cxn ang="T8">
                    <a:pos x="T4" y="T5"/>
                  </a:cxn>
                </a:cxnLst>
                <a:rect l="T9" t="T10" r="T11" b="T12"/>
                <a:pathLst>
                  <a:path w="1345" h="1347">
                    <a:moveTo>
                      <a:pt x="1345" y="134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0" name="Freeform 424"/>
              <p:cNvSpPr>
                <a:spLocks/>
              </p:cNvSpPr>
              <p:nvPr/>
            </p:nvSpPr>
            <p:spPr bwMode="auto">
              <a:xfrm>
                <a:off x="3734" y="2767"/>
                <a:ext cx="326" cy="325"/>
              </a:xfrm>
              <a:custGeom>
                <a:avLst/>
                <a:gdLst>
                  <a:gd name="T0" fmla="*/ 1301 w 1301"/>
                  <a:gd name="T1" fmla="*/ 1302 h 1302"/>
                  <a:gd name="T2" fmla="*/ 0 w 1301"/>
                  <a:gd name="T3" fmla="*/ 0 h 1302"/>
                  <a:gd name="T4" fmla="*/ 1 w 1301"/>
                  <a:gd name="T5" fmla="*/ 0 h 1302"/>
                  <a:gd name="T6" fmla="*/ 0 60000 65536"/>
                  <a:gd name="T7" fmla="*/ 0 60000 65536"/>
                  <a:gd name="T8" fmla="*/ 0 60000 65536"/>
                  <a:gd name="T9" fmla="*/ 0 w 1301"/>
                  <a:gd name="T10" fmla="*/ 0 h 1302"/>
                  <a:gd name="T11" fmla="*/ 1301 w 1301"/>
                  <a:gd name="T12" fmla="*/ 1302 h 1302"/>
                </a:gdLst>
                <a:ahLst/>
                <a:cxnLst>
                  <a:cxn ang="T6">
                    <a:pos x="T0" y="T1"/>
                  </a:cxn>
                  <a:cxn ang="T7">
                    <a:pos x="T2" y="T3"/>
                  </a:cxn>
                  <a:cxn ang="T8">
                    <a:pos x="T4" y="T5"/>
                  </a:cxn>
                </a:cxnLst>
                <a:rect l="T9" t="T10" r="T11" b="T12"/>
                <a:pathLst>
                  <a:path w="1301" h="1302">
                    <a:moveTo>
                      <a:pt x="1301" y="130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1" name="Freeform 425"/>
              <p:cNvSpPr>
                <a:spLocks/>
              </p:cNvSpPr>
              <p:nvPr/>
            </p:nvSpPr>
            <p:spPr bwMode="auto">
              <a:xfrm>
                <a:off x="3843" y="2767"/>
                <a:ext cx="314" cy="314"/>
              </a:xfrm>
              <a:custGeom>
                <a:avLst/>
                <a:gdLst>
                  <a:gd name="T0" fmla="*/ 1256 w 1256"/>
                  <a:gd name="T1" fmla="*/ 1256 h 1256"/>
                  <a:gd name="T2" fmla="*/ 0 w 1256"/>
                  <a:gd name="T3" fmla="*/ 0 h 1256"/>
                  <a:gd name="T4" fmla="*/ 1 w 1256"/>
                  <a:gd name="T5" fmla="*/ 0 h 1256"/>
                  <a:gd name="T6" fmla="*/ 0 60000 65536"/>
                  <a:gd name="T7" fmla="*/ 0 60000 65536"/>
                  <a:gd name="T8" fmla="*/ 0 60000 65536"/>
                  <a:gd name="T9" fmla="*/ 0 w 1256"/>
                  <a:gd name="T10" fmla="*/ 0 h 1256"/>
                  <a:gd name="T11" fmla="*/ 1256 w 1256"/>
                  <a:gd name="T12" fmla="*/ 1256 h 1256"/>
                </a:gdLst>
                <a:ahLst/>
                <a:cxnLst>
                  <a:cxn ang="T6">
                    <a:pos x="T0" y="T1"/>
                  </a:cxn>
                  <a:cxn ang="T7">
                    <a:pos x="T2" y="T3"/>
                  </a:cxn>
                  <a:cxn ang="T8">
                    <a:pos x="T4" y="T5"/>
                  </a:cxn>
                </a:cxnLst>
                <a:rect l="T9" t="T10" r="T11" b="T12"/>
                <a:pathLst>
                  <a:path w="1256" h="1256">
                    <a:moveTo>
                      <a:pt x="1256" y="125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2" name="Freeform 426"/>
              <p:cNvSpPr>
                <a:spLocks/>
              </p:cNvSpPr>
              <p:nvPr/>
            </p:nvSpPr>
            <p:spPr bwMode="auto">
              <a:xfrm>
                <a:off x="3952" y="2767"/>
                <a:ext cx="303" cy="303"/>
              </a:xfrm>
              <a:custGeom>
                <a:avLst/>
                <a:gdLst>
                  <a:gd name="T0" fmla="*/ 1209 w 1209"/>
                  <a:gd name="T1" fmla="*/ 1211 h 1211"/>
                  <a:gd name="T2" fmla="*/ 0 w 1209"/>
                  <a:gd name="T3" fmla="*/ 0 h 1211"/>
                  <a:gd name="T4" fmla="*/ 1 w 1209"/>
                  <a:gd name="T5" fmla="*/ 0 h 1211"/>
                  <a:gd name="T6" fmla="*/ 0 60000 65536"/>
                  <a:gd name="T7" fmla="*/ 0 60000 65536"/>
                  <a:gd name="T8" fmla="*/ 0 60000 65536"/>
                  <a:gd name="T9" fmla="*/ 0 w 1209"/>
                  <a:gd name="T10" fmla="*/ 0 h 1211"/>
                  <a:gd name="T11" fmla="*/ 1209 w 1209"/>
                  <a:gd name="T12" fmla="*/ 1211 h 1211"/>
                </a:gdLst>
                <a:ahLst/>
                <a:cxnLst>
                  <a:cxn ang="T6">
                    <a:pos x="T0" y="T1"/>
                  </a:cxn>
                  <a:cxn ang="T7">
                    <a:pos x="T2" y="T3"/>
                  </a:cxn>
                  <a:cxn ang="T8">
                    <a:pos x="T4" y="T5"/>
                  </a:cxn>
                </a:cxnLst>
                <a:rect l="T9" t="T10" r="T11" b="T12"/>
                <a:pathLst>
                  <a:path w="1209" h="1211">
                    <a:moveTo>
                      <a:pt x="1209" y="121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3" name="Freeform 427"/>
              <p:cNvSpPr>
                <a:spLocks/>
              </p:cNvSpPr>
              <p:nvPr/>
            </p:nvSpPr>
            <p:spPr bwMode="auto">
              <a:xfrm>
                <a:off x="4061" y="2767"/>
                <a:ext cx="292" cy="291"/>
              </a:xfrm>
              <a:custGeom>
                <a:avLst/>
                <a:gdLst>
                  <a:gd name="T0" fmla="*/ 1164 w 1164"/>
                  <a:gd name="T1" fmla="*/ 1165 h 1165"/>
                  <a:gd name="T2" fmla="*/ 0 w 1164"/>
                  <a:gd name="T3" fmla="*/ 0 h 1165"/>
                  <a:gd name="T4" fmla="*/ 1 w 1164"/>
                  <a:gd name="T5" fmla="*/ 0 h 1165"/>
                  <a:gd name="T6" fmla="*/ 0 60000 65536"/>
                  <a:gd name="T7" fmla="*/ 0 60000 65536"/>
                  <a:gd name="T8" fmla="*/ 0 60000 65536"/>
                  <a:gd name="T9" fmla="*/ 0 w 1164"/>
                  <a:gd name="T10" fmla="*/ 0 h 1165"/>
                  <a:gd name="T11" fmla="*/ 1164 w 1164"/>
                  <a:gd name="T12" fmla="*/ 1165 h 1165"/>
                </a:gdLst>
                <a:ahLst/>
                <a:cxnLst>
                  <a:cxn ang="T6">
                    <a:pos x="T0" y="T1"/>
                  </a:cxn>
                  <a:cxn ang="T7">
                    <a:pos x="T2" y="T3"/>
                  </a:cxn>
                  <a:cxn ang="T8">
                    <a:pos x="T4" y="T5"/>
                  </a:cxn>
                </a:cxnLst>
                <a:rect l="T9" t="T10" r="T11" b="T12"/>
                <a:pathLst>
                  <a:path w="1164" h="1165">
                    <a:moveTo>
                      <a:pt x="1164" y="116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4" name="Freeform 428"/>
              <p:cNvSpPr>
                <a:spLocks/>
              </p:cNvSpPr>
              <p:nvPr/>
            </p:nvSpPr>
            <p:spPr bwMode="auto">
              <a:xfrm>
                <a:off x="4171" y="2767"/>
                <a:ext cx="263" cy="264"/>
              </a:xfrm>
              <a:custGeom>
                <a:avLst/>
                <a:gdLst>
                  <a:gd name="T0" fmla="*/ 1053 w 1053"/>
                  <a:gd name="T1" fmla="*/ 1054 h 1054"/>
                  <a:gd name="T2" fmla="*/ 0 w 1053"/>
                  <a:gd name="T3" fmla="*/ 0 h 1054"/>
                  <a:gd name="T4" fmla="*/ 1 w 1053"/>
                  <a:gd name="T5" fmla="*/ 0 h 1054"/>
                  <a:gd name="T6" fmla="*/ 0 60000 65536"/>
                  <a:gd name="T7" fmla="*/ 0 60000 65536"/>
                  <a:gd name="T8" fmla="*/ 0 60000 65536"/>
                  <a:gd name="T9" fmla="*/ 0 w 1053"/>
                  <a:gd name="T10" fmla="*/ 0 h 1054"/>
                  <a:gd name="T11" fmla="*/ 1053 w 1053"/>
                  <a:gd name="T12" fmla="*/ 1054 h 1054"/>
                </a:gdLst>
                <a:ahLst/>
                <a:cxnLst>
                  <a:cxn ang="T6">
                    <a:pos x="T0" y="T1"/>
                  </a:cxn>
                  <a:cxn ang="T7">
                    <a:pos x="T2" y="T3"/>
                  </a:cxn>
                  <a:cxn ang="T8">
                    <a:pos x="T4" y="T5"/>
                  </a:cxn>
                </a:cxnLst>
                <a:rect l="T9" t="T10" r="T11" b="T12"/>
                <a:pathLst>
                  <a:path w="1053" h="1054">
                    <a:moveTo>
                      <a:pt x="1053" y="105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5" name="Freeform 429"/>
              <p:cNvSpPr>
                <a:spLocks/>
              </p:cNvSpPr>
              <p:nvPr/>
            </p:nvSpPr>
            <p:spPr bwMode="auto">
              <a:xfrm>
                <a:off x="4280" y="2767"/>
                <a:ext cx="154" cy="154"/>
              </a:xfrm>
              <a:custGeom>
                <a:avLst/>
                <a:gdLst>
                  <a:gd name="T0" fmla="*/ 617 w 617"/>
                  <a:gd name="T1" fmla="*/ 617 h 617"/>
                  <a:gd name="T2" fmla="*/ 0 w 617"/>
                  <a:gd name="T3" fmla="*/ 0 h 617"/>
                  <a:gd name="T4" fmla="*/ 1 w 617"/>
                  <a:gd name="T5" fmla="*/ 0 h 617"/>
                  <a:gd name="T6" fmla="*/ 0 60000 65536"/>
                  <a:gd name="T7" fmla="*/ 0 60000 65536"/>
                  <a:gd name="T8" fmla="*/ 0 60000 65536"/>
                  <a:gd name="T9" fmla="*/ 0 w 617"/>
                  <a:gd name="T10" fmla="*/ 0 h 617"/>
                  <a:gd name="T11" fmla="*/ 617 w 617"/>
                  <a:gd name="T12" fmla="*/ 617 h 617"/>
                </a:gdLst>
                <a:ahLst/>
                <a:cxnLst>
                  <a:cxn ang="T6">
                    <a:pos x="T0" y="T1"/>
                  </a:cxn>
                  <a:cxn ang="T7">
                    <a:pos x="T2" y="T3"/>
                  </a:cxn>
                  <a:cxn ang="T8">
                    <a:pos x="T4" y="T5"/>
                  </a:cxn>
                </a:cxnLst>
                <a:rect l="T9" t="T10" r="T11" b="T12"/>
                <a:pathLst>
                  <a:path w="617" h="617">
                    <a:moveTo>
                      <a:pt x="617" y="61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6" name="Freeform 430"/>
              <p:cNvSpPr>
                <a:spLocks/>
              </p:cNvSpPr>
              <p:nvPr/>
            </p:nvSpPr>
            <p:spPr bwMode="auto">
              <a:xfrm>
                <a:off x="4389" y="2767"/>
                <a:ext cx="45" cy="45"/>
              </a:xfrm>
              <a:custGeom>
                <a:avLst/>
                <a:gdLst>
                  <a:gd name="T0" fmla="*/ 180 w 180"/>
                  <a:gd name="T1" fmla="*/ 181 h 181"/>
                  <a:gd name="T2" fmla="*/ 0 w 180"/>
                  <a:gd name="T3" fmla="*/ 0 h 181"/>
                  <a:gd name="T4" fmla="*/ 1 w 180"/>
                  <a:gd name="T5" fmla="*/ 0 h 181"/>
                  <a:gd name="T6" fmla="*/ 0 60000 65536"/>
                  <a:gd name="T7" fmla="*/ 0 60000 65536"/>
                  <a:gd name="T8" fmla="*/ 0 60000 65536"/>
                  <a:gd name="T9" fmla="*/ 0 w 180"/>
                  <a:gd name="T10" fmla="*/ 0 h 181"/>
                  <a:gd name="T11" fmla="*/ 180 w 180"/>
                  <a:gd name="T12" fmla="*/ 181 h 181"/>
                </a:gdLst>
                <a:ahLst/>
                <a:cxnLst>
                  <a:cxn ang="T6">
                    <a:pos x="T0" y="T1"/>
                  </a:cxn>
                  <a:cxn ang="T7">
                    <a:pos x="T2" y="T3"/>
                  </a:cxn>
                  <a:cxn ang="T8">
                    <a:pos x="T4" y="T5"/>
                  </a:cxn>
                </a:cxnLst>
                <a:rect l="T9" t="T10" r="T11" b="T12"/>
                <a:pathLst>
                  <a:path w="180" h="181">
                    <a:moveTo>
                      <a:pt x="180" y="18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277" name="Text Box 431"/>
              <p:cNvSpPr txBox="1">
                <a:spLocks noChangeArrowheads="1"/>
              </p:cNvSpPr>
              <p:nvPr/>
            </p:nvSpPr>
            <p:spPr bwMode="auto">
              <a:xfrm>
                <a:off x="5184" y="417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e)</a:t>
                </a:r>
                <a:endParaRPr lang="en-US"/>
              </a:p>
            </p:txBody>
          </p:sp>
        </p:grpSp>
        <p:grpSp>
          <p:nvGrpSpPr>
            <p:cNvPr id="119819" name="Group 432"/>
            <p:cNvGrpSpPr>
              <a:grpSpLocks/>
            </p:cNvGrpSpPr>
            <p:nvPr/>
          </p:nvGrpSpPr>
          <p:grpSpPr bwMode="auto">
            <a:xfrm>
              <a:off x="6182" y="2802"/>
              <a:ext cx="3466" cy="1809"/>
              <a:chOff x="6182" y="2802"/>
              <a:chExt cx="3466" cy="1809"/>
            </a:xfrm>
          </p:grpSpPr>
          <p:sp>
            <p:nvSpPr>
              <p:cNvPr id="119820" name="Freeform 433"/>
              <p:cNvSpPr>
                <a:spLocks/>
              </p:cNvSpPr>
              <p:nvPr/>
            </p:nvSpPr>
            <p:spPr bwMode="auto">
              <a:xfrm>
                <a:off x="6310" y="3070"/>
                <a:ext cx="1795" cy="116"/>
              </a:xfrm>
              <a:custGeom>
                <a:avLst/>
                <a:gdLst>
                  <a:gd name="T0" fmla="*/ 0 w 7179"/>
                  <a:gd name="T1" fmla="*/ 466 h 466"/>
                  <a:gd name="T2" fmla="*/ 7178 w 7179"/>
                  <a:gd name="T3" fmla="*/ 0 h 466"/>
                  <a:gd name="T4" fmla="*/ 7179 w 7179"/>
                  <a:gd name="T5" fmla="*/ 0 h 466"/>
                  <a:gd name="T6" fmla="*/ 0 60000 65536"/>
                  <a:gd name="T7" fmla="*/ 0 60000 65536"/>
                  <a:gd name="T8" fmla="*/ 0 60000 65536"/>
                  <a:gd name="T9" fmla="*/ 0 w 7179"/>
                  <a:gd name="T10" fmla="*/ 0 h 466"/>
                  <a:gd name="T11" fmla="*/ 7179 w 7179"/>
                  <a:gd name="T12" fmla="*/ 466 h 466"/>
                </a:gdLst>
                <a:ahLst/>
                <a:cxnLst>
                  <a:cxn ang="T6">
                    <a:pos x="T0" y="T1"/>
                  </a:cxn>
                  <a:cxn ang="T7">
                    <a:pos x="T2" y="T3"/>
                  </a:cxn>
                  <a:cxn ang="T8">
                    <a:pos x="T4" y="T5"/>
                  </a:cxn>
                </a:cxnLst>
                <a:rect l="T9" t="T10" r="T11" b="T12"/>
                <a:pathLst>
                  <a:path w="7179" h="466">
                    <a:moveTo>
                      <a:pt x="0" y="466"/>
                    </a:moveTo>
                    <a:lnTo>
                      <a:pt x="7178" y="0"/>
                    </a:lnTo>
                    <a:lnTo>
                      <a:pt x="7179"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1" name="Freeform 434"/>
              <p:cNvSpPr>
                <a:spLocks/>
              </p:cNvSpPr>
              <p:nvPr/>
            </p:nvSpPr>
            <p:spPr bwMode="auto">
              <a:xfrm>
                <a:off x="8105" y="2942"/>
                <a:ext cx="1" cy="128"/>
              </a:xfrm>
              <a:custGeom>
                <a:avLst/>
                <a:gdLst>
                  <a:gd name="T0" fmla="*/ 0 w 1"/>
                  <a:gd name="T1" fmla="*/ 512 h 512"/>
                  <a:gd name="T2" fmla="*/ 0 w 1"/>
                  <a:gd name="T3" fmla="*/ 0 h 512"/>
                  <a:gd name="T4" fmla="*/ 1 w 1"/>
                  <a:gd name="T5" fmla="*/ 0 h 512"/>
                  <a:gd name="T6" fmla="*/ 0 60000 65536"/>
                  <a:gd name="T7" fmla="*/ 0 60000 65536"/>
                  <a:gd name="T8" fmla="*/ 0 60000 65536"/>
                  <a:gd name="T9" fmla="*/ 0 w 1"/>
                  <a:gd name="T10" fmla="*/ 0 h 512"/>
                  <a:gd name="T11" fmla="*/ 1 w 1"/>
                  <a:gd name="T12" fmla="*/ 512 h 512"/>
                </a:gdLst>
                <a:ahLst/>
                <a:cxnLst>
                  <a:cxn ang="T6">
                    <a:pos x="T0" y="T1"/>
                  </a:cxn>
                  <a:cxn ang="T7">
                    <a:pos x="T2" y="T3"/>
                  </a:cxn>
                  <a:cxn ang="T8">
                    <a:pos x="T4" y="T5"/>
                  </a:cxn>
                </a:cxnLst>
                <a:rect l="T9" t="T10" r="T11" b="T12"/>
                <a:pathLst>
                  <a:path w="1" h="512">
                    <a:moveTo>
                      <a:pt x="0" y="51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2" name="Freeform 435"/>
              <p:cNvSpPr>
                <a:spLocks/>
              </p:cNvSpPr>
              <p:nvPr/>
            </p:nvSpPr>
            <p:spPr bwMode="auto">
              <a:xfrm>
                <a:off x="8105" y="2942"/>
                <a:ext cx="408" cy="1"/>
              </a:xfrm>
              <a:custGeom>
                <a:avLst/>
                <a:gdLst>
                  <a:gd name="T0" fmla="*/ 0 w 1633"/>
                  <a:gd name="T1" fmla="*/ 0 h 1"/>
                  <a:gd name="T2" fmla="*/ 1632 w 1633"/>
                  <a:gd name="T3" fmla="*/ 0 h 1"/>
                  <a:gd name="T4" fmla="*/ 1633 w 1633"/>
                  <a:gd name="T5" fmla="*/ 0 h 1"/>
                  <a:gd name="T6" fmla="*/ 0 60000 65536"/>
                  <a:gd name="T7" fmla="*/ 0 60000 65536"/>
                  <a:gd name="T8" fmla="*/ 0 60000 65536"/>
                  <a:gd name="T9" fmla="*/ 0 w 1633"/>
                  <a:gd name="T10" fmla="*/ 0 h 1"/>
                  <a:gd name="T11" fmla="*/ 1633 w 1633"/>
                  <a:gd name="T12" fmla="*/ 1 h 1"/>
                </a:gdLst>
                <a:ahLst/>
                <a:cxnLst>
                  <a:cxn ang="T6">
                    <a:pos x="T0" y="T1"/>
                  </a:cxn>
                  <a:cxn ang="T7">
                    <a:pos x="T2" y="T3"/>
                  </a:cxn>
                  <a:cxn ang="T8">
                    <a:pos x="T4" y="T5"/>
                  </a:cxn>
                </a:cxnLst>
                <a:rect l="T9" t="T10" r="T11" b="T12"/>
                <a:pathLst>
                  <a:path w="1633" h="1">
                    <a:moveTo>
                      <a:pt x="0" y="0"/>
                    </a:moveTo>
                    <a:lnTo>
                      <a:pt x="1632" y="0"/>
                    </a:lnTo>
                    <a:lnTo>
                      <a:pt x="163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3" name="Freeform 436"/>
              <p:cNvSpPr>
                <a:spLocks/>
              </p:cNvSpPr>
              <p:nvPr/>
            </p:nvSpPr>
            <p:spPr bwMode="auto">
              <a:xfrm>
                <a:off x="8513" y="2942"/>
                <a:ext cx="1" cy="128"/>
              </a:xfrm>
              <a:custGeom>
                <a:avLst/>
                <a:gdLst>
                  <a:gd name="T0" fmla="*/ 0 w 1"/>
                  <a:gd name="T1" fmla="*/ 0 h 512"/>
                  <a:gd name="T2" fmla="*/ 0 w 1"/>
                  <a:gd name="T3" fmla="*/ 512 h 512"/>
                  <a:gd name="T4" fmla="*/ 1 w 1"/>
                  <a:gd name="T5" fmla="*/ 512 h 512"/>
                  <a:gd name="T6" fmla="*/ 0 60000 65536"/>
                  <a:gd name="T7" fmla="*/ 0 60000 65536"/>
                  <a:gd name="T8" fmla="*/ 0 60000 65536"/>
                  <a:gd name="T9" fmla="*/ 0 w 1"/>
                  <a:gd name="T10" fmla="*/ 0 h 512"/>
                  <a:gd name="T11" fmla="*/ 1 w 1"/>
                  <a:gd name="T12" fmla="*/ 512 h 512"/>
                </a:gdLst>
                <a:ahLst/>
                <a:cxnLst>
                  <a:cxn ang="T6">
                    <a:pos x="T0" y="T1"/>
                  </a:cxn>
                  <a:cxn ang="T7">
                    <a:pos x="T2" y="T3"/>
                  </a:cxn>
                  <a:cxn ang="T8">
                    <a:pos x="T4" y="T5"/>
                  </a:cxn>
                </a:cxnLst>
                <a:rect l="T9" t="T10" r="T11" b="T12"/>
                <a:pathLst>
                  <a:path w="1" h="512">
                    <a:moveTo>
                      <a:pt x="0" y="0"/>
                    </a:moveTo>
                    <a:lnTo>
                      <a:pt x="0" y="512"/>
                    </a:lnTo>
                    <a:lnTo>
                      <a:pt x="1" y="51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4" name="Freeform 437"/>
              <p:cNvSpPr>
                <a:spLocks/>
              </p:cNvSpPr>
              <p:nvPr/>
            </p:nvSpPr>
            <p:spPr bwMode="auto">
              <a:xfrm>
                <a:off x="8513" y="3070"/>
                <a:ext cx="233" cy="1"/>
              </a:xfrm>
              <a:custGeom>
                <a:avLst/>
                <a:gdLst>
                  <a:gd name="T0" fmla="*/ 0 w 934"/>
                  <a:gd name="T1" fmla="*/ 0 h 1"/>
                  <a:gd name="T2" fmla="*/ 933 w 934"/>
                  <a:gd name="T3" fmla="*/ 0 h 1"/>
                  <a:gd name="T4" fmla="*/ 934 w 934"/>
                  <a:gd name="T5" fmla="*/ 0 h 1"/>
                  <a:gd name="T6" fmla="*/ 0 60000 65536"/>
                  <a:gd name="T7" fmla="*/ 0 60000 65536"/>
                  <a:gd name="T8" fmla="*/ 0 60000 65536"/>
                  <a:gd name="T9" fmla="*/ 0 w 934"/>
                  <a:gd name="T10" fmla="*/ 0 h 1"/>
                  <a:gd name="T11" fmla="*/ 934 w 934"/>
                  <a:gd name="T12" fmla="*/ 1 h 1"/>
                </a:gdLst>
                <a:ahLst/>
                <a:cxnLst>
                  <a:cxn ang="T6">
                    <a:pos x="T0" y="T1"/>
                  </a:cxn>
                  <a:cxn ang="T7">
                    <a:pos x="T2" y="T3"/>
                  </a:cxn>
                  <a:cxn ang="T8">
                    <a:pos x="T4" y="T5"/>
                  </a:cxn>
                </a:cxnLst>
                <a:rect l="T9" t="T10" r="T11" b="T12"/>
                <a:pathLst>
                  <a:path w="934" h="1">
                    <a:moveTo>
                      <a:pt x="0" y="0"/>
                    </a:moveTo>
                    <a:lnTo>
                      <a:pt x="933" y="0"/>
                    </a:lnTo>
                    <a:lnTo>
                      <a:pt x="93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5" name="Freeform 438"/>
              <p:cNvSpPr>
                <a:spLocks/>
              </p:cNvSpPr>
              <p:nvPr/>
            </p:nvSpPr>
            <p:spPr bwMode="auto">
              <a:xfrm>
                <a:off x="8746" y="2942"/>
                <a:ext cx="1" cy="128"/>
              </a:xfrm>
              <a:custGeom>
                <a:avLst/>
                <a:gdLst>
                  <a:gd name="T0" fmla="*/ 0 w 1"/>
                  <a:gd name="T1" fmla="*/ 512 h 512"/>
                  <a:gd name="T2" fmla="*/ 0 w 1"/>
                  <a:gd name="T3" fmla="*/ 0 h 512"/>
                  <a:gd name="T4" fmla="*/ 1 w 1"/>
                  <a:gd name="T5" fmla="*/ 0 h 512"/>
                  <a:gd name="T6" fmla="*/ 0 60000 65536"/>
                  <a:gd name="T7" fmla="*/ 0 60000 65536"/>
                  <a:gd name="T8" fmla="*/ 0 60000 65536"/>
                  <a:gd name="T9" fmla="*/ 0 w 1"/>
                  <a:gd name="T10" fmla="*/ 0 h 512"/>
                  <a:gd name="T11" fmla="*/ 1 w 1"/>
                  <a:gd name="T12" fmla="*/ 512 h 512"/>
                </a:gdLst>
                <a:ahLst/>
                <a:cxnLst>
                  <a:cxn ang="T6">
                    <a:pos x="T0" y="T1"/>
                  </a:cxn>
                  <a:cxn ang="T7">
                    <a:pos x="T2" y="T3"/>
                  </a:cxn>
                  <a:cxn ang="T8">
                    <a:pos x="T4" y="T5"/>
                  </a:cxn>
                </a:cxnLst>
                <a:rect l="T9" t="T10" r="T11" b="T12"/>
                <a:pathLst>
                  <a:path w="1" h="512">
                    <a:moveTo>
                      <a:pt x="0" y="51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6" name="Freeform 439"/>
              <p:cNvSpPr>
                <a:spLocks/>
              </p:cNvSpPr>
              <p:nvPr/>
            </p:nvSpPr>
            <p:spPr bwMode="auto">
              <a:xfrm>
                <a:off x="8746" y="2942"/>
                <a:ext cx="268" cy="1"/>
              </a:xfrm>
              <a:custGeom>
                <a:avLst/>
                <a:gdLst>
                  <a:gd name="T0" fmla="*/ 0 w 1073"/>
                  <a:gd name="T1" fmla="*/ 0 h 1"/>
                  <a:gd name="T2" fmla="*/ 1072 w 1073"/>
                  <a:gd name="T3" fmla="*/ 0 h 1"/>
                  <a:gd name="T4" fmla="*/ 1073 w 1073"/>
                  <a:gd name="T5" fmla="*/ 0 h 1"/>
                  <a:gd name="T6" fmla="*/ 0 60000 65536"/>
                  <a:gd name="T7" fmla="*/ 0 60000 65536"/>
                  <a:gd name="T8" fmla="*/ 0 60000 65536"/>
                  <a:gd name="T9" fmla="*/ 0 w 1073"/>
                  <a:gd name="T10" fmla="*/ 0 h 1"/>
                  <a:gd name="T11" fmla="*/ 1073 w 1073"/>
                  <a:gd name="T12" fmla="*/ 1 h 1"/>
                </a:gdLst>
                <a:ahLst/>
                <a:cxnLst>
                  <a:cxn ang="T6">
                    <a:pos x="T0" y="T1"/>
                  </a:cxn>
                  <a:cxn ang="T7">
                    <a:pos x="T2" y="T3"/>
                  </a:cxn>
                  <a:cxn ang="T8">
                    <a:pos x="T4" y="T5"/>
                  </a:cxn>
                </a:cxnLst>
                <a:rect l="T9" t="T10" r="T11" b="T12"/>
                <a:pathLst>
                  <a:path w="1073" h="1">
                    <a:moveTo>
                      <a:pt x="0" y="0"/>
                    </a:moveTo>
                    <a:lnTo>
                      <a:pt x="1072" y="0"/>
                    </a:lnTo>
                    <a:lnTo>
                      <a:pt x="107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7" name="Freeform 440"/>
              <p:cNvSpPr>
                <a:spLocks/>
              </p:cNvSpPr>
              <p:nvPr/>
            </p:nvSpPr>
            <p:spPr bwMode="auto">
              <a:xfrm>
                <a:off x="8560" y="3338"/>
                <a:ext cx="326" cy="221"/>
              </a:xfrm>
              <a:custGeom>
                <a:avLst/>
                <a:gdLst>
                  <a:gd name="T0" fmla="*/ 1305 w 1305"/>
                  <a:gd name="T1" fmla="*/ 886 h 886"/>
                  <a:gd name="T2" fmla="*/ 0 w 1305"/>
                  <a:gd name="T3" fmla="*/ 0 h 886"/>
                  <a:gd name="T4" fmla="*/ 1 w 1305"/>
                  <a:gd name="T5" fmla="*/ 0 h 886"/>
                  <a:gd name="T6" fmla="*/ 0 60000 65536"/>
                  <a:gd name="T7" fmla="*/ 0 60000 65536"/>
                  <a:gd name="T8" fmla="*/ 0 60000 65536"/>
                  <a:gd name="T9" fmla="*/ 0 w 1305"/>
                  <a:gd name="T10" fmla="*/ 0 h 886"/>
                  <a:gd name="T11" fmla="*/ 1305 w 1305"/>
                  <a:gd name="T12" fmla="*/ 886 h 886"/>
                </a:gdLst>
                <a:ahLst/>
                <a:cxnLst>
                  <a:cxn ang="T6">
                    <a:pos x="T0" y="T1"/>
                  </a:cxn>
                  <a:cxn ang="T7">
                    <a:pos x="T2" y="T3"/>
                  </a:cxn>
                  <a:cxn ang="T8">
                    <a:pos x="T4" y="T5"/>
                  </a:cxn>
                </a:cxnLst>
                <a:rect l="T9" t="T10" r="T11" b="T12"/>
                <a:pathLst>
                  <a:path w="1305" h="886">
                    <a:moveTo>
                      <a:pt x="1305" y="88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8" name="Freeform 441"/>
              <p:cNvSpPr>
                <a:spLocks/>
              </p:cNvSpPr>
              <p:nvPr/>
            </p:nvSpPr>
            <p:spPr bwMode="auto">
              <a:xfrm>
                <a:off x="8560" y="3338"/>
                <a:ext cx="1" cy="221"/>
              </a:xfrm>
              <a:custGeom>
                <a:avLst/>
                <a:gdLst>
                  <a:gd name="T0" fmla="*/ 0 w 1"/>
                  <a:gd name="T1" fmla="*/ 0 h 886"/>
                  <a:gd name="T2" fmla="*/ 0 w 1"/>
                  <a:gd name="T3" fmla="*/ 886 h 886"/>
                  <a:gd name="T4" fmla="*/ 1 w 1"/>
                  <a:gd name="T5" fmla="*/ 886 h 886"/>
                  <a:gd name="T6" fmla="*/ 0 60000 65536"/>
                  <a:gd name="T7" fmla="*/ 0 60000 65536"/>
                  <a:gd name="T8" fmla="*/ 0 60000 65536"/>
                  <a:gd name="T9" fmla="*/ 0 w 1"/>
                  <a:gd name="T10" fmla="*/ 0 h 886"/>
                  <a:gd name="T11" fmla="*/ 1 w 1"/>
                  <a:gd name="T12" fmla="*/ 886 h 886"/>
                </a:gdLst>
                <a:ahLst/>
                <a:cxnLst>
                  <a:cxn ang="T6">
                    <a:pos x="T0" y="T1"/>
                  </a:cxn>
                  <a:cxn ang="T7">
                    <a:pos x="T2" y="T3"/>
                  </a:cxn>
                  <a:cxn ang="T8">
                    <a:pos x="T4" y="T5"/>
                  </a:cxn>
                </a:cxnLst>
                <a:rect l="T9" t="T10" r="T11" b="T12"/>
                <a:pathLst>
                  <a:path w="1" h="886">
                    <a:moveTo>
                      <a:pt x="0" y="0"/>
                    </a:moveTo>
                    <a:lnTo>
                      <a:pt x="0" y="886"/>
                    </a:lnTo>
                    <a:lnTo>
                      <a:pt x="1" y="88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29" name="Freeform 442"/>
              <p:cNvSpPr>
                <a:spLocks/>
              </p:cNvSpPr>
              <p:nvPr/>
            </p:nvSpPr>
            <p:spPr bwMode="auto">
              <a:xfrm>
                <a:off x="7476" y="3338"/>
                <a:ext cx="1084" cy="1"/>
              </a:xfrm>
              <a:custGeom>
                <a:avLst/>
                <a:gdLst>
                  <a:gd name="T0" fmla="*/ 4336 w 4336"/>
                  <a:gd name="T1" fmla="*/ 0 h 1"/>
                  <a:gd name="T2" fmla="*/ 0 w 4336"/>
                  <a:gd name="T3" fmla="*/ 0 h 1"/>
                  <a:gd name="T4" fmla="*/ 1 w 4336"/>
                  <a:gd name="T5" fmla="*/ 0 h 1"/>
                  <a:gd name="T6" fmla="*/ 0 60000 65536"/>
                  <a:gd name="T7" fmla="*/ 0 60000 65536"/>
                  <a:gd name="T8" fmla="*/ 0 60000 65536"/>
                  <a:gd name="T9" fmla="*/ 0 w 4336"/>
                  <a:gd name="T10" fmla="*/ 0 h 1"/>
                  <a:gd name="T11" fmla="*/ 4336 w 4336"/>
                  <a:gd name="T12" fmla="*/ 1 h 1"/>
                </a:gdLst>
                <a:ahLst/>
                <a:cxnLst>
                  <a:cxn ang="T6">
                    <a:pos x="T0" y="T1"/>
                  </a:cxn>
                  <a:cxn ang="T7">
                    <a:pos x="T2" y="T3"/>
                  </a:cxn>
                  <a:cxn ang="T8">
                    <a:pos x="T4" y="T5"/>
                  </a:cxn>
                </a:cxnLst>
                <a:rect l="T9" t="T10" r="T11" b="T12"/>
                <a:pathLst>
                  <a:path w="4336" h="1">
                    <a:moveTo>
                      <a:pt x="433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0" name="Freeform 443"/>
              <p:cNvSpPr>
                <a:spLocks/>
              </p:cNvSpPr>
              <p:nvPr/>
            </p:nvSpPr>
            <p:spPr bwMode="auto">
              <a:xfrm>
                <a:off x="7476" y="3338"/>
                <a:ext cx="1" cy="221"/>
              </a:xfrm>
              <a:custGeom>
                <a:avLst/>
                <a:gdLst>
                  <a:gd name="T0" fmla="*/ 0 w 1"/>
                  <a:gd name="T1" fmla="*/ 0 h 886"/>
                  <a:gd name="T2" fmla="*/ 0 w 1"/>
                  <a:gd name="T3" fmla="*/ 886 h 886"/>
                  <a:gd name="T4" fmla="*/ 1 w 1"/>
                  <a:gd name="T5" fmla="*/ 886 h 886"/>
                  <a:gd name="T6" fmla="*/ 0 60000 65536"/>
                  <a:gd name="T7" fmla="*/ 0 60000 65536"/>
                  <a:gd name="T8" fmla="*/ 0 60000 65536"/>
                  <a:gd name="T9" fmla="*/ 0 w 1"/>
                  <a:gd name="T10" fmla="*/ 0 h 886"/>
                  <a:gd name="T11" fmla="*/ 1 w 1"/>
                  <a:gd name="T12" fmla="*/ 886 h 886"/>
                </a:gdLst>
                <a:ahLst/>
                <a:cxnLst>
                  <a:cxn ang="T6">
                    <a:pos x="T0" y="T1"/>
                  </a:cxn>
                  <a:cxn ang="T7">
                    <a:pos x="T2" y="T3"/>
                  </a:cxn>
                  <a:cxn ang="T8">
                    <a:pos x="T4" y="T5"/>
                  </a:cxn>
                </a:cxnLst>
                <a:rect l="T9" t="T10" r="T11" b="T12"/>
                <a:pathLst>
                  <a:path w="1" h="886">
                    <a:moveTo>
                      <a:pt x="0" y="0"/>
                    </a:moveTo>
                    <a:lnTo>
                      <a:pt x="0" y="886"/>
                    </a:lnTo>
                    <a:lnTo>
                      <a:pt x="1" y="88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1" name="Freeform 444"/>
              <p:cNvSpPr>
                <a:spLocks/>
              </p:cNvSpPr>
              <p:nvPr/>
            </p:nvSpPr>
            <p:spPr bwMode="auto">
              <a:xfrm>
                <a:off x="7347" y="3338"/>
                <a:ext cx="129" cy="1"/>
              </a:xfrm>
              <a:custGeom>
                <a:avLst/>
                <a:gdLst>
                  <a:gd name="T0" fmla="*/ 513 w 513"/>
                  <a:gd name="T1" fmla="*/ 0 h 1"/>
                  <a:gd name="T2" fmla="*/ 0 w 513"/>
                  <a:gd name="T3" fmla="*/ 0 h 1"/>
                  <a:gd name="T4" fmla="*/ 1 w 513"/>
                  <a:gd name="T5" fmla="*/ 0 h 1"/>
                  <a:gd name="T6" fmla="*/ 0 60000 65536"/>
                  <a:gd name="T7" fmla="*/ 0 60000 65536"/>
                  <a:gd name="T8" fmla="*/ 0 60000 65536"/>
                  <a:gd name="T9" fmla="*/ 0 w 513"/>
                  <a:gd name="T10" fmla="*/ 0 h 1"/>
                  <a:gd name="T11" fmla="*/ 513 w 513"/>
                  <a:gd name="T12" fmla="*/ 1 h 1"/>
                </a:gdLst>
                <a:ahLst/>
                <a:cxnLst>
                  <a:cxn ang="T6">
                    <a:pos x="T0" y="T1"/>
                  </a:cxn>
                  <a:cxn ang="T7">
                    <a:pos x="T2" y="T3"/>
                  </a:cxn>
                  <a:cxn ang="T8">
                    <a:pos x="T4" y="T5"/>
                  </a:cxn>
                </a:cxnLst>
                <a:rect l="T9" t="T10" r="T11" b="T12"/>
                <a:pathLst>
                  <a:path w="513" h="1">
                    <a:moveTo>
                      <a:pt x="51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2" name="Freeform 445"/>
              <p:cNvSpPr>
                <a:spLocks/>
              </p:cNvSpPr>
              <p:nvPr/>
            </p:nvSpPr>
            <p:spPr bwMode="auto">
              <a:xfrm>
                <a:off x="7347" y="3338"/>
                <a:ext cx="1" cy="221"/>
              </a:xfrm>
              <a:custGeom>
                <a:avLst/>
                <a:gdLst>
                  <a:gd name="T0" fmla="*/ 0 w 1"/>
                  <a:gd name="T1" fmla="*/ 0 h 886"/>
                  <a:gd name="T2" fmla="*/ 0 w 1"/>
                  <a:gd name="T3" fmla="*/ 886 h 886"/>
                  <a:gd name="T4" fmla="*/ 1 w 1"/>
                  <a:gd name="T5" fmla="*/ 886 h 886"/>
                  <a:gd name="T6" fmla="*/ 0 60000 65536"/>
                  <a:gd name="T7" fmla="*/ 0 60000 65536"/>
                  <a:gd name="T8" fmla="*/ 0 60000 65536"/>
                  <a:gd name="T9" fmla="*/ 0 w 1"/>
                  <a:gd name="T10" fmla="*/ 0 h 886"/>
                  <a:gd name="T11" fmla="*/ 1 w 1"/>
                  <a:gd name="T12" fmla="*/ 886 h 886"/>
                </a:gdLst>
                <a:ahLst/>
                <a:cxnLst>
                  <a:cxn ang="T6">
                    <a:pos x="T0" y="T1"/>
                  </a:cxn>
                  <a:cxn ang="T7">
                    <a:pos x="T2" y="T3"/>
                  </a:cxn>
                  <a:cxn ang="T8">
                    <a:pos x="T4" y="T5"/>
                  </a:cxn>
                </a:cxnLst>
                <a:rect l="T9" t="T10" r="T11" b="T12"/>
                <a:pathLst>
                  <a:path w="1" h="886">
                    <a:moveTo>
                      <a:pt x="0" y="0"/>
                    </a:moveTo>
                    <a:lnTo>
                      <a:pt x="0" y="886"/>
                    </a:lnTo>
                    <a:lnTo>
                      <a:pt x="1" y="88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3" name="Freeform 446"/>
              <p:cNvSpPr>
                <a:spLocks/>
              </p:cNvSpPr>
              <p:nvPr/>
            </p:nvSpPr>
            <p:spPr bwMode="auto">
              <a:xfrm>
                <a:off x="7417" y="3443"/>
                <a:ext cx="59" cy="1"/>
              </a:xfrm>
              <a:custGeom>
                <a:avLst/>
                <a:gdLst>
                  <a:gd name="T0" fmla="*/ 233 w 233"/>
                  <a:gd name="T1" fmla="*/ 0 h 1"/>
                  <a:gd name="T2" fmla="*/ 0 w 233"/>
                  <a:gd name="T3" fmla="*/ 0 h 1"/>
                  <a:gd name="T4" fmla="*/ 1 w 233"/>
                  <a:gd name="T5" fmla="*/ 0 h 1"/>
                  <a:gd name="T6" fmla="*/ 0 60000 65536"/>
                  <a:gd name="T7" fmla="*/ 0 60000 65536"/>
                  <a:gd name="T8" fmla="*/ 0 60000 65536"/>
                  <a:gd name="T9" fmla="*/ 0 w 233"/>
                  <a:gd name="T10" fmla="*/ 0 h 1"/>
                  <a:gd name="T11" fmla="*/ 233 w 233"/>
                  <a:gd name="T12" fmla="*/ 1 h 1"/>
                </a:gdLst>
                <a:ahLst/>
                <a:cxnLst>
                  <a:cxn ang="T6">
                    <a:pos x="T0" y="T1"/>
                  </a:cxn>
                  <a:cxn ang="T7">
                    <a:pos x="T2" y="T3"/>
                  </a:cxn>
                  <a:cxn ang="T8">
                    <a:pos x="T4" y="T5"/>
                  </a:cxn>
                </a:cxnLst>
                <a:rect l="T9" t="T10" r="T11" b="T12"/>
                <a:pathLst>
                  <a:path w="233" h="1">
                    <a:moveTo>
                      <a:pt x="23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4" name="Freeform 447"/>
              <p:cNvSpPr>
                <a:spLocks/>
              </p:cNvSpPr>
              <p:nvPr/>
            </p:nvSpPr>
            <p:spPr bwMode="auto">
              <a:xfrm>
                <a:off x="7417" y="3443"/>
                <a:ext cx="1" cy="116"/>
              </a:xfrm>
              <a:custGeom>
                <a:avLst/>
                <a:gdLst>
                  <a:gd name="T0" fmla="*/ 0 w 1"/>
                  <a:gd name="T1" fmla="*/ 0 h 467"/>
                  <a:gd name="T2" fmla="*/ 0 w 1"/>
                  <a:gd name="T3" fmla="*/ 467 h 467"/>
                  <a:gd name="T4" fmla="*/ 1 w 1"/>
                  <a:gd name="T5" fmla="*/ 467 h 467"/>
                  <a:gd name="T6" fmla="*/ 0 60000 65536"/>
                  <a:gd name="T7" fmla="*/ 0 60000 65536"/>
                  <a:gd name="T8" fmla="*/ 0 60000 65536"/>
                  <a:gd name="T9" fmla="*/ 0 w 1"/>
                  <a:gd name="T10" fmla="*/ 0 h 467"/>
                  <a:gd name="T11" fmla="*/ 1 w 1"/>
                  <a:gd name="T12" fmla="*/ 467 h 467"/>
                </a:gdLst>
                <a:ahLst/>
                <a:cxnLst>
                  <a:cxn ang="T6">
                    <a:pos x="T0" y="T1"/>
                  </a:cxn>
                  <a:cxn ang="T7">
                    <a:pos x="T2" y="T3"/>
                  </a:cxn>
                  <a:cxn ang="T8">
                    <a:pos x="T4" y="T5"/>
                  </a:cxn>
                </a:cxnLst>
                <a:rect l="T9" t="T10" r="T11" b="T12"/>
                <a:pathLst>
                  <a:path w="1" h="467">
                    <a:moveTo>
                      <a:pt x="0" y="0"/>
                    </a:moveTo>
                    <a:lnTo>
                      <a:pt x="0" y="467"/>
                    </a:lnTo>
                    <a:lnTo>
                      <a:pt x="1" y="467"/>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5" name="Freeform 448"/>
              <p:cNvSpPr>
                <a:spLocks/>
              </p:cNvSpPr>
              <p:nvPr/>
            </p:nvSpPr>
            <p:spPr bwMode="auto">
              <a:xfrm>
                <a:off x="6636" y="3408"/>
                <a:ext cx="711" cy="1"/>
              </a:xfrm>
              <a:custGeom>
                <a:avLst/>
                <a:gdLst>
                  <a:gd name="T0" fmla="*/ 2844 w 2844"/>
                  <a:gd name="T1" fmla="*/ 0 h 1"/>
                  <a:gd name="T2" fmla="*/ 0 w 2844"/>
                  <a:gd name="T3" fmla="*/ 0 h 1"/>
                  <a:gd name="T4" fmla="*/ 1 w 2844"/>
                  <a:gd name="T5" fmla="*/ 0 h 1"/>
                  <a:gd name="T6" fmla="*/ 0 60000 65536"/>
                  <a:gd name="T7" fmla="*/ 0 60000 65536"/>
                  <a:gd name="T8" fmla="*/ 0 60000 65536"/>
                  <a:gd name="T9" fmla="*/ 0 w 2844"/>
                  <a:gd name="T10" fmla="*/ 0 h 1"/>
                  <a:gd name="T11" fmla="*/ 2844 w 2844"/>
                  <a:gd name="T12" fmla="*/ 1 h 1"/>
                </a:gdLst>
                <a:ahLst/>
                <a:cxnLst>
                  <a:cxn ang="T6">
                    <a:pos x="T0" y="T1"/>
                  </a:cxn>
                  <a:cxn ang="T7">
                    <a:pos x="T2" y="T3"/>
                  </a:cxn>
                  <a:cxn ang="T8">
                    <a:pos x="T4" y="T5"/>
                  </a:cxn>
                </a:cxnLst>
                <a:rect l="T9" t="T10" r="T11" b="T12"/>
                <a:pathLst>
                  <a:path w="2844" h="1">
                    <a:moveTo>
                      <a:pt x="2844"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6" name="Freeform 449"/>
              <p:cNvSpPr>
                <a:spLocks/>
              </p:cNvSpPr>
              <p:nvPr/>
            </p:nvSpPr>
            <p:spPr bwMode="auto">
              <a:xfrm>
                <a:off x="6636" y="3408"/>
                <a:ext cx="1" cy="151"/>
              </a:xfrm>
              <a:custGeom>
                <a:avLst/>
                <a:gdLst>
                  <a:gd name="T0" fmla="*/ 0 w 1"/>
                  <a:gd name="T1" fmla="*/ 0 h 606"/>
                  <a:gd name="T2" fmla="*/ 0 w 1"/>
                  <a:gd name="T3" fmla="*/ 606 h 606"/>
                  <a:gd name="T4" fmla="*/ 1 w 1"/>
                  <a:gd name="T5" fmla="*/ 606 h 606"/>
                  <a:gd name="T6" fmla="*/ 0 60000 65536"/>
                  <a:gd name="T7" fmla="*/ 0 60000 65536"/>
                  <a:gd name="T8" fmla="*/ 0 60000 65536"/>
                  <a:gd name="T9" fmla="*/ 0 w 1"/>
                  <a:gd name="T10" fmla="*/ 0 h 606"/>
                  <a:gd name="T11" fmla="*/ 1 w 1"/>
                  <a:gd name="T12" fmla="*/ 606 h 606"/>
                </a:gdLst>
                <a:ahLst/>
                <a:cxnLst>
                  <a:cxn ang="T6">
                    <a:pos x="T0" y="T1"/>
                  </a:cxn>
                  <a:cxn ang="T7">
                    <a:pos x="T2" y="T3"/>
                  </a:cxn>
                  <a:cxn ang="T8">
                    <a:pos x="T4" y="T5"/>
                  </a:cxn>
                </a:cxnLst>
                <a:rect l="T9" t="T10" r="T11" b="T12"/>
                <a:pathLst>
                  <a:path w="1" h="606">
                    <a:moveTo>
                      <a:pt x="0" y="0"/>
                    </a:moveTo>
                    <a:lnTo>
                      <a:pt x="0" y="606"/>
                    </a:lnTo>
                    <a:lnTo>
                      <a:pt x="1" y="60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7" name="Freeform 450"/>
              <p:cNvSpPr>
                <a:spLocks/>
              </p:cNvSpPr>
              <p:nvPr/>
            </p:nvSpPr>
            <p:spPr bwMode="auto">
              <a:xfrm>
                <a:off x="6532" y="3408"/>
                <a:ext cx="104" cy="151"/>
              </a:xfrm>
              <a:custGeom>
                <a:avLst/>
                <a:gdLst>
                  <a:gd name="T0" fmla="*/ 419 w 419"/>
                  <a:gd name="T1" fmla="*/ 0 h 606"/>
                  <a:gd name="T2" fmla="*/ 0 w 419"/>
                  <a:gd name="T3" fmla="*/ 606 h 606"/>
                  <a:gd name="T4" fmla="*/ 2 w 419"/>
                  <a:gd name="T5" fmla="*/ 606 h 606"/>
                  <a:gd name="T6" fmla="*/ 0 60000 65536"/>
                  <a:gd name="T7" fmla="*/ 0 60000 65536"/>
                  <a:gd name="T8" fmla="*/ 0 60000 65536"/>
                  <a:gd name="T9" fmla="*/ 0 w 419"/>
                  <a:gd name="T10" fmla="*/ 0 h 606"/>
                  <a:gd name="T11" fmla="*/ 419 w 419"/>
                  <a:gd name="T12" fmla="*/ 606 h 606"/>
                </a:gdLst>
                <a:ahLst/>
                <a:cxnLst>
                  <a:cxn ang="T6">
                    <a:pos x="T0" y="T1"/>
                  </a:cxn>
                  <a:cxn ang="T7">
                    <a:pos x="T2" y="T3"/>
                  </a:cxn>
                  <a:cxn ang="T8">
                    <a:pos x="T4" y="T5"/>
                  </a:cxn>
                </a:cxnLst>
                <a:rect l="T9" t="T10" r="T11" b="T12"/>
                <a:pathLst>
                  <a:path w="419" h="606">
                    <a:moveTo>
                      <a:pt x="419" y="0"/>
                    </a:moveTo>
                    <a:lnTo>
                      <a:pt x="0" y="606"/>
                    </a:lnTo>
                    <a:lnTo>
                      <a:pt x="2" y="60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8" name="Freeform 451"/>
              <p:cNvSpPr>
                <a:spLocks/>
              </p:cNvSpPr>
              <p:nvPr/>
            </p:nvSpPr>
            <p:spPr bwMode="auto">
              <a:xfrm>
                <a:off x="6392" y="3181"/>
                <a:ext cx="1" cy="378"/>
              </a:xfrm>
              <a:custGeom>
                <a:avLst/>
                <a:gdLst>
                  <a:gd name="T0" fmla="*/ 0 w 1"/>
                  <a:gd name="T1" fmla="*/ 1513 h 1513"/>
                  <a:gd name="T2" fmla="*/ 0 w 1"/>
                  <a:gd name="T3" fmla="*/ 0 h 1513"/>
                  <a:gd name="T4" fmla="*/ 1 w 1"/>
                  <a:gd name="T5" fmla="*/ 0 h 1513"/>
                  <a:gd name="T6" fmla="*/ 0 60000 65536"/>
                  <a:gd name="T7" fmla="*/ 0 60000 65536"/>
                  <a:gd name="T8" fmla="*/ 0 60000 65536"/>
                  <a:gd name="T9" fmla="*/ 0 w 1"/>
                  <a:gd name="T10" fmla="*/ 0 h 1513"/>
                  <a:gd name="T11" fmla="*/ 1 w 1"/>
                  <a:gd name="T12" fmla="*/ 1513 h 1513"/>
                </a:gdLst>
                <a:ahLst/>
                <a:cxnLst>
                  <a:cxn ang="T6">
                    <a:pos x="T0" y="T1"/>
                  </a:cxn>
                  <a:cxn ang="T7">
                    <a:pos x="T2" y="T3"/>
                  </a:cxn>
                  <a:cxn ang="T8">
                    <a:pos x="T4" y="T5"/>
                  </a:cxn>
                </a:cxnLst>
                <a:rect l="T9" t="T10" r="T11" b="T12"/>
                <a:pathLst>
                  <a:path w="1" h="1513">
                    <a:moveTo>
                      <a:pt x="0" y="151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39" name="Freeform 452"/>
              <p:cNvSpPr>
                <a:spLocks/>
              </p:cNvSpPr>
              <p:nvPr/>
            </p:nvSpPr>
            <p:spPr bwMode="auto">
              <a:xfrm>
                <a:off x="7977" y="2802"/>
                <a:ext cx="1" cy="276"/>
              </a:xfrm>
              <a:custGeom>
                <a:avLst/>
                <a:gdLst>
                  <a:gd name="T0" fmla="*/ 0 w 2"/>
                  <a:gd name="T1" fmla="*/ 0 h 1104"/>
                  <a:gd name="T2" fmla="*/ 0 w 2"/>
                  <a:gd name="T3" fmla="*/ 1104 h 1104"/>
                  <a:gd name="T4" fmla="*/ 2 w 2"/>
                  <a:gd name="T5" fmla="*/ 1104 h 1104"/>
                  <a:gd name="T6" fmla="*/ 0 60000 65536"/>
                  <a:gd name="T7" fmla="*/ 0 60000 65536"/>
                  <a:gd name="T8" fmla="*/ 0 60000 65536"/>
                  <a:gd name="T9" fmla="*/ 0 w 2"/>
                  <a:gd name="T10" fmla="*/ 0 h 1104"/>
                  <a:gd name="T11" fmla="*/ 2 w 2"/>
                  <a:gd name="T12" fmla="*/ 1104 h 1104"/>
                </a:gdLst>
                <a:ahLst/>
                <a:cxnLst>
                  <a:cxn ang="T6">
                    <a:pos x="T0" y="T1"/>
                  </a:cxn>
                  <a:cxn ang="T7">
                    <a:pos x="T2" y="T3"/>
                  </a:cxn>
                  <a:cxn ang="T8">
                    <a:pos x="T4" y="T5"/>
                  </a:cxn>
                </a:cxnLst>
                <a:rect l="T9" t="T10" r="T11" b="T12"/>
                <a:pathLst>
                  <a:path w="2" h="1104">
                    <a:moveTo>
                      <a:pt x="0" y="0"/>
                    </a:moveTo>
                    <a:lnTo>
                      <a:pt x="0" y="1104"/>
                    </a:lnTo>
                    <a:lnTo>
                      <a:pt x="2" y="1104"/>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0" name="Freeform 453"/>
              <p:cNvSpPr>
                <a:spLocks/>
              </p:cNvSpPr>
              <p:nvPr/>
            </p:nvSpPr>
            <p:spPr bwMode="auto">
              <a:xfrm>
                <a:off x="8746" y="3070"/>
                <a:ext cx="1" cy="394"/>
              </a:xfrm>
              <a:custGeom>
                <a:avLst/>
                <a:gdLst>
                  <a:gd name="T0" fmla="*/ 0 w 1"/>
                  <a:gd name="T1" fmla="*/ 0 h 1578"/>
                  <a:gd name="T2" fmla="*/ 0 w 1"/>
                  <a:gd name="T3" fmla="*/ 1578 h 1578"/>
                  <a:gd name="T4" fmla="*/ 1 w 1"/>
                  <a:gd name="T5" fmla="*/ 1578 h 1578"/>
                  <a:gd name="T6" fmla="*/ 0 60000 65536"/>
                  <a:gd name="T7" fmla="*/ 0 60000 65536"/>
                  <a:gd name="T8" fmla="*/ 0 60000 65536"/>
                  <a:gd name="T9" fmla="*/ 0 w 1"/>
                  <a:gd name="T10" fmla="*/ 0 h 1578"/>
                  <a:gd name="T11" fmla="*/ 1 w 1"/>
                  <a:gd name="T12" fmla="*/ 1578 h 1578"/>
                </a:gdLst>
                <a:ahLst/>
                <a:cxnLst>
                  <a:cxn ang="T6">
                    <a:pos x="T0" y="T1"/>
                  </a:cxn>
                  <a:cxn ang="T7">
                    <a:pos x="T2" y="T3"/>
                  </a:cxn>
                  <a:cxn ang="T8">
                    <a:pos x="T4" y="T5"/>
                  </a:cxn>
                </a:cxnLst>
                <a:rect l="T9" t="T10" r="T11" b="T12"/>
                <a:pathLst>
                  <a:path w="1" h="1578">
                    <a:moveTo>
                      <a:pt x="0" y="0"/>
                    </a:moveTo>
                    <a:lnTo>
                      <a:pt x="0" y="1578"/>
                    </a:lnTo>
                    <a:lnTo>
                      <a:pt x="1" y="1578"/>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1" name="Freeform 454"/>
              <p:cNvSpPr>
                <a:spLocks/>
              </p:cNvSpPr>
              <p:nvPr/>
            </p:nvSpPr>
            <p:spPr bwMode="auto">
              <a:xfrm>
                <a:off x="8944" y="3489"/>
                <a:ext cx="59" cy="70"/>
              </a:xfrm>
              <a:custGeom>
                <a:avLst/>
                <a:gdLst>
                  <a:gd name="T0" fmla="*/ 233 w 233"/>
                  <a:gd name="T1" fmla="*/ 280 h 280"/>
                  <a:gd name="T2" fmla="*/ 0 w 233"/>
                  <a:gd name="T3" fmla="*/ 0 h 280"/>
                  <a:gd name="T4" fmla="*/ 1 w 233"/>
                  <a:gd name="T5" fmla="*/ 0 h 280"/>
                  <a:gd name="T6" fmla="*/ 0 60000 65536"/>
                  <a:gd name="T7" fmla="*/ 0 60000 65536"/>
                  <a:gd name="T8" fmla="*/ 0 60000 65536"/>
                  <a:gd name="T9" fmla="*/ 0 w 233"/>
                  <a:gd name="T10" fmla="*/ 0 h 280"/>
                  <a:gd name="T11" fmla="*/ 233 w 233"/>
                  <a:gd name="T12" fmla="*/ 280 h 280"/>
                </a:gdLst>
                <a:ahLst/>
                <a:cxnLst>
                  <a:cxn ang="T6">
                    <a:pos x="T0" y="T1"/>
                  </a:cxn>
                  <a:cxn ang="T7">
                    <a:pos x="T2" y="T3"/>
                  </a:cxn>
                  <a:cxn ang="T8">
                    <a:pos x="T4" y="T5"/>
                  </a:cxn>
                </a:cxnLst>
                <a:rect l="T9" t="T10" r="T11" b="T12"/>
                <a:pathLst>
                  <a:path w="233" h="280">
                    <a:moveTo>
                      <a:pt x="233" y="28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2" name="Freeform 455"/>
              <p:cNvSpPr>
                <a:spLocks/>
              </p:cNvSpPr>
              <p:nvPr/>
            </p:nvSpPr>
            <p:spPr bwMode="auto">
              <a:xfrm>
                <a:off x="8944" y="3489"/>
                <a:ext cx="1" cy="70"/>
              </a:xfrm>
              <a:custGeom>
                <a:avLst/>
                <a:gdLst>
                  <a:gd name="T0" fmla="*/ 0 w 1"/>
                  <a:gd name="T1" fmla="*/ 0 h 280"/>
                  <a:gd name="T2" fmla="*/ 0 w 1"/>
                  <a:gd name="T3" fmla="*/ 280 h 280"/>
                  <a:gd name="T4" fmla="*/ 1 w 1"/>
                  <a:gd name="T5" fmla="*/ 280 h 280"/>
                  <a:gd name="T6" fmla="*/ 0 60000 65536"/>
                  <a:gd name="T7" fmla="*/ 0 60000 65536"/>
                  <a:gd name="T8" fmla="*/ 0 60000 65536"/>
                  <a:gd name="T9" fmla="*/ 0 w 1"/>
                  <a:gd name="T10" fmla="*/ 0 h 280"/>
                  <a:gd name="T11" fmla="*/ 1 w 1"/>
                  <a:gd name="T12" fmla="*/ 280 h 280"/>
                </a:gdLst>
                <a:ahLst/>
                <a:cxnLst>
                  <a:cxn ang="T6">
                    <a:pos x="T0" y="T1"/>
                  </a:cxn>
                  <a:cxn ang="T7">
                    <a:pos x="T2" y="T3"/>
                  </a:cxn>
                  <a:cxn ang="T8">
                    <a:pos x="T4" y="T5"/>
                  </a:cxn>
                </a:cxnLst>
                <a:rect l="T9" t="T10" r="T11" b="T12"/>
                <a:pathLst>
                  <a:path w="1" h="280">
                    <a:moveTo>
                      <a:pt x="0" y="0"/>
                    </a:moveTo>
                    <a:lnTo>
                      <a:pt x="0" y="280"/>
                    </a:lnTo>
                    <a:lnTo>
                      <a:pt x="1" y="28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3" name="Freeform 456"/>
              <p:cNvSpPr>
                <a:spLocks/>
              </p:cNvSpPr>
              <p:nvPr/>
            </p:nvSpPr>
            <p:spPr bwMode="auto">
              <a:xfrm>
                <a:off x="8783" y="3489"/>
                <a:ext cx="161" cy="1"/>
              </a:xfrm>
              <a:custGeom>
                <a:avLst/>
                <a:gdLst>
                  <a:gd name="T0" fmla="*/ 645 w 645"/>
                  <a:gd name="T1" fmla="*/ 0 h 1"/>
                  <a:gd name="T2" fmla="*/ 0 w 645"/>
                  <a:gd name="T3" fmla="*/ 0 h 1"/>
                  <a:gd name="T4" fmla="*/ 1 w 645"/>
                  <a:gd name="T5" fmla="*/ 0 h 1"/>
                  <a:gd name="T6" fmla="*/ 0 60000 65536"/>
                  <a:gd name="T7" fmla="*/ 0 60000 65536"/>
                  <a:gd name="T8" fmla="*/ 0 60000 65536"/>
                  <a:gd name="T9" fmla="*/ 0 w 645"/>
                  <a:gd name="T10" fmla="*/ 0 h 1"/>
                  <a:gd name="T11" fmla="*/ 645 w 645"/>
                  <a:gd name="T12" fmla="*/ 1 h 1"/>
                </a:gdLst>
                <a:ahLst/>
                <a:cxnLst>
                  <a:cxn ang="T6">
                    <a:pos x="T0" y="T1"/>
                  </a:cxn>
                  <a:cxn ang="T7">
                    <a:pos x="T2" y="T3"/>
                  </a:cxn>
                  <a:cxn ang="T8">
                    <a:pos x="T4" y="T5"/>
                  </a:cxn>
                </a:cxnLst>
                <a:rect l="T9" t="T10" r="T11" b="T12"/>
                <a:pathLst>
                  <a:path w="645" h="1">
                    <a:moveTo>
                      <a:pt x="64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4" name="Freeform 457"/>
              <p:cNvSpPr>
                <a:spLocks/>
              </p:cNvSpPr>
              <p:nvPr/>
            </p:nvSpPr>
            <p:spPr bwMode="auto">
              <a:xfrm>
                <a:off x="8373" y="3781"/>
                <a:ext cx="187" cy="1"/>
              </a:xfrm>
              <a:custGeom>
                <a:avLst/>
                <a:gdLst>
                  <a:gd name="T0" fmla="*/ 746 w 746"/>
                  <a:gd name="T1" fmla="*/ 0 h 1"/>
                  <a:gd name="T2" fmla="*/ 0 w 746"/>
                  <a:gd name="T3" fmla="*/ 0 h 1"/>
                  <a:gd name="T4" fmla="*/ 1 w 746"/>
                  <a:gd name="T5" fmla="*/ 0 h 1"/>
                  <a:gd name="T6" fmla="*/ 0 60000 65536"/>
                  <a:gd name="T7" fmla="*/ 0 60000 65536"/>
                  <a:gd name="T8" fmla="*/ 0 60000 65536"/>
                  <a:gd name="T9" fmla="*/ 0 w 746"/>
                  <a:gd name="T10" fmla="*/ 0 h 1"/>
                  <a:gd name="T11" fmla="*/ 746 w 746"/>
                  <a:gd name="T12" fmla="*/ 1 h 1"/>
                </a:gdLst>
                <a:ahLst/>
                <a:cxnLst>
                  <a:cxn ang="T6">
                    <a:pos x="T0" y="T1"/>
                  </a:cxn>
                  <a:cxn ang="T7">
                    <a:pos x="T2" y="T3"/>
                  </a:cxn>
                  <a:cxn ang="T8">
                    <a:pos x="T4" y="T5"/>
                  </a:cxn>
                </a:cxnLst>
                <a:rect l="T9" t="T10" r="T11" b="T12"/>
                <a:pathLst>
                  <a:path w="746" h="1">
                    <a:moveTo>
                      <a:pt x="746"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5" name="Freeform 458"/>
              <p:cNvSpPr>
                <a:spLocks/>
              </p:cNvSpPr>
              <p:nvPr/>
            </p:nvSpPr>
            <p:spPr bwMode="auto">
              <a:xfrm>
                <a:off x="6310" y="3932"/>
                <a:ext cx="1795" cy="117"/>
              </a:xfrm>
              <a:custGeom>
                <a:avLst/>
                <a:gdLst>
                  <a:gd name="T0" fmla="*/ 0 w 7179"/>
                  <a:gd name="T1" fmla="*/ 0 h 466"/>
                  <a:gd name="T2" fmla="*/ 7178 w 7179"/>
                  <a:gd name="T3" fmla="*/ 466 h 466"/>
                  <a:gd name="T4" fmla="*/ 7179 w 7179"/>
                  <a:gd name="T5" fmla="*/ 466 h 466"/>
                  <a:gd name="T6" fmla="*/ 0 60000 65536"/>
                  <a:gd name="T7" fmla="*/ 0 60000 65536"/>
                  <a:gd name="T8" fmla="*/ 0 60000 65536"/>
                  <a:gd name="T9" fmla="*/ 0 w 7179"/>
                  <a:gd name="T10" fmla="*/ 0 h 466"/>
                  <a:gd name="T11" fmla="*/ 7179 w 7179"/>
                  <a:gd name="T12" fmla="*/ 466 h 466"/>
                </a:gdLst>
                <a:ahLst/>
                <a:cxnLst>
                  <a:cxn ang="T6">
                    <a:pos x="T0" y="T1"/>
                  </a:cxn>
                  <a:cxn ang="T7">
                    <a:pos x="T2" y="T3"/>
                  </a:cxn>
                  <a:cxn ang="T8">
                    <a:pos x="T4" y="T5"/>
                  </a:cxn>
                </a:cxnLst>
                <a:rect l="T9" t="T10" r="T11" b="T12"/>
                <a:pathLst>
                  <a:path w="7179" h="466">
                    <a:moveTo>
                      <a:pt x="0" y="0"/>
                    </a:moveTo>
                    <a:lnTo>
                      <a:pt x="7178" y="466"/>
                    </a:lnTo>
                    <a:lnTo>
                      <a:pt x="7179" y="466"/>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6" name="Freeform 459"/>
              <p:cNvSpPr>
                <a:spLocks/>
              </p:cNvSpPr>
              <p:nvPr/>
            </p:nvSpPr>
            <p:spPr bwMode="auto">
              <a:xfrm>
                <a:off x="6636" y="3711"/>
                <a:ext cx="711" cy="1"/>
              </a:xfrm>
              <a:custGeom>
                <a:avLst/>
                <a:gdLst>
                  <a:gd name="T0" fmla="*/ 2844 w 2844"/>
                  <a:gd name="T1" fmla="*/ 0 h 1"/>
                  <a:gd name="T2" fmla="*/ 0 w 2844"/>
                  <a:gd name="T3" fmla="*/ 0 h 1"/>
                  <a:gd name="T4" fmla="*/ 1 w 2844"/>
                  <a:gd name="T5" fmla="*/ 0 h 1"/>
                  <a:gd name="T6" fmla="*/ 0 60000 65536"/>
                  <a:gd name="T7" fmla="*/ 0 60000 65536"/>
                  <a:gd name="T8" fmla="*/ 0 60000 65536"/>
                  <a:gd name="T9" fmla="*/ 0 w 2844"/>
                  <a:gd name="T10" fmla="*/ 0 h 1"/>
                  <a:gd name="T11" fmla="*/ 2844 w 2844"/>
                  <a:gd name="T12" fmla="*/ 1 h 1"/>
                </a:gdLst>
                <a:ahLst/>
                <a:cxnLst>
                  <a:cxn ang="T6">
                    <a:pos x="T0" y="T1"/>
                  </a:cxn>
                  <a:cxn ang="T7">
                    <a:pos x="T2" y="T3"/>
                  </a:cxn>
                  <a:cxn ang="T8">
                    <a:pos x="T4" y="T5"/>
                  </a:cxn>
                </a:cxnLst>
                <a:rect l="T9" t="T10" r="T11" b="T12"/>
                <a:pathLst>
                  <a:path w="2844" h="1">
                    <a:moveTo>
                      <a:pt x="2844"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7" name="Freeform 460"/>
              <p:cNvSpPr>
                <a:spLocks/>
              </p:cNvSpPr>
              <p:nvPr/>
            </p:nvSpPr>
            <p:spPr bwMode="auto">
              <a:xfrm>
                <a:off x="6392" y="3559"/>
                <a:ext cx="1" cy="378"/>
              </a:xfrm>
              <a:custGeom>
                <a:avLst/>
                <a:gdLst>
                  <a:gd name="T0" fmla="*/ 0 w 1"/>
                  <a:gd name="T1" fmla="*/ 0 h 1512"/>
                  <a:gd name="T2" fmla="*/ 0 w 1"/>
                  <a:gd name="T3" fmla="*/ 1512 h 1512"/>
                  <a:gd name="T4" fmla="*/ 1 w 1"/>
                  <a:gd name="T5" fmla="*/ 1512 h 1512"/>
                  <a:gd name="T6" fmla="*/ 0 60000 65536"/>
                  <a:gd name="T7" fmla="*/ 0 60000 65536"/>
                  <a:gd name="T8" fmla="*/ 0 60000 65536"/>
                  <a:gd name="T9" fmla="*/ 0 w 1"/>
                  <a:gd name="T10" fmla="*/ 0 h 1512"/>
                  <a:gd name="T11" fmla="*/ 1 w 1"/>
                  <a:gd name="T12" fmla="*/ 1512 h 1512"/>
                </a:gdLst>
                <a:ahLst/>
                <a:cxnLst>
                  <a:cxn ang="T6">
                    <a:pos x="T0" y="T1"/>
                  </a:cxn>
                  <a:cxn ang="T7">
                    <a:pos x="T2" y="T3"/>
                  </a:cxn>
                  <a:cxn ang="T8">
                    <a:pos x="T4" y="T5"/>
                  </a:cxn>
                </a:cxnLst>
                <a:rect l="T9" t="T10" r="T11" b="T12"/>
                <a:pathLst>
                  <a:path w="1" h="1512">
                    <a:moveTo>
                      <a:pt x="0" y="0"/>
                    </a:moveTo>
                    <a:lnTo>
                      <a:pt x="0" y="1512"/>
                    </a:lnTo>
                    <a:lnTo>
                      <a:pt x="1" y="1512"/>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8" name="Freeform 461"/>
              <p:cNvSpPr>
                <a:spLocks/>
              </p:cNvSpPr>
              <p:nvPr/>
            </p:nvSpPr>
            <p:spPr bwMode="auto">
              <a:xfrm>
                <a:off x="6532" y="3559"/>
                <a:ext cx="104" cy="152"/>
              </a:xfrm>
              <a:custGeom>
                <a:avLst/>
                <a:gdLst>
                  <a:gd name="T0" fmla="*/ 419 w 419"/>
                  <a:gd name="T1" fmla="*/ 606 h 606"/>
                  <a:gd name="T2" fmla="*/ 0 w 419"/>
                  <a:gd name="T3" fmla="*/ 0 h 606"/>
                  <a:gd name="T4" fmla="*/ 2 w 419"/>
                  <a:gd name="T5" fmla="*/ 0 h 606"/>
                  <a:gd name="T6" fmla="*/ 0 60000 65536"/>
                  <a:gd name="T7" fmla="*/ 0 60000 65536"/>
                  <a:gd name="T8" fmla="*/ 0 60000 65536"/>
                  <a:gd name="T9" fmla="*/ 0 w 419"/>
                  <a:gd name="T10" fmla="*/ 0 h 606"/>
                  <a:gd name="T11" fmla="*/ 419 w 419"/>
                  <a:gd name="T12" fmla="*/ 606 h 606"/>
                </a:gdLst>
                <a:ahLst/>
                <a:cxnLst>
                  <a:cxn ang="T6">
                    <a:pos x="T0" y="T1"/>
                  </a:cxn>
                  <a:cxn ang="T7">
                    <a:pos x="T2" y="T3"/>
                  </a:cxn>
                  <a:cxn ang="T8">
                    <a:pos x="T4" y="T5"/>
                  </a:cxn>
                </a:cxnLst>
                <a:rect l="T9" t="T10" r="T11" b="T12"/>
                <a:pathLst>
                  <a:path w="419" h="606">
                    <a:moveTo>
                      <a:pt x="419" y="606"/>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49" name="Freeform 462"/>
              <p:cNvSpPr>
                <a:spLocks/>
              </p:cNvSpPr>
              <p:nvPr/>
            </p:nvSpPr>
            <p:spPr bwMode="auto">
              <a:xfrm>
                <a:off x="6636" y="3559"/>
                <a:ext cx="1" cy="152"/>
              </a:xfrm>
              <a:custGeom>
                <a:avLst/>
                <a:gdLst>
                  <a:gd name="T0" fmla="*/ 0 w 1"/>
                  <a:gd name="T1" fmla="*/ 606 h 606"/>
                  <a:gd name="T2" fmla="*/ 0 w 1"/>
                  <a:gd name="T3" fmla="*/ 0 h 606"/>
                  <a:gd name="T4" fmla="*/ 1 w 1"/>
                  <a:gd name="T5" fmla="*/ 0 h 606"/>
                  <a:gd name="T6" fmla="*/ 0 60000 65536"/>
                  <a:gd name="T7" fmla="*/ 0 60000 65536"/>
                  <a:gd name="T8" fmla="*/ 0 60000 65536"/>
                  <a:gd name="T9" fmla="*/ 0 w 1"/>
                  <a:gd name="T10" fmla="*/ 0 h 606"/>
                  <a:gd name="T11" fmla="*/ 1 w 1"/>
                  <a:gd name="T12" fmla="*/ 606 h 606"/>
                </a:gdLst>
                <a:ahLst/>
                <a:cxnLst>
                  <a:cxn ang="T6">
                    <a:pos x="T0" y="T1"/>
                  </a:cxn>
                  <a:cxn ang="T7">
                    <a:pos x="T2" y="T3"/>
                  </a:cxn>
                  <a:cxn ang="T8">
                    <a:pos x="T4" y="T5"/>
                  </a:cxn>
                </a:cxnLst>
                <a:rect l="T9" t="T10" r="T11" b="T12"/>
                <a:pathLst>
                  <a:path w="1" h="606">
                    <a:moveTo>
                      <a:pt x="0" y="60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0" name="Freeform 463"/>
              <p:cNvSpPr>
                <a:spLocks/>
              </p:cNvSpPr>
              <p:nvPr/>
            </p:nvSpPr>
            <p:spPr bwMode="auto">
              <a:xfrm>
                <a:off x="7417" y="3676"/>
                <a:ext cx="59" cy="1"/>
              </a:xfrm>
              <a:custGeom>
                <a:avLst/>
                <a:gdLst>
                  <a:gd name="T0" fmla="*/ 233 w 233"/>
                  <a:gd name="T1" fmla="*/ 0 h 1"/>
                  <a:gd name="T2" fmla="*/ 0 w 233"/>
                  <a:gd name="T3" fmla="*/ 0 h 1"/>
                  <a:gd name="T4" fmla="*/ 1 w 233"/>
                  <a:gd name="T5" fmla="*/ 0 h 1"/>
                  <a:gd name="T6" fmla="*/ 0 60000 65536"/>
                  <a:gd name="T7" fmla="*/ 0 60000 65536"/>
                  <a:gd name="T8" fmla="*/ 0 60000 65536"/>
                  <a:gd name="T9" fmla="*/ 0 w 233"/>
                  <a:gd name="T10" fmla="*/ 0 h 1"/>
                  <a:gd name="T11" fmla="*/ 233 w 233"/>
                  <a:gd name="T12" fmla="*/ 1 h 1"/>
                </a:gdLst>
                <a:ahLst/>
                <a:cxnLst>
                  <a:cxn ang="T6">
                    <a:pos x="T0" y="T1"/>
                  </a:cxn>
                  <a:cxn ang="T7">
                    <a:pos x="T2" y="T3"/>
                  </a:cxn>
                  <a:cxn ang="T8">
                    <a:pos x="T4" y="T5"/>
                  </a:cxn>
                </a:cxnLst>
                <a:rect l="T9" t="T10" r="T11" b="T12"/>
                <a:pathLst>
                  <a:path w="233" h="1">
                    <a:moveTo>
                      <a:pt x="23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1" name="Freeform 464"/>
              <p:cNvSpPr>
                <a:spLocks/>
              </p:cNvSpPr>
              <p:nvPr/>
            </p:nvSpPr>
            <p:spPr bwMode="auto">
              <a:xfrm>
                <a:off x="7347" y="3781"/>
                <a:ext cx="129" cy="1"/>
              </a:xfrm>
              <a:custGeom>
                <a:avLst/>
                <a:gdLst>
                  <a:gd name="T0" fmla="*/ 513 w 513"/>
                  <a:gd name="T1" fmla="*/ 0 h 1"/>
                  <a:gd name="T2" fmla="*/ 0 w 513"/>
                  <a:gd name="T3" fmla="*/ 0 h 1"/>
                  <a:gd name="T4" fmla="*/ 1 w 513"/>
                  <a:gd name="T5" fmla="*/ 0 h 1"/>
                  <a:gd name="T6" fmla="*/ 0 60000 65536"/>
                  <a:gd name="T7" fmla="*/ 0 60000 65536"/>
                  <a:gd name="T8" fmla="*/ 0 60000 65536"/>
                  <a:gd name="T9" fmla="*/ 0 w 513"/>
                  <a:gd name="T10" fmla="*/ 0 h 1"/>
                  <a:gd name="T11" fmla="*/ 513 w 513"/>
                  <a:gd name="T12" fmla="*/ 1 h 1"/>
                </a:gdLst>
                <a:ahLst/>
                <a:cxnLst>
                  <a:cxn ang="T6">
                    <a:pos x="T0" y="T1"/>
                  </a:cxn>
                  <a:cxn ang="T7">
                    <a:pos x="T2" y="T3"/>
                  </a:cxn>
                  <a:cxn ang="T8">
                    <a:pos x="T4" y="T5"/>
                  </a:cxn>
                </a:cxnLst>
                <a:rect l="T9" t="T10" r="T11" b="T12"/>
                <a:pathLst>
                  <a:path w="513" h="1">
                    <a:moveTo>
                      <a:pt x="51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2" name="Freeform 465"/>
              <p:cNvSpPr>
                <a:spLocks/>
              </p:cNvSpPr>
              <p:nvPr/>
            </p:nvSpPr>
            <p:spPr bwMode="auto">
              <a:xfrm>
                <a:off x="7417" y="3559"/>
                <a:ext cx="1" cy="117"/>
              </a:xfrm>
              <a:custGeom>
                <a:avLst/>
                <a:gdLst>
                  <a:gd name="T0" fmla="*/ 0 w 1"/>
                  <a:gd name="T1" fmla="*/ 466 h 466"/>
                  <a:gd name="T2" fmla="*/ 0 w 1"/>
                  <a:gd name="T3" fmla="*/ 0 h 466"/>
                  <a:gd name="T4" fmla="*/ 1 w 1"/>
                  <a:gd name="T5" fmla="*/ 0 h 466"/>
                  <a:gd name="T6" fmla="*/ 0 60000 65536"/>
                  <a:gd name="T7" fmla="*/ 0 60000 65536"/>
                  <a:gd name="T8" fmla="*/ 0 60000 65536"/>
                  <a:gd name="T9" fmla="*/ 0 w 1"/>
                  <a:gd name="T10" fmla="*/ 0 h 466"/>
                  <a:gd name="T11" fmla="*/ 1 w 1"/>
                  <a:gd name="T12" fmla="*/ 466 h 466"/>
                </a:gdLst>
                <a:ahLst/>
                <a:cxnLst>
                  <a:cxn ang="T6">
                    <a:pos x="T0" y="T1"/>
                  </a:cxn>
                  <a:cxn ang="T7">
                    <a:pos x="T2" y="T3"/>
                  </a:cxn>
                  <a:cxn ang="T8">
                    <a:pos x="T4" y="T5"/>
                  </a:cxn>
                </a:cxnLst>
                <a:rect l="T9" t="T10" r="T11" b="T12"/>
                <a:pathLst>
                  <a:path w="1" h="466">
                    <a:moveTo>
                      <a:pt x="0" y="46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3" name="Freeform 466"/>
              <p:cNvSpPr>
                <a:spLocks/>
              </p:cNvSpPr>
              <p:nvPr/>
            </p:nvSpPr>
            <p:spPr bwMode="auto">
              <a:xfrm>
                <a:off x="7347" y="3559"/>
                <a:ext cx="1" cy="222"/>
              </a:xfrm>
              <a:custGeom>
                <a:avLst/>
                <a:gdLst>
                  <a:gd name="T0" fmla="*/ 0 w 1"/>
                  <a:gd name="T1" fmla="*/ 885 h 885"/>
                  <a:gd name="T2" fmla="*/ 0 w 1"/>
                  <a:gd name="T3" fmla="*/ 0 h 885"/>
                  <a:gd name="T4" fmla="*/ 1 w 1"/>
                  <a:gd name="T5" fmla="*/ 0 h 885"/>
                  <a:gd name="T6" fmla="*/ 0 60000 65536"/>
                  <a:gd name="T7" fmla="*/ 0 60000 65536"/>
                  <a:gd name="T8" fmla="*/ 0 60000 65536"/>
                  <a:gd name="T9" fmla="*/ 0 w 1"/>
                  <a:gd name="T10" fmla="*/ 0 h 885"/>
                  <a:gd name="T11" fmla="*/ 1 w 1"/>
                  <a:gd name="T12" fmla="*/ 885 h 885"/>
                </a:gdLst>
                <a:ahLst/>
                <a:cxnLst>
                  <a:cxn ang="T6">
                    <a:pos x="T0" y="T1"/>
                  </a:cxn>
                  <a:cxn ang="T7">
                    <a:pos x="T2" y="T3"/>
                  </a:cxn>
                  <a:cxn ang="T8">
                    <a:pos x="T4" y="T5"/>
                  </a:cxn>
                </a:cxnLst>
                <a:rect l="T9" t="T10" r="T11" b="T12"/>
                <a:pathLst>
                  <a:path w="1" h="885">
                    <a:moveTo>
                      <a:pt x="0" y="88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4" name="Freeform 467"/>
              <p:cNvSpPr>
                <a:spLocks/>
              </p:cNvSpPr>
              <p:nvPr/>
            </p:nvSpPr>
            <p:spPr bwMode="auto">
              <a:xfrm>
                <a:off x="7476" y="3559"/>
                <a:ext cx="1" cy="222"/>
              </a:xfrm>
              <a:custGeom>
                <a:avLst/>
                <a:gdLst>
                  <a:gd name="T0" fmla="*/ 0 w 1"/>
                  <a:gd name="T1" fmla="*/ 885 h 885"/>
                  <a:gd name="T2" fmla="*/ 0 w 1"/>
                  <a:gd name="T3" fmla="*/ 0 h 885"/>
                  <a:gd name="T4" fmla="*/ 1 w 1"/>
                  <a:gd name="T5" fmla="*/ 0 h 885"/>
                  <a:gd name="T6" fmla="*/ 0 60000 65536"/>
                  <a:gd name="T7" fmla="*/ 0 60000 65536"/>
                  <a:gd name="T8" fmla="*/ 0 60000 65536"/>
                  <a:gd name="T9" fmla="*/ 0 w 1"/>
                  <a:gd name="T10" fmla="*/ 0 h 885"/>
                  <a:gd name="T11" fmla="*/ 1 w 1"/>
                  <a:gd name="T12" fmla="*/ 885 h 885"/>
                </a:gdLst>
                <a:ahLst/>
                <a:cxnLst>
                  <a:cxn ang="T6">
                    <a:pos x="T0" y="T1"/>
                  </a:cxn>
                  <a:cxn ang="T7">
                    <a:pos x="T2" y="T3"/>
                  </a:cxn>
                  <a:cxn ang="T8">
                    <a:pos x="T4" y="T5"/>
                  </a:cxn>
                </a:cxnLst>
                <a:rect l="T9" t="T10" r="T11" b="T12"/>
                <a:pathLst>
                  <a:path w="1" h="885">
                    <a:moveTo>
                      <a:pt x="0" y="88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5" name="Freeform 468"/>
              <p:cNvSpPr>
                <a:spLocks/>
              </p:cNvSpPr>
              <p:nvPr/>
            </p:nvSpPr>
            <p:spPr bwMode="auto">
              <a:xfrm>
                <a:off x="8560" y="3559"/>
                <a:ext cx="326" cy="222"/>
              </a:xfrm>
              <a:custGeom>
                <a:avLst/>
                <a:gdLst>
                  <a:gd name="T0" fmla="*/ 1305 w 1305"/>
                  <a:gd name="T1" fmla="*/ 0 h 885"/>
                  <a:gd name="T2" fmla="*/ 0 w 1305"/>
                  <a:gd name="T3" fmla="*/ 885 h 885"/>
                  <a:gd name="T4" fmla="*/ 1 w 1305"/>
                  <a:gd name="T5" fmla="*/ 885 h 885"/>
                  <a:gd name="T6" fmla="*/ 0 60000 65536"/>
                  <a:gd name="T7" fmla="*/ 0 60000 65536"/>
                  <a:gd name="T8" fmla="*/ 0 60000 65536"/>
                  <a:gd name="T9" fmla="*/ 0 w 1305"/>
                  <a:gd name="T10" fmla="*/ 0 h 885"/>
                  <a:gd name="T11" fmla="*/ 1305 w 1305"/>
                  <a:gd name="T12" fmla="*/ 885 h 885"/>
                </a:gdLst>
                <a:ahLst/>
                <a:cxnLst>
                  <a:cxn ang="T6">
                    <a:pos x="T0" y="T1"/>
                  </a:cxn>
                  <a:cxn ang="T7">
                    <a:pos x="T2" y="T3"/>
                  </a:cxn>
                  <a:cxn ang="T8">
                    <a:pos x="T4" y="T5"/>
                  </a:cxn>
                </a:cxnLst>
                <a:rect l="T9" t="T10" r="T11" b="T12"/>
                <a:pathLst>
                  <a:path w="1305" h="885">
                    <a:moveTo>
                      <a:pt x="1305" y="0"/>
                    </a:moveTo>
                    <a:lnTo>
                      <a:pt x="0" y="885"/>
                    </a:lnTo>
                    <a:lnTo>
                      <a:pt x="1" y="88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6" name="Freeform 469"/>
              <p:cNvSpPr>
                <a:spLocks/>
              </p:cNvSpPr>
              <p:nvPr/>
            </p:nvSpPr>
            <p:spPr bwMode="auto">
              <a:xfrm>
                <a:off x="8746" y="4177"/>
                <a:ext cx="268" cy="1"/>
              </a:xfrm>
              <a:custGeom>
                <a:avLst/>
                <a:gdLst>
                  <a:gd name="T0" fmla="*/ 0 w 1073"/>
                  <a:gd name="T1" fmla="*/ 0 h 1"/>
                  <a:gd name="T2" fmla="*/ 1072 w 1073"/>
                  <a:gd name="T3" fmla="*/ 0 h 1"/>
                  <a:gd name="T4" fmla="*/ 1073 w 1073"/>
                  <a:gd name="T5" fmla="*/ 0 h 1"/>
                  <a:gd name="T6" fmla="*/ 0 60000 65536"/>
                  <a:gd name="T7" fmla="*/ 0 60000 65536"/>
                  <a:gd name="T8" fmla="*/ 0 60000 65536"/>
                  <a:gd name="T9" fmla="*/ 0 w 1073"/>
                  <a:gd name="T10" fmla="*/ 0 h 1"/>
                  <a:gd name="T11" fmla="*/ 1073 w 1073"/>
                  <a:gd name="T12" fmla="*/ 1 h 1"/>
                </a:gdLst>
                <a:ahLst/>
                <a:cxnLst>
                  <a:cxn ang="T6">
                    <a:pos x="T0" y="T1"/>
                  </a:cxn>
                  <a:cxn ang="T7">
                    <a:pos x="T2" y="T3"/>
                  </a:cxn>
                  <a:cxn ang="T8">
                    <a:pos x="T4" y="T5"/>
                  </a:cxn>
                </a:cxnLst>
                <a:rect l="T9" t="T10" r="T11" b="T12"/>
                <a:pathLst>
                  <a:path w="1073" h="1">
                    <a:moveTo>
                      <a:pt x="0" y="0"/>
                    </a:moveTo>
                    <a:lnTo>
                      <a:pt x="1072" y="0"/>
                    </a:lnTo>
                    <a:lnTo>
                      <a:pt x="107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7" name="Freeform 470"/>
              <p:cNvSpPr>
                <a:spLocks/>
              </p:cNvSpPr>
              <p:nvPr/>
            </p:nvSpPr>
            <p:spPr bwMode="auto">
              <a:xfrm>
                <a:off x="8746" y="3654"/>
                <a:ext cx="1" cy="395"/>
              </a:xfrm>
              <a:custGeom>
                <a:avLst/>
                <a:gdLst>
                  <a:gd name="T0" fmla="*/ 0 w 1"/>
                  <a:gd name="T1" fmla="*/ 1578 h 1578"/>
                  <a:gd name="T2" fmla="*/ 0 w 1"/>
                  <a:gd name="T3" fmla="*/ 0 h 1578"/>
                  <a:gd name="T4" fmla="*/ 1 w 1"/>
                  <a:gd name="T5" fmla="*/ 0 h 1578"/>
                  <a:gd name="T6" fmla="*/ 0 60000 65536"/>
                  <a:gd name="T7" fmla="*/ 0 60000 65536"/>
                  <a:gd name="T8" fmla="*/ 0 60000 65536"/>
                  <a:gd name="T9" fmla="*/ 0 w 1"/>
                  <a:gd name="T10" fmla="*/ 0 h 1578"/>
                  <a:gd name="T11" fmla="*/ 1 w 1"/>
                  <a:gd name="T12" fmla="*/ 1578 h 1578"/>
                </a:gdLst>
                <a:ahLst/>
                <a:cxnLst>
                  <a:cxn ang="T6">
                    <a:pos x="T0" y="T1"/>
                  </a:cxn>
                  <a:cxn ang="T7">
                    <a:pos x="T2" y="T3"/>
                  </a:cxn>
                  <a:cxn ang="T8">
                    <a:pos x="T4" y="T5"/>
                  </a:cxn>
                </a:cxnLst>
                <a:rect l="T9" t="T10" r="T11" b="T12"/>
                <a:pathLst>
                  <a:path w="1" h="1578">
                    <a:moveTo>
                      <a:pt x="0" y="157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8" name="Freeform 471"/>
              <p:cNvSpPr>
                <a:spLocks/>
              </p:cNvSpPr>
              <p:nvPr/>
            </p:nvSpPr>
            <p:spPr bwMode="auto">
              <a:xfrm>
                <a:off x="8560" y="3559"/>
                <a:ext cx="1" cy="222"/>
              </a:xfrm>
              <a:custGeom>
                <a:avLst/>
                <a:gdLst>
                  <a:gd name="T0" fmla="*/ 0 w 1"/>
                  <a:gd name="T1" fmla="*/ 885 h 885"/>
                  <a:gd name="T2" fmla="*/ 0 w 1"/>
                  <a:gd name="T3" fmla="*/ 0 h 885"/>
                  <a:gd name="T4" fmla="*/ 1 w 1"/>
                  <a:gd name="T5" fmla="*/ 0 h 885"/>
                  <a:gd name="T6" fmla="*/ 0 60000 65536"/>
                  <a:gd name="T7" fmla="*/ 0 60000 65536"/>
                  <a:gd name="T8" fmla="*/ 0 60000 65536"/>
                  <a:gd name="T9" fmla="*/ 0 w 1"/>
                  <a:gd name="T10" fmla="*/ 0 h 885"/>
                  <a:gd name="T11" fmla="*/ 1 w 1"/>
                  <a:gd name="T12" fmla="*/ 885 h 885"/>
                </a:gdLst>
                <a:ahLst/>
                <a:cxnLst>
                  <a:cxn ang="T6">
                    <a:pos x="T0" y="T1"/>
                  </a:cxn>
                  <a:cxn ang="T7">
                    <a:pos x="T2" y="T3"/>
                  </a:cxn>
                  <a:cxn ang="T8">
                    <a:pos x="T4" y="T5"/>
                  </a:cxn>
                </a:cxnLst>
                <a:rect l="T9" t="T10" r="T11" b="T12"/>
                <a:pathLst>
                  <a:path w="1" h="885">
                    <a:moveTo>
                      <a:pt x="0" y="88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59" name="Freeform 472"/>
              <p:cNvSpPr>
                <a:spLocks/>
              </p:cNvSpPr>
              <p:nvPr/>
            </p:nvSpPr>
            <p:spPr bwMode="auto">
              <a:xfrm>
                <a:off x="8105" y="4177"/>
                <a:ext cx="408" cy="1"/>
              </a:xfrm>
              <a:custGeom>
                <a:avLst/>
                <a:gdLst>
                  <a:gd name="T0" fmla="*/ 0 w 1633"/>
                  <a:gd name="T1" fmla="*/ 0 h 1"/>
                  <a:gd name="T2" fmla="*/ 1632 w 1633"/>
                  <a:gd name="T3" fmla="*/ 0 h 1"/>
                  <a:gd name="T4" fmla="*/ 1633 w 1633"/>
                  <a:gd name="T5" fmla="*/ 0 h 1"/>
                  <a:gd name="T6" fmla="*/ 0 60000 65536"/>
                  <a:gd name="T7" fmla="*/ 0 60000 65536"/>
                  <a:gd name="T8" fmla="*/ 0 60000 65536"/>
                  <a:gd name="T9" fmla="*/ 0 w 1633"/>
                  <a:gd name="T10" fmla="*/ 0 h 1"/>
                  <a:gd name="T11" fmla="*/ 1633 w 1633"/>
                  <a:gd name="T12" fmla="*/ 1 h 1"/>
                </a:gdLst>
                <a:ahLst/>
                <a:cxnLst>
                  <a:cxn ang="T6">
                    <a:pos x="T0" y="T1"/>
                  </a:cxn>
                  <a:cxn ang="T7">
                    <a:pos x="T2" y="T3"/>
                  </a:cxn>
                  <a:cxn ang="T8">
                    <a:pos x="T4" y="T5"/>
                  </a:cxn>
                </a:cxnLst>
                <a:rect l="T9" t="T10" r="T11" b="T12"/>
                <a:pathLst>
                  <a:path w="1633" h="1">
                    <a:moveTo>
                      <a:pt x="0" y="0"/>
                    </a:moveTo>
                    <a:lnTo>
                      <a:pt x="1632" y="0"/>
                    </a:lnTo>
                    <a:lnTo>
                      <a:pt x="163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0" name="Freeform 473"/>
              <p:cNvSpPr>
                <a:spLocks/>
              </p:cNvSpPr>
              <p:nvPr/>
            </p:nvSpPr>
            <p:spPr bwMode="auto">
              <a:xfrm>
                <a:off x="7977" y="4040"/>
                <a:ext cx="1" cy="277"/>
              </a:xfrm>
              <a:custGeom>
                <a:avLst/>
                <a:gdLst>
                  <a:gd name="T0" fmla="*/ 0 w 2"/>
                  <a:gd name="T1" fmla="*/ 1106 h 1106"/>
                  <a:gd name="T2" fmla="*/ 0 w 2"/>
                  <a:gd name="T3" fmla="*/ 0 h 1106"/>
                  <a:gd name="T4" fmla="*/ 2 w 2"/>
                  <a:gd name="T5" fmla="*/ 0 h 1106"/>
                  <a:gd name="T6" fmla="*/ 0 60000 65536"/>
                  <a:gd name="T7" fmla="*/ 0 60000 65536"/>
                  <a:gd name="T8" fmla="*/ 0 60000 65536"/>
                  <a:gd name="T9" fmla="*/ 0 w 2"/>
                  <a:gd name="T10" fmla="*/ 0 h 1106"/>
                  <a:gd name="T11" fmla="*/ 2 w 2"/>
                  <a:gd name="T12" fmla="*/ 1106 h 1106"/>
                </a:gdLst>
                <a:ahLst/>
                <a:cxnLst>
                  <a:cxn ang="T6">
                    <a:pos x="T0" y="T1"/>
                  </a:cxn>
                  <a:cxn ang="T7">
                    <a:pos x="T2" y="T3"/>
                  </a:cxn>
                  <a:cxn ang="T8">
                    <a:pos x="T4" y="T5"/>
                  </a:cxn>
                </a:cxnLst>
                <a:rect l="T9" t="T10" r="T11" b="T12"/>
                <a:pathLst>
                  <a:path w="2" h="1106">
                    <a:moveTo>
                      <a:pt x="0" y="1106"/>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1" name="Freeform 474"/>
              <p:cNvSpPr>
                <a:spLocks/>
              </p:cNvSpPr>
              <p:nvPr/>
            </p:nvSpPr>
            <p:spPr bwMode="auto">
              <a:xfrm>
                <a:off x="8105" y="4049"/>
                <a:ext cx="1" cy="128"/>
              </a:xfrm>
              <a:custGeom>
                <a:avLst/>
                <a:gdLst>
                  <a:gd name="T0" fmla="*/ 0 w 1"/>
                  <a:gd name="T1" fmla="*/ 0 h 513"/>
                  <a:gd name="T2" fmla="*/ 0 w 1"/>
                  <a:gd name="T3" fmla="*/ 513 h 513"/>
                  <a:gd name="T4" fmla="*/ 1 w 1"/>
                  <a:gd name="T5" fmla="*/ 513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0"/>
                    </a:moveTo>
                    <a:lnTo>
                      <a:pt x="0" y="513"/>
                    </a:lnTo>
                    <a:lnTo>
                      <a:pt x="1" y="51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2" name="Freeform 475"/>
              <p:cNvSpPr>
                <a:spLocks/>
              </p:cNvSpPr>
              <p:nvPr/>
            </p:nvSpPr>
            <p:spPr bwMode="auto">
              <a:xfrm>
                <a:off x="8746" y="4049"/>
                <a:ext cx="1" cy="128"/>
              </a:xfrm>
              <a:custGeom>
                <a:avLst/>
                <a:gdLst>
                  <a:gd name="T0" fmla="*/ 0 w 1"/>
                  <a:gd name="T1" fmla="*/ 0 h 513"/>
                  <a:gd name="T2" fmla="*/ 0 w 1"/>
                  <a:gd name="T3" fmla="*/ 513 h 513"/>
                  <a:gd name="T4" fmla="*/ 1 w 1"/>
                  <a:gd name="T5" fmla="*/ 513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0"/>
                    </a:moveTo>
                    <a:lnTo>
                      <a:pt x="0" y="513"/>
                    </a:lnTo>
                    <a:lnTo>
                      <a:pt x="1" y="51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3" name="Freeform 476"/>
              <p:cNvSpPr>
                <a:spLocks/>
              </p:cNvSpPr>
              <p:nvPr/>
            </p:nvSpPr>
            <p:spPr bwMode="auto">
              <a:xfrm>
                <a:off x="8513" y="4049"/>
                <a:ext cx="1" cy="128"/>
              </a:xfrm>
              <a:custGeom>
                <a:avLst/>
                <a:gdLst>
                  <a:gd name="T0" fmla="*/ 0 w 1"/>
                  <a:gd name="T1" fmla="*/ 513 h 513"/>
                  <a:gd name="T2" fmla="*/ 0 w 1"/>
                  <a:gd name="T3" fmla="*/ 0 h 513"/>
                  <a:gd name="T4" fmla="*/ 1 w 1"/>
                  <a:gd name="T5" fmla="*/ 0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51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4" name="Freeform 477"/>
              <p:cNvSpPr>
                <a:spLocks/>
              </p:cNvSpPr>
              <p:nvPr/>
            </p:nvSpPr>
            <p:spPr bwMode="auto">
              <a:xfrm>
                <a:off x="8513" y="4049"/>
                <a:ext cx="233" cy="1"/>
              </a:xfrm>
              <a:custGeom>
                <a:avLst/>
                <a:gdLst>
                  <a:gd name="T0" fmla="*/ 0 w 934"/>
                  <a:gd name="T1" fmla="*/ 0 h 1"/>
                  <a:gd name="T2" fmla="*/ 933 w 934"/>
                  <a:gd name="T3" fmla="*/ 0 h 1"/>
                  <a:gd name="T4" fmla="*/ 934 w 934"/>
                  <a:gd name="T5" fmla="*/ 0 h 1"/>
                  <a:gd name="T6" fmla="*/ 0 60000 65536"/>
                  <a:gd name="T7" fmla="*/ 0 60000 65536"/>
                  <a:gd name="T8" fmla="*/ 0 60000 65536"/>
                  <a:gd name="T9" fmla="*/ 0 w 934"/>
                  <a:gd name="T10" fmla="*/ 0 h 1"/>
                  <a:gd name="T11" fmla="*/ 934 w 934"/>
                  <a:gd name="T12" fmla="*/ 1 h 1"/>
                </a:gdLst>
                <a:ahLst/>
                <a:cxnLst>
                  <a:cxn ang="T6">
                    <a:pos x="T0" y="T1"/>
                  </a:cxn>
                  <a:cxn ang="T7">
                    <a:pos x="T2" y="T3"/>
                  </a:cxn>
                  <a:cxn ang="T8">
                    <a:pos x="T4" y="T5"/>
                  </a:cxn>
                </a:cxnLst>
                <a:rect l="T9" t="T10" r="T11" b="T12"/>
                <a:pathLst>
                  <a:path w="934" h="1">
                    <a:moveTo>
                      <a:pt x="0" y="0"/>
                    </a:moveTo>
                    <a:lnTo>
                      <a:pt x="933" y="0"/>
                    </a:lnTo>
                    <a:lnTo>
                      <a:pt x="93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5" name="Freeform 478"/>
              <p:cNvSpPr>
                <a:spLocks/>
              </p:cNvSpPr>
              <p:nvPr/>
            </p:nvSpPr>
            <p:spPr bwMode="auto">
              <a:xfrm>
                <a:off x="8944" y="3559"/>
                <a:ext cx="1" cy="70"/>
              </a:xfrm>
              <a:custGeom>
                <a:avLst/>
                <a:gdLst>
                  <a:gd name="T0" fmla="*/ 0 w 1"/>
                  <a:gd name="T1" fmla="*/ 279 h 279"/>
                  <a:gd name="T2" fmla="*/ 0 w 1"/>
                  <a:gd name="T3" fmla="*/ 0 h 279"/>
                  <a:gd name="T4" fmla="*/ 1 w 1"/>
                  <a:gd name="T5" fmla="*/ 0 h 279"/>
                  <a:gd name="T6" fmla="*/ 0 60000 65536"/>
                  <a:gd name="T7" fmla="*/ 0 60000 65536"/>
                  <a:gd name="T8" fmla="*/ 0 60000 65536"/>
                  <a:gd name="T9" fmla="*/ 0 w 1"/>
                  <a:gd name="T10" fmla="*/ 0 h 279"/>
                  <a:gd name="T11" fmla="*/ 1 w 1"/>
                  <a:gd name="T12" fmla="*/ 279 h 279"/>
                </a:gdLst>
                <a:ahLst/>
                <a:cxnLst>
                  <a:cxn ang="T6">
                    <a:pos x="T0" y="T1"/>
                  </a:cxn>
                  <a:cxn ang="T7">
                    <a:pos x="T2" y="T3"/>
                  </a:cxn>
                  <a:cxn ang="T8">
                    <a:pos x="T4" y="T5"/>
                  </a:cxn>
                </a:cxnLst>
                <a:rect l="T9" t="T10" r="T11" b="T12"/>
                <a:pathLst>
                  <a:path w="1" h="279">
                    <a:moveTo>
                      <a:pt x="0" y="27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6" name="Freeform 479"/>
              <p:cNvSpPr>
                <a:spLocks/>
              </p:cNvSpPr>
              <p:nvPr/>
            </p:nvSpPr>
            <p:spPr bwMode="auto">
              <a:xfrm>
                <a:off x="8944" y="3559"/>
                <a:ext cx="59" cy="70"/>
              </a:xfrm>
              <a:custGeom>
                <a:avLst/>
                <a:gdLst>
                  <a:gd name="T0" fmla="*/ 233 w 233"/>
                  <a:gd name="T1" fmla="*/ 0 h 279"/>
                  <a:gd name="T2" fmla="*/ 0 w 233"/>
                  <a:gd name="T3" fmla="*/ 279 h 279"/>
                  <a:gd name="T4" fmla="*/ 1 w 233"/>
                  <a:gd name="T5" fmla="*/ 279 h 279"/>
                  <a:gd name="T6" fmla="*/ 0 60000 65536"/>
                  <a:gd name="T7" fmla="*/ 0 60000 65536"/>
                  <a:gd name="T8" fmla="*/ 0 60000 65536"/>
                  <a:gd name="T9" fmla="*/ 0 w 233"/>
                  <a:gd name="T10" fmla="*/ 0 h 279"/>
                  <a:gd name="T11" fmla="*/ 233 w 233"/>
                  <a:gd name="T12" fmla="*/ 279 h 279"/>
                </a:gdLst>
                <a:ahLst/>
                <a:cxnLst>
                  <a:cxn ang="T6">
                    <a:pos x="T0" y="T1"/>
                  </a:cxn>
                  <a:cxn ang="T7">
                    <a:pos x="T2" y="T3"/>
                  </a:cxn>
                  <a:cxn ang="T8">
                    <a:pos x="T4" y="T5"/>
                  </a:cxn>
                </a:cxnLst>
                <a:rect l="T9" t="T10" r="T11" b="T12"/>
                <a:pathLst>
                  <a:path w="233" h="279">
                    <a:moveTo>
                      <a:pt x="233" y="0"/>
                    </a:moveTo>
                    <a:lnTo>
                      <a:pt x="0" y="279"/>
                    </a:lnTo>
                    <a:lnTo>
                      <a:pt x="1" y="2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7" name="Freeform 480"/>
              <p:cNvSpPr>
                <a:spLocks/>
              </p:cNvSpPr>
              <p:nvPr/>
            </p:nvSpPr>
            <p:spPr bwMode="auto">
              <a:xfrm>
                <a:off x="8783" y="3629"/>
                <a:ext cx="161" cy="1"/>
              </a:xfrm>
              <a:custGeom>
                <a:avLst/>
                <a:gdLst>
                  <a:gd name="T0" fmla="*/ 645 w 645"/>
                  <a:gd name="T1" fmla="*/ 0 h 1"/>
                  <a:gd name="T2" fmla="*/ 0 w 645"/>
                  <a:gd name="T3" fmla="*/ 0 h 1"/>
                  <a:gd name="T4" fmla="*/ 1 w 645"/>
                  <a:gd name="T5" fmla="*/ 0 h 1"/>
                  <a:gd name="T6" fmla="*/ 0 60000 65536"/>
                  <a:gd name="T7" fmla="*/ 0 60000 65536"/>
                  <a:gd name="T8" fmla="*/ 0 60000 65536"/>
                  <a:gd name="T9" fmla="*/ 0 w 645"/>
                  <a:gd name="T10" fmla="*/ 0 h 1"/>
                  <a:gd name="T11" fmla="*/ 645 w 645"/>
                  <a:gd name="T12" fmla="*/ 1 h 1"/>
                </a:gdLst>
                <a:ahLst/>
                <a:cxnLst>
                  <a:cxn ang="T6">
                    <a:pos x="T0" y="T1"/>
                  </a:cxn>
                  <a:cxn ang="T7">
                    <a:pos x="T2" y="T3"/>
                  </a:cxn>
                  <a:cxn ang="T8">
                    <a:pos x="T4" y="T5"/>
                  </a:cxn>
                </a:cxnLst>
                <a:rect l="T9" t="T10" r="T11" b="T12"/>
                <a:pathLst>
                  <a:path w="645" h="1">
                    <a:moveTo>
                      <a:pt x="645"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8" name="Freeform 481"/>
              <p:cNvSpPr>
                <a:spLocks/>
              </p:cNvSpPr>
              <p:nvPr/>
            </p:nvSpPr>
            <p:spPr bwMode="auto">
              <a:xfrm>
                <a:off x="7313" y="3443"/>
                <a:ext cx="104" cy="233"/>
              </a:xfrm>
              <a:custGeom>
                <a:avLst/>
                <a:gdLst>
                  <a:gd name="T0" fmla="*/ 420 w 420"/>
                  <a:gd name="T1" fmla="*/ 933 h 933"/>
                  <a:gd name="T2" fmla="*/ 0 w 420"/>
                  <a:gd name="T3" fmla="*/ 0 h 933"/>
                  <a:gd name="T4" fmla="*/ 1 w 420"/>
                  <a:gd name="T5" fmla="*/ 0 h 933"/>
                  <a:gd name="T6" fmla="*/ 0 60000 65536"/>
                  <a:gd name="T7" fmla="*/ 0 60000 65536"/>
                  <a:gd name="T8" fmla="*/ 0 60000 65536"/>
                  <a:gd name="T9" fmla="*/ 0 w 420"/>
                  <a:gd name="T10" fmla="*/ 0 h 933"/>
                  <a:gd name="T11" fmla="*/ 420 w 420"/>
                  <a:gd name="T12" fmla="*/ 933 h 933"/>
                </a:gdLst>
                <a:ahLst/>
                <a:cxnLst>
                  <a:cxn ang="T6">
                    <a:pos x="T0" y="T1"/>
                  </a:cxn>
                  <a:cxn ang="T7">
                    <a:pos x="T2" y="T3"/>
                  </a:cxn>
                  <a:cxn ang="T8">
                    <a:pos x="T4" y="T5"/>
                  </a:cxn>
                </a:cxnLst>
                <a:rect l="T9" t="T10" r="T11" b="T12"/>
                <a:pathLst>
                  <a:path w="420" h="933">
                    <a:moveTo>
                      <a:pt x="420" y="93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69" name="Freeform 482"/>
              <p:cNvSpPr>
                <a:spLocks/>
              </p:cNvSpPr>
              <p:nvPr/>
            </p:nvSpPr>
            <p:spPr bwMode="auto">
              <a:xfrm>
                <a:off x="7208" y="3443"/>
                <a:ext cx="105" cy="244"/>
              </a:xfrm>
              <a:custGeom>
                <a:avLst/>
                <a:gdLst>
                  <a:gd name="T0" fmla="*/ 420 w 420"/>
                  <a:gd name="T1" fmla="*/ 0 h 979"/>
                  <a:gd name="T2" fmla="*/ 0 w 420"/>
                  <a:gd name="T3" fmla="*/ 979 h 979"/>
                  <a:gd name="T4" fmla="*/ 2 w 420"/>
                  <a:gd name="T5" fmla="*/ 979 h 979"/>
                  <a:gd name="T6" fmla="*/ 0 60000 65536"/>
                  <a:gd name="T7" fmla="*/ 0 60000 65536"/>
                  <a:gd name="T8" fmla="*/ 0 60000 65536"/>
                  <a:gd name="T9" fmla="*/ 0 w 420"/>
                  <a:gd name="T10" fmla="*/ 0 h 979"/>
                  <a:gd name="T11" fmla="*/ 420 w 420"/>
                  <a:gd name="T12" fmla="*/ 979 h 979"/>
                </a:gdLst>
                <a:ahLst/>
                <a:cxnLst>
                  <a:cxn ang="T6">
                    <a:pos x="T0" y="T1"/>
                  </a:cxn>
                  <a:cxn ang="T7">
                    <a:pos x="T2" y="T3"/>
                  </a:cxn>
                  <a:cxn ang="T8">
                    <a:pos x="T4" y="T5"/>
                  </a:cxn>
                </a:cxnLst>
                <a:rect l="T9" t="T10" r="T11" b="T12"/>
                <a:pathLst>
                  <a:path w="420" h="979">
                    <a:moveTo>
                      <a:pt x="420" y="0"/>
                    </a:moveTo>
                    <a:lnTo>
                      <a:pt x="0" y="979"/>
                    </a:lnTo>
                    <a:lnTo>
                      <a:pt x="2" y="979"/>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0" name="Freeform 483"/>
              <p:cNvSpPr>
                <a:spLocks/>
              </p:cNvSpPr>
              <p:nvPr/>
            </p:nvSpPr>
            <p:spPr bwMode="auto">
              <a:xfrm>
                <a:off x="7091" y="3431"/>
                <a:ext cx="117" cy="256"/>
              </a:xfrm>
              <a:custGeom>
                <a:avLst/>
                <a:gdLst>
                  <a:gd name="T0" fmla="*/ 466 w 466"/>
                  <a:gd name="T1" fmla="*/ 1025 h 1025"/>
                  <a:gd name="T2" fmla="*/ 0 w 466"/>
                  <a:gd name="T3" fmla="*/ 0 h 1025"/>
                  <a:gd name="T4" fmla="*/ 1 w 466"/>
                  <a:gd name="T5" fmla="*/ 0 h 1025"/>
                  <a:gd name="T6" fmla="*/ 0 60000 65536"/>
                  <a:gd name="T7" fmla="*/ 0 60000 65536"/>
                  <a:gd name="T8" fmla="*/ 0 60000 65536"/>
                  <a:gd name="T9" fmla="*/ 0 w 466"/>
                  <a:gd name="T10" fmla="*/ 0 h 1025"/>
                  <a:gd name="T11" fmla="*/ 466 w 466"/>
                  <a:gd name="T12" fmla="*/ 1025 h 1025"/>
                </a:gdLst>
                <a:ahLst/>
                <a:cxnLst>
                  <a:cxn ang="T6">
                    <a:pos x="T0" y="T1"/>
                  </a:cxn>
                  <a:cxn ang="T7">
                    <a:pos x="T2" y="T3"/>
                  </a:cxn>
                  <a:cxn ang="T8">
                    <a:pos x="T4" y="T5"/>
                  </a:cxn>
                </a:cxnLst>
                <a:rect l="T9" t="T10" r="T11" b="T12"/>
                <a:pathLst>
                  <a:path w="466" h="1025">
                    <a:moveTo>
                      <a:pt x="466" y="102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1" name="Freeform 484"/>
              <p:cNvSpPr>
                <a:spLocks/>
              </p:cNvSpPr>
              <p:nvPr/>
            </p:nvSpPr>
            <p:spPr bwMode="auto">
              <a:xfrm>
                <a:off x="6963" y="3431"/>
                <a:ext cx="128" cy="256"/>
              </a:xfrm>
              <a:custGeom>
                <a:avLst/>
                <a:gdLst>
                  <a:gd name="T0" fmla="*/ 513 w 513"/>
                  <a:gd name="T1" fmla="*/ 0 h 1025"/>
                  <a:gd name="T2" fmla="*/ 0 w 513"/>
                  <a:gd name="T3" fmla="*/ 1025 h 1025"/>
                  <a:gd name="T4" fmla="*/ 1 w 513"/>
                  <a:gd name="T5" fmla="*/ 1025 h 1025"/>
                  <a:gd name="T6" fmla="*/ 0 60000 65536"/>
                  <a:gd name="T7" fmla="*/ 0 60000 65536"/>
                  <a:gd name="T8" fmla="*/ 0 60000 65536"/>
                  <a:gd name="T9" fmla="*/ 0 w 513"/>
                  <a:gd name="T10" fmla="*/ 0 h 1025"/>
                  <a:gd name="T11" fmla="*/ 513 w 513"/>
                  <a:gd name="T12" fmla="*/ 1025 h 1025"/>
                </a:gdLst>
                <a:ahLst/>
                <a:cxnLst>
                  <a:cxn ang="T6">
                    <a:pos x="T0" y="T1"/>
                  </a:cxn>
                  <a:cxn ang="T7">
                    <a:pos x="T2" y="T3"/>
                  </a:cxn>
                  <a:cxn ang="T8">
                    <a:pos x="T4" y="T5"/>
                  </a:cxn>
                </a:cxnLst>
                <a:rect l="T9" t="T10" r="T11" b="T12"/>
                <a:pathLst>
                  <a:path w="513" h="1025">
                    <a:moveTo>
                      <a:pt x="513" y="0"/>
                    </a:moveTo>
                    <a:lnTo>
                      <a:pt x="0" y="1025"/>
                    </a:lnTo>
                    <a:lnTo>
                      <a:pt x="1" y="102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2" name="Freeform 485"/>
              <p:cNvSpPr>
                <a:spLocks/>
              </p:cNvSpPr>
              <p:nvPr/>
            </p:nvSpPr>
            <p:spPr bwMode="auto">
              <a:xfrm>
                <a:off x="6858" y="3431"/>
                <a:ext cx="105" cy="256"/>
              </a:xfrm>
              <a:custGeom>
                <a:avLst/>
                <a:gdLst>
                  <a:gd name="T0" fmla="*/ 419 w 419"/>
                  <a:gd name="T1" fmla="*/ 1025 h 1025"/>
                  <a:gd name="T2" fmla="*/ 0 w 419"/>
                  <a:gd name="T3" fmla="*/ 0 h 1025"/>
                  <a:gd name="T4" fmla="*/ 1 w 419"/>
                  <a:gd name="T5" fmla="*/ 0 h 1025"/>
                  <a:gd name="T6" fmla="*/ 0 60000 65536"/>
                  <a:gd name="T7" fmla="*/ 0 60000 65536"/>
                  <a:gd name="T8" fmla="*/ 0 60000 65536"/>
                  <a:gd name="T9" fmla="*/ 0 w 419"/>
                  <a:gd name="T10" fmla="*/ 0 h 1025"/>
                  <a:gd name="T11" fmla="*/ 419 w 419"/>
                  <a:gd name="T12" fmla="*/ 1025 h 1025"/>
                </a:gdLst>
                <a:ahLst/>
                <a:cxnLst>
                  <a:cxn ang="T6">
                    <a:pos x="T0" y="T1"/>
                  </a:cxn>
                  <a:cxn ang="T7">
                    <a:pos x="T2" y="T3"/>
                  </a:cxn>
                  <a:cxn ang="T8">
                    <a:pos x="T4" y="T5"/>
                  </a:cxn>
                </a:cxnLst>
                <a:rect l="T9" t="T10" r="T11" b="T12"/>
                <a:pathLst>
                  <a:path w="419" h="1025">
                    <a:moveTo>
                      <a:pt x="419" y="102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3" name="Freeform 486"/>
              <p:cNvSpPr>
                <a:spLocks/>
              </p:cNvSpPr>
              <p:nvPr/>
            </p:nvSpPr>
            <p:spPr bwMode="auto">
              <a:xfrm>
                <a:off x="6765" y="3431"/>
                <a:ext cx="93" cy="256"/>
              </a:xfrm>
              <a:custGeom>
                <a:avLst/>
                <a:gdLst>
                  <a:gd name="T0" fmla="*/ 373 w 373"/>
                  <a:gd name="T1" fmla="*/ 0 h 1025"/>
                  <a:gd name="T2" fmla="*/ 0 w 373"/>
                  <a:gd name="T3" fmla="*/ 1025 h 1025"/>
                  <a:gd name="T4" fmla="*/ 1 w 373"/>
                  <a:gd name="T5" fmla="*/ 1025 h 1025"/>
                  <a:gd name="T6" fmla="*/ 0 60000 65536"/>
                  <a:gd name="T7" fmla="*/ 0 60000 65536"/>
                  <a:gd name="T8" fmla="*/ 0 60000 65536"/>
                  <a:gd name="T9" fmla="*/ 0 w 373"/>
                  <a:gd name="T10" fmla="*/ 0 h 1025"/>
                  <a:gd name="T11" fmla="*/ 373 w 373"/>
                  <a:gd name="T12" fmla="*/ 1025 h 1025"/>
                </a:gdLst>
                <a:ahLst/>
                <a:cxnLst>
                  <a:cxn ang="T6">
                    <a:pos x="T0" y="T1"/>
                  </a:cxn>
                  <a:cxn ang="T7">
                    <a:pos x="T2" y="T3"/>
                  </a:cxn>
                  <a:cxn ang="T8">
                    <a:pos x="T4" y="T5"/>
                  </a:cxn>
                </a:cxnLst>
                <a:rect l="T9" t="T10" r="T11" b="T12"/>
                <a:pathLst>
                  <a:path w="373" h="1025">
                    <a:moveTo>
                      <a:pt x="373" y="0"/>
                    </a:moveTo>
                    <a:lnTo>
                      <a:pt x="0" y="1025"/>
                    </a:lnTo>
                    <a:lnTo>
                      <a:pt x="1" y="1025"/>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4" name="Freeform 487"/>
              <p:cNvSpPr>
                <a:spLocks/>
              </p:cNvSpPr>
              <p:nvPr/>
            </p:nvSpPr>
            <p:spPr bwMode="auto">
              <a:xfrm>
                <a:off x="6636" y="3408"/>
                <a:ext cx="129" cy="279"/>
              </a:xfrm>
              <a:custGeom>
                <a:avLst/>
                <a:gdLst>
                  <a:gd name="T0" fmla="*/ 513 w 513"/>
                  <a:gd name="T1" fmla="*/ 1118 h 1118"/>
                  <a:gd name="T2" fmla="*/ 0 w 513"/>
                  <a:gd name="T3" fmla="*/ 0 h 1118"/>
                  <a:gd name="T4" fmla="*/ 1 w 513"/>
                  <a:gd name="T5" fmla="*/ 0 h 1118"/>
                  <a:gd name="T6" fmla="*/ 0 60000 65536"/>
                  <a:gd name="T7" fmla="*/ 0 60000 65536"/>
                  <a:gd name="T8" fmla="*/ 0 60000 65536"/>
                  <a:gd name="T9" fmla="*/ 0 w 513"/>
                  <a:gd name="T10" fmla="*/ 0 h 1118"/>
                  <a:gd name="T11" fmla="*/ 513 w 513"/>
                  <a:gd name="T12" fmla="*/ 1118 h 1118"/>
                </a:gdLst>
                <a:ahLst/>
                <a:cxnLst>
                  <a:cxn ang="T6">
                    <a:pos x="T0" y="T1"/>
                  </a:cxn>
                  <a:cxn ang="T7">
                    <a:pos x="T2" y="T3"/>
                  </a:cxn>
                  <a:cxn ang="T8">
                    <a:pos x="T4" y="T5"/>
                  </a:cxn>
                </a:cxnLst>
                <a:rect l="T9" t="T10" r="T11" b="T12"/>
                <a:pathLst>
                  <a:path w="513" h="1118">
                    <a:moveTo>
                      <a:pt x="513" y="1118"/>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5" name="Freeform 488"/>
              <p:cNvSpPr>
                <a:spLocks/>
              </p:cNvSpPr>
              <p:nvPr/>
            </p:nvSpPr>
            <p:spPr bwMode="auto">
              <a:xfrm>
                <a:off x="8466" y="3687"/>
                <a:ext cx="1" cy="94"/>
              </a:xfrm>
              <a:custGeom>
                <a:avLst/>
                <a:gdLst>
                  <a:gd name="T0" fmla="*/ 0 w 1"/>
                  <a:gd name="T1" fmla="*/ 373 h 373"/>
                  <a:gd name="T2" fmla="*/ 0 w 1"/>
                  <a:gd name="T3" fmla="*/ 0 h 373"/>
                  <a:gd name="T4" fmla="*/ 1 w 1"/>
                  <a:gd name="T5" fmla="*/ 0 h 373"/>
                  <a:gd name="T6" fmla="*/ 0 60000 65536"/>
                  <a:gd name="T7" fmla="*/ 0 60000 65536"/>
                  <a:gd name="T8" fmla="*/ 0 60000 65536"/>
                  <a:gd name="T9" fmla="*/ 0 w 1"/>
                  <a:gd name="T10" fmla="*/ 0 h 373"/>
                  <a:gd name="T11" fmla="*/ 1 w 1"/>
                  <a:gd name="T12" fmla="*/ 373 h 373"/>
                </a:gdLst>
                <a:ahLst/>
                <a:cxnLst>
                  <a:cxn ang="T6">
                    <a:pos x="T0" y="T1"/>
                  </a:cxn>
                  <a:cxn ang="T7">
                    <a:pos x="T2" y="T3"/>
                  </a:cxn>
                  <a:cxn ang="T8">
                    <a:pos x="T4" y="T5"/>
                  </a:cxn>
                </a:cxnLst>
                <a:rect l="T9" t="T10" r="T11" b="T12"/>
                <a:pathLst>
                  <a:path w="1" h="373">
                    <a:moveTo>
                      <a:pt x="0" y="37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6" name="Freeform 489"/>
              <p:cNvSpPr>
                <a:spLocks/>
              </p:cNvSpPr>
              <p:nvPr/>
            </p:nvSpPr>
            <p:spPr bwMode="auto">
              <a:xfrm>
                <a:off x="8128" y="3687"/>
                <a:ext cx="338" cy="1"/>
              </a:xfrm>
              <a:custGeom>
                <a:avLst/>
                <a:gdLst>
                  <a:gd name="T0" fmla="*/ 1352 w 1352"/>
                  <a:gd name="T1" fmla="*/ 0 h 1"/>
                  <a:gd name="T2" fmla="*/ 0 w 1352"/>
                  <a:gd name="T3" fmla="*/ 0 h 1"/>
                  <a:gd name="T4" fmla="*/ 1 w 1352"/>
                  <a:gd name="T5" fmla="*/ 0 h 1"/>
                  <a:gd name="T6" fmla="*/ 0 60000 65536"/>
                  <a:gd name="T7" fmla="*/ 0 60000 65536"/>
                  <a:gd name="T8" fmla="*/ 0 60000 65536"/>
                  <a:gd name="T9" fmla="*/ 0 w 1352"/>
                  <a:gd name="T10" fmla="*/ 0 h 1"/>
                  <a:gd name="T11" fmla="*/ 1352 w 1352"/>
                  <a:gd name="T12" fmla="*/ 1 h 1"/>
                </a:gdLst>
                <a:ahLst/>
                <a:cxnLst>
                  <a:cxn ang="T6">
                    <a:pos x="T0" y="T1"/>
                  </a:cxn>
                  <a:cxn ang="T7">
                    <a:pos x="T2" y="T3"/>
                  </a:cxn>
                  <a:cxn ang="T8">
                    <a:pos x="T4" y="T5"/>
                  </a:cxn>
                </a:cxnLst>
                <a:rect l="T9" t="T10" r="T11" b="T12"/>
                <a:pathLst>
                  <a:path w="1352" h="1">
                    <a:moveTo>
                      <a:pt x="1352"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7" name="Freeform 490"/>
              <p:cNvSpPr>
                <a:spLocks/>
              </p:cNvSpPr>
              <p:nvPr/>
            </p:nvSpPr>
            <p:spPr bwMode="auto">
              <a:xfrm>
                <a:off x="8128" y="3687"/>
                <a:ext cx="1" cy="94"/>
              </a:xfrm>
              <a:custGeom>
                <a:avLst/>
                <a:gdLst>
                  <a:gd name="T0" fmla="*/ 0 w 1"/>
                  <a:gd name="T1" fmla="*/ 0 h 373"/>
                  <a:gd name="T2" fmla="*/ 0 w 1"/>
                  <a:gd name="T3" fmla="*/ 373 h 373"/>
                  <a:gd name="T4" fmla="*/ 1 w 1"/>
                  <a:gd name="T5" fmla="*/ 373 h 373"/>
                  <a:gd name="T6" fmla="*/ 0 60000 65536"/>
                  <a:gd name="T7" fmla="*/ 0 60000 65536"/>
                  <a:gd name="T8" fmla="*/ 0 60000 65536"/>
                  <a:gd name="T9" fmla="*/ 0 w 1"/>
                  <a:gd name="T10" fmla="*/ 0 h 373"/>
                  <a:gd name="T11" fmla="*/ 1 w 1"/>
                  <a:gd name="T12" fmla="*/ 373 h 373"/>
                </a:gdLst>
                <a:ahLst/>
                <a:cxnLst>
                  <a:cxn ang="T6">
                    <a:pos x="T0" y="T1"/>
                  </a:cxn>
                  <a:cxn ang="T7">
                    <a:pos x="T2" y="T3"/>
                  </a:cxn>
                  <a:cxn ang="T8">
                    <a:pos x="T4" y="T5"/>
                  </a:cxn>
                </a:cxnLst>
                <a:rect l="T9" t="T10" r="T11" b="T12"/>
                <a:pathLst>
                  <a:path w="1" h="373">
                    <a:moveTo>
                      <a:pt x="0" y="0"/>
                    </a:moveTo>
                    <a:lnTo>
                      <a:pt x="0" y="373"/>
                    </a:lnTo>
                    <a:lnTo>
                      <a:pt x="1" y="37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8" name="Freeform 491"/>
              <p:cNvSpPr>
                <a:spLocks/>
              </p:cNvSpPr>
              <p:nvPr/>
            </p:nvSpPr>
            <p:spPr bwMode="auto">
              <a:xfrm>
                <a:off x="8315" y="4016"/>
                <a:ext cx="1" cy="266"/>
              </a:xfrm>
              <a:custGeom>
                <a:avLst/>
                <a:gdLst>
                  <a:gd name="T0" fmla="*/ 0 w 1"/>
                  <a:gd name="T1" fmla="*/ 1065 h 1065"/>
                  <a:gd name="T2" fmla="*/ 0 w 1"/>
                  <a:gd name="T3" fmla="*/ 0 h 1065"/>
                  <a:gd name="T4" fmla="*/ 1 w 1"/>
                  <a:gd name="T5" fmla="*/ 0 h 1065"/>
                  <a:gd name="T6" fmla="*/ 0 60000 65536"/>
                  <a:gd name="T7" fmla="*/ 0 60000 65536"/>
                  <a:gd name="T8" fmla="*/ 0 60000 65536"/>
                  <a:gd name="T9" fmla="*/ 0 w 1"/>
                  <a:gd name="T10" fmla="*/ 0 h 1065"/>
                  <a:gd name="T11" fmla="*/ 1 w 1"/>
                  <a:gd name="T12" fmla="*/ 1065 h 1065"/>
                </a:gdLst>
                <a:ahLst/>
                <a:cxnLst>
                  <a:cxn ang="T6">
                    <a:pos x="T0" y="T1"/>
                  </a:cxn>
                  <a:cxn ang="T7">
                    <a:pos x="T2" y="T3"/>
                  </a:cxn>
                  <a:cxn ang="T8">
                    <a:pos x="T4" y="T5"/>
                  </a:cxn>
                </a:cxnLst>
                <a:rect l="T9" t="T10" r="T11" b="T12"/>
                <a:pathLst>
                  <a:path w="1" h="1065">
                    <a:moveTo>
                      <a:pt x="0" y="106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79" name="Freeform 492"/>
              <p:cNvSpPr>
                <a:spLocks/>
              </p:cNvSpPr>
              <p:nvPr/>
            </p:nvSpPr>
            <p:spPr bwMode="auto">
              <a:xfrm>
                <a:off x="8315" y="3945"/>
                <a:ext cx="1" cy="10"/>
              </a:xfrm>
              <a:custGeom>
                <a:avLst/>
                <a:gdLst>
                  <a:gd name="T0" fmla="*/ 0 w 1"/>
                  <a:gd name="T1" fmla="*/ 41 h 41"/>
                  <a:gd name="T2" fmla="*/ 0 w 1"/>
                  <a:gd name="T3" fmla="*/ 0 h 41"/>
                  <a:gd name="T4" fmla="*/ 1 w 1"/>
                  <a:gd name="T5" fmla="*/ 0 h 41"/>
                  <a:gd name="T6" fmla="*/ 0 60000 65536"/>
                  <a:gd name="T7" fmla="*/ 0 60000 65536"/>
                  <a:gd name="T8" fmla="*/ 0 60000 65536"/>
                  <a:gd name="T9" fmla="*/ 0 w 1"/>
                  <a:gd name="T10" fmla="*/ 0 h 41"/>
                  <a:gd name="T11" fmla="*/ 1 w 1"/>
                  <a:gd name="T12" fmla="*/ 41 h 41"/>
                </a:gdLst>
                <a:ahLst/>
                <a:cxnLst>
                  <a:cxn ang="T6">
                    <a:pos x="T0" y="T1"/>
                  </a:cxn>
                  <a:cxn ang="T7">
                    <a:pos x="T2" y="T3"/>
                  </a:cxn>
                  <a:cxn ang="T8">
                    <a:pos x="T4" y="T5"/>
                  </a:cxn>
                </a:cxnLst>
                <a:rect l="T9" t="T10" r="T11" b="T12"/>
                <a:pathLst>
                  <a:path w="1" h="41">
                    <a:moveTo>
                      <a:pt x="0" y="4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0" name="Freeform 493"/>
              <p:cNvSpPr>
                <a:spLocks/>
              </p:cNvSpPr>
              <p:nvPr/>
            </p:nvSpPr>
            <p:spPr bwMode="auto">
              <a:xfrm>
                <a:off x="8315" y="3617"/>
                <a:ext cx="1" cy="267"/>
              </a:xfrm>
              <a:custGeom>
                <a:avLst/>
                <a:gdLst>
                  <a:gd name="T0" fmla="*/ 0 w 1"/>
                  <a:gd name="T1" fmla="*/ 1065 h 1065"/>
                  <a:gd name="T2" fmla="*/ 0 w 1"/>
                  <a:gd name="T3" fmla="*/ 0 h 1065"/>
                  <a:gd name="T4" fmla="*/ 1 w 1"/>
                  <a:gd name="T5" fmla="*/ 0 h 1065"/>
                  <a:gd name="T6" fmla="*/ 0 60000 65536"/>
                  <a:gd name="T7" fmla="*/ 0 60000 65536"/>
                  <a:gd name="T8" fmla="*/ 0 60000 65536"/>
                  <a:gd name="T9" fmla="*/ 0 w 1"/>
                  <a:gd name="T10" fmla="*/ 0 h 1065"/>
                  <a:gd name="T11" fmla="*/ 1 w 1"/>
                  <a:gd name="T12" fmla="*/ 1065 h 1065"/>
                </a:gdLst>
                <a:ahLst/>
                <a:cxnLst>
                  <a:cxn ang="T6">
                    <a:pos x="T0" y="T1"/>
                  </a:cxn>
                  <a:cxn ang="T7">
                    <a:pos x="T2" y="T3"/>
                  </a:cxn>
                  <a:cxn ang="T8">
                    <a:pos x="T4" y="T5"/>
                  </a:cxn>
                </a:cxnLst>
                <a:rect l="T9" t="T10" r="T11" b="T12"/>
                <a:pathLst>
                  <a:path w="1" h="1065">
                    <a:moveTo>
                      <a:pt x="0" y="106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1" name="Freeform 494"/>
              <p:cNvSpPr>
                <a:spLocks/>
              </p:cNvSpPr>
              <p:nvPr/>
            </p:nvSpPr>
            <p:spPr bwMode="auto">
              <a:xfrm>
                <a:off x="8105" y="4049"/>
                <a:ext cx="408" cy="1"/>
              </a:xfrm>
              <a:custGeom>
                <a:avLst/>
                <a:gdLst>
                  <a:gd name="T0" fmla="*/ 1632 w 1632"/>
                  <a:gd name="T1" fmla="*/ 0 h 1"/>
                  <a:gd name="T2" fmla="*/ 0 w 1632"/>
                  <a:gd name="T3" fmla="*/ 0 h 1"/>
                  <a:gd name="T4" fmla="*/ 1 w 1632"/>
                  <a:gd name="T5" fmla="*/ 0 h 1"/>
                  <a:gd name="T6" fmla="*/ 0 60000 65536"/>
                  <a:gd name="T7" fmla="*/ 0 60000 65536"/>
                  <a:gd name="T8" fmla="*/ 0 60000 65536"/>
                  <a:gd name="T9" fmla="*/ 0 w 1632"/>
                  <a:gd name="T10" fmla="*/ 0 h 1"/>
                  <a:gd name="T11" fmla="*/ 1632 w 1632"/>
                  <a:gd name="T12" fmla="*/ 1 h 1"/>
                </a:gdLst>
                <a:ahLst/>
                <a:cxnLst>
                  <a:cxn ang="T6">
                    <a:pos x="T0" y="T1"/>
                  </a:cxn>
                  <a:cxn ang="T7">
                    <a:pos x="T2" y="T3"/>
                  </a:cxn>
                  <a:cxn ang="T8">
                    <a:pos x="T4" y="T5"/>
                  </a:cxn>
                </a:cxnLst>
                <a:rect l="T9" t="T10" r="T11" b="T12"/>
                <a:pathLst>
                  <a:path w="1632" h="1">
                    <a:moveTo>
                      <a:pt x="1632"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2" name="Freeform 495"/>
              <p:cNvSpPr>
                <a:spLocks/>
              </p:cNvSpPr>
              <p:nvPr/>
            </p:nvSpPr>
            <p:spPr bwMode="auto">
              <a:xfrm>
                <a:off x="8198" y="4049"/>
                <a:ext cx="1" cy="128"/>
              </a:xfrm>
              <a:custGeom>
                <a:avLst/>
                <a:gdLst>
                  <a:gd name="T0" fmla="*/ 0 w 1"/>
                  <a:gd name="T1" fmla="*/ 513 h 513"/>
                  <a:gd name="T2" fmla="*/ 0 w 1"/>
                  <a:gd name="T3" fmla="*/ 0 h 513"/>
                  <a:gd name="T4" fmla="*/ 1 w 1"/>
                  <a:gd name="T5" fmla="*/ 0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51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3" name="Freeform 496"/>
              <p:cNvSpPr>
                <a:spLocks/>
              </p:cNvSpPr>
              <p:nvPr/>
            </p:nvSpPr>
            <p:spPr bwMode="auto">
              <a:xfrm>
                <a:off x="8280" y="4130"/>
                <a:ext cx="1" cy="47"/>
              </a:xfrm>
              <a:custGeom>
                <a:avLst/>
                <a:gdLst>
                  <a:gd name="T0" fmla="*/ 0 w 1"/>
                  <a:gd name="T1" fmla="*/ 186 h 186"/>
                  <a:gd name="T2" fmla="*/ 0 w 1"/>
                  <a:gd name="T3" fmla="*/ 0 h 186"/>
                  <a:gd name="T4" fmla="*/ 1 w 1"/>
                  <a:gd name="T5" fmla="*/ 0 h 186"/>
                  <a:gd name="T6" fmla="*/ 0 60000 65536"/>
                  <a:gd name="T7" fmla="*/ 0 60000 65536"/>
                  <a:gd name="T8" fmla="*/ 0 60000 65536"/>
                  <a:gd name="T9" fmla="*/ 0 w 1"/>
                  <a:gd name="T10" fmla="*/ 0 h 186"/>
                  <a:gd name="T11" fmla="*/ 1 w 1"/>
                  <a:gd name="T12" fmla="*/ 186 h 186"/>
                </a:gdLst>
                <a:ahLst/>
                <a:cxnLst>
                  <a:cxn ang="T6">
                    <a:pos x="T0" y="T1"/>
                  </a:cxn>
                  <a:cxn ang="T7">
                    <a:pos x="T2" y="T3"/>
                  </a:cxn>
                  <a:cxn ang="T8">
                    <a:pos x="T4" y="T5"/>
                  </a:cxn>
                </a:cxnLst>
                <a:rect l="T9" t="T10" r="T11" b="T12"/>
                <a:pathLst>
                  <a:path w="1" h="186">
                    <a:moveTo>
                      <a:pt x="0" y="18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4" name="Freeform 497"/>
              <p:cNvSpPr>
                <a:spLocks/>
              </p:cNvSpPr>
              <p:nvPr/>
            </p:nvSpPr>
            <p:spPr bwMode="auto">
              <a:xfrm>
                <a:off x="8280" y="4130"/>
                <a:ext cx="35" cy="1"/>
              </a:xfrm>
              <a:custGeom>
                <a:avLst/>
                <a:gdLst>
                  <a:gd name="T0" fmla="*/ 0 w 141"/>
                  <a:gd name="T1" fmla="*/ 0 h 1"/>
                  <a:gd name="T2" fmla="*/ 140 w 141"/>
                  <a:gd name="T3" fmla="*/ 0 h 1"/>
                  <a:gd name="T4" fmla="*/ 141 w 141"/>
                  <a:gd name="T5" fmla="*/ 0 h 1"/>
                  <a:gd name="T6" fmla="*/ 0 60000 65536"/>
                  <a:gd name="T7" fmla="*/ 0 60000 65536"/>
                  <a:gd name="T8" fmla="*/ 0 60000 65536"/>
                  <a:gd name="T9" fmla="*/ 0 w 141"/>
                  <a:gd name="T10" fmla="*/ 0 h 1"/>
                  <a:gd name="T11" fmla="*/ 141 w 141"/>
                  <a:gd name="T12" fmla="*/ 1 h 1"/>
                </a:gdLst>
                <a:ahLst/>
                <a:cxnLst>
                  <a:cxn ang="T6">
                    <a:pos x="T0" y="T1"/>
                  </a:cxn>
                  <a:cxn ang="T7">
                    <a:pos x="T2" y="T3"/>
                  </a:cxn>
                  <a:cxn ang="T8">
                    <a:pos x="T4" y="T5"/>
                  </a:cxn>
                </a:cxnLst>
                <a:rect l="T9" t="T10" r="T11" b="T12"/>
                <a:pathLst>
                  <a:path w="141" h="1">
                    <a:moveTo>
                      <a:pt x="0" y="0"/>
                    </a:moveTo>
                    <a:lnTo>
                      <a:pt x="140" y="0"/>
                    </a:lnTo>
                    <a:lnTo>
                      <a:pt x="14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5" name="Freeform 498"/>
              <p:cNvSpPr>
                <a:spLocks/>
              </p:cNvSpPr>
              <p:nvPr/>
            </p:nvSpPr>
            <p:spPr bwMode="auto">
              <a:xfrm>
                <a:off x="8257" y="3746"/>
                <a:ext cx="1" cy="303"/>
              </a:xfrm>
              <a:custGeom>
                <a:avLst/>
                <a:gdLst>
                  <a:gd name="T0" fmla="*/ 0 w 2"/>
                  <a:gd name="T1" fmla="*/ 1212 h 1212"/>
                  <a:gd name="T2" fmla="*/ 0 w 2"/>
                  <a:gd name="T3" fmla="*/ 0 h 1212"/>
                  <a:gd name="T4" fmla="*/ 2 w 2"/>
                  <a:gd name="T5" fmla="*/ 0 h 1212"/>
                  <a:gd name="T6" fmla="*/ 0 60000 65536"/>
                  <a:gd name="T7" fmla="*/ 0 60000 65536"/>
                  <a:gd name="T8" fmla="*/ 0 60000 65536"/>
                  <a:gd name="T9" fmla="*/ 0 w 2"/>
                  <a:gd name="T10" fmla="*/ 0 h 1212"/>
                  <a:gd name="T11" fmla="*/ 2 w 2"/>
                  <a:gd name="T12" fmla="*/ 1212 h 1212"/>
                </a:gdLst>
                <a:ahLst/>
                <a:cxnLst>
                  <a:cxn ang="T6">
                    <a:pos x="T0" y="T1"/>
                  </a:cxn>
                  <a:cxn ang="T7">
                    <a:pos x="T2" y="T3"/>
                  </a:cxn>
                  <a:cxn ang="T8">
                    <a:pos x="T4" y="T5"/>
                  </a:cxn>
                </a:cxnLst>
                <a:rect l="T9" t="T10" r="T11" b="T12"/>
                <a:pathLst>
                  <a:path w="2" h="1212">
                    <a:moveTo>
                      <a:pt x="0" y="1212"/>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6" name="Freeform 499"/>
              <p:cNvSpPr>
                <a:spLocks/>
              </p:cNvSpPr>
              <p:nvPr/>
            </p:nvSpPr>
            <p:spPr bwMode="auto">
              <a:xfrm>
                <a:off x="8257" y="3746"/>
                <a:ext cx="58" cy="1"/>
              </a:xfrm>
              <a:custGeom>
                <a:avLst/>
                <a:gdLst>
                  <a:gd name="T0" fmla="*/ 0 w 235"/>
                  <a:gd name="T1" fmla="*/ 0 h 1"/>
                  <a:gd name="T2" fmla="*/ 234 w 235"/>
                  <a:gd name="T3" fmla="*/ 0 h 1"/>
                  <a:gd name="T4" fmla="*/ 235 w 235"/>
                  <a:gd name="T5" fmla="*/ 0 h 1"/>
                  <a:gd name="T6" fmla="*/ 0 60000 65536"/>
                  <a:gd name="T7" fmla="*/ 0 60000 65536"/>
                  <a:gd name="T8" fmla="*/ 0 60000 65536"/>
                  <a:gd name="T9" fmla="*/ 0 w 235"/>
                  <a:gd name="T10" fmla="*/ 0 h 1"/>
                  <a:gd name="T11" fmla="*/ 235 w 235"/>
                  <a:gd name="T12" fmla="*/ 1 h 1"/>
                </a:gdLst>
                <a:ahLst/>
                <a:cxnLst>
                  <a:cxn ang="T6">
                    <a:pos x="T0" y="T1"/>
                  </a:cxn>
                  <a:cxn ang="T7">
                    <a:pos x="T2" y="T3"/>
                  </a:cxn>
                  <a:cxn ang="T8">
                    <a:pos x="T4" y="T5"/>
                  </a:cxn>
                </a:cxnLst>
                <a:rect l="T9" t="T10" r="T11" b="T12"/>
                <a:pathLst>
                  <a:path w="235" h="1">
                    <a:moveTo>
                      <a:pt x="0" y="0"/>
                    </a:moveTo>
                    <a:lnTo>
                      <a:pt x="234" y="0"/>
                    </a:lnTo>
                    <a:lnTo>
                      <a:pt x="23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7" name="Freeform 500"/>
              <p:cNvSpPr>
                <a:spLocks/>
              </p:cNvSpPr>
              <p:nvPr/>
            </p:nvSpPr>
            <p:spPr bwMode="auto">
              <a:xfrm>
                <a:off x="8257" y="3722"/>
                <a:ext cx="23" cy="24"/>
              </a:xfrm>
              <a:custGeom>
                <a:avLst/>
                <a:gdLst>
                  <a:gd name="T0" fmla="*/ 0 w 96"/>
                  <a:gd name="T1" fmla="*/ 95 h 95"/>
                  <a:gd name="T2" fmla="*/ 95 w 96"/>
                  <a:gd name="T3" fmla="*/ 0 h 95"/>
                  <a:gd name="T4" fmla="*/ 96 w 96"/>
                  <a:gd name="T5" fmla="*/ 0 h 95"/>
                  <a:gd name="T6" fmla="*/ 0 60000 65536"/>
                  <a:gd name="T7" fmla="*/ 0 60000 65536"/>
                  <a:gd name="T8" fmla="*/ 0 60000 65536"/>
                  <a:gd name="T9" fmla="*/ 0 w 96"/>
                  <a:gd name="T10" fmla="*/ 0 h 95"/>
                  <a:gd name="T11" fmla="*/ 96 w 96"/>
                  <a:gd name="T12" fmla="*/ 95 h 95"/>
                </a:gdLst>
                <a:ahLst/>
                <a:cxnLst>
                  <a:cxn ang="T6">
                    <a:pos x="T0" y="T1"/>
                  </a:cxn>
                  <a:cxn ang="T7">
                    <a:pos x="T2" y="T3"/>
                  </a:cxn>
                  <a:cxn ang="T8">
                    <a:pos x="T4" y="T5"/>
                  </a:cxn>
                </a:cxnLst>
                <a:rect l="T9" t="T10" r="T11" b="T12"/>
                <a:pathLst>
                  <a:path w="96" h="95">
                    <a:moveTo>
                      <a:pt x="0" y="95"/>
                    </a:moveTo>
                    <a:lnTo>
                      <a:pt x="95" y="0"/>
                    </a:lnTo>
                    <a:lnTo>
                      <a:pt x="96"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8" name="Freeform 501"/>
              <p:cNvSpPr>
                <a:spLocks/>
              </p:cNvSpPr>
              <p:nvPr/>
            </p:nvSpPr>
            <p:spPr bwMode="auto">
              <a:xfrm>
                <a:off x="8280" y="3722"/>
                <a:ext cx="36" cy="1"/>
              </a:xfrm>
              <a:custGeom>
                <a:avLst/>
                <a:gdLst>
                  <a:gd name="T0" fmla="*/ 0 w 142"/>
                  <a:gd name="T1" fmla="*/ 0 h 1"/>
                  <a:gd name="T2" fmla="*/ 141 w 142"/>
                  <a:gd name="T3" fmla="*/ 0 h 1"/>
                  <a:gd name="T4" fmla="*/ 142 w 142"/>
                  <a:gd name="T5" fmla="*/ 0 h 1"/>
                  <a:gd name="T6" fmla="*/ 0 60000 65536"/>
                  <a:gd name="T7" fmla="*/ 0 60000 65536"/>
                  <a:gd name="T8" fmla="*/ 0 60000 65536"/>
                  <a:gd name="T9" fmla="*/ 0 w 142"/>
                  <a:gd name="T10" fmla="*/ 0 h 1"/>
                  <a:gd name="T11" fmla="*/ 142 w 142"/>
                  <a:gd name="T12" fmla="*/ 1 h 1"/>
                </a:gdLst>
                <a:ahLst/>
                <a:cxnLst>
                  <a:cxn ang="T6">
                    <a:pos x="T0" y="T1"/>
                  </a:cxn>
                  <a:cxn ang="T7">
                    <a:pos x="T2" y="T3"/>
                  </a:cxn>
                  <a:cxn ang="T8">
                    <a:pos x="T4" y="T5"/>
                  </a:cxn>
                </a:cxnLst>
                <a:rect l="T9" t="T10" r="T11" b="T12"/>
                <a:pathLst>
                  <a:path w="142" h="1">
                    <a:moveTo>
                      <a:pt x="0" y="0"/>
                    </a:moveTo>
                    <a:lnTo>
                      <a:pt x="141" y="0"/>
                    </a:lnTo>
                    <a:lnTo>
                      <a:pt x="14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89" name="Freeform 502"/>
              <p:cNvSpPr>
                <a:spLocks/>
              </p:cNvSpPr>
              <p:nvPr/>
            </p:nvSpPr>
            <p:spPr bwMode="auto">
              <a:xfrm>
                <a:off x="8233" y="3781"/>
                <a:ext cx="1" cy="268"/>
              </a:xfrm>
              <a:custGeom>
                <a:avLst/>
                <a:gdLst>
                  <a:gd name="T0" fmla="*/ 0 w 1"/>
                  <a:gd name="T1" fmla="*/ 1072 h 1072"/>
                  <a:gd name="T2" fmla="*/ 0 w 1"/>
                  <a:gd name="T3" fmla="*/ 0 h 1072"/>
                  <a:gd name="T4" fmla="*/ 1 w 1"/>
                  <a:gd name="T5" fmla="*/ 0 h 1072"/>
                  <a:gd name="T6" fmla="*/ 0 60000 65536"/>
                  <a:gd name="T7" fmla="*/ 0 60000 65536"/>
                  <a:gd name="T8" fmla="*/ 0 60000 65536"/>
                  <a:gd name="T9" fmla="*/ 0 w 1"/>
                  <a:gd name="T10" fmla="*/ 0 h 1072"/>
                  <a:gd name="T11" fmla="*/ 1 w 1"/>
                  <a:gd name="T12" fmla="*/ 1072 h 1072"/>
                </a:gdLst>
                <a:ahLst/>
                <a:cxnLst>
                  <a:cxn ang="T6">
                    <a:pos x="T0" y="T1"/>
                  </a:cxn>
                  <a:cxn ang="T7">
                    <a:pos x="T2" y="T3"/>
                  </a:cxn>
                  <a:cxn ang="T8">
                    <a:pos x="T4" y="T5"/>
                  </a:cxn>
                </a:cxnLst>
                <a:rect l="T9" t="T10" r="T11" b="T12"/>
                <a:pathLst>
                  <a:path w="1" h="1072">
                    <a:moveTo>
                      <a:pt x="0" y="107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0" name="Freeform 503"/>
              <p:cNvSpPr>
                <a:spLocks/>
              </p:cNvSpPr>
              <p:nvPr/>
            </p:nvSpPr>
            <p:spPr bwMode="auto">
              <a:xfrm>
                <a:off x="8315" y="3722"/>
                <a:ext cx="35" cy="1"/>
              </a:xfrm>
              <a:custGeom>
                <a:avLst/>
                <a:gdLst>
                  <a:gd name="T0" fmla="*/ 140 w 140"/>
                  <a:gd name="T1" fmla="*/ 0 h 1"/>
                  <a:gd name="T2" fmla="*/ 0 w 140"/>
                  <a:gd name="T3" fmla="*/ 0 h 1"/>
                  <a:gd name="T4" fmla="*/ 2 w 140"/>
                  <a:gd name="T5" fmla="*/ 0 h 1"/>
                  <a:gd name="T6" fmla="*/ 0 60000 65536"/>
                  <a:gd name="T7" fmla="*/ 0 60000 65536"/>
                  <a:gd name="T8" fmla="*/ 0 60000 65536"/>
                  <a:gd name="T9" fmla="*/ 0 w 140"/>
                  <a:gd name="T10" fmla="*/ 0 h 1"/>
                  <a:gd name="T11" fmla="*/ 140 w 140"/>
                  <a:gd name="T12" fmla="*/ 1 h 1"/>
                </a:gdLst>
                <a:ahLst/>
                <a:cxnLst>
                  <a:cxn ang="T6">
                    <a:pos x="T0" y="T1"/>
                  </a:cxn>
                  <a:cxn ang="T7">
                    <a:pos x="T2" y="T3"/>
                  </a:cxn>
                  <a:cxn ang="T8">
                    <a:pos x="T4" y="T5"/>
                  </a:cxn>
                </a:cxnLst>
                <a:rect l="T9" t="T10" r="T11" b="T12"/>
                <a:pathLst>
                  <a:path w="140" h="1">
                    <a:moveTo>
                      <a:pt x="140" y="0"/>
                    </a:moveTo>
                    <a:lnTo>
                      <a:pt x="0" y="0"/>
                    </a:lnTo>
                    <a:lnTo>
                      <a:pt x="2"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1" name="Freeform 504"/>
              <p:cNvSpPr>
                <a:spLocks/>
              </p:cNvSpPr>
              <p:nvPr/>
            </p:nvSpPr>
            <p:spPr bwMode="auto">
              <a:xfrm>
                <a:off x="8350" y="3722"/>
                <a:ext cx="23" cy="24"/>
              </a:xfrm>
              <a:custGeom>
                <a:avLst/>
                <a:gdLst>
                  <a:gd name="T0" fmla="*/ 95 w 95"/>
                  <a:gd name="T1" fmla="*/ 95 h 95"/>
                  <a:gd name="T2" fmla="*/ 0 w 95"/>
                  <a:gd name="T3" fmla="*/ 0 h 95"/>
                  <a:gd name="T4" fmla="*/ 1 w 95"/>
                  <a:gd name="T5" fmla="*/ 0 h 95"/>
                  <a:gd name="T6" fmla="*/ 0 60000 65536"/>
                  <a:gd name="T7" fmla="*/ 0 60000 65536"/>
                  <a:gd name="T8" fmla="*/ 0 60000 65536"/>
                  <a:gd name="T9" fmla="*/ 0 w 95"/>
                  <a:gd name="T10" fmla="*/ 0 h 95"/>
                  <a:gd name="T11" fmla="*/ 95 w 95"/>
                  <a:gd name="T12" fmla="*/ 95 h 95"/>
                </a:gdLst>
                <a:ahLst/>
                <a:cxnLst>
                  <a:cxn ang="T6">
                    <a:pos x="T0" y="T1"/>
                  </a:cxn>
                  <a:cxn ang="T7">
                    <a:pos x="T2" y="T3"/>
                  </a:cxn>
                  <a:cxn ang="T8">
                    <a:pos x="T4" y="T5"/>
                  </a:cxn>
                </a:cxnLst>
                <a:rect l="T9" t="T10" r="T11" b="T12"/>
                <a:pathLst>
                  <a:path w="95" h="95">
                    <a:moveTo>
                      <a:pt x="95" y="95"/>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2" name="Freeform 505"/>
              <p:cNvSpPr>
                <a:spLocks/>
              </p:cNvSpPr>
              <p:nvPr/>
            </p:nvSpPr>
            <p:spPr bwMode="auto">
              <a:xfrm>
                <a:off x="8315" y="3746"/>
                <a:ext cx="58" cy="1"/>
              </a:xfrm>
              <a:custGeom>
                <a:avLst/>
                <a:gdLst>
                  <a:gd name="T0" fmla="*/ 233 w 233"/>
                  <a:gd name="T1" fmla="*/ 0 h 1"/>
                  <a:gd name="T2" fmla="*/ 0 w 233"/>
                  <a:gd name="T3" fmla="*/ 0 h 1"/>
                  <a:gd name="T4" fmla="*/ 1 w 233"/>
                  <a:gd name="T5" fmla="*/ 0 h 1"/>
                  <a:gd name="T6" fmla="*/ 0 60000 65536"/>
                  <a:gd name="T7" fmla="*/ 0 60000 65536"/>
                  <a:gd name="T8" fmla="*/ 0 60000 65536"/>
                  <a:gd name="T9" fmla="*/ 0 w 233"/>
                  <a:gd name="T10" fmla="*/ 0 h 1"/>
                  <a:gd name="T11" fmla="*/ 233 w 233"/>
                  <a:gd name="T12" fmla="*/ 1 h 1"/>
                </a:gdLst>
                <a:ahLst/>
                <a:cxnLst>
                  <a:cxn ang="T6">
                    <a:pos x="T0" y="T1"/>
                  </a:cxn>
                  <a:cxn ang="T7">
                    <a:pos x="T2" y="T3"/>
                  </a:cxn>
                  <a:cxn ang="T8">
                    <a:pos x="T4" y="T5"/>
                  </a:cxn>
                </a:cxnLst>
                <a:rect l="T9" t="T10" r="T11" b="T12"/>
                <a:pathLst>
                  <a:path w="233" h="1">
                    <a:moveTo>
                      <a:pt x="23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3" name="Freeform 506"/>
              <p:cNvSpPr>
                <a:spLocks/>
              </p:cNvSpPr>
              <p:nvPr/>
            </p:nvSpPr>
            <p:spPr bwMode="auto">
              <a:xfrm>
                <a:off x="8373" y="3746"/>
                <a:ext cx="1" cy="303"/>
              </a:xfrm>
              <a:custGeom>
                <a:avLst/>
                <a:gdLst>
                  <a:gd name="T0" fmla="*/ 0 w 1"/>
                  <a:gd name="T1" fmla="*/ 1212 h 1212"/>
                  <a:gd name="T2" fmla="*/ 0 w 1"/>
                  <a:gd name="T3" fmla="*/ 0 h 1212"/>
                  <a:gd name="T4" fmla="*/ 1 w 1"/>
                  <a:gd name="T5" fmla="*/ 0 h 1212"/>
                  <a:gd name="T6" fmla="*/ 0 60000 65536"/>
                  <a:gd name="T7" fmla="*/ 0 60000 65536"/>
                  <a:gd name="T8" fmla="*/ 0 60000 65536"/>
                  <a:gd name="T9" fmla="*/ 0 w 1"/>
                  <a:gd name="T10" fmla="*/ 0 h 1212"/>
                  <a:gd name="T11" fmla="*/ 1 w 1"/>
                  <a:gd name="T12" fmla="*/ 1212 h 1212"/>
                </a:gdLst>
                <a:ahLst/>
                <a:cxnLst>
                  <a:cxn ang="T6">
                    <a:pos x="T0" y="T1"/>
                  </a:cxn>
                  <a:cxn ang="T7">
                    <a:pos x="T2" y="T3"/>
                  </a:cxn>
                  <a:cxn ang="T8">
                    <a:pos x="T4" y="T5"/>
                  </a:cxn>
                </a:cxnLst>
                <a:rect l="T9" t="T10" r="T11" b="T12"/>
                <a:pathLst>
                  <a:path w="1" h="1212">
                    <a:moveTo>
                      <a:pt x="0" y="121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4" name="Freeform 507"/>
              <p:cNvSpPr>
                <a:spLocks/>
              </p:cNvSpPr>
              <p:nvPr/>
            </p:nvSpPr>
            <p:spPr bwMode="auto">
              <a:xfrm>
                <a:off x="8396" y="3781"/>
                <a:ext cx="1" cy="268"/>
              </a:xfrm>
              <a:custGeom>
                <a:avLst/>
                <a:gdLst>
                  <a:gd name="T0" fmla="*/ 0 w 1"/>
                  <a:gd name="T1" fmla="*/ 1072 h 1072"/>
                  <a:gd name="T2" fmla="*/ 0 w 1"/>
                  <a:gd name="T3" fmla="*/ 0 h 1072"/>
                  <a:gd name="T4" fmla="*/ 1 w 1"/>
                  <a:gd name="T5" fmla="*/ 0 h 1072"/>
                  <a:gd name="T6" fmla="*/ 0 60000 65536"/>
                  <a:gd name="T7" fmla="*/ 0 60000 65536"/>
                  <a:gd name="T8" fmla="*/ 0 60000 65536"/>
                  <a:gd name="T9" fmla="*/ 0 w 1"/>
                  <a:gd name="T10" fmla="*/ 0 h 1072"/>
                  <a:gd name="T11" fmla="*/ 1 w 1"/>
                  <a:gd name="T12" fmla="*/ 1072 h 1072"/>
                </a:gdLst>
                <a:ahLst/>
                <a:cxnLst>
                  <a:cxn ang="T6">
                    <a:pos x="T0" y="T1"/>
                  </a:cxn>
                  <a:cxn ang="T7">
                    <a:pos x="T2" y="T3"/>
                  </a:cxn>
                  <a:cxn ang="T8">
                    <a:pos x="T4" y="T5"/>
                  </a:cxn>
                </a:cxnLst>
                <a:rect l="T9" t="T10" r="T11" b="T12"/>
                <a:pathLst>
                  <a:path w="1" h="1072">
                    <a:moveTo>
                      <a:pt x="0" y="1072"/>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5" name="Freeform 508"/>
              <p:cNvSpPr>
                <a:spLocks/>
              </p:cNvSpPr>
              <p:nvPr/>
            </p:nvSpPr>
            <p:spPr bwMode="auto">
              <a:xfrm>
                <a:off x="8431" y="4049"/>
                <a:ext cx="1" cy="128"/>
              </a:xfrm>
              <a:custGeom>
                <a:avLst/>
                <a:gdLst>
                  <a:gd name="T0" fmla="*/ 0 w 1"/>
                  <a:gd name="T1" fmla="*/ 513 h 513"/>
                  <a:gd name="T2" fmla="*/ 0 w 1"/>
                  <a:gd name="T3" fmla="*/ 0 h 513"/>
                  <a:gd name="T4" fmla="*/ 1 w 1"/>
                  <a:gd name="T5" fmla="*/ 0 h 513"/>
                  <a:gd name="T6" fmla="*/ 0 60000 65536"/>
                  <a:gd name="T7" fmla="*/ 0 60000 65536"/>
                  <a:gd name="T8" fmla="*/ 0 60000 65536"/>
                  <a:gd name="T9" fmla="*/ 0 w 1"/>
                  <a:gd name="T10" fmla="*/ 0 h 513"/>
                  <a:gd name="T11" fmla="*/ 1 w 1"/>
                  <a:gd name="T12" fmla="*/ 513 h 513"/>
                </a:gdLst>
                <a:ahLst/>
                <a:cxnLst>
                  <a:cxn ang="T6">
                    <a:pos x="T0" y="T1"/>
                  </a:cxn>
                  <a:cxn ang="T7">
                    <a:pos x="T2" y="T3"/>
                  </a:cxn>
                  <a:cxn ang="T8">
                    <a:pos x="T4" y="T5"/>
                  </a:cxn>
                </a:cxnLst>
                <a:rect l="T9" t="T10" r="T11" b="T12"/>
                <a:pathLst>
                  <a:path w="1" h="513">
                    <a:moveTo>
                      <a:pt x="0" y="513"/>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6" name="Freeform 509"/>
              <p:cNvSpPr>
                <a:spLocks/>
              </p:cNvSpPr>
              <p:nvPr/>
            </p:nvSpPr>
            <p:spPr bwMode="auto">
              <a:xfrm>
                <a:off x="8350" y="4130"/>
                <a:ext cx="1" cy="47"/>
              </a:xfrm>
              <a:custGeom>
                <a:avLst/>
                <a:gdLst>
                  <a:gd name="T0" fmla="*/ 0 w 1"/>
                  <a:gd name="T1" fmla="*/ 186 h 186"/>
                  <a:gd name="T2" fmla="*/ 0 w 1"/>
                  <a:gd name="T3" fmla="*/ 0 h 186"/>
                  <a:gd name="T4" fmla="*/ 1 w 1"/>
                  <a:gd name="T5" fmla="*/ 0 h 186"/>
                  <a:gd name="T6" fmla="*/ 0 60000 65536"/>
                  <a:gd name="T7" fmla="*/ 0 60000 65536"/>
                  <a:gd name="T8" fmla="*/ 0 60000 65536"/>
                  <a:gd name="T9" fmla="*/ 0 w 1"/>
                  <a:gd name="T10" fmla="*/ 0 h 186"/>
                  <a:gd name="T11" fmla="*/ 1 w 1"/>
                  <a:gd name="T12" fmla="*/ 186 h 186"/>
                </a:gdLst>
                <a:ahLst/>
                <a:cxnLst>
                  <a:cxn ang="T6">
                    <a:pos x="T0" y="T1"/>
                  </a:cxn>
                  <a:cxn ang="T7">
                    <a:pos x="T2" y="T3"/>
                  </a:cxn>
                  <a:cxn ang="T8">
                    <a:pos x="T4" y="T5"/>
                  </a:cxn>
                </a:cxnLst>
                <a:rect l="T9" t="T10" r="T11" b="T12"/>
                <a:pathLst>
                  <a:path w="1" h="186">
                    <a:moveTo>
                      <a:pt x="0" y="186"/>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7" name="Freeform 510"/>
              <p:cNvSpPr>
                <a:spLocks/>
              </p:cNvSpPr>
              <p:nvPr/>
            </p:nvSpPr>
            <p:spPr bwMode="auto">
              <a:xfrm>
                <a:off x="8315" y="4130"/>
                <a:ext cx="35" cy="1"/>
              </a:xfrm>
              <a:custGeom>
                <a:avLst/>
                <a:gdLst>
                  <a:gd name="T0" fmla="*/ 139 w 139"/>
                  <a:gd name="T1" fmla="*/ 0 h 1"/>
                  <a:gd name="T2" fmla="*/ 0 w 139"/>
                  <a:gd name="T3" fmla="*/ 0 h 1"/>
                  <a:gd name="T4" fmla="*/ 1 w 139"/>
                  <a:gd name="T5" fmla="*/ 0 h 1"/>
                  <a:gd name="T6" fmla="*/ 0 60000 65536"/>
                  <a:gd name="T7" fmla="*/ 0 60000 65536"/>
                  <a:gd name="T8" fmla="*/ 0 60000 65536"/>
                  <a:gd name="T9" fmla="*/ 0 w 139"/>
                  <a:gd name="T10" fmla="*/ 0 h 1"/>
                  <a:gd name="T11" fmla="*/ 139 w 139"/>
                  <a:gd name="T12" fmla="*/ 1 h 1"/>
                </a:gdLst>
                <a:ahLst/>
                <a:cxnLst>
                  <a:cxn ang="T6">
                    <a:pos x="T0" y="T1"/>
                  </a:cxn>
                  <a:cxn ang="T7">
                    <a:pos x="T2" y="T3"/>
                  </a:cxn>
                  <a:cxn ang="T8">
                    <a:pos x="T4" y="T5"/>
                  </a:cxn>
                </a:cxnLst>
                <a:rect l="T9" t="T10" r="T11" b="T12"/>
                <a:pathLst>
                  <a:path w="139" h="1">
                    <a:moveTo>
                      <a:pt x="139"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8" name="Freeform 511"/>
              <p:cNvSpPr>
                <a:spLocks/>
              </p:cNvSpPr>
              <p:nvPr/>
            </p:nvSpPr>
            <p:spPr bwMode="auto">
              <a:xfrm>
                <a:off x="7476" y="3781"/>
                <a:ext cx="781" cy="1"/>
              </a:xfrm>
              <a:custGeom>
                <a:avLst/>
                <a:gdLst>
                  <a:gd name="T0" fmla="*/ 3123 w 3123"/>
                  <a:gd name="T1" fmla="*/ 0 h 1"/>
                  <a:gd name="T2" fmla="*/ 0 w 3123"/>
                  <a:gd name="T3" fmla="*/ 0 h 1"/>
                  <a:gd name="T4" fmla="*/ 1 w 3123"/>
                  <a:gd name="T5" fmla="*/ 0 h 1"/>
                  <a:gd name="T6" fmla="*/ 0 60000 65536"/>
                  <a:gd name="T7" fmla="*/ 0 60000 65536"/>
                  <a:gd name="T8" fmla="*/ 0 60000 65536"/>
                  <a:gd name="T9" fmla="*/ 0 w 3123"/>
                  <a:gd name="T10" fmla="*/ 0 h 1"/>
                  <a:gd name="T11" fmla="*/ 3123 w 3123"/>
                  <a:gd name="T12" fmla="*/ 1 h 1"/>
                </a:gdLst>
                <a:ahLst/>
                <a:cxnLst>
                  <a:cxn ang="T6">
                    <a:pos x="T0" y="T1"/>
                  </a:cxn>
                  <a:cxn ang="T7">
                    <a:pos x="T2" y="T3"/>
                  </a:cxn>
                  <a:cxn ang="T8">
                    <a:pos x="T4" y="T5"/>
                  </a:cxn>
                </a:cxnLst>
                <a:rect l="T9" t="T10" r="T11" b="T12"/>
                <a:pathLst>
                  <a:path w="3123" h="1">
                    <a:moveTo>
                      <a:pt x="3123" y="0"/>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899" name="Freeform 512"/>
              <p:cNvSpPr>
                <a:spLocks/>
              </p:cNvSpPr>
              <p:nvPr/>
            </p:nvSpPr>
            <p:spPr bwMode="auto">
              <a:xfrm>
                <a:off x="7995" y="3581"/>
                <a:ext cx="557" cy="199"/>
              </a:xfrm>
              <a:custGeom>
                <a:avLst/>
                <a:gdLst>
                  <a:gd name="T0" fmla="*/ 56 w 2231"/>
                  <a:gd name="T1" fmla="*/ 796 h 796"/>
                  <a:gd name="T2" fmla="*/ 28 w 2231"/>
                  <a:gd name="T3" fmla="*/ 684 h 796"/>
                  <a:gd name="T4" fmla="*/ 7 w 2231"/>
                  <a:gd name="T5" fmla="*/ 575 h 796"/>
                  <a:gd name="T6" fmla="*/ 0 w 2231"/>
                  <a:gd name="T7" fmla="*/ 470 h 796"/>
                  <a:gd name="T8" fmla="*/ 3 w 2231"/>
                  <a:gd name="T9" fmla="*/ 419 h 796"/>
                  <a:gd name="T10" fmla="*/ 11 w 2231"/>
                  <a:gd name="T11" fmla="*/ 370 h 796"/>
                  <a:gd name="T12" fmla="*/ 25 w 2231"/>
                  <a:gd name="T13" fmla="*/ 323 h 796"/>
                  <a:gd name="T14" fmla="*/ 47 w 2231"/>
                  <a:gd name="T15" fmla="*/ 279 h 796"/>
                  <a:gd name="T16" fmla="*/ 75 w 2231"/>
                  <a:gd name="T17" fmla="*/ 237 h 796"/>
                  <a:gd name="T18" fmla="*/ 109 w 2231"/>
                  <a:gd name="T19" fmla="*/ 197 h 796"/>
                  <a:gd name="T20" fmla="*/ 148 w 2231"/>
                  <a:gd name="T21" fmla="*/ 160 h 796"/>
                  <a:gd name="T22" fmla="*/ 192 w 2231"/>
                  <a:gd name="T23" fmla="*/ 127 h 796"/>
                  <a:gd name="T24" fmla="*/ 288 w 2231"/>
                  <a:gd name="T25" fmla="*/ 71 h 796"/>
                  <a:gd name="T26" fmla="*/ 391 w 2231"/>
                  <a:gd name="T27" fmla="*/ 32 h 796"/>
                  <a:gd name="T28" fmla="*/ 496 w 2231"/>
                  <a:gd name="T29" fmla="*/ 9 h 796"/>
                  <a:gd name="T30" fmla="*/ 600 w 2231"/>
                  <a:gd name="T31" fmla="*/ 0 h 796"/>
                  <a:gd name="T32" fmla="*/ 704 w 2231"/>
                  <a:gd name="T33" fmla="*/ 1 h 796"/>
                  <a:gd name="T34" fmla="*/ 913 w 2231"/>
                  <a:gd name="T35" fmla="*/ 16 h 796"/>
                  <a:gd name="T36" fmla="*/ 1120 w 2231"/>
                  <a:gd name="T37" fmla="*/ 26 h 796"/>
                  <a:gd name="T38" fmla="*/ 1326 w 2231"/>
                  <a:gd name="T39" fmla="*/ 28 h 796"/>
                  <a:gd name="T40" fmla="*/ 1539 w 2231"/>
                  <a:gd name="T41" fmla="*/ 22 h 796"/>
                  <a:gd name="T42" fmla="*/ 1761 w 2231"/>
                  <a:gd name="T43" fmla="*/ 19 h 796"/>
                  <a:gd name="T44" fmla="*/ 1869 w 2231"/>
                  <a:gd name="T45" fmla="*/ 29 h 796"/>
                  <a:gd name="T46" fmla="*/ 1920 w 2231"/>
                  <a:gd name="T47" fmla="*/ 40 h 796"/>
                  <a:gd name="T48" fmla="*/ 1969 w 2231"/>
                  <a:gd name="T49" fmla="*/ 56 h 796"/>
                  <a:gd name="T50" fmla="*/ 2014 w 2231"/>
                  <a:gd name="T51" fmla="*/ 77 h 796"/>
                  <a:gd name="T52" fmla="*/ 2058 w 2231"/>
                  <a:gd name="T53" fmla="*/ 104 h 796"/>
                  <a:gd name="T54" fmla="*/ 2096 w 2231"/>
                  <a:gd name="T55" fmla="*/ 138 h 796"/>
                  <a:gd name="T56" fmla="*/ 2131 w 2231"/>
                  <a:gd name="T57" fmla="*/ 178 h 796"/>
                  <a:gd name="T58" fmla="*/ 2161 w 2231"/>
                  <a:gd name="T59" fmla="*/ 223 h 796"/>
                  <a:gd name="T60" fmla="*/ 2186 w 2231"/>
                  <a:gd name="T61" fmla="*/ 272 h 796"/>
                  <a:gd name="T62" fmla="*/ 2205 w 2231"/>
                  <a:gd name="T63" fmla="*/ 323 h 796"/>
                  <a:gd name="T64" fmla="*/ 2217 w 2231"/>
                  <a:gd name="T65" fmla="*/ 377 h 796"/>
                  <a:gd name="T66" fmla="*/ 2224 w 2231"/>
                  <a:gd name="T67" fmla="*/ 431 h 796"/>
                  <a:gd name="T68" fmla="*/ 2223 w 2231"/>
                  <a:gd name="T69" fmla="*/ 484 h 796"/>
                  <a:gd name="T70" fmla="*/ 2212 w 2231"/>
                  <a:gd name="T71" fmla="*/ 587 h 796"/>
                  <a:gd name="T72" fmla="*/ 2210 w 2231"/>
                  <a:gd name="T73" fmla="*/ 640 h 796"/>
                  <a:gd name="T74" fmla="*/ 2213 w 2231"/>
                  <a:gd name="T75" fmla="*/ 692 h 796"/>
                  <a:gd name="T76" fmla="*/ 2230 w 2231"/>
                  <a:gd name="T77" fmla="*/ 796 h 796"/>
                  <a:gd name="T78" fmla="*/ 2231 w 2231"/>
                  <a:gd name="T79" fmla="*/ 796 h 79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231"/>
                  <a:gd name="T121" fmla="*/ 0 h 796"/>
                  <a:gd name="T122" fmla="*/ 2231 w 2231"/>
                  <a:gd name="T123" fmla="*/ 796 h 79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231" h="796">
                    <a:moveTo>
                      <a:pt x="56" y="796"/>
                    </a:moveTo>
                    <a:lnTo>
                      <a:pt x="28" y="684"/>
                    </a:lnTo>
                    <a:lnTo>
                      <a:pt x="7" y="575"/>
                    </a:lnTo>
                    <a:lnTo>
                      <a:pt x="0" y="470"/>
                    </a:lnTo>
                    <a:lnTo>
                      <a:pt x="3" y="419"/>
                    </a:lnTo>
                    <a:lnTo>
                      <a:pt x="11" y="370"/>
                    </a:lnTo>
                    <a:lnTo>
                      <a:pt x="25" y="323"/>
                    </a:lnTo>
                    <a:lnTo>
                      <a:pt x="47" y="279"/>
                    </a:lnTo>
                    <a:lnTo>
                      <a:pt x="75" y="237"/>
                    </a:lnTo>
                    <a:lnTo>
                      <a:pt x="109" y="197"/>
                    </a:lnTo>
                    <a:lnTo>
                      <a:pt x="148" y="160"/>
                    </a:lnTo>
                    <a:lnTo>
                      <a:pt x="192" y="127"/>
                    </a:lnTo>
                    <a:lnTo>
                      <a:pt x="288" y="71"/>
                    </a:lnTo>
                    <a:lnTo>
                      <a:pt x="391" y="32"/>
                    </a:lnTo>
                    <a:lnTo>
                      <a:pt x="496" y="9"/>
                    </a:lnTo>
                    <a:lnTo>
                      <a:pt x="600" y="0"/>
                    </a:lnTo>
                    <a:lnTo>
                      <a:pt x="704" y="1"/>
                    </a:lnTo>
                    <a:lnTo>
                      <a:pt x="913" y="16"/>
                    </a:lnTo>
                    <a:lnTo>
                      <a:pt x="1120" y="26"/>
                    </a:lnTo>
                    <a:lnTo>
                      <a:pt x="1326" y="28"/>
                    </a:lnTo>
                    <a:lnTo>
                      <a:pt x="1539" y="22"/>
                    </a:lnTo>
                    <a:lnTo>
                      <a:pt x="1761" y="19"/>
                    </a:lnTo>
                    <a:lnTo>
                      <a:pt x="1869" y="29"/>
                    </a:lnTo>
                    <a:lnTo>
                      <a:pt x="1920" y="40"/>
                    </a:lnTo>
                    <a:lnTo>
                      <a:pt x="1969" y="56"/>
                    </a:lnTo>
                    <a:lnTo>
                      <a:pt x="2014" y="77"/>
                    </a:lnTo>
                    <a:lnTo>
                      <a:pt x="2058" y="104"/>
                    </a:lnTo>
                    <a:lnTo>
                      <a:pt x="2096" y="138"/>
                    </a:lnTo>
                    <a:lnTo>
                      <a:pt x="2131" y="178"/>
                    </a:lnTo>
                    <a:lnTo>
                      <a:pt x="2161" y="223"/>
                    </a:lnTo>
                    <a:lnTo>
                      <a:pt x="2186" y="272"/>
                    </a:lnTo>
                    <a:lnTo>
                      <a:pt x="2205" y="323"/>
                    </a:lnTo>
                    <a:lnTo>
                      <a:pt x="2217" y="377"/>
                    </a:lnTo>
                    <a:lnTo>
                      <a:pt x="2224" y="431"/>
                    </a:lnTo>
                    <a:lnTo>
                      <a:pt x="2223" y="484"/>
                    </a:lnTo>
                    <a:lnTo>
                      <a:pt x="2212" y="587"/>
                    </a:lnTo>
                    <a:lnTo>
                      <a:pt x="2210" y="640"/>
                    </a:lnTo>
                    <a:lnTo>
                      <a:pt x="2213" y="692"/>
                    </a:lnTo>
                    <a:lnTo>
                      <a:pt x="2230" y="796"/>
                    </a:lnTo>
                    <a:lnTo>
                      <a:pt x="2231" y="796"/>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0" name="Freeform 513"/>
              <p:cNvSpPr>
                <a:spLocks/>
              </p:cNvSpPr>
              <p:nvPr/>
            </p:nvSpPr>
            <p:spPr bwMode="auto">
              <a:xfrm>
                <a:off x="6182" y="3559"/>
                <a:ext cx="326" cy="1"/>
              </a:xfrm>
              <a:custGeom>
                <a:avLst/>
                <a:gdLst>
                  <a:gd name="T0" fmla="*/ 0 w 1302"/>
                  <a:gd name="T1" fmla="*/ 0 h 1"/>
                  <a:gd name="T2" fmla="*/ 1301 w 1302"/>
                  <a:gd name="T3" fmla="*/ 0 h 1"/>
                  <a:gd name="T4" fmla="*/ 1302 w 1302"/>
                  <a:gd name="T5" fmla="*/ 0 h 1"/>
                  <a:gd name="T6" fmla="*/ 0 60000 65536"/>
                  <a:gd name="T7" fmla="*/ 0 60000 65536"/>
                  <a:gd name="T8" fmla="*/ 0 60000 65536"/>
                  <a:gd name="T9" fmla="*/ 0 w 1302"/>
                  <a:gd name="T10" fmla="*/ 0 h 1"/>
                  <a:gd name="T11" fmla="*/ 1302 w 1302"/>
                  <a:gd name="T12" fmla="*/ 1 h 1"/>
                </a:gdLst>
                <a:ahLst/>
                <a:cxnLst>
                  <a:cxn ang="T6">
                    <a:pos x="T0" y="T1"/>
                  </a:cxn>
                  <a:cxn ang="T7">
                    <a:pos x="T2" y="T3"/>
                  </a:cxn>
                  <a:cxn ang="T8">
                    <a:pos x="T4" y="T5"/>
                  </a:cxn>
                </a:cxnLst>
                <a:rect l="T9" t="T10" r="T11" b="T12"/>
                <a:pathLst>
                  <a:path w="1302" h="1">
                    <a:moveTo>
                      <a:pt x="0" y="0"/>
                    </a:moveTo>
                    <a:lnTo>
                      <a:pt x="1301" y="0"/>
                    </a:lnTo>
                    <a:lnTo>
                      <a:pt x="130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1" name="Freeform 514"/>
              <p:cNvSpPr>
                <a:spLocks/>
              </p:cNvSpPr>
              <p:nvPr/>
            </p:nvSpPr>
            <p:spPr bwMode="auto">
              <a:xfrm>
                <a:off x="6568" y="3559"/>
                <a:ext cx="11"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2" name="Freeform 515"/>
              <p:cNvSpPr>
                <a:spLocks/>
              </p:cNvSpPr>
              <p:nvPr/>
            </p:nvSpPr>
            <p:spPr bwMode="auto">
              <a:xfrm>
                <a:off x="6639" y="3559"/>
                <a:ext cx="486" cy="1"/>
              </a:xfrm>
              <a:custGeom>
                <a:avLst/>
                <a:gdLst>
                  <a:gd name="T0" fmla="*/ 0 w 1945"/>
                  <a:gd name="T1" fmla="*/ 0 h 1"/>
                  <a:gd name="T2" fmla="*/ 1944 w 1945"/>
                  <a:gd name="T3" fmla="*/ 0 h 1"/>
                  <a:gd name="T4" fmla="*/ 1945 w 1945"/>
                  <a:gd name="T5" fmla="*/ 0 h 1"/>
                  <a:gd name="T6" fmla="*/ 0 60000 65536"/>
                  <a:gd name="T7" fmla="*/ 0 60000 65536"/>
                  <a:gd name="T8" fmla="*/ 0 60000 65536"/>
                  <a:gd name="T9" fmla="*/ 0 w 1945"/>
                  <a:gd name="T10" fmla="*/ 0 h 1"/>
                  <a:gd name="T11" fmla="*/ 1945 w 1945"/>
                  <a:gd name="T12" fmla="*/ 1 h 1"/>
                </a:gdLst>
                <a:ahLst/>
                <a:cxnLst>
                  <a:cxn ang="T6">
                    <a:pos x="T0" y="T1"/>
                  </a:cxn>
                  <a:cxn ang="T7">
                    <a:pos x="T2" y="T3"/>
                  </a:cxn>
                  <a:cxn ang="T8">
                    <a:pos x="T4" y="T5"/>
                  </a:cxn>
                </a:cxnLst>
                <a:rect l="T9" t="T10" r="T11" b="T12"/>
                <a:pathLst>
                  <a:path w="1945" h="1">
                    <a:moveTo>
                      <a:pt x="0" y="0"/>
                    </a:moveTo>
                    <a:lnTo>
                      <a:pt x="1944" y="0"/>
                    </a:lnTo>
                    <a:lnTo>
                      <a:pt x="194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3" name="Freeform 516"/>
              <p:cNvSpPr>
                <a:spLocks/>
              </p:cNvSpPr>
              <p:nvPr/>
            </p:nvSpPr>
            <p:spPr bwMode="auto">
              <a:xfrm>
                <a:off x="7186" y="3559"/>
                <a:ext cx="10"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4" name="Freeform 517"/>
              <p:cNvSpPr>
                <a:spLocks/>
              </p:cNvSpPr>
              <p:nvPr/>
            </p:nvSpPr>
            <p:spPr bwMode="auto">
              <a:xfrm>
                <a:off x="7256" y="3559"/>
                <a:ext cx="486" cy="1"/>
              </a:xfrm>
              <a:custGeom>
                <a:avLst/>
                <a:gdLst>
                  <a:gd name="T0" fmla="*/ 0 w 1943"/>
                  <a:gd name="T1" fmla="*/ 0 h 1"/>
                  <a:gd name="T2" fmla="*/ 1942 w 1943"/>
                  <a:gd name="T3" fmla="*/ 0 h 1"/>
                  <a:gd name="T4" fmla="*/ 1943 w 1943"/>
                  <a:gd name="T5" fmla="*/ 0 h 1"/>
                  <a:gd name="T6" fmla="*/ 0 60000 65536"/>
                  <a:gd name="T7" fmla="*/ 0 60000 65536"/>
                  <a:gd name="T8" fmla="*/ 0 60000 65536"/>
                  <a:gd name="T9" fmla="*/ 0 w 1943"/>
                  <a:gd name="T10" fmla="*/ 0 h 1"/>
                  <a:gd name="T11" fmla="*/ 1943 w 1943"/>
                  <a:gd name="T12" fmla="*/ 1 h 1"/>
                </a:gdLst>
                <a:ahLst/>
                <a:cxnLst>
                  <a:cxn ang="T6">
                    <a:pos x="T0" y="T1"/>
                  </a:cxn>
                  <a:cxn ang="T7">
                    <a:pos x="T2" y="T3"/>
                  </a:cxn>
                  <a:cxn ang="T8">
                    <a:pos x="T4" y="T5"/>
                  </a:cxn>
                </a:cxnLst>
                <a:rect l="T9" t="T10" r="T11" b="T12"/>
                <a:pathLst>
                  <a:path w="1943" h="1">
                    <a:moveTo>
                      <a:pt x="0" y="0"/>
                    </a:moveTo>
                    <a:lnTo>
                      <a:pt x="1942" y="0"/>
                    </a:lnTo>
                    <a:lnTo>
                      <a:pt x="19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5" name="Freeform 518"/>
              <p:cNvSpPr>
                <a:spLocks/>
              </p:cNvSpPr>
              <p:nvPr/>
            </p:nvSpPr>
            <p:spPr bwMode="auto">
              <a:xfrm>
                <a:off x="7803" y="3559"/>
                <a:ext cx="10" cy="1"/>
              </a:xfrm>
              <a:custGeom>
                <a:avLst/>
                <a:gdLst>
                  <a:gd name="T0" fmla="*/ 0 w 43"/>
                  <a:gd name="T1" fmla="*/ 0 h 1"/>
                  <a:gd name="T2" fmla="*/ 42 w 43"/>
                  <a:gd name="T3" fmla="*/ 0 h 1"/>
                  <a:gd name="T4" fmla="*/ 43 w 43"/>
                  <a:gd name="T5" fmla="*/ 0 h 1"/>
                  <a:gd name="T6" fmla="*/ 0 60000 65536"/>
                  <a:gd name="T7" fmla="*/ 0 60000 65536"/>
                  <a:gd name="T8" fmla="*/ 0 60000 65536"/>
                  <a:gd name="T9" fmla="*/ 0 w 43"/>
                  <a:gd name="T10" fmla="*/ 0 h 1"/>
                  <a:gd name="T11" fmla="*/ 43 w 43"/>
                  <a:gd name="T12" fmla="*/ 1 h 1"/>
                </a:gdLst>
                <a:ahLst/>
                <a:cxnLst>
                  <a:cxn ang="T6">
                    <a:pos x="T0" y="T1"/>
                  </a:cxn>
                  <a:cxn ang="T7">
                    <a:pos x="T2" y="T3"/>
                  </a:cxn>
                  <a:cxn ang="T8">
                    <a:pos x="T4" y="T5"/>
                  </a:cxn>
                </a:cxnLst>
                <a:rect l="T9" t="T10" r="T11" b="T12"/>
                <a:pathLst>
                  <a:path w="43" h="1">
                    <a:moveTo>
                      <a:pt x="0" y="0"/>
                    </a:moveTo>
                    <a:lnTo>
                      <a:pt x="42" y="0"/>
                    </a:lnTo>
                    <a:lnTo>
                      <a:pt x="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6" name="Freeform 519"/>
              <p:cNvSpPr>
                <a:spLocks/>
              </p:cNvSpPr>
              <p:nvPr/>
            </p:nvSpPr>
            <p:spPr bwMode="auto">
              <a:xfrm>
                <a:off x="7874" y="3559"/>
                <a:ext cx="486" cy="1"/>
              </a:xfrm>
              <a:custGeom>
                <a:avLst/>
                <a:gdLst>
                  <a:gd name="T0" fmla="*/ 0 w 1944"/>
                  <a:gd name="T1" fmla="*/ 0 h 1"/>
                  <a:gd name="T2" fmla="*/ 1943 w 1944"/>
                  <a:gd name="T3" fmla="*/ 0 h 1"/>
                  <a:gd name="T4" fmla="*/ 1944 w 1944"/>
                  <a:gd name="T5" fmla="*/ 0 h 1"/>
                  <a:gd name="T6" fmla="*/ 0 60000 65536"/>
                  <a:gd name="T7" fmla="*/ 0 60000 65536"/>
                  <a:gd name="T8" fmla="*/ 0 60000 65536"/>
                  <a:gd name="T9" fmla="*/ 0 w 1944"/>
                  <a:gd name="T10" fmla="*/ 0 h 1"/>
                  <a:gd name="T11" fmla="*/ 1944 w 1944"/>
                  <a:gd name="T12" fmla="*/ 1 h 1"/>
                </a:gdLst>
                <a:ahLst/>
                <a:cxnLst>
                  <a:cxn ang="T6">
                    <a:pos x="T0" y="T1"/>
                  </a:cxn>
                  <a:cxn ang="T7">
                    <a:pos x="T2" y="T3"/>
                  </a:cxn>
                  <a:cxn ang="T8">
                    <a:pos x="T4" y="T5"/>
                  </a:cxn>
                </a:cxnLst>
                <a:rect l="T9" t="T10" r="T11" b="T12"/>
                <a:pathLst>
                  <a:path w="1944" h="1">
                    <a:moveTo>
                      <a:pt x="0" y="0"/>
                    </a:moveTo>
                    <a:lnTo>
                      <a:pt x="1943" y="0"/>
                    </a:lnTo>
                    <a:lnTo>
                      <a:pt x="19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7" name="Freeform 520"/>
              <p:cNvSpPr>
                <a:spLocks/>
              </p:cNvSpPr>
              <p:nvPr/>
            </p:nvSpPr>
            <p:spPr bwMode="auto">
              <a:xfrm>
                <a:off x="8420" y="3559"/>
                <a:ext cx="11" cy="1"/>
              </a:xfrm>
              <a:custGeom>
                <a:avLst/>
                <a:gdLst>
                  <a:gd name="T0" fmla="*/ 0 w 41"/>
                  <a:gd name="T1" fmla="*/ 0 h 1"/>
                  <a:gd name="T2" fmla="*/ 40 w 41"/>
                  <a:gd name="T3" fmla="*/ 0 h 1"/>
                  <a:gd name="T4" fmla="*/ 41 w 41"/>
                  <a:gd name="T5" fmla="*/ 0 h 1"/>
                  <a:gd name="T6" fmla="*/ 0 60000 65536"/>
                  <a:gd name="T7" fmla="*/ 0 60000 65536"/>
                  <a:gd name="T8" fmla="*/ 0 60000 65536"/>
                  <a:gd name="T9" fmla="*/ 0 w 41"/>
                  <a:gd name="T10" fmla="*/ 0 h 1"/>
                  <a:gd name="T11" fmla="*/ 41 w 41"/>
                  <a:gd name="T12" fmla="*/ 1 h 1"/>
                </a:gdLst>
                <a:ahLst/>
                <a:cxnLst>
                  <a:cxn ang="T6">
                    <a:pos x="T0" y="T1"/>
                  </a:cxn>
                  <a:cxn ang="T7">
                    <a:pos x="T2" y="T3"/>
                  </a:cxn>
                  <a:cxn ang="T8">
                    <a:pos x="T4" y="T5"/>
                  </a:cxn>
                </a:cxnLst>
                <a:rect l="T9" t="T10" r="T11" b="T12"/>
                <a:pathLst>
                  <a:path w="41" h="1">
                    <a:moveTo>
                      <a:pt x="0" y="0"/>
                    </a:moveTo>
                    <a:lnTo>
                      <a:pt x="40" y="0"/>
                    </a:lnTo>
                    <a:lnTo>
                      <a:pt x="4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8" name="Freeform 521"/>
              <p:cNvSpPr>
                <a:spLocks/>
              </p:cNvSpPr>
              <p:nvPr/>
            </p:nvSpPr>
            <p:spPr bwMode="auto">
              <a:xfrm>
                <a:off x="8491" y="3559"/>
                <a:ext cx="486" cy="1"/>
              </a:xfrm>
              <a:custGeom>
                <a:avLst/>
                <a:gdLst>
                  <a:gd name="T0" fmla="*/ 0 w 1944"/>
                  <a:gd name="T1" fmla="*/ 0 h 1"/>
                  <a:gd name="T2" fmla="*/ 1943 w 1944"/>
                  <a:gd name="T3" fmla="*/ 0 h 1"/>
                  <a:gd name="T4" fmla="*/ 1944 w 1944"/>
                  <a:gd name="T5" fmla="*/ 0 h 1"/>
                  <a:gd name="T6" fmla="*/ 0 60000 65536"/>
                  <a:gd name="T7" fmla="*/ 0 60000 65536"/>
                  <a:gd name="T8" fmla="*/ 0 60000 65536"/>
                  <a:gd name="T9" fmla="*/ 0 w 1944"/>
                  <a:gd name="T10" fmla="*/ 0 h 1"/>
                  <a:gd name="T11" fmla="*/ 1944 w 1944"/>
                  <a:gd name="T12" fmla="*/ 1 h 1"/>
                </a:gdLst>
                <a:ahLst/>
                <a:cxnLst>
                  <a:cxn ang="T6">
                    <a:pos x="T0" y="T1"/>
                  </a:cxn>
                  <a:cxn ang="T7">
                    <a:pos x="T2" y="T3"/>
                  </a:cxn>
                  <a:cxn ang="T8">
                    <a:pos x="T4" y="T5"/>
                  </a:cxn>
                </a:cxnLst>
                <a:rect l="T9" t="T10" r="T11" b="T12"/>
                <a:pathLst>
                  <a:path w="1944" h="1">
                    <a:moveTo>
                      <a:pt x="0" y="0"/>
                    </a:moveTo>
                    <a:lnTo>
                      <a:pt x="1943" y="0"/>
                    </a:lnTo>
                    <a:lnTo>
                      <a:pt x="194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09" name="Freeform 522"/>
              <p:cNvSpPr>
                <a:spLocks/>
              </p:cNvSpPr>
              <p:nvPr/>
            </p:nvSpPr>
            <p:spPr bwMode="auto">
              <a:xfrm>
                <a:off x="9038" y="3559"/>
                <a:ext cx="10" cy="1"/>
              </a:xfrm>
              <a:custGeom>
                <a:avLst/>
                <a:gdLst>
                  <a:gd name="T0" fmla="*/ 0 w 42"/>
                  <a:gd name="T1" fmla="*/ 0 h 1"/>
                  <a:gd name="T2" fmla="*/ 41 w 42"/>
                  <a:gd name="T3" fmla="*/ 0 h 1"/>
                  <a:gd name="T4" fmla="*/ 42 w 42"/>
                  <a:gd name="T5" fmla="*/ 0 h 1"/>
                  <a:gd name="T6" fmla="*/ 0 60000 65536"/>
                  <a:gd name="T7" fmla="*/ 0 60000 65536"/>
                  <a:gd name="T8" fmla="*/ 0 60000 65536"/>
                  <a:gd name="T9" fmla="*/ 0 w 42"/>
                  <a:gd name="T10" fmla="*/ 0 h 1"/>
                  <a:gd name="T11" fmla="*/ 42 w 42"/>
                  <a:gd name="T12" fmla="*/ 1 h 1"/>
                </a:gdLst>
                <a:ahLst/>
                <a:cxnLst>
                  <a:cxn ang="T6">
                    <a:pos x="T0" y="T1"/>
                  </a:cxn>
                  <a:cxn ang="T7">
                    <a:pos x="T2" y="T3"/>
                  </a:cxn>
                  <a:cxn ang="T8">
                    <a:pos x="T4" y="T5"/>
                  </a:cxn>
                </a:cxnLst>
                <a:rect l="T9" t="T10" r="T11" b="T12"/>
                <a:pathLst>
                  <a:path w="42" h="1">
                    <a:moveTo>
                      <a:pt x="0" y="0"/>
                    </a:moveTo>
                    <a:lnTo>
                      <a:pt x="41" y="0"/>
                    </a:lnTo>
                    <a:lnTo>
                      <a:pt x="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0" name="Freeform 523"/>
              <p:cNvSpPr>
                <a:spLocks/>
              </p:cNvSpPr>
              <p:nvPr/>
            </p:nvSpPr>
            <p:spPr bwMode="auto">
              <a:xfrm>
                <a:off x="9108" y="3559"/>
                <a:ext cx="326" cy="1"/>
              </a:xfrm>
              <a:custGeom>
                <a:avLst/>
                <a:gdLst>
                  <a:gd name="T0" fmla="*/ 0 w 1303"/>
                  <a:gd name="T1" fmla="*/ 0 h 1"/>
                  <a:gd name="T2" fmla="*/ 1302 w 1303"/>
                  <a:gd name="T3" fmla="*/ 0 h 1"/>
                  <a:gd name="T4" fmla="*/ 1303 w 1303"/>
                  <a:gd name="T5" fmla="*/ 0 h 1"/>
                  <a:gd name="T6" fmla="*/ 0 60000 65536"/>
                  <a:gd name="T7" fmla="*/ 0 60000 65536"/>
                  <a:gd name="T8" fmla="*/ 0 60000 65536"/>
                  <a:gd name="T9" fmla="*/ 0 w 1303"/>
                  <a:gd name="T10" fmla="*/ 0 h 1"/>
                  <a:gd name="T11" fmla="*/ 1303 w 1303"/>
                  <a:gd name="T12" fmla="*/ 1 h 1"/>
                </a:gdLst>
                <a:ahLst/>
                <a:cxnLst>
                  <a:cxn ang="T6">
                    <a:pos x="T0" y="T1"/>
                  </a:cxn>
                  <a:cxn ang="T7">
                    <a:pos x="T2" y="T3"/>
                  </a:cxn>
                  <a:cxn ang="T8">
                    <a:pos x="T4" y="T5"/>
                  </a:cxn>
                </a:cxnLst>
                <a:rect l="T9" t="T10" r="T11" b="T12"/>
                <a:pathLst>
                  <a:path w="1303" h="1">
                    <a:moveTo>
                      <a:pt x="0" y="0"/>
                    </a:moveTo>
                    <a:lnTo>
                      <a:pt x="1302" y="0"/>
                    </a:lnTo>
                    <a:lnTo>
                      <a:pt x="130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1" name="Freeform 524"/>
              <p:cNvSpPr>
                <a:spLocks/>
              </p:cNvSpPr>
              <p:nvPr/>
            </p:nvSpPr>
            <p:spPr bwMode="auto">
              <a:xfrm>
                <a:off x="9014" y="2942"/>
                <a:ext cx="128" cy="1235"/>
              </a:xfrm>
              <a:custGeom>
                <a:avLst/>
                <a:gdLst>
                  <a:gd name="T0" fmla="*/ 0 w 513"/>
                  <a:gd name="T1" fmla="*/ 0 h 4940"/>
                  <a:gd name="T2" fmla="*/ 464 w 513"/>
                  <a:gd name="T3" fmla="*/ 2496 h 4940"/>
                  <a:gd name="T4" fmla="*/ 513 w 513"/>
                  <a:gd name="T5" fmla="*/ 3129 h 4940"/>
                  <a:gd name="T6" fmla="*/ 467 w 513"/>
                  <a:gd name="T7" fmla="*/ 3766 h 4940"/>
                  <a:gd name="T8" fmla="*/ 287 w 513"/>
                  <a:gd name="T9" fmla="*/ 4373 h 4940"/>
                  <a:gd name="T10" fmla="*/ 0 w 513"/>
                  <a:gd name="T11" fmla="*/ 4940 h 4940"/>
                  <a:gd name="T12" fmla="*/ 1 w 513"/>
                  <a:gd name="T13" fmla="*/ 4940 h 4940"/>
                  <a:gd name="T14" fmla="*/ 0 60000 65536"/>
                  <a:gd name="T15" fmla="*/ 0 60000 65536"/>
                  <a:gd name="T16" fmla="*/ 0 60000 65536"/>
                  <a:gd name="T17" fmla="*/ 0 60000 65536"/>
                  <a:gd name="T18" fmla="*/ 0 60000 65536"/>
                  <a:gd name="T19" fmla="*/ 0 60000 65536"/>
                  <a:gd name="T20" fmla="*/ 0 60000 65536"/>
                  <a:gd name="T21" fmla="*/ 0 w 513"/>
                  <a:gd name="T22" fmla="*/ 0 h 4940"/>
                  <a:gd name="T23" fmla="*/ 513 w 513"/>
                  <a:gd name="T24" fmla="*/ 4940 h 49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13" h="4940">
                    <a:moveTo>
                      <a:pt x="0" y="0"/>
                    </a:moveTo>
                    <a:lnTo>
                      <a:pt x="464" y="2496"/>
                    </a:lnTo>
                    <a:lnTo>
                      <a:pt x="513" y="3129"/>
                    </a:lnTo>
                    <a:lnTo>
                      <a:pt x="467" y="3766"/>
                    </a:lnTo>
                    <a:lnTo>
                      <a:pt x="287" y="4373"/>
                    </a:lnTo>
                    <a:lnTo>
                      <a:pt x="0" y="4940"/>
                    </a:lnTo>
                    <a:lnTo>
                      <a:pt x="1" y="494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2" name="Freeform 525"/>
              <p:cNvSpPr>
                <a:spLocks/>
              </p:cNvSpPr>
              <p:nvPr/>
            </p:nvSpPr>
            <p:spPr bwMode="auto">
              <a:xfrm>
                <a:off x="8746" y="3326"/>
                <a:ext cx="346" cy="476"/>
              </a:xfrm>
              <a:custGeom>
                <a:avLst/>
                <a:gdLst>
                  <a:gd name="T0" fmla="*/ 0 w 1382"/>
                  <a:gd name="T1" fmla="*/ 0 h 1904"/>
                  <a:gd name="T2" fmla="*/ 455 w 1382"/>
                  <a:gd name="T3" fmla="*/ 69 h 1904"/>
                  <a:gd name="T4" fmla="*/ 881 w 1382"/>
                  <a:gd name="T5" fmla="*/ 226 h 1904"/>
                  <a:gd name="T6" fmla="*/ 1067 w 1382"/>
                  <a:gd name="T7" fmla="*/ 360 h 1904"/>
                  <a:gd name="T8" fmla="*/ 1221 w 1382"/>
                  <a:gd name="T9" fmla="*/ 542 h 1904"/>
                  <a:gd name="T10" fmla="*/ 1329 w 1382"/>
                  <a:gd name="T11" fmla="*/ 774 h 1904"/>
                  <a:gd name="T12" fmla="*/ 1382 w 1382"/>
                  <a:gd name="T13" fmla="*/ 1031 h 1904"/>
                  <a:gd name="T14" fmla="*/ 1360 w 1382"/>
                  <a:gd name="T15" fmla="*/ 1271 h 1904"/>
                  <a:gd name="T16" fmla="*/ 1254 w 1382"/>
                  <a:gd name="T17" fmla="*/ 1450 h 1904"/>
                  <a:gd name="T18" fmla="*/ 833 w 1382"/>
                  <a:gd name="T19" fmla="*/ 1635 h 1904"/>
                  <a:gd name="T20" fmla="*/ 424 w 1382"/>
                  <a:gd name="T21" fmla="*/ 1882 h 1904"/>
                  <a:gd name="T22" fmla="*/ 218 w 1382"/>
                  <a:gd name="T23" fmla="*/ 1904 h 1904"/>
                  <a:gd name="T24" fmla="*/ 0 w 1382"/>
                  <a:gd name="T25" fmla="*/ 1818 h 1904"/>
                  <a:gd name="T26" fmla="*/ 1 w 1382"/>
                  <a:gd name="T27" fmla="*/ 1818 h 19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82"/>
                  <a:gd name="T43" fmla="*/ 0 h 1904"/>
                  <a:gd name="T44" fmla="*/ 1382 w 1382"/>
                  <a:gd name="T45" fmla="*/ 1904 h 190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82" h="1904">
                    <a:moveTo>
                      <a:pt x="0" y="0"/>
                    </a:moveTo>
                    <a:lnTo>
                      <a:pt x="455" y="69"/>
                    </a:lnTo>
                    <a:lnTo>
                      <a:pt x="881" y="226"/>
                    </a:lnTo>
                    <a:lnTo>
                      <a:pt x="1067" y="360"/>
                    </a:lnTo>
                    <a:lnTo>
                      <a:pt x="1221" y="542"/>
                    </a:lnTo>
                    <a:lnTo>
                      <a:pt x="1329" y="774"/>
                    </a:lnTo>
                    <a:lnTo>
                      <a:pt x="1382" y="1031"/>
                    </a:lnTo>
                    <a:lnTo>
                      <a:pt x="1360" y="1271"/>
                    </a:lnTo>
                    <a:lnTo>
                      <a:pt x="1254" y="1450"/>
                    </a:lnTo>
                    <a:lnTo>
                      <a:pt x="833" y="1635"/>
                    </a:lnTo>
                    <a:lnTo>
                      <a:pt x="424" y="1882"/>
                    </a:lnTo>
                    <a:lnTo>
                      <a:pt x="218" y="1904"/>
                    </a:lnTo>
                    <a:lnTo>
                      <a:pt x="0" y="1818"/>
                    </a:lnTo>
                    <a:lnTo>
                      <a:pt x="1" y="1818"/>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3" name="Freeform 526"/>
              <p:cNvSpPr>
                <a:spLocks/>
              </p:cNvSpPr>
              <p:nvPr/>
            </p:nvSpPr>
            <p:spPr bwMode="auto">
              <a:xfrm>
                <a:off x="6310" y="4254"/>
                <a:ext cx="62" cy="63"/>
              </a:xfrm>
              <a:custGeom>
                <a:avLst/>
                <a:gdLst>
                  <a:gd name="T0" fmla="*/ 247 w 247"/>
                  <a:gd name="T1" fmla="*/ 249 h 249"/>
                  <a:gd name="T2" fmla="*/ 0 w 247"/>
                  <a:gd name="T3" fmla="*/ 0 h 249"/>
                  <a:gd name="T4" fmla="*/ 1 w 247"/>
                  <a:gd name="T5" fmla="*/ 0 h 249"/>
                  <a:gd name="T6" fmla="*/ 0 60000 65536"/>
                  <a:gd name="T7" fmla="*/ 0 60000 65536"/>
                  <a:gd name="T8" fmla="*/ 0 60000 65536"/>
                  <a:gd name="T9" fmla="*/ 0 w 247"/>
                  <a:gd name="T10" fmla="*/ 0 h 249"/>
                  <a:gd name="T11" fmla="*/ 247 w 247"/>
                  <a:gd name="T12" fmla="*/ 249 h 249"/>
                </a:gdLst>
                <a:ahLst/>
                <a:cxnLst>
                  <a:cxn ang="T6">
                    <a:pos x="T0" y="T1"/>
                  </a:cxn>
                  <a:cxn ang="T7">
                    <a:pos x="T2" y="T3"/>
                  </a:cxn>
                  <a:cxn ang="T8">
                    <a:pos x="T4" y="T5"/>
                  </a:cxn>
                </a:cxnLst>
                <a:rect l="T9" t="T10" r="T11" b="T12"/>
                <a:pathLst>
                  <a:path w="247" h="249">
                    <a:moveTo>
                      <a:pt x="247" y="24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4" name="Freeform 527"/>
              <p:cNvSpPr>
                <a:spLocks/>
              </p:cNvSpPr>
              <p:nvPr/>
            </p:nvSpPr>
            <p:spPr bwMode="auto">
              <a:xfrm>
                <a:off x="6310" y="4145"/>
                <a:ext cx="171" cy="172"/>
              </a:xfrm>
              <a:custGeom>
                <a:avLst/>
                <a:gdLst>
                  <a:gd name="T0" fmla="*/ 683 w 683"/>
                  <a:gd name="T1" fmla="*/ 685 h 685"/>
                  <a:gd name="T2" fmla="*/ 0 w 683"/>
                  <a:gd name="T3" fmla="*/ 0 h 685"/>
                  <a:gd name="T4" fmla="*/ 1 w 683"/>
                  <a:gd name="T5" fmla="*/ 0 h 685"/>
                  <a:gd name="T6" fmla="*/ 0 60000 65536"/>
                  <a:gd name="T7" fmla="*/ 0 60000 65536"/>
                  <a:gd name="T8" fmla="*/ 0 60000 65536"/>
                  <a:gd name="T9" fmla="*/ 0 w 683"/>
                  <a:gd name="T10" fmla="*/ 0 h 685"/>
                  <a:gd name="T11" fmla="*/ 683 w 683"/>
                  <a:gd name="T12" fmla="*/ 685 h 685"/>
                </a:gdLst>
                <a:ahLst/>
                <a:cxnLst>
                  <a:cxn ang="T6">
                    <a:pos x="T0" y="T1"/>
                  </a:cxn>
                  <a:cxn ang="T7">
                    <a:pos x="T2" y="T3"/>
                  </a:cxn>
                  <a:cxn ang="T8">
                    <a:pos x="T4" y="T5"/>
                  </a:cxn>
                </a:cxnLst>
                <a:rect l="T9" t="T10" r="T11" b="T12"/>
                <a:pathLst>
                  <a:path w="683" h="685">
                    <a:moveTo>
                      <a:pt x="683" y="68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5" name="Freeform 528"/>
              <p:cNvSpPr>
                <a:spLocks/>
              </p:cNvSpPr>
              <p:nvPr/>
            </p:nvSpPr>
            <p:spPr bwMode="auto">
              <a:xfrm>
                <a:off x="6310" y="4036"/>
                <a:ext cx="280" cy="281"/>
              </a:xfrm>
              <a:custGeom>
                <a:avLst/>
                <a:gdLst>
                  <a:gd name="T0" fmla="*/ 1120 w 1120"/>
                  <a:gd name="T1" fmla="*/ 1123 h 1123"/>
                  <a:gd name="T2" fmla="*/ 0 w 1120"/>
                  <a:gd name="T3" fmla="*/ 0 h 1123"/>
                  <a:gd name="T4" fmla="*/ 1 w 1120"/>
                  <a:gd name="T5" fmla="*/ 0 h 1123"/>
                  <a:gd name="T6" fmla="*/ 0 60000 65536"/>
                  <a:gd name="T7" fmla="*/ 0 60000 65536"/>
                  <a:gd name="T8" fmla="*/ 0 60000 65536"/>
                  <a:gd name="T9" fmla="*/ 0 w 1120"/>
                  <a:gd name="T10" fmla="*/ 0 h 1123"/>
                  <a:gd name="T11" fmla="*/ 1120 w 1120"/>
                  <a:gd name="T12" fmla="*/ 1123 h 1123"/>
                </a:gdLst>
                <a:ahLst/>
                <a:cxnLst>
                  <a:cxn ang="T6">
                    <a:pos x="T0" y="T1"/>
                  </a:cxn>
                  <a:cxn ang="T7">
                    <a:pos x="T2" y="T3"/>
                  </a:cxn>
                  <a:cxn ang="T8">
                    <a:pos x="T4" y="T5"/>
                  </a:cxn>
                </a:cxnLst>
                <a:rect l="T9" t="T10" r="T11" b="T12"/>
                <a:pathLst>
                  <a:path w="1120" h="1123">
                    <a:moveTo>
                      <a:pt x="1120" y="112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6" name="Freeform 529"/>
              <p:cNvSpPr>
                <a:spLocks/>
              </p:cNvSpPr>
              <p:nvPr/>
            </p:nvSpPr>
            <p:spPr bwMode="auto">
              <a:xfrm>
                <a:off x="6316" y="3933"/>
                <a:ext cx="383" cy="384"/>
              </a:xfrm>
              <a:custGeom>
                <a:avLst/>
                <a:gdLst>
                  <a:gd name="T0" fmla="*/ 1534 w 1534"/>
                  <a:gd name="T1" fmla="*/ 1536 h 1536"/>
                  <a:gd name="T2" fmla="*/ 0 w 1534"/>
                  <a:gd name="T3" fmla="*/ 0 h 1536"/>
                  <a:gd name="T4" fmla="*/ 1 w 1534"/>
                  <a:gd name="T5" fmla="*/ 0 h 1536"/>
                  <a:gd name="T6" fmla="*/ 0 60000 65536"/>
                  <a:gd name="T7" fmla="*/ 0 60000 65536"/>
                  <a:gd name="T8" fmla="*/ 0 60000 65536"/>
                  <a:gd name="T9" fmla="*/ 0 w 1534"/>
                  <a:gd name="T10" fmla="*/ 0 h 1536"/>
                  <a:gd name="T11" fmla="*/ 1534 w 1534"/>
                  <a:gd name="T12" fmla="*/ 1536 h 1536"/>
                </a:gdLst>
                <a:ahLst/>
                <a:cxnLst>
                  <a:cxn ang="T6">
                    <a:pos x="T0" y="T1"/>
                  </a:cxn>
                  <a:cxn ang="T7">
                    <a:pos x="T2" y="T3"/>
                  </a:cxn>
                  <a:cxn ang="T8">
                    <a:pos x="T4" y="T5"/>
                  </a:cxn>
                </a:cxnLst>
                <a:rect l="T9" t="T10" r="T11" b="T12"/>
                <a:pathLst>
                  <a:path w="1534" h="1536">
                    <a:moveTo>
                      <a:pt x="1534" y="153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7" name="Freeform 530"/>
              <p:cNvSpPr>
                <a:spLocks/>
              </p:cNvSpPr>
              <p:nvPr/>
            </p:nvSpPr>
            <p:spPr bwMode="auto">
              <a:xfrm>
                <a:off x="6433" y="3940"/>
                <a:ext cx="376" cy="377"/>
              </a:xfrm>
              <a:custGeom>
                <a:avLst/>
                <a:gdLst>
                  <a:gd name="T0" fmla="*/ 1504 w 1504"/>
                  <a:gd name="T1" fmla="*/ 1507 h 1507"/>
                  <a:gd name="T2" fmla="*/ 0 w 1504"/>
                  <a:gd name="T3" fmla="*/ 0 h 1507"/>
                  <a:gd name="T4" fmla="*/ 1 w 1504"/>
                  <a:gd name="T5" fmla="*/ 0 h 1507"/>
                  <a:gd name="T6" fmla="*/ 0 60000 65536"/>
                  <a:gd name="T7" fmla="*/ 0 60000 65536"/>
                  <a:gd name="T8" fmla="*/ 0 60000 65536"/>
                  <a:gd name="T9" fmla="*/ 0 w 1504"/>
                  <a:gd name="T10" fmla="*/ 0 h 1507"/>
                  <a:gd name="T11" fmla="*/ 1504 w 1504"/>
                  <a:gd name="T12" fmla="*/ 1507 h 1507"/>
                </a:gdLst>
                <a:ahLst/>
                <a:cxnLst>
                  <a:cxn ang="T6">
                    <a:pos x="T0" y="T1"/>
                  </a:cxn>
                  <a:cxn ang="T7">
                    <a:pos x="T2" y="T3"/>
                  </a:cxn>
                  <a:cxn ang="T8">
                    <a:pos x="T4" y="T5"/>
                  </a:cxn>
                </a:cxnLst>
                <a:rect l="T9" t="T10" r="T11" b="T12"/>
                <a:pathLst>
                  <a:path w="1504" h="1507">
                    <a:moveTo>
                      <a:pt x="1504" y="150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8" name="Freeform 531"/>
              <p:cNvSpPr>
                <a:spLocks/>
              </p:cNvSpPr>
              <p:nvPr/>
            </p:nvSpPr>
            <p:spPr bwMode="auto">
              <a:xfrm>
                <a:off x="6549" y="3948"/>
                <a:ext cx="369" cy="369"/>
              </a:xfrm>
              <a:custGeom>
                <a:avLst/>
                <a:gdLst>
                  <a:gd name="T0" fmla="*/ 1474 w 1474"/>
                  <a:gd name="T1" fmla="*/ 1477 h 1477"/>
                  <a:gd name="T2" fmla="*/ 0 w 1474"/>
                  <a:gd name="T3" fmla="*/ 0 h 1477"/>
                  <a:gd name="T4" fmla="*/ 1 w 1474"/>
                  <a:gd name="T5" fmla="*/ 0 h 1477"/>
                  <a:gd name="T6" fmla="*/ 0 60000 65536"/>
                  <a:gd name="T7" fmla="*/ 0 60000 65536"/>
                  <a:gd name="T8" fmla="*/ 0 60000 65536"/>
                  <a:gd name="T9" fmla="*/ 0 w 1474"/>
                  <a:gd name="T10" fmla="*/ 0 h 1477"/>
                  <a:gd name="T11" fmla="*/ 1474 w 1474"/>
                  <a:gd name="T12" fmla="*/ 1477 h 1477"/>
                </a:gdLst>
                <a:ahLst/>
                <a:cxnLst>
                  <a:cxn ang="T6">
                    <a:pos x="T0" y="T1"/>
                  </a:cxn>
                  <a:cxn ang="T7">
                    <a:pos x="T2" y="T3"/>
                  </a:cxn>
                  <a:cxn ang="T8">
                    <a:pos x="T4" y="T5"/>
                  </a:cxn>
                </a:cxnLst>
                <a:rect l="T9" t="T10" r="T11" b="T12"/>
                <a:pathLst>
                  <a:path w="1474" h="1477">
                    <a:moveTo>
                      <a:pt x="1474" y="147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19" name="Freeform 532"/>
              <p:cNvSpPr>
                <a:spLocks/>
              </p:cNvSpPr>
              <p:nvPr/>
            </p:nvSpPr>
            <p:spPr bwMode="auto">
              <a:xfrm>
                <a:off x="6666" y="3955"/>
                <a:ext cx="361" cy="362"/>
              </a:xfrm>
              <a:custGeom>
                <a:avLst/>
                <a:gdLst>
                  <a:gd name="T0" fmla="*/ 1445 w 1445"/>
                  <a:gd name="T1" fmla="*/ 1447 h 1447"/>
                  <a:gd name="T2" fmla="*/ 0 w 1445"/>
                  <a:gd name="T3" fmla="*/ 0 h 1447"/>
                  <a:gd name="T4" fmla="*/ 2 w 1445"/>
                  <a:gd name="T5" fmla="*/ 0 h 1447"/>
                  <a:gd name="T6" fmla="*/ 0 60000 65536"/>
                  <a:gd name="T7" fmla="*/ 0 60000 65536"/>
                  <a:gd name="T8" fmla="*/ 0 60000 65536"/>
                  <a:gd name="T9" fmla="*/ 0 w 1445"/>
                  <a:gd name="T10" fmla="*/ 0 h 1447"/>
                  <a:gd name="T11" fmla="*/ 1445 w 1445"/>
                  <a:gd name="T12" fmla="*/ 1447 h 1447"/>
                </a:gdLst>
                <a:ahLst/>
                <a:cxnLst>
                  <a:cxn ang="T6">
                    <a:pos x="T0" y="T1"/>
                  </a:cxn>
                  <a:cxn ang="T7">
                    <a:pos x="T2" y="T3"/>
                  </a:cxn>
                  <a:cxn ang="T8">
                    <a:pos x="T4" y="T5"/>
                  </a:cxn>
                </a:cxnLst>
                <a:rect l="T9" t="T10" r="T11" b="T12"/>
                <a:pathLst>
                  <a:path w="1445" h="1447">
                    <a:moveTo>
                      <a:pt x="1445" y="1447"/>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0" name="Freeform 533"/>
              <p:cNvSpPr>
                <a:spLocks/>
              </p:cNvSpPr>
              <p:nvPr/>
            </p:nvSpPr>
            <p:spPr bwMode="auto">
              <a:xfrm>
                <a:off x="6782" y="3963"/>
                <a:ext cx="354" cy="354"/>
              </a:xfrm>
              <a:custGeom>
                <a:avLst/>
                <a:gdLst>
                  <a:gd name="T0" fmla="*/ 1414 w 1414"/>
                  <a:gd name="T1" fmla="*/ 1416 h 1416"/>
                  <a:gd name="T2" fmla="*/ 0 w 1414"/>
                  <a:gd name="T3" fmla="*/ 0 h 1416"/>
                  <a:gd name="T4" fmla="*/ 1 w 1414"/>
                  <a:gd name="T5" fmla="*/ 0 h 1416"/>
                  <a:gd name="T6" fmla="*/ 0 60000 65536"/>
                  <a:gd name="T7" fmla="*/ 0 60000 65536"/>
                  <a:gd name="T8" fmla="*/ 0 60000 65536"/>
                  <a:gd name="T9" fmla="*/ 0 w 1414"/>
                  <a:gd name="T10" fmla="*/ 0 h 1416"/>
                  <a:gd name="T11" fmla="*/ 1414 w 1414"/>
                  <a:gd name="T12" fmla="*/ 1416 h 1416"/>
                </a:gdLst>
                <a:ahLst/>
                <a:cxnLst>
                  <a:cxn ang="T6">
                    <a:pos x="T0" y="T1"/>
                  </a:cxn>
                  <a:cxn ang="T7">
                    <a:pos x="T2" y="T3"/>
                  </a:cxn>
                  <a:cxn ang="T8">
                    <a:pos x="T4" y="T5"/>
                  </a:cxn>
                </a:cxnLst>
                <a:rect l="T9" t="T10" r="T11" b="T12"/>
                <a:pathLst>
                  <a:path w="1414" h="1416">
                    <a:moveTo>
                      <a:pt x="1414" y="141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1" name="Freeform 534"/>
              <p:cNvSpPr>
                <a:spLocks/>
              </p:cNvSpPr>
              <p:nvPr/>
            </p:nvSpPr>
            <p:spPr bwMode="auto">
              <a:xfrm>
                <a:off x="6899" y="3970"/>
                <a:ext cx="346" cy="347"/>
              </a:xfrm>
              <a:custGeom>
                <a:avLst/>
                <a:gdLst>
                  <a:gd name="T0" fmla="*/ 1383 w 1383"/>
                  <a:gd name="T1" fmla="*/ 1386 h 1386"/>
                  <a:gd name="T2" fmla="*/ 0 w 1383"/>
                  <a:gd name="T3" fmla="*/ 0 h 1386"/>
                  <a:gd name="T4" fmla="*/ 1 w 1383"/>
                  <a:gd name="T5" fmla="*/ 0 h 1386"/>
                  <a:gd name="T6" fmla="*/ 0 60000 65536"/>
                  <a:gd name="T7" fmla="*/ 0 60000 65536"/>
                  <a:gd name="T8" fmla="*/ 0 60000 65536"/>
                  <a:gd name="T9" fmla="*/ 0 w 1383"/>
                  <a:gd name="T10" fmla="*/ 0 h 1386"/>
                  <a:gd name="T11" fmla="*/ 1383 w 1383"/>
                  <a:gd name="T12" fmla="*/ 1386 h 1386"/>
                </a:gdLst>
                <a:ahLst/>
                <a:cxnLst>
                  <a:cxn ang="T6">
                    <a:pos x="T0" y="T1"/>
                  </a:cxn>
                  <a:cxn ang="T7">
                    <a:pos x="T2" y="T3"/>
                  </a:cxn>
                  <a:cxn ang="T8">
                    <a:pos x="T4" y="T5"/>
                  </a:cxn>
                </a:cxnLst>
                <a:rect l="T9" t="T10" r="T11" b="T12"/>
                <a:pathLst>
                  <a:path w="1383" h="1386">
                    <a:moveTo>
                      <a:pt x="1383" y="138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2" name="Freeform 535"/>
              <p:cNvSpPr>
                <a:spLocks/>
              </p:cNvSpPr>
              <p:nvPr/>
            </p:nvSpPr>
            <p:spPr bwMode="auto">
              <a:xfrm>
                <a:off x="7016" y="3978"/>
                <a:ext cx="338" cy="339"/>
              </a:xfrm>
              <a:custGeom>
                <a:avLst/>
                <a:gdLst>
                  <a:gd name="T0" fmla="*/ 1353 w 1353"/>
                  <a:gd name="T1" fmla="*/ 1356 h 1356"/>
                  <a:gd name="T2" fmla="*/ 0 w 1353"/>
                  <a:gd name="T3" fmla="*/ 0 h 1356"/>
                  <a:gd name="T4" fmla="*/ 1 w 1353"/>
                  <a:gd name="T5" fmla="*/ 0 h 1356"/>
                  <a:gd name="T6" fmla="*/ 0 60000 65536"/>
                  <a:gd name="T7" fmla="*/ 0 60000 65536"/>
                  <a:gd name="T8" fmla="*/ 0 60000 65536"/>
                  <a:gd name="T9" fmla="*/ 0 w 1353"/>
                  <a:gd name="T10" fmla="*/ 0 h 1356"/>
                  <a:gd name="T11" fmla="*/ 1353 w 1353"/>
                  <a:gd name="T12" fmla="*/ 1356 h 1356"/>
                </a:gdLst>
                <a:ahLst/>
                <a:cxnLst>
                  <a:cxn ang="T6">
                    <a:pos x="T0" y="T1"/>
                  </a:cxn>
                  <a:cxn ang="T7">
                    <a:pos x="T2" y="T3"/>
                  </a:cxn>
                  <a:cxn ang="T8">
                    <a:pos x="T4" y="T5"/>
                  </a:cxn>
                </a:cxnLst>
                <a:rect l="T9" t="T10" r="T11" b="T12"/>
                <a:pathLst>
                  <a:path w="1353" h="1356">
                    <a:moveTo>
                      <a:pt x="1353" y="135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3" name="Freeform 536"/>
              <p:cNvSpPr>
                <a:spLocks/>
              </p:cNvSpPr>
              <p:nvPr/>
            </p:nvSpPr>
            <p:spPr bwMode="auto">
              <a:xfrm>
                <a:off x="7132" y="3986"/>
                <a:ext cx="331" cy="331"/>
              </a:xfrm>
              <a:custGeom>
                <a:avLst/>
                <a:gdLst>
                  <a:gd name="T0" fmla="*/ 1324 w 1324"/>
                  <a:gd name="T1" fmla="*/ 1325 h 1325"/>
                  <a:gd name="T2" fmla="*/ 0 w 1324"/>
                  <a:gd name="T3" fmla="*/ 0 h 1325"/>
                  <a:gd name="T4" fmla="*/ 2 w 1324"/>
                  <a:gd name="T5" fmla="*/ 0 h 1325"/>
                  <a:gd name="T6" fmla="*/ 0 60000 65536"/>
                  <a:gd name="T7" fmla="*/ 0 60000 65536"/>
                  <a:gd name="T8" fmla="*/ 0 60000 65536"/>
                  <a:gd name="T9" fmla="*/ 0 w 1324"/>
                  <a:gd name="T10" fmla="*/ 0 h 1325"/>
                  <a:gd name="T11" fmla="*/ 1324 w 1324"/>
                  <a:gd name="T12" fmla="*/ 1325 h 1325"/>
                </a:gdLst>
                <a:ahLst/>
                <a:cxnLst>
                  <a:cxn ang="T6">
                    <a:pos x="T0" y="T1"/>
                  </a:cxn>
                  <a:cxn ang="T7">
                    <a:pos x="T2" y="T3"/>
                  </a:cxn>
                  <a:cxn ang="T8">
                    <a:pos x="T4" y="T5"/>
                  </a:cxn>
                </a:cxnLst>
                <a:rect l="T9" t="T10" r="T11" b="T12"/>
                <a:pathLst>
                  <a:path w="1324" h="1325">
                    <a:moveTo>
                      <a:pt x="1324" y="1325"/>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4" name="Freeform 537"/>
              <p:cNvSpPr>
                <a:spLocks/>
              </p:cNvSpPr>
              <p:nvPr/>
            </p:nvSpPr>
            <p:spPr bwMode="auto">
              <a:xfrm>
                <a:off x="6310" y="3162"/>
                <a:ext cx="23" cy="23"/>
              </a:xfrm>
              <a:custGeom>
                <a:avLst/>
                <a:gdLst>
                  <a:gd name="T0" fmla="*/ 90 w 90"/>
                  <a:gd name="T1" fmla="*/ 89 h 89"/>
                  <a:gd name="T2" fmla="*/ 0 w 90"/>
                  <a:gd name="T3" fmla="*/ 0 h 89"/>
                  <a:gd name="T4" fmla="*/ 1 w 90"/>
                  <a:gd name="T5" fmla="*/ 0 h 89"/>
                  <a:gd name="T6" fmla="*/ 0 60000 65536"/>
                  <a:gd name="T7" fmla="*/ 0 60000 65536"/>
                  <a:gd name="T8" fmla="*/ 0 60000 65536"/>
                  <a:gd name="T9" fmla="*/ 0 w 90"/>
                  <a:gd name="T10" fmla="*/ 0 h 89"/>
                  <a:gd name="T11" fmla="*/ 90 w 90"/>
                  <a:gd name="T12" fmla="*/ 89 h 89"/>
                </a:gdLst>
                <a:ahLst/>
                <a:cxnLst>
                  <a:cxn ang="T6">
                    <a:pos x="T0" y="T1"/>
                  </a:cxn>
                  <a:cxn ang="T7">
                    <a:pos x="T2" y="T3"/>
                  </a:cxn>
                  <a:cxn ang="T8">
                    <a:pos x="T4" y="T5"/>
                  </a:cxn>
                </a:cxnLst>
                <a:rect l="T9" t="T10" r="T11" b="T12"/>
                <a:pathLst>
                  <a:path w="90" h="89">
                    <a:moveTo>
                      <a:pt x="90" y="8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5" name="Freeform 538"/>
              <p:cNvSpPr>
                <a:spLocks/>
              </p:cNvSpPr>
              <p:nvPr/>
            </p:nvSpPr>
            <p:spPr bwMode="auto">
              <a:xfrm>
                <a:off x="7249" y="3993"/>
                <a:ext cx="323" cy="324"/>
              </a:xfrm>
              <a:custGeom>
                <a:avLst/>
                <a:gdLst>
                  <a:gd name="T0" fmla="*/ 1293 w 1293"/>
                  <a:gd name="T1" fmla="*/ 1295 h 1295"/>
                  <a:gd name="T2" fmla="*/ 0 w 1293"/>
                  <a:gd name="T3" fmla="*/ 0 h 1295"/>
                  <a:gd name="T4" fmla="*/ 1 w 1293"/>
                  <a:gd name="T5" fmla="*/ 0 h 1295"/>
                  <a:gd name="T6" fmla="*/ 0 60000 65536"/>
                  <a:gd name="T7" fmla="*/ 0 60000 65536"/>
                  <a:gd name="T8" fmla="*/ 0 60000 65536"/>
                  <a:gd name="T9" fmla="*/ 0 w 1293"/>
                  <a:gd name="T10" fmla="*/ 0 h 1295"/>
                  <a:gd name="T11" fmla="*/ 1293 w 1293"/>
                  <a:gd name="T12" fmla="*/ 1295 h 1295"/>
                </a:gdLst>
                <a:ahLst/>
                <a:cxnLst>
                  <a:cxn ang="T6">
                    <a:pos x="T0" y="T1"/>
                  </a:cxn>
                  <a:cxn ang="T7">
                    <a:pos x="T2" y="T3"/>
                  </a:cxn>
                  <a:cxn ang="T8">
                    <a:pos x="T4" y="T5"/>
                  </a:cxn>
                </a:cxnLst>
                <a:rect l="T9" t="T10" r="T11" b="T12"/>
                <a:pathLst>
                  <a:path w="1293" h="1295">
                    <a:moveTo>
                      <a:pt x="1293" y="129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6" name="Freeform 539"/>
              <p:cNvSpPr>
                <a:spLocks/>
              </p:cNvSpPr>
              <p:nvPr/>
            </p:nvSpPr>
            <p:spPr bwMode="auto">
              <a:xfrm>
                <a:off x="6310" y="3053"/>
                <a:ext cx="125" cy="125"/>
              </a:xfrm>
              <a:custGeom>
                <a:avLst/>
                <a:gdLst>
                  <a:gd name="T0" fmla="*/ 499 w 499"/>
                  <a:gd name="T1" fmla="*/ 501 h 501"/>
                  <a:gd name="T2" fmla="*/ 0 w 499"/>
                  <a:gd name="T3" fmla="*/ 0 h 501"/>
                  <a:gd name="T4" fmla="*/ 1 w 499"/>
                  <a:gd name="T5" fmla="*/ 0 h 501"/>
                  <a:gd name="T6" fmla="*/ 0 60000 65536"/>
                  <a:gd name="T7" fmla="*/ 0 60000 65536"/>
                  <a:gd name="T8" fmla="*/ 0 60000 65536"/>
                  <a:gd name="T9" fmla="*/ 0 w 499"/>
                  <a:gd name="T10" fmla="*/ 0 h 501"/>
                  <a:gd name="T11" fmla="*/ 499 w 499"/>
                  <a:gd name="T12" fmla="*/ 501 h 501"/>
                </a:gdLst>
                <a:ahLst/>
                <a:cxnLst>
                  <a:cxn ang="T6">
                    <a:pos x="T0" y="T1"/>
                  </a:cxn>
                  <a:cxn ang="T7">
                    <a:pos x="T2" y="T3"/>
                  </a:cxn>
                  <a:cxn ang="T8">
                    <a:pos x="T4" y="T5"/>
                  </a:cxn>
                </a:cxnLst>
                <a:rect l="T9" t="T10" r="T11" b="T12"/>
                <a:pathLst>
                  <a:path w="499" h="501">
                    <a:moveTo>
                      <a:pt x="499" y="50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7" name="Freeform 540"/>
              <p:cNvSpPr>
                <a:spLocks/>
              </p:cNvSpPr>
              <p:nvPr/>
            </p:nvSpPr>
            <p:spPr bwMode="auto">
              <a:xfrm>
                <a:off x="7366" y="4001"/>
                <a:ext cx="315" cy="316"/>
              </a:xfrm>
              <a:custGeom>
                <a:avLst/>
                <a:gdLst>
                  <a:gd name="T0" fmla="*/ 1262 w 1262"/>
                  <a:gd name="T1" fmla="*/ 1265 h 1265"/>
                  <a:gd name="T2" fmla="*/ 0 w 1262"/>
                  <a:gd name="T3" fmla="*/ 0 h 1265"/>
                  <a:gd name="T4" fmla="*/ 1 w 1262"/>
                  <a:gd name="T5" fmla="*/ 0 h 1265"/>
                  <a:gd name="T6" fmla="*/ 0 60000 65536"/>
                  <a:gd name="T7" fmla="*/ 0 60000 65536"/>
                  <a:gd name="T8" fmla="*/ 0 60000 65536"/>
                  <a:gd name="T9" fmla="*/ 0 w 1262"/>
                  <a:gd name="T10" fmla="*/ 0 h 1265"/>
                  <a:gd name="T11" fmla="*/ 1262 w 1262"/>
                  <a:gd name="T12" fmla="*/ 1265 h 1265"/>
                </a:gdLst>
                <a:ahLst/>
                <a:cxnLst>
                  <a:cxn ang="T6">
                    <a:pos x="T0" y="T1"/>
                  </a:cxn>
                  <a:cxn ang="T7">
                    <a:pos x="T2" y="T3"/>
                  </a:cxn>
                  <a:cxn ang="T8">
                    <a:pos x="T4" y="T5"/>
                  </a:cxn>
                </a:cxnLst>
                <a:rect l="T9" t="T10" r="T11" b="T12"/>
                <a:pathLst>
                  <a:path w="1262" h="1265">
                    <a:moveTo>
                      <a:pt x="1262" y="126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8" name="Freeform 541"/>
              <p:cNvSpPr>
                <a:spLocks/>
              </p:cNvSpPr>
              <p:nvPr/>
            </p:nvSpPr>
            <p:spPr bwMode="auto">
              <a:xfrm>
                <a:off x="6310" y="2944"/>
                <a:ext cx="228" cy="228"/>
              </a:xfrm>
              <a:custGeom>
                <a:avLst/>
                <a:gdLst>
                  <a:gd name="T0" fmla="*/ 909 w 909"/>
                  <a:gd name="T1" fmla="*/ 910 h 910"/>
                  <a:gd name="T2" fmla="*/ 0 w 909"/>
                  <a:gd name="T3" fmla="*/ 0 h 910"/>
                  <a:gd name="T4" fmla="*/ 1 w 909"/>
                  <a:gd name="T5" fmla="*/ 0 h 910"/>
                  <a:gd name="T6" fmla="*/ 0 60000 65536"/>
                  <a:gd name="T7" fmla="*/ 0 60000 65536"/>
                  <a:gd name="T8" fmla="*/ 0 60000 65536"/>
                  <a:gd name="T9" fmla="*/ 0 w 909"/>
                  <a:gd name="T10" fmla="*/ 0 h 910"/>
                  <a:gd name="T11" fmla="*/ 909 w 909"/>
                  <a:gd name="T12" fmla="*/ 910 h 910"/>
                </a:gdLst>
                <a:ahLst/>
                <a:cxnLst>
                  <a:cxn ang="T6">
                    <a:pos x="T0" y="T1"/>
                  </a:cxn>
                  <a:cxn ang="T7">
                    <a:pos x="T2" y="T3"/>
                  </a:cxn>
                  <a:cxn ang="T8">
                    <a:pos x="T4" y="T5"/>
                  </a:cxn>
                </a:cxnLst>
                <a:rect l="T9" t="T10" r="T11" b="T12"/>
                <a:pathLst>
                  <a:path w="909" h="910">
                    <a:moveTo>
                      <a:pt x="909" y="91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29" name="Freeform 542"/>
              <p:cNvSpPr>
                <a:spLocks/>
              </p:cNvSpPr>
              <p:nvPr/>
            </p:nvSpPr>
            <p:spPr bwMode="auto">
              <a:xfrm>
                <a:off x="7482" y="4008"/>
                <a:ext cx="308" cy="309"/>
              </a:xfrm>
              <a:custGeom>
                <a:avLst/>
                <a:gdLst>
                  <a:gd name="T0" fmla="*/ 1232 w 1232"/>
                  <a:gd name="T1" fmla="*/ 1235 h 1235"/>
                  <a:gd name="T2" fmla="*/ 0 w 1232"/>
                  <a:gd name="T3" fmla="*/ 0 h 1235"/>
                  <a:gd name="T4" fmla="*/ 1 w 1232"/>
                  <a:gd name="T5" fmla="*/ 0 h 1235"/>
                  <a:gd name="T6" fmla="*/ 0 60000 65536"/>
                  <a:gd name="T7" fmla="*/ 0 60000 65536"/>
                  <a:gd name="T8" fmla="*/ 0 60000 65536"/>
                  <a:gd name="T9" fmla="*/ 0 w 1232"/>
                  <a:gd name="T10" fmla="*/ 0 h 1235"/>
                  <a:gd name="T11" fmla="*/ 1232 w 1232"/>
                  <a:gd name="T12" fmla="*/ 1235 h 1235"/>
                </a:gdLst>
                <a:ahLst/>
                <a:cxnLst>
                  <a:cxn ang="T6">
                    <a:pos x="T0" y="T1"/>
                  </a:cxn>
                  <a:cxn ang="T7">
                    <a:pos x="T2" y="T3"/>
                  </a:cxn>
                  <a:cxn ang="T8">
                    <a:pos x="T4" y="T5"/>
                  </a:cxn>
                </a:cxnLst>
                <a:rect l="T9" t="T10" r="T11" b="T12"/>
                <a:pathLst>
                  <a:path w="1232" h="1235">
                    <a:moveTo>
                      <a:pt x="1232" y="123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0" name="Freeform 543"/>
              <p:cNvSpPr>
                <a:spLocks/>
              </p:cNvSpPr>
              <p:nvPr/>
            </p:nvSpPr>
            <p:spPr bwMode="auto">
              <a:xfrm>
                <a:off x="6310" y="2835"/>
                <a:ext cx="330" cy="330"/>
              </a:xfrm>
              <a:custGeom>
                <a:avLst/>
                <a:gdLst>
                  <a:gd name="T0" fmla="*/ 1318 w 1318"/>
                  <a:gd name="T1" fmla="*/ 1320 h 1320"/>
                  <a:gd name="T2" fmla="*/ 0 w 1318"/>
                  <a:gd name="T3" fmla="*/ 0 h 1320"/>
                  <a:gd name="T4" fmla="*/ 1 w 1318"/>
                  <a:gd name="T5" fmla="*/ 0 h 1320"/>
                  <a:gd name="T6" fmla="*/ 0 60000 65536"/>
                  <a:gd name="T7" fmla="*/ 0 60000 65536"/>
                  <a:gd name="T8" fmla="*/ 0 60000 65536"/>
                  <a:gd name="T9" fmla="*/ 0 w 1318"/>
                  <a:gd name="T10" fmla="*/ 0 h 1320"/>
                  <a:gd name="T11" fmla="*/ 1318 w 1318"/>
                  <a:gd name="T12" fmla="*/ 1320 h 1320"/>
                </a:gdLst>
                <a:ahLst/>
                <a:cxnLst>
                  <a:cxn ang="T6">
                    <a:pos x="T0" y="T1"/>
                  </a:cxn>
                  <a:cxn ang="T7">
                    <a:pos x="T2" y="T3"/>
                  </a:cxn>
                  <a:cxn ang="T8">
                    <a:pos x="T4" y="T5"/>
                  </a:cxn>
                </a:cxnLst>
                <a:rect l="T9" t="T10" r="T11" b="T12"/>
                <a:pathLst>
                  <a:path w="1318" h="1320">
                    <a:moveTo>
                      <a:pt x="1318" y="132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1" name="Freeform 544"/>
              <p:cNvSpPr>
                <a:spLocks/>
              </p:cNvSpPr>
              <p:nvPr/>
            </p:nvSpPr>
            <p:spPr bwMode="auto">
              <a:xfrm>
                <a:off x="7599" y="4016"/>
                <a:ext cx="300" cy="301"/>
              </a:xfrm>
              <a:custGeom>
                <a:avLst/>
                <a:gdLst>
                  <a:gd name="T0" fmla="*/ 1203 w 1203"/>
                  <a:gd name="T1" fmla="*/ 1204 h 1204"/>
                  <a:gd name="T2" fmla="*/ 0 w 1203"/>
                  <a:gd name="T3" fmla="*/ 0 h 1204"/>
                  <a:gd name="T4" fmla="*/ 2 w 1203"/>
                  <a:gd name="T5" fmla="*/ 0 h 1204"/>
                  <a:gd name="T6" fmla="*/ 0 60000 65536"/>
                  <a:gd name="T7" fmla="*/ 0 60000 65536"/>
                  <a:gd name="T8" fmla="*/ 0 60000 65536"/>
                  <a:gd name="T9" fmla="*/ 0 w 1203"/>
                  <a:gd name="T10" fmla="*/ 0 h 1204"/>
                  <a:gd name="T11" fmla="*/ 1203 w 1203"/>
                  <a:gd name="T12" fmla="*/ 1204 h 1204"/>
                </a:gdLst>
                <a:ahLst/>
                <a:cxnLst>
                  <a:cxn ang="T6">
                    <a:pos x="T0" y="T1"/>
                  </a:cxn>
                  <a:cxn ang="T7">
                    <a:pos x="T2" y="T3"/>
                  </a:cxn>
                  <a:cxn ang="T8">
                    <a:pos x="T4" y="T5"/>
                  </a:cxn>
                </a:cxnLst>
                <a:rect l="T9" t="T10" r="T11" b="T12"/>
                <a:pathLst>
                  <a:path w="1203" h="1204">
                    <a:moveTo>
                      <a:pt x="1203" y="1204"/>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2" name="Freeform 545"/>
              <p:cNvSpPr>
                <a:spLocks/>
              </p:cNvSpPr>
              <p:nvPr/>
            </p:nvSpPr>
            <p:spPr bwMode="auto">
              <a:xfrm>
                <a:off x="6386" y="2802"/>
                <a:ext cx="356" cy="356"/>
              </a:xfrm>
              <a:custGeom>
                <a:avLst/>
                <a:gdLst>
                  <a:gd name="T0" fmla="*/ 1424 w 1424"/>
                  <a:gd name="T1" fmla="*/ 1425 h 1425"/>
                  <a:gd name="T2" fmla="*/ 0 w 1424"/>
                  <a:gd name="T3" fmla="*/ 0 h 1425"/>
                  <a:gd name="T4" fmla="*/ 1 w 1424"/>
                  <a:gd name="T5" fmla="*/ 0 h 1425"/>
                  <a:gd name="T6" fmla="*/ 0 60000 65536"/>
                  <a:gd name="T7" fmla="*/ 0 60000 65536"/>
                  <a:gd name="T8" fmla="*/ 0 60000 65536"/>
                  <a:gd name="T9" fmla="*/ 0 w 1424"/>
                  <a:gd name="T10" fmla="*/ 0 h 1425"/>
                  <a:gd name="T11" fmla="*/ 1424 w 1424"/>
                  <a:gd name="T12" fmla="*/ 1425 h 1425"/>
                </a:gdLst>
                <a:ahLst/>
                <a:cxnLst>
                  <a:cxn ang="T6">
                    <a:pos x="T0" y="T1"/>
                  </a:cxn>
                  <a:cxn ang="T7">
                    <a:pos x="T2" y="T3"/>
                  </a:cxn>
                  <a:cxn ang="T8">
                    <a:pos x="T4" y="T5"/>
                  </a:cxn>
                </a:cxnLst>
                <a:rect l="T9" t="T10" r="T11" b="T12"/>
                <a:pathLst>
                  <a:path w="1424" h="1425">
                    <a:moveTo>
                      <a:pt x="1424" y="142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3" name="Freeform 546"/>
              <p:cNvSpPr>
                <a:spLocks/>
              </p:cNvSpPr>
              <p:nvPr/>
            </p:nvSpPr>
            <p:spPr bwMode="auto">
              <a:xfrm>
                <a:off x="7715" y="4023"/>
                <a:ext cx="262" cy="263"/>
              </a:xfrm>
              <a:custGeom>
                <a:avLst/>
                <a:gdLst>
                  <a:gd name="T0" fmla="*/ 1046 w 1046"/>
                  <a:gd name="T1" fmla="*/ 1049 h 1049"/>
                  <a:gd name="T2" fmla="*/ 0 w 1046"/>
                  <a:gd name="T3" fmla="*/ 0 h 1049"/>
                  <a:gd name="T4" fmla="*/ 1 w 1046"/>
                  <a:gd name="T5" fmla="*/ 0 h 1049"/>
                  <a:gd name="T6" fmla="*/ 0 60000 65536"/>
                  <a:gd name="T7" fmla="*/ 0 60000 65536"/>
                  <a:gd name="T8" fmla="*/ 0 60000 65536"/>
                  <a:gd name="T9" fmla="*/ 0 w 1046"/>
                  <a:gd name="T10" fmla="*/ 0 h 1049"/>
                  <a:gd name="T11" fmla="*/ 1046 w 1046"/>
                  <a:gd name="T12" fmla="*/ 1049 h 1049"/>
                </a:gdLst>
                <a:ahLst/>
                <a:cxnLst>
                  <a:cxn ang="T6">
                    <a:pos x="T0" y="T1"/>
                  </a:cxn>
                  <a:cxn ang="T7">
                    <a:pos x="T2" y="T3"/>
                  </a:cxn>
                  <a:cxn ang="T8">
                    <a:pos x="T4" y="T5"/>
                  </a:cxn>
                </a:cxnLst>
                <a:rect l="T9" t="T10" r="T11" b="T12"/>
                <a:pathLst>
                  <a:path w="1046" h="1049">
                    <a:moveTo>
                      <a:pt x="1046" y="104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4" name="Freeform 547"/>
              <p:cNvSpPr>
                <a:spLocks/>
              </p:cNvSpPr>
              <p:nvPr/>
            </p:nvSpPr>
            <p:spPr bwMode="auto">
              <a:xfrm>
                <a:off x="6496" y="2802"/>
                <a:ext cx="349" cy="350"/>
              </a:xfrm>
              <a:custGeom>
                <a:avLst/>
                <a:gdLst>
                  <a:gd name="T0" fmla="*/ 1398 w 1398"/>
                  <a:gd name="T1" fmla="*/ 1398 h 1398"/>
                  <a:gd name="T2" fmla="*/ 0 w 1398"/>
                  <a:gd name="T3" fmla="*/ 0 h 1398"/>
                  <a:gd name="T4" fmla="*/ 1 w 1398"/>
                  <a:gd name="T5" fmla="*/ 0 h 1398"/>
                  <a:gd name="T6" fmla="*/ 0 60000 65536"/>
                  <a:gd name="T7" fmla="*/ 0 60000 65536"/>
                  <a:gd name="T8" fmla="*/ 0 60000 65536"/>
                  <a:gd name="T9" fmla="*/ 0 w 1398"/>
                  <a:gd name="T10" fmla="*/ 0 h 1398"/>
                  <a:gd name="T11" fmla="*/ 1398 w 1398"/>
                  <a:gd name="T12" fmla="*/ 1398 h 1398"/>
                </a:gdLst>
                <a:ahLst/>
                <a:cxnLst>
                  <a:cxn ang="T6">
                    <a:pos x="T0" y="T1"/>
                  </a:cxn>
                  <a:cxn ang="T7">
                    <a:pos x="T2" y="T3"/>
                  </a:cxn>
                  <a:cxn ang="T8">
                    <a:pos x="T4" y="T5"/>
                  </a:cxn>
                </a:cxnLst>
                <a:rect l="T9" t="T10" r="T11" b="T12"/>
                <a:pathLst>
                  <a:path w="1398" h="1398">
                    <a:moveTo>
                      <a:pt x="1398" y="139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5" name="Freeform 548"/>
              <p:cNvSpPr>
                <a:spLocks/>
              </p:cNvSpPr>
              <p:nvPr/>
            </p:nvSpPr>
            <p:spPr bwMode="auto">
              <a:xfrm>
                <a:off x="7832" y="4031"/>
                <a:ext cx="145" cy="145"/>
              </a:xfrm>
              <a:custGeom>
                <a:avLst/>
                <a:gdLst>
                  <a:gd name="T0" fmla="*/ 580 w 580"/>
                  <a:gd name="T1" fmla="*/ 582 h 582"/>
                  <a:gd name="T2" fmla="*/ 0 w 580"/>
                  <a:gd name="T3" fmla="*/ 0 h 582"/>
                  <a:gd name="T4" fmla="*/ 1 w 580"/>
                  <a:gd name="T5" fmla="*/ 0 h 582"/>
                  <a:gd name="T6" fmla="*/ 0 60000 65536"/>
                  <a:gd name="T7" fmla="*/ 0 60000 65536"/>
                  <a:gd name="T8" fmla="*/ 0 60000 65536"/>
                  <a:gd name="T9" fmla="*/ 0 w 580"/>
                  <a:gd name="T10" fmla="*/ 0 h 582"/>
                  <a:gd name="T11" fmla="*/ 580 w 580"/>
                  <a:gd name="T12" fmla="*/ 582 h 582"/>
                </a:gdLst>
                <a:ahLst/>
                <a:cxnLst>
                  <a:cxn ang="T6">
                    <a:pos x="T0" y="T1"/>
                  </a:cxn>
                  <a:cxn ang="T7">
                    <a:pos x="T2" y="T3"/>
                  </a:cxn>
                  <a:cxn ang="T8">
                    <a:pos x="T4" y="T5"/>
                  </a:cxn>
                </a:cxnLst>
                <a:rect l="T9" t="T10" r="T11" b="T12"/>
                <a:pathLst>
                  <a:path w="580" h="582">
                    <a:moveTo>
                      <a:pt x="580" y="58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6" name="Freeform 549"/>
              <p:cNvSpPr>
                <a:spLocks/>
              </p:cNvSpPr>
              <p:nvPr/>
            </p:nvSpPr>
            <p:spPr bwMode="auto">
              <a:xfrm>
                <a:off x="6605" y="2802"/>
                <a:ext cx="342" cy="343"/>
              </a:xfrm>
              <a:custGeom>
                <a:avLst/>
                <a:gdLst>
                  <a:gd name="T0" fmla="*/ 1371 w 1371"/>
                  <a:gd name="T1" fmla="*/ 1372 h 1372"/>
                  <a:gd name="T2" fmla="*/ 0 w 1371"/>
                  <a:gd name="T3" fmla="*/ 0 h 1372"/>
                  <a:gd name="T4" fmla="*/ 1 w 1371"/>
                  <a:gd name="T5" fmla="*/ 0 h 1372"/>
                  <a:gd name="T6" fmla="*/ 0 60000 65536"/>
                  <a:gd name="T7" fmla="*/ 0 60000 65536"/>
                  <a:gd name="T8" fmla="*/ 0 60000 65536"/>
                  <a:gd name="T9" fmla="*/ 0 w 1371"/>
                  <a:gd name="T10" fmla="*/ 0 h 1372"/>
                  <a:gd name="T11" fmla="*/ 1371 w 1371"/>
                  <a:gd name="T12" fmla="*/ 1372 h 1372"/>
                </a:gdLst>
                <a:ahLst/>
                <a:cxnLst>
                  <a:cxn ang="T6">
                    <a:pos x="T0" y="T1"/>
                  </a:cxn>
                  <a:cxn ang="T7">
                    <a:pos x="T2" y="T3"/>
                  </a:cxn>
                  <a:cxn ang="T8">
                    <a:pos x="T4" y="T5"/>
                  </a:cxn>
                </a:cxnLst>
                <a:rect l="T9" t="T10" r="T11" b="T12"/>
                <a:pathLst>
                  <a:path w="1371" h="1372">
                    <a:moveTo>
                      <a:pt x="1371" y="137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7" name="Freeform 550"/>
              <p:cNvSpPr>
                <a:spLocks/>
              </p:cNvSpPr>
              <p:nvPr/>
            </p:nvSpPr>
            <p:spPr bwMode="auto">
              <a:xfrm>
                <a:off x="7949" y="4039"/>
                <a:ext cx="28" cy="28"/>
              </a:xfrm>
              <a:custGeom>
                <a:avLst/>
                <a:gdLst>
                  <a:gd name="T0" fmla="*/ 113 w 113"/>
                  <a:gd name="T1" fmla="*/ 115 h 115"/>
                  <a:gd name="T2" fmla="*/ 0 w 113"/>
                  <a:gd name="T3" fmla="*/ 0 h 115"/>
                  <a:gd name="T4" fmla="*/ 1 w 113"/>
                  <a:gd name="T5" fmla="*/ 0 h 115"/>
                  <a:gd name="T6" fmla="*/ 0 60000 65536"/>
                  <a:gd name="T7" fmla="*/ 0 60000 65536"/>
                  <a:gd name="T8" fmla="*/ 0 60000 65536"/>
                  <a:gd name="T9" fmla="*/ 0 w 113"/>
                  <a:gd name="T10" fmla="*/ 0 h 115"/>
                  <a:gd name="T11" fmla="*/ 113 w 113"/>
                  <a:gd name="T12" fmla="*/ 115 h 115"/>
                </a:gdLst>
                <a:ahLst/>
                <a:cxnLst>
                  <a:cxn ang="T6">
                    <a:pos x="T0" y="T1"/>
                  </a:cxn>
                  <a:cxn ang="T7">
                    <a:pos x="T2" y="T3"/>
                  </a:cxn>
                  <a:cxn ang="T8">
                    <a:pos x="T4" y="T5"/>
                  </a:cxn>
                </a:cxnLst>
                <a:rect l="T9" t="T10" r="T11" b="T12"/>
                <a:pathLst>
                  <a:path w="113" h="115">
                    <a:moveTo>
                      <a:pt x="113" y="11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8" name="Freeform 551"/>
              <p:cNvSpPr>
                <a:spLocks/>
              </p:cNvSpPr>
              <p:nvPr/>
            </p:nvSpPr>
            <p:spPr bwMode="auto">
              <a:xfrm>
                <a:off x="6714" y="2802"/>
                <a:ext cx="336" cy="336"/>
              </a:xfrm>
              <a:custGeom>
                <a:avLst/>
                <a:gdLst>
                  <a:gd name="T0" fmla="*/ 1344 w 1344"/>
                  <a:gd name="T1" fmla="*/ 1345 h 1345"/>
                  <a:gd name="T2" fmla="*/ 0 w 1344"/>
                  <a:gd name="T3" fmla="*/ 0 h 1345"/>
                  <a:gd name="T4" fmla="*/ 1 w 1344"/>
                  <a:gd name="T5" fmla="*/ 0 h 1345"/>
                  <a:gd name="T6" fmla="*/ 0 60000 65536"/>
                  <a:gd name="T7" fmla="*/ 0 60000 65536"/>
                  <a:gd name="T8" fmla="*/ 0 60000 65536"/>
                  <a:gd name="T9" fmla="*/ 0 w 1344"/>
                  <a:gd name="T10" fmla="*/ 0 h 1345"/>
                  <a:gd name="T11" fmla="*/ 1344 w 1344"/>
                  <a:gd name="T12" fmla="*/ 1345 h 1345"/>
                </a:gdLst>
                <a:ahLst/>
                <a:cxnLst>
                  <a:cxn ang="T6">
                    <a:pos x="T0" y="T1"/>
                  </a:cxn>
                  <a:cxn ang="T7">
                    <a:pos x="T2" y="T3"/>
                  </a:cxn>
                  <a:cxn ang="T8">
                    <a:pos x="T4" y="T5"/>
                  </a:cxn>
                </a:cxnLst>
                <a:rect l="T9" t="T10" r="T11" b="T12"/>
                <a:pathLst>
                  <a:path w="1344" h="1345">
                    <a:moveTo>
                      <a:pt x="1344" y="134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39" name="Freeform 552"/>
              <p:cNvSpPr>
                <a:spLocks/>
              </p:cNvSpPr>
              <p:nvPr/>
            </p:nvSpPr>
            <p:spPr bwMode="auto">
              <a:xfrm>
                <a:off x="6823" y="2802"/>
                <a:ext cx="329" cy="330"/>
              </a:xfrm>
              <a:custGeom>
                <a:avLst/>
                <a:gdLst>
                  <a:gd name="T0" fmla="*/ 1317 w 1317"/>
                  <a:gd name="T1" fmla="*/ 1318 h 1318"/>
                  <a:gd name="T2" fmla="*/ 0 w 1317"/>
                  <a:gd name="T3" fmla="*/ 0 h 1318"/>
                  <a:gd name="T4" fmla="*/ 1 w 1317"/>
                  <a:gd name="T5" fmla="*/ 0 h 1318"/>
                  <a:gd name="T6" fmla="*/ 0 60000 65536"/>
                  <a:gd name="T7" fmla="*/ 0 60000 65536"/>
                  <a:gd name="T8" fmla="*/ 0 60000 65536"/>
                  <a:gd name="T9" fmla="*/ 0 w 1317"/>
                  <a:gd name="T10" fmla="*/ 0 h 1318"/>
                  <a:gd name="T11" fmla="*/ 1317 w 1317"/>
                  <a:gd name="T12" fmla="*/ 1318 h 1318"/>
                </a:gdLst>
                <a:ahLst/>
                <a:cxnLst>
                  <a:cxn ang="T6">
                    <a:pos x="T0" y="T1"/>
                  </a:cxn>
                  <a:cxn ang="T7">
                    <a:pos x="T2" y="T3"/>
                  </a:cxn>
                  <a:cxn ang="T8">
                    <a:pos x="T4" y="T5"/>
                  </a:cxn>
                </a:cxnLst>
                <a:rect l="T9" t="T10" r="T11" b="T12"/>
                <a:pathLst>
                  <a:path w="1317" h="1318">
                    <a:moveTo>
                      <a:pt x="1317" y="131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0" name="Freeform 553"/>
              <p:cNvSpPr>
                <a:spLocks/>
              </p:cNvSpPr>
              <p:nvPr/>
            </p:nvSpPr>
            <p:spPr bwMode="auto">
              <a:xfrm>
                <a:off x="6932" y="2802"/>
                <a:ext cx="323" cy="323"/>
              </a:xfrm>
              <a:custGeom>
                <a:avLst/>
                <a:gdLst>
                  <a:gd name="T0" fmla="*/ 1291 w 1291"/>
                  <a:gd name="T1" fmla="*/ 1293 h 1293"/>
                  <a:gd name="T2" fmla="*/ 0 w 1291"/>
                  <a:gd name="T3" fmla="*/ 0 h 1293"/>
                  <a:gd name="T4" fmla="*/ 1 w 1291"/>
                  <a:gd name="T5" fmla="*/ 0 h 1293"/>
                  <a:gd name="T6" fmla="*/ 0 60000 65536"/>
                  <a:gd name="T7" fmla="*/ 0 60000 65536"/>
                  <a:gd name="T8" fmla="*/ 0 60000 65536"/>
                  <a:gd name="T9" fmla="*/ 0 w 1291"/>
                  <a:gd name="T10" fmla="*/ 0 h 1293"/>
                  <a:gd name="T11" fmla="*/ 1291 w 1291"/>
                  <a:gd name="T12" fmla="*/ 1293 h 1293"/>
                </a:gdLst>
                <a:ahLst/>
                <a:cxnLst>
                  <a:cxn ang="T6">
                    <a:pos x="T0" y="T1"/>
                  </a:cxn>
                  <a:cxn ang="T7">
                    <a:pos x="T2" y="T3"/>
                  </a:cxn>
                  <a:cxn ang="T8">
                    <a:pos x="T4" y="T5"/>
                  </a:cxn>
                </a:cxnLst>
                <a:rect l="T9" t="T10" r="T11" b="T12"/>
                <a:pathLst>
                  <a:path w="1291" h="1293">
                    <a:moveTo>
                      <a:pt x="1291" y="129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1" name="Freeform 554"/>
              <p:cNvSpPr>
                <a:spLocks/>
              </p:cNvSpPr>
              <p:nvPr/>
            </p:nvSpPr>
            <p:spPr bwMode="auto">
              <a:xfrm>
                <a:off x="7041" y="2802"/>
                <a:ext cx="316" cy="317"/>
              </a:xfrm>
              <a:custGeom>
                <a:avLst/>
                <a:gdLst>
                  <a:gd name="T0" fmla="*/ 1265 w 1265"/>
                  <a:gd name="T1" fmla="*/ 1266 h 1266"/>
                  <a:gd name="T2" fmla="*/ 0 w 1265"/>
                  <a:gd name="T3" fmla="*/ 0 h 1266"/>
                  <a:gd name="T4" fmla="*/ 1 w 1265"/>
                  <a:gd name="T5" fmla="*/ 0 h 1266"/>
                  <a:gd name="T6" fmla="*/ 0 60000 65536"/>
                  <a:gd name="T7" fmla="*/ 0 60000 65536"/>
                  <a:gd name="T8" fmla="*/ 0 60000 65536"/>
                  <a:gd name="T9" fmla="*/ 0 w 1265"/>
                  <a:gd name="T10" fmla="*/ 0 h 1266"/>
                  <a:gd name="T11" fmla="*/ 1265 w 1265"/>
                  <a:gd name="T12" fmla="*/ 1266 h 1266"/>
                </a:gdLst>
                <a:ahLst/>
                <a:cxnLst>
                  <a:cxn ang="T6">
                    <a:pos x="T0" y="T1"/>
                  </a:cxn>
                  <a:cxn ang="T7">
                    <a:pos x="T2" y="T3"/>
                  </a:cxn>
                  <a:cxn ang="T8">
                    <a:pos x="T4" y="T5"/>
                  </a:cxn>
                </a:cxnLst>
                <a:rect l="T9" t="T10" r="T11" b="T12"/>
                <a:pathLst>
                  <a:path w="1265" h="1266">
                    <a:moveTo>
                      <a:pt x="1265" y="126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2" name="Freeform 555"/>
              <p:cNvSpPr>
                <a:spLocks/>
              </p:cNvSpPr>
              <p:nvPr/>
            </p:nvSpPr>
            <p:spPr bwMode="auto">
              <a:xfrm>
                <a:off x="7150" y="2802"/>
                <a:ext cx="309" cy="310"/>
              </a:xfrm>
              <a:custGeom>
                <a:avLst/>
                <a:gdLst>
                  <a:gd name="T0" fmla="*/ 1237 w 1237"/>
                  <a:gd name="T1" fmla="*/ 1240 h 1240"/>
                  <a:gd name="T2" fmla="*/ 0 w 1237"/>
                  <a:gd name="T3" fmla="*/ 0 h 1240"/>
                  <a:gd name="T4" fmla="*/ 1 w 1237"/>
                  <a:gd name="T5" fmla="*/ 0 h 1240"/>
                  <a:gd name="T6" fmla="*/ 0 60000 65536"/>
                  <a:gd name="T7" fmla="*/ 0 60000 65536"/>
                  <a:gd name="T8" fmla="*/ 0 60000 65536"/>
                  <a:gd name="T9" fmla="*/ 0 w 1237"/>
                  <a:gd name="T10" fmla="*/ 0 h 1240"/>
                  <a:gd name="T11" fmla="*/ 1237 w 1237"/>
                  <a:gd name="T12" fmla="*/ 1240 h 1240"/>
                </a:gdLst>
                <a:ahLst/>
                <a:cxnLst>
                  <a:cxn ang="T6">
                    <a:pos x="T0" y="T1"/>
                  </a:cxn>
                  <a:cxn ang="T7">
                    <a:pos x="T2" y="T3"/>
                  </a:cxn>
                  <a:cxn ang="T8">
                    <a:pos x="T4" y="T5"/>
                  </a:cxn>
                </a:cxnLst>
                <a:rect l="T9" t="T10" r="T11" b="T12"/>
                <a:pathLst>
                  <a:path w="1237" h="1240">
                    <a:moveTo>
                      <a:pt x="1237" y="124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3" name="Freeform 556"/>
              <p:cNvSpPr>
                <a:spLocks/>
              </p:cNvSpPr>
              <p:nvPr/>
            </p:nvSpPr>
            <p:spPr bwMode="auto">
              <a:xfrm>
                <a:off x="7259" y="2802"/>
                <a:ext cx="303" cy="303"/>
              </a:xfrm>
              <a:custGeom>
                <a:avLst/>
                <a:gdLst>
                  <a:gd name="T0" fmla="*/ 1211 w 1211"/>
                  <a:gd name="T1" fmla="*/ 1213 h 1213"/>
                  <a:gd name="T2" fmla="*/ 0 w 1211"/>
                  <a:gd name="T3" fmla="*/ 0 h 1213"/>
                  <a:gd name="T4" fmla="*/ 1 w 1211"/>
                  <a:gd name="T5" fmla="*/ 0 h 1213"/>
                  <a:gd name="T6" fmla="*/ 0 60000 65536"/>
                  <a:gd name="T7" fmla="*/ 0 60000 65536"/>
                  <a:gd name="T8" fmla="*/ 0 60000 65536"/>
                  <a:gd name="T9" fmla="*/ 0 w 1211"/>
                  <a:gd name="T10" fmla="*/ 0 h 1213"/>
                  <a:gd name="T11" fmla="*/ 1211 w 1211"/>
                  <a:gd name="T12" fmla="*/ 1213 h 1213"/>
                </a:gdLst>
                <a:ahLst/>
                <a:cxnLst>
                  <a:cxn ang="T6">
                    <a:pos x="T0" y="T1"/>
                  </a:cxn>
                  <a:cxn ang="T7">
                    <a:pos x="T2" y="T3"/>
                  </a:cxn>
                  <a:cxn ang="T8">
                    <a:pos x="T4" y="T5"/>
                  </a:cxn>
                </a:cxnLst>
                <a:rect l="T9" t="T10" r="T11" b="T12"/>
                <a:pathLst>
                  <a:path w="1211" h="1213">
                    <a:moveTo>
                      <a:pt x="1211" y="121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4" name="Freeform 557"/>
              <p:cNvSpPr>
                <a:spLocks/>
              </p:cNvSpPr>
              <p:nvPr/>
            </p:nvSpPr>
            <p:spPr bwMode="auto">
              <a:xfrm>
                <a:off x="7368" y="2802"/>
                <a:ext cx="296" cy="297"/>
              </a:xfrm>
              <a:custGeom>
                <a:avLst/>
                <a:gdLst>
                  <a:gd name="T0" fmla="*/ 1184 w 1184"/>
                  <a:gd name="T1" fmla="*/ 1186 h 1186"/>
                  <a:gd name="T2" fmla="*/ 0 w 1184"/>
                  <a:gd name="T3" fmla="*/ 0 h 1186"/>
                  <a:gd name="T4" fmla="*/ 1 w 1184"/>
                  <a:gd name="T5" fmla="*/ 0 h 1186"/>
                  <a:gd name="T6" fmla="*/ 0 60000 65536"/>
                  <a:gd name="T7" fmla="*/ 0 60000 65536"/>
                  <a:gd name="T8" fmla="*/ 0 60000 65536"/>
                  <a:gd name="T9" fmla="*/ 0 w 1184"/>
                  <a:gd name="T10" fmla="*/ 0 h 1186"/>
                  <a:gd name="T11" fmla="*/ 1184 w 1184"/>
                  <a:gd name="T12" fmla="*/ 1186 h 1186"/>
                </a:gdLst>
                <a:ahLst/>
                <a:cxnLst>
                  <a:cxn ang="T6">
                    <a:pos x="T0" y="T1"/>
                  </a:cxn>
                  <a:cxn ang="T7">
                    <a:pos x="T2" y="T3"/>
                  </a:cxn>
                  <a:cxn ang="T8">
                    <a:pos x="T4" y="T5"/>
                  </a:cxn>
                </a:cxnLst>
                <a:rect l="T9" t="T10" r="T11" b="T12"/>
                <a:pathLst>
                  <a:path w="1184" h="1186">
                    <a:moveTo>
                      <a:pt x="1184" y="118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5" name="Freeform 558"/>
              <p:cNvSpPr>
                <a:spLocks/>
              </p:cNvSpPr>
              <p:nvPr/>
            </p:nvSpPr>
            <p:spPr bwMode="auto">
              <a:xfrm>
                <a:off x="7477" y="2802"/>
                <a:ext cx="290" cy="290"/>
              </a:xfrm>
              <a:custGeom>
                <a:avLst/>
                <a:gdLst>
                  <a:gd name="T0" fmla="*/ 1158 w 1158"/>
                  <a:gd name="T1" fmla="*/ 1160 h 1160"/>
                  <a:gd name="T2" fmla="*/ 0 w 1158"/>
                  <a:gd name="T3" fmla="*/ 0 h 1160"/>
                  <a:gd name="T4" fmla="*/ 1 w 1158"/>
                  <a:gd name="T5" fmla="*/ 0 h 1160"/>
                  <a:gd name="T6" fmla="*/ 0 60000 65536"/>
                  <a:gd name="T7" fmla="*/ 0 60000 65536"/>
                  <a:gd name="T8" fmla="*/ 0 60000 65536"/>
                  <a:gd name="T9" fmla="*/ 0 w 1158"/>
                  <a:gd name="T10" fmla="*/ 0 h 1160"/>
                  <a:gd name="T11" fmla="*/ 1158 w 1158"/>
                  <a:gd name="T12" fmla="*/ 1160 h 1160"/>
                </a:gdLst>
                <a:ahLst/>
                <a:cxnLst>
                  <a:cxn ang="T6">
                    <a:pos x="T0" y="T1"/>
                  </a:cxn>
                  <a:cxn ang="T7">
                    <a:pos x="T2" y="T3"/>
                  </a:cxn>
                  <a:cxn ang="T8">
                    <a:pos x="T4" y="T5"/>
                  </a:cxn>
                </a:cxnLst>
                <a:rect l="T9" t="T10" r="T11" b="T12"/>
                <a:pathLst>
                  <a:path w="1158" h="1160">
                    <a:moveTo>
                      <a:pt x="1158" y="116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6" name="Freeform 559"/>
              <p:cNvSpPr>
                <a:spLocks/>
              </p:cNvSpPr>
              <p:nvPr/>
            </p:nvSpPr>
            <p:spPr bwMode="auto">
              <a:xfrm>
                <a:off x="7586" y="2802"/>
                <a:ext cx="283" cy="283"/>
              </a:xfrm>
              <a:custGeom>
                <a:avLst/>
                <a:gdLst>
                  <a:gd name="T0" fmla="*/ 1131 w 1131"/>
                  <a:gd name="T1" fmla="*/ 1133 h 1133"/>
                  <a:gd name="T2" fmla="*/ 0 w 1131"/>
                  <a:gd name="T3" fmla="*/ 0 h 1133"/>
                  <a:gd name="T4" fmla="*/ 1 w 1131"/>
                  <a:gd name="T5" fmla="*/ 0 h 1133"/>
                  <a:gd name="T6" fmla="*/ 0 60000 65536"/>
                  <a:gd name="T7" fmla="*/ 0 60000 65536"/>
                  <a:gd name="T8" fmla="*/ 0 60000 65536"/>
                  <a:gd name="T9" fmla="*/ 0 w 1131"/>
                  <a:gd name="T10" fmla="*/ 0 h 1133"/>
                  <a:gd name="T11" fmla="*/ 1131 w 1131"/>
                  <a:gd name="T12" fmla="*/ 1133 h 1133"/>
                </a:gdLst>
                <a:ahLst/>
                <a:cxnLst>
                  <a:cxn ang="T6">
                    <a:pos x="T0" y="T1"/>
                  </a:cxn>
                  <a:cxn ang="T7">
                    <a:pos x="T2" y="T3"/>
                  </a:cxn>
                  <a:cxn ang="T8">
                    <a:pos x="T4" y="T5"/>
                  </a:cxn>
                </a:cxnLst>
                <a:rect l="T9" t="T10" r="T11" b="T12"/>
                <a:pathLst>
                  <a:path w="1131" h="1133">
                    <a:moveTo>
                      <a:pt x="1131" y="113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7" name="Freeform 560"/>
              <p:cNvSpPr>
                <a:spLocks/>
              </p:cNvSpPr>
              <p:nvPr/>
            </p:nvSpPr>
            <p:spPr bwMode="auto">
              <a:xfrm>
                <a:off x="7695" y="2802"/>
                <a:ext cx="276" cy="277"/>
              </a:xfrm>
              <a:custGeom>
                <a:avLst/>
                <a:gdLst>
                  <a:gd name="T0" fmla="*/ 1104 w 1104"/>
                  <a:gd name="T1" fmla="*/ 1106 h 1106"/>
                  <a:gd name="T2" fmla="*/ 0 w 1104"/>
                  <a:gd name="T3" fmla="*/ 0 h 1106"/>
                  <a:gd name="T4" fmla="*/ 1 w 1104"/>
                  <a:gd name="T5" fmla="*/ 0 h 1106"/>
                  <a:gd name="T6" fmla="*/ 0 60000 65536"/>
                  <a:gd name="T7" fmla="*/ 0 60000 65536"/>
                  <a:gd name="T8" fmla="*/ 0 60000 65536"/>
                  <a:gd name="T9" fmla="*/ 0 w 1104"/>
                  <a:gd name="T10" fmla="*/ 0 h 1106"/>
                  <a:gd name="T11" fmla="*/ 1104 w 1104"/>
                  <a:gd name="T12" fmla="*/ 1106 h 1106"/>
                </a:gdLst>
                <a:ahLst/>
                <a:cxnLst>
                  <a:cxn ang="T6">
                    <a:pos x="T0" y="T1"/>
                  </a:cxn>
                  <a:cxn ang="T7">
                    <a:pos x="T2" y="T3"/>
                  </a:cxn>
                  <a:cxn ang="T8">
                    <a:pos x="T4" y="T5"/>
                  </a:cxn>
                </a:cxnLst>
                <a:rect l="T9" t="T10" r="T11" b="T12"/>
                <a:pathLst>
                  <a:path w="1104" h="1106">
                    <a:moveTo>
                      <a:pt x="1104" y="1106"/>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8" name="Freeform 561"/>
              <p:cNvSpPr>
                <a:spLocks/>
              </p:cNvSpPr>
              <p:nvPr/>
            </p:nvSpPr>
            <p:spPr bwMode="auto">
              <a:xfrm>
                <a:off x="7804" y="2802"/>
                <a:ext cx="173" cy="173"/>
              </a:xfrm>
              <a:custGeom>
                <a:avLst/>
                <a:gdLst>
                  <a:gd name="T0" fmla="*/ 690 w 690"/>
                  <a:gd name="T1" fmla="*/ 691 h 691"/>
                  <a:gd name="T2" fmla="*/ 0 w 690"/>
                  <a:gd name="T3" fmla="*/ 0 h 691"/>
                  <a:gd name="T4" fmla="*/ 1 w 690"/>
                  <a:gd name="T5" fmla="*/ 0 h 691"/>
                  <a:gd name="T6" fmla="*/ 0 60000 65536"/>
                  <a:gd name="T7" fmla="*/ 0 60000 65536"/>
                  <a:gd name="T8" fmla="*/ 0 60000 65536"/>
                  <a:gd name="T9" fmla="*/ 0 w 690"/>
                  <a:gd name="T10" fmla="*/ 0 h 691"/>
                  <a:gd name="T11" fmla="*/ 690 w 690"/>
                  <a:gd name="T12" fmla="*/ 691 h 691"/>
                </a:gdLst>
                <a:ahLst/>
                <a:cxnLst>
                  <a:cxn ang="T6">
                    <a:pos x="T0" y="T1"/>
                  </a:cxn>
                  <a:cxn ang="T7">
                    <a:pos x="T2" y="T3"/>
                  </a:cxn>
                  <a:cxn ang="T8">
                    <a:pos x="T4" y="T5"/>
                  </a:cxn>
                </a:cxnLst>
                <a:rect l="T9" t="T10" r="T11" b="T12"/>
                <a:pathLst>
                  <a:path w="690" h="691">
                    <a:moveTo>
                      <a:pt x="690" y="69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49" name="Freeform 562"/>
              <p:cNvSpPr>
                <a:spLocks/>
              </p:cNvSpPr>
              <p:nvPr/>
            </p:nvSpPr>
            <p:spPr bwMode="auto">
              <a:xfrm>
                <a:off x="7913" y="2802"/>
                <a:ext cx="64" cy="63"/>
              </a:xfrm>
              <a:custGeom>
                <a:avLst/>
                <a:gdLst>
                  <a:gd name="T0" fmla="*/ 254 w 254"/>
                  <a:gd name="T1" fmla="*/ 254 h 254"/>
                  <a:gd name="T2" fmla="*/ 0 w 254"/>
                  <a:gd name="T3" fmla="*/ 0 h 254"/>
                  <a:gd name="T4" fmla="*/ 1 w 254"/>
                  <a:gd name="T5" fmla="*/ 0 h 254"/>
                  <a:gd name="T6" fmla="*/ 0 60000 65536"/>
                  <a:gd name="T7" fmla="*/ 0 60000 65536"/>
                  <a:gd name="T8" fmla="*/ 0 60000 65536"/>
                  <a:gd name="T9" fmla="*/ 0 w 254"/>
                  <a:gd name="T10" fmla="*/ 0 h 254"/>
                  <a:gd name="T11" fmla="*/ 254 w 254"/>
                  <a:gd name="T12" fmla="*/ 254 h 254"/>
                </a:gdLst>
                <a:ahLst/>
                <a:cxnLst>
                  <a:cxn ang="T6">
                    <a:pos x="T0" y="T1"/>
                  </a:cxn>
                  <a:cxn ang="T7">
                    <a:pos x="T2" y="T3"/>
                  </a:cxn>
                  <a:cxn ang="T8">
                    <a:pos x="T4" y="T5"/>
                  </a:cxn>
                </a:cxnLst>
                <a:rect l="T9" t="T10" r="T11" b="T12"/>
                <a:pathLst>
                  <a:path w="254" h="254">
                    <a:moveTo>
                      <a:pt x="254" y="25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0" name="Freeform 563"/>
              <p:cNvSpPr>
                <a:spLocks/>
              </p:cNvSpPr>
              <p:nvPr/>
            </p:nvSpPr>
            <p:spPr bwMode="auto">
              <a:xfrm>
                <a:off x="8746" y="3745"/>
                <a:ext cx="57" cy="57"/>
              </a:xfrm>
              <a:custGeom>
                <a:avLst/>
                <a:gdLst>
                  <a:gd name="T0" fmla="*/ 228 w 228"/>
                  <a:gd name="T1" fmla="*/ 229 h 229"/>
                  <a:gd name="T2" fmla="*/ 0 w 228"/>
                  <a:gd name="T3" fmla="*/ 0 h 229"/>
                  <a:gd name="T4" fmla="*/ 1 w 228"/>
                  <a:gd name="T5" fmla="*/ 0 h 229"/>
                  <a:gd name="T6" fmla="*/ 0 60000 65536"/>
                  <a:gd name="T7" fmla="*/ 0 60000 65536"/>
                  <a:gd name="T8" fmla="*/ 0 60000 65536"/>
                  <a:gd name="T9" fmla="*/ 0 w 228"/>
                  <a:gd name="T10" fmla="*/ 0 h 229"/>
                  <a:gd name="T11" fmla="*/ 228 w 228"/>
                  <a:gd name="T12" fmla="*/ 229 h 229"/>
                </a:gdLst>
                <a:ahLst/>
                <a:cxnLst>
                  <a:cxn ang="T6">
                    <a:pos x="T0" y="T1"/>
                  </a:cxn>
                  <a:cxn ang="T7">
                    <a:pos x="T2" y="T3"/>
                  </a:cxn>
                  <a:cxn ang="T8">
                    <a:pos x="T4" y="T5"/>
                  </a:cxn>
                </a:cxnLst>
                <a:rect l="T9" t="T10" r="T11" b="T12"/>
                <a:pathLst>
                  <a:path w="228" h="229">
                    <a:moveTo>
                      <a:pt x="228" y="22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1" name="Freeform 564"/>
              <p:cNvSpPr>
                <a:spLocks/>
              </p:cNvSpPr>
              <p:nvPr/>
            </p:nvSpPr>
            <p:spPr bwMode="auto">
              <a:xfrm>
                <a:off x="8746" y="3672"/>
                <a:ext cx="118" cy="119"/>
              </a:xfrm>
              <a:custGeom>
                <a:avLst/>
                <a:gdLst>
                  <a:gd name="T0" fmla="*/ 472 w 472"/>
                  <a:gd name="T1" fmla="*/ 474 h 474"/>
                  <a:gd name="T2" fmla="*/ 0 w 472"/>
                  <a:gd name="T3" fmla="*/ 0 h 474"/>
                  <a:gd name="T4" fmla="*/ 1 w 472"/>
                  <a:gd name="T5" fmla="*/ 0 h 474"/>
                  <a:gd name="T6" fmla="*/ 0 60000 65536"/>
                  <a:gd name="T7" fmla="*/ 0 60000 65536"/>
                  <a:gd name="T8" fmla="*/ 0 60000 65536"/>
                  <a:gd name="T9" fmla="*/ 0 w 472"/>
                  <a:gd name="T10" fmla="*/ 0 h 474"/>
                  <a:gd name="T11" fmla="*/ 472 w 472"/>
                  <a:gd name="T12" fmla="*/ 474 h 474"/>
                </a:gdLst>
                <a:ahLst/>
                <a:cxnLst>
                  <a:cxn ang="T6">
                    <a:pos x="T0" y="T1"/>
                  </a:cxn>
                  <a:cxn ang="T7">
                    <a:pos x="T2" y="T3"/>
                  </a:cxn>
                  <a:cxn ang="T8">
                    <a:pos x="T4" y="T5"/>
                  </a:cxn>
                </a:cxnLst>
                <a:rect l="T9" t="T10" r="T11" b="T12"/>
                <a:pathLst>
                  <a:path w="472" h="474">
                    <a:moveTo>
                      <a:pt x="472" y="47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2" name="Freeform 565"/>
              <p:cNvSpPr>
                <a:spLocks/>
              </p:cNvSpPr>
              <p:nvPr/>
            </p:nvSpPr>
            <p:spPr bwMode="auto">
              <a:xfrm>
                <a:off x="8779" y="3632"/>
                <a:ext cx="130" cy="131"/>
              </a:xfrm>
              <a:custGeom>
                <a:avLst/>
                <a:gdLst>
                  <a:gd name="T0" fmla="*/ 521 w 521"/>
                  <a:gd name="T1" fmla="*/ 521 h 521"/>
                  <a:gd name="T2" fmla="*/ 0 w 521"/>
                  <a:gd name="T3" fmla="*/ 0 h 521"/>
                  <a:gd name="T4" fmla="*/ 2 w 521"/>
                  <a:gd name="T5" fmla="*/ 0 h 521"/>
                  <a:gd name="T6" fmla="*/ 0 60000 65536"/>
                  <a:gd name="T7" fmla="*/ 0 60000 65536"/>
                  <a:gd name="T8" fmla="*/ 0 60000 65536"/>
                  <a:gd name="T9" fmla="*/ 0 w 521"/>
                  <a:gd name="T10" fmla="*/ 0 h 521"/>
                  <a:gd name="T11" fmla="*/ 521 w 521"/>
                  <a:gd name="T12" fmla="*/ 521 h 521"/>
                </a:gdLst>
                <a:ahLst/>
                <a:cxnLst>
                  <a:cxn ang="T6">
                    <a:pos x="T0" y="T1"/>
                  </a:cxn>
                  <a:cxn ang="T7">
                    <a:pos x="T2" y="T3"/>
                  </a:cxn>
                  <a:cxn ang="T8">
                    <a:pos x="T4" y="T5"/>
                  </a:cxn>
                </a:cxnLst>
                <a:rect l="T9" t="T10" r="T11" b="T12"/>
                <a:pathLst>
                  <a:path w="521" h="521">
                    <a:moveTo>
                      <a:pt x="521" y="521"/>
                    </a:moveTo>
                    <a:lnTo>
                      <a:pt x="0" y="0"/>
                    </a:lnTo>
                    <a:lnTo>
                      <a:pt x="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3" name="Freeform 566"/>
              <p:cNvSpPr>
                <a:spLocks/>
              </p:cNvSpPr>
              <p:nvPr/>
            </p:nvSpPr>
            <p:spPr bwMode="auto">
              <a:xfrm>
                <a:off x="8849" y="3629"/>
                <a:ext cx="105" cy="106"/>
              </a:xfrm>
              <a:custGeom>
                <a:avLst/>
                <a:gdLst>
                  <a:gd name="T0" fmla="*/ 422 w 422"/>
                  <a:gd name="T1" fmla="*/ 424 h 424"/>
                  <a:gd name="T2" fmla="*/ 0 w 422"/>
                  <a:gd name="T3" fmla="*/ 0 h 424"/>
                  <a:gd name="T4" fmla="*/ 1 w 422"/>
                  <a:gd name="T5" fmla="*/ 0 h 424"/>
                  <a:gd name="T6" fmla="*/ 0 60000 65536"/>
                  <a:gd name="T7" fmla="*/ 0 60000 65536"/>
                  <a:gd name="T8" fmla="*/ 0 60000 65536"/>
                  <a:gd name="T9" fmla="*/ 0 w 422"/>
                  <a:gd name="T10" fmla="*/ 0 h 424"/>
                  <a:gd name="T11" fmla="*/ 422 w 422"/>
                  <a:gd name="T12" fmla="*/ 424 h 424"/>
                </a:gdLst>
                <a:ahLst/>
                <a:cxnLst>
                  <a:cxn ang="T6">
                    <a:pos x="T0" y="T1"/>
                  </a:cxn>
                  <a:cxn ang="T7">
                    <a:pos x="T2" y="T3"/>
                  </a:cxn>
                  <a:cxn ang="T8">
                    <a:pos x="T4" y="T5"/>
                  </a:cxn>
                </a:cxnLst>
                <a:rect l="T9" t="T10" r="T11" b="T12"/>
                <a:pathLst>
                  <a:path w="422" h="424">
                    <a:moveTo>
                      <a:pt x="422" y="424"/>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4" name="Freeform 567"/>
              <p:cNvSpPr>
                <a:spLocks/>
              </p:cNvSpPr>
              <p:nvPr/>
            </p:nvSpPr>
            <p:spPr bwMode="auto">
              <a:xfrm>
                <a:off x="8921" y="3629"/>
                <a:ext cx="86" cy="86"/>
              </a:xfrm>
              <a:custGeom>
                <a:avLst/>
                <a:gdLst>
                  <a:gd name="T0" fmla="*/ 342 w 342"/>
                  <a:gd name="T1" fmla="*/ 343 h 343"/>
                  <a:gd name="T2" fmla="*/ 0 w 342"/>
                  <a:gd name="T3" fmla="*/ 0 h 343"/>
                  <a:gd name="T4" fmla="*/ 1 w 342"/>
                  <a:gd name="T5" fmla="*/ 0 h 343"/>
                  <a:gd name="T6" fmla="*/ 0 60000 65536"/>
                  <a:gd name="T7" fmla="*/ 0 60000 65536"/>
                  <a:gd name="T8" fmla="*/ 0 60000 65536"/>
                  <a:gd name="T9" fmla="*/ 0 w 342"/>
                  <a:gd name="T10" fmla="*/ 0 h 343"/>
                  <a:gd name="T11" fmla="*/ 342 w 342"/>
                  <a:gd name="T12" fmla="*/ 343 h 343"/>
                </a:gdLst>
                <a:ahLst/>
                <a:cxnLst>
                  <a:cxn ang="T6">
                    <a:pos x="T0" y="T1"/>
                  </a:cxn>
                  <a:cxn ang="T7">
                    <a:pos x="T2" y="T3"/>
                  </a:cxn>
                  <a:cxn ang="T8">
                    <a:pos x="T4" y="T5"/>
                  </a:cxn>
                </a:cxnLst>
                <a:rect l="T9" t="T10" r="T11" b="T12"/>
                <a:pathLst>
                  <a:path w="342" h="343">
                    <a:moveTo>
                      <a:pt x="342" y="34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5" name="Freeform 568"/>
              <p:cNvSpPr>
                <a:spLocks/>
              </p:cNvSpPr>
              <p:nvPr/>
            </p:nvSpPr>
            <p:spPr bwMode="auto">
              <a:xfrm>
                <a:off x="8746" y="3454"/>
                <a:ext cx="32" cy="32"/>
              </a:xfrm>
              <a:custGeom>
                <a:avLst/>
                <a:gdLst>
                  <a:gd name="T0" fmla="*/ 128 w 128"/>
                  <a:gd name="T1" fmla="*/ 129 h 129"/>
                  <a:gd name="T2" fmla="*/ 0 w 128"/>
                  <a:gd name="T3" fmla="*/ 0 h 129"/>
                  <a:gd name="T4" fmla="*/ 1 w 128"/>
                  <a:gd name="T5" fmla="*/ 0 h 129"/>
                  <a:gd name="T6" fmla="*/ 0 60000 65536"/>
                  <a:gd name="T7" fmla="*/ 0 60000 65536"/>
                  <a:gd name="T8" fmla="*/ 0 60000 65536"/>
                  <a:gd name="T9" fmla="*/ 0 w 128"/>
                  <a:gd name="T10" fmla="*/ 0 h 129"/>
                  <a:gd name="T11" fmla="*/ 128 w 128"/>
                  <a:gd name="T12" fmla="*/ 129 h 129"/>
                </a:gdLst>
                <a:ahLst/>
                <a:cxnLst>
                  <a:cxn ang="T6">
                    <a:pos x="T0" y="T1"/>
                  </a:cxn>
                  <a:cxn ang="T7">
                    <a:pos x="T2" y="T3"/>
                  </a:cxn>
                  <a:cxn ang="T8">
                    <a:pos x="T4" y="T5"/>
                  </a:cxn>
                </a:cxnLst>
                <a:rect l="T9" t="T10" r="T11" b="T12"/>
                <a:pathLst>
                  <a:path w="128" h="129">
                    <a:moveTo>
                      <a:pt x="128" y="129"/>
                    </a:moveTo>
                    <a:lnTo>
                      <a:pt x="0" y="0"/>
                    </a:lnTo>
                    <a:lnTo>
                      <a:pt x="1"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6" name="Freeform 569"/>
              <p:cNvSpPr>
                <a:spLocks/>
              </p:cNvSpPr>
              <p:nvPr/>
            </p:nvSpPr>
            <p:spPr bwMode="auto">
              <a:xfrm>
                <a:off x="8967" y="3602"/>
                <a:ext cx="89" cy="90"/>
              </a:xfrm>
              <a:custGeom>
                <a:avLst/>
                <a:gdLst>
                  <a:gd name="T0" fmla="*/ 357 w 357"/>
                  <a:gd name="T1" fmla="*/ 357 h 357"/>
                  <a:gd name="T2" fmla="*/ 0 w 357"/>
                  <a:gd name="T3" fmla="*/ 0 h 357"/>
                  <a:gd name="T4" fmla="*/ 1 w 357"/>
                  <a:gd name="T5" fmla="*/ 0 h 357"/>
                  <a:gd name="T6" fmla="*/ 0 60000 65536"/>
                  <a:gd name="T7" fmla="*/ 0 60000 65536"/>
                  <a:gd name="T8" fmla="*/ 0 60000 65536"/>
                  <a:gd name="T9" fmla="*/ 0 w 357"/>
                  <a:gd name="T10" fmla="*/ 0 h 357"/>
                  <a:gd name="T11" fmla="*/ 357 w 357"/>
                  <a:gd name="T12" fmla="*/ 357 h 357"/>
                </a:gdLst>
                <a:ahLst/>
                <a:cxnLst>
                  <a:cxn ang="T6">
                    <a:pos x="T0" y="T1"/>
                  </a:cxn>
                  <a:cxn ang="T7">
                    <a:pos x="T2" y="T3"/>
                  </a:cxn>
                  <a:cxn ang="T8">
                    <a:pos x="T4" y="T5"/>
                  </a:cxn>
                </a:cxnLst>
                <a:rect l="T9" t="T10" r="T11" b="T12"/>
                <a:pathLst>
                  <a:path w="357" h="357">
                    <a:moveTo>
                      <a:pt x="357" y="357"/>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7" name="Freeform 570"/>
              <p:cNvSpPr>
                <a:spLocks/>
              </p:cNvSpPr>
              <p:nvPr/>
            </p:nvSpPr>
            <p:spPr bwMode="auto">
              <a:xfrm>
                <a:off x="8746" y="3381"/>
                <a:ext cx="108" cy="108"/>
              </a:xfrm>
              <a:custGeom>
                <a:avLst/>
                <a:gdLst>
                  <a:gd name="T0" fmla="*/ 431 w 431"/>
                  <a:gd name="T1" fmla="*/ 432 h 432"/>
                  <a:gd name="T2" fmla="*/ 0 w 431"/>
                  <a:gd name="T3" fmla="*/ 0 h 432"/>
                  <a:gd name="T4" fmla="*/ 1 w 431"/>
                  <a:gd name="T5" fmla="*/ 0 h 432"/>
                  <a:gd name="T6" fmla="*/ 0 60000 65536"/>
                  <a:gd name="T7" fmla="*/ 0 60000 65536"/>
                  <a:gd name="T8" fmla="*/ 0 60000 65536"/>
                  <a:gd name="T9" fmla="*/ 0 w 431"/>
                  <a:gd name="T10" fmla="*/ 0 h 432"/>
                  <a:gd name="T11" fmla="*/ 431 w 431"/>
                  <a:gd name="T12" fmla="*/ 432 h 432"/>
                </a:gdLst>
                <a:ahLst/>
                <a:cxnLst>
                  <a:cxn ang="T6">
                    <a:pos x="T0" y="T1"/>
                  </a:cxn>
                  <a:cxn ang="T7">
                    <a:pos x="T2" y="T3"/>
                  </a:cxn>
                  <a:cxn ang="T8">
                    <a:pos x="T4" y="T5"/>
                  </a:cxn>
                </a:cxnLst>
                <a:rect l="T9" t="T10" r="T11" b="T12"/>
                <a:pathLst>
                  <a:path w="431" h="432">
                    <a:moveTo>
                      <a:pt x="431" y="43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8" name="Freeform 571"/>
              <p:cNvSpPr>
                <a:spLocks/>
              </p:cNvSpPr>
              <p:nvPr/>
            </p:nvSpPr>
            <p:spPr bwMode="auto">
              <a:xfrm>
                <a:off x="9000" y="3562"/>
                <a:ext cx="85" cy="86"/>
              </a:xfrm>
              <a:custGeom>
                <a:avLst/>
                <a:gdLst>
                  <a:gd name="T0" fmla="*/ 341 w 341"/>
                  <a:gd name="T1" fmla="*/ 342 h 342"/>
                  <a:gd name="T2" fmla="*/ 0 w 341"/>
                  <a:gd name="T3" fmla="*/ 0 h 342"/>
                  <a:gd name="T4" fmla="*/ 1 w 341"/>
                  <a:gd name="T5" fmla="*/ 0 h 342"/>
                  <a:gd name="T6" fmla="*/ 0 60000 65536"/>
                  <a:gd name="T7" fmla="*/ 0 60000 65536"/>
                  <a:gd name="T8" fmla="*/ 0 60000 65536"/>
                  <a:gd name="T9" fmla="*/ 0 w 341"/>
                  <a:gd name="T10" fmla="*/ 0 h 342"/>
                  <a:gd name="T11" fmla="*/ 341 w 341"/>
                  <a:gd name="T12" fmla="*/ 342 h 342"/>
                </a:gdLst>
                <a:ahLst/>
                <a:cxnLst>
                  <a:cxn ang="T6">
                    <a:pos x="T0" y="T1"/>
                  </a:cxn>
                  <a:cxn ang="T7">
                    <a:pos x="T2" y="T3"/>
                  </a:cxn>
                  <a:cxn ang="T8">
                    <a:pos x="T4" y="T5"/>
                  </a:cxn>
                </a:cxnLst>
                <a:rect l="T9" t="T10" r="T11" b="T12"/>
                <a:pathLst>
                  <a:path w="341" h="342">
                    <a:moveTo>
                      <a:pt x="341" y="34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59" name="Freeform 572"/>
              <p:cNvSpPr>
                <a:spLocks/>
              </p:cNvSpPr>
              <p:nvPr/>
            </p:nvSpPr>
            <p:spPr bwMode="auto">
              <a:xfrm>
                <a:off x="8766" y="3329"/>
                <a:ext cx="161" cy="160"/>
              </a:xfrm>
              <a:custGeom>
                <a:avLst/>
                <a:gdLst>
                  <a:gd name="T0" fmla="*/ 641 w 641"/>
                  <a:gd name="T1" fmla="*/ 643 h 643"/>
                  <a:gd name="T2" fmla="*/ 0 w 641"/>
                  <a:gd name="T3" fmla="*/ 0 h 643"/>
                  <a:gd name="T4" fmla="*/ 1 w 641"/>
                  <a:gd name="T5" fmla="*/ 0 h 643"/>
                  <a:gd name="T6" fmla="*/ 0 60000 65536"/>
                  <a:gd name="T7" fmla="*/ 0 60000 65536"/>
                  <a:gd name="T8" fmla="*/ 0 60000 65536"/>
                  <a:gd name="T9" fmla="*/ 0 w 641"/>
                  <a:gd name="T10" fmla="*/ 0 h 643"/>
                  <a:gd name="T11" fmla="*/ 641 w 641"/>
                  <a:gd name="T12" fmla="*/ 643 h 643"/>
                </a:gdLst>
                <a:ahLst/>
                <a:cxnLst>
                  <a:cxn ang="T6">
                    <a:pos x="T0" y="T1"/>
                  </a:cxn>
                  <a:cxn ang="T7">
                    <a:pos x="T2" y="T3"/>
                  </a:cxn>
                  <a:cxn ang="T8">
                    <a:pos x="T4" y="T5"/>
                  </a:cxn>
                </a:cxnLst>
                <a:rect l="T9" t="T10" r="T11" b="T12"/>
                <a:pathLst>
                  <a:path w="641" h="643">
                    <a:moveTo>
                      <a:pt x="641" y="643"/>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0" name="Freeform 573"/>
              <p:cNvSpPr>
                <a:spLocks/>
              </p:cNvSpPr>
              <p:nvPr/>
            </p:nvSpPr>
            <p:spPr bwMode="auto">
              <a:xfrm>
                <a:off x="8852" y="3342"/>
                <a:ext cx="239" cy="239"/>
              </a:xfrm>
              <a:custGeom>
                <a:avLst/>
                <a:gdLst>
                  <a:gd name="T0" fmla="*/ 956 w 956"/>
                  <a:gd name="T1" fmla="*/ 958 h 958"/>
                  <a:gd name="T2" fmla="*/ 869 w 956"/>
                  <a:gd name="T3" fmla="*/ 871 h 958"/>
                  <a:gd name="T4" fmla="*/ 0 w 956"/>
                  <a:gd name="T5" fmla="*/ 0 h 958"/>
                  <a:gd name="T6" fmla="*/ 1 w 956"/>
                  <a:gd name="T7" fmla="*/ 0 h 958"/>
                  <a:gd name="T8" fmla="*/ 0 60000 65536"/>
                  <a:gd name="T9" fmla="*/ 0 60000 65536"/>
                  <a:gd name="T10" fmla="*/ 0 60000 65536"/>
                  <a:gd name="T11" fmla="*/ 0 60000 65536"/>
                  <a:gd name="T12" fmla="*/ 0 w 956"/>
                  <a:gd name="T13" fmla="*/ 0 h 958"/>
                  <a:gd name="T14" fmla="*/ 956 w 956"/>
                  <a:gd name="T15" fmla="*/ 958 h 958"/>
                </a:gdLst>
                <a:ahLst/>
                <a:cxnLst>
                  <a:cxn ang="T8">
                    <a:pos x="T0" y="T1"/>
                  </a:cxn>
                  <a:cxn ang="T9">
                    <a:pos x="T2" y="T3"/>
                  </a:cxn>
                  <a:cxn ang="T10">
                    <a:pos x="T4" y="T5"/>
                  </a:cxn>
                  <a:cxn ang="T11">
                    <a:pos x="T6" y="T7"/>
                  </a:cxn>
                </a:cxnLst>
                <a:rect l="T12" t="T13" r="T14" b="T15"/>
                <a:pathLst>
                  <a:path w="956" h="958">
                    <a:moveTo>
                      <a:pt x="956" y="958"/>
                    </a:moveTo>
                    <a:lnTo>
                      <a:pt x="869" y="871"/>
                    </a:ln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1" name="Freeform 574"/>
              <p:cNvSpPr>
                <a:spLocks/>
              </p:cNvSpPr>
              <p:nvPr/>
            </p:nvSpPr>
            <p:spPr bwMode="auto">
              <a:xfrm>
                <a:off x="8964" y="3381"/>
                <a:ext cx="97" cy="97"/>
              </a:xfrm>
              <a:custGeom>
                <a:avLst/>
                <a:gdLst>
                  <a:gd name="T0" fmla="*/ 387 w 387"/>
                  <a:gd name="T1" fmla="*/ 388 h 388"/>
                  <a:gd name="T2" fmla="*/ 0 w 387"/>
                  <a:gd name="T3" fmla="*/ 0 h 388"/>
                  <a:gd name="T4" fmla="*/ 1 w 387"/>
                  <a:gd name="T5" fmla="*/ 0 h 388"/>
                  <a:gd name="T6" fmla="*/ 0 60000 65536"/>
                  <a:gd name="T7" fmla="*/ 0 60000 65536"/>
                  <a:gd name="T8" fmla="*/ 0 60000 65536"/>
                  <a:gd name="T9" fmla="*/ 0 w 387"/>
                  <a:gd name="T10" fmla="*/ 0 h 388"/>
                  <a:gd name="T11" fmla="*/ 387 w 387"/>
                  <a:gd name="T12" fmla="*/ 388 h 388"/>
                </a:gdLst>
                <a:ahLst/>
                <a:cxnLst>
                  <a:cxn ang="T6">
                    <a:pos x="T0" y="T1"/>
                  </a:cxn>
                  <a:cxn ang="T7">
                    <a:pos x="T2" y="T3"/>
                  </a:cxn>
                  <a:cxn ang="T8">
                    <a:pos x="T4" y="T5"/>
                  </a:cxn>
                </a:cxnLst>
                <a:rect l="T9" t="T10" r="T11" b="T12"/>
                <a:pathLst>
                  <a:path w="387" h="388">
                    <a:moveTo>
                      <a:pt x="387" y="38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2" name="Freeform 575"/>
              <p:cNvSpPr>
                <a:spLocks/>
              </p:cNvSpPr>
              <p:nvPr/>
            </p:nvSpPr>
            <p:spPr bwMode="auto">
              <a:xfrm>
                <a:off x="6392" y="3181"/>
                <a:ext cx="2" cy="2"/>
              </a:xfrm>
              <a:custGeom>
                <a:avLst/>
                <a:gdLst>
                  <a:gd name="T0" fmla="*/ 0 w 9"/>
                  <a:gd name="T1" fmla="*/ 9 h 9"/>
                  <a:gd name="T2" fmla="*/ 8 w 9"/>
                  <a:gd name="T3" fmla="*/ 0 h 9"/>
                  <a:gd name="T4" fmla="*/ 9 w 9"/>
                  <a:gd name="T5" fmla="*/ 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0" y="9"/>
                    </a:moveTo>
                    <a:lnTo>
                      <a:pt x="8" y="0"/>
                    </a:lnTo>
                    <a:lnTo>
                      <a:pt x="9"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3" name="Freeform 576"/>
              <p:cNvSpPr>
                <a:spLocks/>
              </p:cNvSpPr>
              <p:nvPr/>
            </p:nvSpPr>
            <p:spPr bwMode="auto">
              <a:xfrm>
                <a:off x="6392" y="3176"/>
                <a:ext cx="80" cy="80"/>
              </a:xfrm>
              <a:custGeom>
                <a:avLst/>
                <a:gdLst>
                  <a:gd name="T0" fmla="*/ 0 w 320"/>
                  <a:gd name="T1" fmla="*/ 320 h 320"/>
                  <a:gd name="T2" fmla="*/ 319 w 320"/>
                  <a:gd name="T3" fmla="*/ 0 h 320"/>
                  <a:gd name="T4" fmla="*/ 320 w 320"/>
                  <a:gd name="T5" fmla="*/ 0 h 320"/>
                  <a:gd name="T6" fmla="*/ 0 60000 65536"/>
                  <a:gd name="T7" fmla="*/ 0 60000 65536"/>
                  <a:gd name="T8" fmla="*/ 0 60000 65536"/>
                  <a:gd name="T9" fmla="*/ 0 w 320"/>
                  <a:gd name="T10" fmla="*/ 0 h 320"/>
                  <a:gd name="T11" fmla="*/ 320 w 320"/>
                  <a:gd name="T12" fmla="*/ 320 h 320"/>
                </a:gdLst>
                <a:ahLst/>
                <a:cxnLst>
                  <a:cxn ang="T6">
                    <a:pos x="T0" y="T1"/>
                  </a:cxn>
                  <a:cxn ang="T7">
                    <a:pos x="T2" y="T3"/>
                  </a:cxn>
                  <a:cxn ang="T8">
                    <a:pos x="T4" y="T5"/>
                  </a:cxn>
                </a:cxnLst>
                <a:rect l="T9" t="T10" r="T11" b="T12"/>
                <a:pathLst>
                  <a:path w="320" h="320">
                    <a:moveTo>
                      <a:pt x="0" y="320"/>
                    </a:moveTo>
                    <a:lnTo>
                      <a:pt x="319" y="0"/>
                    </a:lnTo>
                    <a:lnTo>
                      <a:pt x="32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4" name="Freeform 577"/>
              <p:cNvSpPr>
                <a:spLocks/>
              </p:cNvSpPr>
              <p:nvPr/>
            </p:nvSpPr>
            <p:spPr bwMode="auto">
              <a:xfrm>
                <a:off x="6392" y="3171"/>
                <a:ext cx="158" cy="158"/>
              </a:xfrm>
              <a:custGeom>
                <a:avLst/>
                <a:gdLst>
                  <a:gd name="T0" fmla="*/ 0 w 632"/>
                  <a:gd name="T1" fmla="*/ 632 h 632"/>
                  <a:gd name="T2" fmla="*/ 630 w 632"/>
                  <a:gd name="T3" fmla="*/ 0 h 632"/>
                  <a:gd name="T4" fmla="*/ 632 w 632"/>
                  <a:gd name="T5" fmla="*/ 0 h 632"/>
                  <a:gd name="T6" fmla="*/ 0 60000 65536"/>
                  <a:gd name="T7" fmla="*/ 0 60000 65536"/>
                  <a:gd name="T8" fmla="*/ 0 60000 65536"/>
                  <a:gd name="T9" fmla="*/ 0 w 632"/>
                  <a:gd name="T10" fmla="*/ 0 h 632"/>
                  <a:gd name="T11" fmla="*/ 632 w 632"/>
                  <a:gd name="T12" fmla="*/ 632 h 632"/>
                </a:gdLst>
                <a:ahLst/>
                <a:cxnLst>
                  <a:cxn ang="T6">
                    <a:pos x="T0" y="T1"/>
                  </a:cxn>
                  <a:cxn ang="T7">
                    <a:pos x="T2" y="T3"/>
                  </a:cxn>
                  <a:cxn ang="T8">
                    <a:pos x="T4" y="T5"/>
                  </a:cxn>
                </a:cxnLst>
                <a:rect l="T9" t="T10" r="T11" b="T12"/>
                <a:pathLst>
                  <a:path w="632" h="632">
                    <a:moveTo>
                      <a:pt x="0" y="632"/>
                    </a:moveTo>
                    <a:lnTo>
                      <a:pt x="630" y="0"/>
                    </a:lnTo>
                    <a:lnTo>
                      <a:pt x="63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5" name="Freeform 578"/>
              <p:cNvSpPr>
                <a:spLocks/>
              </p:cNvSpPr>
              <p:nvPr/>
            </p:nvSpPr>
            <p:spPr bwMode="auto">
              <a:xfrm>
                <a:off x="6392" y="3166"/>
                <a:ext cx="236" cy="236"/>
              </a:xfrm>
              <a:custGeom>
                <a:avLst/>
                <a:gdLst>
                  <a:gd name="T0" fmla="*/ 0 w 942"/>
                  <a:gd name="T1" fmla="*/ 943 h 943"/>
                  <a:gd name="T2" fmla="*/ 941 w 942"/>
                  <a:gd name="T3" fmla="*/ 0 h 943"/>
                  <a:gd name="T4" fmla="*/ 942 w 942"/>
                  <a:gd name="T5" fmla="*/ 0 h 943"/>
                  <a:gd name="T6" fmla="*/ 0 60000 65536"/>
                  <a:gd name="T7" fmla="*/ 0 60000 65536"/>
                  <a:gd name="T8" fmla="*/ 0 60000 65536"/>
                  <a:gd name="T9" fmla="*/ 0 w 942"/>
                  <a:gd name="T10" fmla="*/ 0 h 943"/>
                  <a:gd name="T11" fmla="*/ 942 w 942"/>
                  <a:gd name="T12" fmla="*/ 943 h 943"/>
                </a:gdLst>
                <a:ahLst/>
                <a:cxnLst>
                  <a:cxn ang="T6">
                    <a:pos x="T0" y="T1"/>
                  </a:cxn>
                  <a:cxn ang="T7">
                    <a:pos x="T2" y="T3"/>
                  </a:cxn>
                  <a:cxn ang="T8">
                    <a:pos x="T4" y="T5"/>
                  </a:cxn>
                </a:cxnLst>
                <a:rect l="T9" t="T10" r="T11" b="T12"/>
                <a:pathLst>
                  <a:path w="942" h="943">
                    <a:moveTo>
                      <a:pt x="0" y="943"/>
                    </a:moveTo>
                    <a:lnTo>
                      <a:pt x="941" y="0"/>
                    </a:lnTo>
                    <a:lnTo>
                      <a:pt x="9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6" name="Freeform 579"/>
              <p:cNvSpPr>
                <a:spLocks/>
              </p:cNvSpPr>
              <p:nvPr/>
            </p:nvSpPr>
            <p:spPr bwMode="auto">
              <a:xfrm>
                <a:off x="6392" y="3161"/>
                <a:ext cx="313" cy="313"/>
              </a:xfrm>
              <a:custGeom>
                <a:avLst/>
                <a:gdLst>
                  <a:gd name="T0" fmla="*/ 0 w 1253"/>
                  <a:gd name="T1" fmla="*/ 1254 h 1254"/>
                  <a:gd name="T2" fmla="*/ 1252 w 1253"/>
                  <a:gd name="T3" fmla="*/ 0 h 1254"/>
                  <a:gd name="T4" fmla="*/ 1253 w 1253"/>
                  <a:gd name="T5" fmla="*/ 0 h 1254"/>
                  <a:gd name="T6" fmla="*/ 0 60000 65536"/>
                  <a:gd name="T7" fmla="*/ 0 60000 65536"/>
                  <a:gd name="T8" fmla="*/ 0 60000 65536"/>
                  <a:gd name="T9" fmla="*/ 0 w 1253"/>
                  <a:gd name="T10" fmla="*/ 0 h 1254"/>
                  <a:gd name="T11" fmla="*/ 1253 w 1253"/>
                  <a:gd name="T12" fmla="*/ 1254 h 1254"/>
                </a:gdLst>
                <a:ahLst/>
                <a:cxnLst>
                  <a:cxn ang="T6">
                    <a:pos x="T0" y="T1"/>
                  </a:cxn>
                  <a:cxn ang="T7">
                    <a:pos x="T2" y="T3"/>
                  </a:cxn>
                  <a:cxn ang="T8">
                    <a:pos x="T4" y="T5"/>
                  </a:cxn>
                </a:cxnLst>
                <a:rect l="T9" t="T10" r="T11" b="T12"/>
                <a:pathLst>
                  <a:path w="1253" h="1254">
                    <a:moveTo>
                      <a:pt x="0" y="1254"/>
                    </a:moveTo>
                    <a:lnTo>
                      <a:pt x="1252" y="0"/>
                    </a:lnTo>
                    <a:lnTo>
                      <a:pt x="125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7" name="Freeform 580"/>
              <p:cNvSpPr>
                <a:spLocks/>
              </p:cNvSpPr>
              <p:nvPr/>
            </p:nvSpPr>
            <p:spPr bwMode="auto">
              <a:xfrm>
                <a:off x="6392" y="3156"/>
                <a:ext cx="391" cy="391"/>
              </a:xfrm>
              <a:custGeom>
                <a:avLst/>
                <a:gdLst>
                  <a:gd name="T0" fmla="*/ 0 w 1564"/>
                  <a:gd name="T1" fmla="*/ 1566 h 1566"/>
                  <a:gd name="T2" fmla="*/ 1563 w 1564"/>
                  <a:gd name="T3" fmla="*/ 0 h 1566"/>
                  <a:gd name="T4" fmla="*/ 1564 w 1564"/>
                  <a:gd name="T5" fmla="*/ 0 h 1566"/>
                  <a:gd name="T6" fmla="*/ 0 60000 65536"/>
                  <a:gd name="T7" fmla="*/ 0 60000 65536"/>
                  <a:gd name="T8" fmla="*/ 0 60000 65536"/>
                  <a:gd name="T9" fmla="*/ 0 w 1564"/>
                  <a:gd name="T10" fmla="*/ 0 h 1566"/>
                  <a:gd name="T11" fmla="*/ 1564 w 1564"/>
                  <a:gd name="T12" fmla="*/ 1566 h 1566"/>
                </a:gdLst>
                <a:ahLst/>
                <a:cxnLst>
                  <a:cxn ang="T6">
                    <a:pos x="T0" y="T1"/>
                  </a:cxn>
                  <a:cxn ang="T7">
                    <a:pos x="T2" y="T3"/>
                  </a:cxn>
                  <a:cxn ang="T8">
                    <a:pos x="T4" y="T5"/>
                  </a:cxn>
                </a:cxnLst>
                <a:rect l="T9" t="T10" r="T11" b="T12"/>
                <a:pathLst>
                  <a:path w="1564" h="1566">
                    <a:moveTo>
                      <a:pt x="0" y="1566"/>
                    </a:moveTo>
                    <a:lnTo>
                      <a:pt x="1563" y="0"/>
                    </a:lnTo>
                    <a:lnTo>
                      <a:pt x="15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8" name="Freeform 581"/>
              <p:cNvSpPr>
                <a:spLocks/>
              </p:cNvSpPr>
              <p:nvPr/>
            </p:nvSpPr>
            <p:spPr bwMode="auto">
              <a:xfrm>
                <a:off x="6392" y="3151"/>
                <a:ext cx="469" cy="469"/>
              </a:xfrm>
              <a:custGeom>
                <a:avLst/>
                <a:gdLst>
                  <a:gd name="T0" fmla="*/ 0 w 1875"/>
                  <a:gd name="T1" fmla="*/ 1877 h 1877"/>
                  <a:gd name="T2" fmla="*/ 242 w 1875"/>
                  <a:gd name="T3" fmla="*/ 1634 h 1877"/>
                  <a:gd name="T4" fmla="*/ 1874 w 1875"/>
                  <a:gd name="T5" fmla="*/ 0 h 1877"/>
                  <a:gd name="T6" fmla="*/ 1875 w 1875"/>
                  <a:gd name="T7" fmla="*/ 0 h 1877"/>
                  <a:gd name="T8" fmla="*/ 0 60000 65536"/>
                  <a:gd name="T9" fmla="*/ 0 60000 65536"/>
                  <a:gd name="T10" fmla="*/ 0 60000 65536"/>
                  <a:gd name="T11" fmla="*/ 0 60000 65536"/>
                  <a:gd name="T12" fmla="*/ 0 w 1875"/>
                  <a:gd name="T13" fmla="*/ 0 h 1877"/>
                  <a:gd name="T14" fmla="*/ 1875 w 1875"/>
                  <a:gd name="T15" fmla="*/ 1877 h 1877"/>
                </a:gdLst>
                <a:ahLst/>
                <a:cxnLst>
                  <a:cxn ang="T8">
                    <a:pos x="T0" y="T1"/>
                  </a:cxn>
                  <a:cxn ang="T9">
                    <a:pos x="T2" y="T3"/>
                  </a:cxn>
                  <a:cxn ang="T10">
                    <a:pos x="T4" y="T5"/>
                  </a:cxn>
                  <a:cxn ang="T11">
                    <a:pos x="T6" y="T7"/>
                  </a:cxn>
                </a:cxnLst>
                <a:rect l="T12" t="T13" r="T14" b="T15"/>
                <a:pathLst>
                  <a:path w="1875" h="1877">
                    <a:moveTo>
                      <a:pt x="0" y="1877"/>
                    </a:moveTo>
                    <a:lnTo>
                      <a:pt x="242" y="1634"/>
                    </a:lnTo>
                    <a:lnTo>
                      <a:pt x="1874" y="0"/>
                    </a:lnTo>
                    <a:lnTo>
                      <a:pt x="1875"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69" name="Freeform 582"/>
              <p:cNvSpPr>
                <a:spLocks/>
              </p:cNvSpPr>
              <p:nvPr/>
            </p:nvSpPr>
            <p:spPr bwMode="auto">
              <a:xfrm>
                <a:off x="6392" y="3559"/>
                <a:ext cx="133" cy="134"/>
              </a:xfrm>
              <a:custGeom>
                <a:avLst/>
                <a:gdLst>
                  <a:gd name="T0" fmla="*/ 0 w 534"/>
                  <a:gd name="T1" fmla="*/ 535 h 535"/>
                  <a:gd name="T2" fmla="*/ 533 w 534"/>
                  <a:gd name="T3" fmla="*/ 0 h 535"/>
                  <a:gd name="T4" fmla="*/ 534 w 534"/>
                  <a:gd name="T5" fmla="*/ 0 h 535"/>
                  <a:gd name="T6" fmla="*/ 0 60000 65536"/>
                  <a:gd name="T7" fmla="*/ 0 60000 65536"/>
                  <a:gd name="T8" fmla="*/ 0 60000 65536"/>
                  <a:gd name="T9" fmla="*/ 0 w 534"/>
                  <a:gd name="T10" fmla="*/ 0 h 535"/>
                  <a:gd name="T11" fmla="*/ 534 w 534"/>
                  <a:gd name="T12" fmla="*/ 535 h 535"/>
                </a:gdLst>
                <a:ahLst/>
                <a:cxnLst>
                  <a:cxn ang="T6">
                    <a:pos x="T0" y="T1"/>
                  </a:cxn>
                  <a:cxn ang="T7">
                    <a:pos x="T2" y="T3"/>
                  </a:cxn>
                  <a:cxn ang="T8">
                    <a:pos x="T4" y="T5"/>
                  </a:cxn>
                </a:cxnLst>
                <a:rect l="T9" t="T10" r="T11" b="T12"/>
                <a:pathLst>
                  <a:path w="534" h="535">
                    <a:moveTo>
                      <a:pt x="0" y="535"/>
                    </a:moveTo>
                    <a:lnTo>
                      <a:pt x="533" y="0"/>
                    </a:lnTo>
                    <a:lnTo>
                      <a:pt x="53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0" name="Freeform 583"/>
              <p:cNvSpPr>
                <a:spLocks/>
              </p:cNvSpPr>
              <p:nvPr/>
            </p:nvSpPr>
            <p:spPr bwMode="auto">
              <a:xfrm>
                <a:off x="6676" y="3146"/>
                <a:ext cx="262" cy="262"/>
              </a:xfrm>
              <a:custGeom>
                <a:avLst/>
                <a:gdLst>
                  <a:gd name="T0" fmla="*/ 0 w 1048"/>
                  <a:gd name="T1" fmla="*/ 1048 h 1048"/>
                  <a:gd name="T2" fmla="*/ 1047 w 1048"/>
                  <a:gd name="T3" fmla="*/ 0 h 1048"/>
                  <a:gd name="T4" fmla="*/ 1048 w 1048"/>
                  <a:gd name="T5" fmla="*/ 0 h 1048"/>
                  <a:gd name="T6" fmla="*/ 0 60000 65536"/>
                  <a:gd name="T7" fmla="*/ 0 60000 65536"/>
                  <a:gd name="T8" fmla="*/ 0 60000 65536"/>
                  <a:gd name="T9" fmla="*/ 0 w 1048"/>
                  <a:gd name="T10" fmla="*/ 0 h 1048"/>
                  <a:gd name="T11" fmla="*/ 1048 w 1048"/>
                  <a:gd name="T12" fmla="*/ 1048 h 1048"/>
                </a:gdLst>
                <a:ahLst/>
                <a:cxnLst>
                  <a:cxn ang="T6">
                    <a:pos x="T0" y="T1"/>
                  </a:cxn>
                  <a:cxn ang="T7">
                    <a:pos x="T2" y="T3"/>
                  </a:cxn>
                  <a:cxn ang="T8">
                    <a:pos x="T4" y="T5"/>
                  </a:cxn>
                </a:cxnLst>
                <a:rect l="T9" t="T10" r="T11" b="T12"/>
                <a:pathLst>
                  <a:path w="1048" h="1048">
                    <a:moveTo>
                      <a:pt x="0" y="1048"/>
                    </a:moveTo>
                    <a:lnTo>
                      <a:pt x="1047" y="0"/>
                    </a:lnTo>
                    <a:lnTo>
                      <a:pt x="104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1" name="Freeform 584"/>
              <p:cNvSpPr>
                <a:spLocks/>
              </p:cNvSpPr>
              <p:nvPr/>
            </p:nvSpPr>
            <p:spPr bwMode="auto">
              <a:xfrm>
                <a:off x="6525" y="3538"/>
                <a:ext cx="22" cy="21"/>
              </a:xfrm>
              <a:custGeom>
                <a:avLst/>
                <a:gdLst>
                  <a:gd name="T0" fmla="*/ 0 w 86"/>
                  <a:gd name="T1" fmla="*/ 86 h 86"/>
                  <a:gd name="T2" fmla="*/ 85 w 86"/>
                  <a:gd name="T3" fmla="*/ 0 h 86"/>
                  <a:gd name="T4" fmla="*/ 86 w 86"/>
                  <a:gd name="T5" fmla="*/ 0 h 86"/>
                  <a:gd name="T6" fmla="*/ 0 60000 65536"/>
                  <a:gd name="T7" fmla="*/ 0 60000 65536"/>
                  <a:gd name="T8" fmla="*/ 0 60000 65536"/>
                  <a:gd name="T9" fmla="*/ 0 w 86"/>
                  <a:gd name="T10" fmla="*/ 0 h 86"/>
                  <a:gd name="T11" fmla="*/ 86 w 86"/>
                  <a:gd name="T12" fmla="*/ 86 h 86"/>
                </a:gdLst>
                <a:ahLst/>
                <a:cxnLst>
                  <a:cxn ang="T6">
                    <a:pos x="T0" y="T1"/>
                  </a:cxn>
                  <a:cxn ang="T7">
                    <a:pos x="T2" y="T3"/>
                  </a:cxn>
                  <a:cxn ang="T8">
                    <a:pos x="T4" y="T5"/>
                  </a:cxn>
                </a:cxnLst>
                <a:rect l="T9" t="T10" r="T11" b="T12"/>
                <a:pathLst>
                  <a:path w="86" h="86">
                    <a:moveTo>
                      <a:pt x="0" y="86"/>
                    </a:moveTo>
                    <a:lnTo>
                      <a:pt x="85" y="0"/>
                    </a:lnTo>
                    <a:lnTo>
                      <a:pt x="8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2" name="Freeform 585"/>
              <p:cNvSpPr>
                <a:spLocks/>
              </p:cNvSpPr>
              <p:nvPr/>
            </p:nvSpPr>
            <p:spPr bwMode="auto">
              <a:xfrm>
                <a:off x="6392" y="3598"/>
                <a:ext cx="167" cy="168"/>
              </a:xfrm>
              <a:custGeom>
                <a:avLst/>
                <a:gdLst>
                  <a:gd name="T0" fmla="*/ 0 w 668"/>
                  <a:gd name="T1" fmla="*/ 669 h 669"/>
                  <a:gd name="T2" fmla="*/ 667 w 668"/>
                  <a:gd name="T3" fmla="*/ 0 h 669"/>
                  <a:gd name="T4" fmla="*/ 668 w 668"/>
                  <a:gd name="T5" fmla="*/ 0 h 669"/>
                  <a:gd name="T6" fmla="*/ 0 60000 65536"/>
                  <a:gd name="T7" fmla="*/ 0 60000 65536"/>
                  <a:gd name="T8" fmla="*/ 0 60000 65536"/>
                  <a:gd name="T9" fmla="*/ 0 w 668"/>
                  <a:gd name="T10" fmla="*/ 0 h 669"/>
                  <a:gd name="T11" fmla="*/ 668 w 668"/>
                  <a:gd name="T12" fmla="*/ 669 h 669"/>
                </a:gdLst>
                <a:ahLst/>
                <a:cxnLst>
                  <a:cxn ang="T6">
                    <a:pos x="T0" y="T1"/>
                  </a:cxn>
                  <a:cxn ang="T7">
                    <a:pos x="T2" y="T3"/>
                  </a:cxn>
                  <a:cxn ang="T8">
                    <a:pos x="T4" y="T5"/>
                  </a:cxn>
                </a:cxnLst>
                <a:rect l="T9" t="T10" r="T11" b="T12"/>
                <a:pathLst>
                  <a:path w="668" h="669">
                    <a:moveTo>
                      <a:pt x="0" y="669"/>
                    </a:moveTo>
                    <a:lnTo>
                      <a:pt x="667" y="0"/>
                    </a:lnTo>
                    <a:lnTo>
                      <a:pt x="66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3" name="Freeform 586"/>
              <p:cNvSpPr>
                <a:spLocks/>
              </p:cNvSpPr>
              <p:nvPr/>
            </p:nvSpPr>
            <p:spPr bwMode="auto">
              <a:xfrm>
                <a:off x="6749" y="3140"/>
                <a:ext cx="267" cy="268"/>
              </a:xfrm>
              <a:custGeom>
                <a:avLst/>
                <a:gdLst>
                  <a:gd name="T0" fmla="*/ 0 w 1067"/>
                  <a:gd name="T1" fmla="*/ 1069 h 1069"/>
                  <a:gd name="T2" fmla="*/ 1066 w 1067"/>
                  <a:gd name="T3" fmla="*/ 0 h 1069"/>
                  <a:gd name="T4" fmla="*/ 1067 w 1067"/>
                  <a:gd name="T5" fmla="*/ 0 h 1069"/>
                  <a:gd name="T6" fmla="*/ 0 60000 65536"/>
                  <a:gd name="T7" fmla="*/ 0 60000 65536"/>
                  <a:gd name="T8" fmla="*/ 0 60000 65536"/>
                  <a:gd name="T9" fmla="*/ 0 w 1067"/>
                  <a:gd name="T10" fmla="*/ 0 h 1069"/>
                  <a:gd name="T11" fmla="*/ 1067 w 1067"/>
                  <a:gd name="T12" fmla="*/ 1069 h 1069"/>
                </a:gdLst>
                <a:ahLst/>
                <a:cxnLst>
                  <a:cxn ang="T6">
                    <a:pos x="T0" y="T1"/>
                  </a:cxn>
                  <a:cxn ang="T7">
                    <a:pos x="T2" y="T3"/>
                  </a:cxn>
                  <a:cxn ang="T8">
                    <a:pos x="T4" y="T5"/>
                  </a:cxn>
                </a:cxnLst>
                <a:rect l="T9" t="T10" r="T11" b="T12"/>
                <a:pathLst>
                  <a:path w="1067" h="1069">
                    <a:moveTo>
                      <a:pt x="0" y="1069"/>
                    </a:moveTo>
                    <a:lnTo>
                      <a:pt x="1066" y="0"/>
                    </a:lnTo>
                    <a:lnTo>
                      <a:pt x="106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4" name="Freeform 587"/>
              <p:cNvSpPr>
                <a:spLocks/>
              </p:cNvSpPr>
              <p:nvPr/>
            </p:nvSpPr>
            <p:spPr bwMode="auto">
              <a:xfrm>
                <a:off x="6392" y="3641"/>
                <a:ext cx="197" cy="197"/>
              </a:xfrm>
              <a:custGeom>
                <a:avLst/>
                <a:gdLst>
                  <a:gd name="T0" fmla="*/ 0 w 787"/>
                  <a:gd name="T1" fmla="*/ 788 h 788"/>
                  <a:gd name="T2" fmla="*/ 786 w 787"/>
                  <a:gd name="T3" fmla="*/ 0 h 788"/>
                  <a:gd name="T4" fmla="*/ 787 w 787"/>
                  <a:gd name="T5" fmla="*/ 0 h 788"/>
                  <a:gd name="T6" fmla="*/ 0 60000 65536"/>
                  <a:gd name="T7" fmla="*/ 0 60000 65536"/>
                  <a:gd name="T8" fmla="*/ 0 60000 65536"/>
                  <a:gd name="T9" fmla="*/ 0 w 787"/>
                  <a:gd name="T10" fmla="*/ 0 h 788"/>
                  <a:gd name="T11" fmla="*/ 787 w 787"/>
                  <a:gd name="T12" fmla="*/ 788 h 788"/>
                </a:gdLst>
                <a:ahLst/>
                <a:cxnLst>
                  <a:cxn ang="T6">
                    <a:pos x="T0" y="T1"/>
                  </a:cxn>
                  <a:cxn ang="T7">
                    <a:pos x="T2" y="T3"/>
                  </a:cxn>
                  <a:cxn ang="T8">
                    <a:pos x="T4" y="T5"/>
                  </a:cxn>
                </a:cxnLst>
                <a:rect l="T9" t="T10" r="T11" b="T12"/>
                <a:pathLst>
                  <a:path w="787" h="788">
                    <a:moveTo>
                      <a:pt x="0" y="788"/>
                    </a:moveTo>
                    <a:lnTo>
                      <a:pt x="786" y="0"/>
                    </a:lnTo>
                    <a:lnTo>
                      <a:pt x="78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5" name="Freeform 588"/>
              <p:cNvSpPr>
                <a:spLocks/>
              </p:cNvSpPr>
              <p:nvPr/>
            </p:nvSpPr>
            <p:spPr bwMode="auto">
              <a:xfrm>
                <a:off x="6822" y="3135"/>
                <a:ext cx="272" cy="273"/>
              </a:xfrm>
              <a:custGeom>
                <a:avLst/>
                <a:gdLst>
                  <a:gd name="T0" fmla="*/ 0 w 1089"/>
                  <a:gd name="T1" fmla="*/ 1089 h 1089"/>
                  <a:gd name="T2" fmla="*/ 1088 w 1089"/>
                  <a:gd name="T3" fmla="*/ 0 h 1089"/>
                  <a:gd name="T4" fmla="*/ 1089 w 1089"/>
                  <a:gd name="T5" fmla="*/ 0 h 1089"/>
                  <a:gd name="T6" fmla="*/ 0 60000 65536"/>
                  <a:gd name="T7" fmla="*/ 0 60000 65536"/>
                  <a:gd name="T8" fmla="*/ 0 60000 65536"/>
                  <a:gd name="T9" fmla="*/ 0 w 1089"/>
                  <a:gd name="T10" fmla="*/ 0 h 1089"/>
                  <a:gd name="T11" fmla="*/ 1089 w 1089"/>
                  <a:gd name="T12" fmla="*/ 1089 h 1089"/>
                </a:gdLst>
                <a:ahLst/>
                <a:cxnLst>
                  <a:cxn ang="T6">
                    <a:pos x="T0" y="T1"/>
                  </a:cxn>
                  <a:cxn ang="T7">
                    <a:pos x="T2" y="T3"/>
                  </a:cxn>
                  <a:cxn ang="T8">
                    <a:pos x="T4" y="T5"/>
                  </a:cxn>
                </a:cxnLst>
                <a:rect l="T9" t="T10" r="T11" b="T12"/>
                <a:pathLst>
                  <a:path w="1089" h="1089">
                    <a:moveTo>
                      <a:pt x="0" y="1089"/>
                    </a:moveTo>
                    <a:lnTo>
                      <a:pt x="1088" y="0"/>
                    </a:lnTo>
                    <a:lnTo>
                      <a:pt x="108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6" name="Freeform 589"/>
              <p:cNvSpPr>
                <a:spLocks/>
              </p:cNvSpPr>
              <p:nvPr/>
            </p:nvSpPr>
            <p:spPr bwMode="auto">
              <a:xfrm>
                <a:off x="6392" y="3684"/>
                <a:ext cx="227" cy="227"/>
              </a:xfrm>
              <a:custGeom>
                <a:avLst/>
                <a:gdLst>
                  <a:gd name="T0" fmla="*/ 0 w 907"/>
                  <a:gd name="T1" fmla="*/ 908 h 908"/>
                  <a:gd name="T2" fmla="*/ 906 w 907"/>
                  <a:gd name="T3" fmla="*/ 0 h 908"/>
                  <a:gd name="T4" fmla="*/ 907 w 907"/>
                  <a:gd name="T5" fmla="*/ 0 h 908"/>
                  <a:gd name="T6" fmla="*/ 0 60000 65536"/>
                  <a:gd name="T7" fmla="*/ 0 60000 65536"/>
                  <a:gd name="T8" fmla="*/ 0 60000 65536"/>
                  <a:gd name="T9" fmla="*/ 0 w 907"/>
                  <a:gd name="T10" fmla="*/ 0 h 908"/>
                  <a:gd name="T11" fmla="*/ 907 w 907"/>
                  <a:gd name="T12" fmla="*/ 908 h 908"/>
                </a:gdLst>
                <a:ahLst/>
                <a:cxnLst>
                  <a:cxn ang="T6">
                    <a:pos x="T0" y="T1"/>
                  </a:cxn>
                  <a:cxn ang="T7">
                    <a:pos x="T2" y="T3"/>
                  </a:cxn>
                  <a:cxn ang="T8">
                    <a:pos x="T4" y="T5"/>
                  </a:cxn>
                </a:cxnLst>
                <a:rect l="T9" t="T10" r="T11" b="T12"/>
                <a:pathLst>
                  <a:path w="907" h="908">
                    <a:moveTo>
                      <a:pt x="0" y="908"/>
                    </a:moveTo>
                    <a:lnTo>
                      <a:pt x="906" y="0"/>
                    </a:lnTo>
                    <a:lnTo>
                      <a:pt x="90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7" name="Freeform 590"/>
              <p:cNvSpPr>
                <a:spLocks/>
              </p:cNvSpPr>
              <p:nvPr/>
            </p:nvSpPr>
            <p:spPr bwMode="auto">
              <a:xfrm>
                <a:off x="6895" y="3130"/>
                <a:ext cx="277" cy="278"/>
              </a:xfrm>
              <a:custGeom>
                <a:avLst/>
                <a:gdLst>
                  <a:gd name="T0" fmla="*/ 0 w 1109"/>
                  <a:gd name="T1" fmla="*/ 1109 h 1109"/>
                  <a:gd name="T2" fmla="*/ 1108 w 1109"/>
                  <a:gd name="T3" fmla="*/ 0 h 1109"/>
                  <a:gd name="T4" fmla="*/ 1109 w 1109"/>
                  <a:gd name="T5" fmla="*/ 0 h 1109"/>
                  <a:gd name="T6" fmla="*/ 0 60000 65536"/>
                  <a:gd name="T7" fmla="*/ 0 60000 65536"/>
                  <a:gd name="T8" fmla="*/ 0 60000 65536"/>
                  <a:gd name="T9" fmla="*/ 0 w 1109"/>
                  <a:gd name="T10" fmla="*/ 0 h 1109"/>
                  <a:gd name="T11" fmla="*/ 1109 w 1109"/>
                  <a:gd name="T12" fmla="*/ 1109 h 1109"/>
                </a:gdLst>
                <a:ahLst/>
                <a:cxnLst>
                  <a:cxn ang="T6">
                    <a:pos x="T0" y="T1"/>
                  </a:cxn>
                  <a:cxn ang="T7">
                    <a:pos x="T2" y="T3"/>
                  </a:cxn>
                  <a:cxn ang="T8">
                    <a:pos x="T4" y="T5"/>
                  </a:cxn>
                </a:cxnLst>
                <a:rect l="T9" t="T10" r="T11" b="T12"/>
                <a:pathLst>
                  <a:path w="1109" h="1109">
                    <a:moveTo>
                      <a:pt x="0" y="1109"/>
                    </a:moveTo>
                    <a:lnTo>
                      <a:pt x="1108" y="0"/>
                    </a:lnTo>
                    <a:lnTo>
                      <a:pt x="11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8" name="Freeform 591"/>
              <p:cNvSpPr>
                <a:spLocks/>
              </p:cNvSpPr>
              <p:nvPr/>
            </p:nvSpPr>
            <p:spPr bwMode="auto">
              <a:xfrm>
                <a:off x="6436" y="3711"/>
                <a:ext cx="229" cy="229"/>
              </a:xfrm>
              <a:custGeom>
                <a:avLst/>
                <a:gdLst>
                  <a:gd name="T0" fmla="*/ 0 w 918"/>
                  <a:gd name="T1" fmla="*/ 919 h 919"/>
                  <a:gd name="T2" fmla="*/ 917 w 918"/>
                  <a:gd name="T3" fmla="*/ 0 h 919"/>
                  <a:gd name="T4" fmla="*/ 918 w 918"/>
                  <a:gd name="T5" fmla="*/ 0 h 919"/>
                  <a:gd name="T6" fmla="*/ 0 60000 65536"/>
                  <a:gd name="T7" fmla="*/ 0 60000 65536"/>
                  <a:gd name="T8" fmla="*/ 0 60000 65536"/>
                  <a:gd name="T9" fmla="*/ 0 w 918"/>
                  <a:gd name="T10" fmla="*/ 0 h 919"/>
                  <a:gd name="T11" fmla="*/ 918 w 918"/>
                  <a:gd name="T12" fmla="*/ 919 h 919"/>
                </a:gdLst>
                <a:ahLst/>
                <a:cxnLst>
                  <a:cxn ang="T6">
                    <a:pos x="T0" y="T1"/>
                  </a:cxn>
                  <a:cxn ang="T7">
                    <a:pos x="T2" y="T3"/>
                  </a:cxn>
                  <a:cxn ang="T8">
                    <a:pos x="T4" y="T5"/>
                  </a:cxn>
                </a:cxnLst>
                <a:rect l="T9" t="T10" r="T11" b="T12"/>
                <a:pathLst>
                  <a:path w="918" h="919">
                    <a:moveTo>
                      <a:pt x="0" y="919"/>
                    </a:moveTo>
                    <a:lnTo>
                      <a:pt x="917" y="0"/>
                    </a:lnTo>
                    <a:lnTo>
                      <a:pt x="91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79" name="Freeform 592"/>
              <p:cNvSpPr>
                <a:spLocks/>
              </p:cNvSpPr>
              <p:nvPr/>
            </p:nvSpPr>
            <p:spPr bwMode="auto">
              <a:xfrm>
                <a:off x="6967" y="3125"/>
                <a:ext cx="283" cy="283"/>
              </a:xfrm>
              <a:custGeom>
                <a:avLst/>
                <a:gdLst>
                  <a:gd name="T0" fmla="*/ 0 w 1129"/>
                  <a:gd name="T1" fmla="*/ 1129 h 1129"/>
                  <a:gd name="T2" fmla="*/ 1128 w 1129"/>
                  <a:gd name="T3" fmla="*/ 0 h 1129"/>
                  <a:gd name="T4" fmla="*/ 1129 w 1129"/>
                  <a:gd name="T5" fmla="*/ 0 h 1129"/>
                  <a:gd name="T6" fmla="*/ 0 60000 65536"/>
                  <a:gd name="T7" fmla="*/ 0 60000 65536"/>
                  <a:gd name="T8" fmla="*/ 0 60000 65536"/>
                  <a:gd name="T9" fmla="*/ 0 w 1129"/>
                  <a:gd name="T10" fmla="*/ 0 h 1129"/>
                  <a:gd name="T11" fmla="*/ 1129 w 1129"/>
                  <a:gd name="T12" fmla="*/ 1129 h 1129"/>
                </a:gdLst>
                <a:ahLst/>
                <a:cxnLst>
                  <a:cxn ang="T6">
                    <a:pos x="T0" y="T1"/>
                  </a:cxn>
                  <a:cxn ang="T7">
                    <a:pos x="T2" y="T3"/>
                  </a:cxn>
                  <a:cxn ang="T8">
                    <a:pos x="T4" y="T5"/>
                  </a:cxn>
                </a:cxnLst>
                <a:rect l="T9" t="T10" r="T11" b="T12"/>
                <a:pathLst>
                  <a:path w="1129" h="1129">
                    <a:moveTo>
                      <a:pt x="0" y="1129"/>
                    </a:moveTo>
                    <a:lnTo>
                      <a:pt x="1128" y="0"/>
                    </a:lnTo>
                    <a:lnTo>
                      <a:pt x="112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0" name="Freeform 593"/>
              <p:cNvSpPr>
                <a:spLocks/>
              </p:cNvSpPr>
              <p:nvPr/>
            </p:nvSpPr>
            <p:spPr bwMode="auto">
              <a:xfrm>
                <a:off x="6504" y="3711"/>
                <a:ext cx="234" cy="234"/>
              </a:xfrm>
              <a:custGeom>
                <a:avLst/>
                <a:gdLst>
                  <a:gd name="T0" fmla="*/ 0 w 936"/>
                  <a:gd name="T1" fmla="*/ 936 h 936"/>
                  <a:gd name="T2" fmla="*/ 935 w 936"/>
                  <a:gd name="T3" fmla="*/ 0 h 936"/>
                  <a:gd name="T4" fmla="*/ 936 w 936"/>
                  <a:gd name="T5" fmla="*/ 0 h 936"/>
                  <a:gd name="T6" fmla="*/ 0 60000 65536"/>
                  <a:gd name="T7" fmla="*/ 0 60000 65536"/>
                  <a:gd name="T8" fmla="*/ 0 60000 65536"/>
                  <a:gd name="T9" fmla="*/ 0 w 936"/>
                  <a:gd name="T10" fmla="*/ 0 h 936"/>
                  <a:gd name="T11" fmla="*/ 936 w 936"/>
                  <a:gd name="T12" fmla="*/ 936 h 936"/>
                </a:gdLst>
                <a:ahLst/>
                <a:cxnLst>
                  <a:cxn ang="T6">
                    <a:pos x="T0" y="T1"/>
                  </a:cxn>
                  <a:cxn ang="T7">
                    <a:pos x="T2" y="T3"/>
                  </a:cxn>
                  <a:cxn ang="T8">
                    <a:pos x="T4" y="T5"/>
                  </a:cxn>
                </a:cxnLst>
                <a:rect l="T9" t="T10" r="T11" b="T12"/>
                <a:pathLst>
                  <a:path w="936" h="936">
                    <a:moveTo>
                      <a:pt x="0" y="936"/>
                    </a:moveTo>
                    <a:lnTo>
                      <a:pt x="935" y="0"/>
                    </a:lnTo>
                    <a:lnTo>
                      <a:pt x="93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1" name="Freeform 594"/>
              <p:cNvSpPr>
                <a:spLocks/>
              </p:cNvSpPr>
              <p:nvPr/>
            </p:nvSpPr>
            <p:spPr bwMode="auto">
              <a:xfrm>
                <a:off x="7040" y="3120"/>
                <a:ext cx="287" cy="288"/>
              </a:xfrm>
              <a:custGeom>
                <a:avLst/>
                <a:gdLst>
                  <a:gd name="T0" fmla="*/ 0 w 1149"/>
                  <a:gd name="T1" fmla="*/ 1149 h 1149"/>
                  <a:gd name="T2" fmla="*/ 1148 w 1149"/>
                  <a:gd name="T3" fmla="*/ 0 h 1149"/>
                  <a:gd name="T4" fmla="*/ 1149 w 1149"/>
                  <a:gd name="T5" fmla="*/ 0 h 1149"/>
                  <a:gd name="T6" fmla="*/ 0 60000 65536"/>
                  <a:gd name="T7" fmla="*/ 0 60000 65536"/>
                  <a:gd name="T8" fmla="*/ 0 60000 65536"/>
                  <a:gd name="T9" fmla="*/ 0 w 1149"/>
                  <a:gd name="T10" fmla="*/ 0 h 1149"/>
                  <a:gd name="T11" fmla="*/ 1149 w 1149"/>
                  <a:gd name="T12" fmla="*/ 1149 h 1149"/>
                </a:gdLst>
                <a:ahLst/>
                <a:cxnLst>
                  <a:cxn ang="T6">
                    <a:pos x="T0" y="T1"/>
                  </a:cxn>
                  <a:cxn ang="T7">
                    <a:pos x="T2" y="T3"/>
                  </a:cxn>
                  <a:cxn ang="T8">
                    <a:pos x="T4" y="T5"/>
                  </a:cxn>
                </a:cxnLst>
                <a:rect l="T9" t="T10" r="T11" b="T12"/>
                <a:pathLst>
                  <a:path w="1149" h="1149">
                    <a:moveTo>
                      <a:pt x="0" y="1149"/>
                    </a:moveTo>
                    <a:lnTo>
                      <a:pt x="1148" y="0"/>
                    </a:lnTo>
                    <a:lnTo>
                      <a:pt x="114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2" name="Freeform 595"/>
              <p:cNvSpPr>
                <a:spLocks/>
              </p:cNvSpPr>
              <p:nvPr/>
            </p:nvSpPr>
            <p:spPr bwMode="auto">
              <a:xfrm>
                <a:off x="6572" y="3711"/>
                <a:ext cx="238" cy="238"/>
              </a:xfrm>
              <a:custGeom>
                <a:avLst/>
                <a:gdLst>
                  <a:gd name="T0" fmla="*/ 0 w 954"/>
                  <a:gd name="T1" fmla="*/ 954 h 954"/>
                  <a:gd name="T2" fmla="*/ 953 w 954"/>
                  <a:gd name="T3" fmla="*/ 0 h 954"/>
                  <a:gd name="T4" fmla="*/ 954 w 954"/>
                  <a:gd name="T5" fmla="*/ 0 h 954"/>
                  <a:gd name="T6" fmla="*/ 0 60000 65536"/>
                  <a:gd name="T7" fmla="*/ 0 60000 65536"/>
                  <a:gd name="T8" fmla="*/ 0 60000 65536"/>
                  <a:gd name="T9" fmla="*/ 0 w 954"/>
                  <a:gd name="T10" fmla="*/ 0 h 954"/>
                  <a:gd name="T11" fmla="*/ 954 w 954"/>
                  <a:gd name="T12" fmla="*/ 954 h 954"/>
                </a:gdLst>
                <a:ahLst/>
                <a:cxnLst>
                  <a:cxn ang="T6">
                    <a:pos x="T0" y="T1"/>
                  </a:cxn>
                  <a:cxn ang="T7">
                    <a:pos x="T2" y="T3"/>
                  </a:cxn>
                  <a:cxn ang="T8">
                    <a:pos x="T4" y="T5"/>
                  </a:cxn>
                </a:cxnLst>
                <a:rect l="T9" t="T10" r="T11" b="T12"/>
                <a:pathLst>
                  <a:path w="954" h="954">
                    <a:moveTo>
                      <a:pt x="0" y="954"/>
                    </a:moveTo>
                    <a:lnTo>
                      <a:pt x="953" y="0"/>
                    </a:lnTo>
                    <a:lnTo>
                      <a:pt x="95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3" name="Freeform 596"/>
              <p:cNvSpPr>
                <a:spLocks/>
              </p:cNvSpPr>
              <p:nvPr/>
            </p:nvSpPr>
            <p:spPr bwMode="auto">
              <a:xfrm>
                <a:off x="7113" y="3115"/>
                <a:ext cx="292" cy="293"/>
              </a:xfrm>
              <a:custGeom>
                <a:avLst/>
                <a:gdLst>
                  <a:gd name="T0" fmla="*/ 0 w 1169"/>
                  <a:gd name="T1" fmla="*/ 1170 h 1170"/>
                  <a:gd name="T2" fmla="*/ 1168 w 1169"/>
                  <a:gd name="T3" fmla="*/ 0 h 1170"/>
                  <a:gd name="T4" fmla="*/ 1169 w 1169"/>
                  <a:gd name="T5" fmla="*/ 0 h 1170"/>
                  <a:gd name="T6" fmla="*/ 0 60000 65536"/>
                  <a:gd name="T7" fmla="*/ 0 60000 65536"/>
                  <a:gd name="T8" fmla="*/ 0 60000 65536"/>
                  <a:gd name="T9" fmla="*/ 0 w 1169"/>
                  <a:gd name="T10" fmla="*/ 0 h 1170"/>
                  <a:gd name="T11" fmla="*/ 1169 w 1169"/>
                  <a:gd name="T12" fmla="*/ 1170 h 1170"/>
                </a:gdLst>
                <a:ahLst/>
                <a:cxnLst>
                  <a:cxn ang="T6">
                    <a:pos x="T0" y="T1"/>
                  </a:cxn>
                  <a:cxn ang="T7">
                    <a:pos x="T2" y="T3"/>
                  </a:cxn>
                  <a:cxn ang="T8">
                    <a:pos x="T4" y="T5"/>
                  </a:cxn>
                </a:cxnLst>
                <a:rect l="T9" t="T10" r="T11" b="T12"/>
                <a:pathLst>
                  <a:path w="1169" h="1170">
                    <a:moveTo>
                      <a:pt x="0" y="1170"/>
                    </a:moveTo>
                    <a:lnTo>
                      <a:pt x="1168" y="0"/>
                    </a:lnTo>
                    <a:lnTo>
                      <a:pt x="116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4" name="Freeform 597"/>
              <p:cNvSpPr>
                <a:spLocks/>
              </p:cNvSpPr>
              <p:nvPr/>
            </p:nvSpPr>
            <p:spPr bwMode="auto">
              <a:xfrm>
                <a:off x="6640" y="3711"/>
                <a:ext cx="243" cy="243"/>
              </a:xfrm>
              <a:custGeom>
                <a:avLst/>
                <a:gdLst>
                  <a:gd name="T0" fmla="*/ 0 w 972"/>
                  <a:gd name="T1" fmla="*/ 972 h 972"/>
                  <a:gd name="T2" fmla="*/ 971 w 972"/>
                  <a:gd name="T3" fmla="*/ 0 h 972"/>
                  <a:gd name="T4" fmla="*/ 972 w 972"/>
                  <a:gd name="T5" fmla="*/ 0 h 972"/>
                  <a:gd name="T6" fmla="*/ 0 60000 65536"/>
                  <a:gd name="T7" fmla="*/ 0 60000 65536"/>
                  <a:gd name="T8" fmla="*/ 0 60000 65536"/>
                  <a:gd name="T9" fmla="*/ 0 w 972"/>
                  <a:gd name="T10" fmla="*/ 0 h 972"/>
                  <a:gd name="T11" fmla="*/ 972 w 972"/>
                  <a:gd name="T12" fmla="*/ 972 h 972"/>
                </a:gdLst>
                <a:ahLst/>
                <a:cxnLst>
                  <a:cxn ang="T6">
                    <a:pos x="T0" y="T1"/>
                  </a:cxn>
                  <a:cxn ang="T7">
                    <a:pos x="T2" y="T3"/>
                  </a:cxn>
                  <a:cxn ang="T8">
                    <a:pos x="T4" y="T5"/>
                  </a:cxn>
                </a:cxnLst>
                <a:rect l="T9" t="T10" r="T11" b="T12"/>
                <a:pathLst>
                  <a:path w="972" h="972">
                    <a:moveTo>
                      <a:pt x="0" y="972"/>
                    </a:moveTo>
                    <a:lnTo>
                      <a:pt x="971" y="0"/>
                    </a:lnTo>
                    <a:lnTo>
                      <a:pt x="97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5" name="Freeform 598"/>
              <p:cNvSpPr>
                <a:spLocks/>
              </p:cNvSpPr>
              <p:nvPr/>
            </p:nvSpPr>
            <p:spPr bwMode="auto">
              <a:xfrm>
                <a:off x="7185" y="3110"/>
                <a:ext cx="298" cy="298"/>
              </a:xfrm>
              <a:custGeom>
                <a:avLst/>
                <a:gdLst>
                  <a:gd name="T0" fmla="*/ 0 w 1188"/>
                  <a:gd name="T1" fmla="*/ 1190 h 1190"/>
                  <a:gd name="T2" fmla="*/ 1187 w 1188"/>
                  <a:gd name="T3" fmla="*/ 0 h 1190"/>
                  <a:gd name="T4" fmla="*/ 1188 w 1188"/>
                  <a:gd name="T5" fmla="*/ 0 h 1190"/>
                  <a:gd name="T6" fmla="*/ 0 60000 65536"/>
                  <a:gd name="T7" fmla="*/ 0 60000 65536"/>
                  <a:gd name="T8" fmla="*/ 0 60000 65536"/>
                  <a:gd name="T9" fmla="*/ 0 w 1188"/>
                  <a:gd name="T10" fmla="*/ 0 h 1190"/>
                  <a:gd name="T11" fmla="*/ 1188 w 1188"/>
                  <a:gd name="T12" fmla="*/ 1190 h 1190"/>
                </a:gdLst>
                <a:ahLst/>
                <a:cxnLst>
                  <a:cxn ang="T6">
                    <a:pos x="T0" y="T1"/>
                  </a:cxn>
                  <a:cxn ang="T7">
                    <a:pos x="T2" y="T3"/>
                  </a:cxn>
                  <a:cxn ang="T8">
                    <a:pos x="T4" y="T5"/>
                  </a:cxn>
                </a:cxnLst>
                <a:rect l="T9" t="T10" r="T11" b="T12"/>
                <a:pathLst>
                  <a:path w="1188" h="1190">
                    <a:moveTo>
                      <a:pt x="0" y="1190"/>
                    </a:moveTo>
                    <a:lnTo>
                      <a:pt x="1187" y="0"/>
                    </a:lnTo>
                    <a:lnTo>
                      <a:pt x="118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6" name="Freeform 599"/>
              <p:cNvSpPr>
                <a:spLocks/>
              </p:cNvSpPr>
              <p:nvPr/>
            </p:nvSpPr>
            <p:spPr bwMode="auto">
              <a:xfrm>
                <a:off x="6709" y="3711"/>
                <a:ext cx="247" cy="247"/>
              </a:xfrm>
              <a:custGeom>
                <a:avLst/>
                <a:gdLst>
                  <a:gd name="T0" fmla="*/ 0 w 989"/>
                  <a:gd name="T1" fmla="*/ 988 h 988"/>
                  <a:gd name="T2" fmla="*/ 987 w 989"/>
                  <a:gd name="T3" fmla="*/ 0 h 988"/>
                  <a:gd name="T4" fmla="*/ 989 w 989"/>
                  <a:gd name="T5" fmla="*/ 0 h 988"/>
                  <a:gd name="T6" fmla="*/ 0 60000 65536"/>
                  <a:gd name="T7" fmla="*/ 0 60000 65536"/>
                  <a:gd name="T8" fmla="*/ 0 60000 65536"/>
                  <a:gd name="T9" fmla="*/ 0 w 989"/>
                  <a:gd name="T10" fmla="*/ 0 h 988"/>
                  <a:gd name="T11" fmla="*/ 989 w 989"/>
                  <a:gd name="T12" fmla="*/ 988 h 988"/>
                </a:gdLst>
                <a:ahLst/>
                <a:cxnLst>
                  <a:cxn ang="T6">
                    <a:pos x="T0" y="T1"/>
                  </a:cxn>
                  <a:cxn ang="T7">
                    <a:pos x="T2" y="T3"/>
                  </a:cxn>
                  <a:cxn ang="T8">
                    <a:pos x="T4" y="T5"/>
                  </a:cxn>
                </a:cxnLst>
                <a:rect l="T9" t="T10" r="T11" b="T12"/>
                <a:pathLst>
                  <a:path w="989" h="988">
                    <a:moveTo>
                      <a:pt x="0" y="988"/>
                    </a:moveTo>
                    <a:lnTo>
                      <a:pt x="987" y="0"/>
                    </a:lnTo>
                    <a:lnTo>
                      <a:pt x="98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7" name="Freeform 600"/>
              <p:cNvSpPr>
                <a:spLocks/>
              </p:cNvSpPr>
              <p:nvPr/>
            </p:nvSpPr>
            <p:spPr bwMode="auto">
              <a:xfrm>
                <a:off x="7258" y="3105"/>
                <a:ext cx="302" cy="303"/>
              </a:xfrm>
              <a:custGeom>
                <a:avLst/>
                <a:gdLst>
                  <a:gd name="T0" fmla="*/ 0 w 1209"/>
                  <a:gd name="T1" fmla="*/ 1210 h 1210"/>
                  <a:gd name="T2" fmla="*/ 1208 w 1209"/>
                  <a:gd name="T3" fmla="*/ 0 h 1210"/>
                  <a:gd name="T4" fmla="*/ 1209 w 1209"/>
                  <a:gd name="T5" fmla="*/ 0 h 1210"/>
                  <a:gd name="T6" fmla="*/ 0 60000 65536"/>
                  <a:gd name="T7" fmla="*/ 0 60000 65536"/>
                  <a:gd name="T8" fmla="*/ 0 60000 65536"/>
                  <a:gd name="T9" fmla="*/ 0 w 1209"/>
                  <a:gd name="T10" fmla="*/ 0 h 1210"/>
                  <a:gd name="T11" fmla="*/ 1209 w 1209"/>
                  <a:gd name="T12" fmla="*/ 1210 h 1210"/>
                </a:gdLst>
                <a:ahLst/>
                <a:cxnLst>
                  <a:cxn ang="T6">
                    <a:pos x="T0" y="T1"/>
                  </a:cxn>
                  <a:cxn ang="T7">
                    <a:pos x="T2" y="T3"/>
                  </a:cxn>
                  <a:cxn ang="T8">
                    <a:pos x="T4" y="T5"/>
                  </a:cxn>
                </a:cxnLst>
                <a:rect l="T9" t="T10" r="T11" b="T12"/>
                <a:pathLst>
                  <a:path w="1209" h="1210">
                    <a:moveTo>
                      <a:pt x="0" y="1210"/>
                    </a:moveTo>
                    <a:lnTo>
                      <a:pt x="1208" y="0"/>
                    </a:lnTo>
                    <a:lnTo>
                      <a:pt x="120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8" name="Freeform 601"/>
              <p:cNvSpPr>
                <a:spLocks/>
              </p:cNvSpPr>
              <p:nvPr/>
            </p:nvSpPr>
            <p:spPr bwMode="auto">
              <a:xfrm>
                <a:off x="6777" y="3711"/>
                <a:ext cx="252" cy="251"/>
              </a:xfrm>
              <a:custGeom>
                <a:avLst/>
                <a:gdLst>
                  <a:gd name="T0" fmla="*/ 0 w 1006"/>
                  <a:gd name="T1" fmla="*/ 1006 h 1006"/>
                  <a:gd name="T2" fmla="*/ 1005 w 1006"/>
                  <a:gd name="T3" fmla="*/ 0 h 1006"/>
                  <a:gd name="T4" fmla="*/ 1006 w 1006"/>
                  <a:gd name="T5" fmla="*/ 0 h 1006"/>
                  <a:gd name="T6" fmla="*/ 0 60000 65536"/>
                  <a:gd name="T7" fmla="*/ 0 60000 65536"/>
                  <a:gd name="T8" fmla="*/ 0 60000 65536"/>
                  <a:gd name="T9" fmla="*/ 0 w 1006"/>
                  <a:gd name="T10" fmla="*/ 0 h 1006"/>
                  <a:gd name="T11" fmla="*/ 1006 w 1006"/>
                  <a:gd name="T12" fmla="*/ 1006 h 1006"/>
                </a:gdLst>
                <a:ahLst/>
                <a:cxnLst>
                  <a:cxn ang="T6">
                    <a:pos x="T0" y="T1"/>
                  </a:cxn>
                  <a:cxn ang="T7">
                    <a:pos x="T2" y="T3"/>
                  </a:cxn>
                  <a:cxn ang="T8">
                    <a:pos x="T4" y="T5"/>
                  </a:cxn>
                </a:cxnLst>
                <a:rect l="T9" t="T10" r="T11" b="T12"/>
                <a:pathLst>
                  <a:path w="1006" h="1006">
                    <a:moveTo>
                      <a:pt x="0" y="1006"/>
                    </a:moveTo>
                    <a:lnTo>
                      <a:pt x="1005" y="0"/>
                    </a:lnTo>
                    <a:lnTo>
                      <a:pt x="100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89" name="Freeform 602"/>
              <p:cNvSpPr>
                <a:spLocks/>
              </p:cNvSpPr>
              <p:nvPr/>
            </p:nvSpPr>
            <p:spPr bwMode="auto">
              <a:xfrm>
                <a:off x="7400" y="3100"/>
                <a:ext cx="238" cy="238"/>
              </a:xfrm>
              <a:custGeom>
                <a:avLst/>
                <a:gdLst>
                  <a:gd name="T0" fmla="*/ 0 w 951"/>
                  <a:gd name="T1" fmla="*/ 950 h 950"/>
                  <a:gd name="T2" fmla="*/ 950 w 951"/>
                  <a:gd name="T3" fmla="*/ 0 h 950"/>
                  <a:gd name="T4" fmla="*/ 951 w 951"/>
                  <a:gd name="T5" fmla="*/ 0 h 950"/>
                  <a:gd name="T6" fmla="*/ 0 60000 65536"/>
                  <a:gd name="T7" fmla="*/ 0 60000 65536"/>
                  <a:gd name="T8" fmla="*/ 0 60000 65536"/>
                  <a:gd name="T9" fmla="*/ 0 w 951"/>
                  <a:gd name="T10" fmla="*/ 0 h 950"/>
                  <a:gd name="T11" fmla="*/ 951 w 951"/>
                  <a:gd name="T12" fmla="*/ 950 h 950"/>
                </a:gdLst>
                <a:ahLst/>
                <a:cxnLst>
                  <a:cxn ang="T6">
                    <a:pos x="T0" y="T1"/>
                  </a:cxn>
                  <a:cxn ang="T7">
                    <a:pos x="T2" y="T3"/>
                  </a:cxn>
                  <a:cxn ang="T8">
                    <a:pos x="T4" y="T5"/>
                  </a:cxn>
                </a:cxnLst>
                <a:rect l="T9" t="T10" r="T11" b="T12"/>
                <a:pathLst>
                  <a:path w="951" h="950">
                    <a:moveTo>
                      <a:pt x="0" y="950"/>
                    </a:moveTo>
                    <a:lnTo>
                      <a:pt x="950" y="0"/>
                    </a:lnTo>
                    <a:lnTo>
                      <a:pt x="95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0" name="Freeform 603"/>
              <p:cNvSpPr>
                <a:spLocks/>
              </p:cNvSpPr>
              <p:nvPr/>
            </p:nvSpPr>
            <p:spPr bwMode="auto">
              <a:xfrm>
                <a:off x="7331" y="3391"/>
                <a:ext cx="17" cy="17"/>
              </a:xfrm>
              <a:custGeom>
                <a:avLst/>
                <a:gdLst>
                  <a:gd name="T0" fmla="*/ 0 w 68"/>
                  <a:gd name="T1" fmla="*/ 67 h 67"/>
                  <a:gd name="T2" fmla="*/ 67 w 68"/>
                  <a:gd name="T3" fmla="*/ 0 h 67"/>
                  <a:gd name="T4" fmla="*/ 68 w 68"/>
                  <a:gd name="T5" fmla="*/ 0 h 67"/>
                  <a:gd name="T6" fmla="*/ 0 60000 65536"/>
                  <a:gd name="T7" fmla="*/ 0 60000 65536"/>
                  <a:gd name="T8" fmla="*/ 0 60000 65536"/>
                  <a:gd name="T9" fmla="*/ 0 w 68"/>
                  <a:gd name="T10" fmla="*/ 0 h 67"/>
                  <a:gd name="T11" fmla="*/ 68 w 68"/>
                  <a:gd name="T12" fmla="*/ 67 h 67"/>
                </a:gdLst>
                <a:ahLst/>
                <a:cxnLst>
                  <a:cxn ang="T6">
                    <a:pos x="T0" y="T1"/>
                  </a:cxn>
                  <a:cxn ang="T7">
                    <a:pos x="T2" y="T3"/>
                  </a:cxn>
                  <a:cxn ang="T8">
                    <a:pos x="T4" y="T5"/>
                  </a:cxn>
                </a:cxnLst>
                <a:rect l="T9" t="T10" r="T11" b="T12"/>
                <a:pathLst>
                  <a:path w="68" h="67">
                    <a:moveTo>
                      <a:pt x="0" y="67"/>
                    </a:moveTo>
                    <a:lnTo>
                      <a:pt x="67" y="0"/>
                    </a:lnTo>
                    <a:lnTo>
                      <a:pt x="6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1" name="Freeform 604"/>
              <p:cNvSpPr>
                <a:spLocks/>
              </p:cNvSpPr>
              <p:nvPr/>
            </p:nvSpPr>
            <p:spPr bwMode="auto">
              <a:xfrm>
                <a:off x="6845" y="3711"/>
                <a:ext cx="256" cy="256"/>
              </a:xfrm>
              <a:custGeom>
                <a:avLst/>
                <a:gdLst>
                  <a:gd name="T0" fmla="*/ 0 w 1024"/>
                  <a:gd name="T1" fmla="*/ 1024 h 1024"/>
                  <a:gd name="T2" fmla="*/ 1023 w 1024"/>
                  <a:gd name="T3" fmla="*/ 0 h 1024"/>
                  <a:gd name="T4" fmla="*/ 1024 w 1024"/>
                  <a:gd name="T5" fmla="*/ 0 h 1024"/>
                  <a:gd name="T6" fmla="*/ 0 60000 65536"/>
                  <a:gd name="T7" fmla="*/ 0 60000 65536"/>
                  <a:gd name="T8" fmla="*/ 0 60000 65536"/>
                  <a:gd name="T9" fmla="*/ 0 w 1024"/>
                  <a:gd name="T10" fmla="*/ 0 h 1024"/>
                  <a:gd name="T11" fmla="*/ 1024 w 1024"/>
                  <a:gd name="T12" fmla="*/ 1024 h 1024"/>
                </a:gdLst>
                <a:ahLst/>
                <a:cxnLst>
                  <a:cxn ang="T6">
                    <a:pos x="T0" y="T1"/>
                  </a:cxn>
                  <a:cxn ang="T7">
                    <a:pos x="T2" y="T3"/>
                  </a:cxn>
                  <a:cxn ang="T8">
                    <a:pos x="T4" y="T5"/>
                  </a:cxn>
                </a:cxnLst>
                <a:rect l="T9" t="T10" r="T11" b="T12"/>
                <a:pathLst>
                  <a:path w="1024" h="1024">
                    <a:moveTo>
                      <a:pt x="0" y="1024"/>
                    </a:moveTo>
                    <a:lnTo>
                      <a:pt x="1023" y="0"/>
                    </a:lnTo>
                    <a:lnTo>
                      <a:pt x="102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2" name="Freeform 605"/>
              <p:cNvSpPr>
                <a:spLocks/>
              </p:cNvSpPr>
              <p:nvPr/>
            </p:nvSpPr>
            <p:spPr bwMode="auto">
              <a:xfrm>
                <a:off x="7473" y="3095"/>
                <a:ext cx="243" cy="243"/>
              </a:xfrm>
              <a:custGeom>
                <a:avLst/>
                <a:gdLst>
                  <a:gd name="T0" fmla="*/ 0 w 971"/>
                  <a:gd name="T1" fmla="*/ 970 h 970"/>
                  <a:gd name="T2" fmla="*/ 970 w 971"/>
                  <a:gd name="T3" fmla="*/ 0 h 970"/>
                  <a:gd name="T4" fmla="*/ 971 w 971"/>
                  <a:gd name="T5" fmla="*/ 0 h 970"/>
                  <a:gd name="T6" fmla="*/ 0 60000 65536"/>
                  <a:gd name="T7" fmla="*/ 0 60000 65536"/>
                  <a:gd name="T8" fmla="*/ 0 60000 65536"/>
                  <a:gd name="T9" fmla="*/ 0 w 971"/>
                  <a:gd name="T10" fmla="*/ 0 h 970"/>
                  <a:gd name="T11" fmla="*/ 971 w 971"/>
                  <a:gd name="T12" fmla="*/ 970 h 970"/>
                </a:gdLst>
                <a:ahLst/>
                <a:cxnLst>
                  <a:cxn ang="T6">
                    <a:pos x="T0" y="T1"/>
                  </a:cxn>
                  <a:cxn ang="T7">
                    <a:pos x="T2" y="T3"/>
                  </a:cxn>
                  <a:cxn ang="T8">
                    <a:pos x="T4" y="T5"/>
                  </a:cxn>
                </a:cxnLst>
                <a:rect l="T9" t="T10" r="T11" b="T12"/>
                <a:pathLst>
                  <a:path w="971" h="970">
                    <a:moveTo>
                      <a:pt x="0" y="970"/>
                    </a:moveTo>
                    <a:lnTo>
                      <a:pt x="970" y="0"/>
                    </a:lnTo>
                    <a:lnTo>
                      <a:pt x="97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3" name="Freeform 606"/>
              <p:cNvSpPr>
                <a:spLocks/>
              </p:cNvSpPr>
              <p:nvPr/>
            </p:nvSpPr>
            <p:spPr bwMode="auto">
              <a:xfrm>
                <a:off x="6913" y="3711"/>
                <a:ext cx="261" cy="260"/>
              </a:xfrm>
              <a:custGeom>
                <a:avLst/>
                <a:gdLst>
                  <a:gd name="T0" fmla="*/ 0 w 1042"/>
                  <a:gd name="T1" fmla="*/ 1042 h 1042"/>
                  <a:gd name="T2" fmla="*/ 1041 w 1042"/>
                  <a:gd name="T3" fmla="*/ 0 h 1042"/>
                  <a:gd name="T4" fmla="*/ 1042 w 1042"/>
                  <a:gd name="T5" fmla="*/ 0 h 1042"/>
                  <a:gd name="T6" fmla="*/ 0 60000 65536"/>
                  <a:gd name="T7" fmla="*/ 0 60000 65536"/>
                  <a:gd name="T8" fmla="*/ 0 60000 65536"/>
                  <a:gd name="T9" fmla="*/ 0 w 1042"/>
                  <a:gd name="T10" fmla="*/ 0 h 1042"/>
                  <a:gd name="T11" fmla="*/ 1042 w 1042"/>
                  <a:gd name="T12" fmla="*/ 1042 h 1042"/>
                </a:gdLst>
                <a:ahLst/>
                <a:cxnLst>
                  <a:cxn ang="T6">
                    <a:pos x="T0" y="T1"/>
                  </a:cxn>
                  <a:cxn ang="T7">
                    <a:pos x="T2" y="T3"/>
                  </a:cxn>
                  <a:cxn ang="T8">
                    <a:pos x="T4" y="T5"/>
                  </a:cxn>
                </a:cxnLst>
                <a:rect l="T9" t="T10" r="T11" b="T12"/>
                <a:pathLst>
                  <a:path w="1042" h="1042">
                    <a:moveTo>
                      <a:pt x="0" y="1042"/>
                    </a:moveTo>
                    <a:lnTo>
                      <a:pt x="1041" y="0"/>
                    </a:lnTo>
                    <a:lnTo>
                      <a:pt x="104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4" name="Freeform 607"/>
              <p:cNvSpPr>
                <a:spLocks/>
              </p:cNvSpPr>
              <p:nvPr/>
            </p:nvSpPr>
            <p:spPr bwMode="auto">
              <a:xfrm>
                <a:off x="7546" y="3090"/>
                <a:ext cx="248" cy="248"/>
              </a:xfrm>
              <a:custGeom>
                <a:avLst/>
                <a:gdLst>
                  <a:gd name="T0" fmla="*/ 0 w 991"/>
                  <a:gd name="T1" fmla="*/ 991 h 991"/>
                  <a:gd name="T2" fmla="*/ 990 w 991"/>
                  <a:gd name="T3" fmla="*/ 0 h 991"/>
                  <a:gd name="T4" fmla="*/ 991 w 991"/>
                  <a:gd name="T5" fmla="*/ 0 h 991"/>
                  <a:gd name="T6" fmla="*/ 0 60000 65536"/>
                  <a:gd name="T7" fmla="*/ 0 60000 65536"/>
                  <a:gd name="T8" fmla="*/ 0 60000 65536"/>
                  <a:gd name="T9" fmla="*/ 0 w 991"/>
                  <a:gd name="T10" fmla="*/ 0 h 991"/>
                  <a:gd name="T11" fmla="*/ 991 w 991"/>
                  <a:gd name="T12" fmla="*/ 991 h 991"/>
                </a:gdLst>
                <a:ahLst/>
                <a:cxnLst>
                  <a:cxn ang="T6">
                    <a:pos x="T0" y="T1"/>
                  </a:cxn>
                  <a:cxn ang="T7">
                    <a:pos x="T2" y="T3"/>
                  </a:cxn>
                  <a:cxn ang="T8">
                    <a:pos x="T4" y="T5"/>
                  </a:cxn>
                </a:cxnLst>
                <a:rect l="T9" t="T10" r="T11" b="T12"/>
                <a:pathLst>
                  <a:path w="991" h="991">
                    <a:moveTo>
                      <a:pt x="0" y="991"/>
                    </a:moveTo>
                    <a:lnTo>
                      <a:pt x="990" y="0"/>
                    </a:lnTo>
                    <a:lnTo>
                      <a:pt x="99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5" name="Freeform 608"/>
              <p:cNvSpPr>
                <a:spLocks/>
              </p:cNvSpPr>
              <p:nvPr/>
            </p:nvSpPr>
            <p:spPr bwMode="auto">
              <a:xfrm>
                <a:off x="6982" y="3711"/>
                <a:ext cx="265" cy="265"/>
              </a:xfrm>
              <a:custGeom>
                <a:avLst/>
                <a:gdLst>
                  <a:gd name="T0" fmla="*/ 0 w 1060"/>
                  <a:gd name="T1" fmla="*/ 1060 h 1060"/>
                  <a:gd name="T2" fmla="*/ 1059 w 1060"/>
                  <a:gd name="T3" fmla="*/ 0 h 1060"/>
                  <a:gd name="T4" fmla="*/ 1060 w 1060"/>
                  <a:gd name="T5" fmla="*/ 0 h 1060"/>
                  <a:gd name="T6" fmla="*/ 0 60000 65536"/>
                  <a:gd name="T7" fmla="*/ 0 60000 65536"/>
                  <a:gd name="T8" fmla="*/ 0 60000 65536"/>
                  <a:gd name="T9" fmla="*/ 0 w 1060"/>
                  <a:gd name="T10" fmla="*/ 0 h 1060"/>
                  <a:gd name="T11" fmla="*/ 1060 w 1060"/>
                  <a:gd name="T12" fmla="*/ 1060 h 1060"/>
                </a:gdLst>
                <a:ahLst/>
                <a:cxnLst>
                  <a:cxn ang="T6">
                    <a:pos x="T0" y="T1"/>
                  </a:cxn>
                  <a:cxn ang="T7">
                    <a:pos x="T2" y="T3"/>
                  </a:cxn>
                  <a:cxn ang="T8">
                    <a:pos x="T4" y="T5"/>
                  </a:cxn>
                </a:cxnLst>
                <a:rect l="T9" t="T10" r="T11" b="T12"/>
                <a:pathLst>
                  <a:path w="1060" h="1060">
                    <a:moveTo>
                      <a:pt x="0" y="1060"/>
                    </a:moveTo>
                    <a:lnTo>
                      <a:pt x="1059" y="0"/>
                    </a:lnTo>
                    <a:lnTo>
                      <a:pt x="106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6" name="Freeform 609"/>
              <p:cNvSpPr>
                <a:spLocks/>
              </p:cNvSpPr>
              <p:nvPr/>
            </p:nvSpPr>
            <p:spPr bwMode="auto">
              <a:xfrm>
                <a:off x="7619" y="3085"/>
                <a:ext cx="252" cy="253"/>
              </a:xfrm>
              <a:custGeom>
                <a:avLst/>
                <a:gdLst>
                  <a:gd name="T0" fmla="*/ 0 w 1012"/>
                  <a:gd name="T1" fmla="*/ 1011 h 1011"/>
                  <a:gd name="T2" fmla="*/ 1011 w 1012"/>
                  <a:gd name="T3" fmla="*/ 0 h 1011"/>
                  <a:gd name="T4" fmla="*/ 1012 w 1012"/>
                  <a:gd name="T5" fmla="*/ 0 h 1011"/>
                  <a:gd name="T6" fmla="*/ 0 60000 65536"/>
                  <a:gd name="T7" fmla="*/ 0 60000 65536"/>
                  <a:gd name="T8" fmla="*/ 0 60000 65536"/>
                  <a:gd name="T9" fmla="*/ 0 w 1012"/>
                  <a:gd name="T10" fmla="*/ 0 h 1011"/>
                  <a:gd name="T11" fmla="*/ 1012 w 1012"/>
                  <a:gd name="T12" fmla="*/ 1011 h 1011"/>
                </a:gdLst>
                <a:ahLst/>
                <a:cxnLst>
                  <a:cxn ang="T6">
                    <a:pos x="T0" y="T1"/>
                  </a:cxn>
                  <a:cxn ang="T7">
                    <a:pos x="T2" y="T3"/>
                  </a:cxn>
                  <a:cxn ang="T8">
                    <a:pos x="T4" y="T5"/>
                  </a:cxn>
                </a:cxnLst>
                <a:rect l="T9" t="T10" r="T11" b="T12"/>
                <a:pathLst>
                  <a:path w="1012" h="1011">
                    <a:moveTo>
                      <a:pt x="0" y="1011"/>
                    </a:moveTo>
                    <a:lnTo>
                      <a:pt x="1011" y="0"/>
                    </a:lnTo>
                    <a:lnTo>
                      <a:pt x="101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7" name="Freeform 610"/>
              <p:cNvSpPr>
                <a:spLocks/>
              </p:cNvSpPr>
              <p:nvPr/>
            </p:nvSpPr>
            <p:spPr bwMode="auto">
              <a:xfrm>
                <a:off x="7050" y="3711"/>
                <a:ext cx="269" cy="269"/>
              </a:xfrm>
              <a:custGeom>
                <a:avLst/>
                <a:gdLst>
                  <a:gd name="T0" fmla="*/ 0 w 1078"/>
                  <a:gd name="T1" fmla="*/ 1077 h 1077"/>
                  <a:gd name="T2" fmla="*/ 1077 w 1078"/>
                  <a:gd name="T3" fmla="*/ 0 h 1077"/>
                  <a:gd name="T4" fmla="*/ 1078 w 1078"/>
                  <a:gd name="T5" fmla="*/ 0 h 1077"/>
                  <a:gd name="T6" fmla="*/ 0 60000 65536"/>
                  <a:gd name="T7" fmla="*/ 0 60000 65536"/>
                  <a:gd name="T8" fmla="*/ 0 60000 65536"/>
                  <a:gd name="T9" fmla="*/ 0 w 1078"/>
                  <a:gd name="T10" fmla="*/ 0 h 1077"/>
                  <a:gd name="T11" fmla="*/ 1078 w 1078"/>
                  <a:gd name="T12" fmla="*/ 1077 h 1077"/>
                </a:gdLst>
                <a:ahLst/>
                <a:cxnLst>
                  <a:cxn ang="T6">
                    <a:pos x="T0" y="T1"/>
                  </a:cxn>
                  <a:cxn ang="T7">
                    <a:pos x="T2" y="T3"/>
                  </a:cxn>
                  <a:cxn ang="T8">
                    <a:pos x="T4" y="T5"/>
                  </a:cxn>
                </a:cxnLst>
                <a:rect l="T9" t="T10" r="T11" b="T12"/>
                <a:pathLst>
                  <a:path w="1078" h="1077">
                    <a:moveTo>
                      <a:pt x="0" y="1077"/>
                    </a:moveTo>
                    <a:lnTo>
                      <a:pt x="1077" y="0"/>
                    </a:lnTo>
                    <a:lnTo>
                      <a:pt x="107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8" name="Freeform 611"/>
              <p:cNvSpPr>
                <a:spLocks/>
              </p:cNvSpPr>
              <p:nvPr/>
            </p:nvSpPr>
            <p:spPr bwMode="auto">
              <a:xfrm>
                <a:off x="7691" y="3080"/>
                <a:ext cx="258" cy="258"/>
              </a:xfrm>
              <a:custGeom>
                <a:avLst/>
                <a:gdLst>
                  <a:gd name="T0" fmla="*/ 0 w 1031"/>
                  <a:gd name="T1" fmla="*/ 1031 h 1031"/>
                  <a:gd name="T2" fmla="*/ 1030 w 1031"/>
                  <a:gd name="T3" fmla="*/ 0 h 1031"/>
                  <a:gd name="T4" fmla="*/ 1031 w 1031"/>
                  <a:gd name="T5" fmla="*/ 0 h 1031"/>
                  <a:gd name="T6" fmla="*/ 0 60000 65536"/>
                  <a:gd name="T7" fmla="*/ 0 60000 65536"/>
                  <a:gd name="T8" fmla="*/ 0 60000 65536"/>
                  <a:gd name="T9" fmla="*/ 0 w 1031"/>
                  <a:gd name="T10" fmla="*/ 0 h 1031"/>
                  <a:gd name="T11" fmla="*/ 1031 w 1031"/>
                  <a:gd name="T12" fmla="*/ 1031 h 1031"/>
                </a:gdLst>
                <a:ahLst/>
                <a:cxnLst>
                  <a:cxn ang="T6">
                    <a:pos x="T0" y="T1"/>
                  </a:cxn>
                  <a:cxn ang="T7">
                    <a:pos x="T2" y="T3"/>
                  </a:cxn>
                  <a:cxn ang="T8">
                    <a:pos x="T4" y="T5"/>
                  </a:cxn>
                </a:cxnLst>
                <a:rect l="T9" t="T10" r="T11" b="T12"/>
                <a:pathLst>
                  <a:path w="1031" h="1031">
                    <a:moveTo>
                      <a:pt x="0" y="1031"/>
                    </a:moveTo>
                    <a:lnTo>
                      <a:pt x="1030" y="0"/>
                    </a:lnTo>
                    <a:lnTo>
                      <a:pt x="103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9999" name="Freeform 612"/>
              <p:cNvSpPr>
                <a:spLocks/>
              </p:cNvSpPr>
              <p:nvPr/>
            </p:nvSpPr>
            <p:spPr bwMode="auto">
              <a:xfrm>
                <a:off x="7118" y="3755"/>
                <a:ext cx="230" cy="230"/>
              </a:xfrm>
              <a:custGeom>
                <a:avLst/>
                <a:gdLst>
                  <a:gd name="T0" fmla="*/ 0 w 918"/>
                  <a:gd name="T1" fmla="*/ 918 h 918"/>
                  <a:gd name="T2" fmla="*/ 917 w 918"/>
                  <a:gd name="T3" fmla="*/ 0 h 918"/>
                  <a:gd name="T4" fmla="*/ 918 w 918"/>
                  <a:gd name="T5" fmla="*/ 0 h 918"/>
                  <a:gd name="T6" fmla="*/ 0 60000 65536"/>
                  <a:gd name="T7" fmla="*/ 0 60000 65536"/>
                  <a:gd name="T8" fmla="*/ 0 60000 65536"/>
                  <a:gd name="T9" fmla="*/ 0 w 918"/>
                  <a:gd name="T10" fmla="*/ 0 h 918"/>
                  <a:gd name="T11" fmla="*/ 918 w 918"/>
                  <a:gd name="T12" fmla="*/ 918 h 918"/>
                </a:gdLst>
                <a:ahLst/>
                <a:cxnLst>
                  <a:cxn ang="T6">
                    <a:pos x="T0" y="T1"/>
                  </a:cxn>
                  <a:cxn ang="T7">
                    <a:pos x="T2" y="T3"/>
                  </a:cxn>
                  <a:cxn ang="T8">
                    <a:pos x="T4" y="T5"/>
                  </a:cxn>
                </a:cxnLst>
                <a:rect l="T9" t="T10" r="T11" b="T12"/>
                <a:pathLst>
                  <a:path w="918" h="918">
                    <a:moveTo>
                      <a:pt x="0" y="918"/>
                    </a:moveTo>
                    <a:lnTo>
                      <a:pt x="917" y="0"/>
                    </a:lnTo>
                    <a:lnTo>
                      <a:pt x="91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0" name="Freeform 613"/>
              <p:cNvSpPr>
                <a:spLocks/>
              </p:cNvSpPr>
              <p:nvPr/>
            </p:nvSpPr>
            <p:spPr bwMode="auto">
              <a:xfrm>
                <a:off x="8105" y="2942"/>
                <a:ext cx="55" cy="54"/>
              </a:xfrm>
              <a:custGeom>
                <a:avLst/>
                <a:gdLst>
                  <a:gd name="T0" fmla="*/ 0 w 220"/>
                  <a:gd name="T1" fmla="*/ 218 h 218"/>
                  <a:gd name="T2" fmla="*/ 219 w 220"/>
                  <a:gd name="T3" fmla="*/ 0 h 218"/>
                  <a:gd name="T4" fmla="*/ 220 w 220"/>
                  <a:gd name="T5" fmla="*/ 0 h 218"/>
                  <a:gd name="T6" fmla="*/ 0 60000 65536"/>
                  <a:gd name="T7" fmla="*/ 0 60000 65536"/>
                  <a:gd name="T8" fmla="*/ 0 60000 65536"/>
                  <a:gd name="T9" fmla="*/ 0 w 220"/>
                  <a:gd name="T10" fmla="*/ 0 h 218"/>
                  <a:gd name="T11" fmla="*/ 220 w 220"/>
                  <a:gd name="T12" fmla="*/ 218 h 218"/>
                </a:gdLst>
                <a:ahLst/>
                <a:cxnLst>
                  <a:cxn ang="T6">
                    <a:pos x="T0" y="T1"/>
                  </a:cxn>
                  <a:cxn ang="T7">
                    <a:pos x="T2" y="T3"/>
                  </a:cxn>
                  <a:cxn ang="T8">
                    <a:pos x="T4" y="T5"/>
                  </a:cxn>
                </a:cxnLst>
                <a:rect l="T9" t="T10" r="T11" b="T12"/>
                <a:pathLst>
                  <a:path w="220" h="218">
                    <a:moveTo>
                      <a:pt x="0" y="218"/>
                    </a:moveTo>
                    <a:lnTo>
                      <a:pt x="219" y="0"/>
                    </a:lnTo>
                    <a:lnTo>
                      <a:pt x="22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1" name="Freeform 614"/>
              <p:cNvSpPr>
                <a:spLocks/>
              </p:cNvSpPr>
              <p:nvPr/>
            </p:nvSpPr>
            <p:spPr bwMode="auto">
              <a:xfrm>
                <a:off x="7764" y="3075"/>
                <a:ext cx="263" cy="263"/>
              </a:xfrm>
              <a:custGeom>
                <a:avLst/>
                <a:gdLst>
                  <a:gd name="T0" fmla="*/ 0 w 1051"/>
                  <a:gd name="T1" fmla="*/ 1051 h 1051"/>
                  <a:gd name="T2" fmla="*/ 1050 w 1051"/>
                  <a:gd name="T3" fmla="*/ 0 h 1051"/>
                  <a:gd name="T4" fmla="*/ 1051 w 1051"/>
                  <a:gd name="T5" fmla="*/ 0 h 1051"/>
                  <a:gd name="T6" fmla="*/ 0 60000 65536"/>
                  <a:gd name="T7" fmla="*/ 0 60000 65536"/>
                  <a:gd name="T8" fmla="*/ 0 60000 65536"/>
                  <a:gd name="T9" fmla="*/ 0 w 1051"/>
                  <a:gd name="T10" fmla="*/ 0 h 1051"/>
                  <a:gd name="T11" fmla="*/ 1051 w 1051"/>
                  <a:gd name="T12" fmla="*/ 1051 h 1051"/>
                </a:gdLst>
                <a:ahLst/>
                <a:cxnLst>
                  <a:cxn ang="T6">
                    <a:pos x="T0" y="T1"/>
                  </a:cxn>
                  <a:cxn ang="T7">
                    <a:pos x="T2" y="T3"/>
                  </a:cxn>
                  <a:cxn ang="T8">
                    <a:pos x="T4" y="T5"/>
                  </a:cxn>
                </a:cxnLst>
                <a:rect l="T9" t="T10" r="T11" b="T12"/>
                <a:pathLst>
                  <a:path w="1051" h="1051">
                    <a:moveTo>
                      <a:pt x="0" y="1051"/>
                    </a:moveTo>
                    <a:lnTo>
                      <a:pt x="1050" y="0"/>
                    </a:lnTo>
                    <a:lnTo>
                      <a:pt x="105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2" name="Freeform 615"/>
              <p:cNvSpPr>
                <a:spLocks/>
              </p:cNvSpPr>
              <p:nvPr/>
            </p:nvSpPr>
            <p:spPr bwMode="auto">
              <a:xfrm>
                <a:off x="7187" y="3781"/>
                <a:ext cx="208" cy="208"/>
              </a:xfrm>
              <a:custGeom>
                <a:avLst/>
                <a:gdLst>
                  <a:gd name="T0" fmla="*/ 0 w 834"/>
                  <a:gd name="T1" fmla="*/ 834 h 834"/>
                  <a:gd name="T2" fmla="*/ 833 w 834"/>
                  <a:gd name="T3" fmla="*/ 0 h 834"/>
                  <a:gd name="T4" fmla="*/ 834 w 834"/>
                  <a:gd name="T5" fmla="*/ 0 h 834"/>
                  <a:gd name="T6" fmla="*/ 0 60000 65536"/>
                  <a:gd name="T7" fmla="*/ 0 60000 65536"/>
                  <a:gd name="T8" fmla="*/ 0 60000 65536"/>
                  <a:gd name="T9" fmla="*/ 0 w 834"/>
                  <a:gd name="T10" fmla="*/ 0 h 834"/>
                  <a:gd name="T11" fmla="*/ 834 w 834"/>
                  <a:gd name="T12" fmla="*/ 834 h 834"/>
                </a:gdLst>
                <a:ahLst/>
                <a:cxnLst>
                  <a:cxn ang="T6">
                    <a:pos x="T0" y="T1"/>
                  </a:cxn>
                  <a:cxn ang="T7">
                    <a:pos x="T2" y="T3"/>
                  </a:cxn>
                  <a:cxn ang="T8">
                    <a:pos x="T4" y="T5"/>
                  </a:cxn>
                </a:cxnLst>
                <a:rect l="T9" t="T10" r="T11" b="T12"/>
                <a:pathLst>
                  <a:path w="834" h="834">
                    <a:moveTo>
                      <a:pt x="0" y="834"/>
                    </a:moveTo>
                    <a:lnTo>
                      <a:pt x="833" y="0"/>
                    </a:lnTo>
                    <a:lnTo>
                      <a:pt x="83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3" name="Freeform 616"/>
              <p:cNvSpPr>
                <a:spLocks/>
              </p:cNvSpPr>
              <p:nvPr/>
            </p:nvSpPr>
            <p:spPr bwMode="auto">
              <a:xfrm>
                <a:off x="8105" y="2942"/>
                <a:ext cx="128" cy="127"/>
              </a:xfrm>
              <a:custGeom>
                <a:avLst/>
                <a:gdLst>
                  <a:gd name="T0" fmla="*/ 0 w 511"/>
                  <a:gd name="T1" fmla="*/ 510 h 510"/>
                  <a:gd name="T2" fmla="*/ 510 w 511"/>
                  <a:gd name="T3" fmla="*/ 0 h 510"/>
                  <a:gd name="T4" fmla="*/ 511 w 511"/>
                  <a:gd name="T5" fmla="*/ 0 h 510"/>
                  <a:gd name="T6" fmla="*/ 0 60000 65536"/>
                  <a:gd name="T7" fmla="*/ 0 60000 65536"/>
                  <a:gd name="T8" fmla="*/ 0 60000 65536"/>
                  <a:gd name="T9" fmla="*/ 0 w 511"/>
                  <a:gd name="T10" fmla="*/ 0 h 510"/>
                  <a:gd name="T11" fmla="*/ 511 w 511"/>
                  <a:gd name="T12" fmla="*/ 510 h 510"/>
                </a:gdLst>
                <a:ahLst/>
                <a:cxnLst>
                  <a:cxn ang="T6">
                    <a:pos x="T0" y="T1"/>
                  </a:cxn>
                  <a:cxn ang="T7">
                    <a:pos x="T2" y="T3"/>
                  </a:cxn>
                  <a:cxn ang="T8">
                    <a:pos x="T4" y="T5"/>
                  </a:cxn>
                </a:cxnLst>
                <a:rect l="T9" t="T10" r="T11" b="T12"/>
                <a:pathLst>
                  <a:path w="511" h="510">
                    <a:moveTo>
                      <a:pt x="0" y="510"/>
                    </a:moveTo>
                    <a:lnTo>
                      <a:pt x="510" y="0"/>
                    </a:lnTo>
                    <a:lnTo>
                      <a:pt x="51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4" name="Freeform 617"/>
              <p:cNvSpPr>
                <a:spLocks/>
              </p:cNvSpPr>
              <p:nvPr/>
            </p:nvSpPr>
            <p:spPr bwMode="auto">
              <a:xfrm>
                <a:off x="7837" y="3070"/>
                <a:ext cx="268" cy="268"/>
              </a:xfrm>
              <a:custGeom>
                <a:avLst/>
                <a:gdLst>
                  <a:gd name="T0" fmla="*/ 0 w 1071"/>
                  <a:gd name="T1" fmla="*/ 1071 h 1071"/>
                  <a:gd name="T2" fmla="*/ 1070 w 1071"/>
                  <a:gd name="T3" fmla="*/ 0 h 1071"/>
                  <a:gd name="T4" fmla="*/ 1071 w 1071"/>
                  <a:gd name="T5" fmla="*/ 0 h 1071"/>
                  <a:gd name="T6" fmla="*/ 0 60000 65536"/>
                  <a:gd name="T7" fmla="*/ 0 60000 65536"/>
                  <a:gd name="T8" fmla="*/ 0 60000 65536"/>
                  <a:gd name="T9" fmla="*/ 0 w 1071"/>
                  <a:gd name="T10" fmla="*/ 0 h 1071"/>
                  <a:gd name="T11" fmla="*/ 1071 w 1071"/>
                  <a:gd name="T12" fmla="*/ 1071 h 1071"/>
                </a:gdLst>
                <a:ahLst/>
                <a:cxnLst>
                  <a:cxn ang="T6">
                    <a:pos x="T0" y="T1"/>
                  </a:cxn>
                  <a:cxn ang="T7">
                    <a:pos x="T2" y="T3"/>
                  </a:cxn>
                  <a:cxn ang="T8">
                    <a:pos x="T4" y="T5"/>
                  </a:cxn>
                </a:cxnLst>
                <a:rect l="T9" t="T10" r="T11" b="T12"/>
                <a:pathLst>
                  <a:path w="1071" h="1071">
                    <a:moveTo>
                      <a:pt x="0" y="1071"/>
                    </a:moveTo>
                    <a:lnTo>
                      <a:pt x="1070" y="0"/>
                    </a:lnTo>
                    <a:lnTo>
                      <a:pt x="107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5" name="Freeform 618"/>
              <p:cNvSpPr>
                <a:spLocks/>
              </p:cNvSpPr>
              <p:nvPr/>
            </p:nvSpPr>
            <p:spPr bwMode="auto">
              <a:xfrm>
                <a:off x="7255" y="3781"/>
                <a:ext cx="213" cy="212"/>
              </a:xfrm>
              <a:custGeom>
                <a:avLst/>
                <a:gdLst>
                  <a:gd name="T0" fmla="*/ 0 w 852"/>
                  <a:gd name="T1" fmla="*/ 852 h 852"/>
                  <a:gd name="T2" fmla="*/ 850 w 852"/>
                  <a:gd name="T3" fmla="*/ 0 h 852"/>
                  <a:gd name="T4" fmla="*/ 852 w 852"/>
                  <a:gd name="T5" fmla="*/ 0 h 852"/>
                  <a:gd name="T6" fmla="*/ 0 60000 65536"/>
                  <a:gd name="T7" fmla="*/ 0 60000 65536"/>
                  <a:gd name="T8" fmla="*/ 0 60000 65536"/>
                  <a:gd name="T9" fmla="*/ 0 w 852"/>
                  <a:gd name="T10" fmla="*/ 0 h 852"/>
                  <a:gd name="T11" fmla="*/ 852 w 852"/>
                  <a:gd name="T12" fmla="*/ 852 h 852"/>
                </a:gdLst>
                <a:ahLst/>
                <a:cxnLst>
                  <a:cxn ang="T6">
                    <a:pos x="T0" y="T1"/>
                  </a:cxn>
                  <a:cxn ang="T7">
                    <a:pos x="T2" y="T3"/>
                  </a:cxn>
                  <a:cxn ang="T8">
                    <a:pos x="T4" y="T5"/>
                  </a:cxn>
                </a:cxnLst>
                <a:rect l="T9" t="T10" r="T11" b="T12"/>
                <a:pathLst>
                  <a:path w="852" h="852">
                    <a:moveTo>
                      <a:pt x="0" y="852"/>
                    </a:moveTo>
                    <a:lnTo>
                      <a:pt x="850" y="0"/>
                    </a:lnTo>
                    <a:lnTo>
                      <a:pt x="85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6" name="Freeform 619"/>
              <p:cNvSpPr>
                <a:spLocks/>
              </p:cNvSpPr>
              <p:nvPr/>
            </p:nvSpPr>
            <p:spPr bwMode="auto">
              <a:xfrm>
                <a:off x="7909" y="2942"/>
                <a:ext cx="396" cy="396"/>
              </a:xfrm>
              <a:custGeom>
                <a:avLst/>
                <a:gdLst>
                  <a:gd name="T0" fmla="*/ 0 w 1584"/>
                  <a:gd name="T1" fmla="*/ 1584 h 1584"/>
                  <a:gd name="T2" fmla="*/ 1583 w 1584"/>
                  <a:gd name="T3" fmla="*/ 0 h 1584"/>
                  <a:gd name="T4" fmla="*/ 1584 w 1584"/>
                  <a:gd name="T5" fmla="*/ 0 h 1584"/>
                  <a:gd name="T6" fmla="*/ 0 60000 65536"/>
                  <a:gd name="T7" fmla="*/ 0 60000 65536"/>
                  <a:gd name="T8" fmla="*/ 0 60000 65536"/>
                  <a:gd name="T9" fmla="*/ 0 w 1584"/>
                  <a:gd name="T10" fmla="*/ 0 h 1584"/>
                  <a:gd name="T11" fmla="*/ 1584 w 1584"/>
                  <a:gd name="T12" fmla="*/ 1584 h 1584"/>
                </a:gdLst>
                <a:ahLst/>
                <a:cxnLst>
                  <a:cxn ang="T6">
                    <a:pos x="T0" y="T1"/>
                  </a:cxn>
                  <a:cxn ang="T7">
                    <a:pos x="T2" y="T3"/>
                  </a:cxn>
                  <a:cxn ang="T8">
                    <a:pos x="T4" y="T5"/>
                  </a:cxn>
                </a:cxnLst>
                <a:rect l="T9" t="T10" r="T11" b="T12"/>
                <a:pathLst>
                  <a:path w="1584" h="1584">
                    <a:moveTo>
                      <a:pt x="0" y="1584"/>
                    </a:moveTo>
                    <a:lnTo>
                      <a:pt x="1583" y="0"/>
                    </a:lnTo>
                    <a:lnTo>
                      <a:pt x="15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7" name="Freeform 620"/>
              <p:cNvSpPr>
                <a:spLocks/>
              </p:cNvSpPr>
              <p:nvPr/>
            </p:nvSpPr>
            <p:spPr bwMode="auto">
              <a:xfrm>
                <a:off x="7323" y="3781"/>
                <a:ext cx="217" cy="217"/>
              </a:xfrm>
              <a:custGeom>
                <a:avLst/>
                <a:gdLst>
                  <a:gd name="T0" fmla="*/ 0 w 869"/>
                  <a:gd name="T1" fmla="*/ 869 h 869"/>
                  <a:gd name="T2" fmla="*/ 868 w 869"/>
                  <a:gd name="T3" fmla="*/ 0 h 869"/>
                  <a:gd name="T4" fmla="*/ 869 w 869"/>
                  <a:gd name="T5" fmla="*/ 0 h 869"/>
                  <a:gd name="T6" fmla="*/ 0 60000 65536"/>
                  <a:gd name="T7" fmla="*/ 0 60000 65536"/>
                  <a:gd name="T8" fmla="*/ 0 60000 65536"/>
                  <a:gd name="T9" fmla="*/ 0 w 869"/>
                  <a:gd name="T10" fmla="*/ 0 h 869"/>
                  <a:gd name="T11" fmla="*/ 869 w 869"/>
                  <a:gd name="T12" fmla="*/ 869 h 869"/>
                </a:gdLst>
                <a:ahLst/>
                <a:cxnLst>
                  <a:cxn ang="T6">
                    <a:pos x="T0" y="T1"/>
                  </a:cxn>
                  <a:cxn ang="T7">
                    <a:pos x="T2" y="T3"/>
                  </a:cxn>
                  <a:cxn ang="T8">
                    <a:pos x="T4" y="T5"/>
                  </a:cxn>
                </a:cxnLst>
                <a:rect l="T9" t="T10" r="T11" b="T12"/>
                <a:pathLst>
                  <a:path w="869" h="869">
                    <a:moveTo>
                      <a:pt x="0" y="869"/>
                    </a:moveTo>
                    <a:lnTo>
                      <a:pt x="868" y="0"/>
                    </a:lnTo>
                    <a:lnTo>
                      <a:pt x="86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8" name="Freeform 621"/>
              <p:cNvSpPr>
                <a:spLocks/>
              </p:cNvSpPr>
              <p:nvPr/>
            </p:nvSpPr>
            <p:spPr bwMode="auto">
              <a:xfrm>
                <a:off x="7982" y="2942"/>
                <a:ext cx="396" cy="396"/>
              </a:xfrm>
              <a:custGeom>
                <a:avLst/>
                <a:gdLst>
                  <a:gd name="T0" fmla="*/ 0 w 1584"/>
                  <a:gd name="T1" fmla="*/ 1584 h 1584"/>
                  <a:gd name="T2" fmla="*/ 1582 w 1584"/>
                  <a:gd name="T3" fmla="*/ 0 h 1584"/>
                  <a:gd name="T4" fmla="*/ 1584 w 1584"/>
                  <a:gd name="T5" fmla="*/ 0 h 1584"/>
                  <a:gd name="T6" fmla="*/ 0 60000 65536"/>
                  <a:gd name="T7" fmla="*/ 0 60000 65536"/>
                  <a:gd name="T8" fmla="*/ 0 60000 65536"/>
                  <a:gd name="T9" fmla="*/ 0 w 1584"/>
                  <a:gd name="T10" fmla="*/ 0 h 1584"/>
                  <a:gd name="T11" fmla="*/ 1584 w 1584"/>
                  <a:gd name="T12" fmla="*/ 1584 h 1584"/>
                </a:gdLst>
                <a:ahLst/>
                <a:cxnLst>
                  <a:cxn ang="T6">
                    <a:pos x="T0" y="T1"/>
                  </a:cxn>
                  <a:cxn ang="T7">
                    <a:pos x="T2" y="T3"/>
                  </a:cxn>
                  <a:cxn ang="T8">
                    <a:pos x="T4" y="T5"/>
                  </a:cxn>
                </a:cxnLst>
                <a:rect l="T9" t="T10" r="T11" b="T12"/>
                <a:pathLst>
                  <a:path w="1584" h="1584">
                    <a:moveTo>
                      <a:pt x="0" y="1584"/>
                    </a:moveTo>
                    <a:lnTo>
                      <a:pt x="1582" y="0"/>
                    </a:lnTo>
                    <a:lnTo>
                      <a:pt x="15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09" name="Freeform 622"/>
              <p:cNvSpPr>
                <a:spLocks/>
              </p:cNvSpPr>
              <p:nvPr/>
            </p:nvSpPr>
            <p:spPr bwMode="auto">
              <a:xfrm>
                <a:off x="7391" y="3781"/>
                <a:ext cx="222" cy="221"/>
              </a:xfrm>
              <a:custGeom>
                <a:avLst/>
                <a:gdLst>
                  <a:gd name="T0" fmla="*/ 0 w 887"/>
                  <a:gd name="T1" fmla="*/ 887 h 887"/>
                  <a:gd name="T2" fmla="*/ 886 w 887"/>
                  <a:gd name="T3" fmla="*/ 0 h 887"/>
                  <a:gd name="T4" fmla="*/ 887 w 887"/>
                  <a:gd name="T5" fmla="*/ 0 h 887"/>
                  <a:gd name="T6" fmla="*/ 0 60000 65536"/>
                  <a:gd name="T7" fmla="*/ 0 60000 65536"/>
                  <a:gd name="T8" fmla="*/ 0 60000 65536"/>
                  <a:gd name="T9" fmla="*/ 0 w 887"/>
                  <a:gd name="T10" fmla="*/ 0 h 887"/>
                  <a:gd name="T11" fmla="*/ 887 w 887"/>
                  <a:gd name="T12" fmla="*/ 887 h 887"/>
                </a:gdLst>
                <a:ahLst/>
                <a:cxnLst>
                  <a:cxn ang="T6">
                    <a:pos x="T0" y="T1"/>
                  </a:cxn>
                  <a:cxn ang="T7">
                    <a:pos x="T2" y="T3"/>
                  </a:cxn>
                  <a:cxn ang="T8">
                    <a:pos x="T4" y="T5"/>
                  </a:cxn>
                </a:cxnLst>
                <a:rect l="T9" t="T10" r="T11" b="T12"/>
                <a:pathLst>
                  <a:path w="887" h="887">
                    <a:moveTo>
                      <a:pt x="0" y="887"/>
                    </a:moveTo>
                    <a:lnTo>
                      <a:pt x="886" y="0"/>
                    </a:lnTo>
                    <a:lnTo>
                      <a:pt x="88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0" name="Freeform 623"/>
              <p:cNvSpPr>
                <a:spLocks/>
              </p:cNvSpPr>
              <p:nvPr/>
            </p:nvSpPr>
            <p:spPr bwMode="auto">
              <a:xfrm>
                <a:off x="8055" y="2942"/>
                <a:ext cx="396" cy="396"/>
              </a:xfrm>
              <a:custGeom>
                <a:avLst/>
                <a:gdLst>
                  <a:gd name="T0" fmla="*/ 0 w 1584"/>
                  <a:gd name="T1" fmla="*/ 1584 h 1584"/>
                  <a:gd name="T2" fmla="*/ 1583 w 1584"/>
                  <a:gd name="T3" fmla="*/ 0 h 1584"/>
                  <a:gd name="T4" fmla="*/ 1584 w 1584"/>
                  <a:gd name="T5" fmla="*/ 0 h 1584"/>
                  <a:gd name="T6" fmla="*/ 0 60000 65536"/>
                  <a:gd name="T7" fmla="*/ 0 60000 65536"/>
                  <a:gd name="T8" fmla="*/ 0 60000 65536"/>
                  <a:gd name="T9" fmla="*/ 0 w 1584"/>
                  <a:gd name="T10" fmla="*/ 0 h 1584"/>
                  <a:gd name="T11" fmla="*/ 1584 w 1584"/>
                  <a:gd name="T12" fmla="*/ 1584 h 1584"/>
                </a:gdLst>
                <a:ahLst/>
                <a:cxnLst>
                  <a:cxn ang="T6">
                    <a:pos x="T0" y="T1"/>
                  </a:cxn>
                  <a:cxn ang="T7">
                    <a:pos x="T2" y="T3"/>
                  </a:cxn>
                  <a:cxn ang="T8">
                    <a:pos x="T4" y="T5"/>
                  </a:cxn>
                </a:cxnLst>
                <a:rect l="T9" t="T10" r="T11" b="T12"/>
                <a:pathLst>
                  <a:path w="1584" h="1584">
                    <a:moveTo>
                      <a:pt x="0" y="1584"/>
                    </a:moveTo>
                    <a:lnTo>
                      <a:pt x="1583" y="0"/>
                    </a:lnTo>
                    <a:lnTo>
                      <a:pt x="158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1" name="Freeform 624"/>
              <p:cNvSpPr>
                <a:spLocks/>
              </p:cNvSpPr>
              <p:nvPr/>
            </p:nvSpPr>
            <p:spPr bwMode="auto">
              <a:xfrm>
                <a:off x="7460" y="3781"/>
                <a:ext cx="226" cy="226"/>
              </a:xfrm>
              <a:custGeom>
                <a:avLst/>
                <a:gdLst>
                  <a:gd name="T0" fmla="*/ 0 w 904"/>
                  <a:gd name="T1" fmla="*/ 905 h 905"/>
                  <a:gd name="T2" fmla="*/ 903 w 904"/>
                  <a:gd name="T3" fmla="*/ 0 h 905"/>
                  <a:gd name="T4" fmla="*/ 904 w 904"/>
                  <a:gd name="T5" fmla="*/ 0 h 905"/>
                  <a:gd name="T6" fmla="*/ 0 60000 65536"/>
                  <a:gd name="T7" fmla="*/ 0 60000 65536"/>
                  <a:gd name="T8" fmla="*/ 0 60000 65536"/>
                  <a:gd name="T9" fmla="*/ 0 w 904"/>
                  <a:gd name="T10" fmla="*/ 0 h 905"/>
                  <a:gd name="T11" fmla="*/ 904 w 904"/>
                  <a:gd name="T12" fmla="*/ 905 h 905"/>
                </a:gdLst>
                <a:ahLst/>
                <a:cxnLst>
                  <a:cxn ang="T6">
                    <a:pos x="T0" y="T1"/>
                  </a:cxn>
                  <a:cxn ang="T7">
                    <a:pos x="T2" y="T3"/>
                  </a:cxn>
                  <a:cxn ang="T8">
                    <a:pos x="T4" y="T5"/>
                  </a:cxn>
                </a:cxnLst>
                <a:rect l="T9" t="T10" r="T11" b="T12"/>
                <a:pathLst>
                  <a:path w="904" h="905">
                    <a:moveTo>
                      <a:pt x="0" y="905"/>
                    </a:moveTo>
                    <a:lnTo>
                      <a:pt x="903" y="0"/>
                    </a:lnTo>
                    <a:lnTo>
                      <a:pt x="90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2" name="Freeform 625"/>
              <p:cNvSpPr>
                <a:spLocks/>
              </p:cNvSpPr>
              <p:nvPr/>
            </p:nvSpPr>
            <p:spPr bwMode="auto">
              <a:xfrm>
                <a:off x="8128" y="2952"/>
                <a:ext cx="385" cy="386"/>
              </a:xfrm>
              <a:custGeom>
                <a:avLst/>
                <a:gdLst>
                  <a:gd name="T0" fmla="*/ 0 w 1543"/>
                  <a:gd name="T1" fmla="*/ 1544 h 1544"/>
                  <a:gd name="T2" fmla="*/ 1542 w 1543"/>
                  <a:gd name="T3" fmla="*/ 0 h 1544"/>
                  <a:gd name="T4" fmla="*/ 1543 w 1543"/>
                  <a:gd name="T5" fmla="*/ 0 h 1544"/>
                  <a:gd name="T6" fmla="*/ 0 60000 65536"/>
                  <a:gd name="T7" fmla="*/ 0 60000 65536"/>
                  <a:gd name="T8" fmla="*/ 0 60000 65536"/>
                  <a:gd name="T9" fmla="*/ 0 w 1543"/>
                  <a:gd name="T10" fmla="*/ 0 h 1544"/>
                  <a:gd name="T11" fmla="*/ 1543 w 1543"/>
                  <a:gd name="T12" fmla="*/ 1544 h 1544"/>
                </a:gdLst>
                <a:ahLst/>
                <a:cxnLst>
                  <a:cxn ang="T6">
                    <a:pos x="T0" y="T1"/>
                  </a:cxn>
                  <a:cxn ang="T7">
                    <a:pos x="T2" y="T3"/>
                  </a:cxn>
                  <a:cxn ang="T8">
                    <a:pos x="T4" y="T5"/>
                  </a:cxn>
                </a:cxnLst>
                <a:rect l="T9" t="T10" r="T11" b="T12"/>
                <a:pathLst>
                  <a:path w="1543" h="1544">
                    <a:moveTo>
                      <a:pt x="0" y="1544"/>
                    </a:moveTo>
                    <a:lnTo>
                      <a:pt x="1542" y="0"/>
                    </a:lnTo>
                    <a:lnTo>
                      <a:pt x="15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3" name="Freeform 626"/>
              <p:cNvSpPr>
                <a:spLocks/>
              </p:cNvSpPr>
              <p:nvPr/>
            </p:nvSpPr>
            <p:spPr bwMode="auto">
              <a:xfrm>
                <a:off x="7528" y="3781"/>
                <a:ext cx="230" cy="230"/>
              </a:xfrm>
              <a:custGeom>
                <a:avLst/>
                <a:gdLst>
                  <a:gd name="T0" fmla="*/ 0 w 921"/>
                  <a:gd name="T1" fmla="*/ 923 h 923"/>
                  <a:gd name="T2" fmla="*/ 920 w 921"/>
                  <a:gd name="T3" fmla="*/ 0 h 923"/>
                  <a:gd name="T4" fmla="*/ 921 w 921"/>
                  <a:gd name="T5" fmla="*/ 0 h 923"/>
                  <a:gd name="T6" fmla="*/ 0 60000 65536"/>
                  <a:gd name="T7" fmla="*/ 0 60000 65536"/>
                  <a:gd name="T8" fmla="*/ 0 60000 65536"/>
                  <a:gd name="T9" fmla="*/ 0 w 921"/>
                  <a:gd name="T10" fmla="*/ 0 h 923"/>
                  <a:gd name="T11" fmla="*/ 921 w 921"/>
                  <a:gd name="T12" fmla="*/ 923 h 923"/>
                </a:gdLst>
                <a:ahLst/>
                <a:cxnLst>
                  <a:cxn ang="T6">
                    <a:pos x="T0" y="T1"/>
                  </a:cxn>
                  <a:cxn ang="T7">
                    <a:pos x="T2" y="T3"/>
                  </a:cxn>
                  <a:cxn ang="T8">
                    <a:pos x="T4" y="T5"/>
                  </a:cxn>
                </a:cxnLst>
                <a:rect l="T9" t="T10" r="T11" b="T12"/>
                <a:pathLst>
                  <a:path w="921" h="923">
                    <a:moveTo>
                      <a:pt x="0" y="923"/>
                    </a:moveTo>
                    <a:lnTo>
                      <a:pt x="920" y="0"/>
                    </a:lnTo>
                    <a:lnTo>
                      <a:pt x="92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4" name="Freeform 627"/>
              <p:cNvSpPr>
                <a:spLocks/>
              </p:cNvSpPr>
              <p:nvPr/>
            </p:nvSpPr>
            <p:spPr bwMode="auto">
              <a:xfrm>
                <a:off x="8200" y="3024"/>
                <a:ext cx="313" cy="314"/>
              </a:xfrm>
              <a:custGeom>
                <a:avLst/>
                <a:gdLst>
                  <a:gd name="T0" fmla="*/ 0 w 1252"/>
                  <a:gd name="T1" fmla="*/ 1253 h 1253"/>
                  <a:gd name="T2" fmla="*/ 1251 w 1252"/>
                  <a:gd name="T3" fmla="*/ 0 h 1253"/>
                  <a:gd name="T4" fmla="*/ 1252 w 1252"/>
                  <a:gd name="T5" fmla="*/ 0 h 1253"/>
                  <a:gd name="T6" fmla="*/ 0 60000 65536"/>
                  <a:gd name="T7" fmla="*/ 0 60000 65536"/>
                  <a:gd name="T8" fmla="*/ 0 60000 65536"/>
                  <a:gd name="T9" fmla="*/ 0 w 1252"/>
                  <a:gd name="T10" fmla="*/ 0 h 1253"/>
                  <a:gd name="T11" fmla="*/ 1252 w 1252"/>
                  <a:gd name="T12" fmla="*/ 1253 h 1253"/>
                </a:gdLst>
                <a:ahLst/>
                <a:cxnLst>
                  <a:cxn ang="T6">
                    <a:pos x="T0" y="T1"/>
                  </a:cxn>
                  <a:cxn ang="T7">
                    <a:pos x="T2" y="T3"/>
                  </a:cxn>
                  <a:cxn ang="T8">
                    <a:pos x="T4" y="T5"/>
                  </a:cxn>
                </a:cxnLst>
                <a:rect l="T9" t="T10" r="T11" b="T12"/>
                <a:pathLst>
                  <a:path w="1252" h="1253">
                    <a:moveTo>
                      <a:pt x="0" y="1253"/>
                    </a:moveTo>
                    <a:lnTo>
                      <a:pt x="1251" y="0"/>
                    </a:lnTo>
                    <a:lnTo>
                      <a:pt x="125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5" name="Freeform 628"/>
              <p:cNvSpPr>
                <a:spLocks/>
              </p:cNvSpPr>
              <p:nvPr/>
            </p:nvSpPr>
            <p:spPr bwMode="auto">
              <a:xfrm>
                <a:off x="7596" y="3781"/>
                <a:ext cx="235" cy="235"/>
              </a:xfrm>
              <a:custGeom>
                <a:avLst/>
                <a:gdLst>
                  <a:gd name="T0" fmla="*/ 0 w 939"/>
                  <a:gd name="T1" fmla="*/ 940 h 940"/>
                  <a:gd name="T2" fmla="*/ 938 w 939"/>
                  <a:gd name="T3" fmla="*/ 0 h 940"/>
                  <a:gd name="T4" fmla="*/ 939 w 939"/>
                  <a:gd name="T5" fmla="*/ 0 h 940"/>
                  <a:gd name="T6" fmla="*/ 0 60000 65536"/>
                  <a:gd name="T7" fmla="*/ 0 60000 65536"/>
                  <a:gd name="T8" fmla="*/ 0 60000 65536"/>
                  <a:gd name="T9" fmla="*/ 0 w 939"/>
                  <a:gd name="T10" fmla="*/ 0 h 940"/>
                  <a:gd name="T11" fmla="*/ 939 w 939"/>
                  <a:gd name="T12" fmla="*/ 940 h 940"/>
                </a:gdLst>
                <a:ahLst/>
                <a:cxnLst>
                  <a:cxn ang="T6">
                    <a:pos x="T0" y="T1"/>
                  </a:cxn>
                  <a:cxn ang="T7">
                    <a:pos x="T2" y="T3"/>
                  </a:cxn>
                  <a:cxn ang="T8">
                    <a:pos x="T4" y="T5"/>
                  </a:cxn>
                </a:cxnLst>
                <a:rect l="T9" t="T10" r="T11" b="T12"/>
                <a:pathLst>
                  <a:path w="939" h="940">
                    <a:moveTo>
                      <a:pt x="0" y="940"/>
                    </a:moveTo>
                    <a:lnTo>
                      <a:pt x="938" y="0"/>
                    </a:lnTo>
                    <a:lnTo>
                      <a:pt x="939"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6" name="Freeform 629"/>
              <p:cNvSpPr>
                <a:spLocks/>
              </p:cNvSpPr>
              <p:nvPr/>
            </p:nvSpPr>
            <p:spPr bwMode="auto">
              <a:xfrm>
                <a:off x="8273" y="3070"/>
                <a:ext cx="268" cy="268"/>
              </a:xfrm>
              <a:custGeom>
                <a:avLst/>
                <a:gdLst>
                  <a:gd name="T0" fmla="*/ 0 w 1072"/>
                  <a:gd name="T1" fmla="*/ 1072 h 1072"/>
                  <a:gd name="T2" fmla="*/ 1071 w 1072"/>
                  <a:gd name="T3" fmla="*/ 0 h 1072"/>
                  <a:gd name="T4" fmla="*/ 1072 w 1072"/>
                  <a:gd name="T5" fmla="*/ 0 h 1072"/>
                  <a:gd name="T6" fmla="*/ 0 60000 65536"/>
                  <a:gd name="T7" fmla="*/ 0 60000 65536"/>
                  <a:gd name="T8" fmla="*/ 0 60000 65536"/>
                  <a:gd name="T9" fmla="*/ 0 w 1072"/>
                  <a:gd name="T10" fmla="*/ 0 h 1072"/>
                  <a:gd name="T11" fmla="*/ 1072 w 1072"/>
                  <a:gd name="T12" fmla="*/ 1072 h 1072"/>
                </a:gdLst>
                <a:ahLst/>
                <a:cxnLst>
                  <a:cxn ang="T6">
                    <a:pos x="T0" y="T1"/>
                  </a:cxn>
                  <a:cxn ang="T7">
                    <a:pos x="T2" y="T3"/>
                  </a:cxn>
                  <a:cxn ang="T8">
                    <a:pos x="T4" y="T5"/>
                  </a:cxn>
                </a:cxnLst>
                <a:rect l="T9" t="T10" r="T11" b="T12"/>
                <a:pathLst>
                  <a:path w="1072" h="1072">
                    <a:moveTo>
                      <a:pt x="0" y="1072"/>
                    </a:moveTo>
                    <a:lnTo>
                      <a:pt x="1071" y="0"/>
                    </a:lnTo>
                    <a:lnTo>
                      <a:pt x="107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7" name="Freeform 630"/>
              <p:cNvSpPr>
                <a:spLocks/>
              </p:cNvSpPr>
              <p:nvPr/>
            </p:nvSpPr>
            <p:spPr bwMode="auto">
              <a:xfrm>
                <a:off x="7665" y="3781"/>
                <a:ext cx="239" cy="239"/>
              </a:xfrm>
              <a:custGeom>
                <a:avLst/>
                <a:gdLst>
                  <a:gd name="T0" fmla="*/ 0 w 957"/>
                  <a:gd name="T1" fmla="*/ 958 h 958"/>
                  <a:gd name="T2" fmla="*/ 955 w 957"/>
                  <a:gd name="T3" fmla="*/ 0 h 958"/>
                  <a:gd name="T4" fmla="*/ 957 w 957"/>
                  <a:gd name="T5" fmla="*/ 0 h 958"/>
                  <a:gd name="T6" fmla="*/ 0 60000 65536"/>
                  <a:gd name="T7" fmla="*/ 0 60000 65536"/>
                  <a:gd name="T8" fmla="*/ 0 60000 65536"/>
                  <a:gd name="T9" fmla="*/ 0 w 957"/>
                  <a:gd name="T10" fmla="*/ 0 h 958"/>
                  <a:gd name="T11" fmla="*/ 957 w 957"/>
                  <a:gd name="T12" fmla="*/ 958 h 958"/>
                </a:gdLst>
                <a:ahLst/>
                <a:cxnLst>
                  <a:cxn ang="T6">
                    <a:pos x="T0" y="T1"/>
                  </a:cxn>
                  <a:cxn ang="T7">
                    <a:pos x="T2" y="T3"/>
                  </a:cxn>
                  <a:cxn ang="T8">
                    <a:pos x="T4" y="T5"/>
                  </a:cxn>
                </a:cxnLst>
                <a:rect l="T9" t="T10" r="T11" b="T12"/>
                <a:pathLst>
                  <a:path w="957" h="958">
                    <a:moveTo>
                      <a:pt x="0" y="958"/>
                    </a:moveTo>
                    <a:lnTo>
                      <a:pt x="955" y="0"/>
                    </a:lnTo>
                    <a:lnTo>
                      <a:pt x="95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8" name="Freeform 631"/>
              <p:cNvSpPr>
                <a:spLocks/>
              </p:cNvSpPr>
              <p:nvPr/>
            </p:nvSpPr>
            <p:spPr bwMode="auto">
              <a:xfrm>
                <a:off x="8346" y="3070"/>
                <a:ext cx="268" cy="268"/>
              </a:xfrm>
              <a:custGeom>
                <a:avLst/>
                <a:gdLst>
                  <a:gd name="T0" fmla="*/ 0 w 1072"/>
                  <a:gd name="T1" fmla="*/ 1072 h 1072"/>
                  <a:gd name="T2" fmla="*/ 1071 w 1072"/>
                  <a:gd name="T3" fmla="*/ 0 h 1072"/>
                  <a:gd name="T4" fmla="*/ 1072 w 1072"/>
                  <a:gd name="T5" fmla="*/ 0 h 1072"/>
                  <a:gd name="T6" fmla="*/ 0 60000 65536"/>
                  <a:gd name="T7" fmla="*/ 0 60000 65536"/>
                  <a:gd name="T8" fmla="*/ 0 60000 65536"/>
                  <a:gd name="T9" fmla="*/ 0 w 1072"/>
                  <a:gd name="T10" fmla="*/ 0 h 1072"/>
                  <a:gd name="T11" fmla="*/ 1072 w 1072"/>
                  <a:gd name="T12" fmla="*/ 1072 h 1072"/>
                </a:gdLst>
                <a:ahLst/>
                <a:cxnLst>
                  <a:cxn ang="T6">
                    <a:pos x="T0" y="T1"/>
                  </a:cxn>
                  <a:cxn ang="T7">
                    <a:pos x="T2" y="T3"/>
                  </a:cxn>
                  <a:cxn ang="T8">
                    <a:pos x="T4" y="T5"/>
                  </a:cxn>
                </a:cxnLst>
                <a:rect l="T9" t="T10" r="T11" b="T12"/>
                <a:pathLst>
                  <a:path w="1072" h="1072">
                    <a:moveTo>
                      <a:pt x="0" y="1072"/>
                    </a:moveTo>
                    <a:lnTo>
                      <a:pt x="1071" y="0"/>
                    </a:lnTo>
                    <a:lnTo>
                      <a:pt x="107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19" name="Freeform 632"/>
              <p:cNvSpPr>
                <a:spLocks/>
              </p:cNvSpPr>
              <p:nvPr/>
            </p:nvSpPr>
            <p:spPr bwMode="auto">
              <a:xfrm>
                <a:off x="7733" y="3781"/>
                <a:ext cx="244" cy="243"/>
              </a:xfrm>
              <a:custGeom>
                <a:avLst/>
                <a:gdLst>
                  <a:gd name="T0" fmla="*/ 0 w 974"/>
                  <a:gd name="T1" fmla="*/ 976 h 976"/>
                  <a:gd name="T2" fmla="*/ 973 w 974"/>
                  <a:gd name="T3" fmla="*/ 0 h 976"/>
                  <a:gd name="T4" fmla="*/ 974 w 974"/>
                  <a:gd name="T5" fmla="*/ 0 h 976"/>
                  <a:gd name="T6" fmla="*/ 0 60000 65536"/>
                  <a:gd name="T7" fmla="*/ 0 60000 65536"/>
                  <a:gd name="T8" fmla="*/ 0 60000 65536"/>
                  <a:gd name="T9" fmla="*/ 0 w 974"/>
                  <a:gd name="T10" fmla="*/ 0 h 976"/>
                  <a:gd name="T11" fmla="*/ 974 w 974"/>
                  <a:gd name="T12" fmla="*/ 976 h 976"/>
                </a:gdLst>
                <a:ahLst/>
                <a:cxnLst>
                  <a:cxn ang="T6">
                    <a:pos x="T0" y="T1"/>
                  </a:cxn>
                  <a:cxn ang="T7">
                    <a:pos x="T2" y="T3"/>
                  </a:cxn>
                  <a:cxn ang="T8">
                    <a:pos x="T4" y="T5"/>
                  </a:cxn>
                </a:cxnLst>
                <a:rect l="T9" t="T10" r="T11" b="T12"/>
                <a:pathLst>
                  <a:path w="974" h="976">
                    <a:moveTo>
                      <a:pt x="0" y="976"/>
                    </a:moveTo>
                    <a:lnTo>
                      <a:pt x="973" y="0"/>
                    </a:lnTo>
                    <a:lnTo>
                      <a:pt x="97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0" name="Freeform 633"/>
              <p:cNvSpPr>
                <a:spLocks/>
              </p:cNvSpPr>
              <p:nvPr/>
            </p:nvSpPr>
            <p:spPr bwMode="auto">
              <a:xfrm>
                <a:off x="8418" y="3070"/>
                <a:ext cx="268" cy="268"/>
              </a:xfrm>
              <a:custGeom>
                <a:avLst/>
                <a:gdLst>
                  <a:gd name="T0" fmla="*/ 0 w 1071"/>
                  <a:gd name="T1" fmla="*/ 1072 h 1072"/>
                  <a:gd name="T2" fmla="*/ 1070 w 1071"/>
                  <a:gd name="T3" fmla="*/ 0 h 1072"/>
                  <a:gd name="T4" fmla="*/ 1071 w 1071"/>
                  <a:gd name="T5" fmla="*/ 0 h 1072"/>
                  <a:gd name="T6" fmla="*/ 0 60000 65536"/>
                  <a:gd name="T7" fmla="*/ 0 60000 65536"/>
                  <a:gd name="T8" fmla="*/ 0 60000 65536"/>
                  <a:gd name="T9" fmla="*/ 0 w 1071"/>
                  <a:gd name="T10" fmla="*/ 0 h 1072"/>
                  <a:gd name="T11" fmla="*/ 1071 w 1071"/>
                  <a:gd name="T12" fmla="*/ 1072 h 1072"/>
                </a:gdLst>
                <a:ahLst/>
                <a:cxnLst>
                  <a:cxn ang="T6">
                    <a:pos x="T0" y="T1"/>
                  </a:cxn>
                  <a:cxn ang="T7">
                    <a:pos x="T2" y="T3"/>
                  </a:cxn>
                  <a:cxn ang="T8">
                    <a:pos x="T4" y="T5"/>
                  </a:cxn>
                </a:cxnLst>
                <a:rect l="T9" t="T10" r="T11" b="T12"/>
                <a:pathLst>
                  <a:path w="1071" h="1072">
                    <a:moveTo>
                      <a:pt x="0" y="1072"/>
                    </a:moveTo>
                    <a:lnTo>
                      <a:pt x="1070" y="0"/>
                    </a:lnTo>
                    <a:lnTo>
                      <a:pt x="107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1" name="Freeform 634"/>
              <p:cNvSpPr>
                <a:spLocks/>
              </p:cNvSpPr>
              <p:nvPr/>
            </p:nvSpPr>
            <p:spPr bwMode="auto">
              <a:xfrm>
                <a:off x="7801" y="3781"/>
                <a:ext cx="248" cy="248"/>
              </a:xfrm>
              <a:custGeom>
                <a:avLst/>
                <a:gdLst>
                  <a:gd name="T0" fmla="*/ 0 w 992"/>
                  <a:gd name="T1" fmla="*/ 994 h 994"/>
                  <a:gd name="T2" fmla="*/ 991 w 992"/>
                  <a:gd name="T3" fmla="*/ 0 h 994"/>
                  <a:gd name="T4" fmla="*/ 992 w 992"/>
                  <a:gd name="T5" fmla="*/ 0 h 994"/>
                  <a:gd name="T6" fmla="*/ 0 60000 65536"/>
                  <a:gd name="T7" fmla="*/ 0 60000 65536"/>
                  <a:gd name="T8" fmla="*/ 0 60000 65536"/>
                  <a:gd name="T9" fmla="*/ 0 w 992"/>
                  <a:gd name="T10" fmla="*/ 0 h 994"/>
                  <a:gd name="T11" fmla="*/ 992 w 992"/>
                  <a:gd name="T12" fmla="*/ 994 h 994"/>
                </a:gdLst>
                <a:ahLst/>
                <a:cxnLst>
                  <a:cxn ang="T6">
                    <a:pos x="T0" y="T1"/>
                  </a:cxn>
                  <a:cxn ang="T7">
                    <a:pos x="T2" y="T3"/>
                  </a:cxn>
                  <a:cxn ang="T8">
                    <a:pos x="T4" y="T5"/>
                  </a:cxn>
                </a:cxnLst>
                <a:rect l="T9" t="T10" r="T11" b="T12"/>
                <a:pathLst>
                  <a:path w="992" h="994">
                    <a:moveTo>
                      <a:pt x="0" y="994"/>
                    </a:moveTo>
                    <a:lnTo>
                      <a:pt x="991" y="0"/>
                    </a:lnTo>
                    <a:lnTo>
                      <a:pt x="99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2" name="Freeform 635"/>
              <p:cNvSpPr>
                <a:spLocks/>
              </p:cNvSpPr>
              <p:nvPr/>
            </p:nvSpPr>
            <p:spPr bwMode="auto">
              <a:xfrm>
                <a:off x="8491" y="3082"/>
                <a:ext cx="255" cy="256"/>
              </a:xfrm>
              <a:custGeom>
                <a:avLst/>
                <a:gdLst>
                  <a:gd name="T0" fmla="*/ 0 w 1022"/>
                  <a:gd name="T1" fmla="*/ 1021 h 1021"/>
                  <a:gd name="T2" fmla="*/ 1021 w 1022"/>
                  <a:gd name="T3" fmla="*/ 0 h 1021"/>
                  <a:gd name="T4" fmla="*/ 1022 w 1022"/>
                  <a:gd name="T5" fmla="*/ 0 h 1021"/>
                  <a:gd name="T6" fmla="*/ 0 60000 65536"/>
                  <a:gd name="T7" fmla="*/ 0 60000 65536"/>
                  <a:gd name="T8" fmla="*/ 0 60000 65536"/>
                  <a:gd name="T9" fmla="*/ 0 w 1022"/>
                  <a:gd name="T10" fmla="*/ 0 h 1021"/>
                  <a:gd name="T11" fmla="*/ 1022 w 1022"/>
                  <a:gd name="T12" fmla="*/ 1021 h 1021"/>
                </a:gdLst>
                <a:ahLst/>
                <a:cxnLst>
                  <a:cxn ang="T6">
                    <a:pos x="T0" y="T1"/>
                  </a:cxn>
                  <a:cxn ang="T7">
                    <a:pos x="T2" y="T3"/>
                  </a:cxn>
                  <a:cxn ang="T8">
                    <a:pos x="T4" y="T5"/>
                  </a:cxn>
                </a:cxnLst>
                <a:rect l="T9" t="T10" r="T11" b="T12"/>
                <a:pathLst>
                  <a:path w="1022" h="1021">
                    <a:moveTo>
                      <a:pt x="0" y="1021"/>
                    </a:moveTo>
                    <a:lnTo>
                      <a:pt x="1021" y="0"/>
                    </a:lnTo>
                    <a:lnTo>
                      <a:pt x="102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3" name="Freeform 636"/>
              <p:cNvSpPr>
                <a:spLocks/>
              </p:cNvSpPr>
              <p:nvPr/>
            </p:nvSpPr>
            <p:spPr bwMode="auto">
              <a:xfrm>
                <a:off x="7869" y="3781"/>
                <a:ext cx="253" cy="252"/>
              </a:xfrm>
              <a:custGeom>
                <a:avLst/>
                <a:gdLst>
                  <a:gd name="T0" fmla="*/ 0 w 1010"/>
                  <a:gd name="T1" fmla="*/ 1011 h 1011"/>
                  <a:gd name="T2" fmla="*/ 1009 w 1010"/>
                  <a:gd name="T3" fmla="*/ 0 h 1011"/>
                  <a:gd name="T4" fmla="*/ 1010 w 1010"/>
                  <a:gd name="T5" fmla="*/ 0 h 1011"/>
                  <a:gd name="T6" fmla="*/ 0 60000 65536"/>
                  <a:gd name="T7" fmla="*/ 0 60000 65536"/>
                  <a:gd name="T8" fmla="*/ 0 60000 65536"/>
                  <a:gd name="T9" fmla="*/ 0 w 1010"/>
                  <a:gd name="T10" fmla="*/ 0 h 1011"/>
                  <a:gd name="T11" fmla="*/ 1010 w 1010"/>
                  <a:gd name="T12" fmla="*/ 1011 h 1011"/>
                </a:gdLst>
                <a:ahLst/>
                <a:cxnLst>
                  <a:cxn ang="T6">
                    <a:pos x="T0" y="T1"/>
                  </a:cxn>
                  <a:cxn ang="T7">
                    <a:pos x="T2" y="T3"/>
                  </a:cxn>
                  <a:cxn ang="T8">
                    <a:pos x="T4" y="T5"/>
                  </a:cxn>
                </a:cxnLst>
                <a:rect l="T9" t="T10" r="T11" b="T12"/>
                <a:pathLst>
                  <a:path w="1010" h="1011">
                    <a:moveTo>
                      <a:pt x="0" y="1011"/>
                    </a:moveTo>
                    <a:lnTo>
                      <a:pt x="1009" y="0"/>
                    </a:lnTo>
                    <a:lnTo>
                      <a:pt x="10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4" name="Freeform 637"/>
              <p:cNvSpPr>
                <a:spLocks/>
              </p:cNvSpPr>
              <p:nvPr/>
            </p:nvSpPr>
            <p:spPr bwMode="auto">
              <a:xfrm>
                <a:off x="8562" y="3155"/>
                <a:ext cx="184" cy="184"/>
              </a:xfrm>
              <a:custGeom>
                <a:avLst/>
                <a:gdLst>
                  <a:gd name="T0" fmla="*/ 0 w 737"/>
                  <a:gd name="T1" fmla="*/ 737 h 737"/>
                  <a:gd name="T2" fmla="*/ 736 w 737"/>
                  <a:gd name="T3" fmla="*/ 0 h 737"/>
                  <a:gd name="T4" fmla="*/ 737 w 737"/>
                  <a:gd name="T5" fmla="*/ 0 h 737"/>
                  <a:gd name="T6" fmla="*/ 0 60000 65536"/>
                  <a:gd name="T7" fmla="*/ 0 60000 65536"/>
                  <a:gd name="T8" fmla="*/ 0 60000 65536"/>
                  <a:gd name="T9" fmla="*/ 0 w 737"/>
                  <a:gd name="T10" fmla="*/ 0 h 737"/>
                  <a:gd name="T11" fmla="*/ 737 w 737"/>
                  <a:gd name="T12" fmla="*/ 737 h 737"/>
                </a:gdLst>
                <a:ahLst/>
                <a:cxnLst>
                  <a:cxn ang="T6">
                    <a:pos x="T0" y="T1"/>
                  </a:cxn>
                  <a:cxn ang="T7">
                    <a:pos x="T2" y="T3"/>
                  </a:cxn>
                  <a:cxn ang="T8">
                    <a:pos x="T4" y="T5"/>
                  </a:cxn>
                </a:cxnLst>
                <a:rect l="T9" t="T10" r="T11" b="T12"/>
                <a:pathLst>
                  <a:path w="737" h="737">
                    <a:moveTo>
                      <a:pt x="0" y="737"/>
                    </a:moveTo>
                    <a:lnTo>
                      <a:pt x="736" y="0"/>
                    </a:lnTo>
                    <a:lnTo>
                      <a:pt x="73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5" name="Freeform 638"/>
              <p:cNvSpPr>
                <a:spLocks/>
              </p:cNvSpPr>
              <p:nvPr/>
            </p:nvSpPr>
            <p:spPr bwMode="auto">
              <a:xfrm>
                <a:off x="7938" y="3781"/>
                <a:ext cx="257" cy="257"/>
              </a:xfrm>
              <a:custGeom>
                <a:avLst/>
                <a:gdLst>
                  <a:gd name="T0" fmla="*/ 0 w 1028"/>
                  <a:gd name="T1" fmla="*/ 1029 h 1029"/>
                  <a:gd name="T2" fmla="*/ 1027 w 1028"/>
                  <a:gd name="T3" fmla="*/ 0 h 1029"/>
                  <a:gd name="T4" fmla="*/ 1028 w 1028"/>
                  <a:gd name="T5" fmla="*/ 0 h 1029"/>
                  <a:gd name="T6" fmla="*/ 0 60000 65536"/>
                  <a:gd name="T7" fmla="*/ 0 60000 65536"/>
                  <a:gd name="T8" fmla="*/ 0 60000 65536"/>
                  <a:gd name="T9" fmla="*/ 0 w 1028"/>
                  <a:gd name="T10" fmla="*/ 0 h 1029"/>
                  <a:gd name="T11" fmla="*/ 1028 w 1028"/>
                  <a:gd name="T12" fmla="*/ 1029 h 1029"/>
                </a:gdLst>
                <a:ahLst/>
                <a:cxnLst>
                  <a:cxn ang="T6">
                    <a:pos x="T0" y="T1"/>
                  </a:cxn>
                  <a:cxn ang="T7">
                    <a:pos x="T2" y="T3"/>
                  </a:cxn>
                  <a:cxn ang="T8">
                    <a:pos x="T4" y="T5"/>
                  </a:cxn>
                </a:cxnLst>
                <a:rect l="T9" t="T10" r="T11" b="T12"/>
                <a:pathLst>
                  <a:path w="1028" h="1029">
                    <a:moveTo>
                      <a:pt x="0" y="1029"/>
                    </a:moveTo>
                    <a:lnTo>
                      <a:pt x="1027" y="0"/>
                    </a:lnTo>
                    <a:lnTo>
                      <a:pt x="1028"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6" name="Freeform 639"/>
              <p:cNvSpPr>
                <a:spLocks/>
              </p:cNvSpPr>
              <p:nvPr/>
            </p:nvSpPr>
            <p:spPr bwMode="auto">
              <a:xfrm>
                <a:off x="8605" y="3228"/>
                <a:ext cx="141" cy="141"/>
              </a:xfrm>
              <a:custGeom>
                <a:avLst/>
                <a:gdLst>
                  <a:gd name="T0" fmla="*/ 0 w 564"/>
                  <a:gd name="T1" fmla="*/ 562 h 562"/>
                  <a:gd name="T2" fmla="*/ 563 w 564"/>
                  <a:gd name="T3" fmla="*/ 0 h 562"/>
                  <a:gd name="T4" fmla="*/ 564 w 564"/>
                  <a:gd name="T5" fmla="*/ 0 h 562"/>
                  <a:gd name="T6" fmla="*/ 0 60000 65536"/>
                  <a:gd name="T7" fmla="*/ 0 60000 65536"/>
                  <a:gd name="T8" fmla="*/ 0 60000 65536"/>
                  <a:gd name="T9" fmla="*/ 0 w 564"/>
                  <a:gd name="T10" fmla="*/ 0 h 562"/>
                  <a:gd name="T11" fmla="*/ 564 w 564"/>
                  <a:gd name="T12" fmla="*/ 562 h 562"/>
                </a:gdLst>
                <a:ahLst/>
                <a:cxnLst>
                  <a:cxn ang="T6">
                    <a:pos x="T0" y="T1"/>
                  </a:cxn>
                  <a:cxn ang="T7">
                    <a:pos x="T2" y="T3"/>
                  </a:cxn>
                  <a:cxn ang="T8">
                    <a:pos x="T4" y="T5"/>
                  </a:cxn>
                </a:cxnLst>
                <a:rect l="T9" t="T10" r="T11" b="T12"/>
                <a:pathLst>
                  <a:path w="564" h="562">
                    <a:moveTo>
                      <a:pt x="0" y="562"/>
                    </a:moveTo>
                    <a:lnTo>
                      <a:pt x="563" y="0"/>
                    </a:lnTo>
                    <a:lnTo>
                      <a:pt x="56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7" name="Freeform 640"/>
              <p:cNvSpPr>
                <a:spLocks/>
              </p:cNvSpPr>
              <p:nvPr/>
            </p:nvSpPr>
            <p:spPr bwMode="auto">
              <a:xfrm>
                <a:off x="8006" y="3814"/>
                <a:ext cx="228" cy="228"/>
              </a:xfrm>
              <a:custGeom>
                <a:avLst/>
                <a:gdLst>
                  <a:gd name="T0" fmla="*/ 0 w 910"/>
                  <a:gd name="T1" fmla="*/ 911 h 911"/>
                  <a:gd name="T2" fmla="*/ 909 w 910"/>
                  <a:gd name="T3" fmla="*/ 0 h 911"/>
                  <a:gd name="T4" fmla="*/ 910 w 910"/>
                  <a:gd name="T5" fmla="*/ 0 h 911"/>
                  <a:gd name="T6" fmla="*/ 0 60000 65536"/>
                  <a:gd name="T7" fmla="*/ 0 60000 65536"/>
                  <a:gd name="T8" fmla="*/ 0 60000 65536"/>
                  <a:gd name="T9" fmla="*/ 0 w 910"/>
                  <a:gd name="T10" fmla="*/ 0 h 911"/>
                  <a:gd name="T11" fmla="*/ 910 w 910"/>
                  <a:gd name="T12" fmla="*/ 911 h 911"/>
                </a:gdLst>
                <a:ahLst/>
                <a:cxnLst>
                  <a:cxn ang="T6">
                    <a:pos x="T0" y="T1"/>
                  </a:cxn>
                  <a:cxn ang="T7">
                    <a:pos x="T2" y="T3"/>
                  </a:cxn>
                  <a:cxn ang="T8">
                    <a:pos x="T4" y="T5"/>
                  </a:cxn>
                </a:cxnLst>
                <a:rect l="T9" t="T10" r="T11" b="T12"/>
                <a:pathLst>
                  <a:path w="910" h="911">
                    <a:moveTo>
                      <a:pt x="0" y="911"/>
                    </a:moveTo>
                    <a:lnTo>
                      <a:pt x="909" y="0"/>
                    </a:lnTo>
                    <a:lnTo>
                      <a:pt x="91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8" name="Freeform 641"/>
              <p:cNvSpPr>
                <a:spLocks/>
              </p:cNvSpPr>
              <p:nvPr/>
            </p:nvSpPr>
            <p:spPr bwMode="auto">
              <a:xfrm>
                <a:off x="8649" y="3301"/>
                <a:ext cx="97" cy="97"/>
              </a:xfrm>
              <a:custGeom>
                <a:avLst/>
                <a:gdLst>
                  <a:gd name="T0" fmla="*/ 0 w 390"/>
                  <a:gd name="T1" fmla="*/ 390 h 390"/>
                  <a:gd name="T2" fmla="*/ 389 w 390"/>
                  <a:gd name="T3" fmla="*/ 0 h 390"/>
                  <a:gd name="T4" fmla="*/ 390 w 390"/>
                  <a:gd name="T5" fmla="*/ 0 h 390"/>
                  <a:gd name="T6" fmla="*/ 0 60000 65536"/>
                  <a:gd name="T7" fmla="*/ 0 60000 65536"/>
                  <a:gd name="T8" fmla="*/ 0 60000 65536"/>
                  <a:gd name="T9" fmla="*/ 0 w 390"/>
                  <a:gd name="T10" fmla="*/ 0 h 390"/>
                  <a:gd name="T11" fmla="*/ 390 w 390"/>
                  <a:gd name="T12" fmla="*/ 390 h 390"/>
                </a:gdLst>
                <a:ahLst/>
                <a:cxnLst>
                  <a:cxn ang="T6">
                    <a:pos x="T0" y="T1"/>
                  </a:cxn>
                  <a:cxn ang="T7">
                    <a:pos x="T2" y="T3"/>
                  </a:cxn>
                  <a:cxn ang="T8">
                    <a:pos x="T4" y="T5"/>
                  </a:cxn>
                </a:cxnLst>
                <a:rect l="T9" t="T10" r="T11" b="T12"/>
                <a:pathLst>
                  <a:path w="390" h="390">
                    <a:moveTo>
                      <a:pt x="0" y="390"/>
                    </a:moveTo>
                    <a:lnTo>
                      <a:pt x="389" y="0"/>
                    </a:lnTo>
                    <a:lnTo>
                      <a:pt x="39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29" name="Freeform 642"/>
              <p:cNvSpPr>
                <a:spLocks/>
              </p:cNvSpPr>
              <p:nvPr/>
            </p:nvSpPr>
            <p:spPr bwMode="auto">
              <a:xfrm>
                <a:off x="8074" y="3887"/>
                <a:ext cx="160" cy="160"/>
              </a:xfrm>
              <a:custGeom>
                <a:avLst/>
                <a:gdLst>
                  <a:gd name="T0" fmla="*/ 0 w 637"/>
                  <a:gd name="T1" fmla="*/ 637 h 637"/>
                  <a:gd name="T2" fmla="*/ 636 w 637"/>
                  <a:gd name="T3" fmla="*/ 0 h 637"/>
                  <a:gd name="T4" fmla="*/ 637 w 637"/>
                  <a:gd name="T5" fmla="*/ 0 h 637"/>
                  <a:gd name="T6" fmla="*/ 0 60000 65536"/>
                  <a:gd name="T7" fmla="*/ 0 60000 65536"/>
                  <a:gd name="T8" fmla="*/ 0 60000 65536"/>
                  <a:gd name="T9" fmla="*/ 0 w 637"/>
                  <a:gd name="T10" fmla="*/ 0 h 637"/>
                  <a:gd name="T11" fmla="*/ 637 w 637"/>
                  <a:gd name="T12" fmla="*/ 637 h 637"/>
                </a:gdLst>
                <a:ahLst/>
                <a:cxnLst>
                  <a:cxn ang="T6">
                    <a:pos x="T0" y="T1"/>
                  </a:cxn>
                  <a:cxn ang="T7">
                    <a:pos x="T2" y="T3"/>
                  </a:cxn>
                  <a:cxn ang="T8">
                    <a:pos x="T4" y="T5"/>
                  </a:cxn>
                </a:cxnLst>
                <a:rect l="T9" t="T10" r="T11" b="T12"/>
                <a:pathLst>
                  <a:path w="637" h="637">
                    <a:moveTo>
                      <a:pt x="0" y="637"/>
                    </a:moveTo>
                    <a:lnTo>
                      <a:pt x="636" y="0"/>
                    </a:lnTo>
                    <a:lnTo>
                      <a:pt x="63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0" name="Freeform 643"/>
              <p:cNvSpPr>
                <a:spLocks/>
              </p:cNvSpPr>
              <p:nvPr/>
            </p:nvSpPr>
            <p:spPr bwMode="auto">
              <a:xfrm>
                <a:off x="8692" y="3374"/>
                <a:ext cx="54" cy="54"/>
              </a:xfrm>
              <a:custGeom>
                <a:avLst/>
                <a:gdLst>
                  <a:gd name="T0" fmla="*/ 0 w 217"/>
                  <a:gd name="T1" fmla="*/ 217 h 217"/>
                  <a:gd name="T2" fmla="*/ 216 w 217"/>
                  <a:gd name="T3" fmla="*/ 0 h 217"/>
                  <a:gd name="T4" fmla="*/ 217 w 217"/>
                  <a:gd name="T5" fmla="*/ 0 h 217"/>
                  <a:gd name="T6" fmla="*/ 0 60000 65536"/>
                  <a:gd name="T7" fmla="*/ 0 60000 65536"/>
                  <a:gd name="T8" fmla="*/ 0 60000 65536"/>
                  <a:gd name="T9" fmla="*/ 0 w 217"/>
                  <a:gd name="T10" fmla="*/ 0 h 217"/>
                  <a:gd name="T11" fmla="*/ 217 w 217"/>
                  <a:gd name="T12" fmla="*/ 217 h 217"/>
                </a:gdLst>
                <a:ahLst/>
                <a:cxnLst>
                  <a:cxn ang="T6">
                    <a:pos x="T0" y="T1"/>
                  </a:cxn>
                  <a:cxn ang="T7">
                    <a:pos x="T2" y="T3"/>
                  </a:cxn>
                  <a:cxn ang="T8">
                    <a:pos x="T4" y="T5"/>
                  </a:cxn>
                </a:cxnLst>
                <a:rect l="T9" t="T10" r="T11" b="T12"/>
                <a:pathLst>
                  <a:path w="217" h="217">
                    <a:moveTo>
                      <a:pt x="0" y="217"/>
                    </a:moveTo>
                    <a:lnTo>
                      <a:pt x="216" y="0"/>
                    </a:lnTo>
                    <a:lnTo>
                      <a:pt x="21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1" name="Freeform 644"/>
              <p:cNvSpPr>
                <a:spLocks/>
              </p:cNvSpPr>
              <p:nvPr/>
            </p:nvSpPr>
            <p:spPr bwMode="auto">
              <a:xfrm>
                <a:off x="8145" y="3960"/>
                <a:ext cx="89" cy="89"/>
              </a:xfrm>
              <a:custGeom>
                <a:avLst/>
                <a:gdLst>
                  <a:gd name="T0" fmla="*/ 0 w 354"/>
                  <a:gd name="T1" fmla="*/ 354 h 354"/>
                  <a:gd name="T2" fmla="*/ 353 w 354"/>
                  <a:gd name="T3" fmla="*/ 0 h 354"/>
                  <a:gd name="T4" fmla="*/ 354 w 354"/>
                  <a:gd name="T5" fmla="*/ 0 h 354"/>
                  <a:gd name="T6" fmla="*/ 0 60000 65536"/>
                  <a:gd name="T7" fmla="*/ 0 60000 65536"/>
                  <a:gd name="T8" fmla="*/ 0 60000 65536"/>
                  <a:gd name="T9" fmla="*/ 0 w 354"/>
                  <a:gd name="T10" fmla="*/ 0 h 354"/>
                  <a:gd name="T11" fmla="*/ 354 w 354"/>
                  <a:gd name="T12" fmla="*/ 354 h 354"/>
                </a:gdLst>
                <a:ahLst/>
                <a:cxnLst>
                  <a:cxn ang="T6">
                    <a:pos x="T0" y="T1"/>
                  </a:cxn>
                  <a:cxn ang="T7">
                    <a:pos x="T2" y="T3"/>
                  </a:cxn>
                  <a:cxn ang="T8">
                    <a:pos x="T4" y="T5"/>
                  </a:cxn>
                </a:cxnLst>
                <a:rect l="T9" t="T10" r="T11" b="T12"/>
                <a:pathLst>
                  <a:path w="354" h="354">
                    <a:moveTo>
                      <a:pt x="0" y="354"/>
                    </a:moveTo>
                    <a:lnTo>
                      <a:pt x="353" y="0"/>
                    </a:lnTo>
                    <a:lnTo>
                      <a:pt x="354"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2" name="Freeform 645"/>
              <p:cNvSpPr>
                <a:spLocks/>
              </p:cNvSpPr>
              <p:nvPr/>
            </p:nvSpPr>
            <p:spPr bwMode="auto">
              <a:xfrm>
                <a:off x="8736" y="3447"/>
                <a:ext cx="10" cy="10"/>
              </a:xfrm>
              <a:custGeom>
                <a:avLst/>
                <a:gdLst>
                  <a:gd name="T0" fmla="*/ 0 w 44"/>
                  <a:gd name="T1" fmla="*/ 42 h 42"/>
                  <a:gd name="T2" fmla="*/ 43 w 44"/>
                  <a:gd name="T3" fmla="*/ 0 h 42"/>
                  <a:gd name="T4" fmla="*/ 44 w 44"/>
                  <a:gd name="T5" fmla="*/ 0 h 42"/>
                  <a:gd name="T6" fmla="*/ 0 60000 65536"/>
                  <a:gd name="T7" fmla="*/ 0 60000 65536"/>
                  <a:gd name="T8" fmla="*/ 0 60000 65536"/>
                  <a:gd name="T9" fmla="*/ 0 w 44"/>
                  <a:gd name="T10" fmla="*/ 0 h 42"/>
                  <a:gd name="T11" fmla="*/ 44 w 44"/>
                  <a:gd name="T12" fmla="*/ 42 h 42"/>
                </a:gdLst>
                <a:ahLst/>
                <a:cxnLst>
                  <a:cxn ang="T6">
                    <a:pos x="T0" y="T1"/>
                  </a:cxn>
                  <a:cxn ang="T7">
                    <a:pos x="T2" y="T3"/>
                  </a:cxn>
                  <a:cxn ang="T8">
                    <a:pos x="T4" y="T5"/>
                  </a:cxn>
                </a:cxnLst>
                <a:rect l="T9" t="T10" r="T11" b="T12"/>
                <a:pathLst>
                  <a:path w="44" h="42">
                    <a:moveTo>
                      <a:pt x="0" y="42"/>
                    </a:moveTo>
                    <a:lnTo>
                      <a:pt x="43" y="0"/>
                    </a:lnTo>
                    <a:lnTo>
                      <a:pt x="44"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3" name="Freeform 646"/>
              <p:cNvSpPr>
                <a:spLocks/>
              </p:cNvSpPr>
              <p:nvPr/>
            </p:nvSpPr>
            <p:spPr bwMode="auto">
              <a:xfrm>
                <a:off x="8396" y="3781"/>
                <a:ext cx="17" cy="16"/>
              </a:xfrm>
              <a:custGeom>
                <a:avLst/>
                <a:gdLst>
                  <a:gd name="T0" fmla="*/ 0 w 65"/>
                  <a:gd name="T1" fmla="*/ 65 h 65"/>
                  <a:gd name="T2" fmla="*/ 64 w 65"/>
                  <a:gd name="T3" fmla="*/ 0 h 65"/>
                  <a:gd name="T4" fmla="*/ 65 w 65"/>
                  <a:gd name="T5" fmla="*/ 0 h 65"/>
                  <a:gd name="T6" fmla="*/ 0 60000 65536"/>
                  <a:gd name="T7" fmla="*/ 0 60000 65536"/>
                  <a:gd name="T8" fmla="*/ 0 60000 65536"/>
                  <a:gd name="T9" fmla="*/ 0 w 65"/>
                  <a:gd name="T10" fmla="*/ 0 h 65"/>
                  <a:gd name="T11" fmla="*/ 65 w 65"/>
                  <a:gd name="T12" fmla="*/ 65 h 65"/>
                </a:gdLst>
                <a:ahLst/>
                <a:cxnLst>
                  <a:cxn ang="T6">
                    <a:pos x="T0" y="T1"/>
                  </a:cxn>
                  <a:cxn ang="T7">
                    <a:pos x="T2" y="T3"/>
                  </a:cxn>
                  <a:cxn ang="T8">
                    <a:pos x="T4" y="T5"/>
                  </a:cxn>
                </a:cxnLst>
                <a:rect l="T9" t="T10" r="T11" b="T12"/>
                <a:pathLst>
                  <a:path w="65" h="65">
                    <a:moveTo>
                      <a:pt x="0" y="65"/>
                    </a:moveTo>
                    <a:lnTo>
                      <a:pt x="64" y="0"/>
                    </a:lnTo>
                    <a:lnTo>
                      <a:pt x="65"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4" name="Freeform 647"/>
              <p:cNvSpPr>
                <a:spLocks/>
              </p:cNvSpPr>
              <p:nvPr/>
            </p:nvSpPr>
            <p:spPr bwMode="auto">
              <a:xfrm>
                <a:off x="8218" y="4033"/>
                <a:ext cx="16" cy="16"/>
              </a:xfrm>
              <a:custGeom>
                <a:avLst/>
                <a:gdLst>
                  <a:gd name="T0" fmla="*/ 0 w 63"/>
                  <a:gd name="T1" fmla="*/ 63 h 63"/>
                  <a:gd name="T2" fmla="*/ 62 w 63"/>
                  <a:gd name="T3" fmla="*/ 0 h 63"/>
                  <a:gd name="T4" fmla="*/ 63 w 63"/>
                  <a:gd name="T5" fmla="*/ 0 h 63"/>
                  <a:gd name="T6" fmla="*/ 0 60000 65536"/>
                  <a:gd name="T7" fmla="*/ 0 60000 65536"/>
                  <a:gd name="T8" fmla="*/ 0 60000 65536"/>
                  <a:gd name="T9" fmla="*/ 0 w 63"/>
                  <a:gd name="T10" fmla="*/ 0 h 63"/>
                  <a:gd name="T11" fmla="*/ 63 w 63"/>
                  <a:gd name="T12" fmla="*/ 63 h 63"/>
                </a:gdLst>
                <a:ahLst/>
                <a:cxnLst>
                  <a:cxn ang="T6">
                    <a:pos x="T0" y="T1"/>
                  </a:cxn>
                  <a:cxn ang="T7">
                    <a:pos x="T2" y="T3"/>
                  </a:cxn>
                  <a:cxn ang="T8">
                    <a:pos x="T4" y="T5"/>
                  </a:cxn>
                </a:cxnLst>
                <a:rect l="T9" t="T10" r="T11" b="T12"/>
                <a:pathLst>
                  <a:path w="63" h="63">
                    <a:moveTo>
                      <a:pt x="0" y="63"/>
                    </a:moveTo>
                    <a:lnTo>
                      <a:pt x="62" y="0"/>
                    </a:lnTo>
                    <a:lnTo>
                      <a:pt x="63"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5" name="Freeform 648"/>
              <p:cNvSpPr>
                <a:spLocks/>
              </p:cNvSpPr>
              <p:nvPr/>
            </p:nvSpPr>
            <p:spPr bwMode="auto">
              <a:xfrm>
                <a:off x="8396" y="3781"/>
                <a:ext cx="90" cy="88"/>
              </a:xfrm>
              <a:custGeom>
                <a:avLst/>
                <a:gdLst>
                  <a:gd name="T0" fmla="*/ 0 w 356"/>
                  <a:gd name="T1" fmla="*/ 355 h 355"/>
                  <a:gd name="T2" fmla="*/ 355 w 356"/>
                  <a:gd name="T3" fmla="*/ 0 h 355"/>
                  <a:gd name="T4" fmla="*/ 356 w 356"/>
                  <a:gd name="T5" fmla="*/ 0 h 355"/>
                  <a:gd name="T6" fmla="*/ 0 60000 65536"/>
                  <a:gd name="T7" fmla="*/ 0 60000 65536"/>
                  <a:gd name="T8" fmla="*/ 0 60000 65536"/>
                  <a:gd name="T9" fmla="*/ 0 w 356"/>
                  <a:gd name="T10" fmla="*/ 0 h 355"/>
                  <a:gd name="T11" fmla="*/ 356 w 356"/>
                  <a:gd name="T12" fmla="*/ 355 h 355"/>
                </a:gdLst>
                <a:ahLst/>
                <a:cxnLst>
                  <a:cxn ang="T6">
                    <a:pos x="T0" y="T1"/>
                  </a:cxn>
                  <a:cxn ang="T7">
                    <a:pos x="T2" y="T3"/>
                  </a:cxn>
                  <a:cxn ang="T8">
                    <a:pos x="T4" y="T5"/>
                  </a:cxn>
                </a:cxnLst>
                <a:rect l="T9" t="T10" r="T11" b="T12"/>
                <a:pathLst>
                  <a:path w="356" h="355">
                    <a:moveTo>
                      <a:pt x="0" y="355"/>
                    </a:moveTo>
                    <a:lnTo>
                      <a:pt x="355" y="0"/>
                    </a:lnTo>
                    <a:lnTo>
                      <a:pt x="356"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6" name="Freeform 649"/>
              <p:cNvSpPr>
                <a:spLocks/>
              </p:cNvSpPr>
              <p:nvPr/>
            </p:nvSpPr>
            <p:spPr bwMode="auto">
              <a:xfrm>
                <a:off x="8396" y="3781"/>
                <a:ext cx="162" cy="161"/>
              </a:xfrm>
              <a:custGeom>
                <a:avLst/>
                <a:gdLst>
                  <a:gd name="T0" fmla="*/ 0 w 647"/>
                  <a:gd name="T1" fmla="*/ 647 h 647"/>
                  <a:gd name="T2" fmla="*/ 646 w 647"/>
                  <a:gd name="T3" fmla="*/ 0 h 647"/>
                  <a:gd name="T4" fmla="*/ 647 w 647"/>
                  <a:gd name="T5" fmla="*/ 0 h 647"/>
                  <a:gd name="T6" fmla="*/ 0 60000 65536"/>
                  <a:gd name="T7" fmla="*/ 0 60000 65536"/>
                  <a:gd name="T8" fmla="*/ 0 60000 65536"/>
                  <a:gd name="T9" fmla="*/ 0 w 647"/>
                  <a:gd name="T10" fmla="*/ 0 h 647"/>
                  <a:gd name="T11" fmla="*/ 647 w 647"/>
                  <a:gd name="T12" fmla="*/ 647 h 647"/>
                </a:gdLst>
                <a:ahLst/>
                <a:cxnLst>
                  <a:cxn ang="T6">
                    <a:pos x="T0" y="T1"/>
                  </a:cxn>
                  <a:cxn ang="T7">
                    <a:pos x="T2" y="T3"/>
                  </a:cxn>
                  <a:cxn ang="T8">
                    <a:pos x="T4" y="T5"/>
                  </a:cxn>
                </a:cxnLst>
                <a:rect l="T9" t="T10" r="T11" b="T12"/>
                <a:pathLst>
                  <a:path w="647" h="647">
                    <a:moveTo>
                      <a:pt x="0" y="647"/>
                    </a:moveTo>
                    <a:lnTo>
                      <a:pt x="646" y="0"/>
                    </a:lnTo>
                    <a:lnTo>
                      <a:pt x="647"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7" name="Freeform 650"/>
              <p:cNvSpPr>
                <a:spLocks/>
              </p:cNvSpPr>
              <p:nvPr/>
            </p:nvSpPr>
            <p:spPr bwMode="auto">
              <a:xfrm>
                <a:off x="8396" y="3665"/>
                <a:ext cx="350" cy="350"/>
              </a:xfrm>
              <a:custGeom>
                <a:avLst/>
                <a:gdLst>
                  <a:gd name="T0" fmla="*/ 0 w 1400"/>
                  <a:gd name="T1" fmla="*/ 1401 h 1401"/>
                  <a:gd name="T2" fmla="*/ 1399 w 1400"/>
                  <a:gd name="T3" fmla="*/ 0 h 1401"/>
                  <a:gd name="T4" fmla="*/ 1400 w 1400"/>
                  <a:gd name="T5" fmla="*/ 0 h 1401"/>
                  <a:gd name="T6" fmla="*/ 0 60000 65536"/>
                  <a:gd name="T7" fmla="*/ 0 60000 65536"/>
                  <a:gd name="T8" fmla="*/ 0 60000 65536"/>
                  <a:gd name="T9" fmla="*/ 0 w 1400"/>
                  <a:gd name="T10" fmla="*/ 0 h 1401"/>
                  <a:gd name="T11" fmla="*/ 1400 w 1400"/>
                  <a:gd name="T12" fmla="*/ 1401 h 1401"/>
                </a:gdLst>
                <a:ahLst/>
                <a:cxnLst>
                  <a:cxn ang="T6">
                    <a:pos x="T0" y="T1"/>
                  </a:cxn>
                  <a:cxn ang="T7">
                    <a:pos x="T2" y="T3"/>
                  </a:cxn>
                  <a:cxn ang="T8">
                    <a:pos x="T4" y="T5"/>
                  </a:cxn>
                </a:cxnLst>
                <a:rect l="T9" t="T10" r="T11" b="T12"/>
                <a:pathLst>
                  <a:path w="1400" h="1401">
                    <a:moveTo>
                      <a:pt x="0" y="1401"/>
                    </a:moveTo>
                    <a:lnTo>
                      <a:pt x="1399" y="0"/>
                    </a:lnTo>
                    <a:lnTo>
                      <a:pt x="1400"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8" name="Freeform 651"/>
              <p:cNvSpPr>
                <a:spLocks/>
              </p:cNvSpPr>
              <p:nvPr/>
            </p:nvSpPr>
            <p:spPr bwMode="auto">
              <a:xfrm>
                <a:off x="8436" y="3738"/>
                <a:ext cx="310" cy="311"/>
              </a:xfrm>
              <a:custGeom>
                <a:avLst/>
                <a:gdLst>
                  <a:gd name="T0" fmla="*/ 0 w 1243"/>
                  <a:gd name="T1" fmla="*/ 1243 h 1243"/>
                  <a:gd name="T2" fmla="*/ 1242 w 1243"/>
                  <a:gd name="T3" fmla="*/ 0 h 1243"/>
                  <a:gd name="T4" fmla="*/ 1243 w 1243"/>
                  <a:gd name="T5" fmla="*/ 0 h 1243"/>
                  <a:gd name="T6" fmla="*/ 0 60000 65536"/>
                  <a:gd name="T7" fmla="*/ 0 60000 65536"/>
                  <a:gd name="T8" fmla="*/ 0 60000 65536"/>
                  <a:gd name="T9" fmla="*/ 0 w 1243"/>
                  <a:gd name="T10" fmla="*/ 0 h 1243"/>
                  <a:gd name="T11" fmla="*/ 1243 w 1243"/>
                  <a:gd name="T12" fmla="*/ 1243 h 1243"/>
                </a:gdLst>
                <a:ahLst/>
                <a:cxnLst>
                  <a:cxn ang="T6">
                    <a:pos x="T0" y="T1"/>
                  </a:cxn>
                  <a:cxn ang="T7">
                    <a:pos x="T2" y="T3"/>
                  </a:cxn>
                  <a:cxn ang="T8">
                    <a:pos x="T4" y="T5"/>
                  </a:cxn>
                </a:cxnLst>
                <a:rect l="T9" t="T10" r="T11" b="T12"/>
                <a:pathLst>
                  <a:path w="1243" h="1243">
                    <a:moveTo>
                      <a:pt x="0" y="1243"/>
                    </a:moveTo>
                    <a:lnTo>
                      <a:pt x="1242" y="0"/>
                    </a:lnTo>
                    <a:lnTo>
                      <a:pt x="1243"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39" name="Freeform 652"/>
              <p:cNvSpPr>
                <a:spLocks/>
              </p:cNvSpPr>
              <p:nvPr/>
            </p:nvSpPr>
            <p:spPr bwMode="auto">
              <a:xfrm>
                <a:off x="8509" y="3811"/>
                <a:ext cx="237" cy="238"/>
              </a:xfrm>
              <a:custGeom>
                <a:avLst/>
                <a:gdLst>
                  <a:gd name="T0" fmla="*/ 0 w 952"/>
                  <a:gd name="T1" fmla="*/ 952 h 952"/>
                  <a:gd name="T2" fmla="*/ 951 w 952"/>
                  <a:gd name="T3" fmla="*/ 0 h 952"/>
                  <a:gd name="T4" fmla="*/ 952 w 952"/>
                  <a:gd name="T5" fmla="*/ 0 h 952"/>
                  <a:gd name="T6" fmla="*/ 0 60000 65536"/>
                  <a:gd name="T7" fmla="*/ 0 60000 65536"/>
                  <a:gd name="T8" fmla="*/ 0 60000 65536"/>
                  <a:gd name="T9" fmla="*/ 0 w 952"/>
                  <a:gd name="T10" fmla="*/ 0 h 952"/>
                  <a:gd name="T11" fmla="*/ 952 w 952"/>
                  <a:gd name="T12" fmla="*/ 952 h 952"/>
                </a:gdLst>
                <a:ahLst/>
                <a:cxnLst>
                  <a:cxn ang="T6">
                    <a:pos x="T0" y="T1"/>
                  </a:cxn>
                  <a:cxn ang="T7">
                    <a:pos x="T2" y="T3"/>
                  </a:cxn>
                  <a:cxn ang="T8">
                    <a:pos x="T4" y="T5"/>
                  </a:cxn>
                </a:cxnLst>
                <a:rect l="T9" t="T10" r="T11" b="T12"/>
                <a:pathLst>
                  <a:path w="952" h="952">
                    <a:moveTo>
                      <a:pt x="0" y="952"/>
                    </a:moveTo>
                    <a:lnTo>
                      <a:pt x="951" y="0"/>
                    </a:lnTo>
                    <a:lnTo>
                      <a:pt x="952"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0" name="Freeform 653"/>
              <p:cNvSpPr>
                <a:spLocks/>
              </p:cNvSpPr>
              <p:nvPr/>
            </p:nvSpPr>
            <p:spPr bwMode="auto">
              <a:xfrm>
                <a:off x="8581" y="3883"/>
                <a:ext cx="165" cy="166"/>
              </a:xfrm>
              <a:custGeom>
                <a:avLst/>
                <a:gdLst>
                  <a:gd name="T0" fmla="*/ 0 w 661"/>
                  <a:gd name="T1" fmla="*/ 661 h 661"/>
                  <a:gd name="T2" fmla="*/ 660 w 661"/>
                  <a:gd name="T3" fmla="*/ 0 h 661"/>
                  <a:gd name="T4" fmla="*/ 661 w 661"/>
                  <a:gd name="T5" fmla="*/ 0 h 661"/>
                  <a:gd name="T6" fmla="*/ 0 60000 65536"/>
                  <a:gd name="T7" fmla="*/ 0 60000 65536"/>
                  <a:gd name="T8" fmla="*/ 0 60000 65536"/>
                  <a:gd name="T9" fmla="*/ 0 w 661"/>
                  <a:gd name="T10" fmla="*/ 0 h 661"/>
                  <a:gd name="T11" fmla="*/ 661 w 661"/>
                  <a:gd name="T12" fmla="*/ 661 h 661"/>
                </a:gdLst>
                <a:ahLst/>
                <a:cxnLst>
                  <a:cxn ang="T6">
                    <a:pos x="T0" y="T1"/>
                  </a:cxn>
                  <a:cxn ang="T7">
                    <a:pos x="T2" y="T3"/>
                  </a:cxn>
                  <a:cxn ang="T8">
                    <a:pos x="T4" y="T5"/>
                  </a:cxn>
                </a:cxnLst>
                <a:rect l="T9" t="T10" r="T11" b="T12"/>
                <a:pathLst>
                  <a:path w="661" h="661">
                    <a:moveTo>
                      <a:pt x="0" y="661"/>
                    </a:moveTo>
                    <a:lnTo>
                      <a:pt x="660" y="0"/>
                    </a:lnTo>
                    <a:lnTo>
                      <a:pt x="66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1" name="Freeform 654"/>
              <p:cNvSpPr>
                <a:spLocks/>
              </p:cNvSpPr>
              <p:nvPr/>
            </p:nvSpPr>
            <p:spPr bwMode="auto">
              <a:xfrm>
                <a:off x="8654" y="3956"/>
                <a:ext cx="92" cy="93"/>
              </a:xfrm>
              <a:custGeom>
                <a:avLst/>
                <a:gdLst>
                  <a:gd name="T0" fmla="*/ 0 w 371"/>
                  <a:gd name="T1" fmla="*/ 369 h 369"/>
                  <a:gd name="T2" fmla="*/ 370 w 371"/>
                  <a:gd name="T3" fmla="*/ 0 h 369"/>
                  <a:gd name="T4" fmla="*/ 371 w 371"/>
                  <a:gd name="T5" fmla="*/ 0 h 369"/>
                  <a:gd name="T6" fmla="*/ 0 60000 65536"/>
                  <a:gd name="T7" fmla="*/ 0 60000 65536"/>
                  <a:gd name="T8" fmla="*/ 0 60000 65536"/>
                  <a:gd name="T9" fmla="*/ 0 w 371"/>
                  <a:gd name="T10" fmla="*/ 0 h 369"/>
                  <a:gd name="T11" fmla="*/ 371 w 371"/>
                  <a:gd name="T12" fmla="*/ 369 h 369"/>
                </a:gdLst>
                <a:ahLst/>
                <a:cxnLst>
                  <a:cxn ang="T6">
                    <a:pos x="T0" y="T1"/>
                  </a:cxn>
                  <a:cxn ang="T7">
                    <a:pos x="T2" y="T3"/>
                  </a:cxn>
                  <a:cxn ang="T8">
                    <a:pos x="T4" y="T5"/>
                  </a:cxn>
                </a:cxnLst>
                <a:rect l="T9" t="T10" r="T11" b="T12"/>
                <a:pathLst>
                  <a:path w="371" h="369">
                    <a:moveTo>
                      <a:pt x="0" y="369"/>
                    </a:moveTo>
                    <a:lnTo>
                      <a:pt x="370" y="0"/>
                    </a:lnTo>
                    <a:lnTo>
                      <a:pt x="37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2" name="Freeform 655"/>
              <p:cNvSpPr>
                <a:spLocks/>
              </p:cNvSpPr>
              <p:nvPr/>
            </p:nvSpPr>
            <p:spPr bwMode="auto">
              <a:xfrm>
                <a:off x="8726" y="4029"/>
                <a:ext cx="20" cy="20"/>
              </a:xfrm>
              <a:custGeom>
                <a:avLst/>
                <a:gdLst>
                  <a:gd name="T0" fmla="*/ 0 w 80"/>
                  <a:gd name="T1" fmla="*/ 78 h 78"/>
                  <a:gd name="T2" fmla="*/ 79 w 80"/>
                  <a:gd name="T3" fmla="*/ 0 h 78"/>
                  <a:gd name="T4" fmla="*/ 80 w 80"/>
                  <a:gd name="T5" fmla="*/ 0 h 78"/>
                  <a:gd name="T6" fmla="*/ 0 60000 65536"/>
                  <a:gd name="T7" fmla="*/ 0 60000 65536"/>
                  <a:gd name="T8" fmla="*/ 0 60000 65536"/>
                  <a:gd name="T9" fmla="*/ 0 w 80"/>
                  <a:gd name="T10" fmla="*/ 0 h 78"/>
                  <a:gd name="T11" fmla="*/ 80 w 80"/>
                  <a:gd name="T12" fmla="*/ 78 h 78"/>
                </a:gdLst>
                <a:ahLst/>
                <a:cxnLst>
                  <a:cxn ang="T6">
                    <a:pos x="T0" y="T1"/>
                  </a:cxn>
                  <a:cxn ang="T7">
                    <a:pos x="T2" y="T3"/>
                  </a:cxn>
                  <a:cxn ang="T8">
                    <a:pos x="T4" y="T5"/>
                  </a:cxn>
                </a:cxnLst>
                <a:rect l="T9" t="T10" r="T11" b="T12"/>
                <a:pathLst>
                  <a:path w="80" h="78">
                    <a:moveTo>
                      <a:pt x="0" y="78"/>
                    </a:moveTo>
                    <a:lnTo>
                      <a:pt x="79" y="0"/>
                    </a:lnTo>
                    <a:lnTo>
                      <a:pt x="8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3" name="Freeform 656"/>
              <p:cNvSpPr>
                <a:spLocks/>
              </p:cNvSpPr>
              <p:nvPr/>
            </p:nvSpPr>
            <p:spPr bwMode="auto">
              <a:xfrm>
                <a:off x="7996" y="3719"/>
                <a:ext cx="35" cy="62"/>
              </a:xfrm>
              <a:custGeom>
                <a:avLst/>
                <a:gdLst>
                  <a:gd name="T0" fmla="*/ 141 w 141"/>
                  <a:gd name="T1" fmla="*/ 245 h 245"/>
                  <a:gd name="T2" fmla="*/ 0 w 141"/>
                  <a:gd name="T3" fmla="*/ 0 h 245"/>
                  <a:gd name="T4" fmla="*/ 1 w 141"/>
                  <a:gd name="T5" fmla="*/ 0 h 245"/>
                  <a:gd name="T6" fmla="*/ 0 60000 65536"/>
                  <a:gd name="T7" fmla="*/ 0 60000 65536"/>
                  <a:gd name="T8" fmla="*/ 0 60000 65536"/>
                  <a:gd name="T9" fmla="*/ 0 w 141"/>
                  <a:gd name="T10" fmla="*/ 0 h 245"/>
                  <a:gd name="T11" fmla="*/ 141 w 141"/>
                  <a:gd name="T12" fmla="*/ 245 h 245"/>
                </a:gdLst>
                <a:ahLst/>
                <a:cxnLst>
                  <a:cxn ang="T6">
                    <a:pos x="T0" y="T1"/>
                  </a:cxn>
                  <a:cxn ang="T7">
                    <a:pos x="T2" y="T3"/>
                  </a:cxn>
                  <a:cxn ang="T8">
                    <a:pos x="T4" y="T5"/>
                  </a:cxn>
                </a:cxnLst>
                <a:rect l="T9" t="T10" r="T11" b="T12"/>
                <a:pathLst>
                  <a:path w="141" h="245">
                    <a:moveTo>
                      <a:pt x="141" y="24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4" name="Freeform 657"/>
              <p:cNvSpPr>
                <a:spLocks/>
              </p:cNvSpPr>
              <p:nvPr/>
            </p:nvSpPr>
            <p:spPr bwMode="auto">
              <a:xfrm>
                <a:off x="8011" y="3643"/>
                <a:ext cx="80" cy="138"/>
              </a:xfrm>
              <a:custGeom>
                <a:avLst/>
                <a:gdLst>
                  <a:gd name="T0" fmla="*/ 318 w 318"/>
                  <a:gd name="T1" fmla="*/ 550 h 550"/>
                  <a:gd name="T2" fmla="*/ 0 w 318"/>
                  <a:gd name="T3" fmla="*/ 0 h 550"/>
                  <a:gd name="T4" fmla="*/ 1 w 318"/>
                  <a:gd name="T5" fmla="*/ 0 h 550"/>
                  <a:gd name="T6" fmla="*/ 0 60000 65536"/>
                  <a:gd name="T7" fmla="*/ 0 60000 65536"/>
                  <a:gd name="T8" fmla="*/ 0 60000 65536"/>
                  <a:gd name="T9" fmla="*/ 0 w 318"/>
                  <a:gd name="T10" fmla="*/ 0 h 550"/>
                  <a:gd name="T11" fmla="*/ 318 w 318"/>
                  <a:gd name="T12" fmla="*/ 550 h 550"/>
                </a:gdLst>
                <a:ahLst/>
                <a:cxnLst>
                  <a:cxn ang="T6">
                    <a:pos x="T0" y="T1"/>
                  </a:cxn>
                  <a:cxn ang="T7">
                    <a:pos x="T2" y="T3"/>
                  </a:cxn>
                  <a:cxn ang="T8">
                    <a:pos x="T4" y="T5"/>
                  </a:cxn>
                </a:cxnLst>
                <a:rect l="T9" t="T10" r="T11" b="T12"/>
                <a:pathLst>
                  <a:path w="318" h="550">
                    <a:moveTo>
                      <a:pt x="318" y="550"/>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5" name="Freeform 658"/>
              <p:cNvSpPr>
                <a:spLocks/>
              </p:cNvSpPr>
              <p:nvPr/>
            </p:nvSpPr>
            <p:spPr bwMode="auto">
              <a:xfrm>
                <a:off x="8050" y="3608"/>
                <a:ext cx="78" cy="135"/>
              </a:xfrm>
              <a:custGeom>
                <a:avLst/>
                <a:gdLst>
                  <a:gd name="T0" fmla="*/ 312 w 312"/>
                  <a:gd name="T1" fmla="*/ 541 h 541"/>
                  <a:gd name="T2" fmla="*/ 0 w 312"/>
                  <a:gd name="T3" fmla="*/ 0 h 541"/>
                  <a:gd name="T4" fmla="*/ 1 w 312"/>
                  <a:gd name="T5" fmla="*/ 0 h 541"/>
                  <a:gd name="T6" fmla="*/ 0 60000 65536"/>
                  <a:gd name="T7" fmla="*/ 0 60000 65536"/>
                  <a:gd name="T8" fmla="*/ 0 60000 65536"/>
                  <a:gd name="T9" fmla="*/ 0 w 312"/>
                  <a:gd name="T10" fmla="*/ 0 h 541"/>
                  <a:gd name="T11" fmla="*/ 312 w 312"/>
                  <a:gd name="T12" fmla="*/ 541 h 541"/>
                </a:gdLst>
                <a:ahLst/>
                <a:cxnLst>
                  <a:cxn ang="T6">
                    <a:pos x="T0" y="T1"/>
                  </a:cxn>
                  <a:cxn ang="T7">
                    <a:pos x="T2" y="T3"/>
                  </a:cxn>
                  <a:cxn ang="T8">
                    <a:pos x="T4" y="T5"/>
                  </a:cxn>
                </a:cxnLst>
                <a:rect l="T9" t="T10" r="T11" b="T12"/>
                <a:pathLst>
                  <a:path w="312" h="541">
                    <a:moveTo>
                      <a:pt x="312" y="541"/>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6" name="Freeform 659"/>
              <p:cNvSpPr>
                <a:spLocks/>
              </p:cNvSpPr>
              <p:nvPr/>
            </p:nvSpPr>
            <p:spPr bwMode="auto">
              <a:xfrm>
                <a:off x="8098" y="3587"/>
                <a:ext cx="58" cy="100"/>
              </a:xfrm>
              <a:custGeom>
                <a:avLst/>
                <a:gdLst>
                  <a:gd name="T0" fmla="*/ 229 w 229"/>
                  <a:gd name="T1" fmla="*/ 399 h 399"/>
                  <a:gd name="T2" fmla="*/ 0 w 229"/>
                  <a:gd name="T3" fmla="*/ 0 h 399"/>
                  <a:gd name="T4" fmla="*/ 1 w 229"/>
                  <a:gd name="T5" fmla="*/ 0 h 399"/>
                  <a:gd name="T6" fmla="*/ 0 60000 65536"/>
                  <a:gd name="T7" fmla="*/ 0 60000 65536"/>
                  <a:gd name="T8" fmla="*/ 0 60000 65536"/>
                  <a:gd name="T9" fmla="*/ 0 w 229"/>
                  <a:gd name="T10" fmla="*/ 0 h 399"/>
                  <a:gd name="T11" fmla="*/ 229 w 229"/>
                  <a:gd name="T12" fmla="*/ 399 h 399"/>
                </a:gdLst>
                <a:ahLst/>
                <a:cxnLst>
                  <a:cxn ang="T6">
                    <a:pos x="T0" y="T1"/>
                  </a:cxn>
                  <a:cxn ang="T7">
                    <a:pos x="T2" y="T3"/>
                  </a:cxn>
                  <a:cxn ang="T8">
                    <a:pos x="T4" y="T5"/>
                  </a:cxn>
                </a:cxnLst>
                <a:rect l="T9" t="T10" r="T11" b="T12"/>
                <a:pathLst>
                  <a:path w="229" h="399">
                    <a:moveTo>
                      <a:pt x="229" y="399"/>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7" name="Freeform 660"/>
              <p:cNvSpPr>
                <a:spLocks/>
              </p:cNvSpPr>
              <p:nvPr/>
            </p:nvSpPr>
            <p:spPr bwMode="auto">
              <a:xfrm>
                <a:off x="8154" y="3581"/>
                <a:ext cx="61" cy="106"/>
              </a:xfrm>
              <a:custGeom>
                <a:avLst/>
                <a:gdLst>
                  <a:gd name="T0" fmla="*/ 245 w 245"/>
                  <a:gd name="T1" fmla="*/ 425 h 425"/>
                  <a:gd name="T2" fmla="*/ 0 w 245"/>
                  <a:gd name="T3" fmla="*/ 0 h 425"/>
                  <a:gd name="T4" fmla="*/ 1 w 245"/>
                  <a:gd name="T5" fmla="*/ 0 h 425"/>
                  <a:gd name="T6" fmla="*/ 0 60000 65536"/>
                  <a:gd name="T7" fmla="*/ 0 60000 65536"/>
                  <a:gd name="T8" fmla="*/ 0 60000 65536"/>
                  <a:gd name="T9" fmla="*/ 0 w 245"/>
                  <a:gd name="T10" fmla="*/ 0 h 425"/>
                  <a:gd name="T11" fmla="*/ 245 w 245"/>
                  <a:gd name="T12" fmla="*/ 425 h 425"/>
                </a:gdLst>
                <a:ahLst/>
                <a:cxnLst>
                  <a:cxn ang="T6">
                    <a:pos x="T0" y="T1"/>
                  </a:cxn>
                  <a:cxn ang="T7">
                    <a:pos x="T2" y="T3"/>
                  </a:cxn>
                  <a:cxn ang="T8">
                    <a:pos x="T4" y="T5"/>
                  </a:cxn>
                </a:cxnLst>
                <a:rect l="T9" t="T10" r="T11" b="T12"/>
                <a:pathLst>
                  <a:path w="245" h="425">
                    <a:moveTo>
                      <a:pt x="245" y="42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8" name="Freeform 661"/>
              <p:cNvSpPr>
                <a:spLocks/>
              </p:cNvSpPr>
              <p:nvPr/>
            </p:nvSpPr>
            <p:spPr bwMode="auto">
              <a:xfrm>
                <a:off x="8215" y="3584"/>
                <a:ext cx="59" cy="103"/>
              </a:xfrm>
              <a:custGeom>
                <a:avLst/>
                <a:gdLst>
                  <a:gd name="T0" fmla="*/ 237 w 237"/>
                  <a:gd name="T1" fmla="*/ 412 h 412"/>
                  <a:gd name="T2" fmla="*/ 0 w 237"/>
                  <a:gd name="T3" fmla="*/ 0 h 412"/>
                  <a:gd name="T4" fmla="*/ 1 w 237"/>
                  <a:gd name="T5" fmla="*/ 0 h 412"/>
                  <a:gd name="T6" fmla="*/ 0 60000 65536"/>
                  <a:gd name="T7" fmla="*/ 0 60000 65536"/>
                  <a:gd name="T8" fmla="*/ 0 60000 65536"/>
                  <a:gd name="T9" fmla="*/ 0 w 237"/>
                  <a:gd name="T10" fmla="*/ 0 h 412"/>
                  <a:gd name="T11" fmla="*/ 237 w 237"/>
                  <a:gd name="T12" fmla="*/ 412 h 412"/>
                </a:gdLst>
                <a:ahLst/>
                <a:cxnLst>
                  <a:cxn ang="T6">
                    <a:pos x="T0" y="T1"/>
                  </a:cxn>
                  <a:cxn ang="T7">
                    <a:pos x="T2" y="T3"/>
                  </a:cxn>
                  <a:cxn ang="T8">
                    <a:pos x="T4" y="T5"/>
                  </a:cxn>
                </a:cxnLst>
                <a:rect l="T9" t="T10" r="T11" b="T12"/>
                <a:pathLst>
                  <a:path w="237" h="412">
                    <a:moveTo>
                      <a:pt x="237" y="412"/>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49" name="Freeform 662"/>
              <p:cNvSpPr>
                <a:spLocks/>
              </p:cNvSpPr>
              <p:nvPr/>
            </p:nvSpPr>
            <p:spPr bwMode="auto">
              <a:xfrm>
                <a:off x="8276" y="3588"/>
                <a:ext cx="58" cy="99"/>
              </a:xfrm>
              <a:custGeom>
                <a:avLst/>
                <a:gdLst>
                  <a:gd name="T0" fmla="*/ 230 w 230"/>
                  <a:gd name="T1" fmla="*/ 398 h 398"/>
                  <a:gd name="T2" fmla="*/ 0 w 230"/>
                  <a:gd name="T3" fmla="*/ 0 h 398"/>
                  <a:gd name="T4" fmla="*/ 1 w 230"/>
                  <a:gd name="T5" fmla="*/ 0 h 398"/>
                  <a:gd name="T6" fmla="*/ 0 60000 65536"/>
                  <a:gd name="T7" fmla="*/ 0 60000 65536"/>
                  <a:gd name="T8" fmla="*/ 0 60000 65536"/>
                  <a:gd name="T9" fmla="*/ 0 w 230"/>
                  <a:gd name="T10" fmla="*/ 0 h 398"/>
                  <a:gd name="T11" fmla="*/ 230 w 230"/>
                  <a:gd name="T12" fmla="*/ 398 h 398"/>
                </a:gdLst>
                <a:ahLst/>
                <a:cxnLst>
                  <a:cxn ang="T6">
                    <a:pos x="T0" y="T1"/>
                  </a:cxn>
                  <a:cxn ang="T7">
                    <a:pos x="T2" y="T3"/>
                  </a:cxn>
                  <a:cxn ang="T8">
                    <a:pos x="T4" y="T5"/>
                  </a:cxn>
                </a:cxnLst>
                <a:rect l="T9" t="T10" r="T11" b="T12"/>
                <a:pathLst>
                  <a:path w="230" h="398">
                    <a:moveTo>
                      <a:pt x="230" y="39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0" name="Freeform 663"/>
              <p:cNvSpPr>
                <a:spLocks/>
              </p:cNvSpPr>
              <p:nvPr/>
            </p:nvSpPr>
            <p:spPr bwMode="auto">
              <a:xfrm>
                <a:off x="8336" y="3588"/>
                <a:ext cx="57" cy="99"/>
              </a:xfrm>
              <a:custGeom>
                <a:avLst/>
                <a:gdLst>
                  <a:gd name="T0" fmla="*/ 230 w 230"/>
                  <a:gd name="T1" fmla="*/ 398 h 398"/>
                  <a:gd name="T2" fmla="*/ 0 w 230"/>
                  <a:gd name="T3" fmla="*/ 0 h 398"/>
                  <a:gd name="T4" fmla="*/ 1 w 230"/>
                  <a:gd name="T5" fmla="*/ 0 h 398"/>
                  <a:gd name="T6" fmla="*/ 0 60000 65536"/>
                  <a:gd name="T7" fmla="*/ 0 60000 65536"/>
                  <a:gd name="T8" fmla="*/ 0 60000 65536"/>
                  <a:gd name="T9" fmla="*/ 0 w 230"/>
                  <a:gd name="T10" fmla="*/ 0 h 398"/>
                  <a:gd name="T11" fmla="*/ 230 w 230"/>
                  <a:gd name="T12" fmla="*/ 398 h 398"/>
                </a:gdLst>
                <a:ahLst/>
                <a:cxnLst>
                  <a:cxn ang="T6">
                    <a:pos x="T0" y="T1"/>
                  </a:cxn>
                  <a:cxn ang="T7">
                    <a:pos x="T2" y="T3"/>
                  </a:cxn>
                  <a:cxn ang="T8">
                    <a:pos x="T4" y="T5"/>
                  </a:cxn>
                </a:cxnLst>
                <a:rect l="T9" t="T10" r="T11" b="T12"/>
                <a:pathLst>
                  <a:path w="230" h="398">
                    <a:moveTo>
                      <a:pt x="230" y="39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1" name="Freeform 664"/>
              <p:cNvSpPr>
                <a:spLocks/>
              </p:cNvSpPr>
              <p:nvPr/>
            </p:nvSpPr>
            <p:spPr bwMode="auto">
              <a:xfrm>
                <a:off x="8466" y="3712"/>
                <a:ext cx="40" cy="69"/>
              </a:xfrm>
              <a:custGeom>
                <a:avLst/>
                <a:gdLst>
                  <a:gd name="T0" fmla="*/ 159 w 159"/>
                  <a:gd name="T1" fmla="*/ 275 h 275"/>
                  <a:gd name="T2" fmla="*/ 0 w 159"/>
                  <a:gd name="T3" fmla="*/ 0 h 275"/>
                  <a:gd name="T4" fmla="*/ 1 w 159"/>
                  <a:gd name="T5" fmla="*/ 0 h 275"/>
                  <a:gd name="T6" fmla="*/ 0 60000 65536"/>
                  <a:gd name="T7" fmla="*/ 0 60000 65536"/>
                  <a:gd name="T8" fmla="*/ 0 60000 65536"/>
                  <a:gd name="T9" fmla="*/ 0 w 159"/>
                  <a:gd name="T10" fmla="*/ 0 h 275"/>
                  <a:gd name="T11" fmla="*/ 159 w 159"/>
                  <a:gd name="T12" fmla="*/ 275 h 275"/>
                </a:gdLst>
                <a:ahLst/>
                <a:cxnLst>
                  <a:cxn ang="T6">
                    <a:pos x="T0" y="T1"/>
                  </a:cxn>
                  <a:cxn ang="T7">
                    <a:pos x="T2" y="T3"/>
                  </a:cxn>
                  <a:cxn ang="T8">
                    <a:pos x="T4" y="T5"/>
                  </a:cxn>
                </a:cxnLst>
                <a:rect l="T9" t="T10" r="T11" b="T12"/>
                <a:pathLst>
                  <a:path w="159" h="275">
                    <a:moveTo>
                      <a:pt x="159" y="27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2" name="Freeform 665"/>
              <p:cNvSpPr>
                <a:spLocks/>
              </p:cNvSpPr>
              <p:nvPr/>
            </p:nvSpPr>
            <p:spPr bwMode="auto">
              <a:xfrm>
                <a:off x="8394" y="3586"/>
                <a:ext cx="59" cy="101"/>
              </a:xfrm>
              <a:custGeom>
                <a:avLst/>
                <a:gdLst>
                  <a:gd name="T0" fmla="*/ 233 w 233"/>
                  <a:gd name="T1" fmla="*/ 405 h 405"/>
                  <a:gd name="T2" fmla="*/ 0 w 233"/>
                  <a:gd name="T3" fmla="*/ 0 h 405"/>
                  <a:gd name="T4" fmla="*/ 1 w 233"/>
                  <a:gd name="T5" fmla="*/ 0 h 405"/>
                  <a:gd name="T6" fmla="*/ 0 60000 65536"/>
                  <a:gd name="T7" fmla="*/ 0 60000 65536"/>
                  <a:gd name="T8" fmla="*/ 0 60000 65536"/>
                  <a:gd name="T9" fmla="*/ 0 w 233"/>
                  <a:gd name="T10" fmla="*/ 0 h 405"/>
                  <a:gd name="T11" fmla="*/ 233 w 233"/>
                  <a:gd name="T12" fmla="*/ 405 h 405"/>
                </a:gdLst>
                <a:ahLst/>
                <a:cxnLst>
                  <a:cxn ang="T6">
                    <a:pos x="T0" y="T1"/>
                  </a:cxn>
                  <a:cxn ang="T7">
                    <a:pos x="T2" y="T3"/>
                  </a:cxn>
                  <a:cxn ang="T8">
                    <a:pos x="T4" y="T5"/>
                  </a:cxn>
                </a:cxnLst>
                <a:rect l="T9" t="T10" r="T11" b="T12"/>
                <a:pathLst>
                  <a:path w="233" h="405">
                    <a:moveTo>
                      <a:pt x="233" y="405"/>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3" name="Freeform 666"/>
              <p:cNvSpPr>
                <a:spLocks/>
              </p:cNvSpPr>
              <p:nvPr/>
            </p:nvSpPr>
            <p:spPr bwMode="auto">
              <a:xfrm>
                <a:off x="8454" y="3587"/>
                <a:ext cx="93" cy="162"/>
              </a:xfrm>
              <a:custGeom>
                <a:avLst/>
                <a:gdLst>
                  <a:gd name="T0" fmla="*/ 373 w 373"/>
                  <a:gd name="T1" fmla="*/ 648 h 648"/>
                  <a:gd name="T2" fmla="*/ 0 w 373"/>
                  <a:gd name="T3" fmla="*/ 0 h 648"/>
                  <a:gd name="T4" fmla="*/ 1 w 373"/>
                  <a:gd name="T5" fmla="*/ 0 h 648"/>
                  <a:gd name="T6" fmla="*/ 0 60000 65536"/>
                  <a:gd name="T7" fmla="*/ 0 60000 65536"/>
                  <a:gd name="T8" fmla="*/ 0 60000 65536"/>
                  <a:gd name="T9" fmla="*/ 0 w 373"/>
                  <a:gd name="T10" fmla="*/ 0 h 648"/>
                  <a:gd name="T11" fmla="*/ 373 w 373"/>
                  <a:gd name="T12" fmla="*/ 648 h 648"/>
                </a:gdLst>
                <a:ahLst/>
                <a:cxnLst>
                  <a:cxn ang="T6">
                    <a:pos x="T0" y="T1"/>
                  </a:cxn>
                  <a:cxn ang="T7">
                    <a:pos x="T2" y="T3"/>
                  </a:cxn>
                  <a:cxn ang="T8">
                    <a:pos x="T4" y="T5"/>
                  </a:cxn>
                </a:cxnLst>
                <a:rect l="T9" t="T10" r="T11" b="T12"/>
                <a:pathLst>
                  <a:path w="373" h="648">
                    <a:moveTo>
                      <a:pt x="373" y="648"/>
                    </a:moveTo>
                    <a:lnTo>
                      <a:pt x="0" y="0"/>
                    </a:lnTo>
                    <a:lnTo>
                      <a:pt x="1" y="0"/>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0054" name="Text Box 667"/>
              <p:cNvSpPr txBox="1">
                <a:spLocks noChangeArrowheads="1"/>
              </p:cNvSpPr>
              <p:nvPr/>
            </p:nvSpPr>
            <p:spPr bwMode="auto">
              <a:xfrm>
                <a:off x="8928" y="4179"/>
                <a:ext cx="720"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1200"/>
                  <a:t>f)</a:t>
                </a:r>
                <a:endParaRPr lang="en-US"/>
              </a:p>
            </p:txBody>
          </p:sp>
        </p:grpSp>
      </p:grpSp>
      <p:sp>
        <p:nvSpPr>
          <p:cNvPr id="119814" name="Line 668"/>
          <p:cNvSpPr>
            <a:spLocks noChangeShapeType="1"/>
          </p:cNvSpPr>
          <p:nvPr/>
        </p:nvSpPr>
        <p:spPr bwMode="auto">
          <a:xfrm>
            <a:off x="7467600" y="3940175"/>
            <a:ext cx="304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9815" name="Line 669"/>
          <p:cNvSpPr>
            <a:spLocks noChangeShapeType="1"/>
          </p:cNvSpPr>
          <p:nvPr/>
        </p:nvSpPr>
        <p:spPr bwMode="auto">
          <a:xfrm>
            <a:off x="7467600" y="4441825"/>
            <a:ext cx="304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6864144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fld id="{CFFEECB6-8D77-450A-B9FF-4AAFB1A4CF27}" type="datetime1">
              <a:rPr lang="de-DE"/>
              <a:pPr>
                <a:defRPr/>
              </a:pPr>
              <a:t>12.03.2020</a:t>
            </a:fld>
            <a:endParaRPr lang="en-US"/>
          </a:p>
        </p:txBody>
      </p:sp>
      <p:sp>
        <p:nvSpPr>
          <p:cNvPr id="4" name="Slide Number Placeholder 5"/>
          <p:cNvSpPr>
            <a:spLocks noGrp="1"/>
          </p:cNvSpPr>
          <p:nvPr>
            <p:ph type="sldNum" sz="quarter" idx="12"/>
          </p:nvPr>
        </p:nvSpPr>
        <p:spPr/>
        <p:txBody>
          <a:bodyPr/>
          <a:lstStyle/>
          <a:p>
            <a:pPr>
              <a:defRPr/>
            </a:pPr>
            <a:fld id="{A7680F34-8822-482D-8418-265B58E6C60B}" type="slidenum">
              <a:rPr lang="en-US"/>
              <a:pPr>
                <a:defRPr/>
              </a:pPr>
              <a:t>68</a:t>
            </a:fld>
            <a:endParaRPr lang="en-US"/>
          </a:p>
        </p:txBody>
      </p:sp>
      <p:pic>
        <p:nvPicPr>
          <p:cNvPr id="1208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04800"/>
            <a:ext cx="9232901"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33652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8CF1A127-41AB-4042-B7F8-3890796B19D7}"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B33628E4-EB0B-4C1D-B70E-77C6F1ADDD66}" type="slidenum">
              <a:rPr lang="en-US"/>
              <a:pPr>
                <a:defRPr/>
              </a:pPr>
              <a:t>69</a:t>
            </a:fld>
            <a:endParaRPr lang="en-US"/>
          </a:p>
        </p:txBody>
      </p:sp>
      <p:sp>
        <p:nvSpPr>
          <p:cNvPr id="83970" name="Rectangle 2"/>
          <p:cNvSpPr>
            <a:spLocks noGrp="1" noChangeArrowheads="1"/>
          </p:cNvSpPr>
          <p:nvPr>
            <p:ph type="title"/>
          </p:nvPr>
        </p:nvSpPr>
        <p:spPr>
          <a:xfrm>
            <a:off x="457200" y="0"/>
            <a:ext cx="8229600" cy="715963"/>
          </a:xfrm>
        </p:spPr>
        <p:txBody>
          <a:bodyPr/>
          <a:lstStyle/>
          <a:p>
            <a:pPr eaLnBrk="1" hangingPunct="1"/>
            <a:r>
              <a:rPr lang="en-US" sz="4000">
                <a:solidFill>
                  <a:srgbClr val="FF0000"/>
                </a:solidFill>
                <a:latin typeface="Times New Roman" pitchFamily="18" charset="0"/>
              </a:rPr>
              <a:t>Các chi tiết định vị phụ</a:t>
            </a:r>
          </a:p>
        </p:txBody>
      </p:sp>
      <p:pic>
        <p:nvPicPr>
          <p:cNvPr id="12186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0" y="990600"/>
            <a:ext cx="7747000" cy="479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4870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fade">
                                      <p:cBhvr>
                                        <p:cTn id="7" dur="2000"/>
                                        <p:tgtEl>
                                          <p:spTgt spid="83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8CF1A127-41AB-4042-B7F8-3890796B19D7}"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297C36AE-850C-4849-BE5B-486BD18431A9}" type="slidenum">
              <a:rPr lang="en-US"/>
              <a:pPr>
                <a:defRPr/>
              </a:pPr>
              <a:t>70</a:t>
            </a:fld>
            <a:endParaRPr lang="en-US"/>
          </a:p>
        </p:txBody>
      </p:sp>
      <p:sp>
        <p:nvSpPr>
          <p:cNvPr id="83970" name="Rectangle 2"/>
          <p:cNvSpPr>
            <a:spLocks noGrp="1" noChangeArrowheads="1"/>
          </p:cNvSpPr>
          <p:nvPr>
            <p:ph type="title"/>
          </p:nvPr>
        </p:nvSpPr>
        <p:spPr>
          <a:xfrm>
            <a:off x="457200" y="0"/>
            <a:ext cx="8229600" cy="715963"/>
          </a:xfrm>
        </p:spPr>
        <p:txBody>
          <a:bodyPr/>
          <a:lstStyle/>
          <a:p>
            <a:pPr eaLnBrk="1" hangingPunct="1"/>
            <a:r>
              <a:rPr lang="en-US" sz="4000">
                <a:solidFill>
                  <a:srgbClr val="FF0000"/>
                </a:solidFill>
                <a:latin typeface="Times New Roman" pitchFamily="18" charset="0"/>
              </a:rPr>
              <a:t>Các chi tiết định vị phụ</a:t>
            </a:r>
          </a:p>
        </p:txBody>
      </p:sp>
      <p:pic>
        <p:nvPicPr>
          <p:cNvPr id="12288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066800"/>
            <a:ext cx="432435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7588" y="1219200"/>
            <a:ext cx="4106862"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8918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fade">
                                      <p:cBhvr>
                                        <p:cTn id="7" dur="2000"/>
                                        <p:tgtEl>
                                          <p:spTgt spid="83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fld id="{0F45D54B-5DEF-4EA1-8C2C-A6D4E5784939}" type="datetime1">
              <a:rPr lang="de-DE"/>
              <a:pPr>
                <a:defRPr/>
              </a:pPr>
              <a:t>12.03.2020</a:t>
            </a:fld>
            <a:endParaRPr lang="en-US"/>
          </a:p>
        </p:txBody>
      </p:sp>
      <p:sp>
        <p:nvSpPr>
          <p:cNvPr id="5" name="Slide Number Placeholder 5"/>
          <p:cNvSpPr>
            <a:spLocks noGrp="1"/>
          </p:cNvSpPr>
          <p:nvPr>
            <p:ph type="sldNum" sz="quarter" idx="12"/>
          </p:nvPr>
        </p:nvSpPr>
        <p:spPr/>
        <p:txBody>
          <a:bodyPr/>
          <a:lstStyle/>
          <a:p>
            <a:pPr>
              <a:defRPr/>
            </a:pPr>
            <a:fld id="{B60AD6C6-230C-42F9-8059-BE9E89C7375F}" type="slidenum">
              <a:rPr lang="en-US"/>
              <a:pPr>
                <a:defRPr/>
              </a:pPr>
              <a:t>71</a:t>
            </a:fld>
            <a:endParaRPr lang="en-US"/>
          </a:p>
        </p:txBody>
      </p:sp>
      <p:sp>
        <p:nvSpPr>
          <p:cNvPr id="84994" name="Rectangle 2"/>
          <p:cNvSpPr>
            <a:spLocks noGrp="1" noChangeArrowheads="1"/>
          </p:cNvSpPr>
          <p:nvPr>
            <p:ph type="title"/>
          </p:nvPr>
        </p:nvSpPr>
        <p:spPr>
          <a:xfrm>
            <a:off x="457200" y="0"/>
            <a:ext cx="8229600" cy="792163"/>
          </a:xfrm>
        </p:spPr>
        <p:txBody>
          <a:bodyPr/>
          <a:lstStyle/>
          <a:p>
            <a:pPr eaLnBrk="1" hangingPunct="1"/>
            <a:r>
              <a:rPr lang="en-US" sz="4000">
                <a:solidFill>
                  <a:srgbClr val="FF0000"/>
                </a:solidFill>
                <a:latin typeface="Times New Roman" pitchFamily="18" charset="0"/>
              </a:rPr>
              <a:t>Các chi tiết định vị phụ</a:t>
            </a:r>
          </a:p>
        </p:txBody>
      </p:sp>
      <p:pic>
        <p:nvPicPr>
          <p:cNvPr id="12390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9144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28132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4994"/>
                                        </p:tgtEl>
                                        <p:attrNameLst>
                                          <p:attrName>style.visibility</p:attrName>
                                        </p:attrNameLst>
                                      </p:cBhvr>
                                      <p:to>
                                        <p:strVal val="visible"/>
                                      </p:to>
                                    </p:set>
                                    <p:animEffect transition="in" filter="fade">
                                      <p:cBhvr>
                                        <p:cTn id="7" dur="2000"/>
                                        <p:tgtEl>
                                          <p:spTgt spid="84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5105400" cy="5410200"/>
          </a:xfrm>
        </p:spPr>
        <p:txBody>
          <a:bodyPr>
            <a:normAutofit/>
          </a:bodyPr>
          <a:lstStyle/>
          <a:p>
            <a:pPr>
              <a:buNone/>
            </a:pPr>
            <a:r>
              <a:rPr lang="en-US" b="1" dirty="0">
                <a:solidFill>
                  <a:srgbClr val="FF0000"/>
                </a:solidFill>
                <a:latin typeface="Times New Roman" pitchFamily="18" charset="0"/>
                <a:cs typeface="Times New Roman" pitchFamily="18" charset="0"/>
              </a:rPr>
              <a:t>2.C</a:t>
            </a:r>
            <a:r>
              <a:rPr lang="vi-VN" b="1" dirty="0">
                <a:solidFill>
                  <a:srgbClr val="FF0000"/>
                </a:solidFill>
                <a:latin typeface="Times New Roman" pitchFamily="18" charset="0"/>
                <a:cs typeface="Times New Roman" pitchFamily="18" charset="0"/>
              </a:rPr>
              <a:t>ơ</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cấu</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kẹp</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chặt</a:t>
            </a:r>
            <a:endParaRPr lang="en-US" b="1" dirty="0">
              <a:solidFill>
                <a:srgbClr val="FF0000"/>
              </a:solidFill>
              <a:latin typeface="Times New Roman" pitchFamily="18" charset="0"/>
              <a:cs typeface="Times New Roman" pitchFamily="18" charset="0"/>
            </a:endParaRPr>
          </a:p>
          <a:p>
            <a:pPr>
              <a:buNone/>
            </a:pPr>
            <a:r>
              <a:rPr lang="en-US" b="1" i="1" dirty="0" err="1">
                <a:latin typeface="Times New Roman" pitchFamily="18" charset="0"/>
                <a:cs typeface="Times New Roman" pitchFamily="18" charset="0"/>
              </a:rPr>
              <a:t>Khái</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niệm</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về</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kẹp</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chặt</a:t>
            </a:r>
            <a:endParaRPr lang="en-US" b="1" i="1"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bên</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khối</a:t>
            </a:r>
            <a:r>
              <a:rPr lang="en-US" dirty="0">
                <a:latin typeface="Times New Roman" pitchFamily="18" charset="0"/>
                <a:cs typeface="Times New Roman" pitchFamily="18" charset="0"/>
              </a:rPr>
              <a:t> V </a:t>
            </a:r>
            <a:r>
              <a:rPr lang="en-US" dirty="0" err="1">
                <a:latin typeface="Times New Roman" pitchFamily="18" charset="0"/>
                <a:cs typeface="Times New Roman" pitchFamily="18" charset="0"/>
              </a:rPr>
              <a:t>khống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chế</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bậc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W</a:t>
            </a:r>
            <a:r>
              <a:rPr lang="en-US" baseline="-25000" dirty="0" err="1">
                <a:latin typeface="Times New Roman" pitchFamily="18" charset="0"/>
                <a:cs typeface="Times New Roman" pitchFamily="18" charset="0"/>
              </a:rPr>
              <a:t>ct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trượt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a:t>
            </a:r>
            <a:endParaRPr lang="en-US" b="1" i="1" dirty="0">
              <a:latin typeface="Times New Roman" pitchFamily="18" charset="0"/>
              <a:cs typeface="Times New Roman" pitchFamily="18" charset="0"/>
            </a:endParaRPr>
          </a:p>
        </p:txBody>
      </p:sp>
      <p:pic>
        <p:nvPicPr>
          <p:cNvPr id="73730" name="Picture 2"/>
          <p:cNvPicPr>
            <a:picLocks noChangeAspect="1" noChangeArrowheads="1"/>
          </p:cNvPicPr>
          <p:nvPr/>
        </p:nvPicPr>
        <p:blipFill>
          <a:blip r:embed="rId2"/>
          <a:srcRect/>
          <a:stretch>
            <a:fillRect/>
          </a:stretch>
        </p:blipFill>
        <p:spPr bwMode="auto">
          <a:xfrm>
            <a:off x="5833241" y="1143000"/>
            <a:ext cx="3310759" cy="5189838"/>
          </a:xfrm>
          <a:prstGeom prst="rect">
            <a:avLst/>
          </a:prstGeom>
          <a:noFill/>
          <a:ln w="9525">
            <a:noFill/>
            <a:miter lim="800000"/>
            <a:headEnd/>
            <a:tailEnd/>
          </a:ln>
        </p:spPr>
      </p:pic>
    </p:spTree>
    <p:extLst>
      <p:ext uri="{BB962C8B-B14F-4D97-AF65-F5344CB8AC3E}">
        <p14:creationId xmlns:p14="http://schemas.microsoft.com/office/powerpoint/2010/main" val="45875776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229600" cy="5638800"/>
          </a:xfrm>
        </p:spPr>
        <p:txBody>
          <a:bodyPr>
            <a:normAutofit lnSpcReduction="10000"/>
          </a:bodyPr>
          <a:lstStyle/>
          <a:p>
            <a:pPr>
              <a:buNone/>
            </a:pPr>
            <a:r>
              <a:rPr lang="en-US" sz="2800" b="1" dirty="0">
                <a:latin typeface="Times New Roman" pitchFamily="18" charset="0"/>
                <a:cs typeface="Times New Roman" pitchFamily="18" charset="0"/>
              </a:rPr>
              <a:t>Ý </a:t>
            </a:r>
            <a:r>
              <a:rPr lang="en-US" sz="2800" b="1" dirty="0" err="1">
                <a:latin typeface="Times New Roman" pitchFamily="18" charset="0"/>
                <a:cs typeface="Times New Roman" pitchFamily="18" charset="0"/>
              </a:rPr>
              <a:t>nghĩa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yêu</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cầu</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đối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với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cơ</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cấu</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kẹp</a:t>
            </a:r>
            <a:endParaRPr lang="en-US" sz="2800" dirty="0">
              <a:latin typeface="Times New Roman" pitchFamily="18" charset="0"/>
              <a:cs typeface="Times New Roman" pitchFamily="18" charset="0"/>
            </a:endParaRPr>
          </a:p>
          <a:p>
            <a:pPr>
              <a:buNone/>
            </a:pP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Nếu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giảm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dễ</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a:t>
            </a:r>
          </a:p>
          <a:p>
            <a:pPr>
              <a:buNone/>
            </a:pP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thỏa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đây</a:t>
            </a:r>
            <a:r>
              <a:rPr lang="en-US" sz="2800" dirty="0">
                <a:latin typeface="Times New Roman" pitchFamily="18" charset="0"/>
                <a:cs typeface="Times New Roman" pitchFamily="18" charset="0"/>
              </a:rPr>
              <a:t>:</a:t>
            </a:r>
          </a:p>
          <a:p>
            <a:pPr lvl="0"/>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vị</a:t>
            </a:r>
            <a:endParaRPr lang="en-US" sz="2800" dirty="0">
              <a:latin typeface="Times New Roman" pitchFamily="18" charset="0"/>
              <a:cs typeface="Times New Roman" pitchFamily="18" charset="0"/>
            </a:endParaRPr>
          </a:p>
          <a:p>
            <a:pPr lvl="0"/>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nhỏ</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dạng</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tiết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a:t>
            </a:r>
          </a:p>
          <a:p>
            <a:pPr lvl="0"/>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dạng</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kẹp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vượt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phép</a:t>
            </a:r>
            <a:r>
              <a:rPr lang="en-US" sz="2800"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6596961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389120"/>
          </a:xfrm>
        </p:spPr>
        <p:txBody>
          <a:bodyPr/>
          <a:lstStyle/>
          <a:p>
            <a:pPr lvl="0"/>
            <a:r>
              <a:rPr lang="en-US" dirty="0" err="1">
                <a:latin typeface="Times New Roman" pitchFamily="18" charset="0"/>
                <a:cs typeface="Times New Roman" pitchFamily="18" charset="0"/>
              </a:rPr>
              <a:t>Đảm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lợi</a:t>
            </a:r>
            <a:r>
              <a:rPr lang="en-US" dirty="0">
                <a:latin typeface="Times New Roman" pitchFamily="18" charset="0"/>
                <a:cs typeface="Times New Roman" pitchFamily="18" charset="0"/>
              </a:rPr>
              <a:t> an </a:t>
            </a:r>
            <a:r>
              <a:rPr lang="en-US" dirty="0" err="1">
                <a:latin typeface="Times New Roman" pitchFamily="18" charset="0"/>
                <a:cs typeface="Times New Roman" pitchFamily="18" charset="0"/>
              </a:rPr>
              <a:t>tòan</a:t>
            </a:r>
            <a:endParaRPr lang="en-US"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Cơ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cấu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khối</a:t>
            </a:r>
            <a:r>
              <a:rPr lang="en-US"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8356816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389120"/>
          </a:xfrm>
        </p:spPr>
        <p:txBody>
          <a:bodyPr/>
          <a:lstStyle/>
          <a:p>
            <a:pPr>
              <a:buNone/>
            </a:pPr>
            <a:r>
              <a:rPr lang="en-US" b="1" dirty="0" err="1">
                <a:latin typeface="Times New Roman" pitchFamily="18" charset="0"/>
                <a:cs typeface="Times New Roman" pitchFamily="18" charset="0"/>
              </a:rPr>
              <a:t>Phương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chiều</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của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lực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kẹp</a:t>
            </a:r>
            <a:endParaRPr lang="en-US"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góc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chế</a:t>
            </a:r>
            <a:r>
              <a:rPr lang="en-US" dirty="0">
                <a:latin typeface="Times New Roman" pitchFamily="18" charset="0"/>
                <a:cs typeface="Times New Roman" pitchFamily="18" charset="0"/>
              </a:rPr>
              <a:t> 3 </a:t>
            </a:r>
            <a:r>
              <a:rPr lang="en-US" dirty="0" err="1">
                <a:latin typeface="Times New Roman" pitchFamily="18" charset="0"/>
                <a:cs typeface="Times New Roman" pitchFamily="18" charset="0"/>
              </a:rPr>
              <a:t>bậc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xúc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a:t>
            </a:r>
          </a:p>
          <a:p>
            <a:pPr lvl="0"/>
            <a:r>
              <a:rPr lang="en-US" dirty="0" err="1">
                <a:latin typeface="Times New Roman" pitchFamily="18" charset="0"/>
                <a:cs typeface="Times New Roman" pitchFamily="18" charset="0"/>
              </a:rPr>
              <a:t>Chiều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từ</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ngòai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cấu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phép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chúng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góc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nhau</a:t>
            </a:r>
            <a:r>
              <a:rPr lang="en-US" dirty="0">
                <a:latin typeface="Times New Roman" pitchFamily="18" charset="0"/>
                <a:cs typeface="Times New Roman" pitchFamily="18" charset="0"/>
              </a:rPr>
              <a:t>.</a:t>
            </a:r>
          </a:p>
          <a:p>
            <a:pPr>
              <a:buNone/>
            </a:pPr>
            <a:endParaRPr lang="en-US" dirty="0"/>
          </a:p>
        </p:txBody>
      </p:sp>
    </p:spTree>
    <p:extLst>
      <p:ext uri="{BB962C8B-B14F-4D97-AF65-F5344CB8AC3E}">
        <p14:creationId xmlns:p14="http://schemas.microsoft.com/office/powerpoint/2010/main" val="309204908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066800"/>
            <a:ext cx="7010400" cy="4236720"/>
          </a:xfrm>
        </p:spPr>
        <p:txBody>
          <a:bodyPr/>
          <a:lstStyle/>
          <a:p>
            <a:pPr>
              <a:buNone/>
            </a:pPr>
            <a:r>
              <a:rPr lang="en-US" b="1" dirty="0" err="1">
                <a:latin typeface="Times New Roman" pitchFamily="18" charset="0"/>
                <a:cs typeface="Times New Roman" pitchFamily="18" charset="0"/>
              </a:rPr>
              <a:t>Điểm</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đặt</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của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lực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kẹp</a:t>
            </a:r>
            <a:endParaRPr lang="en-US" b="1" dirty="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đặt</a:t>
            </a:r>
            <a:r>
              <a:rPr lang="en-US" dirty="0">
                <a:latin typeface="Times New Roman" pitchFamily="18" charset="0"/>
                <a:cs typeface="Times New Roman" pitchFamily="18" charset="0"/>
              </a:rPr>
              <a:t> ở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endParaRPr lang="en-US" dirty="0">
              <a:latin typeface="Times New Roman" pitchFamily="18" charset="0"/>
              <a:cs typeface="Times New Roman" pitchFamily="18" charset="0"/>
            </a:endParaRPr>
          </a:p>
          <a:p>
            <a:pPr lvl="0"/>
            <a:endParaRPr lang="en-US"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Điểm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nằm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hay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đỡ</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gần</a:t>
            </a:r>
            <a:r>
              <a:rPr lang="en-US" dirty="0">
                <a:latin typeface="Times New Roman" pitchFamily="18" charset="0"/>
                <a:cs typeface="Times New Roman" pitchFamily="18" charset="0"/>
              </a:rPr>
              <a:t> </a:t>
            </a:r>
          </a:p>
          <a:p>
            <a:pPr>
              <a:buNone/>
            </a:pPr>
            <a:endParaRPr lang="en-US" dirty="0"/>
          </a:p>
        </p:txBody>
      </p:sp>
    </p:spTree>
    <p:extLst>
      <p:ext uri="{BB962C8B-B14F-4D97-AF65-F5344CB8AC3E}">
        <p14:creationId xmlns:p14="http://schemas.microsoft.com/office/powerpoint/2010/main" val="87904743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p:cNvPicPr>
            <a:picLocks noChangeAspect="1" noChangeArrowheads="1"/>
          </p:cNvPicPr>
          <p:nvPr/>
        </p:nvPicPr>
        <p:blipFill>
          <a:blip r:embed="rId2"/>
          <a:srcRect/>
          <a:stretch>
            <a:fillRect/>
          </a:stretch>
        </p:blipFill>
        <p:spPr bwMode="auto">
          <a:xfrm>
            <a:off x="152400" y="228600"/>
            <a:ext cx="8763000" cy="6519863"/>
          </a:xfrm>
          <a:prstGeom prst="rect">
            <a:avLst/>
          </a:prstGeom>
          <a:noFill/>
          <a:ln w="9525">
            <a:noFill/>
            <a:miter lim="800000"/>
            <a:headEnd/>
            <a:tailEnd/>
          </a:ln>
        </p:spPr>
      </p:pic>
    </p:spTree>
    <p:extLst>
      <p:ext uri="{BB962C8B-B14F-4D97-AF65-F5344CB8AC3E}">
        <p14:creationId xmlns:p14="http://schemas.microsoft.com/office/powerpoint/2010/main" val="132536539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b="1" dirty="0" err="1"/>
              <a:t>Cơ</a:t>
            </a:r>
            <a:r>
              <a:rPr lang="en-US" b="1" dirty="0"/>
              <a:t> </a:t>
            </a:r>
            <a:r>
              <a:rPr lang="en-US" b="1" dirty="0" err="1"/>
              <a:t>cấu</a:t>
            </a:r>
            <a:r>
              <a:rPr lang="en-US" b="1" dirty="0"/>
              <a:t> </a:t>
            </a:r>
            <a:r>
              <a:rPr lang="en-US" b="1" dirty="0" err="1"/>
              <a:t>kẹp</a:t>
            </a:r>
            <a:r>
              <a:rPr lang="en-US" b="1" dirty="0"/>
              <a:t> </a:t>
            </a:r>
            <a:r>
              <a:rPr lang="en-US" b="1" dirty="0" err="1"/>
              <a:t>chặt</a:t>
            </a:r>
            <a:r>
              <a:rPr lang="en-US" b="1" dirty="0"/>
              <a:t> </a:t>
            </a:r>
            <a:r>
              <a:rPr lang="en-US" b="1" dirty="0" err="1"/>
              <a:t>kiểu</a:t>
            </a:r>
            <a:r>
              <a:rPr lang="en-US" b="1" dirty="0"/>
              <a:t> </a:t>
            </a:r>
            <a:r>
              <a:rPr lang="en-US" b="1" dirty="0" err="1"/>
              <a:t>cơ</a:t>
            </a:r>
            <a:r>
              <a:rPr lang="en-US" b="1" dirty="0"/>
              <a:t> </a:t>
            </a:r>
            <a:r>
              <a:rPr lang="en-US" b="1" dirty="0" err="1"/>
              <a:t>khí</a:t>
            </a:r>
            <a:r>
              <a:rPr lang="en-US" b="1" dirty="0"/>
              <a:t>. </a:t>
            </a:r>
            <a:endParaRPr lang="en-US" dirty="0"/>
          </a:p>
        </p:txBody>
      </p:sp>
      <p:graphicFrame>
        <p:nvGraphicFramePr>
          <p:cNvPr id="4" name="Table 3"/>
          <p:cNvGraphicFramePr>
            <a:graphicFrameLocks noGrp="1"/>
          </p:cNvGraphicFramePr>
          <p:nvPr/>
        </p:nvGraphicFramePr>
        <p:xfrm>
          <a:off x="533401" y="3764280"/>
          <a:ext cx="7620000" cy="2712720"/>
        </p:xfrm>
        <a:graphic>
          <a:graphicData uri="http://schemas.openxmlformats.org/drawingml/2006/table">
            <a:tbl>
              <a:tblPr/>
              <a:tblGrid>
                <a:gridCol w="4481556">
                  <a:extLst>
                    <a:ext uri="{9D8B030D-6E8A-4147-A177-3AD203B41FA5}">
                      <a16:colId xmlns:a16="http://schemas.microsoft.com/office/drawing/2014/main" xmlns="" val="20000"/>
                    </a:ext>
                  </a:extLst>
                </a:gridCol>
                <a:gridCol w="3138444">
                  <a:extLst>
                    <a:ext uri="{9D8B030D-6E8A-4147-A177-3AD203B41FA5}">
                      <a16:colId xmlns:a16="http://schemas.microsoft.com/office/drawing/2014/main" xmlns="" val="20001"/>
                    </a:ext>
                  </a:extLst>
                </a:gridCol>
              </a:tblGrid>
              <a:tr h="2019300">
                <a:tc>
                  <a:txBody>
                    <a:bodyPr/>
                    <a:lstStyle/>
                    <a:p>
                      <a:pPr marL="0" marR="122555" indent="228600" algn="just">
                        <a:spcBef>
                          <a:spcPts val="600"/>
                        </a:spcBef>
                        <a:spcAft>
                          <a:spcPts val="600"/>
                        </a:spcAft>
                        <a:tabLst>
                          <a:tab pos="457200" algn="l"/>
                          <a:tab pos="3437255" algn="l"/>
                        </a:tabLst>
                      </a:pPr>
                      <a:r>
                        <a:rPr lang="en-US" sz="2400" dirty="0" err="1">
                          <a:latin typeface="Times New Roman"/>
                          <a:ea typeface="Times New Roman"/>
                        </a:rPr>
                        <a:t>Chêm</a:t>
                      </a:r>
                      <a:r>
                        <a:rPr lang="en-US" sz="2400" dirty="0">
                          <a:latin typeface="Times New Roman"/>
                          <a:ea typeface="Times New Roman"/>
                        </a:rPr>
                        <a:t> </a:t>
                      </a:r>
                      <a:r>
                        <a:rPr lang="en-US" sz="2400" dirty="0" err="1">
                          <a:latin typeface="Times New Roman"/>
                          <a:ea typeface="Times New Roman"/>
                        </a:rPr>
                        <a:t>là</a:t>
                      </a:r>
                      <a:r>
                        <a:rPr lang="en-US" sz="2400" dirty="0">
                          <a:latin typeface="Times New Roman"/>
                          <a:ea typeface="Times New Roman"/>
                        </a:rPr>
                        <a:t> chi </a:t>
                      </a:r>
                      <a:r>
                        <a:rPr lang="en-US" sz="2400" dirty="0" err="1">
                          <a:latin typeface="Times New Roman"/>
                          <a:ea typeface="Times New Roman"/>
                        </a:rPr>
                        <a:t>tiết</a:t>
                      </a:r>
                      <a:r>
                        <a:rPr lang="en-US" sz="2400" dirty="0">
                          <a:latin typeface="Times New Roman"/>
                          <a:ea typeface="Times New Roman"/>
                        </a:rPr>
                        <a:t> </a:t>
                      </a:r>
                      <a:r>
                        <a:rPr lang="en-US" sz="2400" dirty="0" err="1">
                          <a:latin typeface="Times New Roman"/>
                          <a:ea typeface="Times New Roman"/>
                        </a:rPr>
                        <a:t>có</a:t>
                      </a:r>
                      <a:r>
                        <a:rPr lang="en-US" sz="2400" dirty="0">
                          <a:latin typeface="Times New Roman"/>
                          <a:ea typeface="Times New Roman"/>
                        </a:rPr>
                        <a:t> </a:t>
                      </a:r>
                      <a:r>
                        <a:rPr lang="en-US" sz="2400" dirty="0" err="1">
                          <a:latin typeface="Times New Roman"/>
                          <a:ea typeface="Times New Roman"/>
                        </a:rPr>
                        <a:t>hai</a:t>
                      </a:r>
                      <a:r>
                        <a:rPr lang="en-US" sz="2400" dirty="0">
                          <a:latin typeface="Times New Roman"/>
                          <a:ea typeface="Times New Roman"/>
                        </a:rPr>
                        <a:t> </a:t>
                      </a:r>
                      <a:r>
                        <a:rPr lang="en-US" sz="2400" dirty="0" err="1">
                          <a:latin typeface="Times New Roman"/>
                          <a:ea typeface="Times New Roman"/>
                        </a:rPr>
                        <a:t>bề</a:t>
                      </a:r>
                      <a:r>
                        <a:rPr lang="en-US" sz="2400" dirty="0">
                          <a:latin typeface="Times New Roman"/>
                          <a:ea typeface="Times New Roman"/>
                        </a:rPr>
                        <a:t> </a:t>
                      </a:r>
                      <a:r>
                        <a:rPr lang="en-US" sz="2400" dirty="0" err="1">
                          <a:latin typeface="Times New Roman"/>
                          <a:ea typeface="Times New Roman"/>
                        </a:rPr>
                        <a:t>mặt</a:t>
                      </a:r>
                      <a:r>
                        <a:rPr lang="en-US" sz="2400" dirty="0">
                          <a:latin typeface="Times New Roman"/>
                          <a:ea typeface="Times New Roman"/>
                        </a:rPr>
                        <a:t> </a:t>
                      </a:r>
                      <a:r>
                        <a:rPr lang="en-US" sz="2400" dirty="0" err="1">
                          <a:latin typeface="Times New Roman"/>
                          <a:ea typeface="Times New Roman"/>
                        </a:rPr>
                        <a:t>làm</a:t>
                      </a:r>
                      <a:r>
                        <a:rPr lang="en-US" sz="2400" dirty="0">
                          <a:latin typeface="Times New Roman"/>
                          <a:ea typeface="Times New Roman"/>
                        </a:rPr>
                        <a:t> </a:t>
                      </a:r>
                      <a:r>
                        <a:rPr lang="en-US" sz="2400" dirty="0" err="1">
                          <a:latin typeface="Times New Roman"/>
                          <a:ea typeface="Times New Roman"/>
                        </a:rPr>
                        <a:t>việc</a:t>
                      </a:r>
                      <a:r>
                        <a:rPr lang="en-US" sz="2400" dirty="0">
                          <a:latin typeface="Times New Roman"/>
                          <a:ea typeface="Times New Roman"/>
                        </a:rPr>
                        <a:t> </a:t>
                      </a:r>
                      <a:r>
                        <a:rPr lang="en-US" sz="2400" dirty="0" err="1">
                          <a:latin typeface="Times New Roman"/>
                          <a:ea typeface="Times New Roman"/>
                        </a:rPr>
                        <a:t>không</a:t>
                      </a:r>
                      <a:r>
                        <a:rPr lang="en-US" sz="2400" dirty="0">
                          <a:latin typeface="Times New Roman"/>
                          <a:ea typeface="Times New Roman"/>
                        </a:rPr>
                        <a:t> song </a:t>
                      </a:r>
                      <a:r>
                        <a:rPr lang="en-US" sz="2400" dirty="0" err="1">
                          <a:latin typeface="Times New Roman"/>
                          <a:ea typeface="Times New Roman"/>
                        </a:rPr>
                        <a:t>song</a:t>
                      </a:r>
                      <a:r>
                        <a:rPr lang="en-US" sz="2400" dirty="0">
                          <a:latin typeface="Times New Roman"/>
                          <a:ea typeface="Times New Roman"/>
                        </a:rPr>
                        <a:t> </a:t>
                      </a:r>
                      <a:r>
                        <a:rPr lang="en-US" sz="2400" dirty="0" err="1">
                          <a:latin typeface="Times New Roman"/>
                          <a:ea typeface="Times New Roman"/>
                        </a:rPr>
                        <a:t>với</a:t>
                      </a:r>
                      <a:r>
                        <a:rPr lang="en-US" sz="2400" dirty="0">
                          <a:latin typeface="Times New Roman"/>
                          <a:ea typeface="Times New Roman"/>
                        </a:rPr>
                        <a:t> </a:t>
                      </a:r>
                      <a:r>
                        <a:rPr lang="en-US" sz="2400" dirty="0" err="1">
                          <a:latin typeface="Times New Roman"/>
                          <a:ea typeface="Times New Roman"/>
                        </a:rPr>
                        <a:t>nhau</a:t>
                      </a:r>
                      <a:r>
                        <a:rPr lang="en-US" sz="2400" dirty="0">
                          <a:latin typeface="Times New Roman"/>
                          <a:ea typeface="Times New Roman"/>
                        </a:rPr>
                        <a:t>. </a:t>
                      </a:r>
                      <a:r>
                        <a:rPr lang="en-US" sz="2400" dirty="0" err="1">
                          <a:latin typeface="Times New Roman"/>
                          <a:ea typeface="Times New Roman"/>
                        </a:rPr>
                        <a:t>Chêm</a:t>
                      </a:r>
                      <a:r>
                        <a:rPr lang="en-US" sz="2400" dirty="0">
                          <a:latin typeface="Times New Roman"/>
                          <a:ea typeface="Times New Roman"/>
                        </a:rPr>
                        <a:t> </a:t>
                      </a:r>
                      <a:r>
                        <a:rPr lang="en-US" sz="2400" dirty="0" err="1">
                          <a:latin typeface="Times New Roman"/>
                          <a:ea typeface="Times New Roman"/>
                        </a:rPr>
                        <a:t>có</a:t>
                      </a:r>
                      <a:r>
                        <a:rPr lang="en-US" sz="2400" dirty="0">
                          <a:latin typeface="Times New Roman"/>
                          <a:ea typeface="Times New Roman"/>
                        </a:rPr>
                        <a:t> </a:t>
                      </a:r>
                      <a:r>
                        <a:rPr lang="en-US" sz="2400" dirty="0" err="1">
                          <a:latin typeface="Times New Roman"/>
                          <a:ea typeface="Times New Roman"/>
                        </a:rPr>
                        <a:t>tính</a:t>
                      </a:r>
                      <a:r>
                        <a:rPr lang="en-US" sz="2400" dirty="0">
                          <a:latin typeface="Times New Roman"/>
                          <a:ea typeface="Times New Roman"/>
                        </a:rPr>
                        <a:t> </a:t>
                      </a:r>
                      <a:r>
                        <a:rPr lang="en-US" sz="2400" dirty="0" err="1">
                          <a:latin typeface="Times New Roman"/>
                          <a:ea typeface="Times New Roman"/>
                        </a:rPr>
                        <a:t>tự</a:t>
                      </a:r>
                      <a:r>
                        <a:rPr lang="en-US" sz="2400" dirty="0">
                          <a:latin typeface="Times New Roman"/>
                          <a:ea typeface="Times New Roman"/>
                        </a:rPr>
                        <a:t> </a:t>
                      </a:r>
                      <a:r>
                        <a:rPr lang="en-US" sz="2400" dirty="0" err="1">
                          <a:latin typeface="Times New Roman"/>
                          <a:ea typeface="Times New Roman"/>
                        </a:rPr>
                        <a:t>hãm</a:t>
                      </a:r>
                      <a:endParaRPr lang="en-US" sz="2800" dirty="0">
                        <a:latin typeface="Times New Roman"/>
                        <a:ea typeface="Times New Roman"/>
                      </a:endParaRPr>
                    </a:p>
                    <a:p>
                      <a:pPr marL="0" marR="122555" indent="228600" algn="just">
                        <a:spcBef>
                          <a:spcPts val="600"/>
                        </a:spcBef>
                        <a:spcAft>
                          <a:spcPts val="600"/>
                        </a:spcAft>
                        <a:tabLst>
                          <a:tab pos="457200" algn="l"/>
                          <a:tab pos="3437255" algn="l"/>
                        </a:tabLst>
                      </a:pPr>
                      <a:r>
                        <a:rPr lang="en-US" sz="2400" dirty="0" err="1">
                          <a:latin typeface="Times New Roman"/>
                          <a:ea typeface="Times New Roman"/>
                        </a:rPr>
                        <a:t>Cơ</a:t>
                      </a:r>
                      <a:r>
                        <a:rPr lang="en-US" sz="2400" dirty="0">
                          <a:latin typeface="Times New Roman"/>
                          <a:ea typeface="Times New Roman"/>
                        </a:rPr>
                        <a:t> </a:t>
                      </a:r>
                      <a:r>
                        <a:rPr lang="en-US" sz="2400" dirty="0" err="1">
                          <a:latin typeface="Times New Roman"/>
                          <a:ea typeface="Times New Roman"/>
                        </a:rPr>
                        <a:t>cấu</a:t>
                      </a:r>
                      <a:r>
                        <a:rPr lang="en-US" sz="2400" dirty="0">
                          <a:latin typeface="Times New Roman"/>
                          <a:ea typeface="Times New Roman"/>
                        </a:rPr>
                        <a:t> </a:t>
                      </a:r>
                      <a:r>
                        <a:rPr lang="en-US" sz="2400" dirty="0" err="1">
                          <a:latin typeface="Times New Roman"/>
                          <a:ea typeface="Times New Roman"/>
                        </a:rPr>
                        <a:t>kẹp</a:t>
                      </a:r>
                      <a:r>
                        <a:rPr lang="en-US" sz="2400" dirty="0">
                          <a:latin typeface="Times New Roman"/>
                          <a:ea typeface="Times New Roman"/>
                        </a:rPr>
                        <a:t> </a:t>
                      </a:r>
                      <a:r>
                        <a:rPr lang="en-US" sz="2400" dirty="0" err="1">
                          <a:latin typeface="Times New Roman"/>
                          <a:ea typeface="Times New Roman"/>
                        </a:rPr>
                        <a:t>chặt</a:t>
                      </a:r>
                      <a:r>
                        <a:rPr lang="en-US" sz="2400" dirty="0">
                          <a:latin typeface="Times New Roman"/>
                          <a:ea typeface="Times New Roman"/>
                        </a:rPr>
                        <a:t> </a:t>
                      </a:r>
                      <a:r>
                        <a:rPr lang="en-US" sz="2400" dirty="0" err="1">
                          <a:latin typeface="Times New Roman"/>
                          <a:ea typeface="Times New Roman"/>
                        </a:rPr>
                        <a:t>bằng</a:t>
                      </a:r>
                      <a:r>
                        <a:rPr lang="en-US" sz="2400" dirty="0">
                          <a:latin typeface="Times New Roman"/>
                          <a:ea typeface="Times New Roman"/>
                        </a:rPr>
                        <a:t> </a:t>
                      </a:r>
                      <a:r>
                        <a:rPr lang="en-US" sz="2400" dirty="0" err="1">
                          <a:latin typeface="Times New Roman"/>
                          <a:ea typeface="Times New Roman"/>
                        </a:rPr>
                        <a:t>chêm</a:t>
                      </a:r>
                      <a:r>
                        <a:rPr lang="en-US" sz="2400" dirty="0">
                          <a:latin typeface="Times New Roman"/>
                          <a:ea typeface="Times New Roman"/>
                        </a:rPr>
                        <a:t> </a:t>
                      </a:r>
                      <a:r>
                        <a:rPr lang="en-US" sz="2400" dirty="0" err="1">
                          <a:latin typeface="Times New Roman"/>
                          <a:ea typeface="Times New Roman"/>
                        </a:rPr>
                        <a:t>thường</a:t>
                      </a:r>
                      <a:r>
                        <a:rPr lang="en-US" sz="2400" dirty="0">
                          <a:latin typeface="Times New Roman"/>
                          <a:ea typeface="Times New Roman"/>
                        </a:rPr>
                        <a:t> </a:t>
                      </a:r>
                      <a:r>
                        <a:rPr lang="en-US" sz="2400" dirty="0" err="1">
                          <a:latin typeface="Times New Roman"/>
                          <a:ea typeface="Times New Roman"/>
                        </a:rPr>
                        <a:t>kết</a:t>
                      </a:r>
                      <a:r>
                        <a:rPr lang="en-US" sz="2400" dirty="0">
                          <a:latin typeface="Times New Roman"/>
                          <a:ea typeface="Times New Roman"/>
                        </a:rPr>
                        <a:t> </a:t>
                      </a:r>
                      <a:r>
                        <a:rPr lang="en-US" sz="2400" dirty="0" err="1">
                          <a:latin typeface="Times New Roman"/>
                          <a:ea typeface="Times New Roman"/>
                        </a:rPr>
                        <a:t>hợp</a:t>
                      </a:r>
                      <a:r>
                        <a:rPr lang="en-US" sz="2400" dirty="0">
                          <a:latin typeface="Times New Roman"/>
                          <a:ea typeface="Times New Roman"/>
                        </a:rPr>
                        <a:t> </a:t>
                      </a:r>
                      <a:r>
                        <a:rPr lang="en-US" sz="2400" dirty="0" err="1">
                          <a:latin typeface="Times New Roman"/>
                          <a:ea typeface="Times New Roman"/>
                        </a:rPr>
                        <a:t>với</a:t>
                      </a:r>
                      <a:r>
                        <a:rPr lang="en-US" sz="2400" dirty="0">
                          <a:latin typeface="Times New Roman"/>
                          <a:ea typeface="Times New Roman"/>
                        </a:rPr>
                        <a:t> </a:t>
                      </a:r>
                      <a:r>
                        <a:rPr lang="en-US" sz="2400" dirty="0" err="1">
                          <a:latin typeface="Times New Roman"/>
                          <a:ea typeface="Times New Roman"/>
                        </a:rPr>
                        <a:t>cơ</a:t>
                      </a:r>
                      <a:r>
                        <a:rPr lang="en-US" sz="2400" dirty="0">
                          <a:latin typeface="Times New Roman"/>
                          <a:ea typeface="Times New Roman"/>
                        </a:rPr>
                        <a:t> </a:t>
                      </a:r>
                      <a:r>
                        <a:rPr lang="en-US" sz="2400" dirty="0" err="1">
                          <a:latin typeface="Times New Roman"/>
                          <a:ea typeface="Times New Roman"/>
                        </a:rPr>
                        <a:t>cấu</a:t>
                      </a:r>
                      <a:r>
                        <a:rPr lang="en-US" sz="2400" dirty="0">
                          <a:latin typeface="Times New Roman"/>
                          <a:ea typeface="Times New Roman"/>
                        </a:rPr>
                        <a:t> </a:t>
                      </a:r>
                      <a:r>
                        <a:rPr lang="en-US" sz="2400" dirty="0" err="1">
                          <a:latin typeface="Times New Roman"/>
                          <a:ea typeface="Times New Roman"/>
                        </a:rPr>
                        <a:t>khác</a:t>
                      </a:r>
                      <a:r>
                        <a:rPr lang="en-US" sz="2400" dirty="0">
                          <a:latin typeface="Times New Roman"/>
                          <a:ea typeface="Times New Roman"/>
                        </a:rPr>
                        <a:t> </a:t>
                      </a:r>
                      <a:r>
                        <a:rPr lang="en-US" sz="2400" dirty="0" err="1">
                          <a:latin typeface="Times New Roman"/>
                          <a:ea typeface="Times New Roman"/>
                        </a:rPr>
                        <a:t>như</a:t>
                      </a:r>
                      <a:r>
                        <a:rPr lang="en-US" sz="2400" dirty="0">
                          <a:latin typeface="Times New Roman"/>
                          <a:ea typeface="Times New Roman"/>
                        </a:rPr>
                        <a:t> </a:t>
                      </a:r>
                      <a:r>
                        <a:rPr lang="en-US" sz="2400" dirty="0" err="1">
                          <a:latin typeface="Times New Roman"/>
                          <a:ea typeface="Times New Roman"/>
                        </a:rPr>
                        <a:t>khí</a:t>
                      </a:r>
                      <a:r>
                        <a:rPr lang="en-US" sz="2400" dirty="0">
                          <a:latin typeface="Times New Roman"/>
                          <a:ea typeface="Times New Roman"/>
                        </a:rPr>
                        <a:t> </a:t>
                      </a:r>
                      <a:r>
                        <a:rPr lang="en-US" sz="2400" dirty="0" err="1">
                          <a:latin typeface="Times New Roman"/>
                          <a:ea typeface="Times New Roman"/>
                        </a:rPr>
                        <a:t>nén</a:t>
                      </a:r>
                      <a:r>
                        <a:rPr lang="en-US" sz="2400" dirty="0">
                          <a:latin typeface="Times New Roman"/>
                          <a:ea typeface="Times New Roman"/>
                        </a:rPr>
                        <a:t>, </a:t>
                      </a:r>
                      <a:r>
                        <a:rPr lang="en-US" sz="2400" dirty="0" err="1">
                          <a:latin typeface="Times New Roman"/>
                          <a:ea typeface="Times New Roman"/>
                        </a:rPr>
                        <a:t>dầu</a:t>
                      </a:r>
                      <a:r>
                        <a:rPr lang="en-US" sz="2400" dirty="0">
                          <a:latin typeface="Times New Roman"/>
                          <a:ea typeface="Times New Roman"/>
                        </a:rPr>
                        <a:t> </a:t>
                      </a:r>
                      <a:r>
                        <a:rPr lang="en-US" sz="2400" dirty="0" err="1">
                          <a:latin typeface="Times New Roman"/>
                          <a:ea typeface="Times New Roman"/>
                        </a:rPr>
                        <a:t>ép</a:t>
                      </a:r>
                      <a:r>
                        <a:rPr lang="en-US" sz="2400" dirty="0">
                          <a:latin typeface="Times New Roman"/>
                          <a:ea typeface="Times New Roman"/>
                        </a:rPr>
                        <a:t>, </a:t>
                      </a:r>
                      <a:r>
                        <a:rPr lang="en-US" sz="2400" dirty="0" err="1">
                          <a:latin typeface="Times New Roman"/>
                          <a:ea typeface="Times New Roman"/>
                        </a:rPr>
                        <a:t>đòn</a:t>
                      </a:r>
                      <a:r>
                        <a:rPr lang="en-US" sz="2400" dirty="0">
                          <a:latin typeface="Times New Roman"/>
                          <a:ea typeface="Times New Roman"/>
                        </a:rPr>
                        <a:t> </a:t>
                      </a:r>
                      <a:r>
                        <a:rPr lang="en-US" sz="2400" dirty="0" err="1">
                          <a:latin typeface="Times New Roman"/>
                          <a:ea typeface="Times New Roman"/>
                        </a:rPr>
                        <a:t>bẩy</a:t>
                      </a:r>
                      <a:r>
                        <a:rPr lang="en-US" sz="2400" dirty="0">
                          <a:latin typeface="Times New Roman"/>
                          <a:ea typeface="Times New Roman"/>
                        </a:rPr>
                        <a:t>, </a:t>
                      </a:r>
                      <a:r>
                        <a:rPr lang="en-US" sz="2400" dirty="0" err="1">
                          <a:latin typeface="Times New Roman"/>
                          <a:ea typeface="Times New Roman"/>
                        </a:rPr>
                        <a:t>chất</a:t>
                      </a:r>
                      <a:r>
                        <a:rPr lang="en-US" sz="2400" dirty="0">
                          <a:latin typeface="Times New Roman"/>
                          <a:ea typeface="Times New Roman"/>
                        </a:rPr>
                        <a:t> </a:t>
                      </a:r>
                      <a:r>
                        <a:rPr lang="en-US" sz="2400" dirty="0" err="1">
                          <a:latin typeface="Times New Roman"/>
                          <a:ea typeface="Times New Roman"/>
                        </a:rPr>
                        <a:t>dẻo</a:t>
                      </a:r>
                      <a:r>
                        <a:rPr lang="en-US" sz="2400" dirty="0">
                          <a:latin typeface="Times New Roman"/>
                          <a:ea typeface="Times New Roman"/>
                        </a:rPr>
                        <a:t> …</a:t>
                      </a:r>
                      <a:endParaRPr lang="en-US" sz="2800" dirty="0">
                        <a:latin typeface="Times New Roman"/>
                        <a:ea typeface="Times New Roman"/>
                      </a:endParaRPr>
                    </a:p>
                  </a:txBody>
                  <a:tcPr marL="68580" marR="68580" marT="0" marB="0">
                    <a:lnL>
                      <a:noFill/>
                    </a:lnL>
                    <a:lnR>
                      <a:noFill/>
                    </a:lnR>
                    <a:lnT>
                      <a:noFill/>
                    </a:lnT>
                    <a:lnB>
                      <a:noFill/>
                    </a:lnB>
                  </a:tcPr>
                </a:tc>
                <a:tc>
                  <a:txBody>
                    <a:bodyPr/>
                    <a:lstStyle/>
                    <a:p>
                      <a:pPr marL="0" marR="0">
                        <a:spcBef>
                          <a:spcPts val="600"/>
                        </a:spcBef>
                        <a:spcAft>
                          <a:spcPts val="600"/>
                        </a:spcAft>
                        <a:tabLst>
                          <a:tab pos="457200" algn="l"/>
                        </a:tabLst>
                      </a:pPr>
                      <a:endParaRPr lang="en-US" sz="2800" dirty="0">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bl>
          </a:graphicData>
        </a:graphic>
      </p:graphicFrame>
      <p:sp>
        <p:nvSpPr>
          <p:cNvPr id="61442" name="Rectangle 2"/>
          <p:cNvSpPr>
            <a:spLocks noChangeArrowheads="1"/>
          </p:cNvSpPr>
          <p:nvPr/>
        </p:nvSpPr>
        <p:spPr bwMode="auto">
          <a:xfrm>
            <a:off x="0" y="1219200"/>
            <a:ext cx="3783408"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28600" algn="l" defTabSz="914400" rtl="0" eaLnBrk="1" fontAlgn="base" latinLnBrk="0" hangingPunct="1">
              <a:lnSpc>
                <a:spcPct val="100000"/>
              </a:lnSpc>
              <a:spcBef>
                <a:spcPct val="0"/>
              </a:spcBef>
              <a:spcAft>
                <a:spcPct val="0"/>
              </a:spcAft>
              <a:buClrTx/>
              <a:buSzTx/>
              <a:buFontTx/>
              <a:buNone/>
              <a:tabLst>
                <a:tab pos="457200" algn="l"/>
                <a:tab pos="3436938" algn="l"/>
              </a:tabLst>
            </a:pPr>
            <a:r>
              <a:rPr kumimoji="0" lang="en-US" altLang="zh-CN"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a) </a:t>
            </a:r>
            <a:r>
              <a:rPr kumimoji="0" lang="en-US" altLang="zh-CN"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Kẹp</a:t>
            </a:r>
            <a:r>
              <a:rPr kumimoji="0" lang="en-US" altLang="zh-CN"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chặt</a:t>
            </a:r>
            <a:r>
              <a:rPr kumimoji="0" lang="en-US" altLang="zh-CN"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bằng</a:t>
            </a:r>
            <a:r>
              <a:rPr kumimoji="0" lang="en-US" altLang="zh-CN" sz="24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4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chêm</a:t>
            </a:r>
            <a:endParaRPr kumimoji="0" lang="en-US" altLang="zh-CN" sz="3600" b="0" i="0" u="none" strike="noStrike" cap="none" normalizeH="0" baseline="0" dirty="0">
              <a:ln>
                <a:noFill/>
              </a:ln>
              <a:solidFill>
                <a:schemeClr val="tx1"/>
              </a:solidFill>
              <a:effectLst/>
              <a:latin typeface="Arial" pitchFamily="34" charset="0"/>
              <a:cs typeface="Arial" pitchFamily="34" charset="0"/>
            </a:endParaRPr>
          </a:p>
        </p:txBody>
      </p:sp>
      <p:pic>
        <p:nvPicPr>
          <p:cNvPr id="61441" name="Picture 1"/>
          <p:cNvPicPr>
            <a:picLocks noChangeAspect="1" noChangeArrowheads="1"/>
          </p:cNvPicPr>
          <p:nvPr/>
        </p:nvPicPr>
        <p:blipFill>
          <a:blip r:embed="rId2"/>
          <a:srcRect/>
          <a:stretch>
            <a:fillRect/>
          </a:stretch>
        </p:blipFill>
        <p:spPr bwMode="auto">
          <a:xfrm>
            <a:off x="2743200" y="1676400"/>
            <a:ext cx="5984009" cy="2085975"/>
          </a:xfrm>
          <a:prstGeom prst="rect">
            <a:avLst/>
          </a:prstGeom>
          <a:noFill/>
        </p:spPr>
      </p:pic>
    </p:spTree>
    <p:extLst>
      <p:ext uri="{BB962C8B-B14F-4D97-AF65-F5344CB8AC3E}">
        <p14:creationId xmlns:p14="http://schemas.microsoft.com/office/powerpoint/2010/main" val="344489053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229600" cy="4389120"/>
          </a:xfrm>
        </p:spPr>
        <p:txBody>
          <a:bodyPr/>
          <a:lstStyle/>
          <a:p>
            <a:pPr>
              <a:buNone/>
            </a:pPr>
            <a:r>
              <a:rPr lang="en-US" b="1" dirty="0">
                <a:latin typeface="Times New Roman" pitchFamily="18" charset="0"/>
                <a:cs typeface="Times New Roman" pitchFamily="18" charset="0"/>
              </a:rPr>
              <a:t>b) </a:t>
            </a:r>
            <a:r>
              <a:rPr lang="en-US" b="1" dirty="0" err="1">
                <a:latin typeface="Times New Roman" pitchFamily="18" charset="0"/>
                <a:cs typeface="Times New Roman" pitchFamily="18" charset="0"/>
              </a:rPr>
              <a:t>Kẹp</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chặt</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bằng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Ren</a:t>
            </a:r>
            <a:endParaRPr lang="en-US" b="1" dirty="0">
              <a:latin typeface="Times New Roman" pitchFamily="18" charset="0"/>
              <a:cs typeface="Times New Roman" pitchFamily="18" charset="0"/>
            </a:endParaRPr>
          </a:p>
          <a:p>
            <a:pPr>
              <a:buNone/>
            </a:pPr>
            <a:r>
              <a:rPr lang="en-US" dirty="0" err="1">
                <a:latin typeface="Times New Roman" pitchFamily="18" charset="0"/>
                <a:cs typeface="Times New Roman" pitchFamily="18" charset="0"/>
              </a:rPr>
              <a:t>Gồm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a:t>
            </a:r>
            <a:r>
              <a:rPr lang="en-US" dirty="0">
                <a:latin typeface="Times New Roman" pitchFamily="18" charset="0"/>
                <a:cs typeface="Times New Roman" pitchFamily="18" charset="0"/>
              </a:rPr>
              <a:t> quay, </a:t>
            </a:r>
            <a:r>
              <a:rPr lang="en-US" dirty="0" err="1">
                <a:latin typeface="Times New Roman" pitchFamily="18" charset="0"/>
                <a:cs typeface="Times New Roman" pitchFamily="18" charset="0"/>
              </a:rPr>
              <a:t>đai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miếng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đệm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gian</a:t>
            </a:r>
            <a:r>
              <a:rPr lang="en-US" dirty="0">
                <a:latin typeface="Times New Roman" pitchFamily="18" charset="0"/>
                <a:cs typeface="Times New Roman" pitchFamily="18" charset="0"/>
              </a:rPr>
              <a:t>	</a:t>
            </a:r>
          </a:p>
          <a:p>
            <a:pPr>
              <a:buNone/>
            </a:pPr>
            <a:endParaRPr lang="en-US" dirty="0">
              <a:latin typeface="Times New Roman" pitchFamily="18" charset="0"/>
              <a:cs typeface="Times New Roman" pitchFamily="18" charset="0"/>
            </a:endParaRPr>
          </a:p>
        </p:txBody>
      </p:sp>
      <p:pic>
        <p:nvPicPr>
          <p:cNvPr id="4" name="Picture 3" descr="images.jpg"/>
          <p:cNvPicPr>
            <a:picLocks noChangeAspect="1"/>
          </p:cNvPicPr>
          <p:nvPr/>
        </p:nvPicPr>
        <p:blipFill>
          <a:blip r:embed="rId2"/>
          <a:stretch>
            <a:fillRect/>
          </a:stretch>
        </p:blipFill>
        <p:spPr>
          <a:xfrm>
            <a:off x="2286000" y="2971800"/>
            <a:ext cx="4648200" cy="3362902"/>
          </a:xfrm>
          <a:prstGeom prst="rect">
            <a:avLst/>
          </a:prstGeom>
        </p:spPr>
      </p:pic>
    </p:spTree>
    <p:extLst>
      <p:ext uri="{BB962C8B-B14F-4D97-AF65-F5344CB8AC3E}">
        <p14:creationId xmlns:p14="http://schemas.microsoft.com/office/powerpoint/2010/main" val="366382819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389120"/>
          </a:xfrm>
        </p:spPr>
        <p:txBody>
          <a:bodyPr/>
          <a:lstStyle/>
          <a:p>
            <a:pPr>
              <a:buNone/>
            </a:pPr>
            <a:r>
              <a:rPr lang="en-US" b="1" dirty="0">
                <a:latin typeface="Times New Roman" pitchFamily="18" charset="0"/>
                <a:cs typeface="Times New Roman" pitchFamily="18" charset="0"/>
              </a:rPr>
              <a:t>c) </a:t>
            </a:r>
            <a:r>
              <a:rPr lang="en-US" b="1" dirty="0" err="1">
                <a:latin typeface="Times New Roman" pitchFamily="18" charset="0"/>
                <a:cs typeface="Times New Roman" pitchFamily="18" charset="0"/>
              </a:rPr>
              <a:t>Kẹp</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chặt</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bằng</a:t>
            </a:r>
            <a:r>
              <a:rPr lang="en-US" b="1" dirty="0">
                <a:latin typeface="Times New Roman" pitchFamily="18" charset="0"/>
                <a:cs typeface="Times New Roman" pitchFamily="18" charset="0"/>
              </a:rPr>
              <a:t> cam </a:t>
            </a:r>
            <a:r>
              <a:rPr lang="en-US" b="1" dirty="0" err="1">
                <a:latin typeface="Times New Roman" pitchFamily="18" charset="0"/>
                <a:cs typeface="Times New Roman" pitchFamily="18" charset="0"/>
              </a:rPr>
              <a:t>lệch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tâm</a:t>
            </a:r>
            <a:endParaRPr lang="en-US" b="1" dirty="0">
              <a:latin typeface="Times New Roman" pitchFamily="18" charset="0"/>
              <a:cs typeface="Times New Roman" pitchFamily="18" charset="0"/>
            </a:endParaRPr>
          </a:p>
          <a:p>
            <a:r>
              <a:rPr lang="en-US" dirty="0">
                <a:latin typeface="Times New Roman" pitchFamily="18" charset="0"/>
                <a:cs typeface="Times New Roman" pitchFamily="18" charset="0"/>
              </a:rPr>
              <a:t>Cam </a:t>
            </a:r>
            <a:r>
              <a:rPr lang="en-US" dirty="0" err="1">
                <a:latin typeface="Times New Roman" pitchFamily="18" charset="0"/>
                <a:cs typeface="Times New Roman" pitchFamily="18" charset="0"/>
              </a:rPr>
              <a:t>lệch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tâm</a:t>
            </a:r>
            <a:r>
              <a:rPr lang="en-US" dirty="0">
                <a:latin typeface="Times New Roman" pitchFamily="18" charset="0"/>
                <a:cs typeface="Times New Roman" pitchFamily="18" charset="0"/>
              </a:rPr>
              <a:t> quay </a:t>
            </a:r>
            <a:r>
              <a:rPr lang="en-US" dirty="0" err="1">
                <a:latin typeface="Times New Roman" pitchFamily="18" charset="0"/>
                <a:cs typeface="Times New Roman" pitchFamily="18" charset="0"/>
              </a:rPr>
              <a:t>lệch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lệch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tâm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endParaRPr lang="en-US" dirty="0">
              <a:latin typeface="Times New Roman" pitchFamily="18" charset="0"/>
              <a:cs typeface="Times New Roman" pitchFamily="18" charset="0"/>
            </a:endParaRPr>
          </a:p>
          <a:p>
            <a:r>
              <a:rPr lang="en-US" dirty="0" err="1">
                <a:latin typeface="Times New Roman" pitchFamily="18" charset="0"/>
                <a:cs typeface="Times New Roman" pitchFamily="18" charset="0"/>
              </a:rPr>
              <a:t>Ưu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lọai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ít</a:t>
            </a:r>
            <a:r>
              <a:rPr lang="en-US" dirty="0">
                <a:latin typeface="Times New Roman" pitchFamily="18" charset="0"/>
                <a:cs typeface="Times New Roman" pitchFamily="18" charset="0"/>
              </a:rPr>
              <a:t> rung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28297451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06680"/>
            <a:ext cx="8686800" cy="3931920"/>
          </a:xfrm>
        </p:spPr>
        <p:txBody>
          <a:bodyPr>
            <a:normAutofit lnSpcReduction="10000"/>
          </a:bodyPr>
          <a:lstStyle/>
          <a:p>
            <a:r>
              <a:rPr lang="en-US" sz="2000" b="1" dirty="0"/>
              <a:t>d) </a:t>
            </a:r>
            <a:r>
              <a:rPr lang="en-US" sz="2000" b="1" dirty="0" err="1"/>
              <a:t>Kẹp</a:t>
            </a:r>
            <a:r>
              <a:rPr lang="en-US" sz="2000" b="1" dirty="0"/>
              <a:t> </a:t>
            </a:r>
            <a:r>
              <a:rPr lang="en-US" sz="2000" b="1" dirty="0" err="1"/>
              <a:t>chặt</a:t>
            </a:r>
            <a:r>
              <a:rPr lang="en-US" sz="2000" b="1" dirty="0"/>
              <a:t> </a:t>
            </a:r>
            <a:r>
              <a:rPr lang="en-US" sz="2000" b="1" dirty="0" err="1"/>
              <a:t>bằng</a:t>
            </a:r>
            <a:r>
              <a:rPr lang="en-US" sz="2000" b="1" dirty="0"/>
              <a:t> </a:t>
            </a:r>
            <a:r>
              <a:rPr lang="en-US" sz="2000" b="1" dirty="0" err="1"/>
              <a:t>đĩa</a:t>
            </a:r>
            <a:r>
              <a:rPr lang="en-US" sz="2000" b="1" dirty="0"/>
              <a:t> </a:t>
            </a:r>
            <a:r>
              <a:rPr lang="en-US" sz="2000" b="1" dirty="0" err="1"/>
              <a:t>mỏng</a:t>
            </a:r>
            <a:r>
              <a:rPr lang="en-US" sz="2000" b="1" dirty="0"/>
              <a:t> </a:t>
            </a:r>
            <a:r>
              <a:rPr lang="en-US" sz="2000" b="1" dirty="0" err="1"/>
              <a:t>đàn</a:t>
            </a:r>
            <a:r>
              <a:rPr lang="en-US" sz="2000" b="1" dirty="0"/>
              <a:t> </a:t>
            </a:r>
            <a:r>
              <a:rPr lang="en-US" sz="2000" b="1" dirty="0" err="1"/>
              <a:t>hồi</a:t>
            </a:r>
            <a:endParaRPr lang="en-US" sz="2000" dirty="0"/>
          </a:p>
          <a:p>
            <a:r>
              <a:rPr lang="en-US" sz="2400" dirty="0" err="1"/>
              <a:t>Các</a:t>
            </a:r>
            <a:r>
              <a:rPr lang="en-US" sz="2400" dirty="0"/>
              <a:t> </a:t>
            </a:r>
            <a:r>
              <a:rPr lang="en-US" sz="2400" dirty="0" err="1"/>
              <a:t>đĩa</a:t>
            </a:r>
            <a:r>
              <a:rPr lang="en-US" sz="2400" dirty="0"/>
              <a:t> </a:t>
            </a:r>
            <a:r>
              <a:rPr lang="en-US" sz="2400" dirty="0" err="1"/>
              <a:t>mỏng</a:t>
            </a:r>
            <a:r>
              <a:rPr lang="en-US" sz="2400" dirty="0"/>
              <a:t> </a:t>
            </a:r>
            <a:r>
              <a:rPr lang="en-US" sz="2400" dirty="0" err="1"/>
              <a:t>đàn</a:t>
            </a:r>
            <a:r>
              <a:rPr lang="en-US" sz="2400" dirty="0"/>
              <a:t> </a:t>
            </a:r>
            <a:r>
              <a:rPr lang="en-US" sz="2400" dirty="0" err="1"/>
              <a:t>hồi</a:t>
            </a:r>
            <a:r>
              <a:rPr lang="en-US" sz="2400" dirty="0"/>
              <a:t> </a:t>
            </a:r>
            <a:r>
              <a:rPr lang="en-US" sz="2400" dirty="0" err="1"/>
              <a:t>dùng</a:t>
            </a:r>
            <a:r>
              <a:rPr lang="en-US" sz="2400" dirty="0"/>
              <a:t> </a:t>
            </a:r>
            <a:r>
              <a:rPr lang="en-US" sz="2400" dirty="0" err="1"/>
              <a:t>trong</a:t>
            </a:r>
            <a:r>
              <a:rPr lang="en-US" sz="2400" dirty="0"/>
              <a:t> </a:t>
            </a:r>
            <a:r>
              <a:rPr lang="en-US" sz="2400" dirty="0" err="1"/>
              <a:t>đồ</a:t>
            </a:r>
            <a:r>
              <a:rPr lang="en-US" sz="2400" dirty="0"/>
              <a:t> </a:t>
            </a:r>
            <a:r>
              <a:rPr lang="en-US" sz="2400" dirty="0" err="1"/>
              <a:t>gá</a:t>
            </a:r>
            <a:r>
              <a:rPr lang="en-US" sz="2400" dirty="0"/>
              <a:t> </a:t>
            </a:r>
            <a:r>
              <a:rPr lang="en-US" sz="2400" dirty="0" err="1"/>
              <a:t>để</a:t>
            </a:r>
            <a:r>
              <a:rPr lang="en-US" sz="2400" dirty="0"/>
              <a:t> </a:t>
            </a:r>
            <a:r>
              <a:rPr lang="en-US" sz="2400" dirty="0" err="1"/>
              <a:t>định</a:t>
            </a:r>
            <a:r>
              <a:rPr lang="en-US" sz="2400" dirty="0"/>
              <a:t> </a:t>
            </a:r>
            <a:r>
              <a:rPr lang="en-US" sz="2400" dirty="0" err="1"/>
              <a:t>tâm</a:t>
            </a:r>
            <a:r>
              <a:rPr lang="en-US" sz="2400" dirty="0"/>
              <a:t> </a:t>
            </a:r>
            <a:r>
              <a:rPr lang="en-US" sz="2400" dirty="0" err="1"/>
              <a:t>và</a:t>
            </a:r>
            <a:r>
              <a:rPr lang="en-US" sz="2400" dirty="0"/>
              <a:t> </a:t>
            </a:r>
            <a:r>
              <a:rPr lang="en-US" sz="2400" dirty="0" err="1"/>
              <a:t>kẹp</a:t>
            </a:r>
            <a:r>
              <a:rPr lang="en-US" sz="2400" dirty="0"/>
              <a:t> </a:t>
            </a:r>
            <a:r>
              <a:rPr lang="en-US" sz="2400" dirty="0" err="1"/>
              <a:t>chặt</a:t>
            </a:r>
            <a:r>
              <a:rPr lang="en-US" sz="2400" dirty="0"/>
              <a:t> </a:t>
            </a:r>
            <a:r>
              <a:rPr lang="en-US" sz="2400" dirty="0" err="1"/>
              <a:t>phôi</a:t>
            </a:r>
            <a:r>
              <a:rPr lang="en-US" sz="2400" dirty="0"/>
              <a:t> </a:t>
            </a:r>
            <a:r>
              <a:rPr lang="en-US" sz="2400" dirty="0" err="1"/>
              <a:t>theo</a:t>
            </a:r>
            <a:r>
              <a:rPr lang="en-US" sz="2400" dirty="0"/>
              <a:t> </a:t>
            </a:r>
            <a:r>
              <a:rPr lang="en-US" sz="2400" dirty="0" err="1"/>
              <a:t>mặt</a:t>
            </a:r>
            <a:r>
              <a:rPr lang="en-US" sz="2400" dirty="0"/>
              <a:t> </a:t>
            </a:r>
            <a:r>
              <a:rPr lang="en-US" sz="2400" dirty="0" err="1"/>
              <a:t>trụ</a:t>
            </a:r>
            <a:r>
              <a:rPr lang="en-US" sz="2400" dirty="0"/>
              <a:t> </a:t>
            </a:r>
            <a:r>
              <a:rPr lang="en-US" sz="2400" dirty="0" err="1"/>
              <a:t>trong</a:t>
            </a:r>
            <a:r>
              <a:rPr lang="en-US" sz="2400" dirty="0"/>
              <a:t> </a:t>
            </a:r>
            <a:r>
              <a:rPr lang="en-US" sz="2400" dirty="0" err="1"/>
              <a:t>và</a:t>
            </a:r>
            <a:r>
              <a:rPr lang="en-US" sz="2400" dirty="0"/>
              <a:t> </a:t>
            </a:r>
            <a:r>
              <a:rPr lang="en-US" sz="2400" dirty="0" err="1"/>
              <a:t>ngòai</a:t>
            </a:r>
            <a:r>
              <a:rPr lang="en-US" sz="2400" dirty="0"/>
              <a:t> </a:t>
            </a:r>
            <a:r>
              <a:rPr lang="en-US" sz="2400" dirty="0" err="1"/>
              <a:t>đã</a:t>
            </a:r>
            <a:r>
              <a:rPr lang="en-US" sz="2400" dirty="0"/>
              <a:t> </a:t>
            </a:r>
            <a:r>
              <a:rPr lang="en-US" sz="2400" dirty="0" err="1"/>
              <a:t>được</a:t>
            </a:r>
            <a:r>
              <a:rPr lang="en-US" sz="2400" dirty="0"/>
              <a:t> </a:t>
            </a:r>
            <a:r>
              <a:rPr lang="en-US" sz="2400" dirty="0" err="1"/>
              <a:t>gia</a:t>
            </a:r>
            <a:r>
              <a:rPr lang="en-US" sz="2400" dirty="0"/>
              <a:t> </a:t>
            </a:r>
            <a:r>
              <a:rPr lang="en-US" sz="2400" dirty="0" err="1"/>
              <a:t>công</a:t>
            </a:r>
            <a:r>
              <a:rPr lang="en-US" sz="2400" dirty="0"/>
              <a:t> </a:t>
            </a:r>
            <a:r>
              <a:rPr lang="en-US" sz="2400" dirty="0" err="1"/>
              <a:t>tinh</a:t>
            </a:r>
            <a:r>
              <a:rPr lang="en-US" sz="2400" dirty="0"/>
              <a:t>, </a:t>
            </a:r>
          </a:p>
          <a:p>
            <a:r>
              <a:rPr lang="en-US" sz="2400" dirty="0" err="1"/>
              <a:t>Ưu</a:t>
            </a:r>
            <a:r>
              <a:rPr lang="en-US" sz="2400" dirty="0"/>
              <a:t> </a:t>
            </a:r>
            <a:r>
              <a:rPr lang="en-US" sz="2400" dirty="0" err="1"/>
              <a:t>điểm</a:t>
            </a:r>
            <a:r>
              <a:rPr lang="en-US" sz="2400" dirty="0"/>
              <a:t> </a:t>
            </a:r>
            <a:r>
              <a:rPr lang="en-US" sz="2400" dirty="0" err="1"/>
              <a:t>khi</a:t>
            </a:r>
            <a:r>
              <a:rPr lang="en-US" sz="2400" dirty="0"/>
              <a:t> </a:t>
            </a:r>
            <a:r>
              <a:rPr lang="en-US" sz="2400" dirty="0" err="1"/>
              <a:t>dùng</a:t>
            </a:r>
            <a:r>
              <a:rPr lang="en-US" sz="2400" dirty="0"/>
              <a:t> </a:t>
            </a:r>
            <a:r>
              <a:rPr lang="en-US" sz="2400" dirty="0" err="1"/>
              <a:t>các</a:t>
            </a:r>
            <a:r>
              <a:rPr lang="en-US" sz="2400" dirty="0"/>
              <a:t> </a:t>
            </a:r>
            <a:r>
              <a:rPr lang="en-US" sz="2400" dirty="0" err="1"/>
              <a:t>đĩa</a:t>
            </a:r>
            <a:r>
              <a:rPr lang="en-US" sz="2400" dirty="0"/>
              <a:t> </a:t>
            </a:r>
            <a:r>
              <a:rPr lang="en-US" sz="2400" dirty="0" err="1"/>
              <a:t>mỏng</a:t>
            </a:r>
            <a:r>
              <a:rPr lang="en-US" sz="2400" dirty="0"/>
              <a:t> </a:t>
            </a:r>
            <a:r>
              <a:rPr lang="en-US" sz="2400" dirty="0" err="1"/>
              <a:t>đàn</a:t>
            </a:r>
            <a:r>
              <a:rPr lang="en-US" sz="2400" dirty="0"/>
              <a:t> </a:t>
            </a:r>
            <a:r>
              <a:rPr lang="en-US" sz="2400" dirty="0" err="1"/>
              <a:t>hồi</a:t>
            </a:r>
            <a:r>
              <a:rPr lang="en-US" sz="2400" dirty="0"/>
              <a:t> </a:t>
            </a:r>
            <a:r>
              <a:rPr lang="en-US" sz="2400" dirty="0" err="1"/>
              <a:t>kết</a:t>
            </a:r>
            <a:r>
              <a:rPr lang="en-US" sz="2400" dirty="0"/>
              <a:t> </a:t>
            </a:r>
            <a:r>
              <a:rPr lang="en-US" sz="2400" dirty="0" err="1"/>
              <a:t>cấu</a:t>
            </a:r>
            <a:r>
              <a:rPr lang="en-US" sz="2400" dirty="0"/>
              <a:t> </a:t>
            </a:r>
            <a:r>
              <a:rPr lang="en-US" sz="2400" dirty="0" err="1"/>
              <a:t>đồ</a:t>
            </a:r>
            <a:r>
              <a:rPr lang="en-US" sz="2400" dirty="0"/>
              <a:t> </a:t>
            </a:r>
            <a:r>
              <a:rPr lang="en-US" sz="2400" dirty="0" err="1"/>
              <a:t>gá</a:t>
            </a:r>
            <a:r>
              <a:rPr lang="en-US" sz="2400" dirty="0"/>
              <a:t> </a:t>
            </a:r>
            <a:r>
              <a:rPr lang="en-US" sz="2400" dirty="0" err="1"/>
              <a:t>gọn</a:t>
            </a:r>
            <a:r>
              <a:rPr lang="en-US" sz="2400" dirty="0"/>
              <a:t> </a:t>
            </a:r>
            <a:r>
              <a:rPr lang="en-US" sz="2400" dirty="0" err="1"/>
              <a:t>nhẹ</a:t>
            </a:r>
            <a:r>
              <a:rPr lang="en-US" sz="2400" dirty="0"/>
              <a:t>, </a:t>
            </a:r>
            <a:r>
              <a:rPr lang="en-US" sz="2400" dirty="0" err="1"/>
              <a:t>độ</a:t>
            </a:r>
            <a:r>
              <a:rPr lang="en-US" sz="2400" dirty="0"/>
              <a:t> </a:t>
            </a:r>
            <a:r>
              <a:rPr lang="en-US" sz="2400" dirty="0" err="1"/>
              <a:t>chính</a:t>
            </a:r>
            <a:r>
              <a:rPr lang="en-US" sz="2400" dirty="0"/>
              <a:t> </a:t>
            </a:r>
            <a:r>
              <a:rPr lang="en-US" sz="2400" dirty="0" err="1"/>
              <a:t>xác</a:t>
            </a:r>
            <a:r>
              <a:rPr lang="en-US" sz="2400" dirty="0"/>
              <a:t> </a:t>
            </a:r>
            <a:r>
              <a:rPr lang="en-US" sz="2400" dirty="0" err="1"/>
              <a:t>định</a:t>
            </a:r>
            <a:r>
              <a:rPr lang="en-US" sz="2400" dirty="0"/>
              <a:t> </a:t>
            </a:r>
            <a:r>
              <a:rPr lang="en-US" sz="2400" dirty="0" err="1"/>
              <a:t>tâm</a:t>
            </a:r>
            <a:r>
              <a:rPr lang="en-US" sz="2400" dirty="0"/>
              <a:t> </a:t>
            </a:r>
            <a:r>
              <a:rPr lang="en-US" sz="2400" dirty="0" err="1"/>
              <a:t>cao</a:t>
            </a:r>
            <a:r>
              <a:rPr lang="en-US" sz="2400" dirty="0"/>
              <a:t> ( 0.01-0.03 mm), </a:t>
            </a:r>
            <a:r>
              <a:rPr lang="en-US" sz="2400" dirty="0" err="1"/>
              <a:t>lực</a:t>
            </a:r>
            <a:r>
              <a:rPr lang="en-US" sz="2400" dirty="0"/>
              <a:t> </a:t>
            </a:r>
            <a:r>
              <a:rPr lang="en-US" sz="2400" dirty="0" err="1"/>
              <a:t>kẹp</a:t>
            </a:r>
            <a:r>
              <a:rPr lang="en-US" sz="2400" dirty="0"/>
              <a:t> </a:t>
            </a:r>
            <a:r>
              <a:rPr lang="en-US" sz="2400" dirty="0" err="1"/>
              <a:t>lớn</a:t>
            </a:r>
            <a:r>
              <a:rPr lang="en-US" sz="2400" dirty="0"/>
              <a:t>, </a:t>
            </a:r>
            <a:r>
              <a:rPr lang="en-US" sz="2400" dirty="0" err="1"/>
              <a:t>thao</a:t>
            </a:r>
            <a:r>
              <a:rPr lang="en-US" sz="2400" dirty="0"/>
              <a:t> </a:t>
            </a:r>
            <a:r>
              <a:rPr lang="en-US" sz="2400" dirty="0" err="1"/>
              <a:t>tác</a:t>
            </a:r>
            <a:r>
              <a:rPr lang="en-US" sz="2400" dirty="0"/>
              <a:t> </a:t>
            </a:r>
            <a:r>
              <a:rPr lang="en-US" sz="2400" dirty="0" err="1"/>
              <a:t>dễ</a:t>
            </a:r>
            <a:r>
              <a:rPr lang="en-US" sz="2400" dirty="0"/>
              <a:t> </a:t>
            </a:r>
            <a:r>
              <a:rPr lang="en-US" sz="2400" dirty="0" err="1"/>
              <a:t>dàng</a:t>
            </a:r>
            <a:r>
              <a:rPr lang="en-US" sz="2400" dirty="0"/>
              <a:t>. </a:t>
            </a:r>
            <a:r>
              <a:rPr lang="en-US" sz="2400" dirty="0" err="1"/>
              <a:t>Nhược</a:t>
            </a:r>
            <a:r>
              <a:rPr lang="en-US" sz="2400" dirty="0"/>
              <a:t> </a:t>
            </a:r>
            <a:r>
              <a:rPr lang="en-US" sz="2400" dirty="0" err="1"/>
              <a:t>điểm</a:t>
            </a:r>
            <a:r>
              <a:rPr lang="en-US" sz="2400" dirty="0"/>
              <a:t> </a:t>
            </a:r>
            <a:r>
              <a:rPr lang="en-US" sz="2400" dirty="0" err="1"/>
              <a:t>là</a:t>
            </a:r>
            <a:r>
              <a:rPr lang="en-US" sz="2400" dirty="0"/>
              <a:t> </a:t>
            </a:r>
            <a:r>
              <a:rPr lang="en-US" sz="2400" dirty="0" err="1"/>
              <a:t>lực</a:t>
            </a:r>
            <a:r>
              <a:rPr lang="en-US" sz="2400" dirty="0"/>
              <a:t> </a:t>
            </a:r>
            <a:r>
              <a:rPr lang="en-US" sz="2400" dirty="0" err="1"/>
              <a:t>kẹp</a:t>
            </a:r>
            <a:r>
              <a:rPr lang="en-US" sz="2400" dirty="0"/>
              <a:t> </a:t>
            </a:r>
            <a:r>
              <a:rPr lang="en-US" sz="2400" dirty="0" err="1"/>
              <a:t>phân</a:t>
            </a:r>
            <a:r>
              <a:rPr lang="en-US" sz="2400" dirty="0"/>
              <a:t> </a:t>
            </a:r>
            <a:r>
              <a:rPr lang="en-US" sz="2400" dirty="0" err="1"/>
              <a:t>bố</a:t>
            </a:r>
            <a:r>
              <a:rPr lang="en-US" sz="2400" dirty="0"/>
              <a:t> </a:t>
            </a:r>
            <a:r>
              <a:rPr lang="en-US" sz="2400" dirty="0" err="1"/>
              <a:t>cục</a:t>
            </a:r>
            <a:r>
              <a:rPr lang="en-US" sz="2400" dirty="0"/>
              <a:t> </a:t>
            </a:r>
            <a:r>
              <a:rPr lang="en-US" sz="2400" dirty="0" err="1"/>
              <a:t>bộ</a:t>
            </a:r>
            <a:r>
              <a:rPr lang="en-US" sz="2400" dirty="0"/>
              <a:t>, </a:t>
            </a:r>
            <a:r>
              <a:rPr lang="en-US" sz="2400" dirty="0" err="1"/>
              <a:t>nếu</a:t>
            </a:r>
            <a:r>
              <a:rPr lang="en-US" sz="2400" dirty="0"/>
              <a:t> </a:t>
            </a:r>
            <a:r>
              <a:rPr lang="en-US" sz="2400" dirty="0" err="1"/>
              <a:t>sử</a:t>
            </a:r>
            <a:r>
              <a:rPr lang="en-US" sz="2400" dirty="0"/>
              <a:t> </a:t>
            </a:r>
            <a:r>
              <a:rPr lang="en-US" sz="2400" dirty="0" err="1"/>
              <a:t>dụng</a:t>
            </a:r>
            <a:r>
              <a:rPr lang="en-US" sz="2400" dirty="0"/>
              <a:t> </a:t>
            </a:r>
            <a:r>
              <a:rPr lang="en-US" sz="2400" dirty="0" err="1"/>
              <a:t>phôi</a:t>
            </a:r>
            <a:r>
              <a:rPr lang="en-US" sz="2400" dirty="0"/>
              <a:t> </a:t>
            </a:r>
            <a:r>
              <a:rPr lang="en-US" sz="2400" dirty="0" err="1"/>
              <a:t>dài</a:t>
            </a:r>
            <a:r>
              <a:rPr lang="en-US" sz="2400" dirty="0"/>
              <a:t> </a:t>
            </a:r>
            <a:r>
              <a:rPr lang="en-US" sz="2400" dirty="0" err="1"/>
              <a:t>có</a:t>
            </a:r>
            <a:r>
              <a:rPr lang="en-US" sz="2400" dirty="0"/>
              <a:t> </a:t>
            </a:r>
            <a:r>
              <a:rPr lang="en-US" sz="2400" dirty="0" err="1"/>
              <a:t>thành</a:t>
            </a:r>
            <a:r>
              <a:rPr lang="en-US" sz="2400" dirty="0"/>
              <a:t> </a:t>
            </a:r>
            <a:r>
              <a:rPr lang="en-US" sz="2400" dirty="0" err="1"/>
              <a:t>mỏng</a:t>
            </a:r>
            <a:r>
              <a:rPr lang="en-US" sz="2400" dirty="0"/>
              <a:t> </a:t>
            </a:r>
            <a:r>
              <a:rPr lang="en-US" sz="2400" dirty="0" err="1"/>
              <a:t>sẽ</a:t>
            </a:r>
            <a:r>
              <a:rPr lang="en-US" sz="2400" dirty="0"/>
              <a:t> </a:t>
            </a:r>
            <a:r>
              <a:rPr lang="en-US" sz="2400" dirty="0" err="1"/>
              <a:t>dễ</a:t>
            </a:r>
            <a:r>
              <a:rPr lang="en-US" sz="2400" dirty="0"/>
              <a:t> </a:t>
            </a:r>
            <a:r>
              <a:rPr lang="en-US" sz="2400" dirty="0" err="1"/>
              <a:t>bị</a:t>
            </a:r>
            <a:r>
              <a:rPr lang="en-US" sz="2400" dirty="0"/>
              <a:t> </a:t>
            </a:r>
            <a:r>
              <a:rPr lang="en-US" sz="2400" dirty="0" err="1"/>
              <a:t>lượn</a:t>
            </a:r>
            <a:r>
              <a:rPr lang="en-US" sz="2400" dirty="0"/>
              <a:t> </a:t>
            </a:r>
            <a:r>
              <a:rPr lang="en-US" sz="2400" dirty="0" err="1"/>
              <a:t>sóng</a:t>
            </a:r>
            <a:r>
              <a:rPr lang="en-US" sz="2000" dirty="0"/>
              <a:t>.</a:t>
            </a:r>
          </a:p>
          <a:p>
            <a:pPr>
              <a:buNone/>
            </a:pPr>
            <a:endParaRPr lang="en-US" sz="2000" i="1" dirty="0"/>
          </a:p>
          <a:p>
            <a:pPr>
              <a:buNone/>
            </a:pPr>
            <a:r>
              <a:rPr lang="vi-VN" sz="2000" i="1" dirty="0"/>
              <a:t>Hình a. Trục gá sử dụng đĩa mỏng đàn hồi</a:t>
            </a:r>
            <a:endParaRPr lang="en-US" sz="2000" dirty="0"/>
          </a:p>
          <a:p>
            <a:r>
              <a:rPr lang="vi-VN" sz="2000" dirty="0"/>
              <a:t>1. Bề mặt định hướng, 2 đĩa mỏng đàn hồi,</a:t>
            </a:r>
            <a:endParaRPr lang="en-US" sz="2000" dirty="0"/>
          </a:p>
          <a:p>
            <a:r>
              <a:rPr lang="vi-VN" sz="2000" dirty="0"/>
              <a:t>3 phôi, 4. đai ốc kẹp</a:t>
            </a:r>
            <a:endParaRPr lang="en-US" sz="2000" dirty="0"/>
          </a:p>
          <a:p>
            <a:endParaRPr lang="en-US" dirty="0"/>
          </a:p>
        </p:txBody>
      </p:sp>
      <p:pic>
        <p:nvPicPr>
          <p:cNvPr id="62466" name="Picture 2"/>
          <p:cNvPicPr>
            <a:picLocks noChangeAspect="1" noChangeArrowheads="1"/>
          </p:cNvPicPr>
          <p:nvPr/>
        </p:nvPicPr>
        <p:blipFill>
          <a:blip r:embed="rId2" cstate="print"/>
          <a:srcRect/>
          <a:stretch>
            <a:fillRect/>
          </a:stretch>
        </p:blipFill>
        <p:spPr bwMode="auto">
          <a:xfrm>
            <a:off x="152400" y="4151599"/>
            <a:ext cx="5029200" cy="2477801"/>
          </a:xfrm>
          <a:prstGeom prst="rect">
            <a:avLst/>
          </a:prstGeom>
          <a:noFill/>
          <a:ln w="9525">
            <a:noFill/>
            <a:miter lim="800000"/>
            <a:headEnd/>
            <a:tailEnd/>
          </a:ln>
        </p:spPr>
      </p:pic>
      <p:pic>
        <p:nvPicPr>
          <p:cNvPr id="62467" name="Picture 3"/>
          <p:cNvPicPr>
            <a:picLocks noChangeAspect="1" noChangeArrowheads="1"/>
          </p:cNvPicPr>
          <p:nvPr/>
        </p:nvPicPr>
        <p:blipFill>
          <a:blip r:embed="rId3" cstate="print"/>
          <a:srcRect/>
          <a:stretch>
            <a:fillRect/>
          </a:stretch>
        </p:blipFill>
        <p:spPr bwMode="auto">
          <a:xfrm>
            <a:off x="5232400" y="3124200"/>
            <a:ext cx="3454400" cy="3733800"/>
          </a:xfrm>
          <a:prstGeom prst="rect">
            <a:avLst/>
          </a:prstGeom>
          <a:noFill/>
          <a:ln w="9525">
            <a:noFill/>
            <a:miter lim="800000"/>
            <a:headEnd/>
            <a:tailEnd/>
          </a:ln>
        </p:spPr>
      </p:pic>
    </p:spTree>
    <p:extLst>
      <p:ext uri="{BB962C8B-B14F-4D97-AF65-F5344CB8AC3E}">
        <p14:creationId xmlns:p14="http://schemas.microsoft.com/office/powerpoint/2010/main" val="74927514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81000" y="1143000"/>
          <a:ext cx="5410200" cy="6172200"/>
        </p:xfrm>
        <a:graphic>
          <a:graphicData uri="http://schemas.openxmlformats.org/drawingml/2006/table">
            <a:tbl>
              <a:tblPr/>
              <a:tblGrid>
                <a:gridCol w="2593459">
                  <a:extLst>
                    <a:ext uri="{9D8B030D-6E8A-4147-A177-3AD203B41FA5}">
                      <a16:colId xmlns:a16="http://schemas.microsoft.com/office/drawing/2014/main" xmlns="" val="20000"/>
                    </a:ext>
                  </a:extLst>
                </a:gridCol>
                <a:gridCol w="2816741">
                  <a:extLst>
                    <a:ext uri="{9D8B030D-6E8A-4147-A177-3AD203B41FA5}">
                      <a16:colId xmlns:a16="http://schemas.microsoft.com/office/drawing/2014/main" xmlns="" val="20001"/>
                    </a:ext>
                  </a:extLst>
                </a:gridCol>
              </a:tblGrid>
              <a:tr h="6172200">
                <a:tc>
                  <a:txBody>
                    <a:bodyPr/>
                    <a:lstStyle/>
                    <a:p>
                      <a:pPr marL="0" marR="0" indent="228600" algn="just">
                        <a:spcBef>
                          <a:spcPts val="600"/>
                        </a:spcBef>
                        <a:spcAft>
                          <a:spcPts val="600"/>
                        </a:spcAft>
                      </a:pPr>
                      <a:r>
                        <a:rPr lang="en-US" sz="2000" dirty="0" err="1">
                          <a:latin typeface="Times New Roman"/>
                          <a:ea typeface="Times New Roman"/>
                        </a:rPr>
                        <a:t>Dùng</a:t>
                      </a:r>
                      <a:r>
                        <a:rPr lang="en-US" sz="2000" dirty="0">
                          <a:latin typeface="Times New Roman"/>
                          <a:ea typeface="Times New Roman"/>
                        </a:rPr>
                        <a:t> </a:t>
                      </a:r>
                      <a:r>
                        <a:rPr lang="en-US" sz="2000" dirty="0" err="1">
                          <a:latin typeface="Times New Roman"/>
                          <a:ea typeface="Times New Roman"/>
                        </a:rPr>
                        <a:t>sức</a:t>
                      </a:r>
                      <a:r>
                        <a:rPr lang="en-US" sz="2000" dirty="0">
                          <a:latin typeface="Times New Roman"/>
                          <a:ea typeface="Times New Roman"/>
                        </a:rPr>
                        <a:t> </a:t>
                      </a:r>
                      <a:r>
                        <a:rPr lang="en-US" sz="2000" dirty="0" err="1">
                          <a:latin typeface="Times New Roman"/>
                          <a:ea typeface="Times New Roman"/>
                        </a:rPr>
                        <a:t>căng</a:t>
                      </a:r>
                      <a:r>
                        <a:rPr lang="en-US" sz="2000" dirty="0">
                          <a:latin typeface="Times New Roman"/>
                          <a:ea typeface="Times New Roman"/>
                        </a:rPr>
                        <a:t> </a:t>
                      </a:r>
                      <a:r>
                        <a:rPr lang="en-US" sz="2000" dirty="0" err="1">
                          <a:latin typeface="Times New Roman"/>
                          <a:ea typeface="Times New Roman"/>
                        </a:rPr>
                        <a:t>của</a:t>
                      </a:r>
                      <a:r>
                        <a:rPr lang="en-US" sz="2000" dirty="0">
                          <a:latin typeface="Times New Roman"/>
                          <a:ea typeface="Times New Roman"/>
                        </a:rPr>
                        <a:t> </a:t>
                      </a:r>
                      <a:r>
                        <a:rPr lang="en-US" sz="2000" dirty="0" err="1">
                          <a:latin typeface="Times New Roman"/>
                          <a:ea typeface="Times New Roman"/>
                        </a:rPr>
                        <a:t>chất</a:t>
                      </a:r>
                      <a:r>
                        <a:rPr lang="en-US" sz="2000" dirty="0">
                          <a:latin typeface="Times New Roman"/>
                          <a:ea typeface="Times New Roman"/>
                        </a:rPr>
                        <a:t> </a:t>
                      </a:r>
                      <a:r>
                        <a:rPr lang="en-US" sz="2000" dirty="0" err="1">
                          <a:latin typeface="Times New Roman"/>
                          <a:ea typeface="Times New Roman"/>
                        </a:rPr>
                        <a:t>dẻo</a:t>
                      </a:r>
                      <a:r>
                        <a:rPr lang="en-US" sz="2000" dirty="0">
                          <a:latin typeface="Times New Roman"/>
                          <a:ea typeface="Times New Roman"/>
                        </a:rPr>
                        <a:t> </a:t>
                      </a:r>
                      <a:r>
                        <a:rPr lang="en-US" sz="2000" dirty="0" err="1">
                          <a:latin typeface="Times New Roman"/>
                          <a:ea typeface="Times New Roman"/>
                        </a:rPr>
                        <a:t>để</a:t>
                      </a:r>
                      <a:r>
                        <a:rPr lang="en-US" sz="2000" dirty="0">
                          <a:latin typeface="Times New Roman"/>
                          <a:ea typeface="Times New Roman"/>
                        </a:rPr>
                        <a:t> </a:t>
                      </a:r>
                      <a:r>
                        <a:rPr lang="en-US" sz="2000" dirty="0" err="1">
                          <a:latin typeface="Times New Roman"/>
                          <a:ea typeface="Times New Roman"/>
                        </a:rPr>
                        <a:t>định</a:t>
                      </a:r>
                      <a:r>
                        <a:rPr lang="en-US" sz="2000" dirty="0">
                          <a:latin typeface="Times New Roman"/>
                          <a:ea typeface="Times New Roman"/>
                        </a:rPr>
                        <a:t> </a:t>
                      </a:r>
                      <a:r>
                        <a:rPr lang="en-US" sz="2000" dirty="0" err="1">
                          <a:latin typeface="Times New Roman"/>
                          <a:ea typeface="Times New Roman"/>
                        </a:rPr>
                        <a:t>tâm</a:t>
                      </a:r>
                      <a:r>
                        <a:rPr lang="en-US" sz="2000" dirty="0">
                          <a:latin typeface="Times New Roman"/>
                          <a:ea typeface="Times New Roman"/>
                        </a:rPr>
                        <a:t> </a:t>
                      </a:r>
                      <a:r>
                        <a:rPr lang="en-US" sz="2000" dirty="0" err="1">
                          <a:latin typeface="Times New Roman"/>
                          <a:ea typeface="Times New Roman"/>
                        </a:rPr>
                        <a:t>và</a:t>
                      </a:r>
                      <a:r>
                        <a:rPr lang="en-US" sz="2000" dirty="0">
                          <a:latin typeface="Times New Roman"/>
                          <a:ea typeface="Times New Roman"/>
                        </a:rPr>
                        <a:t> </a:t>
                      </a:r>
                      <a:r>
                        <a:rPr lang="en-US" sz="2000" dirty="0" err="1">
                          <a:latin typeface="Times New Roman"/>
                          <a:ea typeface="Times New Roman"/>
                        </a:rPr>
                        <a:t>kẹp</a:t>
                      </a:r>
                      <a:r>
                        <a:rPr lang="en-US" sz="2000" dirty="0">
                          <a:latin typeface="Times New Roman"/>
                          <a:ea typeface="Times New Roman"/>
                        </a:rPr>
                        <a:t> </a:t>
                      </a:r>
                      <a:r>
                        <a:rPr lang="en-US" sz="2000" dirty="0" err="1">
                          <a:latin typeface="Times New Roman"/>
                          <a:ea typeface="Times New Roman"/>
                        </a:rPr>
                        <a:t>chặt</a:t>
                      </a:r>
                      <a:r>
                        <a:rPr lang="en-US" sz="2000" dirty="0">
                          <a:latin typeface="Times New Roman"/>
                          <a:ea typeface="Times New Roman"/>
                        </a:rPr>
                        <a:t> chi </a:t>
                      </a:r>
                      <a:r>
                        <a:rPr lang="en-US" sz="2000" dirty="0" err="1">
                          <a:latin typeface="Times New Roman"/>
                          <a:ea typeface="Times New Roman"/>
                        </a:rPr>
                        <a:t>tiết</a:t>
                      </a:r>
                      <a:r>
                        <a:rPr lang="en-US" sz="2000" dirty="0">
                          <a:latin typeface="Times New Roman"/>
                          <a:ea typeface="Times New Roman"/>
                        </a:rPr>
                        <a:t>. </a:t>
                      </a:r>
                      <a:endParaRPr lang="en-US" sz="2400" dirty="0">
                        <a:latin typeface="Times New Roman"/>
                        <a:ea typeface="Times New Roman"/>
                      </a:endParaRPr>
                    </a:p>
                    <a:p>
                      <a:pPr marL="0" marR="0" indent="228600" algn="just">
                        <a:spcBef>
                          <a:spcPts val="600"/>
                        </a:spcBef>
                        <a:spcAft>
                          <a:spcPts val="600"/>
                        </a:spcAft>
                      </a:pPr>
                      <a:r>
                        <a:rPr lang="en-US" sz="2000" dirty="0" err="1">
                          <a:latin typeface="Times New Roman"/>
                          <a:ea typeface="Times New Roman"/>
                        </a:rPr>
                        <a:t>Kẹp</a:t>
                      </a:r>
                      <a:r>
                        <a:rPr lang="en-US" sz="2000" dirty="0">
                          <a:latin typeface="Times New Roman"/>
                          <a:ea typeface="Times New Roman"/>
                        </a:rPr>
                        <a:t> </a:t>
                      </a:r>
                      <a:r>
                        <a:rPr lang="en-US" sz="2000" dirty="0" err="1">
                          <a:latin typeface="Times New Roman"/>
                          <a:ea typeface="Times New Roman"/>
                        </a:rPr>
                        <a:t>chặt</a:t>
                      </a:r>
                      <a:r>
                        <a:rPr lang="en-US" sz="2000" dirty="0">
                          <a:latin typeface="Times New Roman"/>
                          <a:ea typeface="Times New Roman"/>
                        </a:rPr>
                        <a:t> </a:t>
                      </a:r>
                      <a:r>
                        <a:rPr lang="en-US" sz="2000" dirty="0" err="1">
                          <a:latin typeface="Times New Roman"/>
                          <a:ea typeface="Times New Roman"/>
                        </a:rPr>
                        <a:t>bằng</a:t>
                      </a:r>
                      <a:r>
                        <a:rPr lang="en-US" sz="2000" dirty="0">
                          <a:latin typeface="Times New Roman"/>
                          <a:ea typeface="Times New Roman"/>
                        </a:rPr>
                        <a:t> </a:t>
                      </a:r>
                      <a:r>
                        <a:rPr lang="en-US" sz="2000" dirty="0" err="1">
                          <a:latin typeface="Times New Roman"/>
                          <a:ea typeface="Times New Roman"/>
                        </a:rPr>
                        <a:t>chất</a:t>
                      </a:r>
                      <a:r>
                        <a:rPr lang="en-US" sz="2000" dirty="0">
                          <a:latin typeface="Times New Roman"/>
                          <a:ea typeface="Times New Roman"/>
                        </a:rPr>
                        <a:t> </a:t>
                      </a:r>
                      <a:r>
                        <a:rPr lang="en-US" sz="2000" dirty="0" err="1">
                          <a:latin typeface="Times New Roman"/>
                          <a:ea typeface="Times New Roman"/>
                        </a:rPr>
                        <a:t>dẻo</a:t>
                      </a:r>
                      <a:r>
                        <a:rPr lang="en-US" sz="2000" dirty="0">
                          <a:latin typeface="Times New Roman"/>
                          <a:ea typeface="Times New Roman"/>
                        </a:rPr>
                        <a:t> </a:t>
                      </a:r>
                      <a:r>
                        <a:rPr lang="en-US" sz="2000" dirty="0" err="1">
                          <a:latin typeface="Times New Roman"/>
                          <a:ea typeface="Times New Roman"/>
                        </a:rPr>
                        <a:t>có</a:t>
                      </a:r>
                      <a:r>
                        <a:rPr lang="en-US" sz="2000" dirty="0">
                          <a:latin typeface="Times New Roman"/>
                          <a:ea typeface="Times New Roman"/>
                        </a:rPr>
                        <a:t> </a:t>
                      </a:r>
                      <a:r>
                        <a:rPr lang="en-US" sz="2000" dirty="0" err="1">
                          <a:latin typeface="Times New Roman"/>
                          <a:ea typeface="Times New Roman"/>
                        </a:rPr>
                        <a:t>ưu</a:t>
                      </a:r>
                      <a:r>
                        <a:rPr lang="en-US" sz="2000" dirty="0">
                          <a:latin typeface="Times New Roman"/>
                          <a:ea typeface="Times New Roman"/>
                        </a:rPr>
                        <a:t> </a:t>
                      </a:r>
                      <a:r>
                        <a:rPr lang="en-US" sz="2000" dirty="0" err="1">
                          <a:latin typeface="Times New Roman"/>
                          <a:ea typeface="Times New Roman"/>
                        </a:rPr>
                        <a:t>điểm</a:t>
                      </a:r>
                      <a:r>
                        <a:rPr lang="en-US" sz="2000" dirty="0">
                          <a:latin typeface="Times New Roman"/>
                          <a:ea typeface="Times New Roman"/>
                        </a:rPr>
                        <a:t> </a:t>
                      </a:r>
                      <a:r>
                        <a:rPr lang="en-US" sz="2000" dirty="0" err="1">
                          <a:latin typeface="Times New Roman"/>
                          <a:ea typeface="Times New Roman"/>
                        </a:rPr>
                        <a:t>kết</a:t>
                      </a:r>
                      <a:r>
                        <a:rPr lang="en-US" sz="2000" dirty="0">
                          <a:latin typeface="Times New Roman"/>
                          <a:ea typeface="Times New Roman"/>
                        </a:rPr>
                        <a:t> </a:t>
                      </a:r>
                      <a:r>
                        <a:rPr lang="en-US" sz="2000" dirty="0" err="1">
                          <a:latin typeface="Times New Roman"/>
                          <a:ea typeface="Times New Roman"/>
                        </a:rPr>
                        <a:t>cấu</a:t>
                      </a:r>
                      <a:r>
                        <a:rPr lang="en-US" sz="2000" dirty="0">
                          <a:latin typeface="Times New Roman"/>
                          <a:ea typeface="Times New Roman"/>
                        </a:rPr>
                        <a:t> </a:t>
                      </a:r>
                      <a:r>
                        <a:rPr lang="en-US" sz="2000" err="1">
                          <a:latin typeface="Times New Roman"/>
                          <a:ea typeface="Times New Roman"/>
                        </a:rPr>
                        <a:t>nhỏ</a:t>
                      </a:r>
                      <a:r>
                        <a:rPr lang="en-US" sz="2000">
                          <a:latin typeface="Times New Roman"/>
                          <a:ea typeface="Times New Roman"/>
                        </a:rPr>
                        <a:t> gọn, </a:t>
                      </a:r>
                      <a:r>
                        <a:rPr lang="en-US" sz="2000" dirty="0" err="1">
                          <a:latin typeface="Times New Roman"/>
                          <a:ea typeface="Times New Roman"/>
                        </a:rPr>
                        <a:t>thao</a:t>
                      </a:r>
                      <a:r>
                        <a:rPr lang="en-US" sz="2000" dirty="0">
                          <a:latin typeface="Times New Roman"/>
                          <a:ea typeface="Times New Roman"/>
                        </a:rPr>
                        <a:t> </a:t>
                      </a:r>
                      <a:r>
                        <a:rPr lang="en-US" sz="2000" dirty="0" err="1">
                          <a:latin typeface="Times New Roman"/>
                          <a:ea typeface="Times New Roman"/>
                        </a:rPr>
                        <a:t>tác</a:t>
                      </a:r>
                      <a:r>
                        <a:rPr lang="en-US" sz="2000" dirty="0">
                          <a:latin typeface="Times New Roman"/>
                          <a:ea typeface="Times New Roman"/>
                        </a:rPr>
                        <a:t> </a:t>
                      </a:r>
                      <a:r>
                        <a:rPr lang="en-US" sz="2000" dirty="0" err="1">
                          <a:latin typeface="Times New Roman"/>
                          <a:ea typeface="Times New Roman"/>
                        </a:rPr>
                        <a:t>nhanh</a:t>
                      </a:r>
                      <a:r>
                        <a:rPr lang="en-US" sz="2000" dirty="0">
                          <a:latin typeface="Times New Roman"/>
                          <a:ea typeface="Times New Roman"/>
                        </a:rPr>
                        <a:t>, </a:t>
                      </a:r>
                      <a:r>
                        <a:rPr lang="en-US" sz="2000" dirty="0" err="1">
                          <a:latin typeface="Times New Roman"/>
                          <a:ea typeface="Times New Roman"/>
                        </a:rPr>
                        <a:t>lực</a:t>
                      </a:r>
                      <a:r>
                        <a:rPr lang="en-US" sz="2000" dirty="0">
                          <a:latin typeface="Times New Roman"/>
                          <a:ea typeface="Times New Roman"/>
                        </a:rPr>
                        <a:t> </a:t>
                      </a:r>
                      <a:r>
                        <a:rPr lang="en-US" sz="2000" dirty="0" err="1">
                          <a:latin typeface="Times New Roman"/>
                          <a:ea typeface="Times New Roman"/>
                        </a:rPr>
                        <a:t>kẹp</a:t>
                      </a:r>
                      <a:r>
                        <a:rPr lang="en-US" sz="2000" dirty="0">
                          <a:latin typeface="Times New Roman"/>
                          <a:ea typeface="Times New Roman"/>
                        </a:rPr>
                        <a:t> </a:t>
                      </a:r>
                      <a:r>
                        <a:rPr lang="en-US" sz="2000" dirty="0" err="1">
                          <a:latin typeface="Times New Roman"/>
                          <a:ea typeface="Times New Roman"/>
                        </a:rPr>
                        <a:t>phân</a:t>
                      </a:r>
                      <a:r>
                        <a:rPr lang="en-US" sz="2000" dirty="0">
                          <a:latin typeface="Times New Roman"/>
                          <a:ea typeface="Times New Roman"/>
                        </a:rPr>
                        <a:t> </a:t>
                      </a:r>
                      <a:r>
                        <a:rPr lang="en-US" sz="2000" dirty="0" err="1">
                          <a:latin typeface="Times New Roman"/>
                          <a:ea typeface="Times New Roman"/>
                        </a:rPr>
                        <a:t>bố</a:t>
                      </a:r>
                      <a:r>
                        <a:rPr lang="en-US" sz="2000" dirty="0">
                          <a:latin typeface="Times New Roman"/>
                          <a:ea typeface="Times New Roman"/>
                        </a:rPr>
                        <a:t> </a:t>
                      </a:r>
                      <a:r>
                        <a:rPr lang="en-US" sz="2000" dirty="0" err="1">
                          <a:latin typeface="Times New Roman"/>
                          <a:ea typeface="Times New Roman"/>
                        </a:rPr>
                        <a:t>đều</a:t>
                      </a:r>
                      <a:r>
                        <a:rPr lang="en-US" sz="2000" dirty="0">
                          <a:latin typeface="Times New Roman"/>
                          <a:ea typeface="Times New Roman"/>
                        </a:rPr>
                        <a:t> </a:t>
                      </a:r>
                      <a:r>
                        <a:rPr lang="en-US" sz="2000" dirty="0" err="1">
                          <a:latin typeface="Times New Roman"/>
                          <a:ea typeface="Times New Roman"/>
                        </a:rPr>
                        <a:t>và</a:t>
                      </a:r>
                      <a:r>
                        <a:rPr lang="en-US" sz="2000" dirty="0">
                          <a:latin typeface="Times New Roman"/>
                          <a:ea typeface="Times New Roman"/>
                        </a:rPr>
                        <a:t> </a:t>
                      </a:r>
                      <a:r>
                        <a:rPr lang="en-US" sz="2000" dirty="0" err="1">
                          <a:latin typeface="Times New Roman"/>
                          <a:ea typeface="Times New Roman"/>
                        </a:rPr>
                        <a:t>nhất</a:t>
                      </a:r>
                      <a:r>
                        <a:rPr lang="en-US" sz="2000" dirty="0">
                          <a:latin typeface="Times New Roman"/>
                          <a:ea typeface="Times New Roman"/>
                        </a:rPr>
                        <a:t> </a:t>
                      </a:r>
                      <a:r>
                        <a:rPr lang="en-US" sz="2000" dirty="0" err="1">
                          <a:latin typeface="Times New Roman"/>
                          <a:ea typeface="Times New Roman"/>
                        </a:rPr>
                        <a:t>là</a:t>
                      </a:r>
                      <a:r>
                        <a:rPr lang="en-US" sz="2000" dirty="0">
                          <a:latin typeface="Times New Roman"/>
                          <a:ea typeface="Times New Roman"/>
                        </a:rPr>
                        <a:t> </a:t>
                      </a:r>
                      <a:r>
                        <a:rPr lang="en-US" sz="2000" dirty="0" err="1">
                          <a:latin typeface="Times New Roman"/>
                          <a:ea typeface="Times New Roman"/>
                        </a:rPr>
                        <a:t>độ</a:t>
                      </a:r>
                      <a:r>
                        <a:rPr lang="en-US" sz="2000" dirty="0">
                          <a:latin typeface="Times New Roman"/>
                          <a:ea typeface="Times New Roman"/>
                        </a:rPr>
                        <a:t> </a:t>
                      </a:r>
                      <a:r>
                        <a:rPr lang="en-US" sz="2000" dirty="0" err="1">
                          <a:latin typeface="Times New Roman"/>
                          <a:ea typeface="Times New Roman"/>
                        </a:rPr>
                        <a:t>chính</a:t>
                      </a:r>
                      <a:r>
                        <a:rPr lang="en-US" sz="2000" dirty="0">
                          <a:latin typeface="Times New Roman"/>
                          <a:ea typeface="Times New Roman"/>
                        </a:rPr>
                        <a:t> </a:t>
                      </a:r>
                      <a:r>
                        <a:rPr lang="en-US" sz="2000" dirty="0" err="1">
                          <a:latin typeface="Times New Roman"/>
                          <a:ea typeface="Times New Roman"/>
                        </a:rPr>
                        <a:t>xác</a:t>
                      </a:r>
                      <a:r>
                        <a:rPr lang="en-US" sz="2000" dirty="0">
                          <a:latin typeface="Times New Roman"/>
                          <a:ea typeface="Times New Roman"/>
                        </a:rPr>
                        <a:t> </a:t>
                      </a:r>
                      <a:r>
                        <a:rPr lang="en-US" sz="2000" dirty="0" err="1">
                          <a:latin typeface="Times New Roman"/>
                          <a:ea typeface="Times New Roman"/>
                        </a:rPr>
                        <a:t>định</a:t>
                      </a:r>
                      <a:r>
                        <a:rPr lang="en-US" sz="2000" dirty="0">
                          <a:latin typeface="Times New Roman"/>
                          <a:ea typeface="Times New Roman"/>
                        </a:rPr>
                        <a:t> </a:t>
                      </a:r>
                      <a:r>
                        <a:rPr lang="en-US" sz="2000" dirty="0" err="1">
                          <a:latin typeface="Times New Roman"/>
                          <a:ea typeface="Times New Roman"/>
                        </a:rPr>
                        <a:t>tâm</a:t>
                      </a:r>
                      <a:r>
                        <a:rPr lang="en-US" sz="2000" dirty="0">
                          <a:latin typeface="Times New Roman"/>
                          <a:ea typeface="Times New Roman"/>
                        </a:rPr>
                        <a:t> </a:t>
                      </a:r>
                      <a:r>
                        <a:rPr lang="en-US" sz="2000" dirty="0" err="1">
                          <a:latin typeface="Times New Roman"/>
                          <a:ea typeface="Times New Roman"/>
                        </a:rPr>
                        <a:t>cao</a:t>
                      </a:r>
                      <a:r>
                        <a:rPr lang="en-US" sz="2000" dirty="0">
                          <a:latin typeface="Times New Roman"/>
                          <a:ea typeface="Times New Roman"/>
                        </a:rPr>
                        <a:t> </a:t>
                      </a:r>
                      <a:r>
                        <a:rPr lang="en-US" sz="2000" dirty="0" err="1">
                          <a:latin typeface="Times New Roman"/>
                          <a:ea typeface="Times New Roman"/>
                        </a:rPr>
                        <a:t>có</a:t>
                      </a:r>
                      <a:r>
                        <a:rPr lang="en-US" sz="2000" dirty="0">
                          <a:latin typeface="Times New Roman"/>
                          <a:ea typeface="Times New Roman"/>
                        </a:rPr>
                        <a:t> </a:t>
                      </a:r>
                      <a:r>
                        <a:rPr lang="en-US" sz="2000" dirty="0" err="1">
                          <a:latin typeface="Times New Roman"/>
                          <a:ea typeface="Times New Roman"/>
                        </a:rPr>
                        <a:t>thể</a:t>
                      </a:r>
                      <a:r>
                        <a:rPr lang="en-US" sz="2000" dirty="0">
                          <a:latin typeface="Times New Roman"/>
                          <a:ea typeface="Times New Roman"/>
                        </a:rPr>
                        <a:t> </a:t>
                      </a:r>
                      <a:r>
                        <a:rPr lang="en-US" sz="2000" dirty="0" err="1">
                          <a:latin typeface="Times New Roman"/>
                          <a:ea typeface="Times New Roman"/>
                        </a:rPr>
                        <a:t>đạt</a:t>
                      </a:r>
                      <a:r>
                        <a:rPr lang="en-US" sz="2000" dirty="0">
                          <a:latin typeface="Times New Roman"/>
                          <a:ea typeface="Times New Roman"/>
                        </a:rPr>
                        <a:t> </a:t>
                      </a:r>
                      <a:r>
                        <a:rPr lang="en-US" sz="2000" dirty="0" err="1">
                          <a:latin typeface="Times New Roman"/>
                          <a:ea typeface="Times New Roman"/>
                        </a:rPr>
                        <a:t>đến</a:t>
                      </a:r>
                      <a:r>
                        <a:rPr lang="en-US" sz="2000" dirty="0">
                          <a:latin typeface="Times New Roman"/>
                          <a:ea typeface="Times New Roman"/>
                        </a:rPr>
                        <a:t> 0.001-0.03 mm.</a:t>
                      </a:r>
                      <a:endParaRPr lang="en-US" sz="2400" dirty="0">
                        <a:latin typeface="Times New Roman"/>
                        <a:ea typeface="Times New Roman"/>
                      </a:endParaRPr>
                    </a:p>
                    <a:p>
                      <a:pPr marL="0" marR="0" indent="228600" algn="just">
                        <a:spcBef>
                          <a:spcPts val="600"/>
                        </a:spcBef>
                        <a:spcAft>
                          <a:spcPts val="600"/>
                        </a:spcAft>
                      </a:pPr>
                      <a:r>
                        <a:rPr lang="en-US" sz="2000" dirty="0" err="1">
                          <a:latin typeface="Times New Roman"/>
                          <a:ea typeface="Times New Roman"/>
                        </a:rPr>
                        <a:t>Tuy</a:t>
                      </a:r>
                      <a:r>
                        <a:rPr lang="en-US" sz="2000" dirty="0">
                          <a:latin typeface="Times New Roman"/>
                          <a:ea typeface="Times New Roman"/>
                        </a:rPr>
                        <a:t> </a:t>
                      </a:r>
                      <a:r>
                        <a:rPr lang="en-US" sz="2000" dirty="0" err="1">
                          <a:latin typeface="Times New Roman"/>
                          <a:ea typeface="Times New Roman"/>
                        </a:rPr>
                        <a:t>nhiên</a:t>
                      </a:r>
                      <a:r>
                        <a:rPr lang="en-US" sz="2000" dirty="0">
                          <a:latin typeface="Times New Roman"/>
                          <a:ea typeface="Times New Roman"/>
                        </a:rPr>
                        <a:t> </a:t>
                      </a:r>
                      <a:r>
                        <a:rPr lang="en-US" sz="2000" dirty="0" err="1">
                          <a:latin typeface="Times New Roman"/>
                          <a:ea typeface="Times New Roman"/>
                        </a:rPr>
                        <a:t>việc</a:t>
                      </a:r>
                      <a:r>
                        <a:rPr lang="en-US" sz="2000" dirty="0">
                          <a:latin typeface="Times New Roman"/>
                          <a:ea typeface="Times New Roman"/>
                        </a:rPr>
                        <a:t> </a:t>
                      </a:r>
                      <a:r>
                        <a:rPr lang="en-US" sz="2000" dirty="0" err="1">
                          <a:latin typeface="Times New Roman"/>
                          <a:ea typeface="Times New Roman"/>
                        </a:rPr>
                        <a:t>chế</a:t>
                      </a:r>
                      <a:r>
                        <a:rPr lang="en-US" sz="2000" dirty="0">
                          <a:latin typeface="Times New Roman"/>
                          <a:ea typeface="Times New Roman"/>
                        </a:rPr>
                        <a:t> </a:t>
                      </a:r>
                      <a:r>
                        <a:rPr lang="en-US" sz="2000" dirty="0" err="1">
                          <a:latin typeface="Times New Roman"/>
                          <a:ea typeface="Times New Roman"/>
                        </a:rPr>
                        <a:t>tạo</a:t>
                      </a:r>
                      <a:r>
                        <a:rPr lang="en-US" sz="2000" dirty="0">
                          <a:latin typeface="Times New Roman"/>
                          <a:ea typeface="Times New Roman"/>
                        </a:rPr>
                        <a:t> </a:t>
                      </a:r>
                      <a:r>
                        <a:rPr lang="en-US" sz="2000" dirty="0" err="1">
                          <a:latin typeface="Times New Roman"/>
                          <a:ea typeface="Times New Roman"/>
                        </a:rPr>
                        <a:t>đồ</a:t>
                      </a:r>
                      <a:r>
                        <a:rPr lang="en-US" sz="2000" dirty="0">
                          <a:latin typeface="Times New Roman"/>
                          <a:ea typeface="Times New Roman"/>
                        </a:rPr>
                        <a:t> </a:t>
                      </a:r>
                      <a:r>
                        <a:rPr lang="en-US" sz="2000" dirty="0" err="1">
                          <a:latin typeface="Times New Roman"/>
                          <a:ea typeface="Times New Roman"/>
                        </a:rPr>
                        <a:t>gá</a:t>
                      </a:r>
                      <a:r>
                        <a:rPr lang="en-US" sz="2000" dirty="0">
                          <a:latin typeface="Times New Roman"/>
                          <a:ea typeface="Times New Roman"/>
                        </a:rPr>
                        <a:t> </a:t>
                      </a:r>
                      <a:r>
                        <a:rPr lang="en-US" sz="2000" dirty="0" err="1">
                          <a:latin typeface="Times New Roman"/>
                          <a:ea typeface="Times New Roman"/>
                        </a:rPr>
                        <a:t>tương</a:t>
                      </a:r>
                      <a:r>
                        <a:rPr lang="en-US" sz="2000" dirty="0">
                          <a:latin typeface="Times New Roman"/>
                          <a:ea typeface="Times New Roman"/>
                        </a:rPr>
                        <a:t> </a:t>
                      </a:r>
                      <a:r>
                        <a:rPr lang="en-US" sz="2000" dirty="0" err="1">
                          <a:latin typeface="Times New Roman"/>
                          <a:ea typeface="Times New Roman"/>
                        </a:rPr>
                        <a:t>đối</a:t>
                      </a:r>
                      <a:r>
                        <a:rPr lang="en-US" sz="2000" dirty="0">
                          <a:latin typeface="Times New Roman"/>
                          <a:ea typeface="Times New Roman"/>
                        </a:rPr>
                        <a:t> </a:t>
                      </a:r>
                      <a:r>
                        <a:rPr lang="en-US" sz="2000" dirty="0" err="1">
                          <a:latin typeface="Times New Roman"/>
                          <a:ea typeface="Times New Roman"/>
                        </a:rPr>
                        <a:t>phức</a:t>
                      </a:r>
                      <a:r>
                        <a:rPr lang="en-US" sz="2000" dirty="0">
                          <a:latin typeface="Times New Roman"/>
                          <a:ea typeface="Times New Roman"/>
                        </a:rPr>
                        <a:t> </a:t>
                      </a:r>
                      <a:r>
                        <a:rPr lang="en-US" sz="2000" dirty="0" err="1">
                          <a:latin typeface="Times New Roman"/>
                          <a:ea typeface="Times New Roman"/>
                        </a:rPr>
                        <a:t>tạp</a:t>
                      </a:r>
                      <a:r>
                        <a:rPr lang="en-US" sz="2000" dirty="0">
                          <a:latin typeface="Times New Roman"/>
                          <a:ea typeface="Times New Roman"/>
                        </a:rPr>
                        <a:t>. </a:t>
                      </a:r>
                      <a:r>
                        <a:rPr lang="en-US" sz="2000" dirty="0" err="1">
                          <a:latin typeface="Times New Roman"/>
                          <a:ea typeface="Times New Roman"/>
                        </a:rPr>
                        <a:t>Chất</a:t>
                      </a:r>
                      <a:r>
                        <a:rPr lang="en-US" sz="2000" dirty="0">
                          <a:latin typeface="Times New Roman"/>
                          <a:ea typeface="Times New Roman"/>
                        </a:rPr>
                        <a:t> </a:t>
                      </a:r>
                      <a:r>
                        <a:rPr lang="en-US" sz="2000" dirty="0" err="1">
                          <a:latin typeface="Times New Roman"/>
                          <a:ea typeface="Times New Roman"/>
                        </a:rPr>
                        <a:t>dẻo</a:t>
                      </a:r>
                      <a:r>
                        <a:rPr lang="en-US" sz="2000" dirty="0">
                          <a:latin typeface="Times New Roman"/>
                          <a:ea typeface="Times New Roman"/>
                        </a:rPr>
                        <a:t> </a:t>
                      </a:r>
                      <a:r>
                        <a:rPr lang="en-US" sz="2000" dirty="0" err="1">
                          <a:latin typeface="Times New Roman"/>
                          <a:ea typeface="Times New Roman"/>
                        </a:rPr>
                        <a:t>thường</a:t>
                      </a:r>
                      <a:r>
                        <a:rPr lang="en-US" sz="2000" dirty="0">
                          <a:latin typeface="Times New Roman"/>
                          <a:ea typeface="Times New Roman"/>
                        </a:rPr>
                        <a:t> </a:t>
                      </a:r>
                      <a:r>
                        <a:rPr lang="en-US" sz="2000" dirty="0" err="1">
                          <a:latin typeface="Times New Roman"/>
                          <a:ea typeface="Times New Roman"/>
                        </a:rPr>
                        <a:t>dùng</a:t>
                      </a:r>
                      <a:r>
                        <a:rPr lang="en-US" sz="2000" dirty="0">
                          <a:latin typeface="Times New Roman"/>
                          <a:ea typeface="Times New Roman"/>
                        </a:rPr>
                        <a:t> </a:t>
                      </a:r>
                      <a:r>
                        <a:rPr lang="en-US" sz="2000" dirty="0" err="1">
                          <a:latin typeface="Times New Roman"/>
                          <a:ea typeface="Times New Roman"/>
                        </a:rPr>
                        <a:t>là</a:t>
                      </a:r>
                      <a:r>
                        <a:rPr lang="en-US" sz="2000" dirty="0">
                          <a:latin typeface="Times New Roman"/>
                          <a:ea typeface="Times New Roman"/>
                        </a:rPr>
                        <a:t> </a:t>
                      </a:r>
                      <a:r>
                        <a:rPr lang="en-US" sz="2000" dirty="0" err="1">
                          <a:latin typeface="Times New Roman"/>
                          <a:ea typeface="Times New Roman"/>
                        </a:rPr>
                        <a:t>Dibutilftalat</a:t>
                      </a:r>
                      <a:r>
                        <a:rPr lang="en-US" sz="2000" dirty="0">
                          <a:latin typeface="Times New Roman"/>
                          <a:ea typeface="Times New Roman"/>
                        </a:rPr>
                        <a:t> </a:t>
                      </a:r>
                      <a:r>
                        <a:rPr lang="en-US" sz="2000" dirty="0" err="1">
                          <a:latin typeface="Times New Roman"/>
                          <a:ea typeface="Times New Roman"/>
                        </a:rPr>
                        <a:t>trộn</a:t>
                      </a:r>
                      <a:r>
                        <a:rPr lang="en-US" sz="2000" dirty="0">
                          <a:latin typeface="Times New Roman"/>
                          <a:ea typeface="Times New Roman"/>
                        </a:rPr>
                        <a:t> </a:t>
                      </a:r>
                      <a:r>
                        <a:rPr lang="en-US" sz="2000" dirty="0" err="1">
                          <a:latin typeface="Times New Roman"/>
                          <a:ea typeface="Times New Roman"/>
                        </a:rPr>
                        <a:t>với</a:t>
                      </a:r>
                      <a:r>
                        <a:rPr lang="en-US" sz="2000" dirty="0">
                          <a:latin typeface="Times New Roman"/>
                          <a:ea typeface="Times New Roman"/>
                        </a:rPr>
                        <a:t> </a:t>
                      </a:r>
                      <a:r>
                        <a:rPr lang="en-US" sz="2000" dirty="0" err="1">
                          <a:latin typeface="Times New Roman"/>
                          <a:ea typeface="Times New Roman"/>
                        </a:rPr>
                        <a:t>dầu</a:t>
                      </a:r>
                      <a:r>
                        <a:rPr lang="en-US" sz="2000" dirty="0">
                          <a:latin typeface="Times New Roman"/>
                          <a:ea typeface="Times New Roman"/>
                        </a:rPr>
                        <a:t> </a:t>
                      </a:r>
                      <a:endParaRPr lang="en-US" sz="2400" dirty="0">
                        <a:latin typeface="Times New Roman"/>
                        <a:ea typeface="Times New Roman"/>
                      </a:endParaRPr>
                    </a:p>
                  </a:txBody>
                  <a:tcPr marL="68580" marR="68580" marT="0" marB="0">
                    <a:lnL>
                      <a:noFill/>
                    </a:lnL>
                    <a:lnR>
                      <a:noFill/>
                    </a:lnR>
                    <a:lnT>
                      <a:noFill/>
                    </a:lnT>
                    <a:lnB>
                      <a:noFill/>
                    </a:lnB>
                  </a:tcPr>
                </a:tc>
                <a:tc>
                  <a:txBody>
                    <a:bodyPr/>
                    <a:lstStyle/>
                    <a:p>
                      <a:pPr marL="0" marR="0" algn="just">
                        <a:spcBef>
                          <a:spcPts val="600"/>
                        </a:spcBef>
                        <a:spcAft>
                          <a:spcPts val="600"/>
                        </a:spcAft>
                      </a:pPr>
                      <a:endParaRPr lang="en-US" sz="1400" dirty="0">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xmlns="" val="10000"/>
                  </a:ext>
                </a:extLst>
              </a:tr>
            </a:tbl>
          </a:graphicData>
        </a:graphic>
      </p:graphicFrame>
      <p:pic>
        <p:nvPicPr>
          <p:cNvPr id="63489" name="Picture 1"/>
          <p:cNvPicPr>
            <a:picLocks noChangeAspect="1" noChangeArrowheads="1"/>
          </p:cNvPicPr>
          <p:nvPr/>
        </p:nvPicPr>
        <p:blipFill>
          <a:blip r:embed="rId2"/>
          <a:srcRect/>
          <a:stretch>
            <a:fillRect/>
          </a:stretch>
        </p:blipFill>
        <p:spPr bwMode="auto">
          <a:xfrm>
            <a:off x="3218793" y="1447800"/>
            <a:ext cx="5849007" cy="4267200"/>
          </a:xfrm>
          <a:prstGeom prst="rect">
            <a:avLst/>
          </a:prstGeom>
          <a:noFill/>
        </p:spPr>
      </p:pic>
      <p:sp>
        <p:nvSpPr>
          <p:cNvPr id="63491" name="Rectangle 3"/>
          <p:cNvSpPr>
            <a:spLocks noChangeArrowheads="1"/>
          </p:cNvSpPr>
          <p:nvPr/>
        </p:nvSpPr>
        <p:spPr bwMode="auto">
          <a:xfrm>
            <a:off x="304800" y="533400"/>
            <a:ext cx="4892686"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lang="en-US" altLang="zh-CN" sz="2800" b="1" dirty="0">
                <a:latin typeface="Arial" pitchFamily="34" charset="0"/>
                <a:ea typeface="Times New Roman" pitchFamily="18" charset="0"/>
                <a:cs typeface="Arial" pitchFamily="34" charset="0"/>
              </a:rPr>
              <a:t>e</a:t>
            </a:r>
            <a:r>
              <a:rPr kumimoji="0" lang="en-US" altLang="zh-CN"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8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Kẹp</a:t>
            </a:r>
            <a:r>
              <a:rPr kumimoji="0" lang="en-US" altLang="zh-CN"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8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chặt</a:t>
            </a:r>
            <a:r>
              <a:rPr kumimoji="0" lang="en-US" altLang="zh-CN"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8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bằng</a:t>
            </a:r>
            <a:r>
              <a:rPr kumimoji="0" lang="en-US" altLang="zh-CN"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8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chất</a:t>
            </a:r>
            <a:r>
              <a:rPr kumimoji="0" lang="en-US" altLang="zh-CN" sz="2800" b="1"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altLang="zh-CN" sz="2800" b="1" i="0" u="none" strike="noStrike" cap="none" normalizeH="0" baseline="0" dirty="0" err="1">
                <a:ln>
                  <a:noFill/>
                </a:ln>
                <a:solidFill>
                  <a:schemeClr val="tx1"/>
                </a:solidFill>
                <a:effectLst/>
                <a:latin typeface="Arial" pitchFamily="34" charset="0"/>
                <a:ea typeface="Times New Roman" pitchFamily="18" charset="0"/>
                <a:cs typeface="Arial" pitchFamily="34" charset="0"/>
              </a:rPr>
              <a:t>dẻo</a:t>
            </a:r>
            <a:endParaRPr kumimoji="0" lang="en-US" altLang="zh-CN" sz="40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1841842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04800"/>
            <a:ext cx="8915400" cy="6324600"/>
          </a:xfrm>
        </p:spPr>
        <p:txBody>
          <a:bodyPr>
            <a:normAutofit fontScale="77500" lnSpcReduction="20000"/>
          </a:bodyPr>
          <a:lstStyle/>
          <a:p>
            <a:pPr>
              <a:lnSpc>
                <a:spcPct val="170000"/>
              </a:lnSpc>
              <a:buNone/>
            </a:pPr>
            <a:r>
              <a:rPr lang="en-US" sz="3500" dirty="0">
                <a:latin typeface="Times New Roman" pitchFamily="18" charset="0"/>
                <a:cs typeface="Times New Roman" pitchFamily="18" charset="0"/>
              </a:rPr>
              <a:t>2. </a:t>
            </a:r>
            <a:r>
              <a:rPr lang="en-US" sz="3500" dirty="0" err="1">
                <a:latin typeface="Times New Roman" pitchFamily="18" charset="0"/>
                <a:cs typeface="Times New Roman" pitchFamily="18" charset="0"/>
              </a:rPr>
              <a:t>Ứng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dụng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nguyên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tắc</a:t>
            </a:r>
            <a:r>
              <a:rPr lang="en-US" sz="3500" dirty="0">
                <a:latin typeface="Times New Roman" pitchFamily="18" charset="0"/>
                <a:cs typeface="Times New Roman" pitchFamily="18" charset="0"/>
              </a:rPr>
              <a:t> 6 </a:t>
            </a:r>
            <a:r>
              <a:rPr lang="vi-VN" sz="3500" dirty="0">
                <a:latin typeface="Times New Roman" pitchFamily="18" charset="0"/>
                <a:cs typeface="Times New Roman" pitchFamily="18" charset="0"/>
              </a:rPr>
              <a:t>đ</a:t>
            </a:r>
            <a:r>
              <a:rPr lang="en-US" sz="3500" dirty="0" err="1">
                <a:latin typeface="Times New Roman" pitchFamily="18" charset="0"/>
                <a:cs typeface="Times New Roman" pitchFamily="18" charset="0"/>
              </a:rPr>
              <a:t>iểm</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khi</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định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vị</a:t>
            </a:r>
            <a:r>
              <a:rPr lang="en-US" sz="3500" dirty="0">
                <a:latin typeface="Times New Roman" pitchFamily="18" charset="0"/>
                <a:cs typeface="Times New Roman" pitchFamily="18" charset="0"/>
              </a:rPr>
              <a:t> chi </a:t>
            </a:r>
            <a:r>
              <a:rPr lang="en-US" sz="3500" dirty="0" err="1">
                <a:latin typeface="Times New Roman" pitchFamily="18" charset="0"/>
                <a:cs typeface="Times New Roman" pitchFamily="18" charset="0"/>
              </a:rPr>
              <a:t>tiết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gia</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công</a:t>
            </a:r>
            <a:endParaRPr lang="en-US" sz="3500" dirty="0">
              <a:latin typeface="Times New Roman" pitchFamily="18" charset="0"/>
              <a:cs typeface="Times New Roman" pitchFamily="18" charset="0"/>
            </a:endParaRPr>
          </a:p>
          <a:p>
            <a:pPr>
              <a:lnSpc>
                <a:spcPct val="170000"/>
              </a:lnSpc>
              <a:buNone/>
            </a:pP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Trong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quá</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trình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gia</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công</a:t>
            </a:r>
            <a:r>
              <a:rPr lang="en-US" sz="3500" dirty="0">
                <a:latin typeface="Times New Roman" pitchFamily="18" charset="0"/>
                <a:cs typeface="Times New Roman" pitchFamily="18" charset="0"/>
              </a:rPr>
              <a:t> chi </a:t>
            </a:r>
            <a:r>
              <a:rPr lang="en-US" sz="3500" dirty="0" err="1">
                <a:latin typeface="Times New Roman" pitchFamily="18" charset="0"/>
                <a:cs typeface="Times New Roman" pitchFamily="18" charset="0"/>
              </a:rPr>
              <a:t>tiết</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được</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định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vị</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không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nhất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thiết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phải</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luôn</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đủ</a:t>
            </a:r>
            <a:r>
              <a:rPr lang="en-US" sz="3500" dirty="0">
                <a:latin typeface="Times New Roman" pitchFamily="18" charset="0"/>
                <a:cs typeface="Times New Roman" pitchFamily="18" charset="0"/>
              </a:rPr>
              <a:t> 6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mà</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chỉ</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cần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những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cần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thiết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theo</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yêu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cầu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của</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nguyên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công</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đó</a:t>
            </a:r>
            <a:r>
              <a:rPr lang="en-US" sz="3500">
                <a:latin typeface="Times New Roman" pitchFamily="18" charset="0"/>
                <a:cs typeface="Times New Roman" pitchFamily="18" charset="0"/>
              </a:rPr>
              <a:t>. </a:t>
            </a:r>
            <a:endParaRPr lang="en-US" sz="3500" dirty="0">
              <a:latin typeface="Times New Roman" pitchFamily="18" charset="0"/>
              <a:cs typeface="Times New Roman" pitchFamily="18" charset="0"/>
            </a:endParaRPr>
          </a:p>
          <a:p>
            <a:pPr>
              <a:lnSpc>
                <a:spcPct val="170000"/>
              </a:lnSpc>
              <a:buFontTx/>
              <a:buChar char="-"/>
            </a:pPr>
            <a:r>
              <a:rPr lang="en-US" sz="3500" dirty="0" err="1">
                <a:latin typeface="Times New Roman" pitchFamily="18" charset="0"/>
                <a:cs typeface="Times New Roman" pitchFamily="18" charset="0"/>
              </a:rPr>
              <a:t>Số</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khống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chế</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không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lớn</a:t>
            </a:r>
            <a:r>
              <a:rPr lang="en-US" sz="3500" dirty="0">
                <a:latin typeface="Times New Roman" pitchFamily="18" charset="0"/>
                <a:cs typeface="Times New Roman" pitchFamily="18" charset="0"/>
              </a:rPr>
              <a:t> h</a:t>
            </a:r>
            <a:r>
              <a:rPr lang="vi-VN" sz="3500" dirty="0">
                <a:latin typeface="Times New Roman" pitchFamily="18" charset="0"/>
                <a:cs typeface="Times New Roman" pitchFamily="18" charset="0"/>
              </a:rPr>
              <a:t>ơn</a:t>
            </a:r>
            <a:r>
              <a:rPr lang="en-US" sz="3500" dirty="0">
                <a:latin typeface="Times New Roman" pitchFamily="18" charset="0"/>
                <a:cs typeface="Times New Roman" pitchFamily="18" charset="0"/>
              </a:rPr>
              <a:t> 6, </a:t>
            </a:r>
            <a:r>
              <a:rPr lang="en-US" sz="3500" dirty="0" err="1">
                <a:latin typeface="Times New Roman" pitchFamily="18" charset="0"/>
                <a:cs typeface="Times New Roman" pitchFamily="18" charset="0"/>
              </a:rPr>
              <a:t>nếu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có</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một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nào</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khống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chế</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quá</a:t>
            </a:r>
            <a:r>
              <a:rPr lang="en-US" sz="3500" dirty="0">
                <a:latin typeface="Times New Roman" pitchFamily="18" charset="0"/>
                <a:cs typeface="Times New Roman" pitchFamily="18" charset="0"/>
              </a:rPr>
              <a:t> 1 </a:t>
            </a:r>
            <a:r>
              <a:rPr lang="en-US" sz="3500" dirty="0" err="1">
                <a:latin typeface="Times New Roman" pitchFamily="18" charset="0"/>
                <a:cs typeface="Times New Roman" pitchFamily="18" charset="0"/>
              </a:rPr>
              <a:t>lần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thì</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gọi</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là</a:t>
            </a:r>
            <a:r>
              <a:rPr lang="en-US" sz="3500" dirty="0">
                <a:latin typeface="Times New Roman" pitchFamily="18" charset="0"/>
                <a:cs typeface="Times New Roman" pitchFamily="18" charset="0"/>
              </a:rPr>
              <a:t> </a:t>
            </a:r>
            <a:r>
              <a:rPr lang="en-US" sz="3500" dirty="0" err="1">
                <a:solidFill>
                  <a:srgbClr val="FF0000"/>
                </a:solidFill>
                <a:latin typeface="Times New Roman" pitchFamily="18" charset="0"/>
                <a:cs typeface="Times New Roman" pitchFamily="18" charset="0"/>
              </a:rPr>
              <a:t>siêu</a:t>
            </a:r>
            <a:r>
              <a:rPr lang="en-US" sz="3500" dirty="0">
                <a:solidFill>
                  <a:srgbClr val="FF0000"/>
                </a:solidFill>
                <a:latin typeface="Times New Roman" pitchFamily="18" charset="0"/>
                <a:cs typeface="Times New Roman" pitchFamily="18" charset="0"/>
              </a:rPr>
              <a:t> </a:t>
            </a:r>
            <a:r>
              <a:rPr lang="vi-VN" sz="3500" dirty="0">
                <a:solidFill>
                  <a:srgbClr val="FF0000"/>
                </a:solidFill>
                <a:latin typeface="Times New Roman" pitchFamily="18" charset="0"/>
                <a:cs typeface="Times New Roman" pitchFamily="18" charset="0"/>
              </a:rPr>
              <a:t>định</a:t>
            </a:r>
            <a:r>
              <a:rPr lang="en-US" sz="3500" dirty="0">
                <a:solidFill>
                  <a:srgbClr val="FF0000"/>
                </a:solidFill>
                <a:latin typeface="Times New Roman" pitchFamily="18" charset="0"/>
                <a:cs typeface="Times New Roman" pitchFamily="18" charset="0"/>
              </a:rPr>
              <a:t> </a:t>
            </a:r>
            <a:r>
              <a:rPr lang="en-US" sz="3500" dirty="0" err="1">
                <a:solidFill>
                  <a:srgbClr val="FF0000"/>
                </a:solidFill>
                <a:latin typeface="Times New Roman" pitchFamily="18" charset="0"/>
                <a:cs typeface="Times New Roman" pitchFamily="18" charset="0"/>
              </a:rPr>
              <a:t>vị</a:t>
            </a:r>
            <a:r>
              <a:rPr lang="en-US" sz="3500" dirty="0">
                <a:solidFill>
                  <a:srgbClr val="FF0000"/>
                </a:solidFill>
                <a:latin typeface="Times New Roman" pitchFamily="18" charset="0"/>
                <a:cs typeface="Times New Roman" pitchFamily="18" charset="0"/>
              </a:rPr>
              <a:t>.</a:t>
            </a:r>
          </a:p>
          <a:p>
            <a:pPr>
              <a:lnSpc>
                <a:spcPct val="170000"/>
              </a:lnSpc>
              <a:buFontTx/>
              <a:buChar char="-"/>
            </a:pPr>
            <a:r>
              <a:rPr lang="en-US" sz="3500" dirty="0" err="1">
                <a:latin typeface="Times New Roman" pitchFamily="18" charset="0"/>
                <a:cs typeface="Times New Roman" pitchFamily="18" charset="0"/>
              </a:rPr>
              <a:t>Không</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được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khống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chế</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thiếu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cần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thiết</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nh</a:t>
            </a:r>
            <a:r>
              <a:rPr lang="vi-VN" sz="3500" dirty="0">
                <a:latin typeface="Times New Roman" pitchFamily="18" charset="0"/>
                <a:cs typeface="Times New Roman" pitchFamily="18" charset="0"/>
              </a:rPr>
              <a:t>ư</a:t>
            </a:r>
            <a:r>
              <a:rPr lang="en-US" sz="3500" dirty="0" err="1">
                <a:latin typeface="Times New Roman" pitchFamily="18" charset="0"/>
                <a:cs typeface="Times New Roman" pitchFamily="18" charset="0"/>
              </a:rPr>
              <a:t>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cho</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phép</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khống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chế</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lớn</a:t>
            </a:r>
            <a:r>
              <a:rPr lang="en-US" sz="3500" dirty="0">
                <a:latin typeface="Times New Roman" pitchFamily="18" charset="0"/>
                <a:cs typeface="Times New Roman" pitchFamily="18" charset="0"/>
              </a:rPr>
              <a:t> h</a:t>
            </a:r>
            <a:r>
              <a:rPr lang="vi-VN" sz="3500" dirty="0">
                <a:latin typeface="Times New Roman" pitchFamily="18" charset="0"/>
                <a:cs typeface="Times New Roman" pitchFamily="18" charset="0"/>
              </a:rPr>
              <a:t>ơn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số</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bậc</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tự</a:t>
            </a:r>
            <a:r>
              <a:rPr lang="en-US" sz="3500" dirty="0">
                <a:latin typeface="Times New Roman" pitchFamily="18" charset="0"/>
                <a:cs typeface="Times New Roman" pitchFamily="18" charset="0"/>
              </a:rPr>
              <a:t> do </a:t>
            </a:r>
            <a:r>
              <a:rPr lang="en-US" sz="3500" dirty="0" err="1">
                <a:latin typeface="Times New Roman" pitchFamily="18" charset="0"/>
                <a:cs typeface="Times New Roman" pitchFamily="18" charset="0"/>
              </a:rPr>
              <a:t>cần</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thiết</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để</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dễ</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dàng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trong</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quá</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trình</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định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vị</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gá</a:t>
            </a:r>
            <a:r>
              <a:rPr lang="en-US" sz="3500" dirty="0">
                <a:latin typeface="Times New Roman" pitchFamily="18" charset="0"/>
                <a:cs typeface="Times New Roman" pitchFamily="18" charset="0"/>
              </a:rPr>
              <a:t> </a:t>
            </a:r>
            <a:r>
              <a:rPr lang="vi-VN" sz="3500" dirty="0">
                <a:latin typeface="Times New Roman" pitchFamily="18" charset="0"/>
                <a:cs typeface="Times New Roman" pitchFamily="18" charset="0"/>
              </a:rPr>
              <a:t>đặt</a:t>
            </a:r>
            <a:r>
              <a:rPr lang="en-US" sz="3500" dirty="0">
                <a:latin typeface="Times New Roman" pitchFamily="18" charset="0"/>
                <a:cs typeface="Times New Roman" pitchFamily="18" charset="0"/>
              </a:rPr>
              <a:t>.</a:t>
            </a:r>
          </a:p>
          <a:p>
            <a:pPr>
              <a:lnSpc>
                <a:spcPct val="170000"/>
              </a:lnSpc>
              <a:buNone/>
            </a:pPr>
            <a:endParaRPr lang="en-US" sz="3000" dirty="0">
              <a:latin typeface="Times New Roman" pitchFamily="18" charset="0"/>
              <a:cs typeface="Times New Roman" pitchFamily="18" charset="0"/>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389120"/>
          </a:xfrm>
        </p:spPr>
        <p:txBody>
          <a:bodyPr>
            <a:normAutofit/>
          </a:bodyPr>
          <a:lstStyle/>
          <a:p>
            <a:pPr>
              <a:buNone/>
            </a:pP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ví</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dụ</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về</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a:t>
            </a:r>
            <a:r>
              <a:rPr lang="vi-VN" sz="3000" dirty="0">
                <a:latin typeface="Times New Roman" pitchFamily="18" charset="0"/>
                <a:cs typeface="Times New Roman" pitchFamily="18" charset="0"/>
              </a:rPr>
              <a:t>ường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hợp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siêu</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a:t>
            </a:r>
          </a:p>
        </p:txBody>
      </p:sp>
      <p:pic>
        <p:nvPicPr>
          <p:cNvPr id="7170" name="Picture 2"/>
          <p:cNvPicPr>
            <a:picLocks noChangeAspect="1" noChangeArrowheads="1"/>
          </p:cNvPicPr>
          <p:nvPr/>
        </p:nvPicPr>
        <p:blipFill>
          <a:blip r:embed="rId2"/>
          <a:srcRect/>
          <a:stretch>
            <a:fillRect/>
          </a:stretch>
        </p:blipFill>
        <p:spPr bwMode="auto">
          <a:xfrm>
            <a:off x="228600" y="2133600"/>
            <a:ext cx="4361688" cy="2057400"/>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a:srcRect/>
          <a:stretch>
            <a:fillRect/>
          </a:stretch>
        </p:blipFill>
        <p:spPr bwMode="auto">
          <a:xfrm>
            <a:off x="4648200" y="2286000"/>
            <a:ext cx="4279946" cy="1781175"/>
          </a:xfrm>
          <a:prstGeom prst="rect">
            <a:avLst/>
          </a:prstGeom>
          <a:noFill/>
          <a:ln w="9525">
            <a:noFill/>
            <a:miter lim="800000"/>
            <a:headEnd/>
            <a:tailEnd/>
          </a:ln>
          <a:effectLst/>
        </p:spPr>
      </p:pic>
      <p:pic>
        <p:nvPicPr>
          <p:cNvPr id="7172" name="Picture 4"/>
          <p:cNvPicPr>
            <a:picLocks noChangeAspect="1" noChangeArrowheads="1"/>
          </p:cNvPicPr>
          <p:nvPr/>
        </p:nvPicPr>
        <p:blipFill>
          <a:blip r:embed="rId4"/>
          <a:srcRect/>
          <a:stretch>
            <a:fillRect/>
          </a:stretch>
        </p:blipFill>
        <p:spPr bwMode="auto">
          <a:xfrm>
            <a:off x="2590800" y="4343400"/>
            <a:ext cx="3581400" cy="2108675"/>
          </a:xfrm>
          <a:prstGeom prst="rect">
            <a:avLst/>
          </a:prstGeom>
          <a:noFill/>
          <a:ln w="9525">
            <a:noFill/>
            <a:miter lim="800000"/>
            <a:headEnd/>
            <a:tailEnd/>
          </a:ln>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229600" cy="4495800"/>
          </a:xfrm>
        </p:spPr>
        <p:txBody>
          <a:bodyPr>
            <a:normAutofit/>
          </a:bodyPr>
          <a:lstStyle/>
          <a:p>
            <a:pPr>
              <a:buNone/>
            </a:pPr>
            <a:r>
              <a:rPr lang="en-US" sz="3000" dirty="0" err="1">
                <a:latin typeface="Times New Roman" pitchFamily="18" charset="0"/>
                <a:cs typeface="Times New Roman" pitchFamily="18" charset="0"/>
              </a:rPr>
              <a:t>Định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vi-VN" sz="3000" dirty="0">
                <a:latin typeface="Times New Roman" pitchFamily="18" charset="0"/>
                <a:cs typeface="Times New Roman" pitchFamily="18" charset="0"/>
              </a:rPr>
              <a:t>đúng</a:t>
            </a:r>
            <a:r>
              <a:rPr lang="en-US" sz="3000" dirty="0">
                <a:latin typeface="Times New Roman" pitchFamily="18" charset="0"/>
                <a:cs typeface="Times New Roman" pitchFamily="18" charset="0"/>
              </a:rPr>
              <a:t>:</a:t>
            </a:r>
          </a:p>
        </p:txBody>
      </p:sp>
      <p:pic>
        <p:nvPicPr>
          <p:cNvPr id="8194" name="Picture 2"/>
          <p:cNvPicPr>
            <a:picLocks noChangeAspect="1" noChangeArrowheads="1"/>
          </p:cNvPicPr>
          <p:nvPr/>
        </p:nvPicPr>
        <p:blipFill>
          <a:blip r:embed="rId2"/>
          <a:srcRect/>
          <a:stretch>
            <a:fillRect/>
          </a:stretch>
        </p:blipFill>
        <p:spPr bwMode="auto">
          <a:xfrm>
            <a:off x="457200" y="2209800"/>
            <a:ext cx="6920771" cy="1695450"/>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457200" y="4267200"/>
            <a:ext cx="4903113" cy="1981200"/>
          </a:xfrm>
          <a:prstGeom prst="rect">
            <a:avLst/>
          </a:prstGeom>
          <a:noFill/>
          <a:ln w="9525">
            <a:noFill/>
            <a:miter lim="800000"/>
            <a:headEnd/>
            <a:tailEnd/>
          </a:ln>
          <a:effectLst/>
        </p:spPr>
      </p:pic>
      <p:pic>
        <p:nvPicPr>
          <p:cNvPr id="8196" name="Picture 4"/>
          <p:cNvPicPr>
            <a:picLocks noChangeAspect="1" noChangeArrowheads="1"/>
          </p:cNvPicPr>
          <p:nvPr/>
        </p:nvPicPr>
        <p:blipFill>
          <a:blip r:embed="rId4"/>
          <a:srcRect/>
          <a:stretch>
            <a:fillRect/>
          </a:stretch>
        </p:blipFill>
        <p:spPr bwMode="auto">
          <a:xfrm>
            <a:off x="4953000" y="3962400"/>
            <a:ext cx="3809378" cy="2276475"/>
          </a:xfrm>
          <a:prstGeom prst="rect">
            <a:avLst/>
          </a:prstGeom>
          <a:noFill/>
          <a:ln w="9525">
            <a:noFill/>
            <a:miter lim="800000"/>
            <a:headEnd/>
            <a:tailEnd/>
          </a:ln>
          <a:effec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2"/>
          <a:srcRect/>
          <a:stretch>
            <a:fillRect/>
          </a:stretch>
        </p:blipFill>
        <p:spPr bwMode="auto">
          <a:xfrm>
            <a:off x="228600" y="1981200"/>
            <a:ext cx="8579402"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27888"/>
          </a:xfrm>
        </p:spPr>
        <p:txBody>
          <a:bodyPr>
            <a:normAutofit/>
          </a:bodyPr>
          <a:lstStyle/>
          <a:p>
            <a:r>
              <a:rPr lang="en-US" sz="3600" dirty="0">
                <a:latin typeface="Times New Roman" pitchFamily="18" charset="0"/>
                <a:cs typeface="Times New Roman" pitchFamily="18" charset="0"/>
              </a:rPr>
              <a:t>IV. </a:t>
            </a:r>
            <a:r>
              <a:rPr lang="en-US" sz="3600" dirty="0" err="1">
                <a:latin typeface="Times New Roman" pitchFamily="18" charset="0"/>
                <a:cs typeface="Times New Roman" pitchFamily="18" charset="0"/>
              </a:rPr>
              <a:t>Nguyên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tắc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chọn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chuẩn</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buNone/>
            </a:pP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nghĩa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a:t>
            </a:r>
          </a:p>
          <a:p>
            <a:pPr>
              <a:buNone/>
            </a:pPr>
            <a:r>
              <a:rPr lang="en-US" dirty="0" err="1">
                <a:latin typeface="Times New Roman" pitchFamily="18" charset="0"/>
                <a:cs typeface="Times New Roman" pitchFamily="18" charset="0"/>
              </a:rPr>
              <a:t>Mục</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được</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yêu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endParaRPr lang="en-US" dirty="0">
              <a:latin typeface="Times New Roman" pitchFamily="18" charset="0"/>
              <a:cs typeface="Times New Roman" pitchFamily="18" charset="0"/>
            </a:endParaRPr>
          </a:p>
          <a:p>
            <a:pPr>
              <a:buNone/>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đâ</a:t>
            </a:r>
            <a:r>
              <a:rPr lang="en-US" dirty="0">
                <a:latin typeface="Times New Roman" pitchFamily="18" charset="0"/>
                <a:cs typeface="Times New Roman" pitchFamily="18" charset="0"/>
              </a:rPr>
              <a:t>y:</a:t>
            </a:r>
          </a:p>
          <a:p>
            <a:pPr>
              <a:buFontTx/>
              <a:buChar char="-"/>
            </a:pP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l</a:t>
            </a:r>
            <a:r>
              <a:rPr lang="vi-VN" dirty="0">
                <a:latin typeface="Times New Roman" pitchFamily="18" charset="0"/>
                <a:cs typeface="Times New Roman" pitchFamily="18" charset="0"/>
              </a:rPr>
              <a:t>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endParaRPr lang="en-US" dirty="0">
              <a:latin typeface="Times New Roman" pitchFamily="18" charset="0"/>
              <a:cs typeface="Times New Roman" pitchFamily="18" charset="0"/>
            </a:endParaRPr>
          </a:p>
          <a:p>
            <a:pPr>
              <a:buFontTx/>
              <a:buChar char="-"/>
            </a:pP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đảm</a:t>
            </a:r>
            <a:r>
              <a:rPr lang="en-US" dirty="0">
                <a:latin typeface="Times New Roman" pitchFamily="18" charset="0"/>
                <a:cs typeface="Times New Roman" pitchFamily="18" charset="0"/>
              </a:rPr>
              <a:t> n</a:t>
            </a:r>
            <a:r>
              <a:rPr lang="vi-VN" dirty="0">
                <a:latin typeface="Times New Roman" pitchFamily="18" charset="0"/>
                <a:cs typeface="Times New Roman" pitchFamily="18" charset="0"/>
              </a:rPr>
              <a: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a:t>
            </a:r>
          </a:p>
          <a:p>
            <a:pPr>
              <a:buNone/>
            </a:pP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tr</a:t>
            </a:r>
            <a:r>
              <a:rPr lang="vi-VN" dirty="0">
                <a:latin typeface="Times New Roman" pitchFamily="18" charset="0"/>
                <a:cs typeface="Times New Roman" pitchFamily="18" charset="0"/>
              </a:rPr>
              <a:t>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endParaRPr lang="en-US" dirty="0">
              <a:latin typeface="Times New Roman" pitchFamily="18" charset="0"/>
              <a:cs typeface="Times New Roman" pitchFamily="18" charset="0"/>
            </a:endParaRPr>
          </a:p>
          <a:p>
            <a:pPr>
              <a:buNone/>
            </a:pP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endParaRPr lang="en-US" dirty="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None/>
            </a:pPr>
            <a:r>
              <a:rPr lang="en-US" dirty="0">
                <a:solidFill>
                  <a:srgbClr val="FF0000"/>
                </a:solidFill>
                <a:latin typeface="Times New Roman" pitchFamily="18" charset="0"/>
                <a:cs typeface="Times New Roman" pitchFamily="18" charset="0"/>
              </a:rPr>
              <a:t>1. </a:t>
            </a:r>
            <a:r>
              <a:rPr lang="en-US" dirty="0" err="1">
                <a:solidFill>
                  <a:srgbClr val="FF0000"/>
                </a:solidFill>
                <a:latin typeface="Times New Roman" pitchFamily="18" charset="0"/>
                <a:cs typeface="Times New Roman" pitchFamily="18" charset="0"/>
              </a:rPr>
              <a:t>Chọn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chuẩn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thô</a:t>
            </a:r>
            <a:endParaRPr lang="en-US" dirty="0">
              <a:solidFill>
                <a:srgbClr val="FF0000"/>
              </a:solidFill>
              <a:latin typeface="Times New Roman" pitchFamily="18" charset="0"/>
              <a:cs typeface="Times New Roman" pitchFamily="18" charset="0"/>
            </a:endParaRPr>
          </a:p>
          <a:p>
            <a:pPr marL="514350" indent="-514350">
              <a:buNone/>
            </a:pP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yêu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a:t>
            </a:r>
          </a:p>
          <a:p>
            <a:pPr marL="514350" indent="-514350">
              <a:buFontTx/>
              <a:buChar char="-"/>
            </a:pPr>
            <a:r>
              <a:rPr lang="en-US" dirty="0" err="1">
                <a:latin typeface="Times New Roman" pitchFamily="18" charset="0"/>
                <a:cs typeface="Times New Roman" pitchFamily="18" charset="0"/>
              </a:rPr>
              <a:t>Phân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phối</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đủ</a:t>
            </a:r>
            <a:r>
              <a:rPr lang="en-US" dirty="0">
                <a:latin typeface="Times New Roman" pitchFamily="18" charset="0"/>
                <a:cs typeface="Times New Roman" pitchFamily="18" charset="0"/>
              </a:rPr>
              <a:t> l</a:t>
            </a:r>
            <a:r>
              <a:rPr lang="vi-VN" dirty="0">
                <a:latin typeface="Times New Roman" pitchFamily="18" charset="0"/>
                <a:cs typeface="Times New Roman" pitchFamily="18" charset="0"/>
              </a:rPr>
              <a:t>ượng</a:t>
            </a:r>
            <a:r>
              <a:rPr lang="en-US" dirty="0">
                <a:latin typeface="Times New Roman" pitchFamily="18" charset="0"/>
                <a:cs typeface="Times New Roman" pitchFamily="18" charset="0"/>
              </a:rPr>
              <a:t> d</a:t>
            </a:r>
            <a:r>
              <a:rPr lang="vi-VN" dirty="0">
                <a:latin typeface="Times New Roman" pitchFamily="18" charset="0"/>
                <a:cs typeface="Times New Roman" pitchFamily="18" charset="0"/>
              </a:rPr>
              <a: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endParaRPr lang="en-US" dirty="0">
              <a:latin typeface="Times New Roman" pitchFamily="18" charset="0"/>
              <a:cs typeface="Times New Roman" pitchFamily="18" charset="0"/>
            </a:endParaRPr>
          </a:p>
          <a:p>
            <a:pPr marL="514350" indent="-514350">
              <a:buFontTx/>
              <a:buChar char="-"/>
            </a:pPr>
            <a:r>
              <a:rPr lang="en-US" dirty="0" err="1">
                <a:latin typeface="Times New Roman" pitchFamily="18" charset="0"/>
                <a:cs typeface="Times New Roman" pitchFamily="18" charset="0"/>
              </a:rPr>
              <a:t>Đảm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t</a:t>
            </a:r>
            <a:r>
              <a:rPr lang="vi-VN" dirty="0">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giữa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sắp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8229600" cy="4389120"/>
          </a:xfrm>
        </p:spPr>
        <p:txBody>
          <a:bodyPr/>
          <a:lstStyle/>
          <a:p>
            <a:pPr>
              <a:buNone/>
            </a:pPr>
            <a:r>
              <a:rPr lang="en-US" dirty="0" err="1">
                <a:latin typeface="Times New Roman" pitchFamily="18" charset="0"/>
                <a:cs typeface="Times New Roman" pitchFamily="18" charset="0"/>
              </a:rPr>
              <a:t>Ví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a:t>
            </a:r>
            <a:r>
              <a:rPr lang="en-US" dirty="0">
                <a:latin typeface="Times New Roman" pitchFamily="18" charset="0"/>
                <a:cs typeface="Times New Roman" pitchFamily="18" charset="0"/>
              </a:rPr>
              <a:t>:</a:t>
            </a:r>
          </a:p>
        </p:txBody>
      </p:sp>
      <p:pic>
        <p:nvPicPr>
          <p:cNvPr id="4" name="Picture 3" descr="Vd_chuan_tho_1.jpg"/>
          <p:cNvPicPr>
            <a:picLocks noChangeAspect="1"/>
          </p:cNvPicPr>
          <p:nvPr/>
        </p:nvPicPr>
        <p:blipFill>
          <a:blip r:embed="rId2"/>
          <a:stretch>
            <a:fillRect/>
          </a:stretch>
        </p:blipFill>
        <p:spPr>
          <a:xfrm>
            <a:off x="5562600" y="990600"/>
            <a:ext cx="3126852" cy="2519015"/>
          </a:xfrm>
          <a:prstGeom prst="rect">
            <a:avLst/>
          </a:prstGeom>
        </p:spPr>
      </p:pic>
      <p:pic>
        <p:nvPicPr>
          <p:cNvPr id="1026" name="Picture 2"/>
          <p:cNvPicPr>
            <a:picLocks noChangeAspect="1" noChangeArrowheads="1"/>
          </p:cNvPicPr>
          <p:nvPr/>
        </p:nvPicPr>
        <p:blipFill>
          <a:blip r:embed="rId3"/>
          <a:srcRect/>
          <a:stretch>
            <a:fillRect/>
          </a:stretch>
        </p:blipFill>
        <p:spPr bwMode="auto">
          <a:xfrm>
            <a:off x="457200" y="2209800"/>
            <a:ext cx="4953000" cy="372611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229600" cy="4389120"/>
          </a:xfrm>
        </p:spPr>
        <p:txBody>
          <a:bodyPr/>
          <a:lstStyle/>
          <a:p>
            <a:pPr>
              <a:buNone/>
            </a:pPr>
            <a:r>
              <a:rPr lang="en-US" dirty="0" err="1">
                <a:latin typeface="Times New Roman" pitchFamily="18" charset="0"/>
                <a:cs typeface="Times New Roman" pitchFamily="18" charset="0"/>
              </a:rPr>
              <a:t>Dựa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nghiệm</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đư</a:t>
            </a:r>
            <a:r>
              <a:rPr lang="en-US" dirty="0">
                <a:latin typeface="Times New Roman" pitchFamily="18" charset="0"/>
                <a:cs typeface="Times New Roman" pitchFamily="18" charset="0"/>
              </a:rPr>
              <a:t>a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5 </a:t>
            </a:r>
            <a:r>
              <a:rPr lang="vi-VN" dirty="0">
                <a:latin typeface="Times New Roman" pitchFamily="18" charset="0"/>
                <a:cs typeface="Times New Roman" pitchFamily="18" charset="0"/>
              </a:rPr>
              <a:t>đ</a:t>
            </a:r>
            <a:r>
              <a:rPr lang="en-US" dirty="0" err="1">
                <a:latin typeface="Times New Roman" pitchFamily="18" charset="0"/>
                <a:cs typeface="Times New Roman" pitchFamily="18" charset="0"/>
              </a:rPr>
              <a:t>iểm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a:t>
            </a:r>
          </a:p>
          <a:p>
            <a:pPr>
              <a:buNone/>
            </a:pPr>
            <a:r>
              <a:rPr lang="en-US" dirty="0">
                <a:latin typeface="Times New Roman" pitchFamily="18" charset="0"/>
                <a:cs typeface="Times New Roman" pitchFamily="18" charset="0"/>
              </a:rPr>
              <a:t>1. </a:t>
            </a:r>
            <a:r>
              <a:rPr lang="en-US" dirty="0" err="1">
                <a:latin typeface="Times New Roman" pitchFamily="18" charset="0"/>
                <a:cs typeface="Times New Roman" pitchFamily="18" charset="0"/>
              </a:rPr>
              <a:t>Nếu</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lấy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t>
            </a:r>
            <a:r>
              <a:rPr lang="vi-VN" dirty="0">
                <a:latin typeface="Times New Roman" pitchFamily="18" charset="0"/>
                <a:cs typeface="Times New Roman" pitchFamily="18" charset="0"/>
              </a:rPr>
              <a: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t</a:t>
            </a:r>
            <a:r>
              <a:rPr lang="vi-VN" dirty="0">
                <a:latin typeface="Times New Roman" pitchFamily="18" charset="0"/>
                <a:cs typeface="Times New Roman" pitchFamily="18" charset="0"/>
              </a:rPr>
              <a:t>ươ</a:t>
            </a:r>
            <a:r>
              <a:rPr lang="en-US" dirty="0" err="1">
                <a:latin typeface="Times New Roman" pitchFamily="18" charset="0"/>
                <a:cs typeface="Times New Roman" pitchFamily="18" charset="0"/>
              </a:rPr>
              <a:t>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giữa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endParaRPr lang="en-US"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srcRect/>
          <a:stretch>
            <a:fillRect/>
          </a:stretch>
        </p:blipFill>
        <p:spPr bwMode="auto">
          <a:xfrm rot="16200000">
            <a:off x="3240572" y="3084029"/>
            <a:ext cx="2590799" cy="41951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8229600" cy="4389120"/>
          </a:xfrm>
        </p:spPr>
        <p:txBody>
          <a:bodyPr/>
          <a:lstStyle/>
          <a:p>
            <a:pPr>
              <a:buNone/>
            </a:pPr>
            <a:r>
              <a:rPr lang="en-US" dirty="0">
                <a:latin typeface="Times New Roman" pitchFamily="18" charset="0"/>
                <a:cs typeface="Times New Roman" pitchFamily="18" charset="0"/>
              </a:rPr>
              <a:t>2. </a:t>
            </a:r>
            <a:r>
              <a:rPr lang="en-US" dirty="0" err="1">
                <a:latin typeface="Times New Roman" pitchFamily="18" charset="0"/>
                <a:cs typeface="Times New Roman" pitchFamily="18" charset="0"/>
              </a:rPr>
              <a:t>Nếu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t</a:t>
            </a:r>
            <a:r>
              <a:rPr lang="vi-VN" dirty="0">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p>
        </p:txBody>
      </p:sp>
      <p:pic>
        <p:nvPicPr>
          <p:cNvPr id="4097" name="Picture 1"/>
          <p:cNvPicPr>
            <a:picLocks noChangeAspect="1" noChangeArrowheads="1"/>
          </p:cNvPicPr>
          <p:nvPr/>
        </p:nvPicPr>
        <p:blipFill>
          <a:blip r:embed="rId2"/>
          <a:srcRect/>
          <a:stretch>
            <a:fillRect/>
          </a:stretch>
        </p:blipFill>
        <p:spPr bwMode="auto">
          <a:xfrm>
            <a:off x="1600200" y="2895600"/>
            <a:ext cx="5560915" cy="29956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1600200"/>
          </a:xfrm>
        </p:spPr>
        <p:txBody>
          <a:bodyPr/>
          <a:lstStyle/>
          <a:p>
            <a:pPr>
              <a:buNone/>
            </a:pPr>
            <a:r>
              <a:rPr lang="en-US" dirty="0">
                <a:latin typeface="Times New Roman" pitchFamily="18" charset="0"/>
                <a:cs typeface="Times New Roman" pitchFamily="18" charset="0"/>
              </a:rPr>
              <a:t>3. </a:t>
            </a:r>
            <a:r>
              <a:rPr lang="en-US" dirty="0" err="1">
                <a:latin typeface="Times New Roman" pitchFamily="18" charset="0"/>
                <a:cs typeface="Times New Roman" pitchFamily="18" charset="0"/>
              </a:rPr>
              <a:t>Nếu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nào</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l</a:t>
            </a:r>
            <a:r>
              <a:rPr lang="vi-VN" dirty="0">
                <a:latin typeface="Times New Roman" pitchFamily="18" charset="0"/>
                <a:cs typeface="Times New Roman" pitchFamily="18" charset="0"/>
              </a:rPr>
              <a:t>ượng</a:t>
            </a:r>
            <a:r>
              <a:rPr lang="en-US" dirty="0">
                <a:latin typeface="Times New Roman" pitchFamily="18" charset="0"/>
                <a:cs typeface="Times New Roman" pitchFamily="18" charset="0"/>
              </a:rPr>
              <a:t> d</a:t>
            </a:r>
            <a:r>
              <a:rPr lang="vi-VN" dirty="0">
                <a:latin typeface="Times New Roman" pitchFamily="18" charset="0"/>
                <a:cs typeface="Times New Roman" pitchFamily="18" charset="0"/>
              </a:rPr>
              <a: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nhỏ</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a:t>
            </a:r>
          </a:p>
        </p:txBody>
      </p:sp>
      <p:pic>
        <p:nvPicPr>
          <p:cNvPr id="3073" name="Picture 1"/>
          <p:cNvPicPr>
            <a:picLocks noChangeAspect="1" noChangeArrowheads="1"/>
          </p:cNvPicPr>
          <p:nvPr/>
        </p:nvPicPr>
        <p:blipFill>
          <a:blip r:embed="rId2"/>
          <a:srcRect/>
          <a:stretch>
            <a:fillRect/>
          </a:stretch>
        </p:blipFill>
        <p:spPr bwMode="auto">
          <a:xfrm>
            <a:off x="2514600" y="2362200"/>
            <a:ext cx="4248150" cy="37950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389120"/>
          </a:xfrm>
        </p:spPr>
        <p:txBody>
          <a:bodyPr/>
          <a:lstStyle/>
          <a:p>
            <a:pPr>
              <a:buNone/>
            </a:pP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Bề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t</a:t>
            </a:r>
            <a:r>
              <a:rPr lang="vi-VN" dirty="0">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mép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rèn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dập</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bavia</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rót</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ngót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hoặc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ghồ</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ghề</a:t>
            </a:r>
            <a:r>
              <a:rPr lang="en-US" dirty="0">
                <a:latin typeface="Times New Roman" pitchFamily="18" charset="0"/>
                <a:cs typeface="Times New Roman" pitchFamily="18" charset="0"/>
              </a:rPr>
              <a:t>.</a:t>
            </a:r>
          </a:p>
          <a:p>
            <a:pPr>
              <a:buNone/>
            </a:pPr>
            <a:r>
              <a:rPr lang="en-US" dirty="0">
                <a:latin typeface="Times New Roman" pitchFamily="18" charset="0"/>
                <a:cs typeface="Times New Roman" pitchFamily="18" charset="0"/>
              </a:rPr>
              <a:t>5.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nghệ</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a:t>
            </a:r>
          </a:p>
        </p:txBody>
      </p:sp>
      <p:pic>
        <p:nvPicPr>
          <p:cNvPr id="4" name="Picture 4"/>
          <p:cNvPicPr>
            <a:picLocks noChangeAspect="1" noChangeArrowheads="1"/>
          </p:cNvPicPr>
          <p:nvPr/>
        </p:nvPicPr>
        <p:blipFill>
          <a:blip r:embed="rId2"/>
          <a:srcRect/>
          <a:stretch>
            <a:fillRect/>
          </a:stretch>
        </p:blipFill>
        <p:spPr bwMode="auto">
          <a:xfrm>
            <a:off x="2819400" y="4114800"/>
            <a:ext cx="5257800" cy="2506406"/>
          </a:xfrm>
          <a:prstGeom prst="rect">
            <a:avLst/>
          </a:prstGeom>
          <a:noFill/>
        </p:spPr>
      </p:pic>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28600"/>
            <a:ext cx="8458200" cy="3733800"/>
          </a:xfrm>
        </p:spPr>
        <p:txBody>
          <a:bodyPr>
            <a:normAutofit/>
          </a:bodyPr>
          <a:lstStyle/>
          <a:p>
            <a:pPr>
              <a:buNone/>
            </a:pPr>
            <a:r>
              <a:rPr lang="en-US" dirty="0">
                <a:solidFill>
                  <a:srgbClr val="FF0000"/>
                </a:solidFill>
                <a:latin typeface="Times New Roman" pitchFamily="18" charset="0"/>
                <a:cs typeface="Times New Roman" pitchFamily="18" charset="0"/>
              </a:rPr>
              <a:t>2. </a:t>
            </a:r>
            <a:r>
              <a:rPr lang="en-US" dirty="0" err="1">
                <a:solidFill>
                  <a:srgbClr val="FF0000"/>
                </a:solidFill>
                <a:latin typeface="Times New Roman" pitchFamily="18" charset="0"/>
                <a:cs typeface="Times New Roman" pitchFamily="18" charset="0"/>
              </a:rPr>
              <a:t>Chọn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chuẩn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tinh</a:t>
            </a:r>
            <a:endParaRPr lang="en-US" dirty="0">
              <a:solidFill>
                <a:srgbClr val="FF0000"/>
              </a:solidFill>
              <a:latin typeface="Times New Roman" pitchFamily="18" charset="0"/>
              <a:cs typeface="Times New Roman" pitchFamily="18" charset="0"/>
            </a:endParaRPr>
          </a:p>
          <a:p>
            <a:pPr>
              <a:buNone/>
            </a:pP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thủ</a:t>
            </a:r>
            <a:r>
              <a:rPr lang="en-US" dirty="0">
                <a:latin typeface="Times New Roman" pitchFamily="18" charset="0"/>
                <a:cs typeface="Times New Roman" pitchFamily="18" charset="0"/>
              </a:rPr>
              <a:t> 5 </a:t>
            </a:r>
            <a:r>
              <a:rPr lang="vi-VN" dirty="0">
                <a:latin typeface="Times New Roman" pitchFamily="18" charset="0"/>
                <a:cs typeface="Times New Roman" pitchFamily="18" charset="0"/>
              </a:rPr>
              <a:t>đ</a:t>
            </a:r>
            <a:r>
              <a:rPr lang="en-US" dirty="0" err="1">
                <a:latin typeface="Times New Roman" pitchFamily="18" charset="0"/>
                <a:cs typeface="Times New Roman" pitchFamily="18" charset="0"/>
              </a:rPr>
              <a:t>iểm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đây</a:t>
            </a:r>
            <a:r>
              <a:rPr lang="en-US" dirty="0">
                <a:latin typeface="Times New Roman" pitchFamily="18" charset="0"/>
                <a:cs typeface="Times New Roman" pitchFamily="18" charset="0"/>
              </a:rPr>
              <a:t>:</a:t>
            </a:r>
          </a:p>
          <a:p>
            <a:pPr>
              <a:buNone/>
            </a:pPr>
            <a:r>
              <a:rPr lang="en-US" dirty="0">
                <a:latin typeface="Times New Roman" pitchFamily="18" charset="0"/>
                <a:cs typeface="Times New Roman" pitchFamily="18" charset="0"/>
              </a:rPr>
              <a:t>1.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t>
            </a:r>
            <a:r>
              <a:rPr lang="vi-VN" dirty="0">
                <a:latin typeface="Times New Roman" pitchFamily="18" charset="0"/>
                <a:cs typeface="Times New Roman" pitchFamily="18" charset="0"/>
              </a:rPr>
              <a: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t</a:t>
            </a:r>
            <a:r>
              <a:rPr lang="vi-VN" dirty="0">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lúc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bánh</a:t>
            </a:r>
            <a:r>
              <a:rPr lang="en-US" dirty="0">
                <a:latin typeface="Times New Roman" pitchFamily="18" charset="0"/>
                <a:cs typeface="Times New Roman" pitchFamily="18" charset="0"/>
              </a:rPr>
              <a:t> r</a:t>
            </a:r>
            <a:r>
              <a:rPr lang="vi-VN" dirty="0">
                <a:latin typeface="Times New Roman" pitchFamily="18" charset="0"/>
                <a:cs typeface="Times New Roman" pitchFamily="18" charset="0"/>
              </a:rPr>
              <a: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lỗ</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bánh</a:t>
            </a:r>
            <a:r>
              <a:rPr lang="en-US" dirty="0">
                <a:latin typeface="Times New Roman" pitchFamily="18" charset="0"/>
                <a:cs typeface="Times New Roman" pitchFamily="18" charset="0"/>
              </a:rPr>
              <a:t> r</a:t>
            </a:r>
            <a:r>
              <a:rPr lang="vi-VN" dirty="0">
                <a:latin typeface="Times New Roman" pitchFamily="18" charset="0"/>
                <a:cs typeface="Times New Roman" pitchFamily="18" charset="0"/>
              </a:rPr>
              <a:t>ă</a:t>
            </a:r>
            <a:r>
              <a:rPr lang="en-US" dirty="0" err="1">
                <a:latin typeface="Times New Roman" pitchFamily="18" charset="0"/>
                <a:cs typeface="Times New Roman" pitchFamily="18" charset="0"/>
              </a:rPr>
              <a:t>ng</a:t>
            </a:r>
            <a:r>
              <a:rPr lang="en-US" dirty="0">
                <a:latin typeface="Times New Roman" pitchFamily="18" charset="0"/>
                <a:cs typeface="Times New Roman" pitchFamily="18" charset="0"/>
              </a:rPr>
              <a:t>.</a:t>
            </a:r>
          </a:p>
          <a:p>
            <a:pPr>
              <a:buNone/>
            </a:pPr>
            <a:r>
              <a:rPr lang="en-US" dirty="0">
                <a:latin typeface="Times New Roman" pitchFamily="18" charset="0"/>
                <a:cs typeface="Times New Roman" pitchFamily="18" charset="0"/>
              </a:rPr>
              <a:t>2.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t>
            </a:r>
            <a:r>
              <a:rPr lang="vi-VN" dirty="0">
                <a:latin typeface="Times New Roman" pitchFamily="18" charset="0"/>
                <a:cs typeface="Times New Roman" pitchFamily="18" charset="0"/>
              </a:rPr>
              <a:t>ước</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0</a:t>
            </a:r>
          </a:p>
        </p:txBody>
      </p:sp>
      <p:pic>
        <p:nvPicPr>
          <p:cNvPr id="2049" name="Picture 1"/>
          <p:cNvPicPr>
            <a:picLocks noChangeAspect="1" noChangeArrowheads="1"/>
          </p:cNvPicPr>
          <p:nvPr/>
        </p:nvPicPr>
        <p:blipFill>
          <a:blip r:embed="rId2"/>
          <a:srcRect/>
          <a:stretch>
            <a:fillRect/>
          </a:stretch>
        </p:blipFill>
        <p:spPr bwMode="auto">
          <a:xfrm>
            <a:off x="457200" y="3886200"/>
            <a:ext cx="3597511" cy="2590800"/>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4572000" y="3581400"/>
            <a:ext cx="4268922" cy="2819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04800"/>
            <a:ext cx="4800600" cy="5867400"/>
          </a:xfrm>
        </p:spPr>
        <p:txBody>
          <a:bodyPr>
            <a:normAutofit lnSpcReduction="10000"/>
          </a:bodyPr>
          <a:lstStyle/>
          <a:p>
            <a:pPr>
              <a:buNone/>
            </a:pPr>
            <a:r>
              <a:rPr lang="en-US" dirty="0">
                <a:solidFill>
                  <a:srgbClr val="FF0000"/>
                </a:solidFill>
                <a:latin typeface="Times New Roman" pitchFamily="18" charset="0"/>
                <a:cs typeface="Times New Roman" pitchFamily="18" charset="0"/>
              </a:rPr>
              <a:t>2. </a:t>
            </a:r>
            <a:r>
              <a:rPr lang="en-US" dirty="0" err="1">
                <a:solidFill>
                  <a:srgbClr val="FF0000"/>
                </a:solidFill>
                <a:latin typeface="Times New Roman" pitchFamily="18" charset="0"/>
                <a:cs typeface="Times New Roman" pitchFamily="18" charset="0"/>
              </a:rPr>
              <a:t>Chọn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chuẩn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tinh</a:t>
            </a:r>
            <a:endParaRPr lang="en-US" dirty="0">
              <a:solidFill>
                <a:srgbClr val="FF0000"/>
              </a:solidFill>
              <a:latin typeface="Times New Roman" pitchFamily="18" charset="0"/>
              <a:cs typeface="Times New Roman" pitchFamily="18" charset="0"/>
            </a:endParaRPr>
          </a:p>
          <a:p>
            <a:pPr>
              <a:buNone/>
            </a:pPr>
            <a:endParaRPr lang="en-US" dirty="0">
              <a:solidFill>
                <a:srgbClr val="FF0000"/>
              </a:solidFill>
              <a:latin typeface="Times New Roman" pitchFamily="18" charset="0"/>
              <a:cs typeface="Times New Roman" pitchFamily="18" charset="0"/>
            </a:endParaRPr>
          </a:p>
          <a:p>
            <a:pPr>
              <a:buNone/>
            </a:pPr>
            <a:r>
              <a:rPr lang="en-US" dirty="0">
                <a:latin typeface="Times New Roman" pitchFamily="18" charset="0"/>
                <a:cs typeface="Times New Roman" pitchFamily="18" charset="0"/>
              </a:rPr>
              <a:t>3.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cắt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kẹp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mà</a:t>
            </a:r>
            <a:r>
              <a:rPr lang="en-US" dirty="0">
                <a:latin typeface="Times New Roman" pitchFamily="18" charset="0"/>
                <a:cs typeface="Times New Roman" pitchFamily="18" charset="0"/>
              </a:rPr>
              <a:t> chi </a:t>
            </a:r>
            <a:r>
              <a:rPr lang="en-US" dirty="0" err="1">
                <a:latin typeface="Times New Roman" pitchFamily="18" charset="0"/>
                <a:cs typeface="Times New Roman" pitchFamily="18" charset="0"/>
              </a:rPr>
              <a:t>tiết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endParaRPr lang="en-US"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cấu</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đồ</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gá</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đơ</a:t>
            </a:r>
            <a:r>
              <a:rPr lang="en-US" dirty="0">
                <a:latin typeface="Times New Roman" pitchFamily="18" charset="0"/>
                <a:cs typeface="Times New Roman" pitchFamily="18" charset="0"/>
              </a:rPr>
              <a:t>n </a:t>
            </a:r>
            <a:r>
              <a:rPr lang="en-US" dirty="0" err="1">
                <a:latin typeface="Times New Roman" pitchFamily="18" charset="0"/>
                <a:cs typeface="Times New Roman" pitchFamily="18" charset="0"/>
              </a:rPr>
              <a:t>giản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lợi</a:t>
            </a:r>
            <a:endParaRPr lang="en-US" dirty="0">
              <a:latin typeface="Times New Roman" pitchFamily="18" charset="0"/>
              <a:cs typeface="Times New Roman" pitchFamily="18" charset="0"/>
            </a:endParaRPr>
          </a:p>
          <a:p>
            <a:pPr>
              <a:buNone/>
            </a:pPr>
            <a:r>
              <a:rPr lang="en-US" dirty="0">
                <a:latin typeface="Times New Roman" pitchFamily="18" charset="0"/>
                <a:cs typeface="Times New Roman" pitchFamily="18" charset="0"/>
              </a:rPr>
              <a:t>5. </a:t>
            </a:r>
            <a:r>
              <a:rPr lang="en-US" dirty="0" err="1">
                <a:latin typeface="Times New Roman" pitchFamily="18" charset="0"/>
                <a:cs typeface="Times New Roman" pitchFamily="18" charset="0"/>
              </a:rPr>
              <a:t>Cố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thống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thống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nghĩa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gá</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chỉ</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chuân</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endParaRPr lang="en-US" dirty="0">
              <a:latin typeface="Times New Roman" pitchFamily="18" charset="0"/>
              <a:cs typeface="Times New Roman" pitchFamily="18" charset="0"/>
            </a:endParaRPr>
          </a:p>
        </p:txBody>
      </p:sp>
      <p:pic>
        <p:nvPicPr>
          <p:cNvPr id="67586" name="Picture 2"/>
          <p:cNvPicPr>
            <a:picLocks noChangeAspect="1" noChangeArrowheads="1"/>
          </p:cNvPicPr>
          <p:nvPr/>
        </p:nvPicPr>
        <p:blipFill>
          <a:blip r:embed="rId2"/>
          <a:srcRect/>
          <a:stretch>
            <a:fillRect/>
          </a:stretch>
        </p:blipFill>
        <p:spPr bwMode="auto">
          <a:xfrm>
            <a:off x="4800600" y="1524000"/>
            <a:ext cx="4164521" cy="4800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04088"/>
          </a:xfrm>
        </p:spPr>
        <p:txBody>
          <a:bodyPr>
            <a:normAutofit/>
          </a:bodyPr>
          <a:lstStyle/>
          <a:p>
            <a:r>
              <a:rPr lang="en-US" sz="3600" dirty="0">
                <a:latin typeface="Times New Roman" pitchFamily="18" charset="0"/>
                <a:cs typeface="Times New Roman" pitchFamily="18" charset="0"/>
              </a:rPr>
              <a:t>V. </a:t>
            </a:r>
            <a:r>
              <a:rPr lang="en-US" sz="3600" dirty="0" err="1">
                <a:latin typeface="Times New Roman" pitchFamily="18" charset="0"/>
                <a:cs typeface="Times New Roman" pitchFamily="18" charset="0"/>
              </a:rPr>
              <a:t>Sai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số</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gá</a:t>
            </a:r>
            <a:r>
              <a:rPr lang="en-US" sz="3600" dirty="0">
                <a:latin typeface="Times New Roman" pitchFamily="18" charset="0"/>
                <a:cs typeface="Times New Roman" pitchFamily="18" charset="0"/>
              </a:rPr>
              <a:t> </a:t>
            </a:r>
            <a:r>
              <a:rPr lang="vi-VN" sz="3600" dirty="0">
                <a:latin typeface="Times New Roman" pitchFamily="18" charset="0"/>
                <a:cs typeface="Times New Roman" pitchFamily="18" charset="0"/>
              </a:rPr>
              <a:t>đặt</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533400" y="1371600"/>
            <a:ext cx="8229600" cy="4389120"/>
          </a:xfrm>
        </p:spPr>
        <p:txBody>
          <a:bodyPr>
            <a:normAutofit fontScale="92500" lnSpcReduction="10000"/>
          </a:bodyPr>
          <a:lstStyle/>
          <a:p>
            <a:pPr>
              <a:buNone/>
            </a:pPr>
            <a:r>
              <a:rPr lang="vi-VN" dirty="0"/>
              <a:t>Một trong những yếu tố ảnh hưởng đến độ chính xác gia công là sai số phát sinh trong quá trình gá đặt chi tiết và được tính bằng công thức:</a:t>
            </a:r>
            <a:endParaRPr lang="en-US" dirty="0"/>
          </a:p>
          <a:p>
            <a:endParaRPr lang="en-US" dirty="0"/>
          </a:p>
          <a:p>
            <a:endParaRPr lang="en-US" dirty="0"/>
          </a:p>
          <a:p>
            <a:endParaRPr lang="en-US" dirty="0"/>
          </a:p>
          <a:p>
            <a:r>
              <a:rPr lang="vi-VN" dirty="0"/>
              <a:t>Trong đó:</a:t>
            </a:r>
            <a:endParaRPr lang="en-US" dirty="0"/>
          </a:p>
          <a:p>
            <a:r>
              <a:rPr lang="vi-VN" dirty="0">
                <a:sym typeface="Symbol"/>
              </a:rPr>
              <a:t></a:t>
            </a:r>
            <a:r>
              <a:rPr lang="vi-VN" baseline="-25000" dirty="0"/>
              <a:t>c</a:t>
            </a:r>
            <a:r>
              <a:rPr lang="vi-VN" dirty="0"/>
              <a:t>  : sai số chuẩn  ( sai số do chọn chuẩn định vị không trùng với chuẩn đo lường )</a:t>
            </a:r>
            <a:endParaRPr lang="en-US" dirty="0"/>
          </a:p>
          <a:p>
            <a:r>
              <a:rPr lang="vi-VN" dirty="0">
                <a:sym typeface="Symbol"/>
              </a:rPr>
              <a:t></a:t>
            </a:r>
            <a:r>
              <a:rPr lang="vi-VN" baseline="-25000" dirty="0"/>
              <a:t>kc</a:t>
            </a:r>
            <a:r>
              <a:rPr lang="vi-VN" dirty="0"/>
              <a:t>  : sai số kẹp chặt ( sai số do lực kẹp thay đổi gây ra )</a:t>
            </a:r>
            <a:endParaRPr lang="en-US" dirty="0"/>
          </a:p>
          <a:p>
            <a:r>
              <a:rPr lang="vi-VN" dirty="0">
                <a:sym typeface="Symbol"/>
              </a:rPr>
              <a:t></a:t>
            </a:r>
            <a:r>
              <a:rPr lang="vi-VN" baseline="-25000" dirty="0"/>
              <a:t>đg</a:t>
            </a:r>
            <a:r>
              <a:rPr lang="vi-VN" dirty="0"/>
              <a:t> : sai số đồ gá </a:t>
            </a:r>
            <a:endParaRPr lang="en-US" dirty="0"/>
          </a:p>
          <a:p>
            <a:pPr>
              <a:buNone/>
            </a:pPr>
            <a:endParaRPr lang="en-US" dirty="0">
              <a:latin typeface="Times New Roman" pitchFamily="18" charset="0"/>
              <a:cs typeface="Times New Roman" pitchFamily="18" charset="0"/>
            </a:endParaRPr>
          </a:p>
        </p:txBody>
      </p:sp>
      <p:graphicFrame>
        <p:nvGraphicFramePr>
          <p:cNvPr id="1026" name="Object 2"/>
          <p:cNvGraphicFramePr>
            <a:graphicFrameLocks noChangeAspect="1"/>
          </p:cNvGraphicFramePr>
          <p:nvPr/>
        </p:nvGraphicFramePr>
        <p:xfrm>
          <a:off x="2286000" y="2514600"/>
          <a:ext cx="4724400" cy="714240"/>
        </p:xfrm>
        <a:graphic>
          <a:graphicData uri="http://schemas.openxmlformats.org/presentationml/2006/ole">
            <mc:AlternateContent xmlns:mc="http://schemas.openxmlformats.org/markup-compatibility/2006">
              <mc:Choice xmlns:v="urn:schemas-microsoft-com:vml" Requires="v">
                <p:oleObj spid="_x0000_s1035" name="Equation" r:id="rId3" imgW="1612900" imgH="304800" progId="Equation.3">
                  <p:embed/>
                </p:oleObj>
              </mc:Choice>
              <mc:Fallback>
                <p:oleObj name="Equation" r:id="rId3" imgW="1612900" imgH="304800"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2514600"/>
                        <a:ext cx="4724400" cy="714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229600" cy="4389120"/>
          </a:xfrm>
        </p:spPr>
        <p:txBody>
          <a:bodyPr/>
          <a:lstStyle/>
          <a:p>
            <a:pPr marL="514350" lvl="2" indent="-514350">
              <a:buClr>
                <a:schemeClr val="accent3"/>
              </a:buClr>
              <a:buSzPct val="95000"/>
              <a:buNone/>
            </a:pPr>
            <a:r>
              <a:rPr lang="en-US" sz="2600" dirty="0">
                <a:latin typeface="Times New Roman" pitchFamily="18" charset="0"/>
                <a:cs typeface="Times New Roman" pitchFamily="18" charset="0"/>
              </a:rPr>
              <a:t>1</a:t>
            </a:r>
            <a:r>
              <a:rPr lang="en-US" sz="2600" dirty="0"/>
              <a:t>.</a:t>
            </a:r>
            <a:r>
              <a:rPr lang="vi-VN" sz="2600" dirty="0"/>
              <a:t>Cách tính sai số kẹp chặt </a:t>
            </a:r>
            <a:r>
              <a:rPr lang="vi-VN" sz="2600" dirty="0">
                <a:sym typeface="Symbol"/>
              </a:rPr>
              <a:t></a:t>
            </a:r>
            <a:r>
              <a:rPr lang="vi-VN" sz="2600" baseline="-25000" dirty="0"/>
              <a:t>kc</a:t>
            </a:r>
            <a:r>
              <a:rPr lang="en-US" sz="2600" baseline="-25000" dirty="0"/>
              <a:t> </a:t>
            </a:r>
          </a:p>
          <a:p>
            <a:pPr marL="514350" lvl="2" indent="-514350">
              <a:buClr>
                <a:schemeClr val="accent3"/>
              </a:buClr>
              <a:buSzPct val="95000"/>
              <a:buNone/>
            </a:pPr>
            <a:r>
              <a:rPr lang="en-US" sz="2600" dirty="0"/>
              <a:t>	</a:t>
            </a:r>
            <a:r>
              <a:rPr lang="vi-VN" sz="2600" dirty="0"/>
              <a:t>Sai số kẹp chặt là lượng chuyển vị của gốc kích thước chiếu lên phương kích thước cần thực hiện do lực kẹp thay đổi gây ra.</a:t>
            </a:r>
            <a:endParaRPr lang="en-US" sz="2600" dirty="0"/>
          </a:p>
          <a:p>
            <a:pPr marL="514350" lvl="2" indent="-514350">
              <a:buClr>
                <a:schemeClr val="accent3"/>
              </a:buClr>
              <a:buSzPct val="95000"/>
              <a:buNone/>
            </a:pPr>
            <a:endParaRPr lang="en-US" sz="2600" dirty="0"/>
          </a:p>
        </p:txBody>
      </p:sp>
      <p:pic>
        <p:nvPicPr>
          <p:cNvPr id="48130" name="Picture 2"/>
          <p:cNvPicPr>
            <a:picLocks noChangeAspect="1" noChangeArrowheads="1"/>
          </p:cNvPicPr>
          <p:nvPr/>
        </p:nvPicPr>
        <p:blipFill>
          <a:blip r:embed="rId2"/>
          <a:srcRect/>
          <a:stretch>
            <a:fillRect/>
          </a:stretch>
        </p:blipFill>
        <p:spPr bwMode="auto">
          <a:xfrm>
            <a:off x="1447800" y="3048000"/>
            <a:ext cx="6257206" cy="3102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609600"/>
            <a:ext cx="8229600" cy="6096000"/>
          </a:xfrm>
        </p:spPr>
        <p:txBody>
          <a:bodyPr>
            <a:normAutofit lnSpcReduction="10000"/>
          </a:bodyPr>
          <a:lstStyle/>
          <a:p>
            <a:pPr>
              <a:lnSpc>
                <a:spcPct val="170000"/>
              </a:lnSpc>
              <a:buNone/>
            </a:pPr>
            <a:r>
              <a:rPr lang="en-US" dirty="0"/>
              <a:t>	</a:t>
            </a:r>
            <a:r>
              <a:rPr lang="vi-VN" dirty="0"/>
              <a:t>Khi lực kẹp thay đổi từ W</a:t>
            </a:r>
            <a:r>
              <a:rPr lang="vi-VN" baseline="-25000" dirty="0"/>
              <a:t>min</a:t>
            </a:r>
            <a:r>
              <a:rPr lang="vi-VN" dirty="0"/>
              <a:t> đến W</a:t>
            </a:r>
            <a:r>
              <a:rPr lang="vi-VN" baseline="-25000" dirty="0"/>
              <a:t>max</a:t>
            </a:r>
            <a:r>
              <a:rPr lang="vi-VN" dirty="0"/>
              <a:t> thì gốc kích thước của kích thước H cũng có lượng chuyển vị tương ứng Y</a:t>
            </a:r>
            <a:r>
              <a:rPr lang="vi-VN" baseline="-25000" dirty="0"/>
              <a:t>min</a:t>
            </a:r>
            <a:r>
              <a:rPr lang="vi-VN" dirty="0"/>
              <a:t>, y</a:t>
            </a:r>
            <a:r>
              <a:rPr lang="vi-VN" baseline="-25000" dirty="0"/>
              <a:t>max</a:t>
            </a:r>
            <a:r>
              <a:rPr lang="vi-VN" dirty="0"/>
              <a:t>. Do đó kích thước gia công sẽ biến động từ H</a:t>
            </a:r>
            <a:r>
              <a:rPr lang="vi-VN" baseline="-25000" dirty="0"/>
              <a:t>min</a:t>
            </a:r>
            <a:r>
              <a:rPr lang="vi-VN" dirty="0"/>
              <a:t> đến H</a:t>
            </a:r>
            <a:r>
              <a:rPr lang="vi-VN" baseline="-25000" dirty="0"/>
              <a:t>max</a:t>
            </a:r>
            <a:r>
              <a:rPr lang="vi-VN" dirty="0"/>
              <a:t>. Sai số kẹp chặt  </a:t>
            </a:r>
            <a:r>
              <a:rPr lang="vi-VN" dirty="0">
                <a:sym typeface="Symbol"/>
              </a:rPr>
              <a:t></a:t>
            </a:r>
            <a:r>
              <a:rPr lang="vi-VN" baseline="-25000" dirty="0"/>
              <a:t>kc </a:t>
            </a:r>
            <a:r>
              <a:rPr lang="vi-VN" dirty="0"/>
              <a:t>được tính bằng công thức:</a:t>
            </a:r>
            <a:endParaRPr lang="en-US" dirty="0"/>
          </a:p>
          <a:p>
            <a:pPr algn="ctr">
              <a:buNone/>
            </a:pPr>
            <a:endParaRPr lang="en-US" dirty="0">
              <a:sym typeface="Symbol"/>
            </a:endParaRPr>
          </a:p>
          <a:p>
            <a:pPr algn="ctr">
              <a:buNone/>
            </a:pPr>
            <a:r>
              <a:rPr lang="vi-VN" dirty="0">
                <a:sym typeface="Symbol"/>
              </a:rPr>
              <a:t></a:t>
            </a:r>
            <a:r>
              <a:rPr lang="vi-VN" baseline="-25000" dirty="0"/>
              <a:t>kc</a:t>
            </a:r>
            <a:r>
              <a:rPr lang="vi-VN" dirty="0"/>
              <a:t>  = ( y</a:t>
            </a:r>
            <a:r>
              <a:rPr lang="vi-VN" baseline="-25000" dirty="0"/>
              <a:t>max</a:t>
            </a:r>
            <a:r>
              <a:rPr lang="vi-VN" dirty="0"/>
              <a:t> – y</a:t>
            </a:r>
            <a:r>
              <a:rPr lang="vi-VN" baseline="-25000" dirty="0"/>
              <a:t>min </a:t>
            </a:r>
            <a:r>
              <a:rPr lang="vi-VN" dirty="0"/>
              <a:t>) x cos </a:t>
            </a:r>
            <a:r>
              <a:rPr lang="vi-VN" dirty="0">
                <a:sym typeface="Symbol"/>
              </a:rPr>
              <a:t></a:t>
            </a:r>
            <a:endParaRPr lang="en-US" dirty="0">
              <a:sym typeface="Symbol"/>
            </a:endParaRPr>
          </a:p>
          <a:p>
            <a:pPr>
              <a:buNone/>
            </a:pPr>
            <a:endParaRPr lang="en-US" dirty="0"/>
          </a:p>
          <a:p>
            <a:r>
              <a:rPr lang="vi-VN" dirty="0"/>
              <a:t>Trong đó:</a:t>
            </a:r>
            <a:endParaRPr lang="en-US" dirty="0"/>
          </a:p>
          <a:p>
            <a:r>
              <a:rPr lang="vi-VN" dirty="0">
                <a:sym typeface="Symbol"/>
              </a:rPr>
              <a:t></a:t>
            </a:r>
            <a:r>
              <a:rPr lang="vi-VN" dirty="0"/>
              <a:t>: góc hợp bởi phương kích thước thực hiện và phương chuyển vị của gốc kích thước.</a:t>
            </a:r>
            <a:endParaRPr lang="en-US" dirty="0"/>
          </a:p>
          <a:p>
            <a:r>
              <a:rPr lang="vi-VN" dirty="0"/>
              <a:t>Y</a:t>
            </a:r>
            <a:r>
              <a:rPr lang="vi-VN" baseline="-25000" dirty="0"/>
              <a:t>min</a:t>
            </a:r>
            <a:r>
              <a:rPr lang="vi-VN" dirty="0"/>
              <a:t>, y</a:t>
            </a:r>
            <a:r>
              <a:rPr lang="vi-VN" baseline="-25000" dirty="0"/>
              <a:t>max</a:t>
            </a:r>
            <a:r>
              <a:rPr lang="vi-VN" dirty="0"/>
              <a:t>: lượng chuyển vị nhỏ nhất và lớn nhất của gốc kích thước khi lực kẹp thay đổi.</a:t>
            </a:r>
            <a:endParaRPr lang="en-US" dirty="0"/>
          </a:p>
          <a:p>
            <a:pPr>
              <a:buNone/>
            </a:pPr>
            <a:endParaRPr lang="en-US"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066800"/>
            <a:ext cx="8534400" cy="5029200"/>
          </a:xfrm>
        </p:spPr>
        <p:txBody>
          <a:bodyPr>
            <a:normAutofit/>
          </a:bodyPr>
          <a:lstStyle/>
          <a:p>
            <a:pPr algn="just">
              <a:buNone/>
            </a:pPr>
            <a:r>
              <a:rPr lang="en-US" dirty="0"/>
              <a:t>	</a:t>
            </a:r>
            <a:r>
              <a:rPr lang="vi-VN" dirty="0"/>
              <a:t>Sự dịch chuyển của gốc kích thước là do tác dụng của lực kẹp làm biến dạng  bề mặt định vị của chi tiết và các bề mặt của các bộ phận của đồ gá tiếp xúc với chi tiết</a:t>
            </a:r>
            <a:r>
              <a:rPr lang="vi-VN"/>
              <a:t>. công </a:t>
            </a:r>
            <a:r>
              <a:rPr lang="vi-VN" dirty="0"/>
              <a:t>thức xác định </a:t>
            </a:r>
            <a:r>
              <a:rPr lang="vi-VN" dirty="0">
                <a:solidFill>
                  <a:srgbClr val="FF0000"/>
                </a:solidFill>
              </a:rPr>
              <a:t>lượng chuyển vị ( lượng biến dạng </a:t>
            </a:r>
            <a:r>
              <a:rPr lang="vi-VN" dirty="0"/>
              <a:t>) ở vị trí tiếp xúc giữa chi tiết và chốt tỳ theo phương trình thực nghiệm:</a:t>
            </a:r>
            <a:endParaRPr lang="en-US" dirty="0"/>
          </a:p>
          <a:p>
            <a:pPr algn="ctr">
              <a:buNone/>
            </a:pPr>
            <a:r>
              <a:rPr lang="es-ES" dirty="0"/>
              <a:t>y = </a:t>
            </a:r>
            <a:r>
              <a:rPr lang="es-ES" dirty="0" err="1"/>
              <a:t>C.q</a:t>
            </a:r>
            <a:r>
              <a:rPr lang="es-ES" baseline="30000" dirty="0" err="1"/>
              <a:t>n</a:t>
            </a:r>
            <a:endParaRPr lang="es-ES" baseline="30000" dirty="0"/>
          </a:p>
          <a:p>
            <a:pPr>
              <a:buNone/>
            </a:pPr>
            <a:r>
              <a:rPr lang="es-ES" dirty="0" err="1"/>
              <a:t>Trong</a:t>
            </a:r>
            <a:r>
              <a:rPr lang="es-ES" dirty="0"/>
              <a:t> </a:t>
            </a:r>
            <a:r>
              <a:rPr lang="es-ES" dirty="0" err="1"/>
              <a:t>đó</a:t>
            </a:r>
            <a:r>
              <a:rPr lang="es-ES" dirty="0"/>
              <a:t>:	</a:t>
            </a:r>
            <a:endParaRPr lang="en-US" dirty="0"/>
          </a:p>
          <a:p>
            <a:r>
              <a:rPr lang="vi-VN" dirty="0"/>
              <a:t>C: hệ số phụ thuộc vào vật liệu và tình trạng của bề mặt tiếp xúc.</a:t>
            </a:r>
            <a:endParaRPr lang="en-US" dirty="0"/>
          </a:p>
          <a:p>
            <a:r>
              <a:rPr lang="en-US" dirty="0"/>
              <a:t>q</a:t>
            </a:r>
            <a:r>
              <a:rPr lang="vi-VN" smtClean="0"/>
              <a:t>: </a:t>
            </a:r>
            <a:r>
              <a:rPr lang="vi-VN" dirty="0"/>
              <a:t>áp lực riêng trên bề mặt tiếp xúc.</a:t>
            </a:r>
            <a:endParaRPr lang="en-US" dirty="0"/>
          </a:p>
          <a:p>
            <a:r>
              <a:rPr lang="vi-VN" dirty="0"/>
              <a:t>n: chỉ số xác định bằng thực nghiệm </a:t>
            </a:r>
            <a:r>
              <a:rPr lang="en-US" dirty="0"/>
              <a:t> (n&lt;1)</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305800" cy="5257800"/>
          </a:xfrm>
        </p:spPr>
        <p:txBody>
          <a:bodyPr/>
          <a:lstStyle/>
          <a:p>
            <a:pPr marL="274320" lvl="2" indent="-274320">
              <a:buClr>
                <a:schemeClr val="accent3"/>
              </a:buClr>
              <a:buSzPct val="95000"/>
              <a:buNone/>
            </a:pPr>
            <a:r>
              <a:rPr lang="en-US" sz="2600" dirty="0">
                <a:latin typeface="Times New Roman" pitchFamily="18" charset="0"/>
                <a:cs typeface="Times New Roman" pitchFamily="18" charset="0"/>
              </a:rPr>
              <a:t>2. </a:t>
            </a:r>
            <a:r>
              <a:rPr lang="vi-VN" sz="2600" dirty="0"/>
              <a:t>Cách tính sai số của đồ gá </a:t>
            </a:r>
            <a:r>
              <a:rPr lang="vi-VN" sz="2600" dirty="0">
                <a:sym typeface="Symbol"/>
              </a:rPr>
              <a:t></a:t>
            </a:r>
            <a:r>
              <a:rPr lang="vi-VN" sz="2600" baseline="-25000" dirty="0"/>
              <a:t>đg</a:t>
            </a:r>
            <a:endParaRPr lang="en-US" sz="2600" dirty="0"/>
          </a:p>
          <a:p>
            <a:pPr>
              <a:buNone/>
            </a:pPr>
            <a:r>
              <a:rPr lang="vi-VN" dirty="0"/>
              <a:t>Sai số đồ gá được tính bằng công thức:</a:t>
            </a:r>
            <a:endParaRPr lang="en-US" dirty="0"/>
          </a:p>
          <a:p>
            <a:pPr algn="ctr">
              <a:buNone/>
            </a:pPr>
            <a:endParaRPr lang="en-US" dirty="0"/>
          </a:p>
          <a:p>
            <a:endParaRPr lang="en-US" dirty="0"/>
          </a:p>
          <a:p>
            <a:pPr>
              <a:buNone/>
            </a:pPr>
            <a:r>
              <a:rPr lang="vi-VN" dirty="0"/>
              <a:t>Trong đó:</a:t>
            </a:r>
            <a:endParaRPr lang="en-US" dirty="0"/>
          </a:p>
          <a:p>
            <a:r>
              <a:rPr lang="vi-VN" dirty="0">
                <a:sym typeface="Symbol"/>
              </a:rPr>
              <a:t></a:t>
            </a:r>
            <a:r>
              <a:rPr lang="pt-BR" baseline="-25000" dirty="0"/>
              <a:t>ct</a:t>
            </a:r>
            <a:r>
              <a:rPr lang="vi-VN" baseline="-25000" dirty="0"/>
              <a:t>:  </a:t>
            </a:r>
            <a:r>
              <a:rPr lang="vi-VN" dirty="0"/>
              <a:t>Sai số do chế tạo đồ gá</a:t>
            </a:r>
            <a:endParaRPr lang="en-US" dirty="0"/>
          </a:p>
          <a:p>
            <a:r>
              <a:rPr lang="vi-VN" dirty="0">
                <a:sym typeface="Symbol"/>
              </a:rPr>
              <a:t></a:t>
            </a:r>
            <a:r>
              <a:rPr lang="vi-VN" baseline="-25000" dirty="0"/>
              <a:t>m:  </a:t>
            </a:r>
            <a:r>
              <a:rPr lang="vi-VN" dirty="0"/>
              <a:t>Sai số phát sinh khi đồ gá bị mòn tr</a:t>
            </a:r>
            <a:r>
              <a:rPr lang="en-US" dirty="0"/>
              <a:t>o</a:t>
            </a:r>
            <a:r>
              <a:rPr lang="vi-VN" dirty="0"/>
              <a:t>ng quá trình sử dụng</a:t>
            </a:r>
            <a:r>
              <a:rPr lang="vi-VN"/>
              <a:t>. </a:t>
            </a:r>
            <a:endParaRPr lang="en-US" dirty="0"/>
          </a:p>
          <a:p>
            <a:pPr>
              <a:buNone/>
            </a:pPr>
            <a:endParaRPr lang="en-US" dirty="0"/>
          </a:p>
        </p:txBody>
      </p:sp>
      <p:graphicFrame>
        <p:nvGraphicFramePr>
          <p:cNvPr id="49154" name="Object 2"/>
          <p:cNvGraphicFramePr>
            <a:graphicFrameLocks noChangeAspect="1"/>
          </p:cNvGraphicFramePr>
          <p:nvPr/>
        </p:nvGraphicFramePr>
        <p:xfrm>
          <a:off x="2895600" y="1905000"/>
          <a:ext cx="3733801" cy="800552"/>
        </p:xfrm>
        <a:graphic>
          <a:graphicData uri="http://schemas.openxmlformats.org/presentationml/2006/ole">
            <mc:AlternateContent xmlns:mc="http://schemas.openxmlformats.org/markup-compatibility/2006">
              <mc:Choice xmlns:v="urn:schemas-microsoft-com:vml" Requires="v">
                <p:oleObj spid="_x0000_s49163" name="Equation" r:id="rId3" imgW="1524000" imgH="292100" progId="Equation.3">
                  <p:embed/>
                </p:oleObj>
              </mc:Choice>
              <mc:Fallback>
                <p:oleObj name="Equation" r:id="rId3" imgW="1524000" imgH="292100"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1905000"/>
                        <a:ext cx="3733801" cy="800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Content Placeholder 2"/>
          <p:cNvSpPr txBox="1">
            <a:spLocks/>
          </p:cNvSpPr>
          <p:nvPr/>
        </p:nvSpPr>
        <p:spPr>
          <a:xfrm>
            <a:off x="457200" y="4191000"/>
            <a:ext cx="8229600" cy="1447800"/>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n-US" sz="2600" b="0" i="0" u="none" strike="noStrike" kern="1200" cap="none" spc="0" normalizeH="0" baseline="0" noProof="0">
              <a:ln>
                <a:noFill/>
              </a:ln>
              <a:solidFill>
                <a:schemeClr val="tx1"/>
              </a:solidFill>
              <a:effectLst/>
              <a:uLnTx/>
              <a:uFillTx/>
              <a:latin typeface="+mn-lt"/>
              <a:ea typeface="+mn-ea"/>
              <a:cs typeface="+mn-cs"/>
              <a:sym typeface="Symbol"/>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n-US" sz="2600" b="0" i="0" u="none" strike="noStrike" kern="1200" cap="none" spc="0" normalizeH="0" baseline="0" noProof="0">
                <a:ln>
                  <a:noFill/>
                </a:ln>
                <a:solidFill>
                  <a:schemeClr val="tx1"/>
                </a:solidFill>
                <a:effectLst/>
                <a:uLnTx/>
                <a:uFillTx/>
                <a:latin typeface="+mn-lt"/>
                <a:ea typeface="+mn-ea"/>
                <a:cs typeface="+mn-cs"/>
                <a:sym typeface="Symbol"/>
              </a:rPr>
              <a:t>	</a:t>
            </a:r>
            <a:r>
              <a:rPr kumimoji="0" lang="vi-VN" sz="2600" b="0" i="0" u="none" strike="noStrike" kern="1200" cap="none" spc="0" normalizeH="0" baseline="0" noProof="0">
                <a:ln>
                  <a:noFill/>
                </a:ln>
                <a:solidFill>
                  <a:schemeClr val="tx1"/>
                </a:solidFill>
                <a:effectLst/>
                <a:uLnTx/>
                <a:uFillTx/>
                <a:latin typeface="+mn-lt"/>
                <a:ea typeface="+mn-ea"/>
                <a:cs typeface="+mn-cs"/>
                <a:sym typeface="Symbol"/>
              </a:rPr>
              <a:t></a:t>
            </a:r>
            <a:r>
              <a:rPr kumimoji="0" lang="vi-VN" sz="2600" b="0" i="0" u="none" strike="noStrike" kern="1200" cap="none" spc="0" normalizeH="0" baseline="-25000" noProof="0">
                <a:ln>
                  <a:noFill/>
                </a:ln>
                <a:solidFill>
                  <a:schemeClr val="tx1"/>
                </a:solidFill>
                <a:effectLst/>
                <a:uLnTx/>
                <a:uFillTx/>
                <a:latin typeface="+mn-lt"/>
                <a:ea typeface="+mn-ea"/>
                <a:cs typeface="+mn-cs"/>
              </a:rPr>
              <a:t>lđ</a:t>
            </a:r>
            <a:r>
              <a:rPr kumimoji="0" lang="vi-VN" sz="2600" b="0" i="0" u="none" strike="noStrike" kern="1200" cap="none" spc="0" normalizeH="0" baseline="0" noProof="0">
                <a:ln>
                  <a:noFill/>
                </a:ln>
                <a:solidFill>
                  <a:schemeClr val="tx1"/>
                </a:solidFill>
                <a:effectLst/>
                <a:uLnTx/>
                <a:uFillTx/>
                <a:latin typeface="+mn-lt"/>
                <a:ea typeface="+mn-ea"/>
                <a:cs typeface="+mn-cs"/>
              </a:rPr>
              <a:t>: Sai số phát sinh khi lắp đặt đồ gá, lắp đặt đồ gá lên máy công cụ. Được xác định tùy từng trường hợp cụ thể.</a:t>
            </a:r>
            <a:endParaRPr kumimoji="0" lang="en-US" sz="2600" b="0" i="0" u="none" strike="noStrike" kern="1200" cap="none" spc="0" normalizeH="0" baseline="0" noProof="0">
              <a:ln>
                <a:noFill/>
              </a:ln>
              <a:solidFill>
                <a:schemeClr val="tx1"/>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n-US"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229600" cy="5151120"/>
          </a:xfrm>
        </p:spPr>
        <p:txBody>
          <a:bodyPr/>
          <a:lstStyle/>
          <a:p>
            <a:pPr marL="274320" lvl="2" indent="-274320">
              <a:buClr>
                <a:schemeClr val="accent3"/>
              </a:buClr>
              <a:buSzPct val="95000"/>
              <a:buNone/>
            </a:pPr>
            <a:r>
              <a:rPr lang="en-US" sz="2600" dirty="0">
                <a:latin typeface="Times New Roman" pitchFamily="18" charset="0"/>
                <a:cs typeface="Times New Roman" pitchFamily="18" charset="0"/>
              </a:rPr>
              <a:t>3.</a:t>
            </a:r>
            <a:r>
              <a:rPr lang="vi-VN" sz="2600" dirty="0"/>
              <a:t> Cách tính sai số chuẩn </a:t>
            </a:r>
            <a:r>
              <a:rPr lang="vi-VN" sz="2600" dirty="0">
                <a:sym typeface="Symbol"/>
              </a:rPr>
              <a:t></a:t>
            </a:r>
            <a:r>
              <a:rPr lang="vi-VN" sz="2600" baseline="-25000" dirty="0"/>
              <a:t>c</a:t>
            </a:r>
            <a:endParaRPr lang="en-US" sz="2600" dirty="0"/>
          </a:p>
          <a:p>
            <a:pPr marL="514350" indent="-514350">
              <a:buNone/>
            </a:pPr>
            <a:r>
              <a:rPr lang="en-US" b="1" i="1" dirty="0" err="1">
                <a:latin typeface="Times New Roman" pitchFamily="18" charset="0"/>
                <a:cs typeface="Times New Roman" pitchFamily="18" charset="0"/>
              </a:rPr>
              <a:t>a.Khái</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niệm</a:t>
            </a:r>
            <a:endParaRPr lang="en-US" b="1" i="1" dirty="0">
              <a:latin typeface="Times New Roman" pitchFamily="18" charset="0"/>
              <a:cs typeface="Times New Roman" pitchFamily="18" charset="0"/>
            </a:endParaRPr>
          </a:p>
          <a:p>
            <a:pPr marL="514350" indent="-514350">
              <a:buNone/>
            </a:pPr>
            <a:r>
              <a:rPr lang="en-US" dirty="0"/>
              <a:t>	</a:t>
            </a:r>
            <a:r>
              <a:rPr lang="vi-VN" i="1" dirty="0"/>
              <a:t>Sai số chuẩn phát sinh khi </a:t>
            </a:r>
            <a:r>
              <a:rPr lang="vi-VN" i="1" dirty="0">
                <a:solidFill>
                  <a:srgbClr val="FF0000"/>
                </a:solidFill>
              </a:rPr>
              <a:t>chuẩn định vị không trùng với gốc kích thước</a:t>
            </a:r>
            <a:r>
              <a:rPr lang="vi-VN" i="1" dirty="0"/>
              <a:t> và được xác định bằng lượng biến động lớn nhất của gốc kích thước chiếu lên phương kích thước cần thực hiện. </a:t>
            </a:r>
            <a:endParaRPr lang="en-US" i="1" dirty="0"/>
          </a:p>
          <a:p>
            <a:pPr marL="514350" indent="-514350">
              <a:buNone/>
            </a:pPr>
            <a:endParaRPr lang="en-US" i="1" dirty="0">
              <a:latin typeface="Times New Roman" pitchFamily="18" charset="0"/>
              <a:cs typeface="Times New Roman" pitchFamily="18" charset="0"/>
            </a:endParaRPr>
          </a:p>
        </p:txBody>
      </p:sp>
      <p:pic>
        <p:nvPicPr>
          <p:cNvPr id="51202" name="Picture 2"/>
          <p:cNvPicPr>
            <a:picLocks noChangeAspect="1" noChangeArrowheads="1"/>
          </p:cNvPicPr>
          <p:nvPr/>
        </p:nvPicPr>
        <p:blipFill>
          <a:blip r:embed="rId2"/>
          <a:srcRect/>
          <a:stretch>
            <a:fillRect/>
          </a:stretch>
        </p:blipFill>
        <p:spPr bwMode="auto">
          <a:xfrm>
            <a:off x="3825196" y="2667000"/>
            <a:ext cx="4877026" cy="4191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457200" y="552450"/>
            <a:ext cx="8325706" cy="417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229600" cy="5791200"/>
          </a:xfrm>
        </p:spPr>
        <p:txBody>
          <a:bodyPr>
            <a:normAutofit fontScale="92500" lnSpcReduction="20000"/>
          </a:bodyPr>
          <a:lstStyle/>
          <a:p>
            <a:pPr>
              <a:buNone/>
            </a:pPr>
            <a:r>
              <a:rPr lang="vi-VN" b="1" i="1" dirty="0"/>
              <a:t>b. Mục đích của việc xác định sai số chuẩn</a:t>
            </a:r>
            <a:endParaRPr lang="en-US" dirty="0"/>
          </a:p>
          <a:p>
            <a:pPr>
              <a:buNone/>
            </a:pPr>
            <a:r>
              <a:rPr lang="vi-VN" dirty="0"/>
              <a:t>Kích thước đạt được sau gia công (do người thiết kế qui định) là quan trọng nhất. Sai số của kích thước này là tổng hợp của một loạt sai số:</a:t>
            </a:r>
            <a:endParaRPr lang="en-US" dirty="0"/>
          </a:p>
          <a:p>
            <a:pPr algn="ctr">
              <a:buNone/>
            </a:pPr>
            <a:r>
              <a:rPr lang="en-US" dirty="0"/>
              <a:t>	</a:t>
            </a:r>
            <a:r>
              <a:rPr lang="vi-VN" dirty="0"/>
              <a:t>ΔL = </a:t>
            </a:r>
            <a:r>
              <a:rPr lang="vi-VN" dirty="0">
                <a:sym typeface="Symbol"/>
              </a:rPr>
              <a:t></a:t>
            </a:r>
            <a:r>
              <a:rPr lang="vi-VN" dirty="0"/>
              <a:t>(Δ</a:t>
            </a:r>
            <a:r>
              <a:rPr lang="vi-VN" baseline="-25000" dirty="0"/>
              <a:t>dh</a:t>
            </a:r>
            <a:r>
              <a:rPr lang="vi-VN" dirty="0"/>
              <a:t> + Δ</a:t>
            </a:r>
            <a:r>
              <a:rPr lang="vi-VN" baseline="-25000" dirty="0"/>
              <a:t>dc</a:t>
            </a:r>
            <a:r>
              <a:rPr lang="vi-VN" dirty="0"/>
              <a:t> + Δ</a:t>
            </a:r>
            <a:r>
              <a:rPr lang="vi-VN" baseline="-25000" dirty="0"/>
              <a:t>m</a:t>
            </a:r>
            <a:r>
              <a:rPr lang="vi-VN" dirty="0"/>
              <a:t> + Δ</a:t>
            </a:r>
            <a:r>
              <a:rPr lang="vi-VN" baseline="-25000" dirty="0"/>
              <a:t>n</a:t>
            </a:r>
            <a:r>
              <a:rPr lang="vi-VN" dirty="0"/>
              <a:t> + </a:t>
            </a:r>
            <a:r>
              <a:rPr lang="vi-VN" dirty="0">
                <a:sym typeface="Symbol"/>
              </a:rPr>
              <a:t></a:t>
            </a:r>
            <a:r>
              <a:rPr lang="vi-VN" baseline="-25000" dirty="0"/>
              <a:t>gd</a:t>
            </a:r>
            <a:r>
              <a:rPr lang="vi-VN" dirty="0"/>
              <a:t>) + </a:t>
            </a:r>
            <a:r>
              <a:rPr lang="vi-VN" dirty="0">
                <a:sym typeface="Symbol"/>
              </a:rPr>
              <a:t></a:t>
            </a:r>
            <a:r>
              <a:rPr lang="vi-VN" dirty="0"/>
              <a:t>Δ</a:t>
            </a:r>
            <a:r>
              <a:rPr lang="vi-VN" baseline="-25000" dirty="0"/>
              <a:t>hd</a:t>
            </a:r>
            <a:r>
              <a:rPr lang="vi-VN" dirty="0"/>
              <a:t> </a:t>
            </a:r>
            <a:endParaRPr lang="en-US" dirty="0"/>
          </a:p>
          <a:p>
            <a:pPr>
              <a:buNone/>
            </a:pPr>
            <a:r>
              <a:rPr lang="vi-VN" i="1" dirty="0"/>
              <a:t>Trong đó: </a:t>
            </a:r>
            <a:endParaRPr lang="en-US" dirty="0"/>
          </a:p>
          <a:p>
            <a:r>
              <a:rPr lang="vi-VN" dirty="0"/>
              <a:t>ΔL là sai số của kích thước cần thực hiện.</a:t>
            </a:r>
            <a:endParaRPr lang="en-US" dirty="0"/>
          </a:p>
          <a:p>
            <a:r>
              <a:rPr lang="vi-VN" dirty="0"/>
              <a:t>Δ</a:t>
            </a:r>
            <a:r>
              <a:rPr lang="vi-VN" baseline="-25000" dirty="0"/>
              <a:t>dh</a:t>
            </a:r>
            <a:r>
              <a:rPr lang="vi-VN" dirty="0"/>
              <a:t> – sai số do biến dạng đàn hồi.</a:t>
            </a:r>
            <a:endParaRPr lang="en-US" dirty="0"/>
          </a:p>
          <a:p>
            <a:r>
              <a:rPr lang="vi-VN" dirty="0"/>
              <a:t>Δ</a:t>
            </a:r>
            <a:r>
              <a:rPr lang="vi-VN" baseline="-25000" dirty="0"/>
              <a:t>dc</a:t>
            </a:r>
            <a:r>
              <a:rPr lang="vi-VN" dirty="0"/>
              <a:t> – sai số do điều chỉnh máy.</a:t>
            </a:r>
            <a:endParaRPr lang="en-US" dirty="0"/>
          </a:p>
          <a:p>
            <a:r>
              <a:rPr lang="vi-VN" dirty="0"/>
              <a:t>Δ</a:t>
            </a:r>
            <a:r>
              <a:rPr lang="vi-VN" baseline="-25000" dirty="0"/>
              <a:t>m</a:t>
            </a:r>
            <a:r>
              <a:rPr lang="vi-VN" dirty="0"/>
              <a:t> – sai số do mòn dụng cụ cắt.</a:t>
            </a:r>
            <a:endParaRPr lang="en-US" dirty="0"/>
          </a:p>
          <a:p>
            <a:r>
              <a:rPr lang="vi-VN" dirty="0"/>
              <a:t>Δ</a:t>
            </a:r>
            <a:r>
              <a:rPr lang="vi-VN" baseline="-25000" dirty="0"/>
              <a:t>n</a:t>
            </a:r>
            <a:r>
              <a:rPr lang="vi-VN" dirty="0"/>
              <a:t> – sai số do biến dạng nhiệt của hệ thống công nghệ.</a:t>
            </a:r>
            <a:endParaRPr lang="en-US" dirty="0"/>
          </a:p>
          <a:p>
            <a:r>
              <a:rPr lang="vi-VN" dirty="0">
                <a:sym typeface="Symbol"/>
              </a:rPr>
              <a:t></a:t>
            </a:r>
            <a:r>
              <a:rPr lang="vi-VN" baseline="-25000" dirty="0"/>
              <a:t>gd</a:t>
            </a:r>
            <a:r>
              <a:rPr lang="vi-VN" dirty="0"/>
              <a:t> – sai số gá đặt</a:t>
            </a:r>
            <a:endParaRPr lang="en-US" dirty="0"/>
          </a:p>
          <a:p>
            <a:r>
              <a:rPr lang="vi-VN" dirty="0">
                <a:sym typeface="Symbol"/>
              </a:rPr>
              <a:t></a:t>
            </a:r>
            <a:r>
              <a:rPr lang="vi-VN" dirty="0"/>
              <a:t>Δ</a:t>
            </a:r>
            <a:r>
              <a:rPr lang="vi-VN" baseline="-25000" dirty="0"/>
              <a:t>hd</a:t>
            </a:r>
            <a:r>
              <a:rPr lang="vi-VN" dirty="0"/>
              <a:t> – sai số hình học của máy – dao – gá do chế tạo.</a:t>
            </a:r>
            <a:endParaRPr lang="en-US" dirty="0"/>
          </a:p>
          <a:p>
            <a:pPr>
              <a:buNone/>
            </a:pPr>
            <a:r>
              <a:rPr lang="en-US" i="1" dirty="0"/>
              <a:t>	</a:t>
            </a:r>
            <a:r>
              <a:rPr lang="vi-VN" i="1" dirty="0"/>
              <a:t>Hệ thống công nghệ phải đảm bảo:</a:t>
            </a:r>
            <a:endParaRPr lang="en-US" i="1" dirty="0"/>
          </a:p>
          <a:p>
            <a:pPr>
              <a:buNone/>
            </a:pPr>
            <a:r>
              <a:rPr lang="en-US" b="1" dirty="0"/>
              <a:t>		</a:t>
            </a:r>
            <a:r>
              <a:rPr lang="vi-VN" b="1" dirty="0"/>
              <a:t>                                   ΔL &lt; </a:t>
            </a:r>
            <a:r>
              <a:rPr lang="vi-VN" b="1" dirty="0">
                <a:sym typeface="Symbol"/>
              </a:rPr>
              <a:t></a:t>
            </a:r>
            <a:r>
              <a:rPr lang="vi-VN" b="1" baseline="-25000" dirty="0"/>
              <a:t>L</a:t>
            </a:r>
            <a:r>
              <a:rPr lang="vi-VN" b="1" dirty="0"/>
              <a:t> </a:t>
            </a:r>
            <a:endParaRPr lang="en-US" b="1" dirty="0"/>
          </a:p>
          <a:p>
            <a:pPr>
              <a:buNone/>
            </a:pPr>
            <a:r>
              <a:rPr lang="vi-VN" dirty="0">
                <a:sym typeface="Symbol"/>
              </a:rPr>
              <a:t></a:t>
            </a:r>
            <a:r>
              <a:rPr lang="vi-VN" baseline="-25000" dirty="0"/>
              <a:t>L</a:t>
            </a:r>
            <a:r>
              <a:rPr lang="vi-VN" dirty="0"/>
              <a:t> : dung sai kích thước cần đạt do nhà thiết kế qui định</a:t>
            </a:r>
            <a:endParaRPr lang="en-US" dirty="0"/>
          </a:p>
          <a:p>
            <a:pPr>
              <a:buNone/>
            </a:pPr>
            <a:endParaRPr lang="en-US" b="1"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389120"/>
          </a:xfrm>
        </p:spPr>
        <p:txBody>
          <a:bodyPr/>
          <a:lstStyle/>
          <a:p>
            <a:pPr algn="just">
              <a:lnSpc>
                <a:spcPct val="150000"/>
              </a:lnSpc>
              <a:buNone/>
            </a:pPr>
            <a:r>
              <a:rPr lang="en-US">
                <a:latin typeface="Times New Roman" pitchFamily="18" charset="0"/>
                <a:cs typeface="Times New Roman" pitchFamily="18" charset="0"/>
              </a:rPr>
              <a:t>    Theo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n</a:t>
            </a:r>
            <a:r>
              <a:rPr lang="vi-VN" dirty="0"/>
              <a:t>gười công nghệ khi thiết kế qui trình công nghệ phải chọn chuẩn định vị và các phương án định vị, tính sai số chuẩn. Nếu thỏa mản điều kiện</a:t>
            </a:r>
            <a:r>
              <a:rPr lang="en-US" dirty="0"/>
              <a:t>:</a:t>
            </a:r>
          </a:p>
          <a:p>
            <a:pPr algn="just">
              <a:lnSpc>
                <a:spcPct val="150000"/>
              </a:lnSpc>
              <a:buNone/>
            </a:pPr>
            <a:r>
              <a:rPr lang="en-US">
                <a:sym typeface="Symbol"/>
              </a:rPr>
              <a:t>                      </a:t>
            </a:r>
            <a:r>
              <a:rPr lang="vi-VN">
                <a:sym typeface="Symbol"/>
              </a:rPr>
              <a:t></a:t>
            </a:r>
            <a:r>
              <a:rPr lang="vi-VN" baseline="-25000" dirty="0"/>
              <a:t>c</a:t>
            </a:r>
            <a:r>
              <a:rPr lang="vi-VN" dirty="0"/>
              <a:t> &lt; [</a:t>
            </a:r>
            <a:r>
              <a:rPr lang="vi-VN" dirty="0">
                <a:sym typeface="Symbol"/>
              </a:rPr>
              <a:t></a:t>
            </a:r>
            <a:r>
              <a:rPr lang="vi-VN" baseline="-25000" dirty="0"/>
              <a:t>c</a:t>
            </a:r>
            <a:r>
              <a:rPr lang="vi-VN" dirty="0"/>
              <a:t>] = (1/3 </a:t>
            </a:r>
            <a:r>
              <a:rPr lang="vi-VN" dirty="0">
                <a:sym typeface="Symbol"/>
              </a:rPr>
              <a:t></a:t>
            </a:r>
            <a:r>
              <a:rPr lang="vi-VN" dirty="0"/>
              <a:t> 1/2) </a:t>
            </a:r>
            <a:r>
              <a:rPr lang="vi-VN" dirty="0">
                <a:sym typeface="Symbol"/>
              </a:rPr>
              <a:t></a:t>
            </a:r>
            <a:r>
              <a:rPr lang="vi-VN" dirty="0"/>
              <a:t>L</a:t>
            </a:r>
            <a:endParaRPr lang="en-US" dirty="0"/>
          </a:p>
          <a:p>
            <a:pPr algn="just">
              <a:lnSpc>
                <a:spcPct val="150000"/>
              </a:lnSpc>
              <a:buNone/>
            </a:pPr>
            <a:r>
              <a:rPr lang="vi-VN" dirty="0"/>
              <a:t> </a:t>
            </a:r>
            <a:r>
              <a:rPr lang="en-US" dirty="0"/>
              <a:t>	</a:t>
            </a:r>
            <a:r>
              <a:rPr lang="vi-VN" dirty="0"/>
              <a:t>thì việc chọn chuẩn đạt yêu cầu, nếu không thỏa người công nghệ </a:t>
            </a:r>
            <a:r>
              <a:rPr lang="vi-VN" dirty="0">
                <a:solidFill>
                  <a:srgbClr val="FF0000"/>
                </a:solidFill>
              </a:rPr>
              <a:t>phải chọn lại chuẩn cho thỏa điều kiện trên.</a:t>
            </a:r>
            <a:endParaRPr lang="en-US" dirty="0">
              <a:solidFill>
                <a:srgbClr val="FF0000"/>
              </a:solidFill>
            </a:endParaRPr>
          </a:p>
          <a:p>
            <a:pPr>
              <a:buNone/>
            </a:pP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229600" cy="6324600"/>
          </a:xfrm>
        </p:spPr>
        <p:txBody>
          <a:bodyPr>
            <a:normAutofit fontScale="92500" lnSpcReduction="10000"/>
          </a:bodyPr>
          <a:lstStyle/>
          <a:p>
            <a:pPr>
              <a:buNone/>
            </a:pPr>
            <a:r>
              <a:rPr lang="vi-VN" b="1" i="1" dirty="0"/>
              <a:t>c. Tính sai số chuẩn bằng chuỗi kích thước công nghệ</a:t>
            </a:r>
            <a:endParaRPr lang="en-US" b="1" i="1" dirty="0"/>
          </a:p>
          <a:p>
            <a:pPr>
              <a:lnSpc>
                <a:spcPct val="170000"/>
              </a:lnSpc>
              <a:buNone/>
            </a:pPr>
            <a:r>
              <a:rPr lang="vi-VN" dirty="0"/>
              <a:t>Chuổi kích thước công nghệ gồm 4 khâu cơ bản:</a:t>
            </a:r>
            <a:endParaRPr lang="en-US" dirty="0"/>
          </a:p>
          <a:p>
            <a:pPr>
              <a:lnSpc>
                <a:spcPct val="170000"/>
              </a:lnSpc>
            </a:pPr>
            <a:r>
              <a:rPr lang="vi-VN" dirty="0"/>
              <a:t>+ Khâu 1 – a: từ vị trí dụng cụ cắt đến chuẩn điều chỉnh </a:t>
            </a:r>
            <a:endParaRPr lang="en-US" dirty="0"/>
          </a:p>
          <a:p>
            <a:pPr>
              <a:lnSpc>
                <a:spcPct val="170000"/>
              </a:lnSpc>
            </a:pPr>
            <a:r>
              <a:rPr lang="vi-VN" dirty="0"/>
              <a:t>+ Khâu 2 – </a:t>
            </a:r>
            <a:r>
              <a:rPr lang="vi-VN" dirty="0">
                <a:solidFill>
                  <a:srgbClr val="FF0000"/>
                </a:solidFill>
              </a:rPr>
              <a:t>x1</a:t>
            </a:r>
            <a:r>
              <a:rPr lang="vi-VN" dirty="0"/>
              <a:t>: từ chuẩn điều chỉnh đến chuẩn định vị</a:t>
            </a:r>
            <a:endParaRPr lang="en-US" dirty="0"/>
          </a:p>
          <a:p>
            <a:pPr>
              <a:lnSpc>
                <a:spcPct val="170000"/>
              </a:lnSpc>
            </a:pPr>
            <a:r>
              <a:rPr lang="vi-VN" dirty="0"/>
              <a:t>+ Khâu 3 – </a:t>
            </a:r>
            <a:r>
              <a:rPr lang="vi-VN" dirty="0">
                <a:solidFill>
                  <a:srgbClr val="FF0000"/>
                </a:solidFill>
              </a:rPr>
              <a:t>x2</a:t>
            </a:r>
            <a:r>
              <a:rPr lang="vi-VN" dirty="0"/>
              <a:t>: từ chuẩn định vị đến gốc kích thước</a:t>
            </a:r>
            <a:endParaRPr lang="en-US" dirty="0"/>
          </a:p>
          <a:p>
            <a:pPr>
              <a:lnSpc>
                <a:spcPct val="170000"/>
              </a:lnSpc>
            </a:pPr>
            <a:r>
              <a:rPr lang="vi-VN" dirty="0"/>
              <a:t>+ Khâu 4 - H: từ gốc kích thước đến bề mặt dao (mặt gia công)</a:t>
            </a:r>
            <a:endParaRPr lang="en-US" dirty="0"/>
          </a:p>
          <a:p>
            <a:pPr>
              <a:buNone/>
            </a:pPr>
            <a:endParaRPr lang="en-US" dirty="0"/>
          </a:p>
          <a:p>
            <a:pPr>
              <a:buNone/>
            </a:pPr>
            <a:r>
              <a:rPr lang="vi-VN" dirty="0"/>
              <a:t>Sự dao động của khâu 2 (x</a:t>
            </a:r>
            <a:r>
              <a:rPr lang="vi-VN" baseline="-25000" dirty="0"/>
              <a:t>1</a:t>
            </a:r>
            <a:r>
              <a:rPr lang="vi-VN" dirty="0"/>
              <a:t>) và khâu 3 (x</a:t>
            </a:r>
            <a:r>
              <a:rPr lang="vi-VN" baseline="-25000" dirty="0"/>
              <a:t>2</a:t>
            </a:r>
            <a:r>
              <a:rPr lang="vi-VN" dirty="0"/>
              <a:t>) gây ra sai số chuẩn.</a:t>
            </a:r>
            <a:endParaRPr lang="en-US" dirty="0"/>
          </a:p>
          <a:p>
            <a:pPr>
              <a:buNone/>
            </a:pPr>
            <a:endParaRPr lang="en-US" dirty="0"/>
          </a:p>
          <a:p>
            <a:pPr>
              <a:buNone/>
            </a:pPr>
            <a:r>
              <a:rPr lang="vi-VN" dirty="0"/>
              <a:t>Tức là: </a:t>
            </a:r>
            <a:r>
              <a:rPr lang="vi-VN" dirty="0">
                <a:sym typeface="Symbol"/>
              </a:rPr>
              <a:t></a:t>
            </a:r>
            <a:r>
              <a:rPr lang="vi-VN" baseline="-25000" dirty="0"/>
              <a:t>c</a:t>
            </a:r>
            <a:r>
              <a:rPr lang="vi-VN" dirty="0"/>
              <a:t> (</a:t>
            </a:r>
            <a:r>
              <a:rPr lang="fr-FR" dirty="0"/>
              <a:t>H</a:t>
            </a:r>
            <a:r>
              <a:rPr lang="vi-VN" dirty="0"/>
              <a:t>) = Δx</a:t>
            </a:r>
            <a:r>
              <a:rPr lang="vi-VN" baseline="-25000" dirty="0"/>
              <a:t>1 </a:t>
            </a:r>
            <a:r>
              <a:rPr lang="vi-VN" dirty="0"/>
              <a:t>+ Δx</a:t>
            </a:r>
            <a:r>
              <a:rPr lang="vi-VN" baseline="-25000" dirty="0"/>
              <a:t>2</a:t>
            </a:r>
            <a:r>
              <a:rPr lang="fr-FR" dirty="0"/>
              <a:t>= </a:t>
            </a:r>
            <a:endParaRPr lang="en-US" dirty="0"/>
          </a:p>
          <a:p>
            <a:pPr>
              <a:buNone/>
            </a:pPr>
            <a:endParaRPr lang="en-US" dirty="0"/>
          </a:p>
          <a:p>
            <a:pPr>
              <a:buNone/>
            </a:pPr>
            <a:r>
              <a:rPr lang="vi-VN" dirty="0"/>
              <a:t>Nếu số khâu biến động càng nhiều thì sai số chuẩn càng lớn.</a:t>
            </a:r>
            <a:endParaRPr lang="en-US" dirty="0"/>
          </a:p>
          <a:p>
            <a:pPr>
              <a:buNone/>
            </a:pPr>
            <a:endParaRPr lang="en-US" dirty="0"/>
          </a:p>
          <a:p>
            <a:pPr>
              <a:buNone/>
            </a:pPr>
            <a:endParaRPr lang="en-US" dirty="0"/>
          </a:p>
          <a:p>
            <a:pPr>
              <a:buNone/>
            </a:pPr>
            <a:endParaRPr lang="en-US" dirty="0"/>
          </a:p>
        </p:txBody>
      </p:sp>
      <p:graphicFrame>
        <p:nvGraphicFramePr>
          <p:cNvPr id="53250" name="Object 2"/>
          <p:cNvGraphicFramePr>
            <a:graphicFrameLocks noChangeAspect="1"/>
          </p:cNvGraphicFramePr>
          <p:nvPr/>
        </p:nvGraphicFramePr>
        <p:xfrm>
          <a:off x="3845560" y="5219700"/>
          <a:ext cx="2707640" cy="495300"/>
        </p:xfrm>
        <a:graphic>
          <a:graphicData uri="http://schemas.openxmlformats.org/presentationml/2006/ole">
            <mc:AlternateContent xmlns:mc="http://schemas.openxmlformats.org/markup-compatibility/2006">
              <mc:Choice xmlns:v="urn:schemas-microsoft-com:vml" Requires="v">
                <p:oleObj spid="_x0000_s53259" name="Equation" r:id="rId3" imgW="1040948" imgH="228501" progId="Equation.3">
                  <p:embed/>
                </p:oleObj>
              </mc:Choice>
              <mc:Fallback>
                <p:oleObj name="Equation" r:id="rId3" imgW="1040948" imgH="228501"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5560" y="5219700"/>
                        <a:ext cx="270764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229600" cy="4800600"/>
          </a:xfrm>
        </p:spPr>
        <p:txBody>
          <a:bodyPr>
            <a:normAutofit/>
          </a:bodyPr>
          <a:lstStyle/>
          <a:p>
            <a:pPr>
              <a:buNone/>
            </a:pPr>
            <a:r>
              <a:rPr lang="vi-VN" b="1" dirty="0">
                <a:solidFill>
                  <a:srgbClr val="FF0000"/>
                </a:solidFill>
              </a:rPr>
              <a:t>Trình tự để tính sai số chuẩn cho kích thước </a:t>
            </a:r>
            <a:r>
              <a:rPr lang="vi-VN" b="1">
                <a:solidFill>
                  <a:srgbClr val="FF0000"/>
                </a:solidFill>
              </a:rPr>
              <a:t>gia công:</a:t>
            </a:r>
            <a:endParaRPr lang="en-US" b="1" dirty="0">
              <a:solidFill>
                <a:srgbClr val="FF0000"/>
              </a:solidFill>
            </a:endParaRPr>
          </a:p>
          <a:p>
            <a:pPr marL="514350" indent="-514350">
              <a:buFont typeface="+mj-lt"/>
              <a:buAutoNum type="arabicPeriod"/>
            </a:pPr>
            <a:r>
              <a:rPr lang="vi-VN" dirty="0"/>
              <a:t>- Vẽ sơ đồ gá đặt khi gia công.</a:t>
            </a:r>
            <a:endParaRPr lang="en-US" dirty="0"/>
          </a:p>
          <a:p>
            <a:pPr marL="514350" indent="-514350">
              <a:buFont typeface="+mj-lt"/>
              <a:buAutoNum type="arabicPeriod"/>
            </a:pPr>
            <a:r>
              <a:rPr lang="vi-VN" dirty="0"/>
              <a:t>- Xác định rõ chuẩn định vị, chuẩn điều chỉnh, gốc kích thước.</a:t>
            </a:r>
            <a:endParaRPr lang="en-US" dirty="0"/>
          </a:p>
          <a:p>
            <a:pPr marL="514350" indent="-514350">
              <a:buFont typeface="+mj-lt"/>
              <a:buAutoNum type="arabicPeriod"/>
            </a:pPr>
            <a:r>
              <a:rPr lang="vi-VN" dirty="0"/>
              <a:t>- </a:t>
            </a:r>
            <a:r>
              <a:rPr lang="vi-VN"/>
              <a:t>Vẽ ch</a:t>
            </a:r>
            <a:r>
              <a:rPr lang="en-US"/>
              <a:t>uỗi</a:t>
            </a:r>
            <a:r>
              <a:rPr lang="vi-VN"/>
              <a:t> </a:t>
            </a:r>
            <a:r>
              <a:rPr lang="vi-VN" dirty="0"/>
              <a:t>kích thước công nghệ trên sơ đồ gá đặt, kích thước trong chuổi này </a:t>
            </a:r>
            <a:r>
              <a:rPr lang="vi-VN" dirty="0">
                <a:solidFill>
                  <a:srgbClr val="FF0000"/>
                </a:solidFill>
              </a:rPr>
              <a:t>có gốc và có hướng</a:t>
            </a:r>
            <a:r>
              <a:rPr lang="vi-VN" dirty="0"/>
              <a:t>.</a:t>
            </a:r>
            <a:endParaRPr lang="en-US" dirty="0"/>
          </a:p>
          <a:p>
            <a:pPr marL="514350" indent="-514350">
              <a:buFont typeface="+mj-lt"/>
              <a:buAutoNum type="arabicPeriod"/>
            </a:pPr>
            <a:r>
              <a:rPr lang="vi-VN" dirty="0"/>
              <a:t>- V</a:t>
            </a:r>
            <a:r>
              <a:rPr lang="en-US" err="1"/>
              <a:t>iết</a:t>
            </a:r>
            <a:r>
              <a:rPr lang="vi-VN"/>
              <a:t> ch</a:t>
            </a:r>
            <a:r>
              <a:rPr lang="en-US"/>
              <a:t>uỗi</a:t>
            </a:r>
            <a:r>
              <a:rPr lang="vi-VN"/>
              <a:t> </a:t>
            </a:r>
            <a:r>
              <a:rPr lang="vi-VN" dirty="0"/>
              <a:t>kích thước công nghệ.</a:t>
            </a:r>
            <a:endParaRPr lang="en-US" dirty="0"/>
          </a:p>
          <a:p>
            <a:pPr marL="514350" indent="-514350">
              <a:buFont typeface="+mj-lt"/>
              <a:buAutoNum type="arabicPeriod"/>
            </a:pPr>
            <a:r>
              <a:rPr lang="vi-VN" dirty="0"/>
              <a:t>- Tìm các lượng biến động của khâu x1 và khâu x2.</a:t>
            </a:r>
            <a:endParaRPr lang="en-US" dirty="0"/>
          </a:p>
          <a:p>
            <a:pPr marL="514350" indent="-514350">
              <a:buFont typeface="+mj-lt"/>
              <a:buAutoNum type="arabicPeriod"/>
            </a:pPr>
            <a:r>
              <a:rPr lang="vi-VN" dirty="0"/>
              <a:t>- Sai số chuẩn của kích thước gia công chính là tổng các lượng biến động Δx</a:t>
            </a:r>
            <a:r>
              <a:rPr lang="vi-VN" baseline="-25000" dirty="0"/>
              <a:t>1</a:t>
            </a:r>
            <a:r>
              <a:rPr lang="vi-VN" dirty="0"/>
              <a:t> và Δx</a:t>
            </a:r>
            <a:r>
              <a:rPr lang="vi-VN" baseline="-25000" dirty="0"/>
              <a:t>2</a:t>
            </a:r>
            <a:endParaRPr lang="en-US" dirty="0"/>
          </a:p>
          <a:p>
            <a:pPr>
              <a:buNone/>
            </a:pP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2651</TotalTime>
  <Words>2796</Words>
  <Application>Microsoft Office PowerPoint</Application>
  <PresentationFormat>On-screen Show (4:3)</PresentationFormat>
  <Paragraphs>386</Paragraphs>
  <Slides>106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106</vt:i4>
      </vt:variant>
    </vt:vector>
  </HeadingPairs>
  <TitlesOfParts>
    <vt:vector size="108" baseType="lpstr">
      <vt:lpstr>Flow</vt:lpstr>
      <vt:lpstr>Equation</vt:lpstr>
      <vt:lpstr>Chương 5 Chuẩn và Phương pháp gá đặt chi tiết</vt:lpstr>
      <vt:lpstr>I. Định nghĩa và phân loại chuẩn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 dạng định vị chi tiết </vt:lpstr>
      <vt:lpstr>Các dạng định vị chi tiết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 dạng định vị chi tiết </vt:lpstr>
      <vt:lpstr>4.2 CÁC BỘ PHẬN CỦA ĐỒ GÁ</vt:lpstr>
      <vt:lpstr>Các chi tiết và cơ cấu định vị</vt:lpstr>
      <vt:lpstr>Các chi tiết định vị vào mặt phẳng</vt:lpstr>
      <vt:lpstr>Các chi tiết định vị vào mặt phẳng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Phiến tỳ </vt:lpstr>
      <vt:lpstr>PowerPoint Presentation</vt:lpstr>
      <vt:lpstr>Phiến tỳ cố định có khía rãnh</vt:lpstr>
      <vt:lpstr>PowerPoint Presentation</vt:lpstr>
      <vt:lpstr>Chi tiết định vị vào mặt trụ ngoài</vt:lpstr>
      <vt:lpstr>Khối V</vt:lpstr>
      <vt:lpstr>Khối V cố định</vt:lpstr>
      <vt:lpstr>Khối V di động</vt:lpstr>
      <vt:lpstr>Khối V lắp trên mặt đứng</vt:lpstr>
      <vt:lpstr>Định vị mặt đầu và có lỗ lắp chốt định vị</vt:lpstr>
      <vt:lpstr>Định vị mặt đầu và có lỗ lắp chốt định vị</vt:lpstr>
      <vt:lpstr>Côn Định vị</vt:lpstr>
      <vt:lpstr>PowerPoint Presentation</vt:lpstr>
      <vt:lpstr>Các chi tiết định vị mặt trụ trong</vt:lpstr>
      <vt:lpstr>Chốt định vị </vt:lpstr>
      <vt:lpstr>Chốt định vị có ren D &gt; 20 </vt:lpstr>
      <vt:lpstr>Chốt định vị có ren</vt:lpstr>
      <vt:lpstr>Chốt định vị không có ren</vt:lpstr>
      <vt:lpstr>Chốt định vị </vt:lpstr>
      <vt:lpstr>Chốt trám D&gt;10, không ren</vt:lpstr>
      <vt:lpstr>PowerPoint Presentation</vt:lpstr>
      <vt:lpstr>Trục gá bung</vt:lpstr>
      <vt:lpstr>Trục gá bung</vt:lpstr>
      <vt:lpstr>Trục gá bung dùng chất dẻo</vt:lpstr>
      <vt:lpstr>Trục gá bung </vt:lpstr>
      <vt:lpstr>Mũi tâm</vt:lpstr>
      <vt:lpstr>PowerPoint Presentation</vt:lpstr>
      <vt:lpstr>Các chi tiết định vị phụ</vt:lpstr>
      <vt:lpstr>Các chi tiết định vị phụ</vt:lpstr>
      <vt:lpstr>Các chi tiết định vị phụ</vt:lpstr>
      <vt:lpstr>PowerPoint Presentation</vt:lpstr>
      <vt:lpstr>PowerPoint Presentation</vt:lpstr>
      <vt:lpstr>PowerPoint Presentation</vt:lpstr>
      <vt:lpstr>PowerPoint Presentation</vt:lpstr>
      <vt:lpstr>PowerPoint Presentation</vt:lpstr>
      <vt:lpstr>PowerPoint Presentation</vt:lpstr>
      <vt:lpstr>Cơ cấu kẹp chặt kiểu cơ khí.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IV. Nguyên tắc chọn chuẩn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 Sai số gá đặt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Chuẩn và Phương pháp gá đặt chi tiết</dc:title>
  <dc:creator>AnhTuan</dc:creator>
  <cp:lastModifiedBy>Windows User</cp:lastModifiedBy>
  <cp:revision>238</cp:revision>
  <dcterms:created xsi:type="dcterms:W3CDTF">2012-03-09T03:37:27Z</dcterms:created>
  <dcterms:modified xsi:type="dcterms:W3CDTF">2020-03-12T15:45:05Z</dcterms:modified>
</cp:coreProperties>
</file>