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56" r:id="rId3"/>
    <p:sldId id="257" r:id="rId4"/>
    <p:sldId id="336" r:id="rId5"/>
    <p:sldId id="272" r:id="rId6"/>
    <p:sldId id="271" r:id="rId7"/>
    <p:sldId id="270" r:id="rId8"/>
    <p:sldId id="269" r:id="rId9"/>
    <p:sldId id="267" r:id="rId10"/>
    <p:sldId id="264" r:id="rId11"/>
    <p:sldId id="263" r:id="rId12"/>
    <p:sldId id="286" r:id="rId13"/>
    <p:sldId id="285" r:id="rId14"/>
    <p:sldId id="284" r:id="rId15"/>
    <p:sldId id="332" r:id="rId16"/>
    <p:sldId id="331" r:id="rId17"/>
    <p:sldId id="333" r:id="rId18"/>
    <p:sldId id="283" r:id="rId19"/>
    <p:sldId id="337" r:id="rId20"/>
    <p:sldId id="334" r:id="rId21"/>
    <p:sldId id="282" r:id="rId22"/>
    <p:sldId id="265" r:id="rId23"/>
    <p:sldId id="339" r:id="rId24"/>
    <p:sldId id="338" r:id="rId25"/>
    <p:sldId id="281" r:id="rId26"/>
    <p:sldId id="280" r:id="rId27"/>
    <p:sldId id="279" r:id="rId28"/>
    <p:sldId id="278" r:id="rId29"/>
    <p:sldId id="277" r:id="rId30"/>
    <p:sldId id="276" r:id="rId31"/>
    <p:sldId id="275" r:id="rId32"/>
    <p:sldId id="274" r:id="rId33"/>
    <p:sldId id="340" r:id="rId34"/>
    <p:sldId id="273" r:id="rId35"/>
    <p:sldId id="341" r:id="rId36"/>
    <p:sldId id="307" r:id="rId37"/>
    <p:sldId id="288" r:id="rId38"/>
    <p:sldId id="342" r:id="rId39"/>
    <p:sldId id="316" r:id="rId40"/>
    <p:sldId id="314"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29534095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310091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15BA178-FB76-4C43-9D0D-60AAB06D7DE8}"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598933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15BA178-FB76-4C43-9D0D-60AAB06D7DE8}" type="datetimeFigureOut">
              <a:rPr lang="en-US" smtClean="0"/>
              <a:t>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28082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15BA178-FB76-4C43-9D0D-60AAB06D7DE8}" type="datetimeFigureOut">
              <a:rPr lang="en-US" smtClean="0"/>
              <a:t>1/25/2021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515937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15BA178-FB76-4C43-9D0D-60AAB06D7DE8}" type="datetimeFigureOut">
              <a:rPr lang="en-US" smtClean="0"/>
              <a:t>1/25/2021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702386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5BA178-FB76-4C43-9D0D-60AAB06D7DE8}" type="datetimeFigureOut">
              <a:rPr lang="en-US" smtClean="0"/>
              <a:t>1/25/2021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61724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5BA178-FB76-4C43-9D0D-60AAB06D7DE8}" type="datetimeFigureOut">
              <a:rPr lang="en-US" smtClean="0"/>
              <a:t>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842374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5BA178-FB76-4C43-9D0D-60AAB06D7DE8}" type="datetimeFigureOut">
              <a:rPr lang="en-US" smtClean="0"/>
              <a:t>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512179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828501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208837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5BA178-FB76-4C43-9D0D-60AAB06D7DE8}" type="datetimeFigureOut">
              <a:rPr lang="en-US" smtClean="0"/>
              <a:t>1/25/2021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81F1BB-EACE-4B71-AC5D-C77A44C897F1}" type="slidenum">
              <a:rPr lang="en-US" smtClean="0"/>
              <a:t>‹#›</a:t>
            </a:fld>
            <a:endParaRPr lang="en-US"/>
          </a:p>
        </p:txBody>
      </p:sp>
    </p:spTree>
    <p:extLst>
      <p:ext uri="{BB962C8B-B14F-4D97-AF65-F5344CB8AC3E}">
        <p14:creationId xmlns:p14="http://schemas.microsoft.com/office/powerpoint/2010/main" val="27015714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wmf"/></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6.jpeg"/><Relationship Id="rId4" Type="http://schemas.openxmlformats.org/officeDocument/2006/relationships/image" Target="../media/image25.jpe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7.jpe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9.jpeg"/><Relationship Id="rId4" Type="http://schemas.openxmlformats.org/officeDocument/2006/relationships/image" Target="../media/image28.jpe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36.jpeg"/><Relationship Id="rId4" Type="http://schemas.openxmlformats.org/officeDocument/2006/relationships/image" Target="../media/image35.jpe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38.jpeg"/><Relationship Id="rId4" Type="http://schemas.openxmlformats.org/officeDocument/2006/relationships/image" Target="../media/image37.jpe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re 1"/>
          <p:cNvSpPr txBox="1">
            <a:spLocks/>
          </p:cNvSpPr>
          <p:nvPr/>
        </p:nvSpPr>
        <p:spPr bwMode="auto">
          <a:xfrm>
            <a:off x="304800" y="2344188"/>
            <a:ext cx="8548687" cy="2543696"/>
          </a:xfrm>
          <a:prstGeom prst="rect">
            <a:avLst/>
          </a:prstGeom>
          <a:ln w="25400" cap="flat" cmpd="sng" algn="ctr">
            <a:solidFill>
              <a:schemeClr val="accent5"/>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fontAlgn="auto">
              <a:spcBef>
                <a:spcPts val="0"/>
              </a:spcBef>
              <a:spcAft>
                <a:spcPts val="0"/>
              </a:spcAft>
              <a:defRPr/>
            </a:pPr>
            <a:r>
              <a:rPr lang="en-US" sz="3200" b="1" spc="50" dirty="0">
                <a:ln w="11430"/>
                <a:solidFill>
                  <a:srgbClr val="C00000"/>
                </a:solidFill>
                <a:latin typeface="Constantia"/>
              </a:rPr>
              <a:t>CHÀO MỪNG CÁC EM HỌC SINH </a:t>
            </a:r>
          </a:p>
          <a:p>
            <a:pPr algn="ctr" fontAlgn="auto">
              <a:spcBef>
                <a:spcPts val="0"/>
              </a:spcBef>
              <a:spcAft>
                <a:spcPts val="0"/>
              </a:spcAft>
              <a:defRPr/>
            </a:pPr>
            <a:r>
              <a:rPr lang="en-US" sz="3200" b="1" spc="50" dirty="0">
                <a:ln w="11430"/>
                <a:solidFill>
                  <a:srgbClr val="C00000"/>
                </a:solidFill>
                <a:latin typeface="Constantia"/>
              </a:rPr>
              <a:t>ĐẾN VỚI MÔN HỌC </a:t>
            </a:r>
          </a:p>
          <a:p>
            <a:pPr algn="ctr" fontAlgn="auto">
              <a:spcBef>
                <a:spcPts val="0"/>
              </a:spcBef>
              <a:spcAft>
                <a:spcPts val="0"/>
              </a:spcAft>
              <a:defRPr/>
            </a:pPr>
            <a:r>
              <a:rPr lang="en-US" altLang="zh-CN" sz="3600" b="1" spc="50" dirty="0" smtClean="0">
                <a:ln w="11430"/>
                <a:solidFill>
                  <a:srgbClr val="C00000"/>
                </a:solidFill>
                <a:latin typeface="Constantia"/>
              </a:rPr>
              <a:t>DINH DƯỠNG LÝ THUYẾT</a:t>
            </a:r>
            <a:endParaRPr lang="fr-CA" altLang="zh-CN" sz="3200" b="1" dirty="0">
              <a:solidFill>
                <a:srgbClr val="07389B"/>
              </a:solidFill>
              <a:latin typeface="Arial" pitchFamily="34" charset="0"/>
              <a:cs typeface="Arial" pitchFamily="34" charset="0"/>
            </a:endParaRPr>
          </a:p>
        </p:txBody>
      </p:sp>
      <p:sp>
        <p:nvSpPr>
          <p:cNvPr id="7" name="Rectangle 1"/>
          <p:cNvSpPr>
            <a:spLocks noChangeArrowheads="1"/>
          </p:cNvSpPr>
          <p:nvPr/>
        </p:nvSpPr>
        <p:spPr bwMode="auto">
          <a:xfrm>
            <a:off x="5631872" y="5954857"/>
            <a:ext cx="3505201"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b="1" dirty="0" err="1"/>
              <a:t>Giảng</a:t>
            </a:r>
            <a:r>
              <a:rPr lang="en-US" b="1" dirty="0"/>
              <a:t> </a:t>
            </a:r>
            <a:r>
              <a:rPr lang="en-US" b="1" dirty="0" err="1"/>
              <a:t>viên</a:t>
            </a:r>
            <a:r>
              <a:rPr lang="en-US" b="1" dirty="0"/>
              <a:t>: </a:t>
            </a:r>
            <a:r>
              <a:rPr lang="en-US" b="1" dirty="0" err="1"/>
              <a:t>Đặng</a:t>
            </a:r>
            <a:r>
              <a:rPr lang="en-US" b="1" dirty="0"/>
              <a:t> </a:t>
            </a:r>
            <a:r>
              <a:rPr lang="en-US" b="1" dirty="0" err="1"/>
              <a:t>Thị</a:t>
            </a:r>
            <a:r>
              <a:rPr lang="en-US" b="1" dirty="0"/>
              <a:t> </a:t>
            </a:r>
            <a:r>
              <a:rPr lang="en-US" b="1" dirty="0" err="1"/>
              <a:t>Nhật</a:t>
            </a:r>
            <a:r>
              <a:rPr lang="en-US" b="1" dirty="0"/>
              <a:t> Minh</a:t>
            </a:r>
          </a:p>
          <a:p>
            <a:r>
              <a:rPr lang="en-US" b="1" dirty="0" err="1"/>
              <a:t>Số</a:t>
            </a:r>
            <a:r>
              <a:rPr lang="en-US" b="1" dirty="0"/>
              <a:t> ĐT: 0918 704 826</a:t>
            </a:r>
          </a:p>
          <a:p>
            <a:r>
              <a:rPr lang="en-US" b="1" dirty="0"/>
              <a:t>Mail: dangminh4377@gmail.com</a:t>
            </a:r>
          </a:p>
        </p:txBody>
      </p:sp>
    </p:spTree>
    <p:extLst>
      <p:ext uri="{BB962C8B-B14F-4D97-AF65-F5344CB8AC3E}">
        <p14:creationId xmlns:p14="http://schemas.microsoft.com/office/powerpoint/2010/main" val="2378678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200024" y="757238"/>
            <a:ext cx="8715375" cy="534352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4290">
              <a:buClr>
                <a:schemeClr val="tx1">
                  <a:lumMod val="75000"/>
                  <a:lumOff val="25000"/>
                </a:schemeClr>
              </a:buClr>
              <a:defRPr/>
            </a:pPr>
            <a:endParaRPr lang="en-US" sz="1000" b="1" dirty="0" smtClean="0"/>
          </a:p>
          <a:p>
            <a:pPr marL="34290">
              <a:buClr>
                <a:schemeClr val="tx1">
                  <a:lumMod val="75000"/>
                  <a:lumOff val="25000"/>
                </a:schemeClr>
              </a:buClr>
              <a:defRPr/>
            </a:pPr>
            <a:r>
              <a:rPr lang="de-DE" sz="4400" b="1" dirty="0" smtClean="0">
                <a:solidFill>
                  <a:schemeClr val="tx1"/>
                </a:solidFill>
                <a:latin typeface="Times New Roman" pitchFamily="18" charset="0"/>
                <a:cs typeface="Times New Roman" pitchFamily="18" charset="0"/>
              </a:rPr>
              <a:t>Bài</a:t>
            </a:r>
            <a:r>
              <a:rPr lang="vi-VN" sz="4400" b="1" dirty="0" smtClean="0">
                <a:solidFill>
                  <a:schemeClr val="tx1"/>
                </a:solidFill>
                <a:latin typeface="Times New Roman" pitchFamily="18" charset="0"/>
                <a:cs typeface="Times New Roman" pitchFamily="18" charset="0"/>
              </a:rPr>
              <a:t> </a:t>
            </a:r>
            <a:r>
              <a:rPr lang="en-US" sz="4400" b="1" dirty="0" smtClean="0">
                <a:solidFill>
                  <a:schemeClr val="tx1"/>
                </a:solidFill>
                <a:latin typeface="Times New Roman" pitchFamily="18" charset="0"/>
                <a:cs typeface="Times New Roman" pitchFamily="18" charset="0"/>
              </a:rPr>
              <a:t>2</a:t>
            </a:r>
            <a:endParaRPr lang="vi-VN" sz="4400" b="1" dirty="0" smtClean="0">
              <a:solidFill>
                <a:schemeClr val="tx1"/>
              </a:solidFill>
              <a:latin typeface="Times New Roman" pitchFamily="18" charset="0"/>
              <a:cs typeface="Times New Roman" pitchFamily="18" charset="0"/>
            </a:endParaRPr>
          </a:p>
          <a:p>
            <a:pPr marL="34290">
              <a:buClr>
                <a:schemeClr val="tx1">
                  <a:lumMod val="75000"/>
                  <a:lumOff val="25000"/>
                </a:schemeClr>
              </a:buClr>
              <a:defRPr/>
            </a:pPr>
            <a:r>
              <a:rPr lang="vi-VN" b="1" dirty="0" smtClean="0">
                <a:solidFill>
                  <a:schemeClr val="tx1"/>
                </a:solidFill>
                <a:latin typeface="Times New Roman" pitchFamily="18" charset="0"/>
                <a:cs typeface="Times New Roman" pitchFamily="18" charset="0"/>
              </a:rPr>
              <a:t>ẢNH </a:t>
            </a:r>
            <a:r>
              <a:rPr lang="vi-VN" b="1" dirty="0">
                <a:solidFill>
                  <a:schemeClr val="tx1"/>
                </a:solidFill>
                <a:latin typeface="Times New Roman" pitchFamily="18" charset="0"/>
                <a:cs typeface="Times New Roman" pitchFamily="18" charset="0"/>
              </a:rPr>
              <a:t>HƯỞNG CÁC CHẤT DINH DƯỠNG </a:t>
            </a:r>
          </a:p>
          <a:p>
            <a:pPr marL="34290">
              <a:buClr>
                <a:schemeClr val="tx1">
                  <a:lumMod val="75000"/>
                  <a:lumOff val="25000"/>
                </a:schemeClr>
              </a:buClr>
              <a:defRPr/>
            </a:pPr>
            <a:r>
              <a:rPr lang="vi-VN" b="1" dirty="0">
                <a:solidFill>
                  <a:schemeClr val="tx1"/>
                </a:solidFill>
                <a:latin typeface="Times New Roman" pitchFamily="18" charset="0"/>
                <a:cs typeface="Times New Roman" pitchFamily="18" charset="0"/>
              </a:rPr>
              <a:t>              ĐỐI VỚI SỨC KHOẺ CON NGƯỜI</a:t>
            </a:r>
          </a:p>
          <a:p>
            <a:pPr marL="34290">
              <a:buClr>
                <a:schemeClr val="tx1">
                  <a:lumMod val="75000"/>
                  <a:lumOff val="25000"/>
                </a:schemeClr>
              </a:buClr>
              <a:defRPr/>
            </a:pPr>
            <a:r>
              <a:rPr lang="en-US" b="1" dirty="0" smtClean="0">
                <a:solidFill>
                  <a:schemeClr val="tx1"/>
                </a:solidFill>
                <a:latin typeface="Times New Roman" pitchFamily="18" charset="0"/>
                <a:cs typeface="Times New Roman" pitchFamily="18" charset="0"/>
              </a:rPr>
              <a:t>(4 </a:t>
            </a:r>
            <a:r>
              <a:rPr lang="en-US" b="1" dirty="0" err="1" smtClean="0">
                <a:solidFill>
                  <a:schemeClr val="tx1"/>
                </a:solidFill>
                <a:latin typeface="Times New Roman" pitchFamily="18" charset="0"/>
                <a:cs typeface="Times New Roman" pitchFamily="18" charset="0"/>
              </a:rPr>
              <a:t>tiết</a:t>
            </a:r>
            <a:r>
              <a:rPr lang="en-US" b="1" dirty="0" smtClean="0">
                <a:solidFill>
                  <a:schemeClr val="tx1"/>
                </a:solidFill>
                <a:latin typeface="Times New Roman" pitchFamily="18" charset="0"/>
                <a:cs typeface="Times New Roman" pitchFamily="18" charset="0"/>
              </a:rPr>
              <a:t>)</a:t>
            </a:r>
            <a:endParaRPr lang="en-US" b="1" dirty="0">
              <a:solidFill>
                <a:schemeClr val="tx1"/>
              </a:solidFill>
              <a:latin typeface="Times New Roman" pitchFamily="18" charset="0"/>
              <a:cs typeface="Times New Roman" pitchFamily="18" charset="0"/>
            </a:endParaRPr>
          </a:p>
        </p:txBody>
      </p:sp>
      <p:pic>
        <p:nvPicPr>
          <p:cNvPr id="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Vai trò các chất dinh dưỡng trong cơ thể"/>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3706092"/>
            <a:ext cx="5791200" cy="312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0954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pic>
        <p:nvPicPr>
          <p:cNvPr id="12" name="Picture 3" descr="MCj0134549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0" y="2249487"/>
            <a:ext cx="7381701" cy="11795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1/ </a:t>
            </a:r>
            <a:r>
              <a:rPr lang="en-US" sz="3200" dirty="0" err="1" smtClean="0">
                <a:latin typeface="Arial" pitchFamily="34" charset="0"/>
                <a:cs typeface="Arial" pitchFamily="34" charset="0"/>
              </a:rPr>
              <a:t>Dinh</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dưỡng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là</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gì</a:t>
            </a:r>
            <a:r>
              <a:rPr lang="en-US" sz="3200" dirty="0" smtClean="0">
                <a:latin typeface="Arial" pitchFamily="34" charset="0"/>
                <a:cs typeface="Arial" pitchFamily="34" charset="0"/>
              </a:rPr>
              <a:t>? </a:t>
            </a:r>
            <a:endParaRPr lang="en-US" sz="3200" dirty="0">
              <a:latin typeface="Arial" pitchFamily="34" charset="0"/>
              <a:cs typeface="Arial" pitchFamily="34" charset="0"/>
            </a:endParaRPr>
          </a:p>
        </p:txBody>
      </p:sp>
      <p:sp>
        <p:nvSpPr>
          <p:cNvPr id="14" name="Rounded Rectangle 13"/>
          <p:cNvSpPr/>
          <p:nvPr/>
        </p:nvSpPr>
        <p:spPr>
          <a:xfrm>
            <a:off x="-1" y="3990975"/>
            <a:ext cx="7996845" cy="103822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2/ </a:t>
            </a:r>
            <a:r>
              <a:rPr lang="en-US" sz="3200" dirty="0" err="1" smtClean="0">
                <a:latin typeface="Arial" pitchFamily="34" charset="0"/>
                <a:cs typeface="Arial" pitchFamily="34" charset="0"/>
              </a:rPr>
              <a:t>Tầm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quan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trọng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của</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dinh</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dưỡng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là</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gì</a:t>
            </a:r>
            <a:r>
              <a:rPr lang="en-US" sz="3200" dirty="0" smtClean="0">
                <a:latin typeface="Arial" pitchFamily="34" charset="0"/>
                <a:cs typeface="Arial" pitchFamily="34" charset="0"/>
              </a:rPr>
              <a:t>?</a:t>
            </a:r>
            <a:endParaRPr lang="en-US" sz="3200" dirty="0">
              <a:latin typeface="Arial" pitchFamily="34" charset="0"/>
              <a:cs typeface="Arial" pitchFamily="34" charset="0"/>
            </a:endParaRPr>
          </a:p>
        </p:txBody>
      </p:sp>
      <p:sp>
        <p:nvSpPr>
          <p:cNvPr id="15" name="Rounded Rectangle 14"/>
          <p:cNvSpPr/>
          <p:nvPr/>
        </p:nvSpPr>
        <p:spPr>
          <a:xfrm>
            <a:off x="0" y="5514975"/>
            <a:ext cx="9144000" cy="103822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3/</a:t>
            </a:r>
            <a:r>
              <a:rPr lang="en-US" sz="3200" dirty="0" err="1" smtClean="0">
                <a:latin typeface="Arial" pitchFamily="34" charset="0"/>
                <a:cs typeface="Arial" pitchFamily="34" charset="0"/>
              </a:rPr>
              <a:t>Kể</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tên</a:t>
            </a:r>
            <a:r>
              <a:rPr lang="en-US" sz="3200" dirty="0" smtClean="0">
                <a:latin typeface="Arial" pitchFamily="34" charset="0"/>
                <a:cs typeface="Arial" pitchFamily="34" charset="0"/>
              </a:rPr>
              <a:t> </a:t>
            </a:r>
          </a:p>
          <a:p>
            <a:pPr>
              <a:defRPr/>
            </a:pPr>
            <a:r>
              <a:rPr lang="en-US" sz="3200" dirty="0">
                <a:latin typeface="Arial" pitchFamily="34" charset="0"/>
                <a:cs typeface="Arial" pitchFamily="34" charset="0"/>
              </a:rPr>
              <a:t> </a:t>
            </a:r>
            <a:r>
              <a:rPr lang="en-US" sz="3200" dirty="0" smtClean="0">
                <a:latin typeface="Arial" pitchFamily="34" charset="0"/>
                <a:cs typeface="Arial" pitchFamily="34" charset="0"/>
              </a:rPr>
              <a:t>          2 </a:t>
            </a:r>
            <a:r>
              <a:rPr lang="en-US" sz="3200" dirty="0" err="1" smtClean="0">
                <a:latin typeface="Arial" pitchFamily="34" charset="0"/>
                <a:cs typeface="Arial" pitchFamily="34" charset="0"/>
              </a:rPr>
              <a:t>nhà</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dinh</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dưỡng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đầu</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tiên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của</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Việt</a:t>
            </a:r>
            <a:r>
              <a:rPr lang="en-US" sz="3200" dirty="0" smtClean="0">
                <a:latin typeface="Arial" pitchFamily="34" charset="0"/>
                <a:cs typeface="Arial" pitchFamily="34" charset="0"/>
              </a:rPr>
              <a:t> Nam?</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2378678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14" grpId="0" animBg="1"/>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sp>
        <p:nvSpPr>
          <p:cNvPr id="12" name="Rounded Rectangle 11"/>
          <p:cNvSpPr/>
          <p:nvPr/>
        </p:nvSpPr>
        <p:spPr>
          <a:xfrm>
            <a:off x="69850" y="1978025"/>
            <a:ext cx="6626225" cy="9779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1/ </a:t>
            </a:r>
            <a:r>
              <a:rPr lang="en-US" sz="3200" b="1" dirty="0" err="1">
                <a:latin typeface="Arial" pitchFamily="34" charset="0"/>
                <a:cs typeface="Arial" pitchFamily="34" charset="0"/>
              </a:rPr>
              <a:t>Những</a:t>
            </a:r>
            <a:r>
              <a:rPr lang="en-US" sz="3200" b="1" dirty="0">
                <a:latin typeface="Arial" pitchFamily="34" charset="0"/>
                <a:cs typeface="Arial" pitchFamily="34" charset="0"/>
              </a:rPr>
              <a:t> </a:t>
            </a:r>
            <a:r>
              <a:rPr lang="vi-VN" sz="3200" b="1" dirty="0">
                <a:cs typeface="Arial" pitchFamily="34" charset="0"/>
              </a:rPr>
              <a:t>thức ăn có tính hàn</a:t>
            </a:r>
            <a:r>
              <a:rPr lang="en-US" sz="3200" b="1" dirty="0">
                <a:latin typeface="Arial" pitchFamily="34" charset="0"/>
                <a:cs typeface="Arial" pitchFamily="34" charset="0"/>
              </a:rPr>
              <a:t>?</a:t>
            </a:r>
          </a:p>
        </p:txBody>
      </p:sp>
      <p:sp>
        <p:nvSpPr>
          <p:cNvPr id="13" name="Rounded Rectangle 12"/>
          <p:cNvSpPr/>
          <p:nvPr/>
        </p:nvSpPr>
        <p:spPr>
          <a:xfrm>
            <a:off x="933450" y="3098800"/>
            <a:ext cx="6627813" cy="1014413"/>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2/ </a:t>
            </a:r>
            <a:r>
              <a:rPr lang="en-US" sz="3200" b="1" dirty="0" err="1">
                <a:latin typeface="Arial" pitchFamily="34" charset="0"/>
                <a:cs typeface="Arial" pitchFamily="34" charset="0"/>
              </a:rPr>
              <a:t>Những</a:t>
            </a:r>
            <a:r>
              <a:rPr lang="en-US" sz="3200" b="1" dirty="0">
                <a:latin typeface="Arial" pitchFamily="34" charset="0"/>
                <a:cs typeface="Arial" pitchFamily="34" charset="0"/>
              </a:rPr>
              <a:t> </a:t>
            </a:r>
            <a:r>
              <a:rPr lang="vi-VN" sz="3200" b="1" dirty="0">
                <a:cs typeface="Arial" pitchFamily="34" charset="0"/>
              </a:rPr>
              <a:t>thức ăn có tính nhiệt</a:t>
            </a:r>
            <a:r>
              <a:rPr lang="en-US" sz="3200" b="1" dirty="0">
                <a:latin typeface="Arial" pitchFamily="34" charset="0"/>
                <a:cs typeface="Arial" pitchFamily="34" charset="0"/>
              </a:rPr>
              <a:t>?</a:t>
            </a:r>
            <a:endParaRPr lang="vi-VN" sz="3200" b="1" dirty="0">
              <a:cs typeface="Arial" pitchFamily="34" charset="0"/>
            </a:endParaRPr>
          </a:p>
        </p:txBody>
      </p:sp>
      <p:sp>
        <p:nvSpPr>
          <p:cNvPr id="14" name="Rounded Rectangle 13"/>
          <p:cNvSpPr/>
          <p:nvPr/>
        </p:nvSpPr>
        <p:spPr>
          <a:xfrm>
            <a:off x="1682750" y="4262438"/>
            <a:ext cx="6626225" cy="10414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3/ </a:t>
            </a:r>
            <a:r>
              <a:rPr lang="en-US" sz="3200" b="1" dirty="0" err="1">
                <a:latin typeface="Arial" pitchFamily="34" charset="0"/>
                <a:cs typeface="Arial" pitchFamily="34" charset="0"/>
              </a:rPr>
              <a:t>Những</a:t>
            </a:r>
            <a:r>
              <a:rPr lang="en-US" sz="3200" b="1" dirty="0">
                <a:latin typeface="Arial" pitchFamily="34" charset="0"/>
                <a:cs typeface="Arial" pitchFamily="34" charset="0"/>
              </a:rPr>
              <a:t> t</a:t>
            </a:r>
            <a:r>
              <a:rPr lang="vi-VN" sz="3200" b="1" dirty="0">
                <a:cs typeface="Arial" pitchFamily="34" charset="0"/>
              </a:rPr>
              <a:t>hức ăn là thuốc</a:t>
            </a:r>
            <a:r>
              <a:rPr lang="en-US" sz="3200" b="1" dirty="0">
                <a:latin typeface="Arial" pitchFamily="34" charset="0"/>
                <a:cs typeface="Arial" pitchFamily="34" charset="0"/>
              </a:rPr>
              <a:t>?</a:t>
            </a:r>
          </a:p>
        </p:txBody>
      </p:sp>
      <p:sp>
        <p:nvSpPr>
          <p:cNvPr id="15" name="Rounded Rectangle 14"/>
          <p:cNvSpPr/>
          <p:nvPr/>
        </p:nvSpPr>
        <p:spPr>
          <a:xfrm>
            <a:off x="2513013" y="5446713"/>
            <a:ext cx="6626225" cy="10541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4/ </a:t>
            </a:r>
            <a:r>
              <a:rPr lang="en-US" sz="3200" b="1" dirty="0" err="1">
                <a:latin typeface="Arial" pitchFamily="34" charset="0"/>
                <a:cs typeface="Arial" pitchFamily="34" charset="0"/>
              </a:rPr>
              <a:t>Những</a:t>
            </a:r>
            <a:r>
              <a:rPr lang="en-US" sz="3200" b="1" dirty="0">
                <a:latin typeface="Arial" pitchFamily="34" charset="0"/>
                <a:cs typeface="Arial" pitchFamily="34" charset="0"/>
              </a:rPr>
              <a:t> </a:t>
            </a:r>
            <a:r>
              <a:rPr lang="vi-VN" sz="3200" b="1" dirty="0">
                <a:cs typeface="Arial" pitchFamily="34" charset="0"/>
              </a:rPr>
              <a:t>thuốc là thức ăn</a:t>
            </a:r>
            <a:r>
              <a:rPr lang="en-US" sz="3200" b="1" dirty="0">
                <a:latin typeface="Arial" pitchFamily="34" charset="0"/>
                <a:cs typeface="Arial" pitchFamily="34" charset="0"/>
              </a:rPr>
              <a:t>?</a:t>
            </a:r>
            <a:endParaRPr lang="vi-VN" sz="3200" b="1" dirty="0">
              <a:cs typeface="Arial" pitchFamily="34" charset="0"/>
            </a:endParaRPr>
          </a:p>
        </p:txBody>
      </p:sp>
    </p:spTree>
    <p:extLst>
      <p:ext uri="{BB962C8B-B14F-4D97-AF65-F5344CB8AC3E}">
        <p14:creationId xmlns:p14="http://schemas.microsoft.com/office/powerpoint/2010/main" val="3093853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
                                          </p:val>
                                        </p:tav>
                                        <p:tav tm="100000">
                                          <p:val>
                                            <p:strVal val="#ppt_x"/>
                                          </p:val>
                                        </p:tav>
                                      </p:tavLst>
                                    </p:anim>
                                    <p:anim calcmode="lin" valueType="num">
                                      <p:cBhvr>
                                        <p:cTn id="3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P spid="14" grpId="0"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154238" y="630238"/>
            <a:ext cx="4329112"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vi-VN" b="1" smtClean="0">
                <a:cs typeface="Arial" pitchFamily="34" charset="0"/>
              </a:rPr>
              <a:t>Mục tiêu của bài</a:t>
            </a:r>
            <a:endParaRPr lang="en-US" b="1" dirty="0">
              <a:latin typeface="Arial" pitchFamily="34" charset="0"/>
              <a:cs typeface="Arial" pitchFamily="34" charset="0"/>
            </a:endParaRPr>
          </a:p>
        </p:txBody>
      </p:sp>
      <p:sp>
        <p:nvSpPr>
          <p:cNvPr id="6" name="Rectangle 5"/>
          <p:cNvSpPr/>
          <p:nvPr/>
        </p:nvSpPr>
        <p:spPr>
          <a:xfrm>
            <a:off x="0" y="1546225"/>
            <a:ext cx="9144000" cy="1120775"/>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dirty="0">
                <a:latin typeface="Arial" pitchFamily="34" charset="0"/>
                <a:cs typeface="Arial" pitchFamily="34" charset="0"/>
              </a:rPr>
              <a:t>- Kiến thức: Trình bày được các chất dinh dưỡng có trong thực phẩm</a:t>
            </a:r>
            <a:r>
              <a:rPr lang="vi-VN" sz="3600" dirty="0" smtClean="0">
                <a:latin typeface="Arial" pitchFamily="34" charset="0"/>
                <a:cs typeface="Arial" pitchFamily="34" charset="0"/>
              </a:rPr>
              <a:t>.</a:t>
            </a:r>
            <a:endParaRPr lang="vi-VN" sz="3600" dirty="0">
              <a:latin typeface="Arial" pitchFamily="34" charset="0"/>
              <a:cs typeface="Arial" pitchFamily="34" charset="0"/>
            </a:endParaRPr>
          </a:p>
        </p:txBody>
      </p:sp>
      <p:sp>
        <p:nvSpPr>
          <p:cNvPr id="7" name="Rounded Rectangle 6"/>
          <p:cNvSpPr/>
          <p:nvPr/>
        </p:nvSpPr>
        <p:spPr>
          <a:xfrm>
            <a:off x="0" y="3048000"/>
            <a:ext cx="9144000" cy="1524000"/>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dirty="0">
                <a:latin typeface="Arial" pitchFamily="34" charset="0"/>
                <a:cs typeface="Arial" pitchFamily="34" charset="0"/>
              </a:rPr>
              <a:t>- Kỹ năng: Nêu được vai trò của từng chất dinh dưỡng đối với sức khoẻ</a:t>
            </a:r>
            <a:r>
              <a:rPr lang="vi-VN" sz="3600" dirty="0" smtClean="0">
                <a:latin typeface="Arial" pitchFamily="34" charset="0"/>
                <a:cs typeface="Arial" pitchFamily="34" charset="0"/>
              </a:rPr>
              <a:t>.</a:t>
            </a:r>
            <a:endParaRPr lang="vi-VN" sz="3600"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0" y="4876800"/>
            <a:ext cx="9144000" cy="1447800"/>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dirty="0" smtClean="0">
                <a:latin typeface="Arial" pitchFamily="34" charset="0"/>
                <a:cs typeface="Arial" pitchFamily="34" charset="0"/>
              </a:rPr>
              <a:t>- </a:t>
            </a:r>
            <a:r>
              <a:rPr lang="vi-VN" sz="3600" dirty="0">
                <a:latin typeface="Arial" pitchFamily="34" charset="0"/>
                <a:cs typeface="Arial" pitchFamily="34" charset="0"/>
              </a:rPr>
              <a:t>Thái độ: Quan tâm đến chế độ ăn uống sao cho khoẻ mạnh, hợp lý. </a:t>
            </a:r>
          </a:p>
        </p:txBody>
      </p:sp>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8305800" cy="7905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1. Khái niệm về các chất dinh dưỡng</a:t>
            </a:r>
            <a:endParaRPr lang="vi-VN" sz="3600" b="1" dirty="0">
              <a:solidFill>
                <a:srgbClr val="C00000"/>
              </a:solidFill>
              <a:cs typeface="Arial" pitchFamily="34" charset="0"/>
            </a:endParaRPr>
          </a:p>
        </p:txBody>
      </p:sp>
      <p:sp>
        <p:nvSpPr>
          <p:cNvPr id="7" name="Rounded Rectangle 6"/>
          <p:cNvSpPr/>
          <p:nvPr/>
        </p:nvSpPr>
        <p:spPr>
          <a:xfrm>
            <a:off x="0" y="2286001"/>
            <a:ext cx="9143999" cy="14541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600" b="1" dirty="0">
                <a:cs typeface="Arial" pitchFamily="34" charset="0"/>
              </a:rPr>
              <a:t>Protid: Quá trình dinh dưỡng </a:t>
            </a:r>
            <a:r>
              <a:rPr lang="vi-VN" sz="3600" b="1" dirty="0" smtClean="0">
                <a:cs typeface="Arial" pitchFamily="34" charset="0"/>
              </a:rPr>
              <a:t>không </a:t>
            </a:r>
            <a:r>
              <a:rPr lang="vi-VN" sz="3600" b="1" dirty="0">
                <a:cs typeface="Arial" pitchFamily="34" charset="0"/>
              </a:rPr>
              <a:t>thể tiến hành </a:t>
            </a:r>
            <a:r>
              <a:rPr lang="vi-VN" sz="3600" b="1" dirty="0" smtClean="0">
                <a:cs typeface="Arial" pitchFamily="34" charset="0"/>
              </a:rPr>
              <a:t>nếu </a:t>
            </a:r>
            <a:r>
              <a:rPr lang="vi-VN" sz="3600" b="1" dirty="0">
                <a:cs typeface="Arial" pitchFamily="34" charset="0"/>
              </a:rPr>
              <a:t>không có protid.</a:t>
            </a:r>
            <a:endParaRPr lang="en-US" sz="3600"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descr="Dinh dưỡng là gì? Các chất dinh dưỡng thiết yếu cho cơ thể | California  Fitness &amp; Yog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7800" y="3810000"/>
            <a:ext cx="6277262" cy="3068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2227263" cy="747713"/>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cs typeface="Arial" pitchFamily="34" charset="0"/>
              </a:rPr>
              <a:t>Protid</a:t>
            </a:r>
            <a:endParaRPr lang="en-US" sz="3200"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D:\KHOA BÁNH\Dinh dương LT\image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51016" y="1114425"/>
            <a:ext cx="5972202" cy="3110922"/>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D:\KHOA BÁNH\Dinh dương LT\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225347"/>
            <a:ext cx="3997810" cy="2660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smtClean="0">
                <a:latin typeface="Arial" pitchFamily="34" charset="0"/>
                <a:cs typeface="Arial" pitchFamily="34" charset="0"/>
              </a:rPr>
              <a:t>NỘI DUNG</a:t>
            </a:r>
            <a:endParaRPr lang="en-US" sz="4400" b="1" dirty="0" smtClean="0">
              <a:latin typeface="Arial" pitchFamily="34" charset="0"/>
              <a:cs typeface="Arial" pitchFamily="34" charset="0"/>
            </a:endParaRPr>
          </a:p>
        </p:txBody>
      </p:sp>
      <p:sp>
        <p:nvSpPr>
          <p:cNvPr id="6" name="Rectangle 5"/>
          <p:cNvSpPr/>
          <p:nvPr/>
        </p:nvSpPr>
        <p:spPr>
          <a:xfrm>
            <a:off x="0" y="1114425"/>
            <a:ext cx="9144000" cy="13239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t>Lipid: </a:t>
            </a:r>
            <a:r>
              <a:rPr lang="vi-VN" sz="3200" b="1" dirty="0" smtClean="0"/>
              <a:t>là </a:t>
            </a:r>
            <a:r>
              <a:rPr lang="vi-VN" sz="3200" b="1" dirty="0"/>
              <a:t>nguồn giàu năng lượng nhất so với các hợp chất </a:t>
            </a:r>
            <a:r>
              <a:rPr lang="vi-VN" sz="3200" b="1" dirty="0" smtClean="0"/>
              <a:t>khác.</a:t>
            </a:r>
            <a:endParaRPr lang="en-US" sz="3200"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Rectangle 19"/>
          <p:cNvSpPr/>
          <p:nvPr/>
        </p:nvSpPr>
        <p:spPr>
          <a:xfrm>
            <a:off x="0" y="2748741"/>
            <a:ext cx="9144000" cy="1137459"/>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err="1" smtClean="0">
                <a:latin typeface="Arial" pitchFamily="34" charset="0"/>
                <a:cs typeface="Arial" pitchFamily="34" charset="0"/>
              </a:rPr>
              <a:t>Có</a:t>
            </a:r>
            <a:r>
              <a:rPr lang="en-US" sz="3200" b="1" dirty="0" smtClean="0">
                <a:latin typeface="Arial" pitchFamily="34" charset="0"/>
                <a:cs typeface="Arial" pitchFamily="34" charset="0"/>
              </a:rPr>
              <a:t> </a:t>
            </a:r>
            <a:r>
              <a:rPr lang="vi-VN" sz="3200" b="1" dirty="0" smtClean="0"/>
              <a:t>mối </a:t>
            </a:r>
            <a:r>
              <a:rPr lang="vi-VN" sz="3200" b="1" dirty="0"/>
              <a:t>liên quan giữa số lượng </a:t>
            </a:r>
            <a:r>
              <a:rPr lang="en-US" sz="3200" b="1" dirty="0" smtClean="0"/>
              <a:t>-</a:t>
            </a:r>
            <a:r>
              <a:rPr lang="vi-VN" sz="3200" b="1" dirty="0" smtClean="0"/>
              <a:t> </a:t>
            </a:r>
            <a:r>
              <a:rPr lang="vi-VN" sz="3200" b="1" dirty="0"/>
              <a:t>chất lượng chất béo trong khẩu phần với bệnh tim mạch. </a:t>
            </a:r>
            <a:endParaRPr lang="en-US" sz="3200" dirty="0">
              <a:latin typeface="Arial" pitchFamily="34" charset="0"/>
              <a:cs typeface="Arial" pitchFamily="34" charset="0"/>
            </a:endParaRPr>
          </a:p>
        </p:txBody>
      </p:sp>
      <p:sp>
        <p:nvSpPr>
          <p:cNvPr id="4" name="AutoShape 2" descr="Vai trò của chất béo đối với cơ thể người - Pharmacit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AutoShape 4" descr="Vai trò của chất béo đối với cơ thể người - Pharmacity"/>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AutoShape 6" descr="Vai trò của chất béo đối với cơ thể người - Pharmacity"/>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103" name="Picture 7" descr="D:\KHOA BÁNH\Dinh dương LT\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9800" y="4141627"/>
            <a:ext cx="4113213" cy="27371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heel(1)">
                                      <p:cBhvr>
                                        <p:cTn id="12"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ounded Rectangle 5"/>
          <p:cNvSpPr/>
          <p:nvPr/>
        </p:nvSpPr>
        <p:spPr>
          <a:xfrm>
            <a:off x="6927" y="1098550"/>
            <a:ext cx="1628775" cy="75565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a:t>Lipid</a:t>
            </a:r>
            <a:endParaRPr lang="en-US" sz="3600"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AutoShape 2" descr="Phân loại chất béo tốt và chất béo xấu • Hello Bacs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AutoShape 4" descr="Phân loại chất béo tốt và chất béo xấu • Hello Bacsi"/>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AutoShape 6" descr="Phân loại chất béo tốt và chất béo xấu • Hello Bacsi"/>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127" name="Picture 7" descr="D:\KHOA BÁNH\Dinh dương LT\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5702" y="1126259"/>
            <a:ext cx="4688897" cy="2607541"/>
          </a:xfrm>
          <a:prstGeom prst="rect">
            <a:avLst/>
          </a:prstGeom>
          <a:noFill/>
          <a:extLst>
            <a:ext uri="{909E8E84-426E-40DD-AFC4-6F175D3DCCD1}">
              <a14:hiddenFill xmlns:a14="http://schemas.microsoft.com/office/drawing/2010/main">
                <a:solidFill>
                  <a:srgbClr val="FFFFFF"/>
                </a:solidFill>
              </a14:hiddenFill>
            </a:ext>
          </a:extLst>
        </p:spPr>
      </p:pic>
      <p:pic>
        <p:nvPicPr>
          <p:cNvPr id="5129" name="Picture 9" descr="Thế nào là chất béo không bão hòa? | Vinmec"/>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90109" y="3733800"/>
            <a:ext cx="5146964" cy="3144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dirty="0"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44000" cy="1096963"/>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t>Glucid: Là chất dinh dưỡng chủ yếu trong khẩu phần ăn của người Việt Nam</a:t>
            </a:r>
            <a:endParaRPr lang="en-US" sz="3200" dirty="0"/>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AutoShape 2" descr="Giáo dục dinh dưỡng - Chuyên đề 03"/>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AutoShape 4" descr="Giáo dục dinh dưỡng - Chuyên đề 03"/>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AutoShape 6" descr="Giáo dục dinh dưỡng - Chuyên đề 03"/>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51" name="Picture 7" descr="D:\KHOA BÁNH\Dinh dương LT\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336079"/>
            <a:ext cx="4800600" cy="3836121"/>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D:\KHOA BÁNH\Dinh dương LT\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00601" y="3434542"/>
            <a:ext cx="4343400" cy="33377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1524000" cy="714375"/>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t>Glucid</a:t>
            </a:r>
            <a:endParaRPr lang="en-US" sz="3200" dirty="0"/>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Picture 2" descr="D:\KHOA BÁNH\Dinh dương LT\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1114425"/>
            <a:ext cx="4508760" cy="3000375"/>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100+ hình ảnh chất bột đường - hinhanhsieudep.ne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6" descr="100+ hình ảnh chất bột đường - hinhanhsieudep.ne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175" name="Picture 7" descr="D:\KHOA BÁNH\Dinh dương LT\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86300" y="4114800"/>
            <a:ext cx="4457700" cy="274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0220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44000" cy="10953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Chất khoáng: </a:t>
            </a:r>
            <a:r>
              <a:rPr lang="vi-VN" sz="3600" b="1" dirty="0" smtClean="0">
                <a:cs typeface="Arial" pitchFamily="34" charset="0"/>
              </a:rPr>
              <a:t>là chất dinh dưỡng  </a:t>
            </a:r>
            <a:endParaRPr lang="vi-VN" sz="3600" b="1" dirty="0">
              <a:solidFill>
                <a:srgbClr val="C00000"/>
              </a:solidFill>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2822575"/>
            <a:ext cx="9144000" cy="1139825"/>
          </a:xfrm>
          <a:prstGeom prst="round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3600" b="1" dirty="0">
                <a:solidFill>
                  <a:schemeClr val="tx1"/>
                </a:solidFill>
                <a:cs typeface="Arial" pitchFamily="34" charset="0"/>
              </a:rPr>
              <a:t>Calci, Phospho, Mg, Fe, Cu, Iod, Fluor</a:t>
            </a:r>
            <a:r>
              <a:rPr lang="vi-VN" sz="3600" b="1" dirty="0" smtClean="0">
                <a:solidFill>
                  <a:schemeClr val="tx1"/>
                </a:solidFill>
                <a:cs typeface="Arial" pitchFamily="34" charset="0"/>
              </a:rPr>
              <a:t>...</a:t>
            </a:r>
            <a:endParaRPr lang="en-US" sz="3600" b="1" dirty="0">
              <a:solidFill>
                <a:schemeClr val="tx1"/>
              </a:solidFill>
              <a:latin typeface="Arial" pitchFamily="34" charset="0"/>
              <a:cs typeface="Arial" pitchFamily="34" charset="0"/>
            </a:endParaRPr>
          </a:p>
        </p:txBody>
      </p:sp>
      <p:pic>
        <p:nvPicPr>
          <p:cNvPr id="10242" name="Picture 2" descr="D:\KHOA BÁNH\Dinh dương LT\1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0525" y="4085576"/>
            <a:ext cx="5586412" cy="2793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3176" y="1114425"/>
            <a:ext cx="2986088" cy="914400"/>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t>Chất </a:t>
            </a:r>
            <a:r>
              <a:rPr lang="vi-VN" sz="3600" b="1" dirty="0" smtClean="0"/>
              <a:t>khoáng </a:t>
            </a:r>
            <a:endParaRPr lang="en-US" sz="3600" dirty="0">
              <a:solidFill>
                <a:srgbClr val="C00000"/>
              </a:solidFill>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D:\KHOA BÁNH\Dinh dương LT\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2028826"/>
            <a:ext cx="4572000" cy="2801562"/>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D:\KHOA BÁNH\Dinh dương LT\1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2038696"/>
            <a:ext cx="4536498" cy="2791691"/>
          </a:xfrm>
          <a:prstGeom prst="rect">
            <a:avLst/>
          </a:prstGeom>
          <a:noFill/>
          <a:extLst>
            <a:ext uri="{909E8E84-426E-40DD-AFC4-6F175D3DCCD1}">
              <a14:hiddenFill xmlns:a14="http://schemas.microsoft.com/office/drawing/2010/main">
                <a:solidFill>
                  <a:srgbClr val="FFFFFF"/>
                </a:solidFill>
              </a14:hiddenFill>
            </a:ext>
          </a:extLst>
        </p:spPr>
      </p:pic>
      <p:pic>
        <p:nvPicPr>
          <p:cNvPr id="11267" name="Picture 3" descr="D:\KHOA BÁNH\Dinh dương LT\16.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85109" y="4837315"/>
            <a:ext cx="4755140" cy="1996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407"/>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100013" y="1143000"/>
            <a:ext cx="8891587" cy="1006475"/>
          </a:xfrm>
          <a:prstGeom prst="rect">
            <a:avLst/>
          </a:prstGeom>
          <a:solidFill>
            <a:srgbClr val="FFCCFF"/>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latin typeface="Arial" pitchFamily="34" charset="0"/>
                <a:cs typeface="Arial" pitchFamily="34" charset="0"/>
              </a:rPr>
              <a:t>Vitamin</a:t>
            </a:r>
            <a:r>
              <a:rPr lang="vi-VN" sz="3600" dirty="0">
                <a:latin typeface="Arial" pitchFamily="34" charset="0"/>
                <a:cs typeface="Arial" pitchFamily="34" charset="0"/>
              </a:rPr>
              <a:t>: Cho tới nay, người ta phát hiện được khoảng 30 chất thuộc nhóm </a:t>
            </a:r>
            <a:r>
              <a:rPr lang="vi-VN" sz="3600" dirty="0" smtClean="0">
                <a:latin typeface="Arial" pitchFamily="34" charset="0"/>
                <a:cs typeface="Arial" pitchFamily="34" charset="0"/>
              </a:rPr>
              <a:t>vitami</a:t>
            </a:r>
            <a:r>
              <a:rPr lang="en-US" sz="3600" dirty="0" smtClean="0">
                <a:latin typeface="Arial" pitchFamily="34" charset="0"/>
                <a:cs typeface="Arial" pitchFamily="34" charset="0"/>
              </a:rPr>
              <a:t>n</a:t>
            </a:r>
            <a:endParaRPr lang="en-US" sz="36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3" descr="D:\KHOA BÁNH\Dinh dương LT\1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4388" y="2348069"/>
            <a:ext cx="7491412" cy="40527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407"/>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100013" y="1143001"/>
            <a:ext cx="2033587" cy="609600"/>
          </a:xfrm>
          <a:prstGeom prst="rect">
            <a:avLst/>
          </a:prstGeom>
          <a:solidFill>
            <a:srgbClr val="FFCCFF"/>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latin typeface="Arial" pitchFamily="34" charset="0"/>
                <a:cs typeface="Arial" pitchFamily="34" charset="0"/>
              </a:rPr>
              <a:t>Vitamin</a:t>
            </a:r>
            <a:endParaRPr lang="en-US" sz="36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D:\KHOA BÁNH\Dinh dương LT\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752601"/>
            <a:ext cx="4453731" cy="419705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D:\KHOA BÁNH\Dinh dương LT\6.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53730" y="2895599"/>
            <a:ext cx="4614069" cy="39554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552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24123"/>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260"/>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5" descr="D:\KHOA BÁNH\Dinh dương LT\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4388" y="1127529"/>
            <a:ext cx="7657708" cy="51051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21405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407"/>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24123"/>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260"/>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4" name="Picture 2" descr="D:\KHOA BÁNH\Dinh dương LT\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066800"/>
            <a:ext cx="4111011" cy="4038600"/>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D:\KHOA BÁNH\Dinh dương LT\17.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97156" y="1066800"/>
            <a:ext cx="5012208" cy="4038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39269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24123"/>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260"/>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6" descr="D:\KHOA BÁNH\Dinh dương LT\1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318" y="1066800"/>
            <a:ext cx="4917882" cy="3132743"/>
          </a:xfrm>
          <a:prstGeom prst="rect">
            <a:avLst/>
          </a:prstGeom>
          <a:noFill/>
          <a:extLst>
            <a:ext uri="{909E8E84-426E-40DD-AFC4-6F175D3DCCD1}">
              <a14:hiddenFill xmlns:a14="http://schemas.microsoft.com/office/drawing/2010/main">
                <a:solidFill>
                  <a:srgbClr val="FFFFFF"/>
                </a:solidFill>
              </a14:hiddenFill>
            </a:ext>
          </a:extLst>
        </p:spPr>
      </p:pic>
      <p:pic>
        <p:nvPicPr>
          <p:cNvPr id="8199" name="Picture 7" descr="D:\KHOA BÁNH\Dinh dương LT\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24400" y="3581400"/>
            <a:ext cx="4267200" cy="3186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D:\KHOA BÁNH\Dinh dương LT\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3930" y="1263651"/>
            <a:ext cx="5328059" cy="5615131"/>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1" y="1263651"/>
            <a:ext cx="2057400" cy="946150"/>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smtClean="0">
                <a:cs typeface="Arial" pitchFamily="34" charset="0"/>
              </a:rPr>
              <a:t>Nước</a:t>
            </a:r>
            <a:endParaRPr lang="en-US" sz="3600" dirty="0">
              <a:latin typeface="Arial" pitchFamily="34" charset="0"/>
              <a:cs typeface="Arial" pitchFamily="34" charset="0"/>
            </a:endParaRPr>
          </a:p>
        </p:txBody>
      </p:sp>
    </p:spTree>
    <p:extLst>
      <p:ext uri="{BB962C8B-B14F-4D97-AF65-F5344CB8AC3E}">
        <p14:creationId xmlns:p14="http://schemas.microsoft.com/office/powerpoint/2010/main" val="2008662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263651"/>
            <a:ext cx="8199293" cy="946150"/>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cs typeface="Arial" pitchFamily="34" charset="0"/>
              </a:rPr>
              <a:t>Nước: Nước rất cần thiết cho cơ </a:t>
            </a:r>
            <a:r>
              <a:rPr lang="vi-VN" sz="3600" b="1" dirty="0" smtClean="0">
                <a:cs typeface="Arial" pitchFamily="34" charset="0"/>
              </a:rPr>
              <a:t>thể</a:t>
            </a:r>
            <a:endParaRPr lang="en-US" sz="3600" dirty="0">
              <a:latin typeface="Arial" pitchFamily="34" charset="0"/>
              <a:cs typeface="Arial" pitchFamily="34" charset="0"/>
            </a:endParaRPr>
          </a:p>
        </p:txBody>
      </p:sp>
      <p:sp>
        <p:nvSpPr>
          <p:cNvPr id="7" name="Rounded Rectangle 6"/>
          <p:cNvSpPr/>
          <p:nvPr/>
        </p:nvSpPr>
        <p:spPr>
          <a:xfrm>
            <a:off x="2989263" y="3914775"/>
            <a:ext cx="6154736" cy="9620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cs typeface="Arial" pitchFamily="34" charset="0"/>
              </a:rPr>
              <a:t>mọi </a:t>
            </a:r>
            <a:r>
              <a:rPr lang="vi-VN" sz="3200" b="1" dirty="0">
                <a:cs typeface="Arial" pitchFamily="34" charset="0"/>
              </a:rPr>
              <a:t>quá trình chuyển hoá </a:t>
            </a:r>
            <a:endParaRPr lang="en-US" sz="3200" b="1" dirty="0" smtClean="0">
              <a:cs typeface="Arial" pitchFamily="34" charset="0"/>
            </a:endParaRPr>
          </a:p>
          <a:p>
            <a:pPr>
              <a:defRPr/>
            </a:pPr>
            <a:r>
              <a:rPr lang="vi-VN" sz="3200" b="1" dirty="0" smtClean="0">
                <a:cs typeface="Arial" pitchFamily="34" charset="0"/>
              </a:rPr>
              <a:t>trong </a:t>
            </a:r>
            <a:r>
              <a:rPr lang="vi-VN" sz="3200" b="1" dirty="0">
                <a:cs typeface="Arial" pitchFamily="34" charset="0"/>
              </a:rPr>
              <a:t>tế bào và </a:t>
            </a:r>
            <a:r>
              <a:rPr lang="vi-VN" sz="3200" b="1" dirty="0" smtClean="0">
                <a:cs typeface="Arial" pitchFamily="34" charset="0"/>
              </a:rPr>
              <a:t>mô</a:t>
            </a:r>
            <a:endParaRPr lang="en-US" sz="3200"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1525587" y="2401527"/>
            <a:ext cx="7147358" cy="1239968"/>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smtClean="0">
                <a:cs typeface="Arial" pitchFamily="34" charset="0"/>
              </a:rPr>
              <a:t>chiếm </a:t>
            </a:r>
            <a:r>
              <a:rPr lang="vi-VN" sz="3600" b="1" dirty="0">
                <a:cs typeface="Arial" pitchFamily="34" charset="0"/>
              </a:rPr>
              <a:t>khoảng </a:t>
            </a:r>
            <a:r>
              <a:rPr lang="vi-VN" sz="3600" b="1" dirty="0" smtClean="0">
                <a:cs typeface="Arial" pitchFamily="34" charset="0"/>
              </a:rPr>
              <a:t>55</a:t>
            </a:r>
            <a:r>
              <a:rPr lang="en-US" sz="3600" b="1" dirty="0" smtClean="0">
                <a:cs typeface="Arial" pitchFamily="34" charset="0"/>
              </a:rPr>
              <a:t>-</a:t>
            </a:r>
            <a:r>
              <a:rPr lang="vi-VN" sz="3600" b="1" dirty="0" smtClean="0">
                <a:cs typeface="Arial" pitchFamily="34" charset="0"/>
              </a:rPr>
              <a:t> </a:t>
            </a:r>
            <a:r>
              <a:rPr lang="vi-VN" sz="3600" b="1" dirty="0">
                <a:cs typeface="Arial" pitchFamily="34" charset="0"/>
              </a:rPr>
              <a:t>70% trọng lượng của cơ thể, </a:t>
            </a:r>
            <a:endParaRPr lang="en-US" sz="3600" dirty="0">
              <a:latin typeface="Arial" pitchFamily="34" charset="0"/>
              <a:cs typeface="Arial" pitchFamily="34" charset="0"/>
            </a:endParaRPr>
          </a:p>
        </p:txBody>
      </p:sp>
      <p:sp>
        <p:nvSpPr>
          <p:cNvPr id="12" name="Rounded Rectangle 11"/>
          <p:cNvSpPr/>
          <p:nvPr/>
        </p:nvSpPr>
        <p:spPr>
          <a:xfrm>
            <a:off x="4453729" y="5105400"/>
            <a:ext cx="4690269" cy="109537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cs typeface="Arial" pitchFamily="34" charset="0"/>
              </a:rPr>
              <a:t>chỉ </a:t>
            </a:r>
            <a:r>
              <a:rPr lang="vi-VN" sz="3200" b="1" dirty="0">
                <a:cs typeface="Arial" pitchFamily="34" charset="0"/>
              </a:rPr>
              <a:t>xảy ra khi đủ </a:t>
            </a:r>
            <a:r>
              <a:rPr lang="vi-VN" sz="3200" b="1" dirty="0" smtClean="0">
                <a:cs typeface="Arial" pitchFamily="34" charset="0"/>
              </a:rPr>
              <a:t>nước</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348621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heel(1)">
                                      <p:cBhvr>
                                        <p:cTn id="19" dur="20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4" name="Picture 2" descr="D:\KHOA BÁNH\Dinh dương LT\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782" y="1371599"/>
            <a:ext cx="5008418" cy="4191001"/>
          </a:xfrm>
          <a:prstGeom prst="rect">
            <a:avLst/>
          </a:prstGeom>
          <a:noFill/>
          <a:extLst>
            <a:ext uri="{909E8E84-426E-40DD-AFC4-6F175D3DCCD1}">
              <a14:hiddenFill xmlns:a14="http://schemas.microsoft.com/office/drawing/2010/main">
                <a:solidFill>
                  <a:srgbClr val="FFFFFF"/>
                </a:solidFill>
              </a14:hiddenFill>
            </a:ext>
          </a:extLst>
        </p:spPr>
      </p:pic>
      <p:pic>
        <p:nvPicPr>
          <p:cNvPr id="13315" name="Picture 3" descr="D:\KHOA BÁNH\Dinh dương LT\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29200" y="1371600"/>
            <a:ext cx="4114800" cy="4191000"/>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9"/>
          <p:cNvSpPr/>
          <p:nvPr/>
        </p:nvSpPr>
        <p:spPr>
          <a:xfrm>
            <a:off x="814388" y="5625378"/>
            <a:ext cx="7643812" cy="109537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err="1" smtClean="0">
                <a:latin typeface="Arial" pitchFamily="34" charset="0"/>
                <a:cs typeface="Arial" pitchFamily="34" charset="0"/>
              </a:rPr>
              <a:t>Một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ngày</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một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người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bình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thường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cần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uống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bao</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nhiêu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nước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đủ</a:t>
            </a:r>
            <a:r>
              <a:rPr lang="en-US" sz="3200" b="1" dirty="0" smtClean="0">
                <a:latin typeface="Arial" pitchFamily="34" charset="0"/>
                <a:cs typeface="Arial" pitchFamily="34" charset="0"/>
              </a:rPr>
              <a:t>?</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barn(inVertical)">
                                      <p:cBhvr>
                                        <p:cTn id="7" dur="500"/>
                                        <p:tgtEl>
                                          <p:spTgt spid="133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3315"/>
                                        </p:tgtEl>
                                        <p:attrNameLst>
                                          <p:attrName>style.visibility</p:attrName>
                                        </p:attrNameLst>
                                      </p:cBhvr>
                                      <p:to>
                                        <p:strVal val="visible"/>
                                      </p:to>
                                    </p:set>
                                    <p:animEffect transition="in" filter="wipe(down)">
                                      <p:cBhvr>
                                        <p:cTn id="12" dur="500"/>
                                        <p:tgtEl>
                                          <p:spTgt spid="1331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Freeform 4"/>
          <p:cNvSpPr>
            <a:spLocks noEditPoints="1"/>
          </p:cNvSpPr>
          <p:nvPr/>
        </p:nvSpPr>
        <p:spPr bwMode="gray">
          <a:xfrm>
            <a:off x="1447800" y="1041400"/>
            <a:ext cx="7086600" cy="5029200"/>
          </a:xfrm>
          <a:custGeom>
            <a:avLst/>
            <a:gdLst>
              <a:gd name="T0" fmla="*/ 2147483647 w 2820"/>
              <a:gd name="T1" fmla="*/ 2147483647 h 2912"/>
              <a:gd name="T2" fmla="*/ 2147483647 w 2820"/>
              <a:gd name="T3" fmla="*/ 2147483647 h 2912"/>
              <a:gd name="T4" fmla="*/ 2147483647 w 2820"/>
              <a:gd name="T5" fmla="*/ 2147483647 h 2912"/>
              <a:gd name="T6" fmla="*/ 2147483647 w 2820"/>
              <a:gd name="T7" fmla="*/ 2147483647 h 2912"/>
              <a:gd name="T8" fmla="*/ 2147483647 w 2820"/>
              <a:gd name="T9" fmla="*/ 2147483647 h 2912"/>
              <a:gd name="T10" fmla="*/ 2147483647 w 2820"/>
              <a:gd name="T11" fmla="*/ 2147483647 h 2912"/>
              <a:gd name="T12" fmla="*/ 2147483647 w 2820"/>
              <a:gd name="T13" fmla="*/ 2147483647 h 2912"/>
              <a:gd name="T14" fmla="*/ 2147483647 w 2820"/>
              <a:gd name="T15" fmla="*/ 2147483647 h 2912"/>
              <a:gd name="T16" fmla="*/ 0 w 2820"/>
              <a:gd name="T17" fmla="*/ 2147483647 h 2912"/>
              <a:gd name="T18" fmla="*/ 2147483647 w 2820"/>
              <a:gd name="T19" fmla="*/ 2147483647 h 2912"/>
              <a:gd name="T20" fmla="*/ 2147483647 w 2820"/>
              <a:gd name="T21" fmla="*/ 2147483647 h 2912"/>
              <a:gd name="T22" fmla="*/ 2147483647 w 2820"/>
              <a:gd name="T23" fmla="*/ 2147483647 h 2912"/>
              <a:gd name="T24" fmla="*/ 2147483647 w 2820"/>
              <a:gd name="T25" fmla="*/ 2147483647 h 2912"/>
              <a:gd name="T26" fmla="*/ 2147483647 w 2820"/>
              <a:gd name="T27" fmla="*/ 2147483647 h 2912"/>
              <a:gd name="T28" fmla="*/ 2147483647 w 2820"/>
              <a:gd name="T29" fmla="*/ 2147483647 h 2912"/>
              <a:gd name="T30" fmla="*/ 2147483647 w 2820"/>
              <a:gd name="T31" fmla="*/ 2147483647 h 2912"/>
              <a:gd name="T32" fmla="*/ 2147483647 w 2820"/>
              <a:gd name="T33" fmla="*/ 2147483647 h 2912"/>
              <a:gd name="T34" fmla="*/ 2147483647 w 2820"/>
              <a:gd name="T35" fmla="*/ 2147483647 h 2912"/>
              <a:gd name="T36" fmla="*/ 2147483647 w 2820"/>
              <a:gd name="T37" fmla="*/ 2147483647 h 2912"/>
              <a:gd name="T38" fmla="*/ 2147483647 w 2820"/>
              <a:gd name="T39" fmla="*/ 2147483647 h 2912"/>
              <a:gd name="T40" fmla="*/ 2147483647 w 2820"/>
              <a:gd name="T41" fmla="*/ 2147483647 h 2912"/>
              <a:gd name="T42" fmla="*/ 2147483647 w 2820"/>
              <a:gd name="T43" fmla="*/ 2147483647 h 2912"/>
              <a:gd name="T44" fmla="*/ 2147483647 w 2820"/>
              <a:gd name="T45" fmla="*/ 2147483647 h 2912"/>
              <a:gd name="T46" fmla="*/ 2147483647 w 2820"/>
              <a:gd name="T47" fmla="*/ 2147483647 h 2912"/>
              <a:gd name="T48" fmla="*/ 2147483647 w 2820"/>
              <a:gd name="T49" fmla="*/ 2147483647 h 2912"/>
              <a:gd name="T50" fmla="*/ 2147483647 w 2820"/>
              <a:gd name="T51" fmla="*/ 2147483647 h 2912"/>
              <a:gd name="T52" fmla="*/ 2147483647 w 2820"/>
              <a:gd name="T53" fmla="*/ 2147483647 h 2912"/>
              <a:gd name="T54" fmla="*/ 2147483647 w 2820"/>
              <a:gd name="T55" fmla="*/ 2147483647 h 2912"/>
              <a:gd name="T56" fmla="*/ 2147483647 w 2820"/>
              <a:gd name="T57" fmla="*/ 2147483647 h 2912"/>
              <a:gd name="T58" fmla="*/ 2147483647 w 2820"/>
              <a:gd name="T59" fmla="*/ 2147483647 h 2912"/>
              <a:gd name="T60" fmla="*/ 2147483647 w 2820"/>
              <a:gd name="T61" fmla="*/ 2147483647 h 2912"/>
              <a:gd name="T62" fmla="*/ 2147483647 w 2820"/>
              <a:gd name="T63" fmla="*/ 2147483647 h 2912"/>
              <a:gd name="T64" fmla="*/ 2147483647 w 2820"/>
              <a:gd name="T65" fmla="*/ 2147483647 h 2912"/>
              <a:gd name="T66" fmla="*/ 2147483647 w 2820"/>
              <a:gd name="T67" fmla="*/ 2147483647 h 2912"/>
              <a:gd name="T68" fmla="*/ 2147483647 w 2820"/>
              <a:gd name="T69" fmla="*/ 2147483647 h 2912"/>
              <a:gd name="T70" fmla="*/ 2147483647 w 2820"/>
              <a:gd name="T71" fmla="*/ 2147483647 h 2912"/>
              <a:gd name="T72" fmla="*/ 2147483647 w 2820"/>
              <a:gd name="T73" fmla="*/ 2147483647 h 2912"/>
              <a:gd name="T74" fmla="*/ 2147483647 w 2820"/>
              <a:gd name="T75" fmla="*/ 2147483647 h 2912"/>
              <a:gd name="T76" fmla="*/ 2147483647 w 2820"/>
              <a:gd name="T77" fmla="*/ 2147483647 h 2912"/>
              <a:gd name="T78" fmla="*/ 2147483647 w 2820"/>
              <a:gd name="T79" fmla="*/ 2147483647 h 2912"/>
              <a:gd name="T80" fmla="*/ 2147483647 w 2820"/>
              <a:gd name="T81" fmla="*/ 2147483647 h 2912"/>
              <a:gd name="T82" fmla="*/ 2147483647 w 2820"/>
              <a:gd name="T83" fmla="*/ 2147483647 h 2912"/>
              <a:gd name="T84" fmla="*/ 2147483647 w 2820"/>
              <a:gd name="T85" fmla="*/ 2147483647 h 2912"/>
              <a:gd name="T86" fmla="*/ 2147483647 w 2820"/>
              <a:gd name="T87" fmla="*/ 2147483647 h 2912"/>
              <a:gd name="T88" fmla="*/ 2147483647 w 2820"/>
              <a:gd name="T89" fmla="*/ 2147483647 h 2912"/>
              <a:gd name="T90" fmla="*/ 2147483647 w 2820"/>
              <a:gd name="T91" fmla="*/ 0 h 2912"/>
              <a:gd name="T92" fmla="*/ 2147483647 w 2820"/>
              <a:gd name="T93" fmla="*/ 2147483647 h 2912"/>
              <a:gd name="T94" fmla="*/ 2147483647 w 2820"/>
              <a:gd name="T95" fmla="*/ 2147483647 h 291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close/>
                <a:moveTo>
                  <a:pt x="2820" y="1934"/>
                </a:moveTo>
                <a:lnTo>
                  <a:pt x="2820" y="1934"/>
                </a:lnTo>
                <a:close/>
              </a:path>
            </a:pathLst>
          </a:custGeom>
          <a:solidFill>
            <a:srgbClr val="0070C0"/>
          </a:solidFill>
          <a:ln>
            <a:noFill/>
          </a:ln>
          <a:effectLst>
            <a:outerShdw dist="206741" dir="8249373" algn="ctr" rotWithShape="0">
              <a:srgbClr val="DDDDDD">
                <a:alpha val="50000"/>
              </a:srgbClr>
            </a:outerShdw>
          </a:effectLst>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grpSp>
        <p:nvGrpSpPr>
          <p:cNvPr id="6" name="Group 48"/>
          <p:cNvGrpSpPr>
            <a:grpSpLocks/>
          </p:cNvGrpSpPr>
          <p:nvPr/>
        </p:nvGrpSpPr>
        <p:grpSpPr bwMode="auto">
          <a:xfrm>
            <a:off x="727926" y="791293"/>
            <a:ext cx="2117609" cy="1091431"/>
            <a:chOff x="3248025" y="3752850"/>
            <a:chExt cx="1704975" cy="1885950"/>
          </a:xfrm>
        </p:grpSpPr>
        <p:sp>
          <p:nvSpPr>
            <p:cNvPr id="7"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8"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9"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0"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1"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2" name="Text Box 39"/>
            <p:cNvSpPr txBox="1">
              <a:spLocks noChangeArrowheads="1"/>
            </p:cNvSpPr>
            <p:nvPr/>
          </p:nvSpPr>
          <p:spPr bwMode="gray">
            <a:xfrm>
              <a:off x="3384422" y="3989430"/>
              <a:ext cx="1568578" cy="1010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pt-BR" sz="3200" b="1" dirty="0" smtClean="0"/>
                <a:t>Protid</a:t>
              </a:r>
              <a:endParaRPr lang="vi-VN" sz="3200" b="1" dirty="0"/>
            </a:p>
          </p:txBody>
        </p:sp>
      </p:grpSp>
      <p:grpSp>
        <p:nvGrpSpPr>
          <p:cNvPr id="13" name="Group 48"/>
          <p:cNvGrpSpPr>
            <a:grpSpLocks/>
          </p:cNvGrpSpPr>
          <p:nvPr/>
        </p:nvGrpSpPr>
        <p:grpSpPr bwMode="auto">
          <a:xfrm>
            <a:off x="-3084" y="3124200"/>
            <a:ext cx="2441575" cy="1436429"/>
            <a:chOff x="3148742" y="3752850"/>
            <a:chExt cx="1895193" cy="1885950"/>
          </a:xfrm>
        </p:grpSpPr>
        <p:sp>
          <p:nvSpPr>
            <p:cNvPr id="14"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5"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6"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7"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8"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9" name="Text Box 39"/>
            <p:cNvSpPr txBox="1">
              <a:spLocks noChangeArrowheads="1"/>
            </p:cNvSpPr>
            <p:nvPr/>
          </p:nvSpPr>
          <p:spPr bwMode="gray">
            <a:xfrm>
              <a:off x="3148742" y="4185629"/>
              <a:ext cx="1895193" cy="76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pt-BR" sz="3200" b="1" dirty="0" smtClean="0"/>
                <a:t>Glucid</a:t>
              </a:r>
              <a:endParaRPr lang="vi-VN" sz="3200" b="1" dirty="0"/>
            </a:p>
          </p:txBody>
        </p:sp>
      </p:grpSp>
      <p:grpSp>
        <p:nvGrpSpPr>
          <p:cNvPr id="20" name="Group 48"/>
          <p:cNvGrpSpPr>
            <a:grpSpLocks/>
          </p:cNvGrpSpPr>
          <p:nvPr/>
        </p:nvGrpSpPr>
        <p:grpSpPr bwMode="auto">
          <a:xfrm>
            <a:off x="5638799" y="5486400"/>
            <a:ext cx="3351903" cy="1455180"/>
            <a:chOff x="3248025" y="3752850"/>
            <a:chExt cx="1772773" cy="1885950"/>
          </a:xfrm>
        </p:grpSpPr>
        <p:sp>
          <p:nvSpPr>
            <p:cNvPr id="21"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2"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3"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4"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5" name="Oval 38"/>
            <p:cNvSpPr>
              <a:spLocks noChangeArrowheads="1"/>
            </p:cNvSpPr>
            <p:nvPr/>
          </p:nvSpPr>
          <p:spPr bwMode="gray">
            <a:xfrm>
              <a:off x="3395662"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6" name="Text Box 39"/>
            <p:cNvSpPr txBox="1">
              <a:spLocks noChangeArrowheads="1"/>
            </p:cNvSpPr>
            <p:nvPr/>
          </p:nvSpPr>
          <p:spPr bwMode="gray">
            <a:xfrm>
              <a:off x="3338555" y="4119454"/>
              <a:ext cx="1682243" cy="757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pt-BR" sz="3200" b="1" dirty="0" smtClean="0"/>
                <a:t>Nước</a:t>
              </a:r>
              <a:r>
                <a:rPr lang="pt-BR" sz="2800" b="1" dirty="0" smtClean="0"/>
                <a:t> </a:t>
              </a:r>
              <a:endParaRPr lang="en-US" sz="2800" b="1" dirty="0"/>
            </a:p>
          </p:txBody>
        </p:sp>
      </p:grpSp>
      <p:grpSp>
        <p:nvGrpSpPr>
          <p:cNvPr id="27" name="Group 48"/>
          <p:cNvGrpSpPr>
            <a:grpSpLocks/>
          </p:cNvGrpSpPr>
          <p:nvPr/>
        </p:nvGrpSpPr>
        <p:grpSpPr bwMode="auto">
          <a:xfrm>
            <a:off x="35563" y="1828800"/>
            <a:ext cx="2207796" cy="1228724"/>
            <a:chOff x="3205990" y="3752850"/>
            <a:chExt cx="1747011" cy="1885950"/>
          </a:xfrm>
        </p:grpSpPr>
        <p:sp>
          <p:nvSpPr>
            <p:cNvPr id="28"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9"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0"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1"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2"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3" name="Text Box 39"/>
            <p:cNvSpPr txBox="1">
              <a:spLocks noChangeArrowheads="1"/>
            </p:cNvSpPr>
            <p:nvPr/>
          </p:nvSpPr>
          <p:spPr bwMode="gray">
            <a:xfrm>
              <a:off x="3205990" y="4103725"/>
              <a:ext cx="1747011" cy="89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pt-BR" sz="3200" b="1" dirty="0" smtClean="0"/>
                <a:t>Lipid</a:t>
              </a:r>
              <a:endParaRPr lang="vi-VN" sz="3200" b="1" dirty="0"/>
            </a:p>
          </p:txBody>
        </p:sp>
      </p:grpSp>
      <p:sp>
        <p:nvSpPr>
          <p:cNvPr id="34" name="Rounded Rectangle 33"/>
          <p:cNvSpPr/>
          <p:nvPr/>
        </p:nvSpPr>
        <p:spPr>
          <a:xfrm>
            <a:off x="3352801" y="2065037"/>
            <a:ext cx="4495800" cy="1177530"/>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smtClean="0">
                <a:latin typeface="Arial" pitchFamily="34" charset="0"/>
                <a:cs typeface="Arial" pitchFamily="34" charset="0"/>
              </a:rPr>
              <a:t>CÁC CHẤT DD CÓ TRONG THỰC PHẨM </a:t>
            </a:r>
            <a:endParaRPr lang="vi-VN" sz="3200" b="1" dirty="0">
              <a:cs typeface="Arial" pitchFamily="34" charset="0"/>
            </a:endParaRPr>
          </a:p>
        </p:txBody>
      </p:sp>
      <p:sp>
        <p:nvSpPr>
          <p:cNvPr id="36" name="Title 1"/>
          <p:cNvSpPr txBox="1">
            <a:spLocks/>
          </p:cNvSpPr>
          <p:nvPr/>
        </p:nvSpPr>
        <p:spPr>
          <a:xfrm>
            <a:off x="2989263" y="423863"/>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dirty="0"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3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0"/>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5" name="Group 48"/>
          <p:cNvGrpSpPr>
            <a:grpSpLocks/>
          </p:cNvGrpSpPr>
          <p:nvPr/>
        </p:nvGrpSpPr>
        <p:grpSpPr bwMode="auto">
          <a:xfrm>
            <a:off x="534886" y="4495800"/>
            <a:ext cx="3015457" cy="1485274"/>
            <a:chOff x="3148742" y="3752850"/>
            <a:chExt cx="1895193" cy="1885950"/>
          </a:xfrm>
        </p:grpSpPr>
        <p:sp>
          <p:nvSpPr>
            <p:cNvPr id="46"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47"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48"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49"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50" name="Oval 38"/>
            <p:cNvSpPr>
              <a:spLocks noChangeArrowheads="1"/>
            </p:cNvSpPr>
            <p:nvPr/>
          </p:nvSpPr>
          <p:spPr bwMode="gray">
            <a:xfrm>
              <a:off x="3378200" y="3942129"/>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51" name="Text Box 39"/>
            <p:cNvSpPr txBox="1">
              <a:spLocks noChangeArrowheads="1"/>
            </p:cNvSpPr>
            <p:nvPr/>
          </p:nvSpPr>
          <p:spPr bwMode="gray">
            <a:xfrm>
              <a:off x="3148742" y="4268153"/>
              <a:ext cx="1895193" cy="742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pt-BR" sz="3200" b="1" dirty="0" smtClean="0"/>
                <a:t>Vitamin</a:t>
              </a:r>
              <a:endParaRPr lang="vi-VN" sz="3200" b="1" dirty="0"/>
            </a:p>
          </p:txBody>
        </p:sp>
      </p:grpSp>
      <p:grpSp>
        <p:nvGrpSpPr>
          <p:cNvPr id="52" name="Group 48"/>
          <p:cNvGrpSpPr>
            <a:grpSpLocks/>
          </p:cNvGrpSpPr>
          <p:nvPr/>
        </p:nvGrpSpPr>
        <p:grpSpPr bwMode="auto">
          <a:xfrm>
            <a:off x="2662365" y="5410200"/>
            <a:ext cx="3015457" cy="1485274"/>
            <a:chOff x="3148742" y="3752850"/>
            <a:chExt cx="1895193" cy="1885950"/>
          </a:xfrm>
        </p:grpSpPr>
        <p:sp>
          <p:nvSpPr>
            <p:cNvPr id="53"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54"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55"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56"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57"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58" name="Text Box 39"/>
            <p:cNvSpPr txBox="1">
              <a:spLocks noChangeArrowheads="1"/>
            </p:cNvSpPr>
            <p:nvPr/>
          </p:nvSpPr>
          <p:spPr bwMode="gray">
            <a:xfrm>
              <a:off x="3148742" y="4176303"/>
              <a:ext cx="1895193" cy="742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pt-BR" sz="3200" b="1" dirty="0" smtClean="0"/>
                <a:t>Chất khoáng</a:t>
              </a:r>
              <a:endParaRPr lang="vi-VN" sz="3200" b="1" dirty="0"/>
            </a:p>
          </p:txBody>
        </p:sp>
      </p:grpSp>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blinds(horizontal)">
                                      <p:cBhvr>
                                        <p:cTn id="12" dur="500"/>
                                        <p:tgtEl>
                                          <p:spTgt spid="2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linds(horizontal)">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1000"/>
                                        <p:tgtEl>
                                          <p:spTgt spid="34"/>
                                        </p:tgtEl>
                                      </p:cBhvr>
                                    </p:animEffect>
                                    <p:anim calcmode="lin" valueType="num">
                                      <p:cBhvr>
                                        <p:cTn id="28" dur="1000" fill="hold"/>
                                        <p:tgtEl>
                                          <p:spTgt spid="34"/>
                                        </p:tgtEl>
                                        <p:attrNameLst>
                                          <p:attrName>ppt_x</p:attrName>
                                        </p:attrNameLst>
                                      </p:cBhvr>
                                      <p:tavLst>
                                        <p:tav tm="0">
                                          <p:val>
                                            <p:strVal val="#ppt_x"/>
                                          </p:val>
                                        </p:tav>
                                        <p:tav tm="100000">
                                          <p:val>
                                            <p:strVal val="#ppt_x"/>
                                          </p:val>
                                        </p:tav>
                                      </p:tavLst>
                                    </p:anim>
                                    <p:anim calcmode="lin" valueType="num">
                                      <p:cBhvr>
                                        <p:cTn id="29"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nodeType="clickEffect">
                                  <p:stCondLst>
                                    <p:cond delay="0"/>
                                  </p:stCondLst>
                                  <p:childTnLst>
                                    <p:set>
                                      <p:cBhvr>
                                        <p:cTn id="33" dur="1" fill="hold">
                                          <p:stCondLst>
                                            <p:cond delay="0"/>
                                          </p:stCondLst>
                                        </p:cTn>
                                        <p:tgtEl>
                                          <p:spTgt spid="45"/>
                                        </p:tgtEl>
                                        <p:attrNameLst>
                                          <p:attrName>style.visibility</p:attrName>
                                        </p:attrNameLst>
                                      </p:cBhvr>
                                      <p:to>
                                        <p:strVal val="visible"/>
                                      </p:to>
                                    </p:set>
                                    <p:animEffect transition="in" filter="blinds(horizontal)">
                                      <p:cBhvr>
                                        <p:cTn id="34" dur="500"/>
                                        <p:tgtEl>
                                          <p:spTgt spid="45"/>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nodeType="click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blinds(horizontal)">
                                      <p:cBhvr>
                                        <p:cTn id="39"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7" name="Rounded Rectangle 6"/>
          <p:cNvSpPr/>
          <p:nvPr/>
        </p:nvSpPr>
        <p:spPr>
          <a:xfrm>
            <a:off x="187181" y="2743200"/>
            <a:ext cx="8610600" cy="123998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dirty="0" smtClean="0">
                <a:latin typeface="Arial" pitchFamily="34" charset="0"/>
                <a:cs typeface="Arial" pitchFamily="34" charset="0"/>
              </a:rPr>
              <a:t>M</a:t>
            </a:r>
            <a:r>
              <a:rPr lang="vi-VN" sz="3600" dirty="0" smtClean="0">
                <a:latin typeface="Arial" pitchFamily="34" charset="0"/>
                <a:cs typeface="Arial" pitchFamily="34" charset="0"/>
              </a:rPr>
              <a:t>ọi </a:t>
            </a:r>
            <a:r>
              <a:rPr lang="vi-VN" sz="3600" dirty="0">
                <a:latin typeface="Arial" pitchFamily="34" charset="0"/>
                <a:cs typeface="Arial" pitchFamily="34" charset="0"/>
              </a:rPr>
              <a:t>hoạt động sống của cơ thể đều cần năng lượng, </a:t>
            </a:r>
            <a:endParaRPr lang="en-US" sz="3600"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148431" y="4495800"/>
            <a:ext cx="8610600" cy="12192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dirty="0">
                <a:latin typeface="Arial" pitchFamily="34" charset="0"/>
                <a:cs typeface="Arial" pitchFamily="34" charset="0"/>
              </a:rPr>
              <a:t>thức ăn là nguồn cung cấp năng lượng cho cơ </a:t>
            </a:r>
            <a:r>
              <a:rPr lang="vi-VN" sz="3600" dirty="0" smtClean="0">
                <a:latin typeface="Arial" pitchFamily="34" charset="0"/>
                <a:cs typeface="Arial" pitchFamily="34" charset="0"/>
              </a:rPr>
              <a:t>thể</a:t>
            </a:r>
            <a:endParaRPr lang="en-US" sz="3600" dirty="0">
              <a:latin typeface="Arial" pitchFamily="34" charset="0"/>
              <a:cs typeface="Arial" pitchFamily="34" charset="0"/>
            </a:endParaRPr>
          </a:p>
        </p:txBody>
      </p:sp>
      <p:sp>
        <p:nvSpPr>
          <p:cNvPr id="11" name="Rounded Rectangle 10"/>
          <p:cNvSpPr/>
          <p:nvPr/>
        </p:nvSpPr>
        <p:spPr>
          <a:xfrm>
            <a:off x="990599" y="1098551"/>
            <a:ext cx="7239001" cy="11112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200" dirty="0">
                <a:latin typeface="Arial" pitchFamily="34" charset="0"/>
                <a:cs typeface="Arial" pitchFamily="34" charset="0"/>
              </a:rPr>
              <a:t>2. Vai trò các chất dinh dưỡng đối với </a:t>
            </a:r>
            <a:endParaRPr lang="en-US" sz="3200" dirty="0" smtClean="0">
              <a:latin typeface="Arial" pitchFamily="34" charset="0"/>
              <a:cs typeface="Arial" pitchFamily="34" charset="0"/>
            </a:endParaRPr>
          </a:p>
          <a:p>
            <a:pPr algn="ctr" fontAlgn="auto">
              <a:spcBef>
                <a:spcPts val="0"/>
              </a:spcBef>
              <a:spcAft>
                <a:spcPts val="0"/>
              </a:spcAft>
              <a:defRPr/>
            </a:pPr>
            <a:r>
              <a:rPr lang="vi-VN" sz="3200" dirty="0" smtClean="0">
                <a:latin typeface="Arial" pitchFamily="34" charset="0"/>
                <a:cs typeface="Arial" pitchFamily="34" charset="0"/>
              </a:rPr>
              <a:t>sức </a:t>
            </a:r>
            <a:r>
              <a:rPr lang="vi-VN" sz="3200" dirty="0">
                <a:latin typeface="Arial" pitchFamily="34" charset="0"/>
                <a:cs typeface="Arial" pitchFamily="34" charset="0"/>
              </a:rPr>
              <a:t>khoẻ con người</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3484832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ounded Rectangle 5"/>
          <p:cNvSpPr/>
          <p:nvPr/>
        </p:nvSpPr>
        <p:spPr>
          <a:xfrm>
            <a:off x="-6927" y="1098551"/>
            <a:ext cx="9144000" cy="11112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200" dirty="0">
                <a:latin typeface="Arial" pitchFamily="34" charset="0"/>
                <a:cs typeface="Arial" pitchFamily="34" charset="0"/>
              </a:rPr>
              <a:t>2. Vai trò các chất dinh dưỡng đối với sức khoẻ con người</a:t>
            </a:r>
            <a:endParaRPr lang="en-US" sz="3200"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636" y="2286000"/>
            <a:ext cx="3997037" cy="45927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90999" y="2286000"/>
            <a:ext cx="4946073" cy="45927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9037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053"/>
                                        </p:tgtEl>
                                        <p:attrNameLst>
                                          <p:attrName>style.visibility</p:attrName>
                                        </p:attrNameLst>
                                      </p:cBhvr>
                                      <p:to>
                                        <p:strVal val="visible"/>
                                      </p:to>
                                    </p:set>
                                    <p:animEffect transition="in" filter="barn(inVertical)">
                                      <p:cBhvr>
                                        <p:cTn id="14" dur="500"/>
                                        <p:tgtEl>
                                          <p:spTgt spid="2053"/>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2052"/>
                                        </p:tgtEl>
                                        <p:attrNameLst>
                                          <p:attrName>style.visibility</p:attrName>
                                        </p:attrNameLst>
                                      </p:cBhvr>
                                      <p:to>
                                        <p:strVal val="visible"/>
                                      </p:to>
                                    </p:set>
                                    <p:animEffect transition="in" filter="circle(in)">
                                      <p:cBhvr>
                                        <p:cTn id="19" dur="2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1117" y="1336965"/>
            <a:ext cx="4462884" cy="55210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336964"/>
            <a:ext cx="4114800"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6"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14599" y="1336964"/>
            <a:ext cx="3886201"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5"/>
                                        </p:tgtEl>
                                        <p:attrNameLst>
                                          <p:attrName>style.visibility</p:attrName>
                                        </p:attrNameLst>
                                      </p:cBhvr>
                                      <p:to>
                                        <p:strVal val="visible"/>
                                      </p:to>
                                    </p:set>
                                    <p:animEffect transition="in" filter="fade">
                                      <p:cBhvr>
                                        <p:cTn id="7" dur="500"/>
                                        <p:tgtEl>
                                          <p:spTgt spid="205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2054"/>
                                        </p:tgtEl>
                                        <p:attrNameLst>
                                          <p:attrName>style.visibility</p:attrName>
                                        </p:attrNameLst>
                                      </p:cBhvr>
                                      <p:to>
                                        <p:strVal val="visible"/>
                                      </p:to>
                                    </p:set>
                                    <p:animEffect transition="in" filter="wheel(1)">
                                      <p:cBhvr>
                                        <p:cTn id="12" dur="2000"/>
                                        <p:tgtEl>
                                          <p:spTgt spid="205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056"/>
                                        </p:tgtEl>
                                        <p:attrNameLst>
                                          <p:attrName>style.visibility</p:attrName>
                                        </p:attrNameLst>
                                      </p:cBhvr>
                                      <p:to>
                                        <p:strVal val="visible"/>
                                      </p:to>
                                    </p:set>
                                    <p:animEffect transition="in" filter="barn(inVertical)">
                                      <p:cBhvr>
                                        <p:cTn id="17" dur="500"/>
                                        <p:tgtEl>
                                          <p:spTgt spid="20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descr="D:\KHOA BÁNH\Dinh dương LT\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27" y="2819400"/>
            <a:ext cx="5009713" cy="4038600"/>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D:\KHOA BÁNH\Dinh dương LT\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72807" y="1098550"/>
            <a:ext cx="4164266" cy="301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7" name="Rounded Rectangle 6"/>
          <p:cNvSpPr/>
          <p:nvPr/>
        </p:nvSpPr>
        <p:spPr>
          <a:xfrm>
            <a:off x="207963" y="1198418"/>
            <a:ext cx="8610600" cy="123998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dirty="0" smtClean="0">
                <a:latin typeface="Arial" pitchFamily="34" charset="0"/>
                <a:cs typeface="Arial" pitchFamily="34" charset="0"/>
              </a:rPr>
              <a:t>T</a:t>
            </a:r>
            <a:r>
              <a:rPr lang="vi-VN" sz="3600" dirty="0" smtClean="0">
                <a:latin typeface="Arial" pitchFamily="34" charset="0"/>
                <a:cs typeface="Arial" pitchFamily="34" charset="0"/>
              </a:rPr>
              <a:t>hức </a:t>
            </a:r>
            <a:r>
              <a:rPr lang="vi-VN" sz="3600" dirty="0">
                <a:latin typeface="Arial" pitchFamily="34" charset="0"/>
                <a:cs typeface="Arial" pitchFamily="34" charset="0"/>
              </a:rPr>
              <a:t>ăn có chứa các thành phần dinh dưỡng cần thiết đối với cơ </a:t>
            </a:r>
            <a:r>
              <a:rPr lang="vi-VN" sz="3600" dirty="0" smtClean="0">
                <a:latin typeface="Arial" pitchFamily="34" charset="0"/>
                <a:cs typeface="Arial" pitchFamily="34" charset="0"/>
              </a:rPr>
              <a:t>thể</a:t>
            </a:r>
            <a:endParaRPr lang="en-US" sz="3600"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990600" y="4495800"/>
            <a:ext cx="7010400" cy="129540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600" dirty="0" smtClean="0">
                <a:latin typeface="Arial" pitchFamily="34" charset="0"/>
                <a:cs typeface="Arial" pitchFamily="34" charset="0"/>
              </a:rPr>
              <a:t>C</a:t>
            </a:r>
            <a:r>
              <a:rPr lang="vi-VN" sz="3600" dirty="0" smtClean="0">
                <a:latin typeface="Arial" pitchFamily="34" charset="0"/>
                <a:cs typeface="Arial" pitchFamily="34" charset="0"/>
              </a:rPr>
              <a:t>hất khoáng</a:t>
            </a:r>
            <a:r>
              <a:rPr lang="en-US" sz="3600" dirty="0" smtClean="0">
                <a:latin typeface="Arial" pitchFamily="34" charset="0"/>
                <a:cs typeface="Arial" pitchFamily="34" charset="0"/>
              </a:rPr>
              <a:t> - V</a:t>
            </a:r>
            <a:r>
              <a:rPr lang="vi-VN" sz="3600" dirty="0" smtClean="0">
                <a:latin typeface="Arial" pitchFamily="34" charset="0"/>
                <a:cs typeface="Arial" pitchFamily="34" charset="0"/>
              </a:rPr>
              <a:t>itamin </a:t>
            </a:r>
            <a:r>
              <a:rPr lang="en-US" sz="3600" dirty="0" smtClean="0">
                <a:latin typeface="Arial" pitchFamily="34" charset="0"/>
                <a:cs typeface="Arial" pitchFamily="34" charset="0"/>
              </a:rPr>
              <a:t>-</a:t>
            </a:r>
            <a:r>
              <a:rPr lang="vi-VN" sz="3600" dirty="0" smtClean="0">
                <a:latin typeface="Arial" pitchFamily="34" charset="0"/>
                <a:cs typeface="Arial" pitchFamily="34" charset="0"/>
              </a:rPr>
              <a:t> </a:t>
            </a:r>
            <a:r>
              <a:rPr lang="en-US" sz="3600" dirty="0" smtClean="0">
                <a:latin typeface="Arial" pitchFamily="34" charset="0"/>
                <a:cs typeface="Arial" pitchFamily="34" charset="0"/>
              </a:rPr>
              <a:t>N</a:t>
            </a:r>
            <a:r>
              <a:rPr lang="vi-VN" sz="3600" dirty="0" smtClean="0">
                <a:latin typeface="Arial" pitchFamily="34" charset="0"/>
                <a:cs typeface="Arial" pitchFamily="34" charset="0"/>
              </a:rPr>
              <a:t>ước</a:t>
            </a:r>
            <a:endParaRPr lang="en-US" sz="3600" dirty="0">
              <a:latin typeface="Arial" pitchFamily="34" charset="0"/>
              <a:cs typeface="Arial" pitchFamily="34" charset="0"/>
            </a:endParaRPr>
          </a:p>
        </p:txBody>
      </p:sp>
      <p:sp>
        <p:nvSpPr>
          <p:cNvPr id="10" name="Rounded Rectangle 9"/>
          <p:cNvSpPr/>
          <p:nvPr/>
        </p:nvSpPr>
        <p:spPr>
          <a:xfrm>
            <a:off x="1447799" y="2895600"/>
            <a:ext cx="6172201" cy="12192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600" dirty="0" smtClean="0">
                <a:latin typeface="Arial" pitchFamily="34" charset="0"/>
                <a:cs typeface="Arial" pitchFamily="34" charset="0"/>
              </a:rPr>
              <a:t>Protid</a:t>
            </a:r>
            <a:r>
              <a:rPr lang="en-US" sz="3600" dirty="0" smtClean="0">
                <a:latin typeface="Arial" pitchFamily="34" charset="0"/>
                <a:cs typeface="Arial" pitchFamily="34" charset="0"/>
              </a:rPr>
              <a:t> –</a:t>
            </a:r>
            <a:r>
              <a:rPr lang="vi-VN" sz="3600" dirty="0" smtClean="0">
                <a:latin typeface="Arial" pitchFamily="34" charset="0"/>
                <a:cs typeface="Arial" pitchFamily="34" charset="0"/>
              </a:rPr>
              <a:t> </a:t>
            </a:r>
            <a:r>
              <a:rPr lang="en-US" sz="3600" dirty="0" smtClean="0">
                <a:latin typeface="Arial" pitchFamily="34" charset="0"/>
                <a:cs typeface="Arial" pitchFamily="34" charset="0"/>
              </a:rPr>
              <a:t>L</a:t>
            </a:r>
            <a:r>
              <a:rPr lang="vi-VN" sz="3600" dirty="0" smtClean="0">
                <a:latin typeface="Arial" pitchFamily="34" charset="0"/>
                <a:cs typeface="Arial" pitchFamily="34" charset="0"/>
              </a:rPr>
              <a:t>ipid</a:t>
            </a:r>
            <a:r>
              <a:rPr lang="en-US" sz="3600" dirty="0" smtClean="0">
                <a:latin typeface="Arial" pitchFamily="34" charset="0"/>
                <a:cs typeface="Arial" pitchFamily="34" charset="0"/>
              </a:rPr>
              <a:t> -</a:t>
            </a:r>
            <a:r>
              <a:rPr lang="vi-VN" sz="3600" dirty="0" smtClean="0">
                <a:latin typeface="Arial" pitchFamily="34" charset="0"/>
                <a:cs typeface="Arial" pitchFamily="34" charset="0"/>
              </a:rPr>
              <a:t> </a:t>
            </a:r>
            <a:r>
              <a:rPr lang="en-US" sz="3600" dirty="0" smtClean="0">
                <a:latin typeface="Arial" pitchFamily="34" charset="0"/>
                <a:cs typeface="Arial" pitchFamily="34" charset="0"/>
              </a:rPr>
              <a:t>G</a:t>
            </a:r>
            <a:r>
              <a:rPr lang="vi-VN" sz="3600" dirty="0" smtClean="0">
                <a:latin typeface="Arial" pitchFamily="34" charset="0"/>
                <a:cs typeface="Arial" pitchFamily="34" charset="0"/>
              </a:rPr>
              <a:t>lucid</a:t>
            </a:r>
            <a:endParaRPr lang="en-US" sz="3600" dirty="0">
              <a:latin typeface="Arial" pitchFamily="34" charset="0"/>
              <a:cs typeface="Arial" pitchFamily="34" charset="0"/>
            </a:endParaRPr>
          </a:p>
        </p:txBody>
      </p:sp>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393528"/>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66812"/>
            <a:ext cx="9144000" cy="1957387"/>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latin typeface="Arial" pitchFamily="34" charset="0"/>
                <a:cs typeface="Arial" pitchFamily="34" charset="0"/>
              </a:rPr>
              <a:t>Sự thiếu hụt một trong những chất </a:t>
            </a:r>
            <a:r>
              <a:rPr lang="en-US" sz="3600" b="1" dirty="0" err="1" smtClean="0">
                <a:latin typeface="Arial" pitchFamily="34" charset="0"/>
                <a:cs typeface="Arial" pitchFamily="34" charset="0"/>
              </a:rPr>
              <a:t>dd</a:t>
            </a:r>
            <a:r>
              <a:rPr lang="vi-VN" sz="3600" b="1" dirty="0" smtClean="0">
                <a:latin typeface="Arial" pitchFamily="34" charset="0"/>
                <a:cs typeface="Arial" pitchFamily="34" charset="0"/>
              </a:rPr>
              <a:t> </a:t>
            </a:r>
            <a:r>
              <a:rPr lang="vi-VN" sz="3600" b="1" dirty="0">
                <a:latin typeface="Arial" pitchFamily="34" charset="0"/>
                <a:cs typeface="Arial" pitchFamily="34" charset="0"/>
              </a:rPr>
              <a:t>đều có thể gây ra nhiều bệnh tật thậm chí là chết người </a:t>
            </a:r>
            <a:endParaRPr lang="vi-VN" sz="3600" b="1" dirty="0">
              <a:solidFill>
                <a:srgbClr val="C00000"/>
              </a:solidFill>
              <a:cs typeface="Arial" pitchFamily="34" charset="0"/>
            </a:endParaRPr>
          </a:p>
        </p:txBody>
      </p:sp>
      <p:sp>
        <p:nvSpPr>
          <p:cNvPr id="7" name="Rounded Rectangle 6"/>
          <p:cNvSpPr/>
          <p:nvPr/>
        </p:nvSpPr>
        <p:spPr>
          <a:xfrm>
            <a:off x="3175" y="3575050"/>
            <a:ext cx="9144000" cy="32829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latin typeface="Arial" pitchFamily="34" charset="0"/>
                <a:cs typeface="Arial" pitchFamily="34" charset="0"/>
              </a:rPr>
              <a:t>Thiếu iốt ở trẻ em sẽ gây chậm phát triển trí tuệ, chậm lớn, nói ngọng</a:t>
            </a:r>
            <a:r>
              <a:rPr lang="vi-VN" sz="3200" b="1" dirty="0" smtClean="0">
                <a:latin typeface="Arial" pitchFamily="34" charset="0"/>
                <a:cs typeface="Arial" pitchFamily="34" charset="0"/>
              </a:rPr>
              <a:t>,... </a:t>
            </a:r>
            <a:r>
              <a:rPr lang="vi-VN" sz="3200" b="1" dirty="0">
                <a:latin typeface="Arial" pitchFamily="34" charset="0"/>
                <a:cs typeface="Arial" pitchFamily="34" charset="0"/>
              </a:rPr>
              <a:t>Ngoài ra, thiếu iốt còn gây ra bướu cổ, thiểu năng tuyến giáp ảnh hưởng lớn đến sự phát triển và hoạt động của cơ thể, giảm khả năng lao động, mệt </a:t>
            </a:r>
            <a:r>
              <a:rPr lang="vi-VN" sz="3200" b="1" dirty="0" smtClean="0">
                <a:latin typeface="Arial" pitchFamily="34" charset="0"/>
                <a:cs typeface="Arial" pitchFamily="34" charset="0"/>
              </a:rPr>
              <a:t>mỏi</a:t>
            </a:r>
            <a:r>
              <a:rPr lang="en-US" sz="3200" b="1" dirty="0" smtClean="0">
                <a:latin typeface="Arial" pitchFamily="34" charset="0"/>
                <a:cs typeface="Arial" pitchFamily="34" charset="0"/>
              </a:rPr>
              <a:t>…</a:t>
            </a:r>
            <a:endParaRPr lang="vi-VN" sz="3200" b="1" dirty="0">
              <a:solidFill>
                <a:srgbClr val="C00000"/>
              </a:solidFill>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30335"/>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7" name="Rounded Rectangle 6"/>
          <p:cNvSpPr/>
          <p:nvPr/>
        </p:nvSpPr>
        <p:spPr>
          <a:xfrm>
            <a:off x="3175" y="1295400"/>
            <a:ext cx="9144000" cy="3962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b="1" dirty="0">
                <a:latin typeface="Arial" pitchFamily="34" charset="0"/>
                <a:cs typeface="Arial" pitchFamily="34" charset="0"/>
              </a:rPr>
              <a:t>Thiếu vitamin C sẽ dẫn tới một số tác hại sau: Bệnh thiếu máu: Vitamin C giúp hấp thu sắt do đó thiếu vitamin C cơ thể không thể hấp thu đủ sắt và gây ra tình trạng thiếu máu. Vết thương chậm lành. Bệnh loãng xương: người thiếu vitamin C có nguy cơ cao bị gãy xương, loãng xương, đặc biệt là phụ nữ và người cao tuổi</a:t>
            </a:r>
            <a:endParaRPr lang="en-US" sz="32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5562600"/>
            <a:ext cx="9140825" cy="106680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err="1">
                <a:latin typeface="Arial" pitchFamily="34" charset="0"/>
                <a:cs typeface="Arial" pitchFamily="34" charset="0"/>
              </a:rPr>
              <a:t>Bệnh</a:t>
            </a:r>
            <a:r>
              <a:rPr lang="en-US" sz="3200" dirty="0">
                <a:latin typeface="Arial" pitchFamily="34" charset="0"/>
                <a:cs typeface="Arial" pitchFamily="34" charset="0"/>
              </a:rPr>
              <a:t> </a:t>
            </a:r>
            <a:r>
              <a:rPr lang="en-US" sz="3200" dirty="0" err="1">
                <a:latin typeface="Arial" pitchFamily="34" charset="0"/>
                <a:cs typeface="Arial" pitchFamily="34" charset="0"/>
              </a:rPr>
              <a:t>Scobut</a:t>
            </a:r>
            <a:r>
              <a:rPr lang="en-US" sz="3200" dirty="0">
                <a:latin typeface="Arial" pitchFamily="34" charset="0"/>
                <a:cs typeface="Arial" pitchFamily="34" charset="0"/>
              </a:rPr>
              <a:t> do </a:t>
            </a:r>
            <a:r>
              <a:rPr lang="en-US" sz="3200" dirty="0" err="1">
                <a:latin typeface="Arial" pitchFamily="34" charset="0"/>
                <a:cs typeface="Arial" pitchFamily="34" charset="0"/>
              </a:rPr>
              <a:t>thiếu</a:t>
            </a:r>
            <a:r>
              <a:rPr lang="en-US" sz="3200" dirty="0">
                <a:latin typeface="Arial" pitchFamily="34" charset="0"/>
                <a:cs typeface="Arial" pitchFamily="34" charset="0"/>
              </a:rPr>
              <a:t> vitamin C </a:t>
            </a:r>
            <a:endParaRPr lang="en-US" sz="3200" dirty="0" smtClean="0">
              <a:latin typeface="Arial" pitchFamily="34" charset="0"/>
              <a:cs typeface="Arial" pitchFamily="34" charset="0"/>
            </a:endParaRPr>
          </a:p>
          <a:p>
            <a:pPr fontAlgn="auto">
              <a:spcBef>
                <a:spcPts val="0"/>
              </a:spcBef>
              <a:spcAft>
                <a:spcPts val="0"/>
              </a:spcAft>
              <a:defRPr/>
            </a:pPr>
            <a:r>
              <a:rPr lang="en-US" sz="3200" dirty="0">
                <a:latin typeface="Arial" pitchFamily="34" charset="0"/>
                <a:cs typeface="Arial" pitchFamily="34" charset="0"/>
              </a:rPr>
              <a:t>	</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có</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thể</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gây</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chết</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người</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098550"/>
            <a:ext cx="9144000" cy="1568450"/>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latin typeface="Arial" pitchFamily="34" charset="0"/>
                <a:cs typeface="Arial" pitchFamily="34" charset="0"/>
              </a:rPr>
              <a:t>Để có được </a:t>
            </a:r>
            <a:endParaRPr lang="en-US" sz="3600" b="1" dirty="0" smtClean="0">
              <a:latin typeface="Arial" pitchFamily="34" charset="0"/>
              <a:cs typeface="Arial" pitchFamily="34" charset="0"/>
            </a:endParaRPr>
          </a:p>
          <a:p>
            <a:pPr fontAlgn="auto">
              <a:spcBef>
                <a:spcPts val="0"/>
              </a:spcBef>
              <a:spcAft>
                <a:spcPts val="0"/>
              </a:spcAft>
              <a:defRPr/>
            </a:pPr>
            <a:r>
              <a:rPr lang="vi-VN" sz="3600" b="1" dirty="0" smtClean="0">
                <a:latin typeface="Arial" pitchFamily="34" charset="0"/>
                <a:cs typeface="Arial" pitchFamily="34" charset="0"/>
              </a:rPr>
              <a:t>“</a:t>
            </a:r>
            <a:r>
              <a:rPr lang="vi-VN" sz="3600" b="1" dirty="0">
                <a:latin typeface="Arial" pitchFamily="34" charset="0"/>
                <a:cs typeface="Arial" pitchFamily="34" charset="0"/>
              </a:rPr>
              <a:t>một tinh thần minh mẫn </a:t>
            </a:r>
            <a:endParaRPr lang="en-US" sz="3600" b="1" dirty="0" smtClean="0">
              <a:latin typeface="Arial" pitchFamily="34" charset="0"/>
              <a:cs typeface="Arial" pitchFamily="34" charset="0"/>
            </a:endParaRPr>
          </a:p>
          <a:p>
            <a:pPr fontAlgn="auto">
              <a:spcBef>
                <a:spcPts val="0"/>
              </a:spcBef>
              <a:spcAft>
                <a:spcPts val="0"/>
              </a:spcAft>
              <a:defRPr/>
            </a:pPr>
            <a:r>
              <a:rPr lang="en-US" sz="3600" b="1" dirty="0">
                <a:latin typeface="Arial" pitchFamily="34" charset="0"/>
                <a:cs typeface="Arial" pitchFamily="34" charset="0"/>
              </a:rPr>
              <a:t>	</a:t>
            </a:r>
            <a:r>
              <a:rPr lang="en-US" sz="3600" b="1" dirty="0" smtClean="0">
                <a:latin typeface="Arial" pitchFamily="34" charset="0"/>
                <a:cs typeface="Arial" pitchFamily="34" charset="0"/>
              </a:rPr>
              <a:t>		</a:t>
            </a:r>
            <a:r>
              <a:rPr lang="vi-VN" sz="3600" b="1" dirty="0" smtClean="0">
                <a:latin typeface="Arial" pitchFamily="34" charset="0"/>
                <a:cs typeface="Arial" pitchFamily="34" charset="0"/>
              </a:rPr>
              <a:t>trong </a:t>
            </a:r>
            <a:r>
              <a:rPr lang="vi-VN" sz="3600" b="1" dirty="0">
                <a:latin typeface="Arial" pitchFamily="34" charset="0"/>
                <a:cs typeface="Arial" pitchFamily="34" charset="0"/>
              </a:rPr>
              <a:t>một cơ thể tráng kiện” </a:t>
            </a:r>
            <a:endParaRPr lang="vi-VN" sz="3600" b="1" dirty="0">
              <a:solidFill>
                <a:srgbClr val="C00000"/>
              </a:solidFill>
              <a:cs typeface="Arial" pitchFamily="34" charset="0"/>
            </a:endParaRPr>
          </a:p>
        </p:txBody>
      </p:sp>
      <p:sp>
        <p:nvSpPr>
          <p:cNvPr id="7" name="Rounded Rectangle 6"/>
          <p:cNvSpPr/>
          <p:nvPr/>
        </p:nvSpPr>
        <p:spPr>
          <a:xfrm>
            <a:off x="609599" y="3352800"/>
            <a:ext cx="8001001" cy="159861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latin typeface="Arial" pitchFamily="34" charset="0"/>
                <a:cs typeface="Arial" pitchFamily="34" charset="0"/>
              </a:rPr>
              <a:t>Ăn đủ nhu cầu (đủ năng lượng/ngày</a:t>
            </a:r>
            <a:r>
              <a:rPr lang="vi-VN" sz="3200" b="1" dirty="0" smtClean="0">
                <a:latin typeface="Arial" pitchFamily="34" charset="0"/>
                <a:cs typeface="Arial" pitchFamily="34" charset="0"/>
              </a:rPr>
              <a:t>);</a:t>
            </a:r>
            <a:endParaRPr lang="vi-VN" sz="32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1962150" y="5635625"/>
            <a:ext cx="5253038" cy="10699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latin typeface="Arial" pitchFamily="34" charset="0"/>
                <a:cs typeface="Arial" pitchFamily="34" charset="0"/>
              </a:rPr>
              <a:t>Ăn </a:t>
            </a:r>
            <a:r>
              <a:rPr lang="vi-VN" sz="3200" b="1" dirty="0">
                <a:latin typeface="Arial" pitchFamily="34" charset="0"/>
                <a:cs typeface="Arial" pitchFamily="34" charset="0"/>
              </a:rPr>
              <a:t>đủ chất dinh dưỡng</a:t>
            </a:r>
            <a:r>
              <a:rPr lang="vi-VN" sz="3200" b="1" dirty="0" smtClean="0">
                <a:latin typeface="Arial" pitchFamily="34" charset="0"/>
                <a:cs typeface="Arial" pitchFamily="34" charset="0"/>
              </a:rPr>
              <a:t>;</a:t>
            </a:r>
            <a:endParaRPr lang="vi-VN" sz="3200" b="1" dirty="0">
              <a:latin typeface="Arial" pitchFamily="34" charset="0"/>
              <a:cs typeface="Arial" pitchFamily="34" charset="0"/>
            </a:endParaRPr>
          </a:p>
        </p:txBody>
      </p:sp>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7" name="Rounded Rectangle 6"/>
          <p:cNvSpPr/>
          <p:nvPr/>
        </p:nvSpPr>
        <p:spPr>
          <a:xfrm>
            <a:off x="1215231" y="2438400"/>
            <a:ext cx="6477000" cy="11430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b="1" dirty="0">
                <a:latin typeface="Arial" pitchFamily="34" charset="0"/>
                <a:cs typeface="Arial" pitchFamily="34" charset="0"/>
              </a:rPr>
              <a:t>An toàn vệ sinh thực phẩm</a:t>
            </a:r>
            <a:r>
              <a:rPr lang="vi-VN" sz="3600" b="1" dirty="0" smtClean="0">
                <a:latin typeface="Arial" pitchFamily="34" charset="0"/>
                <a:cs typeface="Arial" pitchFamily="34" charset="0"/>
              </a:rPr>
              <a:t>;</a:t>
            </a:r>
            <a:endParaRPr lang="vi-VN" sz="36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419100" y="5791200"/>
            <a:ext cx="8305800" cy="8477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latin typeface="Arial" pitchFamily="34" charset="0"/>
                <a:cs typeface="Arial" pitchFamily="34" charset="0"/>
              </a:rPr>
              <a:t>Cuộc </a:t>
            </a:r>
            <a:r>
              <a:rPr lang="vi-VN" sz="3200" b="1" dirty="0">
                <a:latin typeface="Arial" pitchFamily="34" charset="0"/>
                <a:cs typeface="Arial" pitchFamily="34" charset="0"/>
              </a:rPr>
              <a:t>sống tinh thần lành mạnh, yên vui</a:t>
            </a:r>
            <a:r>
              <a:rPr lang="vi-VN" sz="3200" b="1" dirty="0" smtClean="0">
                <a:latin typeface="Arial" pitchFamily="34" charset="0"/>
                <a:cs typeface="Arial" pitchFamily="34" charset="0"/>
              </a:rPr>
              <a:t>.</a:t>
            </a:r>
            <a:endParaRPr lang="vi-VN" sz="3200" b="1" dirty="0">
              <a:latin typeface="Arial" pitchFamily="34" charset="0"/>
              <a:cs typeface="Arial" pitchFamily="34" charset="0"/>
            </a:endParaRPr>
          </a:p>
        </p:txBody>
      </p:sp>
      <p:sp>
        <p:nvSpPr>
          <p:cNvPr id="10" name="Rounded Rectangle 9"/>
          <p:cNvSpPr/>
          <p:nvPr/>
        </p:nvSpPr>
        <p:spPr>
          <a:xfrm>
            <a:off x="20782" y="3962400"/>
            <a:ext cx="9144000" cy="15240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b="1" dirty="0" smtClean="0">
                <a:latin typeface="Arial" pitchFamily="34" charset="0"/>
                <a:cs typeface="Arial" pitchFamily="34" charset="0"/>
              </a:rPr>
              <a:t>Đảm </a:t>
            </a:r>
            <a:r>
              <a:rPr lang="vi-VN" sz="3600" b="1" dirty="0">
                <a:latin typeface="Arial" pitchFamily="34" charset="0"/>
                <a:cs typeface="Arial" pitchFamily="34" charset="0"/>
              </a:rPr>
              <a:t>bảo nguồn nước sạch </a:t>
            </a:r>
            <a:endParaRPr lang="en-US" sz="3600" b="1" dirty="0" smtClean="0">
              <a:latin typeface="Arial" pitchFamily="34" charset="0"/>
              <a:cs typeface="Arial" pitchFamily="34" charset="0"/>
            </a:endParaRPr>
          </a:p>
          <a:p>
            <a:pPr fontAlgn="auto">
              <a:spcBef>
                <a:spcPts val="0"/>
              </a:spcBef>
              <a:spcAft>
                <a:spcPts val="0"/>
              </a:spcAft>
              <a:defRPr/>
            </a:pPr>
            <a:r>
              <a:rPr lang="en-US" sz="3600" b="1" dirty="0">
                <a:latin typeface="Arial" pitchFamily="34" charset="0"/>
                <a:cs typeface="Arial" pitchFamily="34" charset="0"/>
              </a:rPr>
              <a:t>	</a:t>
            </a:r>
            <a:r>
              <a:rPr lang="en-US" sz="3600" b="1" dirty="0" smtClean="0">
                <a:latin typeface="Arial" pitchFamily="34" charset="0"/>
                <a:cs typeface="Arial" pitchFamily="34" charset="0"/>
              </a:rPr>
              <a:t>		</a:t>
            </a:r>
            <a:r>
              <a:rPr lang="vi-VN" sz="3600" b="1" dirty="0" smtClean="0">
                <a:latin typeface="Arial" pitchFamily="34" charset="0"/>
                <a:cs typeface="Arial" pitchFamily="34" charset="0"/>
              </a:rPr>
              <a:t>và </a:t>
            </a:r>
            <a:r>
              <a:rPr lang="vi-VN" sz="3600" b="1" dirty="0">
                <a:latin typeface="Arial" pitchFamily="34" charset="0"/>
                <a:cs typeface="Arial" pitchFamily="34" charset="0"/>
              </a:rPr>
              <a:t>môi trường thanh khiết</a:t>
            </a:r>
            <a:r>
              <a:rPr lang="vi-VN" sz="3600" b="1" dirty="0" smtClean="0">
                <a:latin typeface="Arial" pitchFamily="34" charset="0"/>
                <a:cs typeface="Arial" pitchFamily="34" charset="0"/>
              </a:rPr>
              <a:t>;</a:t>
            </a:r>
            <a:endParaRPr lang="vi-VN" sz="3600" b="1" dirty="0">
              <a:latin typeface="Arial" pitchFamily="34" charset="0"/>
              <a:cs typeface="Arial" pitchFamily="34" charset="0"/>
            </a:endParaRPr>
          </a:p>
        </p:txBody>
      </p:sp>
      <p:pic>
        <p:nvPicPr>
          <p:cNvPr id="4098" name="Picture 2" descr="D:\KHOA BÁNH\Dinh dương LT\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9698"/>
            <a:ext cx="3048000" cy="2028305"/>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D:\KHOA BÁNH\Dinh dương LT\8.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782" y="595745"/>
            <a:ext cx="2849563"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86406" y="1246188"/>
            <a:ext cx="8905194" cy="963612"/>
          </a:xfrm>
          <a:prstGeom prst="rect">
            <a:avLst/>
          </a:prstGeom>
          <a:solidFill>
            <a:srgbClr val="FFFF00"/>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i="1" dirty="0">
                <a:latin typeface="Arial" pitchFamily="34" charset="0"/>
                <a:cs typeface="Arial" pitchFamily="34" charset="0"/>
              </a:rPr>
              <a:t>3. </a:t>
            </a:r>
            <a:r>
              <a:rPr lang="vi-VN" sz="3200" b="1" i="1" dirty="0">
                <a:latin typeface="Arial" pitchFamily="34" charset="0"/>
                <a:cs typeface="Arial" pitchFamily="34" charset="0"/>
              </a:rPr>
              <a:t>Những quan niệm trước đây về ăn uống</a:t>
            </a:r>
            <a:r>
              <a:rPr lang="vi-VN" sz="3600" b="1" i="1" dirty="0">
                <a:latin typeface="Arial" pitchFamily="34" charset="0"/>
                <a:cs typeface="Arial" pitchFamily="34" charset="0"/>
              </a:rPr>
              <a:t>:</a:t>
            </a:r>
            <a:endParaRPr lang="vi-VN" sz="3600" b="1" dirty="0">
              <a:solidFill>
                <a:srgbClr val="C00000"/>
              </a:solidFill>
              <a:cs typeface="Arial" pitchFamily="34" charset="0"/>
            </a:endParaRPr>
          </a:p>
        </p:txBody>
      </p:sp>
      <p:sp>
        <p:nvSpPr>
          <p:cNvPr id="7" name="Rounded Rectangle 6"/>
          <p:cNvSpPr/>
          <p:nvPr/>
        </p:nvSpPr>
        <p:spPr>
          <a:xfrm>
            <a:off x="3175" y="2514600"/>
            <a:ext cx="4572000" cy="10668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a:latin typeface="Arial" pitchFamily="34" charset="0"/>
                <a:cs typeface="Arial" pitchFamily="34" charset="0"/>
              </a:rPr>
              <a:t>Đại danh y </a:t>
            </a:r>
            <a:r>
              <a:rPr lang="vi-VN" sz="3200" dirty="0" smtClean="0">
                <a:latin typeface="Arial" pitchFamily="34" charset="0"/>
                <a:cs typeface="Arial" pitchFamily="34" charset="0"/>
              </a:rPr>
              <a:t>Hypocrat</a:t>
            </a:r>
            <a:endParaRPr lang="en-US" sz="32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86406" y="3730172"/>
            <a:ext cx="2672669" cy="2819399"/>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smtClean="0">
                <a:latin typeface="Arial" pitchFamily="34" charset="0"/>
                <a:cs typeface="Arial" pitchFamily="34" charset="0"/>
              </a:rPr>
              <a:t>“</a:t>
            </a:r>
            <a:r>
              <a:rPr lang="vi-VN" sz="3200" dirty="0">
                <a:latin typeface="Arial" pitchFamily="34" charset="0"/>
                <a:cs typeface="Arial" pitchFamily="34" charset="0"/>
              </a:rPr>
              <a:t>Phải chú </a:t>
            </a:r>
            <a:r>
              <a:rPr lang="vi-VN" sz="3200" dirty="0" smtClean="0">
                <a:latin typeface="Arial" pitchFamily="34" charset="0"/>
                <a:cs typeface="Arial" pitchFamily="34" charset="0"/>
              </a:rPr>
              <a:t>ý</a:t>
            </a:r>
            <a:endParaRPr lang="en-US" sz="3200" dirty="0" smtClean="0">
              <a:latin typeface="Arial" pitchFamily="34" charset="0"/>
              <a:cs typeface="Arial" pitchFamily="34" charset="0"/>
            </a:endParaRPr>
          </a:p>
          <a:p>
            <a:pPr fontAlgn="auto">
              <a:spcBef>
                <a:spcPts val="0"/>
              </a:spcBef>
              <a:spcAft>
                <a:spcPts val="0"/>
              </a:spcAft>
              <a:defRPr/>
            </a:pPr>
            <a:r>
              <a:rPr lang="vi-VN" sz="3200" dirty="0" smtClean="0">
                <a:latin typeface="Arial" pitchFamily="34" charset="0"/>
                <a:cs typeface="Arial" pitchFamily="34" charset="0"/>
              </a:rPr>
              <a:t>tùy </a:t>
            </a:r>
            <a:r>
              <a:rPr lang="vi-VN" sz="3200" dirty="0">
                <a:latin typeface="Arial" pitchFamily="34" charset="0"/>
                <a:cs typeface="Arial" pitchFamily="34" charset="0"/>
              </a:rPr>
              <a:t>theo </a:t>
            </a:r>
            <a:endParaRPr lang="en-US" sz="3200" dirty="0" smtClean="0">
              <a:latin typeface="Arial" pitchFamily="34" charset="0"/>
              <a:cs typeface="Arial" pitchFamily="34" charset="0"/>
            </a:endParaRPr>
          </a:p>
          <a:p>
            <a:pPr marL="457200" indent="-457200" fontAlgn="auto">
              <a:spcBef>
                <a:spcPts val="0"/>
              </a:spcBef>
              <a:spcAft>
                <a:spcPts val="0"/>
              </a:spcAft>
              <a:buFontTx/>
              <a:buChar char="-"/>
              <a:defRPr/>
            </a:pPr>
            <a:r>
              <a:rPr lang="vi-VN" sz="3200" dirty="0" smtClean="0">
                <a:latin typeface="Arial" pitchFamily="34" charset="0"/>
                <a:cs typeface="Arial" pitchFamily="34" charset="0"/>
              </a:rPr>
              <a:t>tuổi tác</a:t>
            </a:r>
            <a:r>
              <a:rPr lang="en-US" sz="3200" dirty="0" smtClean="0">
                <a:latin typeface="Arial" pitchFamily="34" charset="0"/>
                <a:cs typeface="Arial" pitchFamily="34" charset="0"/>
              </a:rPr>
              <a:t> </a:t>
            </a:r>
          </a:p>
          <a:p>
            <a:pPr marL="457200" indent="-457200" fontAlgn="auto">
              <a:spcBef>
                <a:spcPts val="0"/>
              </a:spcBef>
              <a:spcAft>
                <a:spcPts val="0"/>
              </a:spcAft>
              <a:buFontTx/>
              <a:buChar char="-"/>
              <a:defRPr/>
            </a:pPr>
            <a:r>
              <a:rPr lang="vi-VN" sz="3200" dirty="0" smtClean="0">
                <a:latin typeface="Arial" pitchFamily="34" charset="0"/>
                <a:cs typeface="Arial" pitchFamily="34" charset="0"/>
              </a:rPr>
              <a:t>công việc</a:t>
            </a:r>
            <a:r>
              <a:rPr lang="en-US" sz="3200" dirty="0" smtClean="0">
                <a:latin typeface="Arial" pitchFamily="34" charset="0"/>
                <a:cs typeface="Arial" pitchFamily="34" charset="0"/>
              </a:rPr>
              <a:t> </a:t>
            </a:r>
          </a:p>
          <a:p>
            <a:pPr marL="457200" indent="-457200" fontAlgn="auto">
              <a:spcBef>
                <a:spcPts val="0"/>
              </a:spcBef>
              <a:spcAft>
                <a:spcPts val="0"/>
              </a:spcAft>
              <a:buFontTx/>
              <a:buChar char="-"/>
              <a:defRPr/>
            </a:pPr>
            <a:r>
              <a:rPr lang="vi-VN" sz="3200" dirty="0" smtClean="0">
                <a:latin typeface="Arial" pitchFamily="34" charset="0"/>
                <a:cs typeface="Arial" pitchFamily="34" charset="0"/>
              </a:rPr>
              <a:t>thời </a:t>
            </a:r>
            <a:r>
              <a:rPr lang="vi-VN" sz="3200" dirty="0">
                <a:latin typeface="Arial" pitchFamily="34" charset="0"/>
                <a:cs typeface="Arial" pitchFamily="34" charset="0"/>
              </a:rPr>
              <a:t>tiết </a:t>
            </a:r>
            <a:endParaRPr lang="en-US" sz="3200" dirty="0" smtClean="0">
              <a:latin typeface="Arial" pitchFamily="34" charset="0"/>
              <a:cs typeface="Arial" pitchFamily="34" charset="0"/>
            </a:endParaRPr>
          </a:p>
        </p:txBody>
      </p:sp>
      <p:sp>
        <p:nvSpPr>
          <p:cNvPr id="10" name="Rounded Rectangle 9"/>
          <p:cNvSpPr/>
          <p:nvPr/>
        </p:nvSpPr>
        <p:spPr>
          <a:xfrm>
            <a:off x="5029201" y="3868059"/>
            <a:ext cx="2971799" cy="1161141"/>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smtClean="0">
                <a:latin typeface="Arial" pitchFamily="34" charset="0"/>
                <a:cs typeface="Arial" pitchFamily="34" charset="0"/>
              </a:rPr>
              <a:t>nên </a:t>
            </a:r>
            <a:r>
              <a:rPr lang="vi-VN" sz="3200" dirty="0">
                <a:latin typeface="Arial" pitchFamily="34" charset="0"/>
                <a:cs typeface="Arial" pitchFamily="34" charset="0"/>
              </a:rPr>
              <a:t>ăn nhiều </a:t>
            </a:r>
            <a:endParaRPr lang="en-US" sz="3200" dirty="0" smtClean="0">
              <a:latin typeface="Arial" pitchFamily="34" charset="0"/>
              <a:cs typeface="Arial" pitchFamily="34" charset="0"/>
            </a:endParaRPr>
          </a:p>
          <a:p>
            <a:pPr fontAlgn="auto">
              <a:spcBef>
                <a:spcPts val="0"/>
              </a:spcBef>
              <a:spcAft>
                <a:spcPts val="0"/>
              </a:spcAft>
              <a:defRPr/>
            </a:pPr>
            <a:r>
              <a:rPr lang="vi-VN" sz="3200" dirty="0" smtClean="0">
                <a:latin typeface="Arial" pitchFamily="34" charset="0"/>
                <a:cs typeface="Arial" pitchFamily="34" charset="0"/>
              </a:rPr>
              <a:t>hay </a:t>
            </a:r>
            <a:r>
              <a:rPr lang="vi-VN" sz="3200" dirty="0">
                <a:latin typeface="Arial" pitchFamily="34" charset="0"/>
                <a:cs typeface="Arial" pitchFamily="34" charset="0"/>
              </a:rPr>
              <a:t>ăn </a:t>
            </a:r>
            <a:r>
              <a:rPr lang="vi-VN" sz="3200" dirty="0" smtClean="0">
                <a:latin typeface="Arial" pitchFamily="34" charset="0"/>
                <a:cs typeface="Arial" pitchFamily="34" charset="0"/>
              </a:rPr>
              <a:t>ít</a:t>
            </a:r>
            <a:endParaRPr lang="en-US" sz="3200" dirty="0" smtClean="0">
              <a:latin typeface="Arial" pitchFamily="34" charset="0"/>
              <a:cs typeface="Arial" pitchFamily="34" charset="0"/>
            </a:endParaRPr>
          </a:p>
        </p:txBody>
      </p:sp>
      <p:sp>
        <p:nvSpPr>
          <p:cNvPr id="11" name="Rounded Rectangle 10"/>
          <p:cNvSpPr/>
          <p:nvPr/>
        </p:nvSpPr>
        <p:spPr>
          <a:xfrm>
            <a:off x="5029201" y="5327238"/>
            <a:ext cx="3462337" cy="122596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smtClean="0">
                <a:latin typeface="Arial" pitchFamily="34" charset="0"/>
                <a:cs typeface="Arial" pitchFamily="34" charset="0"/>
              </a:rPr>
              <a:t>ăn </a:t>
            </a:r>
            <a:r>
              <a:rPr lang="vi-VN" sz="3200" dirty="0">
                <a:latin typeface="Arial" pitchFamily="34" charset="0"/>
                <a:cs typeface="Arial" pitchFamily="34" charset="0"/>
              </a:rPr>
              <a:t>một lúc </a:t>
            </a:r>
            <a:endParaRPr lang="en-US" sz="3200" dirty="0" smtClean="0">
              <a:latin typeface="Arial" pitchFamily="34" charset="0"/>
              <a:cs typeface="Arial" pitchFamily="34" charset="0"/>
            </a:endParaRPr>
          </a:p>
          <a:p>
            <a:pPr fontAlgn="auto">
              <a:spcBef>
                <a:spcPts val="0"/>
              </a:spcBef>
              <a:spcAft>
                <a:spcPts val="0"/>
              </a:spcAft>
              <a:defRPr/>
            </a:pPr>
            <a:r>
              <a:rPr lang="vi-VN" sz="3200" dirty="0" smtClean="0">
                <a:latin typeface="Arial" pitchFamily="34" charset="0"/>
                <a:cs typeface="Arial" pitchFamily="34" charset="0"/>
              </a:rPr>
              <a:t>hay </a:t>
            </a:r>
            <a:r>
              <a:rPr lang="vi-VN" sz="3200" dirty="0">
                <a:latin typeface="Arial" pitchFamily="34" charset="0"/>
                <a:cs typeface="Arial" pitchFamily="34" charset="0"/>
              </a:rPr>
              <a:t>ăn nhiều lần</a:t>
            </a:r>
            <a:endParaRPr lang="en-US" sz="3200" b="1" dirty="0">
              <a:latin typeface="Arial" pitchFamily="34" charset="0"/>
              <a:cs typeface="Arial" pitchFamily="34" charset="0"/>
            </a:endParaRPr>
          </a:p>
        </p:txBody>
      </p:sp>
      <p:cxnSp>
        <p:nvCxnSpPr>
          <p:cNvPr id="12" name="Straight Arrow Connector 11"/>
          <p:cNvCxnSpPr>
            <a:endCxn id="10" idx="1"/>
          </p:cNvCxnSpPr>
          <p:nvPr/>
        </p:nvCxnSpPr>
        <p:spPr>
          <a:xfrm>
            <a:off x="2759075" y="4448629"/>
            <a:ext cx="2270126" cy="1"/>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2759075" y="5940218"/>
            <a:ext cx="2270126" cy="1"/>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heel(1)">
                                      <p:cBhvr>
                                        <p:cTn id="21" dur="20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heel(1)">
                                      <p:cBhvr>
                                        <p:cTn id="33" dur="2000"/>
                                        <p:tgtEl>
                                          <p:spTgt spid="14"/>
                                        </p:tgtEl>
                                      </p:cBhvr>
                                    </p:animEffect>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
                                          </p:val>
                                        </p:tav>
                                        <p:tav tm="100000">
                                          <p:val>
                                            <p:strVal val="#ppt_x"/>
                                          </p:val>
                                        </p:tav>
                                      </p:tavLst>
                                    </p:anim>
                                    <p:anim calcmode="lin" valueType="num">
                                      <p:cBhvr>
                                        <p:cTn id="4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7" name="Rounded Rectangle 6"/>
          <p:cNvSpPr/>
          <p:nvPr/>
        </p:nvSpPr>
        <p:spPr>
          <a:xfrm>
            <a:off x="3175" y="1447800"/>
            <a:ext cx="5559425" cy="14478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a:latin typeface="Arial" pitchFamily="34" charset="0"/>
                <a:cs typeface="Arial" pitchFamily="34" charset="0"/>
              </a:rPr>
              <a:t>“Cần phải biết chọn thức ăn </a:t>
            </a:r>
            <a:endParaRPr lang="en-US" sz="3200" dirty="0" smtClean="0">
              <a:latin typeface="Arial" pitchFamily="34" charset="0"/>
              <a:cs typeface="Arial" pitchFamily="34" charset="0"/>
            </a:endParaRPr>
          </a:p>
          <a:p>
            <a:pPr fontAlgn="auto">
              <a:spcBef>
                <a:spcPts val="0"/>
              </a:spcBef>
              <a:spcAft>
                <a:spcPts val="0"/>
              </a:spcAft>
              <a:defRPr/>
            </a:pPr>
            <a:r>
              <a:rPr lang="en-US" sz="3200" dirty="0" smtClean="0">
                <a:latin typeface="Arial" pitchFamily="34" charset="0"/>
                <a:cs typeface="Arial" pitchFamily="34" charset="0"/>
              </a:rPr>
              <a:t>		   </a:t>
            </a:r>
            <a:r>
              <a:rPr lang="vi-VN" sz="3200" dirty="0" smtClean="0">
                <a:latin typeface="Arial" pitchFamily="34" charset="0"/>
                <a:cs typeface="Arial" pitchFamily="34" charset="0"/>
              </a:rPr>
              <a:t>về </a:t>
            </a:r>
            <a:r>
              <a:rPr lang="vi-VN" sz="3200" dirty="0">
                <a:latin typeface="Arial" pitchFamily="34" charset="0"/>
                <a:cs typeface="Arial" pitchFamily="34" charset="0"/>
              </a:rPr>
              <a:t>chất </a:t>
            </a:r>
            <a:r>
              <a:rPr lang="vi-VN" sz="3200" dirty="0" smtClean="0">
                <a:latin typeface="Arial" pitchFamily="34" charset="0"/>
                <a:cs typeface="Arial" pitchFamily="34" charset="0"/>
              </a:rPr>
              <a:t>lượng</a:t>
            </a:r>
            <a:endParaRPr lang="en-US" sz="3200" dirty="0" smtClean="0">
              <a:latin typeface="Arial" pitchFamily="34" charset="0"/>
              <a:cs typeface="Arial" pitchFamily="34" charset="0"/>
            </a:endParaRPr>
          </a:p>
          <a:p>
            <a:pPr fontAlgn="auto">
              <a:spcBef>
                <a:spcPts val="0"/>
              </a:spcBef>
              <a:spcAft>
                <a:spcPts val="0"/>
              </a:spcAft>
              <a:defRPr/>
            </a:pP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về</a:t>
            </a:r>
            <a:r>
              <a:rPr lang="vi-VN" sz="3200" dirty="0" smtClean="0">
                <a:latin typeface="Arial" pitchFamily="34" charset="0"/>
                <a:cs typeface="Arial" pitchFamily="34" charset="0"/>
              </a:rPr>
              <a:t> </a:t>
            </a:r>
            <a:r>
              <a:rPr lang="vi-VN" sz="3200" dirty="0">
                <a:latin typeface="Arial" pitchFamily="34" charset="0"/>
                <a:cs typeface="Arial" pitchFamily="34" charset="0"/>
              </a:rPr>
              <a:t>số </a:t>
            </a:r>
            <a:r>
              <a:rPr lang="vi-VN" sz="3200" dirty="0" smtClean="0">
                <a:latin typeface="Arial" pitchFamily="34" charset="0"/>
                <a:cs typeface="Arial" pitchFamily="34" charset="0"/>
              </a:rPr>
              <a:t>lượng</a:t>
            </a:r>
            <a:endParaRPr lang="en-US" sz="32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1981200" y="3570287"/>
            <a:ext cx="7169150" cy="84931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smtClean="0">
                <a:latin typeface="Arial" pitchFamily="34" charset="0"/>
                <a:cs typeface="Arial" pitchFamily="34" charset="0"/>
              </a:rPr>
              <a:t>phù </a:t>
            </a:r>
            <a:r>
              <a:rPr lang="vi-VN" sz="3200" dirty="0">
                <a:latin typeface="Arial" pitchFamily="34" charset="0"/>
                <a:cs typeface="Arial" pitchFamily="34" charset="0"/>
              </a:rPr>
              <a:t>hợp với từng giai đoạn của bệnh</a:t>
            </a:r>
            <a:endParaRPr lang="en-US" sz="3200" b="1" dirty="0">
              <a:latin typeface="Arial" pitchFamily="34" charset="0"/>
              <a:cs typeface="Arial" pitchFamily="34" charset="0"/>
            </a:endParaRPr>
          </a:p>
        </p:txBody>
      </p:sp>
      <p:sp>
        <p:nvSpPr>
          <p:cNvPr id="10" name="Rounded Rectangle 9"/>
          <p:cNvSpPr/>
          <p:nvPr/>
        </p:nvSpPr>
        <p:spPr>
          <a:xfrm>
            <a:off x="1981200" y="5018087"/>
            <a:ext cx="7203786" cy="145891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a:latin typeface="Arial" pitchFamily="34" charset="0"/>
                <a:cs typeface="Arial" pitchFamily="34" charset="0"/>
              </a:rPr>
              <a:t>hạn chế </a:t>
            </a:r>
            <a:r>
              <a:rPr lang="en-US" sz="3200" dirty="0" err="1" smtClean="0">
                <a:latin typeface="Arial" pitchFamily="34" charset="0"/>
                <a:cs typeface="Arial" pitchFamily="34" charset="0"/>
              </a:rPr>
              <a:t>ăn</a:t>
            </a:r>
            <a:r>
              <a:rPr lang="en-US" sz="3200" dirty="0" smtClean="0">
                <a:latin typeface="Arial" pitchFamily="34" charset="0"/>
                <a:cs typeface="Arial" pitchFamily="34" charset="0"/>
              </a:rPr>
              <a:t> </a:t>
            </a:r>
            <a:r>
              <a:rPr lang="vi-VN" sz="3200" dirty="0" smtClean="0">
                <a:latin typeface="Arial" pitchFamily="34" charset="0"/>
                <a:cs typeface="Arial" pitchFamily="34" charset="0"/>
              </a:rPr>
              <a:t>hoặc </a:t>
            </a:r>
            <a:r>
              <a:rPr lang="vi-VN" sz="3200" dirty="0">
                <a:latin typeface="Arial" pitchFamily="34" charset="0"/>
                <a:cs typeface="Arial" pitchFamily="34" charset="0"/>
              </a:rPr>
              <a:t>ăn thiếu chất bổ </a:t>
            </a:r>
            <a:endParaRPr lang="en-US" sz="3200" dirty="0" smtClean="0">
              <a:latin typeface="Arial" pitchFamily="34" charset="0"/>
              <a:cs typeface="Arial" pitchFamily="34" charset="0"/>
            </a:endParaRPr>
          </a:p>
          <a:p>
            <a:pPr fontAlgn="auto">
              <a:spcBef>
                <a:spcPts val="0"/>
              </a:spcBef>
              <a:spcAft>
                <a:spcPts val="0"/>
              </a:spcAft>
              <a:defRPr/>
            </a:pPr>
            <a:r>
              <a:rPr lang="vi-VN" sz="3200" dirty="0" smtClean="0">
                <a:latin typeface="Arial" pitchFamily="34" charset="0"/>
                <a:cs typeface="Arial" pitchFamily="34" charset="0"/>
              </a:rPr>
              <a:t>rất </a:t>
            </a:r>
            <a:r>
              <a:rPr lang="vi-VN" sz="3200" dirty="0">
                <a:latin typeface="Arial" pitchFamily="34" charset="0"/>
                <a:cs typeface="Arial" pitchFamily="34" charset="0"/>
              </a:rPr>
              <a:t>nguy hiểm </a:t>
            </a:r>
            <a:endParaRPr lang="en-US" sz="3200" dirty="0" smtClean="0">
              <a:latin typeface="Arial" pitchFamily="34" charset="0"/>
              <a:cs typeface="Arial" pitchFamily="34" charset="0"/>
            </a:endParaRPr>
          </a:p>
          <a:p>
            <a:pPr fontAlgn="auto">
              <a:spcBef>
                <a:spcPts val="0"/>
              </a:spcBef>
              <a:spcAft>
                <a:spcPts val="0"/>
              </a:spcAft>
              <a:defRPr/>
            </a:pPr>
            <a:r>
              <a:rPr lang="en-US" sz="3200" dirty="0">
                <a:latin typeface="Arial" pitchFamily="34" charset="0"/>
                <a:cs typeface="Arial" pitchFamily="34" charset="0"/>
              </a:rPr>
              <a:t> </a:t>
            </a:r>
            <a:r>
              <a:rPr lang="en-US" sz="3200" dirty="0" smtClean="0">
                <a:latin typeface="Arial" pitchFamily="34" charset="0"/>
                <a:cs typeface="Arial" pitchFamily="34" charset="0"/>
              </a:rPr>
              <a:t>     </a:t>
            </a:r>
            <a:r>
              <a:rPr lang="vi-VN" sz="3200" dirty="0" smtClean="0">
                <a:latin typeface="Arial" pitchFamily="34" charset="0"/>
                <a:cs typeface="Arial" pitchFamily="34" charset="0"/>
              </a:rPr>
              <a:t>đối </a:t>
            </a:r>
            <a:r>
              <a:rPr lang="vi-VN" sz="3200" dirty="0">
                <a:latin typeface="Arial" pitchFamily="34" charset="0"/>
                <a:cs typeface="Arial" pitchFamily="34" charset="0"/>
              </a:rPr>
              <a:t>với người mắc bệnh mạn </a:t>
            </a:r>
            <a:r>
              <a:rPr lang="vi-VN" sz="3200" dirty="0" smtClean="0">
                <a:latin typeface="Arial" pitchFamily="34" charset="0"/>
                <a:cs typeface="Arial" pitchFamily="34" charset="0"/>
              </a:rPr>
              <a:t>tính</a:t>
            </a:r>
            <a:r>
              <a:rPr lang="en-US" sz="3200" dirty="0" smtClean="0">
                <a:latin typeface="Arial" pitchFamily="34" charset="0"/>
                <a:cs typeface="Arial" pitchFamily="34" charset="0"/>
              </a:rPr>
              <a:t>”</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3302249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11" name="Rounded Rectangle 10"/>
          <p:cNvSpPr/>
          <p:nvPr/>
        </p:nvSpPr>
        <p:spPr>
          <a:xfrm>
            <a:off x="3175" y="1098550"/>
            <a:ext cx="9144000" cy="13398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b="1" dirty="0">
                <a:latin typeface="Arial" pitchFamily="34" charset="0"/>
                <a:cs typeface="Arial" pitchFamily="34" charset="0"/>
              </a:rPr>
              <a:t>Tuệ Tĩnh </a:t>
            </a:r>
            <a:r>
              <a:rPr lang="vi-VN" sz="3200" b="1" dirty="0" smtClean="0">
                <a:latin typeface="Arial" pitchFamily="34" charset="0"/>
                <a:cs typeface="Arial" pitchFamily="34" charset="0"/>
              </a:rPr>
              <a:t>nói </a:t>
            </a:r>
            <a:endParaRPr lang="en-US" sz="3200" b="1" dirty="0" smtClean="0">
              <a:latin typeface="Arial" pitchFamily="34" charset="0"/>
              <a:cs typeface="Arial" pitchFamily="34" charset="0"/>
            </a:endParaRPr>
          </a:p>
          <a:p>
            <a:pPr fontAlgn="auto">
              <a:spcBef>
                <a:spcPts val="0"/>
              </a:spcBef>
              <a:spcAft>
                <a:spcPts val="0"/>
              </a:spcAft>
              <a:defRPr/>
            </a:pPr>
            <a:r>
              <a:rPr lang="en-US" sz="3200" b="1" dirty="0">
                <a:latin typeface="Arial" pitchFamily="34" charset="0"/>
                <a:cs typeface="Arial" pitchFamily="34" charset="0"/>
              </a:rPr>
              <a:t> </a:t>
            </a:r>
            <a:r>
              <a:rPr lang="en-US" sz="3200" b="1" dirty="0" smtClean="0">
                <a:latin typeface="Arial" pitchFamily="34" charset="0"/>
                <a:cs typeface="Arial" pitchFamily="34" charset="0"/>
              </a:rPr>
              <a:t>              </a:t>
            </a:r>
            <a:r>
              <a:rPr lang="vi-VN" sz="3200" b="1" dirty="0" smtClean="0">
                <a:latin typeface="Arial" pitchFamily="34" charset="0"/>
                <a:cs typeface="Arial" pitchFamily="34" charset="0"/>
              </a:rPr>
              <a:t>“</a:t>
            </a:r>
            <a:r>
              <a:rPr lang="vi-VN" sz="3200" b="1" dirty="0">
                <a:latin typeface="Arial" pitchFamily="34" charset="0"/>
                <a:cs typeface="Arial" pitchFamily="34" charset="0"/>
              </a:rPr>
              <a:t>Thức ăn là thuốc, thuốc là thức ăn</a:t>
            </a:r>
            <a:r>
              <a:rPr lang="vi-VN" sz="3200" b="1" dirty="0" smtClean="0">
                <a:latin typeface="Arial" pitchFamily="34" charset="0"/>
                <a:cs typeface="Arial" pitchFamily="34" charset="0"/>
              </a:rPr>
              <a:t>” </a:t>
            </a:r>
            <a:endParaRPr lang="en-US" sz="3200" b="1" dirty="0">
              <a:latin typeface="Arial" pitchFamily="34" charset="0"/>
              <a:cs typeface="Arial" pitchFamily="34" charset="0"/>
            </a:endParaRPr>
          </a:p>
        </p:txBody>
      </p:sp>
      <p:pic>
        <p:nvPicPr>
          <p:cNvPr id="12"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3175" y="4267200"/>
            <a:ext cx="4264025" cy="91440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latin typeface="Arial" pitchFamily="34" charset="0"/>
                <a:cs typeface="Arial" pitchFamily="34" charset="0"/>
              </a:rPr>
              <a:t>có 246 vị là thức ăn </a:t>
            </a:r>
            <a:endParaRPr lang="en-US" sz="3200" b="1" dirty="0">
              <a:latin typeface="Arial" pitchFamily="34" charset="0"/>
              <a:cs typeface="Arial" pitchFamily="34" charset="0"/>
            </a:endParaRPr>
          </a:p>
        </p:txBody>
      </p:sp>
      <p:sp>
        <p:nvSpPr>
          <p:cNvPr id="14" name="Rounded Rectangle 13"/>
          <p:cNvSpPr/>
          <p:nvPr/>
        </p:nvSpPr>
        <p:spPr>
          <a:xfrm>
            <a:off x="3175" y="2971801"/>
            <a:ext cx="9144000" cy="838199"/>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b="1" dirty="0" smtClean="0">
                <a:latin typeface="Arial" pitchFamily="34" charset="0"/>
                <a:cs typeface="Arial" pitchFamily="34" charset="0"/>
              </a:rPr>
              <a:t>Trong </a:t>
            </a:r>
            <a:r>
              <a:rPr lang="vi-VN" sz="3200" b="1" dirty="0">
                <a:latin typeface="Arial" pitchFamily="34" charset="0"/>
                <a:cs typeface="Arial" pitchFamily="34" charset="0"/>
              </a:rPr>
              <a:t>số 586 vị thuốc nam do ông sưu </a:t>
            </a:r>
            <a:r>
              <a:rPr lang="vi-VN" sz="3200" b="1" dirty="0" smtClean="0">
                <a:latin typeface="Arial" pitchFamily="34" charset="0"/>
                <a:cs typeface="Arial" pitchFamily="34" charset="0"/>
              </a:rPr>
              <a:t>tầm</a:t>
            </a:r>
            <a:endParaRPr lang="en-US" sz="3200" b="1" dirty="0">
              <a:latin typeface="Arial" pitchFamily="34" charset="0"/>
              <a:cs typeface="Arial" pitchFamily="34" charset="0"/>
            </a:endParaRPr>
          </a:p>
        </p:txBody>
      </p:sp>
      <p:sp>
        <p:nvSpPr>
          <p:cNvPr id="15" name="Rounded Rectangle 14"/>
          <p:cNvSpPr/>
          <p:nvPr/>
        </p:nvSpPr>
        <p:spPr>
          <a:xfrm>
            <a:off x="3124200" y="5618199"/>
            <a:ext cx="6043756" cy="1011201"/>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latin typeface="Arial" pitchFamily="34" charset="0"/>
                <a:cs typeface="Arial" pitchFamily="34" charset="0"/>
              </a:rPr>
              <a:t>gần </a:t>
            </a:r>
            <a:r>
              <a:rPr lang="vi-VN" sz="3200" b="1" dirty="0">
                <a:latin typeface="Arial" pitchFamily="34" charset="0"/>
                <a:cs typeface="Arial" pitchFamily="34" charset="0"/>
              </a:rPr>
              <a:t>50 loại </a:t>
            </a:r>
            <a:endParaRPr lang="en-US" sz="3200" b="1" dirty="0" smtClean="0">
              <a:latin typeface="Arial" pitchFamily="34" charset="0"/>
              <a:cs typeface="Arial" pitchFamily="34" charset="0"/>
            </a:endParaRPr>
          </a:p>
          <a:p>
            <a:pPr>
              <a:defRPr/>
            </a:pPr>
            <a:r>
              <a:rPr lang="en-US" sz="3200" b="1" dirty="0">
                <a:latin typeface="Arial" pitchFamily="34" charset="0"/>
                <a:cs typeface="Arial" pitchFamily="34" charset="0"/>
              </a:rPr>
              <a:t> </a:t>
            </a:r>
            <a:r>
              <a:rPr lang="en-US" sz="3200" b="1" dirty="0" smtClean="0">
                <a:latin typeface="Arial" pitchFamily="34" charset="0"/>
                <a:cs typeface="Arial" pitchFamily="34" charset="0"/>
              </a:rPr>
              <a:t>      </a:t>
            </a:r>
            <a:r>
              <a:rPr lang="vi-VN" sz="3200" b="1" dirty="0" smtClean="0">
                <a:latin typeface="Arial" pitchFamily="34" charset="0"/>
                <a:cs typeface="Arial" pitchFamily="34" charset="0"/>
              </a:rPr>
              <a:t>có </a:t>
            </a:r>
            <a:r>
              <a:rPr lang="vi-VN" sz="3200" b="1" dirty="0">
                <a:latin typeface="Arial" pitchFamily="34" charset="0"/>
                <a:cs typeface="Arial" pitchFamily="34" charset="0"/>
              </a:rPr>
              <a:t>thể dùng làm đồ uống</a:t>
            </a:r>
            <a:r>
              <a:rPr lang="vi-VN" sz="3200" b="1" dirty="0" smtClean="0">
                <a:latin typeface="Arial" pitchFamily="34" charset="0"/>
                <a:cs typeface="Arial" pitchFamily="34" charset="0"/>
              </a:rPr>
              <a:t>.</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3840236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7" name="Rounded Rectangle 6"/>
          <p:cNvSpPr/>
          <p:nvPr/>
        </p:nvSpPr>
        <p:spPr>
          <a:xfrm>
            <a:off x="30884" y="1098551"/>
            <a:ext cx="9144000" cy="13557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err="1" smtClean="0">
                <a:latin typeface="Arial" pitchFamily="34" charset="0"/>
                <a:cs typeface="Arial" pitchFamily="34" charset="0"/>
              </a:rPr>
              <a:t>Danh</a:t>
            </a:r>
            <a:r>
              <a:rPr lang="en-US" sz="3200" b="1" dirty="0" smtClean="0">
                <a:latin typeface="Arial" pitchFamily="34" charset="0"/>
                <a:cs typeface="Arial" pitchFamily="34" charset="0"/>
              </a:rPr>
              <a:t> y </a:t>
            </a:r>
            <a:r>
              <a:rPr lang="vi-VN" sz="3200" b="1" dirty="0" smtClean="0">
                <a:latin typeface="Arial" pitchFamily="34" charset="0"/>
                <a:cs typeface="Arial" pitchFamily="34" charset="0"/>
              </a:rPr>
              <a:t>Hải </a:t>
            </a:r>
            <a:r>
              <a:rPr lang="vi-VN" sz="3200" b="1" dirty="0">
                <a:latin typeface="Arial" pitchFamily="34" charset="0"/>
                <a:cs typeface="Arial" pitchFamily="34" charset="0"/>
              </a:rPr>
              <a:t>Thượng Lãn </a:t>
            </a:r>
            <a:r>
              <a:rPr lang="vi-VN" sz="3200" b="1" dirty="0" smtClean="0">
                <a:latin typeface="Arial" pitchFamily="34" charset="0"/>
                <a:cs typeface="Arial" pitchFamily="34" charset="0"/>
              </a:rPr>
              <a:t>Ông: </a:t>
            </a:r>
            <a:r>
              <a:rPr lang="vi-VN" sz="3200" b="1" dirty="0">
                <a:latin typeface="Arial" pitchFamily="34" charset="0"/>
                <a:cs typeface="Arial" pitchFamily="34" charset="0"/>
              </a:rPr>
              <a:t>“Có thuốc mà không ăn uống thì cũng đi đến chỗ chết” </a:t>
            </a:r>
            <a:endParaRPr lang="en-US" sz="3200" b="1" dirty="0" smtClean="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0" y="3009885"/>
            <a:ext cx="9144000" cy="125731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dirty="0">
                <a:latin typeface="Arial" pitchFamily="34" charset="0"/>
                <a:cs typeface="Arial" pitchFamily="34" charset="0"/>
              </a:rPr>
              <a:t>Chữa bệnh cho người nghèo </a:t>
            </a:r>
            <a:r>
              <a:rPr lang="en-US" sz="3600" dirty="0" err="1" smtClean="0">
                <a:latin typeface="Arial" pitchFamily="34" charset="0"/>
                <a:cs typeface="Arial" pitchFamily="34" charset="0"/>
              </a:rPr>
              <a:t>và</a:t>
            </a:r>
            <a:r>
              <a:rPr lang="en-US" sz="3600" dirty="0" smtClean="0">
                <a:latin typeface="Arial" pitchFamily="34" charset="0"/>
                <a:cs typeface="Arial" pitchFamily="34" charset="0"/>
              </a:rPr>
              <a:t> </a:t>
            </a:r>
            <a:r>
              <a:rPr lang="vi-VN" sz="3600" dirty="0" smtClean="0">
                <a:latin typeface="Arial" pitchFamily="34" charset="0"/>
                <a:cs typeface="Arial" pitchFamily="34" charset="0"/>
              </a:rPr>
              <a:t>cho </a:t>
            </a:r>
            <a:r>
              <a:rPr lang="vi-VN" sz="3600" dirty="0">
                <a:latin typeface="Arial" pitchFamily="34" charset="0"/>
                <a:cs typeface="Arial" pitchFamily="34" charset="0"/>
              </a:rPr>
              <a:t>thuốc </a:t>
            </a:r>
            <a:endParaRPr lang="en-US" sz="3600" dirty="0" smtClean="0">
              <a:latin typeface="Arial" pitchFamily="34" charset="0"/>
              <a:cs typeface="Arial" pitchFamily="34" charset="0"/>
            </a:endParaRPr>
          </a:p>
          <a:p>
            <a:pPr fontAlgn="auto">
              <a:spcBef>
                <a:spcPts val="0"/>
              </a:spcBef>
              <a:spcAft>
                <a:spcPts val="0"/>
              </a:spcAft>
              <a:defRPr/>
            </a:pPr>
            <a:r>
              <a:rPr lang="en-US" sz="3600" dirty="0">
                <a:latin typeface="Arial" pitchFamily="34" charset="0"/>
                <a:cs typeface="Arial" pitchFamily="34" charset="0"/>
              </a:rPr>
              <a:t>	</a:t>
            </a:r>
            <a:r>
              <a:rPr lang="en-US" sz="3600" dirty="0" smtClean="0">
                <a:latin typeface="Arial" pitchFamily="34" charset="0"/>
                <a:cs typeface="Arial" pitchFamily="34" charset="0"/>
              </a:rPr>
              <a:t>					</a:t>
            </a:r>
            <a:r>
              <a:rPr lang="vi-VN" sz="3600" dirty="0" smtClean="0">
                <a:latin typeface="Arial" pitchFamily="34" charset="0"/>
                <a:cs typeface="Arial" pitchFamily="34" charset="0"/>
              </a:rPr>
              <a:t>không </a:t>
            </a:r>
            <a:r>
              <a:rPr lang="vi-VN" sz="3600" dirty="0">
                <a:latin typeface="Arial" pitchFamily="34" charset="0"/>
                <a:cs typeface="Arial" pitchFamily="34" charset="0"/>
              </a:rPr>
              <a:t>lấy tiền</a:t>
            </a:r>
            <a:endParaRPr lang="en-US" sz="3600" b="1" dirty="0">
              <a:latin typeface="Arial" pitchFamily="34" charset="0"/>
              <a:cs typeface="Arial" pitchFamily="34" charset="0"/>
            </a:endParaRPr>
          </a:p>
        </p:txBody>
      </p:sp>
      <p:sp>
        <p:nvSpPr>
          <p:cNvPr id="10" name="Rounded Rectangle 9"/>
          <p:cNvSpPr/>
          <p:nvPr/>
        </p:nvSpPr>
        <p:spPr>
          <a:xfrm>
            <a:off x="-34636" y="4800600"/>
            <a:ext cx="9144000" cy="1295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b="1" dirty="0" smtClean="0">
                <a:latin typeface="Arial" pitchFamily="34" charset="0"/>
                <a:cs typeface="Arial" pitchFamily="34" charset="0"/>
              </a:rPr>
              <a:t>ông </a:t>
            </a:r>
            <a:r>
              <a:rPr lang="vi-VN" sz="3600" b="1" dirty="0">
                <a:latin typeface="Arial" pitchFamily="34" charset="0"/>
                <a:cs typeface="Arial" pitchFamily="34" charset="0"/>
              </a:rPr>
              <a:t>còn cấp cả gạo cơm </a:t>
            </a:r>
            <a:endParaRPr lang="en-US" sz="3600" b="1" dirty="0" smtClean="0">
              <a:latin typeface="Arial" pitchFamily="34" charset="0"/>
              <a:cs typeface="Arial" pitchFamily="34" charset="0"/>
            </a:endParaRPr>
          </a:p>
          <a:p>
            <a:pPr fontAlgn="auto">
              <a:spcBef>
                <a:spcPts val="0"/>
              </a:spcBef>
              <a:spcAft>
                <a:spcPts val="0"/>
              </a:spcAft>
              <a:defRPr/>
            </a:pPr>
            <a:r>
              <a:rPr lang="en-US" sz="3600" b="1" dirty="0">
                <a:latin typeface="Arial" pitchFamily="34" charset="0"/>
                <a:cs typeface="Arial" pitchFamily="34" charset="0"/>
              </a:rPr>
              <a:t>	</a:t>
            </a:r>
            <a:r>
              <a:rPr lang="en-US" sz="3600" b="1" dirty="0" smtClean="0">
                <a:latin typeface="Arial" pitchFamily="34" charset="0"/>
                <a:cs typeface="Arial" pitchFamily="34" charset="0"/>
              </a:rPr>
              <a:t>					</a:t>
            </a:r>
            <a:r>
              <a:rPr lang="vi-VN" sz="3600" b="1" dirty="0" smtClean="0">
                <a:latin typeface="Arial" pitchFamily="34" charset="0"/>
                <a:cs typeface="Arial" pitchFamily="34" charset="0"/>
              </a:rPr>
              <a:t>để </a:t>
            </a:r>
            <a:r>
              <a:rPr lang="vi-VN" sz="3600" b="1" dirty="0">
                <a:latin typeface="Arial" pitchFamily="34" charset="0"/>
                <a:cs typeface="Arial" pitchFamily="34" charset="0"/>
              </a:rPr>
              <a:t>bồi dưỡng.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2574242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7" name="Rounded Rectangle 6"/>
          <p:cNvSpPr/>
          <p:nvPr/>
        </p:nvSpPr>
        <p:spPr>
          <a:xfrm>
            <a:off x="0" y="1109807"/>
            <a:ext cx="9144000" cy="170959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Danh</a:t>
            </a:r>
            <a:r>
              <a:rPr lang="en-US" sz="3200" b="1" dirty="0">
                <a:latin typeface="Arial" pitchFamily="34" charset="0"/>
                <a:cs typeface="Arial" pitchFamily="34" charset="0"/>
              </a:rPr>
              <a:t> y </a:t>
            </a:r>
            <a:r>
              <a:rPr lang="vi-VN" sz="3200" b="1" dirty="0">
                <a:latin typeface="Arial" pitchFamily="34" charset="0"/>
                <a:cs typeface="Arial" pitchFamily="34" charset="0"/>
              </a:rPr>
              <a:t>Hải Thượng Lãn Ông </a:t>
            </a:r>
            <a:r>
              <a:rPr lang="vi-VN" sz="3200" b="1" dirty="0" smtClean="0">
                <a:latin typeface="Arial" pitchFamily="34" charset="0"/>
                <a:cs typeface="Arial" pitchFamily="34" charset="0"/>
              </a:rPr>
              <a:t>rất </a:t>
            </a:r>
            <a:r>
              <a:rPr lang="vi-VN" sz="3200" b="1" dirty="0">
                <a:latin typeface="Arial" pitchFamily="34" charset="0"/>
                <a:cs typeface="Arial" pitchFamily="34" charset="0"/>
              </a:rPr>
              <a:t>chú ý tới việc chế biến thức ăn và vấn đề vệ sinh thực phẩm. </a:t>
            </a:r>
            <a:endParaRPr lang="en-US" sz="32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20783" y="3276600"/>
            <a:ext cx="9143999" cy="137160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latin typeface="Arial" pitchFamily="34" charset="0"/>
                <a:cs typeface="Arial" pitchFamily="34" charset="0"/>
              </a:rPr>
              <a:t>“</a:t>
            </a:r>
            <a:r>
              <a:rPr lang="vi-VN" sz="3200" b="1" dirty="0">
                <a:latin typeface="Arial" pitchFamily="34" charset="0"/>
                <a:cs typeface="Arial" pitchFamily="34" charset="0"/>
              </a:rPr>
              <a:t>Thức ăn cho người bệnh phải là chất bổ dưỡng cho cơ </a:t>
            </a:r>
            <a:r>
              <a:rPr lang="vi-VN" sz="3200" b="1" dirty="0" smtClean="0">
                <a:latin typeface="Arial" pitchFamily="34" charset="0"/>
                <a:cs typeface="Arial" pitchFamily="34" charset="0"/>
              </a:rPr>
              <a:t>thể</a:t>
            </a:r>
            <a:endParaRPr lang="en-US" sz="3200" b="1" dirty="0">
              <a:latin typeface="Arial" pitchFamily="34" charset="0"/>
              <a:cs typeface="Arial" pitchFamily="34" charset="0"/>
            </a:endParaRPr>
          </a:p>
        </p:txBody>
      </p:sp>
      <p:sp>
        <p:nvSpPr>
          <p:cNvPr id="10" name="Rounded Rectangle 9"/>
          <p:cNvSpPr/>
          <p:nvPr/>
        </p:nvSpPr>
        <p:spPr>
          <a:xfrm>
            <a:off x="0" y="5044411"/>
            <a:ext cx="9143999" cy="1203989"/>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latin typeface="Arial" pitchFamily="34" charset="0"/>
                <a:cs typeface="Arial" pitchFamily="34" charset="0"/>
              </a:rPr>
              <a:t>chứ </a:t>
            </a:r>
            <a:r>
              <a:rPr lang="vi-VN" sz="3200" b="1" dirty="0">
                <a:latin typeface="Arial" pitchFamily="34" charset="0"/>
                <a:cs typeface="Arial" pitchFamily="34" charset="0"/>
              </a:rPr>
              <a:t>không được trở thành nguồn lây bệnh</a:t>
            </a:r>
            <a:r>
              <a:rPr lang="vi-VN" sz="3200" b="1" dirty="0" smtClean="0">
                <a:latin typeface="Arial" pitchFamily="34" charset="0"/>
                <a:cs typeface="Arial" pitchFamily="34" charset="0"/>
              </a:rPr>
              <a:t>”</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2288209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Củng</a:t>
            </a:r>
            <a:r>
              <a:rPr lang="en-US" sz="3200" b="1" dirty="0">
                <a:latin typeface="Arial" pitchFamily="34" charset="0"/>
                <a:cs typeface="Arial" pitchFamily="34" charset="0"/>
              </a:rPr>
              <a:t> </a:t>
            </a:r>
            <a:r>
              <a:rPr lang="en-US" sz="3200" b="1" dirty="0" err="1">
                <a:latin typeface="Arial" pitchFamily="34" charset="0"/>
                <a:cs typeface="Arial" pitchFamily="34" charset="0"/>
              </a:rPr>
              <a:t>cố</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p>
        </p:txBody>
      </p:sp>
      <p:sp>
        <p:nvSpPr>
          <p:cNvPr id="7" name="Rounded Rectangle 6"/>
          <p:cNvSpPr/>
          <p:nvPr/>
        </p:nvSpPr>
        <p:spPr>
          <a:xfrm>
            <a:off x="0" y="1558925"/>
            <a:ext cx="9144000" cy="11795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1/</a:t>
            </a:r>
            <a:r>
              <a:rPr lang="en-US" sz="3200" dirty="0" err="1" smtClean="0">
                <a:latin typeface="Arial" pitchFamily="34" charset="0"/>
                <a:cs typeface="Arial" pitchFamily="34" charset="0"/>
              </a:rPr>
              <a:t>Em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cho</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biết</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Protid</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có</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trong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những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thực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phẩm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nào</a:t>
            </a:r>
            <a:r>
              <a:rPr lang="en-US" sz="3200" dirty="0" smtClean="0">
                <a:latin typeface="Arial" pitchFamily="34" charset="0"/>
                <a:cs typeface="Arial" pitchFamily="34" charset="0"/>
              </a:rPr>
              <a:t>?</a:t>
            </a:r>
            <a:endParaRPr lang="en-US" sz="3200" dirty="0">
              <a:latin typeface="Arial" pitchFamily="34" charset="0"/>
              <a:cs typeface="Arial" pitchFamily="34" charset="0"/>
            </a:endParaRPr>
          </a:p>
        </p:txBody>
      </p:sp>
      <p:sp>
        <p:nvSpPr>
          <p:cNvPr id="8" name="Rounded Rectangle 7"/>
          <p:cNvSpPr/>
          <p:nvPr/>
        </p:nvSpPr>
        <p:spPr>
          <a:xfrm>
            <a:off x="0" y="4910137"/>
            <a:ext cx="9144000" cy="1414463"/>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3</a:t>
            </a:r>
            <a:r>
              <a:rPr lang="en-US" sz="3200" dirty="0">
                <a:latin typeface="Arial" pitchFamily="34" charset="0"/>
                <a:cs typeface="Arial" pitchFamily="34" charset="0"/>
              </a:rPr>
              <a:t>/ </a:t>
            </a:r>
            <a:r>
              <a:rPr lang="en-US" sz="3200" dirty="0" err="1" smtClean="0">
                <a:latin typeface="Arial" pitchFamily="34" charset="0"/>
                <a:cs typeface="Arial" pitchFamily="34" charset="0"/>
              </a:rPr>
              <a:t>Em</a:t>
            </a:r>
            <a:r>
              <a:rPr lang="en-US" sz="3200" dirty="0" smtClean="0">
                <a:latin typeface="Arial" pitchFamily="34" charset="0"/>
                <a:cs typeface="Arial" pitchFamily="34" charset="0"/>
              </a:rPr>
              <a:t> </a:t>
            </a:r>
            <a:r>
              <a:rPr lang="en-US" sz="3200" dirty="0" err="1">
                <a:latin typeface="Arial" pitchFamily="34" charset="0"/>
                <a:cs typeface="Arial" pitchFamily="34" charset="0"/>
              </a:rPr>
              <a:t>cho</a:t>
            </a:r>
            <a:r>
              <a:rPr lang="en-US" sz="3200" dirty="0">
                <a:latin typeface="Arial" pitchFamily="34" charset="0"/>
                <a:cs typeface="Arial" pitchFamily="34" charset="0"/>
              </a:rPr>
              <a:t> </a:t>
            </a:r>
            <a:r>
              <a:rPr lang="en-US" sz="3200" dirty="0" err="1">
                <a:latin typeface="Arial" pitchFamily="34" charset="0"/>
                <a:cs typeface="Arial" pitchFamily="34" charset="0"/>
              </a:rPr>
              <a:t>biết</a:t>
            </a:r>
            <a:r>
              <a:rPr lang="en-US" sz="3200" dirty="0">
                <a:latin typeface="Arial" pitchFamily="34" charset="0"/>
                <a:cs typeface="Arial" pitchFamily="34" charset="0"/>
              </a:rPr>
              <a:t> </a:t>
            </a:r>
            <a:r>
              <a:rPr lang="en-US" sz="3200" dirty="0" err="1" smtClean="0">
                <a:latin typeface="Arial" pitchFamily="34" charset="0"/>
                <a:cs typeface="Arial" pitchFamily="34" charset="0"/>
              </a:rPr>
              <a:t>Glucid</a:t>
            </a:r>
            <a:r>
              <a:rPr lang="en-US" sz="3200" dirty="0" smtClean="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trong</a:t>
            </a:r>
            <a:r>
              <a:rPr lang="en-US" sz="3200" dirty="0">
                <a:latin typeface="Arial" pitchFamily="34" charset="0"/>
                <a:cs typeface="Arial" pitchFamily="34" charset="0"/>
              </a:rPr>
              <a:t> </a:t>
            </a:r>
            <a:r>
              <a:rPr lang="en-US" sz="3200" dirty="0" err="1">
                <a:latin typeface="Arial" pitchFamily="34" charset="0"/>
                <a:cs typeface="Arial" pitchFamily="34" charset="0"/>
              </a:rPr>
              <a:t>những</a:t>
            </a:r>
            <a:r>
              <a:rPr lang="en-US" sz="3200" dirty="0">
                <a:latin typeface="Arial" pitchFamily="34" charset="0"/>
                <a:cs typeface="Arial" pitchFamily="34" charset="0"/>
              </a:rPr>
              <a:t> </a:t>
            </a:r>
            <a:r>
              <a:rPr lang="en-US" sz="3200" dirty="0" err="1">
                <a:latin typeface="Arial" pitchFamily="34" charset="0"/>
                <a:cs typeface="Arial" pitchFamily="34" charset="0"/>
              </a:rPr>
              <a:t>thực</a:t>
            </a:r>
            <a:r>
              <a:rPr lang="en-US" sz="3200" dirty="0">
                <a:latin typeface="Arial" pitchFamily="34" charset="0"/>
                <a:cs typeface="Arial" pitchFamily="34" charset="0"/>
              </a:rPr>
              <a:t> </a:t>
            </a:r>
            <a:r>
              <a:rPr lang="en-US" sz="3200" dirty="0" err="1">
                <a:latin typeface="Arial" pitchFamily="34" charset="0"/>
                <a:cs typeface="Arial" pitchFamily="34" charset="0"/>
              </a:rPr>
              <a:t>phẩm</a:t>
            </a:r>
            <a:r>
              <a:rPr lang="en-US" sz="3200" dirty="0">
                <a:latin typeface="Arial" pitchFamily="34" charset="0"/>
                <a:cs typeface="Arial" pitchFamily="34" charset="0"/>
              </a:rPr>
              <a:t> </a:t>
            </a:r>
            <a:r>
              <a:rPr lang="en-US" sz="3200" dirty="0" err="1">
                <a:latin typeface="Arial" pitchFamily="34" charset="0"/>
                <a:cs typeface="Arial" pitchFamily="34" charset="0"/>
              </a:rPr>
              <a:t>nào</a:t>
            </a:r>
            <a:r>
              <a:rPr lang="en-US" sz="3200" dirty="0" smtClean="0">
                <a:latin typeface="Arial" pitchFamily="34" charset="0"/>
                <a:cs typeface="Arial" pitchFamily="34" charset="0"/>
              </a:rPr>
              <a:t>?</a:t>
            </a:r>
            <a:endParaRPr lang="en-US" sz="3200" dirty="0">
              <a:latin typeface="Arial" pitchFamily="34" charset="0"/>
              <a:cs typeface="Arial" pitchFamily="34" charset="0"/>
            </a:endParaRPr>
          </a:p>
        </p:txBody>
      </p:sp>
      <p:sp>
        <p:nvSpPr>
          <p:cNvPr id="9" name="Rounded Rectangle 8"/>
          <p:cNvSpPr/>
          <p:nvPr/>
        </p:nvSpPr>
        <p:spPr>
          <a:xfrm>
            <a:off x="0" y="3276600"/>
            <a:ext cx="9144000" cy="11430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2/</a:t>
            </a:r>
            <a:r>
              <a:rPr lang="en-US" sz="3200" dirty="0" err="1" smtClean="0">
                <a:latin typeface="Arial" pitchFamily="34" charset="0"/>
                <a:cs typeface="Arial" pitchFamily="34" charset="0"/>
              </a:rPr>
              <a:t>Em</a:t>
            </a:r>
            <a:r>
              <a:rPr lang="en-US" sz="3200" dirty="0" smtClean="0">
                <a:latin typeface="Arial" pitchFamily="34" charset="0"/>
                <a:cs typeface="Arial" pitchFamily="34" charset="0"/>
              </a:rPr>
              <a:t> </a:t>
            </a:r>
            <a:r>
              <a:rPr lang="en-US" sz="3200" dirty="0" err="1">
                <a:latin typeface="Arial" pitchFamily="34" charset="0"/>
                <a:cs typeface="Arial" pitchFamily="34" charset="0"/>
              </a:rPr>
              <a:t>cho</a:t>
            </a:r>
            <a:r>
              <a:rPr lang="en-US" sz="3200" dirty="0">
                <a:latin typeface="Arial" pitchFamily="34" charset="0"/>
                <a:cs typeface="Arial" pitchFamily="34" charset="0"/>
              </a:rPr>
              <a:t> </a:t>
            </a:r>
            <a:r>
              <a:rPr lang="en-US" sz="3200" dirty="0" err="1">
                <a:latin typeface="Arial" pitchFamily="34" charset="0"/>
                <a:cs typeface="Arial" pitchFamily="34" charset="0"/>
              </a:rPr>
              <a:t>biết</a:t>
            </a:r>
            <a:r>
              <a:rPr lang="en-US" sz="3200" dirty="0">
                <a:latin typeface="Arial" pitchFamily="34" charset="0"/>
                <a:cs typeface="Arial" pitchFamily="34" charset="0"/>
              </a:rPr>
              <a:t> </a:t>
            </a:r>
            <a:r>
              <a:rPr lang="en-US" sz="3200" dirty="0" smtClean="0">
                <a:latin typeface="Arial" pitchFamily="34" charset="0"/>
                <a:cs typeface="Arial" pitchFamily="34" charset="0"/>
              </a:rPr>
              <a:t>Lipid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trong</a:t>
            </a:r>
            <a:r>
              <a:rPr lang="en-US" sz="3200" dirty="0">
                <a:latin typeface="Arial" pitchFamily="34" charset="0"/>
                <a:cs typeface="Arial" pitchFamily="34" charset="0"/>
              </a:rPr>
              <a:t> </a:t>
            </a:r>
            <a:r>
              <a:rPr lang="en-US" sz="3200" dirty="0" err="1">
                <a:latin typeface="Arial" pitchFamily="34" charset="0"/>
                <a:cs typeface="Arial" pitchFamily="34" charset="0"/>
              </a:rPr>
              <a:t>những</a:t>
            </a:r>
            <a:r>
              <a:rPr lang="en-US" sz="3200" dirty="0">
                <a:latin typeface="Arial" pitchFamily="34" charset="0"/>
                <a:cs typeface="Arial" pitchFamily="34" charset="0"/>
              </a:rPr>
              <a:t> </a:t>
            </a:r>
            <a:r>
              <a:rPr lang="en-US" sz="3200" dirty="0" err="1">
                <a:latin typeface="Arial" pitchFamily="34" charset="0"/>
                <a:cs typeface="Arial" pitchFamily="34" charset="0"/>
              </a:rPr>
              <a:t>thực</a:t>
            </a:r>
            <a:r>
              <a:rPr lang="en-US" sz="3200" dirty="0">
                <a:latin typeface="Arial" pitchFamily="34" charset="0"/>
                <a:cs typeface="Arial" pitchFamily="34" charset="0"/>
              </a:rPr>
              <a:t> </a:t>
            </a:r>
            <a:r>
              <a:rPr lang="en-US" sz="3200" dirty="0" err="1">
                <a:latin typeface="Arial" pitchFamily="34" charset="0"/>
                <a:cs typeface="Arial" pitchFamily="34" charset="0"/>
              </a:rPr>
              <a:t>phẩm</a:t>
            </a:r>
            <a:r>
              <a:rPr lang="en-US" sz="3200" dirty="0">
                <a:latin typeface="Arial" pitchFamily="34" charset="0"/>
                <a:cs typeface="Arial" pitchFamily="34" charset="0"/>
              </a:rPr>
              <a:t> </a:t>
            </a:r>
            <a:r>
              <a:rPr lang="en-US" sz="3200" dirty="0" err="1">
                <a:latin typeface="Arial" pitchFamily="34" charset="0"/>
                <a:cs typeface="Arial" pitchFamily="34" charset="0"/>
              </a:rPr>
              <a:t>nào</a:t>
            </a:r>
            <a:r>
              <a:rPr lang="en-US" sz="3200" dirty="0" smtClean="0">
                <a:latin typeface="Arial" pitchFamily="34" charset="0"/>
                <a:cs typeface="Arial" pitchFamily="34" charset="0"/>
              </a:rPr>
              <a:t>?</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2288209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Củng</a:t>
            </a:r>
            <a:r>
              <a:rPr lang="en-US" sz="3200" b="1" dirty="0">
                <a:latin typeface="Arial" pitchFamily="34" charset="0"/>
                <a:cs typeface="Arial" pitchFamily="34" charset="0"/>
              </a:rPr>
              <a:t> </a:t>
            </a:r>
            <a:r>
              <a:rPr lang="en-US" sz="3200" b="1" dirty="0" err="1">
                <a:latin typeface="Arial" pitchFamily="34" charset="0"/>
                <a:cs typeface="Arial" pitchFamily="34" charset="0"/>
              </a:rPr>
              <a:t>cố</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p>
        </p:txBody>
      </p:sp>
      <p:sp>
        <p:nvSpPr>
          <p:cNvPr id="7" name="Rounded Rectangle 6"/>
          <p:cNvSpPr/>
          <p:nvPr/>
        </p:nvSpPr>
        <p:spPr>
          <a:xfrm>
            <a:off x="0" y="1558925"/>
            <a:ext cx="9144000" cy="11795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4/ </a:t>
            </a:r>
            <a:r>
              <a:rPr lang="en-US" sz="3200" dirty="0" err="1" smtClean="0">
                <a:latin typeface="Arial" pitchFamily="34" charset="0"/>
                <a:cs typeface="Arial" pitchFamily="34" charset="0"/>
              </a:rPr>
              <a:t>Em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cho</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biết</a:t>
            </a:r>
            <a:r>
              <a:rPr lang="en-US" sz="3200" dirty="0" smtClean="0">
                <a:latin typeface="Arial" pitchFamily="34" charset="0"/>
                <a:cs typeface="Arial" pitchFamily="34" charset="0"/>
              </a:rPr>
              <a:t> Vitamin C </a:t>
            </a:r>
            <a:r>
              <a:rPr lang="en-US" sz="3200" dirty="0" err="1" smtClean="0">
                <a:latin typeface="Arial" pitchFamily="34" charset="0"/>
                <a:cs typeface="Arial" pitchFamily="34" charset="0"/>
              </a:rPr>
              <a:t>có</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nhiều</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trong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những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thực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phẩm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nào</a:t>
            </a:r>
            <a:r>
              <a:rPr lang="en-US" sz="3200" dirty="0" smtClean="0">
                <a:latin typeface="Arial" pitchFamily="34" charset="0"/>
                <a:cs typeface="Arial" pitchFamily="34" charset="0"/>
              </a:rPr>
              <a:t>?</a:t>
            </a:r>
            <a:endParaRPr lang="en-US" sz="3200" dirty="0">
              <a:latin typeface="Arial" pitchFamily="34" charset="0"/>
              <a:cs typeface="Arial" pitchFamily="34" charset="0"/>
            </a:endParaRPr>
          </a:p>
        </p:txBody>
      </p:sp>
      <p:sp>
        <p:nvSpPr>
          <p:cNvPr id="8" name="Rounded Rectangle 7"/>
          <p:cNvSpPr/>
          <p:nvPr/>
        </p:nvSpPr>
        <p:spPr>
          <a:xfrm>
            <a:off x="0" y="4910137"/>
            <a:ext cx="9144000" cy="1414463"/>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6/ Theo </a:t>
            </a:r>
            <a:r>
              <a:rPr lang="en-US" sz="3200" dirty="0" err="1" smtClean="0">
                <a:latin typeface="Arial" pitchFamily="34" charset="0"/>
                <a:cs typeface="Arial" pitchFamily="34" charset="0"/>
              </a:rPr>
              <a:t>em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những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trường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hợp</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nào</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thực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phẩm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trở</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thành</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nguồn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lây</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bệnh</a:t>
            </a:r>
            <a:r>
              <a:rPr lang="en-US" sz="3200" dirty="0" smtClean="0">
                <a:latin typeface="Arial" pitchFamily="34" charset="0"/>
                <a:cs typeface="Arial" pitchFamily="34" charset="0"/>
              </a:rPr>
              <a:t>.</a:t>
            </a:r>
            <a:endParaRPr lang="en-US" sz="3200" dirty="0">
              <a:latin typeface="Arial" pitchFamily="34" charset="0"/>
              <a:cs typeface="Arial" pitchFamily="34" charset="0"/>
            </a:endParaRPr>
          </a:p>
        </p:txBody>
      </p:sp>
      <p:sp>
        <p:nvSpPr>
          <p:cNvPr id="9" name="Rounded Rectangle 8"/>
          <p:cNvSpPr/>
          <p:nvPr/>
        </p:nvSpPr>
        <p:spPr>
          <a:xfrm>
            <a:off x="0" y="3276600"/>
            <a:ext cx="9144000" cy="11430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5/ </a:t>
            </a:r>
            <a:r>
              <a:rPr lang="en-US" sz="3200" dirty="0" err="1" smtClean="0">
                <a:latin typeface="Arial" pitchFamily="34" charset="0"/>
                <a:cs typeface="Arial" pitchFamily="34" charset="0"/>
              </a:rPr>
              <a:t>Em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hãy</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kể</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tên</a:t>
            </a:r>
            <a:r>
              <a:rPr lang="en-US" sz="3200" dirty="0" smtClean="0">
                <a:latin typeface="Arial" pitchFamily="34" charset="0"/>
                <a:cs typeface="Arial" pitchFamily="34" charset="0"/>
              </a:rPr>
              <a:t> 3 </a:t>
            </a:r>
            <a:r>
              <a:rPr lang="en-US" sz="3200" dirty="0" err="1" smtClean="0">
                <a:latin typeface="Arial" pitchFamily="34" charset="0"/>
                <a:cs typeface="Arial" pitchFamily="34" charset="0"/>
              </a:rPr>
              <a:t>món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ăn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là</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thuốc</a:t>
            </a:r>
            <a:r>
              <a:rPr lang="en-US" sz="3200" dirty="0" smtClean="0">
                <a:latin typeface="Arial" pitchFamily="34" charset="0"/>
                <a:cs typeface="Arial" pitchFamily="34" charset="0"/>
              </a:rPr>
              <a:t>. </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772038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1463675"/>
            <a:ext cx="9144000" cy="1844675"/>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en-US" sz="5400" b="1" dirty="0">
                <a:latin typeface="Arial" pitchFamily="34" charset="0"/>
                <a:cs typeface="Arial" pitchFamily="34" charset="0"/>
              </a:rPr>
              <a:t>CÁC EM </a:t>
            </a:r>
          </a:p>
          <a:p>
            <a:pPr algn="ctr" fontAlgn="auto">
              <a:spcBef>
                <a:spcPts val="0"/>
              </a:spcBef>
              <a:spcAft>
                <a:spcPts val="0"/>
              </a:spcAft>
              <a:defRPr/>
            </a:pPr>
            <a:r>
              <a:rPr lang="en-US" sz="5400" b="1" dirty="0">
                <a:latin typeface="Arial" pitchFamily="34" charset="0"/>
                <a:cs typeface="Arial" pitchFamily="34" charset="0"/>
              </a:rPr>
              <a:t>CÓ HỎI THÊM GÌ KHÔNG?</a:t>
            </a:r>
            <a:endParaRPr lang="en-US" sz="5400" b="1" dirty="0"/>
          </a:p>
        </p:txBody>
      </p:sp>
      <p:pic>
        <p:nvPicPr>
          <p:cNvPr id="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5815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409575" y="2033588"/>
            <a:ext cx="8407400" cy="3605212"/>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3338"/>
            <a:r>
              <a:rPr lang="en-US" sz="4000" b="1" dirty="0" smtClean="0">
                <a:solidFill>
                  <a:schemeClr val="tx1"/>
                </a:solidFill>
                <a:latin typeface="Times New Roman" pitchFamily="18" charset="0"/>
                <a:cs typeface="Times New Roman" pitchFamily="18" charset="0"/>
              </a:rPr>
              <a:t>CẢM ƠN </a:t>
            </a:r>
          </a:p>
          <a:p>
            <a:pPr marL="33338"/>
            <a:r>
              <a:rPr lang="vi-VN" sz="4000" b="1" dirty="0" smtClean="0">
                <a:solidFill>
                  <a:schemeClr val="tx1"/>
                </a:solidFill>
                <a:latin typeface="Times New Roman" pitchFamily="18" charset="0"/>
                <a:cs typeface="Times New Roman" pitchFamily="18" charset="0"/>
              </a:rPr>
              <a:t>CÁC EM ĐÃ HỢP TÁC TỐT</a:t>
            </a:r>
            <a:endParaRPr lang="en-US" sz="4000" dirty="0">
              <a:solidFill>
                <a:schemeClr val="tx1"/>
              </a:solidFill>
            </a:endParaRPr>
          </a:p>
        </p:txBody>
      </p:sp>
      <p:pic>
        <p:nvPicPr>
          <p:cNvPr id="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5815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arn(inVertical)">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404</TotalTime>
  <Words>1017</Words>
  <Application>Microsoft Office PowerPoint</Application>
  <PresentationFormat>On-screen Show (4:3)</PresentationFormat>
  <Paragraphs>149</Paragraphs>
  <Slides>40</Slides>
  <Notes>0</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36</cp:revision>
  <dcterms:created xsi:type="dcterms:W3CDTF">2020-04-24T05:38:17Z</dcterms:created>
  <dcterms:modified xsi:type="dcterms:W3CDTF">2021-01-25T14:32:42Z</dcterms:modified>
</cp:coreProperties>
</file>