
<file path=[Content_Types].xml><?xml version="1.0" encoding="utf-8"?>
<Types xmlns="http://schemas.openxmlformats.org/package/2006/content-types">
  <Default Extension="png" ContentType="image/png"/>
  <Default Extension="mp3" ContentType="audio/unknown"/>
  <Default Extension="jpeg" ContentType="image/jpeg"/>
  <Default Extension="wmf" ContentType="image/x-wmf"/>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wav" ContentType="audio/wav"/>
  <Default Extension="vml" ContentType="application/vnd.openxmlformats-officedocument.vmlDrawing"/>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84" r:id="rId3"/>
    <p:sldMasterId id="2147483696" r:id="rId4"/>
  </p:sldMasterIdLst>
  <p:notesMasterIdLst>
    <p:notesMasterId r:id="rId82"/>
  </p:notesMasterIdLst>
  <p:sldIdLst>
    <p:sldId id="362" r:id="rId5"/>
    <p:sldId id="412" r:id="rId6"/>
    <p:sldId id="398" r:id="rId7"/>
    <p:sldId id="401" r:id="rId8"/>
    <p:sldId id="413" r:id="rId9"/>
    <p:sldId id="415" r:id="rId10"/>
    <p:sldId id="414" r:id="rId11"/>
    <p:sldId id="364" r:id="rId12"/>
    <p:sldId id="416" r:id="rId13"/>
    <p:sldId id="417" r:id="rId14"/>
    <p:sldId id="418" r:id="rId15"/>
    <p:sldId id="419" r:id="rId16"/>
    <p:sldId id="420" r:id="rId17"/>
    <p:sldId id="421" r:id="rId18"/>
    <p:sldId id="422" r:id="rId19"/>
    <p:sldId id="423" r:id="rId20"/>
    <p:sldId id="424" r:id="rId21"/>
    <p:sldId id="425" r:id="rId22"/>
    <p:sldId id="426" r:id="rId23"/>
    <p:sldId id="427" r:id="rId24"/>
    <p:sldId id="428" r:id="rId25"/>
    <p:sldId id="429" r:id="rId26"/>
    <p:sldId id="431" r:id="rId27"/>
    <p:sldId id="433" r:id="rId28"/>
    <p:sldId id="432" r:id="rId29"/>
    <p:sldId id="434" r:id="rId30"/>
    <p:sldId id="435" r:id="rId31"/>
    <p:sldId id="436" r:id="rId32"/>
    <p:sldId id="437" r:id="rId33"/>
    <p:sldId id="438" r:id="rId34"/>
    <p:sldId id="439" r:id="rId35"/>
    <p:sldId id="440" r:id="rId36"/>
    <p:sldId id="441" r:id="rId37"/>
    <p:sldId id="442" r:id="rId38"/>
    <p:sldId id="443" r:id="rId39"/>
    <p:sldId id="444" r:id="rId40"/>
    <p:sldId id="445" r:id="rId41"/>
    <p:sldId id="446" r:id="rId42"/>
    <p:sldId id="447" r:id="rId43"/>
    <p:sldId id="449" r:id="rId44"/>
    <p:sldId id="448" r:id="rId45"/>
    <p:sldId id="451" r:id="rId46"/>
    <p:sldId id="450" r:id="rId47"/>
    <p:sldId id="430" r:id="rId48"/>
    <p:sldId id="452" r:id="rId49"/>
    <p:sldId id="453" r:id="rId50"/>
    <p:sldId id="454" r:id="rId51"/>
    <p:sldId id="455" r:id="rId52"/>
    <p:sldId id="456" r:id="rId53"/>
    <p:sldId id="457" r:id="rId54"/>
    <p:sldId id="458" r:id="rId55"/>
    <p:sldId id="459" r:id="rId56"/>
    <p:sldId id="460" r:id="rId57"/>
    <p:sldId id="461" r:id="rId58"/>
    <p:sldId id="462" r:id="rId59"/>
    <p:sldId id="463" r:id="rId60"/>
    <p:sldId id="464" r:id="rId61"/>
    <p:sldId id="465" r:id="rId62"/>
    <p:sldId id="466" r:id="rId63"/>
    <p:sldId id="467" r:id="rId64"/>
    <p:sldId id="468" r:id="rId65"/>
    <p:sldId id="469" r:id="rId66"/>
    <p:sldId id="470" r:id="rId67"/>
    <p:sldId id="471" r:id="rId68"/>
    <p:sldId id="472" r:id="rId69"/>
    <p:sldId id="474" r:id="rId70"/>
    <p:sldId id="473" r:id="rId71"/>
    <p:sldId id="480" r:id="rId72"/>
    <p:sldId id="397" r:id="rId73"/>
    <p:sldId id="477" r:id="rId74"/>
    <p:sldId id="478" r:id="rId75"/>
    <p:sldId id="476" r:id="rId76"/>
    <p:sldId id="475" r:id="rId77"/>
    <p:sldId id="395" r:id="rId78"/>
    <p:sldId id="479" r:id="rId79"/>
    <p:sldId id="481" r:id="rId80"/>
    <p:sldId id="375" r:id="rId8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38" autoAdjust="0"/>
    <p:restoredTop sz="94671" autoAdjust="0"/>
  </p:normalViewPr>
  <p:slideViewPr>
    <p:cSldViewPr>
      <p:cViewPr>
        <p:scale>
          <a:sx n="77" d="100"/>
          <a:sy n="77" d="100"/>
        </p:scale>
        <p:origin x="-1122" y="20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slide" Target="slides/slide72.xml"/><Relationship Id="rId84"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notesMaster" Target="notesMasters/notesMaster1.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FA34BA-F3F2-4DA8-86CC-717E1E2CD79C}" type="doc">
      <dgm:prSet loTypeId="urn:microsoft.com/office/officeart/2005/8/layout/vList3#3" loCatId="list" qsTypeId="urn:microsoft.com/office/officeart/2005/8/quickstyle/3d3" qsCatId="3D" csTypeId="urn:microsoft.com/office/officeart/2005/8/colors/colorful4" csCatId="colorful" phldr="1"/>
      <dgm:spPr/>
      <dgm:t>
        <a:bodyPr/>
        <a:lstStyle/>
        <a:p>
          <a:endParaRPr lang="en-US"/>
        </a:p>
      </dgm:t>
    </dgm:pt>
    <dgm:pt modelId="{29AD7334-85E1-4432-81CC-9330ED656D7C}">
      <dgm:prSet phldrT="[Text]" custT="1"/>
      <dgm:spPr>
        <a:xfrm rot="10800000">
          <a:off x="26793" y="1066830"/>
          <a:ext cx="8950712" cy="818916"/>
        </a:xfrm>
        <a:prstGeom prst="homePlate">
          <a:avLst/>
        </a:prstGeom>
        <a:solidFill>
          <a:srgbClr val="D16349">
            <a:lumMod val="60000"/>
            <a:lumOff val="4000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a:lstStyle/>
        <a:p>
          <a:r>
            <a:rPr lang="en-US" sz="3200" dirty="0" err="1" smtClean="0">
              <a:solidFill>
                <a:schemeClr val="tx1"/>
              </a:solidFill>
              <a:latin typeface="Arial" pitchFamily="34" charset="0"/>
              <a:cs typeface="Arial" pitchFamily="34" charset="0"/>
            </a:rPr>
            <a:t>phát</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triển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của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cơ</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thể</a:t>
          </a:r>
          <a:r>
            <a:rPr lang="en-US" sz="3200" dirty="0" smtClean="0">
              <a:solidFill>
                <a:schemeClr val="tx1"/>
              </a:solidFill>
              <a:latin typeface="Arial" pitchFamily="34" charset="0"/>
              <a:cs typeface="Arial" pitchFamily="34" charset="0"/>
            </a:rPr>
            <a:t> </a:t>
          </a:r>
          <a:endParaRPr lang="en-US" sz="3200" b="1" dirty="0">
            <a:solidFill>
              <a:schemeClr val="tx1"/>
            </a:solidFill>
            <a:latin typeface="Arial" pitchFamily="34" charset="0"/>
            <a:ea typeface="+mn-ea"/>
            <a:cs typeface="Arial" pitchFamily="34" charset="0"/>
          </a:endParaRPr>
        </a:p>
      </dgm:t>
    </dgm:pt>
    <dgm:pt modelId="{345C4B95-CAC2-47AE-8008-5C49393F7B15}" type="parTrans" cxnId="{DC72EC2E-7564-409C-92B1-C6B5E6D5D957}">
      <dgm:prSet/>
      <dgm:spPr/>
      <dgm:t>
        <a:bodyPr/>
        <a:lstStyle/>
        <a:p>
          <a:endParaRPr lang="en-US"/>
        </a:p>
      </dgm:t>
    </dgm:pt>
    <dgm:pt modelId="{943C3A0E-49C8-4724-B9F2-43AD86F99182}" type="sibTrans" cxnId="{DC72EC2E-7564-409C-92B1-C6B5E6D5D957}">
      <dgm:prSet/>
      <dgm:spPr/>
      <dgm:t>
        <a:bodyPr/>
        <a:lstStyle/>
        <a:p>
          <a:endParaRPr lang="en-US"/>
        </a:p>
      </dgm:t>
    </dgm:pt>
    <dgm:pt modelId="{1C747D65-6AE0-4957-A0B4-D4ED512E2F3D}">
      <dgm:prSet phldrT="[Text]" custT="1"/>
      <dgm:spPr>
        <a:xfrm rot="10800000">
          <a:off x="53589" y="2130199"/>
          <a:ext cx="8897120" cy="818916"/>
        </a:xfrm>
        <a:prstGeom prst="homePlate">
          <a:avLst/>
        </a:prstGeom>
        <a:solidFill>
          <a:srgbClr val="C5D1D7">
            <a:lumMod val="9000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a:lstStyle/>
        <a:p>
          <a:r>
            <a:rPr lang="en-US" sz="3200" dirty="0" err="1" smtClean="0">
              <a:solidFill>
                <a:schemeClr val="tx1"/>
              </a:solidFill>
              <a:latin typeface="Arial" pitchFamily="34" charset="0"/>
              <a:cs typeface="Arial" pitchFamily="34" charset="0"/>
            </a:rPr>
            <a:t>sự</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động</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của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cơ</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bắp</a:t>
          </a:r>
          <a:r>
            <a:rPr lang="en-US" sz="3200" dirty="0" smtClean="0">
              <a:solidFill>
                <a:schemeClr val="tx1"/>
              </a:solidFill>
              <a:latin typeface="Arial" pitchFamily="34" charset="0"/>
              <a:cs typeface="Arial" pitchFamily="34" charset="0"/>
            </a:rPr>
            <a:t> </a:t>
          </a:r>
          <a:endParaRPr lang="en-US" sz="3200" b="1" dirty="0">
            <a:solidFill>
              <a:schemeClr val="tx1"/>
            </a:solidFill>
            <a:latin typeface="Arial" pitchFamily="34" charset="0"/>
            <a:ea typeface="+mn-ea"/>
            <a:cs typeface="Arial" pitchFamily="34" charset="0"/>
          </a:endParaRPr>
        </a:p>
      </dgm:t>
    </dgm:pt>
    <dgm:pt modelId="{C87E53EB-DE04-4B94-AF03-EA78E35340A7}" type="parTrans" cxnId="{1DD1F7EB-9EEB-40F6-8E01-9501CAC0B45D}">
      <dgm:prSet/>
      <dgm:spPr/>
      <dgm:t>
        <a:bodyPr/>
        <a:lstStyle/>
        <a:p>
          <a:endParaRPr lang="en-US"/>
        </a:p>
      </dgm:t>
    </dgm:pt>
    <dgm:pt modelId="{0629B2AB-96D5-4B32-AEC7-AB901BA8739E}" type="sibTrans" cxnId="{1DD1F7EB-9EEB-40F6-8E01-9501CAC0B45D}">
      <dgm:prSet/>
      <dgm:spPr/>
      <dgm:t>
        <a:bodyPr/>
        <a:lstStyle/>
        <a:p>
          <a:endParaRPr lang="en-US"/>
        </a:p>
      </dgm:t>
    </dgm:pt>
    <dgm:pt modelId="{72C736B4-55BF-427C-B876-AC1778E6FF33}">
      <dgm:prSet custT="1"/>
      <dgm:spPr>
        <a:xfrm rot="10800000">
          <a:off x="26793" y="0"/>
          <a:ext cx="8950712" cy="818916"/>
        </a:xfrm>
        <a:prstGeom prst="homePlate">
          <a:avLst/>
        </a:prstGeom>
        <a:solidFill>
          <a:srgbClr val="CCB400">
            <a:lumMod val="20000"/>
            <a:lumOff val="8000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a:lstStyle/>
        <a:p>
          <a:r>
            <a:rPr lang="en-US" sz="3200" dirty="0" err="1" smtClean="0">
              <a:solidFill>
                <a:schemeClr val="tx1"/>
              </a:solidFill>
              <a:latin typeface="Arial" pitchFamily="34" charset="0"/>
              <a:cs typeface="Arial" pitchFamily="34" charset="0"/>
            </a:rPr>
            <a:t>sinh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trưởng</a:t>
          </a:r>
          <a:r>
            <a:rPr lang="en-US" sz="3200" dirty="0" smtClean="0">
              <a:solidFill>
                <a:schemeClr val="tx1"/>
              </a:solidFill>
              <a:latin typeface="Arial" pitchFamily="34" charset="0"/>
              <a:cs typeface="Arial" pitchFamily="34" charset="0"/>
            </a:rPr>
            <a:t> </a:t>
          </a:r>
          <a:endParaRPr lang="en-US" sz="3200" b="1" dirty="0">
            <a:solidFill>
              <a:schemeClr val="tx1"/>
            </a:solidFill>
            <a:latin typeface="Arial" pitchFamily="34" charset="0"/>
            <a:ea typeface="+mn-ea"/>
            <a:cs typeface="Arial" pitchFamily="34" charset="0"/>
          </a:endParaRPr>
        </a:p>
      </dgm:t>
    </dgm:pt>
    <dgm:pt modelId="{8ED4C95A-C45C-4921-A566-BE16FA786C8B}" type="parTrans" cxnId="{9754CB7C-12A2-4CEC-A799-6BBA6AB2A984}">
      <dgm:prSet/>
      <dgm:spPr/>
      <dgm:t>
        <a:bodyPr/>
        <a:lstStyle/>
        <a:p>
          <a:endParaRPr lang="en-US"/>
        </a:p>
      </dgm:t>
    </dgm:pt>
    <dgm:pt modelId="{898D1296-C568-49AA-8035-7F9A59FA7C76}" type="sibTrans" cxnId="{9754CB7C-12A2-4CEC-A799-6BBA6AB2A984}">
      <dgm:prSet/>
      <dgm:spPr/>
      <dgm:t>
        <a:bodyPr/>
        <a:lstStyle/>
        <a:p>
          <a:endParaRPr lang="en-US"/>
        </a:p>
      </dgm:t>
    </dgm:pt>
    <dgm:pt modelId="{2266FFE9-6CD8-4D69-BF79-AEE5DE7DF440}">
      <dgm:prSet phldrT="[Text]" custT="1"/>
      <dgm:spPr>
        <a:xfrm rot="10800000">
          <a:off x="107179" y="3197029"/>
          <a:ext cx="8897120" cy="818916"/>
        </a:xfrm>
        <a:prstGeom prst="homePlate">
          <a:avLst/>
        </a:prstGeom>
        <a:solidFill>
          <a:srgbClr val="C5D1D7">
            <a:lumMod val="9000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a:lstStyle/>
        <a:p>
          <a:r>
            <a:rPr lang="en-US" sz="3200" dirty="0" err="1" smtClean="0">
              <a:solidFill>
                <a:schemeClr val="tx1"/>
              </a:solidFill>
              <a:latin typeface="Arial" pitchFamily="34" charset="0"/>
              <a:cs typeface="Arial" pitchFamily="34" charset="0"/>
            </a:rPr>
            <a:t>các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hoạt</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động</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trao</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đổi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chất</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của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tế</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bào</a:t>
          </a:r>
          <a:endParaRPr lang="en-US" sz="3200" b="1" dirty="0">
            <a:solidFill>
              <a:schemeClr val="tx1"/>
            </a:solidFill>
            <a:latin typeface="Arial" pitchFamily="34" charset="0"/>
            <a:ea typeface="+mn-ea"/>
            <a:cs typeface="Arial" pitchFamily="34" charset="0"/>
          </a:endParaRPr>
        </a:p>
      </dgm:t>
    </dgm:pt>
    <dgm:pt modelId="{CBDD1C8F-32A6-41D8-8E7C-1889AD2CAAB4}" type="parTrans" cxnId="{8EF1B3BF-9DAB-43F8-84EF-F2A1C56CBE40}">
      <dgm:prSet/>
      <dgm:spPr/>
      <dgm:t>
        <a:bodyPr/>
        <a:lstStyle/>
        <a:p>
          <a:endParaRPr lang="en-US"/>
        </a:p>
      </dgm:t>
    </dgm:pt>
    <dgm:pt modelId="{6EA6E243-83FA-4A12-A6AC-58F2FC3430B3}" type="sibTrans" cxnId="{8EF1B3BF-9DAB-43F8-84EF-F2A1C56CBE40}">
      <dgm:prSet/>
      <dgm:spPr/>
      <dgm:t>
        <a:bodyPr/>
        <a:lstStyle/>
        <a:p>
          <a:endParaRPr lang="en-US"/>
        </a:p>
      </dgm:t>
    </dgm:pt>
    <dgm:pt modelId="{65C7B319-7EB9-4371-AC39-2C7578171902}" type="pres">
      <dgm:prSet presAssocID="{64FA34BA-F3F2-4DA8-86CC-717E1E2CD79C}" presName="linearFlow" presStyleCnt="0">
        <dgm:presLayoutVars>
          <dgm:dir/>
          <dgm:resizeHandles val="exact"/>
        </dgm:presLayoutVars>
      </dgm:prSet>
      <dgm:spPr/>
      <dgm:t>
        <a:bodyPr/>
        <a:lstStyle/>
        <a:p>
          <a:endParaRPr lang="en-US"/>
        </a:p>
      </dgm:t>
    </dgm:pt>
    <dgm:pt modelId="{4D6490F2-2845-45C5-9683-8DD52ED1C52F}" type="pres">
      <dgm:prSet presAssocID="{72C736B4-55BF-427C-B876-AC1778E6FF33}" presName="composite" presStyleCnt="0"/>
      <dgm:spPr/>
    </dgm:pt>
    <dgm:pt modelId="{A64547C1-0B0C-40D5-8D2B-2F1E44B317E9}" type="pres">
      <dgm:prSet presAssocID="{72C736B4-55BF-427C-B876-AC1778E6FF33}" presName="imgShp" presStyleLbl="fgImgPlace1" presStyleIdx="0" presStyleCnt="4" custScaleX="76959" custLinFactNeighborX="-84159"/>
      <dgm:spPr>
        <a:xfrm>
          <a:off x="503913" y="3461"/>
          <a:ext cx="630229" cy="818916"/>
        </a:xfrm>
        <a:prstGeom prst="ellipse">
          <a:avLst/>
        </a:prstGeom>
        <a:solidFill>
          <a:srgbClr val="8C7B70">
            <a:tint val="50000"/>
            <a:hueOff val="0"/>
            <a:satOff val="0"/>
            <a:lumOff val="0"/>
            <a:alphaOff val="0"/>
          </a:srgb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z="300000" contourW="19050" prstMaterial="metal">
          <a:bevelT w="88900" h="203200"/>
          <a:bevelB w="165100" h="254000"/>
        </a:sp3d>
      </dgm:spPr>
      <dgm:t>
        <a:bodyPr/>
        <a:lstStyle/>
        <a:p>
          <a:endParaRPr lang="en-US"/>
        </a:p>
      </dgm:t>
    </dgm:pt>
    <dgm:pt modelId="{9368B629-3187-428C-B950-3C908D29DFAD}" type="pres">
      <dgm:prSet presAssocID="{72C736B4-55BF-427C-B876-AC1778E6FF33}" presName="txShp" presStyleLbl="node1" presStyleIdx="0" presStyleCnt="4" custScaleX="149481" custLinFactNeighborX="-826" custLinFactNeighborY="-4500">
        <dgm:presLayoutVars>
          <dgm:bulletEnabled val="1"/>
        </dgm:presLayoutVars>
      </dgm:prSet>
      <dgm:spPr/>
      <dgm:t>
        <a:bodyPr/>
        <a:lstStyle/>
        <a:p>
          <a:endParaRPr lang="en-US"/>
        </a:p>
      </dgm:t>
    </dgm:pt>
    <dgm:pt modelId="{DCC0E54A-2257-4A51-AD99-57073A467802}" type="pres">
      <dgm:prSet presAssocID="{898D1296-C568-49AA-8035-7F9A59FA7C76}" presName="spacing" presStyleCnt="0"/>
      <dgm:spPr/>
    </dgm:pt>
    <dgm:pt modelId="{7FC01AD3-AFEA-46F5-9100-EA27812FA7D6}" type="pres">
      <dgm:prSet presAssocID="{29AD7334-85E1-4432-81CC-9330ED656D7C}" presName="composite" presStyleCnt="0"/>
      <dgm:spPr/>
    </dgm:pt>
    <dgm:pt modelId="{39D73E3D-0EE3-4B85-AED4-7E702BCA4B5F}" type="pres">
      <dgm:prSet presAssocID="{29AD7334-85E1-4432-81CC-9330ED656D7C}" presName="imgShp" presStyleLbl="fgImgPlace1" presStyleIdx="1" presStyleCnt="4" custScaleX="76203" custLinFactNeighborX="-82787"/>
      <dgm:spPr>
        <a:xfrm>
          <a:off x="518244" y="1066830"/>
          <a:ext cx="624038" cy="818916"/>
        </a:xfrm>
        <a:prstGeom prst="ellipse">
          <a:avLst/>
        </a:prstGeom>
        <a:solidFill>
          <a:srgbClr val="8C7B70">
            <a:tint val="50000"/>
            <a:hueOff val="1871593"/>
            <a:satOff val="2474"/>
            <a:lumOff val="1285"/>
            <a:alphaOff val="0"/>
          </a:srgb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z="300000" contourW="19050" prstMaterial="metal">
          <a:bevelT w="88900" h="203200"/>
          <a:bevelB w="165100" h="254000"/>
        </a:sp3d>
      </dgm:spPr>
      <dgm:t>
        <a:bodyPr/>
        <a:lstStyle/>
        <a:p>
          <a:endParaRPr lang="en-US"/>
        </a:p>
      </dgm:t>
    </dgm:pt>
    <dgm:pt modelId="{003C76D1-6742-41FF-BEBF-6502F9413636}" type="pres">
      <dgm:prSet presAssocID="{29AD7334-85E1-4432-81CC-9330ED656D7C}" presName="txShp" presStyleLbl="node1" presStyleIdx="1" presStyleCnt="4" custScaleX="149481">
        <dgm:presLayoutVars>
          <dgm:bulletEnabled val="1"/>
        </dgm:presLayoutVars>
      </dgm:prSet>
      <dgm:spPr/>
      <dgm:t>
        <a:bodyPr/>
        <a:lstStyle/>
        <a:p>
          <a:endParaRPr lang="en-US"/>
        </a:p>
      </dgm:t>
    </dgm:pt>
    <dgm:pt modelId="{FF77A5D0-68C3-4F8A-9849-D73119A001A4}" type="pres">
      <dgm:prSet presAssocID="{943C3A0E-49C8-4724-B9F2-43AD86F99182}" presName="spacing" presStyleCnt="0"/>
      <dgm:spPr/>
    </dgm:pt>
    <dgm:pt modelId="{7197D657-72A6-4745-8CDD-2DCB508F49B4}" type="pres">
      <dgm:prSet presAssocID="{1C747D65-6AE0-4957-A0B4-D4ED512E2F3D}" presName="composite" presStyleCnt="0"/>
      <dgm:spPr/>
    </dgm:pt>
    <dgm:pt modelId="{A53B908D-F9AD-4003-ABB3-3AACCEC5666E}" type="pres">
      <dgm:prSet presAssocID="{1C747D65-6AE0-4957-A0B4-D4ED512E2F3D}" presName="imgShp" presStyleLbl="fgImgPlace1" presStyleIdx="2" presStyleCnt="4" custScaleX="74152" custLinFactNeighborX="-86147" custLinFactNeighborY="-499"/>
      <dgm:spPr>
        <a:xfrm>
          <a:off x="499126" y="2081350"/>
          <a:ext cx="607242" cy="818916"/>
        </a:xfrm>
        <a:prstGeom prst="ellipse">
          <a:avLst/>
        </a:prstGeom>
        <a:solidFill>
          <a:srgbClr val="8C7B70">
            <a:tint val="50000"/>
            <a:hueOff val="3743187"/>
            <a:satOff val="4948"/>
            <a:lumOff val="2570"/>
            <a:alphaOff val="0"/>
          </a:srgb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z="300000" contourW="19050" prstMaterial="metal">
          <a:bevelT w="88900" h="203200"/>
          <a:bevelB w="165100" h="254000"/>
        </a:sp3d>
      </dgm:spPr>
      <dgm:t>
        <a:bodyPr/>
        <a:lstStyle/>
        <a:p>
          <a:endParaRPr lang="en-US"/>
        </a:p>
      </dgm:t>
    </dgm:pt>
    <dgm:pt modelId="{0ECCE799-0757-4758-94DF-6F660D144545}" type="pres">
      <dgm:prSet presAssocID="{1C747D65-6AE0-4957-A0B4-D4ED512E2F3D}" presName="txShp" presStyleLbl="node1" presStyleIdx="2" presStyleCnt="4" custScaleX="148586">
        <dgm:presLayoutVars>
          <dgm:bulletEnabled val="1"/>
        </dgm:presLayoutVars>
      </dgm:prSet>
      <dgm:spPr/>
      <dgm:t>
        <a:bodyPr/>
        <a:lstStyle/>
        <a:p>
          <a:endParaRPr lang="en-US"/>
        </a:p>
      </dgm:t>
    </dgm:pt>
    <dgm:pt modelId="{46CF3270-C6C2-4FBF-AFD4-A44591576615}" type="pres">
      <dgm:prSet presAssocID="{0629B2AB-96D5-4B32-AEC7-AB901BA8739E}" presName="spacing" presStyleCnt="0"/>
      <dgm:spPr/>
    </dgm:pt>
    <dgm:pt modelId="{89997B62-C73B-4B85-A98F-5AFD9AA17A7B}" type="pres">
      <dgm:prSet presAssocID="{2266FFE9-6CD8-4D69-BF79-AEE5DE7DF440}" presName="composite" presStyleCnt="0"/>
      <dgm:spPr/>
    </dgm:pt>
    <dgm:pt modelId="{1B69B435-3D8F-480E-B3FE-629DD6EBA9D7}" type="pres">
      <dgm:prSet presAssocID="{2266FFE9-6CD8-4D69-BF79-AEE5DE7DF440}" presName="imgShp" presStyleLbl="fgImgPlace1" presStyleIdx="3" presStyleCnt="4" custScaleX="74152" custLinFactNeighborX="-86147" custLinFactNeighborY="-80"/>
      <dgm:spPr>
        <a:xfrm>
          <a:off x="499126" y="3144720"/>
          <a:ext cx="607242" cy="818916"/>
        </a:xfrm>
        <a:prstGeom prst="ellipse">
          <a:avLst/>
        </a:prstGeom>
        <a:solidFill>
          <a:srgbClr val="8C7B70">
            <a:tint val="50000"/>
            <a:hueOff val="5614780"/>
            <a:satOff val="7422"/>
            <a:lumOff val="3855"/>
            <a:alphaOff val="0"/>
          </a:srgb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z="300000" contourW="19050" prstMaterial="metal">
          <a:bevelT w="88900" h="203200"/>
          <a:bevelB w="165100" h="254000"/>
        </a:sp3d>
      </dgm:spPr>
      <dgm:t>
        <a:bodyPr/>
        <a:lstStyle/>
        <a:p>
          <a:endParaRPr lang="en-US"/>
        </a:p>
      </dgm:t>
    </dgm:pt>
    <dgm:pt modelId="{066725E6-1048-4B1E-9FA9-6319030FF81C}" type="pres">
      <dgm:prSet presAssocID="{2266FFE9-6CD8-4D69-BF79-AEE5DE7DF440}" presName="txShp" presStyleLbl="node1" presStyleIdx="3" presStyleCnt="4" custScaleX="148586" custLinFactNeighborX="43910" custLinFactNeighborY="30999">
        <dgm:presLayoutVars>
          <dgm:bulletEnabled val="1"/>
        </dgm:presLayoutVars>
      </dgm:prSet>
      <dgm:spPr/>
      <dgm:t>
        <a:bodyPr/>
        <a:lstStyle/>
        <a:p>
          <a:endParaRPr lang="en-US"/>
        </a:p>
      </dgm:t>
    </dgm:pt>
  </dgm:ptLst>
  <dgm:cxnLst>
    <dgm:cxn modelId="{1DD1F7EB-9EEB-40F6-8E01-9501CAC0B45D}" srcId="{64FA34BA-F3F2-4DA8-86CC-717E1E2CD79C}" destId="{1C747D65-6AE0-4957-A0B4-D4ED512E2F3D}" srcOrd="2" destOrd="0" parTransId="{C87E53EB-DE04-4B94-AF03-EA78E35340A7}" sibTransId="{0629B2AB-96D5-4B32-AEC7-AB901BA8739E}"/>
    <dgm:cxn modelId="{8EF1B3BF-9DAB-43F8-84EF-F2A1C56CBE40}" srcId="{64FA34BA-F3F2-4DA8-86CC-717E1E2CD79C}" destId="{2266FFE9-6CD8-4D69-BF79-AEE5DE7DF440}" srcOrd="3" destOrd="0" parTransId="{CBDD1C8F-32A6-41D8-8E7C-1889AD2CAAB4}" sibTransId="{6EA6E243-83FA-4A12-A6AC-58F2FC3430B3}"/>
    <dgm:cxn modelId="{9754CB7C-12A2-4CEC-A799-6BBA6AB2A984}" srcId="{64FA34BA-F3F2-4DA8-86CC-717E1E2CD79C}" destId="{72C736B4-55BF-427C-B876-AC1778E6FF33}" srcOrd="0" destOrd="0" parTransId="{8ED4C95A-C45C-4921-A566-BE16FA786C8B}" sibTransId="{898D1296-C568-49AA-8035-7F9A59FA7C76}"/>
    <dgm:cxn modelId="{5936D51A-9886-4F60-A6A5-030BF69D6C04}" type="presOf" srcId="{64FA34BA-F3F2-4DA8-86CC-717E1E2CD79C}" destId="{65C7B319-7EB9-4371-AC39-2C7578171902}" srcOrd="0" destOrd="0" presId="urn:microsoft.com/office/officeart/2005/8/layout/vList3#3"/>
    <dgm:cxn modelId="{5D4A6C22-9475-4E21-9338-4449C2327448}" type="presOf" srcId="{29AD7334-85E1-4432-81CC-9330ED656D7C}" destId="{003C76D1-6742-41FF-BEBF-6502F9413636}" srcOrd="0" destOrd="0" presId="urn:microsoft.com/office/officeart/2005/8/layout/vList3#3"/>
    <dgm:cxn modelId="{E3A1C173-A042-402F-A878-C42568F4EF88}" type="presOf" srcId="{72C736B4-55BF-427C-B876-AC1778E6FF33}" destId="{9368B629-3187-428C-B950-3C908D29DFAD}" srcOrd="0" destOrd="0" presId="urn:microsoft.com/office/officeart/2005/8/layout/vList3#3"/>
    <dgm:cxn modelId="{35E96917-DE8D-4C77-BD21-54BC81CFA726}" type="presOf" srcId="{1C747D65-6AE0-4957-A0B4-D4ED512E2F3D}" destId="{0ECCE799-0757-4758-94DF-6F660D144545}" srcOrd="0" destOrd="0" presId="urn:microsoft.com/office/officeart/2005/8/layout/vList3#3"/>
    <dgm:cxn modelId="{DAEC4A23-8A2C-4F5E-B2FF-3E68D913F7B8}" type="presOf" srcId="{2266FFE9-6CD8-4D69-BF79-AEE5DE7DF440}" destId="{066725E6-1048-4B1E-9FA9-6319030FF81C}" srcOrd="0" destOrd="0" presId="urn:microsoft.com/office/officeart/2005/8/layout/vList3#3"/>
    <dgm:cxn modelId="{DC72EC2E-7564-409C-92B1-C6B5E6D5D957}" srcId="{64FA34BA-F3F2-4DA8-86CC-717E1E2CD79C}" destId="{29AD7334-85E1-4432-81CC-9330ED656D7C}" srcOrd="1" destOrd="0" parTransId="{345C4B95-CAC2-47AE-8008-5C49393F7B15}" sibTransId="{943C3A0E-49C8-4724-B9F2-43AD86F99182}"/>
    <dgm:cxn modelId="{4CDF68DD-BC21-44E3-8685-7330AA10CF0B}" type="presParOf" srcId="{65C7B319-7EB9-4371-AC39-2C7578171902}" destId="{4D6490F2-2845-45C5-9683-8DD52ED1C52F}" srcOrd="0" destOrd="0" presId="urn:microsoft.com/office/officeart/2005/8/layout/vList3#3"/>
    <dgm:cxn modelId="{82FF0C2A-5BB6-47B2-BACB-BEDDBA9F0759}" type="presParOf" srcId="{4D6490F2-2845-45C5-9683-8DD52ED1C52F}" destId="{A64547C1-0B0C-40D5-8D2B-2F1E44B317E9}" srcOrd="0" destOrd="0" presId="urn:microsoft.com/office/officeart/2005/8/layout/vList3#3"/>
    <dgm:cxn modelId="{D516870A-45AC-4AC3-BEC4-BBCEAAF73760}" type="presParOf" srcId="{4D6490F2-2845-45C5-9683-8DD52ED1C52F}" destId="{9368B629-3187-428C-B950-3C908D29DFAD}" srcOrd="1" destOrd="0" presId="urn:microsoft.com/office/officeart/2005/8/layout/vList3#3"/>
    <dgm:cxn modelId="{32EA8ADC-40DE-4CA3-8FAF-C3852703081D}" type="presParOf" srcId="{65C7B319-7EB9-4371-AC39-2C7578171902}" destId="{DCC0E54A-2257-4A51-AD99-57073A467802}" srcOrd="1" destOrd="0" presId="urn:microsoft.com/office/officeart/2005/8/layout/vList3#3"/>
    <dgm:cxn modelId="{03B11383-D323-4E91-A744-1CD47B387710}" type="presParOf" srcId="{65C7B319-7EB9-4371-AC39-2C7578171902}" destId="{7FC01AD3-AFEA-46F5-9100-EA27812FA7D6}" srcOrd="2" destOrd="0" presId="urn:microsoft.com/office/officeart/2005/8/layout/vList3#3"/>
    <dgm:cxn modelId="{5EDE4655-C511-456B-AABA-DF065C5AB2DA}" type="presParOf" srcId="{7FC01AD3-AFEA-46F5-9100-EA27812FA7D6}" destId="{39D73E3D-0EE3-4B85-AED4-7E702BCA4B5F}" srcOrd="0" destOrd="0" presId="urn:microsoft.com/office/officeart/2005/8/layout/vList3#3"/>
    <dgm:cxn modelId="{D8D66AA2-926C-4467-B51A-CAE83570C485}" type="presParOf" srcId="{7FC01AD3-AFEA-46F5-9100-EA27812FA7D6}" destId="{003C76D1-6742-41FF-BEBF-6502F9413636}" srcOrd="1" destOrd="0" presId="urn:microsoft.com/office/officeart/2005/8/layout/vList3#3"/>
    <dgm:cxn modelId="{AE7620C9-FC5A-4CAB-895A-A74A2F2D7A48}" type="presParOf" srcId="{65C7B319-7EB9-4371-AC39-2C7578171902}" destId="{FF77A5D0-68C3-4F8A-9849-D73119A001A4}" srcOrd="3" destOrd="0" presId="urn:microsoft.com/office/officeart/2005/8/layout/vList3#3"/>
    <dgm:cxn modelId="{27359DBC-E14E-4FF3-B19F-8768C5D9B5B0}" type="presParOf" srcId="{65C7B319-7EB9-4371-AC39-2C7578171902}" destId="{7197D657-72A6-4745-8CDD-2DCB508F49B4}" srcOrd="4" destOrd="0" presId="urn:microsoft.com/office/officeart/2005/8/layout/vList3#3"/>
    <dgm:cxn modelId="{2939277D-95BB-42E5-BE6D-501100B920E5}" type="presParOf" srcId="{7197D657-72A6-4745-8CDD-2DCB508F49B4}" destId="{A53B908D-F9AD-4003-ABB3-3AACCEC5666E}" srcOrd="0" destOrd="0" presId="urn:microsoft.com/office/officeart/2005/8/layout/vList3#3"/>
    <dgm:cxn modelId="{0D6E5F3A-A384-486F-BD7D-19693A98BDC6}" type="presParOf" srcId="{7197D657-72A6-4745-8CDD-2DCB508F49B4}" destId="{0ECCE799-0757-4758-94DF-6F660D144545}" srcOrd="1" destOrd="0" presId="urn:microsoft.com/office/officeart/2005/8/layout/vList3#3"/>
    <dgm:cxn modelId="{FBC815E8-47B1-4ABF-9768-1B0663CC8802}" type="presParOf" srcId="{65C7B319-7EB9-4371-AC39-2C7578171902}" destId="{46CF3270-C6C2-4FBF-AFD4-A44591576615}" srcOrd="5" destOrd="0" presId="urn:microsoft.com/office/officeart/2005/8/layout/vList3#3"/>
    <dgm:cxn modelId="{B576CB2C-294F-4522-8A6E-1FE9FC344339}" type="presParOf" srcId="{65C7B319-7EB9-4371-AC39-2C7578171902}" destId="{89997B62-C73B-4B85-A98F-5AFD9AA17A7B}" srcOrd="6" destOrd="0" presId="urn:microsoft.com/office/officeart/2005/8/layout/vList3#3"/>
    <dgm:cxn modelId="{44FBAF9A-01C9-44A5-99A8-8407BCDCCB73}" type="presParOf" srcId="{89997B62-C73B-4B85-A98F-5AFD9AA17A7B}" destId="{1B69B435-3D8F-480E-B3FE-629DD6EBA9D7}" srcOrd="0" destOrd="0" presId="urn:microsoft.com/office/officeart/2005/8/layout/vList3#3"/>
    <dgm:cxn modelId="{5A161F72-58CB-42E1-BC34-5F544FD6C2A4}" type="presParOf" srcId="{89997B62-C73B-4B85-A98F-5AFD9AA17A7B}" destId="{066725E6-1048-4B1E-9FA9-6319030FF81C}" srcOrd="1" destOrd="0" presId="urn:microsoft.com/office/officeart/2005/8/layout/vList3#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3#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8A6B493-98A8-4A5F-8AFE-AAD38585AED4}" type="datetimeFigureOut">
              <a:rPr lang="en-US" smtClean="0"/>
              <a:t>1/25/2021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54BDEA-4125-4163-AF5C-75139DF44E19}" type="slidenum">
              <a:rPr lang="en-US" smtClean="0"/>
              <a:t>‹#›</a:t>
            </a:fld>
            <a:endParaRPr lang="en-US"/>
          </a:p>
        </p:txBody>
      </p:sp>
    </p:spTree>
    <p:extLst>
      <p:ext uri="{BB962C8B-B14F-4D97-AF65-F5344CB8AC3E}">
        <p14:creationId xmlns:p14="http://schemas.microsoft.com/office/powerpoint/2010/main" val="1852032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D54BDEA-4125-4163-AF5C-75139DF44E19}" type="slidenum">
              <a:rPr lang="en-US" smtClean="0"/>
              <a:t>75</a:t>
            </a:fld>
            <a:endParaRPr lang="en-US"/>
          </a:p>
        </p:txBody>
      </p:sp>
    </p:spTree>
    <p:extLst>
      <p:ext uri="{BB962C8B-B14F-4D97-AF65-F5344CB8AC3E}">
        <p14:creationId xmlns:p14="http://schemas.microsoft.com/office/powerpoint/2010/main" val="273284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D54BDEA-4125-4163-AF5C-75139DF44E19}" type="slidenum">
              <a:rPr lang="en-US" smtClean="0"/>
              <a:t>76</a:t>
            </a:fld>
            <a:endParaRPr lang="en-US"/>
          </a:p>
        </p:txBody>
      </p:sp>
    </p:spTree>
    <p:extLst>
      <p:ext uri="{BB962C8B-B14F-4D97-AF65-F5344CB8AC3E}">
        <p14:creationId xmlns:p14="http://schemas.microsoft.com/office/powerpoint/2010/main" val="273284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7"/>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2953409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310091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12"/>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5BA178-FB76-4C43-9D0D-60AAB06D7DE8}"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598933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5BA178-FB76-4C43-9D0D-60AAB06D7DE8}" type="datetimeFigureOut">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28082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31"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31"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5BA178-FB76-4C43-9D0D-60AAB06D7DE8}" type="datetimeFigureOut">
              <a:rPr lang="en-US" smtClean="0"/>
              <a:t>1/25/2021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515937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5BA178-FB76-4C43-9D0D-60AAB06D7DE8}" type="datetimeFigureOut">
              <a:rPr lang="en-US" smtClean="0"/>
              <a:t>1/25/2021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702386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5BA178-FB76-4C43-9D0D-60AAB06D7DE8}" type="datetimeFigureOut">
              <a:rPr lang="en-US" smtClean="0"/>
              <a:t>1/25/2021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61724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6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5BA178-FB76-4C43-9D0D-60AAB06D7DE8}" type="datetimeFigureOut">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842374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5BA178-FB76-4C43-9D0D-60AAB06D7DE8}" type="datetimeFigureOut">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512179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828501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50"/>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5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2088373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vi-VN"/>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1223195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19862906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5"/>
            <a:ext cx="7886700" cy="2852737"/>
          </a:xfrm>
        </p:spPr>
        <p:txBody>
          <a:bodyPr anchor="b"/>
          <a:lstStyle>
            <a:lvl1pPr>
              <a:defRPr sz="6000"/>
            </a:lvl1pPr>
          </a:lstStyle>
          <a:p>
            <a:r>
              <a:rPr lang="en-US"/>
              <a:t>Click to edit Master title style</a:t>
            </a:r>
            <a:endParaRPr lang="vi-VN"/>
          </a:p>
        </p:txBody>
      </p:sp>
      <p:sp>
        <p:nvSpPr>
          <p:cNvPr id="3" name="Text Placeholder 2"/>
          <p:cNvSpPr>
            <a:spLocks noGrp="1"/>
          </p:cNvSpPr>
          <p:nvPr>
            <p:ph type="body" idx="1"/>
          </p:nvPr>
        </p:nvSpPr>
        <p:spPr>
          <a:xfrm>
            <a:off x="623888" y="4589470"/>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2552649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Date Placeholder 4"/>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6" name="Footer Placeholder 5"/>
          <p:cNvSpPr>
            <a:spLocks noGrp="1"/>
          </p:cNvSpPr>
          <p:nvPr>
            <p:ph type="ftr" sz="quarter" idx="11"/>
          </p:nvPr>
        </p:nvSpPr>
        <p:spPr/>
        <p:txBody>
          <a:bodyPr/>
          <a:lstStyle/>
          <a:p>
            <a:endParaRPr lang="vi-VN">
              <a:solidFill>
                <a:prstClr val="black">
                  <a:tint val="75000"/>
                </a:prstClr>
              </a:solidFill>
            </a:endParaRPr>
          </a:p>
        </p:txBody>
      </p:sp>
      <p:sp>
        <p:nvSpPr>
          <p:cNvPr id="7" name="Slide Number Placeholder 6"/>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2768312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a:t>Click to edit Master title style</a:t>
            </a:r>
            <a:endParaRPr lang="vi-VN"/>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7" name="Date Placeholder 6"/>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8" name="Footer Placeholder 7"/>
          <p:cNvSpPr>
            <a:spLocks noGrp="1"/>
          </p:cNvSpPr>
          <p:nvPr>
            <p:ph type="ftr" sz="quarter" idx="11"/>
          </p:nvPr>
        </p:nvSpPr>
        <p:spPr/>
        <p:txBody>
          <a:bodyPr/>
          <a:lstStyle/>
          <a:p>
            <a:endParaRPr lang="vi-VN">
              <a:solidFill>
                <a:prstClr val="black">
                  <a:tint val="75000"/>
                </a:prstClr>
              </a:solidFill>
            </a:endParaRPr>
          </a:p>
        </p:txBody>
      </p:sp>
      <p:sp>
        <p:nvSpPr>
          <p:cNvPr id="9" name="Slide Number Placeholder 8"/>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599770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Date Placeholder 2"/>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4" name="Footer Placeholder 3"/>
          <p:cNvSpPr>
            <a:spLocks noGrp="1"/>
          </p:cNvSpPr>
          <p:nvPr>
            <p:ph type="ftr" sz="quarter" idx="11"/>
          </p:nvPr>
        </p:nvSpPr>
        <p:spPr/>
        <p:txBody>
          <a:bodyPr/>
          <a:lstStyle/>
          <a:p>
            <a:endParaRPr lang="vi-VN">
              <a:solidFill>
                <a:prstClr val="black">
                  <a:tint val="75000"/>
                </a:prstClr>
              </a:solidFill>
            </a:endParaRPr>
          </a:p>
        </p:txBody>
      </p:sp>
      <p:sp>
        <p:nvSpPr>
          <p:cNvPr id="5" name="Slide Number Placeholder 4"/>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29674610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3" name="Footer Placeholder 2"/>
          <p:cNvSpPr>
            <a:spLocks noGrp="1"/>
          </p:cNvSpPr>
          <p:nvPr>
            <p:ph type="ftr" sz="quarter" idx="11"/>
          </p:nvPr>
        </p:nvSpPr>
        <p:spPr/>
        <p:txBody>
          <a:bodyPr/>
          <a:lstStyle/>
          <a:p>
            <a:endParaRPr lang="vi-VN">
              <a:solidFill>
                <a:prstClr val="black">
                  <a:tint val="75000"/>
                </a:prstClr>
              </a:solidFill>
            </a:endParaRPr>
          </a:p>
        </p:txBody>
      </p:sp>
      <p:sp>
        <p:nvSpPr>
          <p:cNvPr id="4" name="Slide Number Placeholder 3"/>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1627757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vi-VN"/>
          </a:p>
        </p:txBody>
      </p:sp>
      <p:sp>
        <p:nvSpPr>
          <p:cNvPr id="3" name="Content Placeholder 2"/>
          <p:cNvSpPr>
            <a:spLocks noGrp="1"/>
          </p:cNvSpPr>
          <p:nvPr>
            <p:ph idx="1"/>
          </p:nvPr>
        </p:nvSpPr>
        <p:spPr>
          <a:xfrm>
            <a:off x="3887391" y="987432"/>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6" name="Footer Placeholder 5"/>
          <p:cNvSpPr>
            <a:spLocks noGrp="1"/>
          </p:cNvSpPr>
          <p:nvPr>
            <p:ph type="ftr" sz="quarter" idx="11"/>
          </p:nvPr>
        </p:nvSpPr>
        <p:spPr/>
        <p:txBody>
          <a:bodyPr/>
          <a:lstStyle/>
          <a:p>
            <a:endParaRPr lang="vi-VN">
              <a:solidFill>
                <a:prstClr val="black">
                  <a:tint val="75000"/>
                </a:prstClr>
              </a:solidFill>
            </a:endParaRPr>
          </a:p>
        </p:txBody>
      </p:sp>
      <p:sp>
        <p:nvSpPr>
          <p:cNvPr id="7" name="Slide Number Placeholder 6"/>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0761520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vi-VN"/>
          </a:p>
        </p:txBody>
      </p:sp>
      <p:sp>
        <p:nvSpPr>
          <p:cNvPr id="3" name="Picture Placeholder 2"/>
          <p:cNvSpPr>
            <a:spLocks noGrp="1"/>
          </p:cNvSpPr>
          <p:nvPr>
            <p:ph type="pic" idx="1"/>
          </p:nvPr>
        </p:nvSpPr>
        <p:spPr>
          <a:xfrm>
            <a:off x="3887391" y="987432"/>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6" name="Footer Placeholder 5"/>
          <p:cNvSpPr>
            <a:spLocks noGrp="1"/>
          </p:cNvSpPr>
          <p:nvPr>
            <p:ph type="ftr" sz="quarter" idx="11"/>
          </p:nvPr>
        </p:nvSpPr>
        <p:spPr/>
        <p:txBody>
          <a:bodyPr/>
          <a:lstStyle/>
          <a:p>
            <a:endParaRPr lang="vi-VN">
              <a:solidFill>
                <a:prstClr val="black">
                  <a:tint val="75000"/>
                </a:prstClr>
              </a:solidFill>
            </a:endParaRPr>
          </a:p>
        </p:txBody>
      </p:sp>
      <p:sp>
        <p:nvSpPr>
          <p:cNvPr id="7" name="Slide Number Placeholder 6"/>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24401183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12341832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a:t>Click to edit Master title style</a:t>
            </a:r>
            <a:endParaRPr lang="vi-VN"/>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5" name="Footer Placeholder 4"/>
          <p:cNvSpPr>
            <a:spLocks noGrp="1"/>
          </p:cNvSpPr>
          <p:nvPr>
            <p:ph type="ftr" sz="quarter" idx="11"/>
          </p:nvPr>
        </p:nvSpPr>
        <p:spPr/>
        <p:txBody>
          <a:bodyPr/>
          <a:lstStyle/>
          <a:p>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4623995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A15578-682B-4A01-9638-014C16DE11EE}"/>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65AAC1EE-97A3-4603-AA67-B9B86F55FF89}"/>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9770C8B9-3AC5-46CF-A12A-6DF4288A12B1}"/>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F98CA0AF-530D-4EBD-B965-8B94F5F1B290}"/>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2C359C82-3A0F-48FF-926E-5D04481A0D9D}"/>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80350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CD41855-5658-46FC-B1E4-D8A33D0404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91E48DD4-982E-4DF5-83BC-71D4D6BCEB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8C6D471-1D4A-4A93-8DC4-6EC44FFF715C}"/>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A8EF56D3-DE4D-452A-8EDB-00A20AD17846}"/>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2F3EE1EB-0B3D-4FD7-B6AB-2BD17542B6F9}"/>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0372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0AAF01F-173B-42F4-B79E-090D56ACB129}"/>
              </a:ext>
            </a:extLst>
          </p:cNvPr>
          <p:cNvSpPr>
            <a:spLocks noGrp="1"/>
          </p:cNvSpPr>
          <p:nvPr>
            <p:ph type="title"/>
          </p:nvPr>
        </p:nvSpPr>
        <p:spPr>
          <a:xfrm>
            <a:off x="623888" y="1709745"/>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7FF68C77-CBFA-461F-A51E-325EB95509C8}"/>
              </a:ext>
            </a:extLst>
          </p:cNvPr>
          <p:cNvSpPr>
            <a:spLocks noGrp="1"/>
          </p:cNvSpPr>
          <p:nvPr>
            <p:ph type="body" idx="1"/>
          </p:nvPr>
        </p:nvSpPr>
        <p:spPr>
          <a:xfrm>
            <a:off x="623888" y="4589470"/>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B91E92DB-083F-452B-B9A8-07F35FD158ED}"/>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30284B60-C1EA-4B69-AA90-8F1E5FB94ED8}"/>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EF62BA63-766D-48C7-962C-260FED02AE2A}"/>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357579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A4F6C79-9DB9-41C2-AB7F-EE2DBD4CB5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50B300A1-412B-4D8E-A682-9491921A938C}"/>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12449AE0-B2AB-4AC5-AD17-D5485CF0B2AA}"/>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BD4E3E69-8221-46DF-8417-9117474D9337}"/>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AC0CA87B-A6B0-4084-8ABD-22FC70DE9286}"/>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059FFCA0-2136-413A-9FC4-8666492A9DFA}"/>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309711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CC1165-B1EA-4947-A1FB-D9CF6BE2F7B1}"/>
              </a:ext>
            </a:extLst>
          </p:cNvPr>
          <p:cNvSpPr>
            <a:spLocks noGrp="1"/>
          </p:cNvSpPr>
          <p:nvPr>
            <p:ph type="title"/>
          </p:nvPr>
        </p:nvSpPr>
        <p:spPr>
          <a:xfrm>
            <a:off x="629841" y="365129"/>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D6949C6E-764C-4F36-94CB-FE2A2DF8CB5A}"/>
              </a:ext>
            </a:extLst>
          </p:cNvPr>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9A9B79E8-DF7C-4EBB-9F3B-6BE1496FD9D6}"/>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A42F9A33-7E46-4A42-A0A4-E18DB17B89B9}"/>
              </a:ext>
            </a:extLst>
          </p:cNvPr>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468AAA32-05F2-47FB-B9B2-30397B27C752}"/>
              </a:ext>
            </a:extLst>
          </p:cNvPr>
          <p:cNvSpPr>
            <a:spLocks noGrp="1"/>
          </p:cNvSpPr>
          <p:nvPr>
            <p:ph sz="quarter" idx="4"/>
          </p:nvPr>
        </p:nvSpPr>
        <p:spPr>
          <a:xfrm>
            <a:off x="4629152"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D50AE778-A2FD-4AD5-B23E-61A0D2506CB5}"/>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xmlns="" id="{DAF383F0-95C5-45CA-90E7-CB2237487A13}"/>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xmlns="" id="{F417D151-FD6A-419A-A7B0-CA8BE2A25AE0}"/>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25841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5CD961-234E-4CF8-B0EF-237952B8259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3A917F9D-08A6-466A-864D-D2F376CC9B1C}"/>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xmlns="" id="{4EDF56FB-BF1A-451B-AFCC-8E5E82A91CFB}"/>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xmlns="" id="{F85A4458-ED35-410C-9316-3AE12AF06960}"/>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427960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26121E3-1542-49D2-AFE7-215B078A3D88}"/>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xmlns="" id="{4DB79D1B-E5A5-4FF6-B1AF-3C1CE82BE966}"/>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xmlns="" id="{ACA32E8B-A5B1-45B5-9A9F-B5EF9E6E9FE5}"/>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3582648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F34EF36-1426-4285-828F-C8CFBFE984EE}"/>
              </a:ext>
            </a:extLst>
          </p:cNvPr>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AD2C0F19-B360-4B7D-8B84-54564343E2E8}"/>
              </a:ext>
            </a:extLst>
          </p:cNvPr>
          <p:cNvSpPr>
            <a:spLocks noGrp="1"/>
          </p:cNvSpPr>
          <p:nvPr>
            <p:ph idx="1"/>
          </p:nvPr>
        </p:nvSpPr>
        <p:spPr>
          <a:xfrm>
            <a:off x="3887391" y="987432"/>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1161CC49-77D0-4E31-A9D2-D30F8EDAEAD1}"/>
              </a:ext>
            </a:extLst>
          </p:cNvPr>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22AB92D8-AB77-44F5-B9DD-F7A3C2F6314E}"/>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DF0A841E-88D4-4D0A-97C4-E4897B6185EF}"/>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8454F814-BBE2-4CE3-B3C8-C4A938E78189}"/>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2007259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E247E2-3FF2-44B7-B10F-3C06FDF7CF60}"/>
              </a:ext>
            </a:extLst>
          </p:cNvPr>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C9E9FEF-3FB3-4E4C-A935-958BA93288C4}"/>
              </a:ext>
            </a:extLst>
          </p:cNvPr>
          <p:cNvSpPr>
            <a:spLocks noGrp="1"/>
          </p:cNvSpPr>
          <p:nvPr>
            <p:ph type="pic" idx="1"/>
          </p:nvPr>
        </p:nvSpPr>
        <p:spPr>
          <a:xfrm>
            <a:off x="3887391" y="987432"/>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19F12C7B-8B90-4958-A986-27D36990BDAA}"/>
              </a:ext>
            </a:extLst>
          </p:cNvPr>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494EFE80-B253-4A84-BE72-FE1337473454}"/>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5A70AA07-12BD-4E8C-B324-9F0CBE23C2B3}"/>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A5AF4ED2-925B-495F-9A04-20C40D1E41A5}"/>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33053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E5AAED-E4CB-438E-BAE6-D874C01F596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0DCA6078-7021-47C7-8ADD-30EB0D4D7E2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F7DC22C-267E-4ADC-AF05-BEB721900345}"/>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DAACB2E6-036D-489B-AF95-7F191F409427}"/>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986DBCEB-45FD-4CA2-89E1-0743C2C24118}"/>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573026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76BF1447-7437-45B5-955F-F450CFC6FBBF}"/>
              </a:ext>
            </a:extLst>
          </p:cNvPr>
          <p:cNvSpPr>
            <a:spLocks noGrp="1"/>
          </p:cNvSpPr>
          <p:nvPr>
            <p:ph type="title" orient="vert"/>
          </p:nvPr>
        </p:nvSpPr>
        <p:spPr>
          <a:xfrm>
            <a:off x="6543676"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E2DF0BE9-59DA-4877-8D0D-735633F5CFFB}"/>
              </a:ext>
            </a:extLst>
          </p:cNvPr>
          <p:cNvSpPr>
            <a:spLocks noGrp="1"/>
          </p:cNvSpPr>
          <p:nvPr>
            <p:ph type="body" orient="vert" idx="1"/>
          </p:nvPr>
        </p:nvSpPr>
        <p:spPr>
          <a:xfrm>
            <a:off x="628652"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9A8181-2D82-4E5A-A55B-C3850F308871}"/>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E06443D1-9D50-4347-8EF4-C71123BDF44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AA7B7A19-FC92-4734-BBA7-FBC0512D2753}"/>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260380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A15578-682B-4A01-9638-014C16DE11EE}"/>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65AAC1EE-97A3-4603-AA67-B9B86F55FF89}"/>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9770C8B9-3AC5-46CF-A12A-6DF4288A12B1}"/>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F98CA0AF-530D-4EBD-B965-8B94F5F1B290}"/>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2C359C82-3A0F-48FF-926E-5D04481A0D9D}"/>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7867215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CD41855-5658-46FC-B1E4-D8A33D0404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91E48DD4-982E-4DF5-83BC-71D4D6BCEB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8C6D471-1D4A-4A93-8DC4-6EC44FFF715C}"/>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A8EF56D3-DE4D-452A-8EDB-00A20AD17846}"/>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2F3EE1EB-0B3D-4FD7-B6AB-2BD17542B6F9}"/>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64025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0AAF01F-173B-42F4-B79E-090D56ACB129}"/>
              </a:ext>
            </a:extLst>
          </p:cNvPr>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7FF68C77-CBFA-461F-A51E-325EB95509C8}"/>
              </a:ext>
            </a:extLst>
          </p:cNvPr>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B91E92DB-083F-452B-B9A8-07F35FD158ED}"/>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30284B60-C1EA-4B69-AA90-8F1E5FB94ED8}"/>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EF62BA63-766D-48C7-962C-260FED02AE2A}"/>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7931503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A4F6C79-9DB9-41C2-AB7F-EE2DBD4CB5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50B300A1-412B-4D8E-A682-9491921A938C}"/>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12449AE0-B2AB-4AC5-AD17-D5485CF0B2AA}"/>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BD4E3E69-8221-46DF-8417-9117474D9337}"/>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AC0CA87B-A6B0-4084-8ABD-22FC70DE9286}"/>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059FFCA0-2136-413A-9FC4-8666492A9DFA}"/>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592534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CC1165-B1EA-4947-A1FB-D9CF6BE2F7B1}"/>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D6949C6E-764C-4F36-94CB-FE2A2DF8CB5A}"/>
              </a:ext>
            </a:extLst>
          </p:cNvPr>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9A9B79E8-DF7C-4EBB-9F3B-6BE1496FD9D6}"/>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A42F9A33-7E46-4A42-A0A4-E18DB17B89B9}"/>
              </a:ext>
            </a:extLst>
          </p:cNvPr>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468AAA32-05F2-47FB-B9B2-30397B27C752}"/>
              </a:ext>
            </a:extLst>
          </p:cNvPr>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D50AE778-A2FD-4AD5-B23E-61A0D2506CB5}"/>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xmlns="" id="{DAF383F0-95C5-45CA-90E7-CB2237487A13}"/>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xmlns="" id="{F417D151-FD6A-419A-A7B0-CA8BE2A25AE0}"/>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265457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5CD961-234E-4CF8-B0EF-237952B8259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3A917F9D-08A6-466A-864D-D2F376CC9B1C}"/>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xmlns="" id="{4EDF56FB-BF1A-451B-AFCC-8E5E82A91CFB}"/>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xmlns="" id="{F85A4458-ED35-410C-9316-3AE12AF06960}"/>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176119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26121E3-1542-49D2-AFE7-215B078A3D88}"/>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xmlns="" id="{4DB79D1B-E5A5-4FF6-B1AF-3C1CE82BE966}"/>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xmlns="" id="{ACA32E8B-A5B1-45B5-9A9F-B5EF9E6E9FE5}"/>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3445285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F34EF36-1426-4285-828F-C8CFBFE984EE}"/>
              </a:ext>
            </a:extLst>
          </p:cNvPr>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AD2C0F19-B360-4B7D-8B84-54564343E2E8}"/>
              </a:ext>
            </a:extLst>
          </p:cNvPr>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1161CC49-77D0-4E31-A9D2-D30F8EDAEAD1}"/>
              </a:ext>
            </a:extLst>
          </p:cNvPr>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22AB92D8-AB77-44F5-B9DD-F7A3C2F6314E}"/>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DF0A841E-88D4-4D0A-97C4-E4897B6185EF}"/>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8454F814-BBE2-4CE3-B3C8-C4A938E78189}"/>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9670123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E247E2-3FF2-44B7-B10F-3C06FDF7CF60}"/>
              </a:ext>
            </a:extLst>
          </p:cNvPr>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C9E9FEF-3FB3-4E4C-A935-958BA93288C4}"/>
              </a:ext>
            </a:extLst>
          </p:cNvPr>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19F12C7B-8B90-4958-A986-27D36990BDAA}"/>
              </a:ext>
            </a:extLst>
          </p:cNvPr>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494EFE80-B253-4A84-BE72-FE1337473454}"/>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5A70AA07-12BD-4E8C-B324-9F0CBE23C2B3}"/>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A5AF4ED2-925B-495F-9A04-20C40D1E41A5}"/>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188562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E5AAED-E4CB-438E-BAE6-D874C01F596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0DCA6078-7021-47C7-8ADD-30EB0D4D7E2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F7DC22C-267E-4ADC-AF05-BEB721900345}"/>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DAACB2E6-036D-489B-AF95-7F191F409427}"/>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986DBCEB-45FD-4CA2-89E1-0743C2C24118}"/>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157770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76BF1447-7437-45B5-955F-F450CFC6FBBF}"/>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E2DF0BE9-59DA-4877-8D0D-735633F5CFFB}"/>
              </a:ext>
            </a:extLst>
          </p:cNvPr>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9A8181-2D82-4E5A-A55B-C3850F308871}"/>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E06443D1-9D50-4347-8EF4-C71123BDF44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AA7B7A19-FC92-4734-BBA7-FBC0512D2753}"/>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02972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6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5BA178-FB76-4C43-9D0D-60AAB06D7DE8}" type="datetimeFigureOut">
              <a:rPr lang="en-US" smtClean="0"/>
              <a:t>1/25/2021</a:t>
            </a:fld>
            <a:endParaRPr lang="en-US"/>
          </a:p>
        </p:txBody>
      </p:sp>
      <p:sp>
        <p:nvSpPr>
          <p:cNvPr id="5" name="Footer Placeholder 4"/>
          <p:cNvSpPr>
            <a:spLocks noGrp="1"/>
          </p:cNvSpPr>
          <p:nvPr>
            <p:ph type="ftr" sz="quarter" idx="3"/>
          </p:nvPr>
        </p:nvSpPr>
        <p:spPr>
          <a:xfrm>
            <a:off x="3124200" y="635636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6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81F1BB-EACE-4B71-AC5D-C77A44C897F1}" type="slidenum">
              <a:rPr lang="en-US" smtClean="0"/>
              <a:t>‹#›</a:t>
            </a:fld>
            <a:endParaRPr lang="en-US"/>
          </a:p>
        </p:txBody>
      </p:sp>
    </p:spTree>
    <p:extLst>
      <p:ext uri="{BB962C8B-B14F-4D97-AF65-F5344CB8AC3E}">
        <p14:creationId xmlns:p14="http://schemas.microsoft.com/office/powerpoint/2010/main" val="27015714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2000"/>
            <a:lum/>
          </a:blip>
          <a:srcRect/>
          <a:stretch>
            <a:fillRect l="-5000" r="-5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a:t>Click to edit Master title style</a:t>
            </a:r>
            <a:endParaRPr lang="vi-VN"/>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2"/>
          </p:nvPr>
        </p:nvSpPr>
        <p:spPr>
          <a:xfrm>
            <a:off x="628650" y="6356357"/>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A32C21-FD13-4697-ADCD-F9E33DDFF06F}" type="datetimeFigureOut">
              <a:rPr lang="vi-VN" smtClean="0">
                <a:solidFill>
                  <a:prstClr val="black">
                    <a:tint val="75000"/>
                  </a:prstClr>
                </a:solidFill>
              </a:rPr>
              <a:pPr/>
              <a:t>25/01/2021</a:t>
            </a:fld>
            <a:endParaRPr lang="vi-VN">
              <a:solidFill>
                <a:prstClr val="black">
                  <a:tint val="75000"/>
                </a:prstClr>
              </a:solidFill>
            </a:endParaRPr>
          </a:p>
        </p:txBody>
      </p:sp>
      <p:sp>
        <p:nvSpPr>
          <p:cNvPr id="5" name="Footer Placeholder 4"/>
          <p:cNvSpPr>
            <a:spLocks noGrp="1"/>
          </p:cNvSpPr>
          <p:nvPr>
            <p:ph type="ftr" sz="quarter" idx="3"/>
          </p:nvPr>
        </p:nvSpPr>
        <p:spPr>
          <a:xfrm>
            <a:off x="3028950" y="6356357"/>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solidFill>
                <a:prstClr val="black">
                  <a:tint val="75000"/>
                </a:prstClr>
              </a:solidFill>
            </a:endParaRPr>
          </a:p>
        </p:txBody>
      </p:sp>
      <p:sp>
        <p:nvSpPr>
          <p:cNvPr id="6" name="Slide Number Placeholder 5"/>
          <p:cNvSpPr>
            <a:spLocks noGrp="1"/>
          </p:cNvSpPr>
          <p:nvPr>
            <p:ph type="sldNum" sz="quarter" idx="4"/>
          </p:nvPr>
        </p:nvSpPr>
        <p:spPr>
          <a:xfrm>
            <a:off x="6457950" y="6356357"/>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85D699-091F-4322-9983-565B97A178FD}" type="slidenum">
              <a:rPr lang="vi-VN" smtClean="0">
                <a:solidFill>
                  <a:prstClr val="black">
                    <a:tint val="75000"/>
                  </a:prstClr>
                </a:solidFill>
              </a:rPr>
              <a:pPr/>
              <a:t>‹#›</a:t>
            </a:fld>
            <a:endParaRPr lang="vi-VN">
              <a:solidFill>
                <a:prstClr val="black">
                  <a:tint val="75000"/>
                </a:prstClr>
              </a:solidFill>
            </a:endParaRPr>
          </a:p>
        </p:txBody>
      </p:sp>
    </p:spTree>
    <p:extLst>
      <p:ext uri="{BB962C8B-B14F-4D97-AF65-F5344CB8AC3E}">
        <p14:creationId xmlns:p14="http://schemas.microsoft.com/office/powerpoint/2010/main" val="331172496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E507F965-6FBF-4E4A-99CF-0D8736C95F34}"/>
              </a:ext>
            </a:extLst>
          </p:cNvPr>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FF441528-4D68-4198-AA39-08CEF828A99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51895987-3F38-4722-83D8-2292FDC38203}"/>
              </a:ext>
            </a:extLst>
          </p:cNvPr>
          <p:cNvSpPr>
            <a:spLocks noGrp="1"/>
          </p:cNvSpPr>
          <p:nvPr>
            <p:ph type="dt" sz="half" idx="2"/>
          </p:nvPr>
        </p:nvSpPr>
        <p:spPr>
          <a:xfrm>
            <a:off x="628650" y="6356357"/>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8B2F808-3920-4A01-9D82-C1D249E0363E}"/>
              </a:ext>
            </a:extLst>
          </p:cNvPr>
          <p:cNvSpPr>
            <a:spLocks noGrp="1"/>
          </p:cNvSpPr>
          <p:nvPr>
            <p:ph type="ftr" sz="quarter" idx="3"/>
          </p:nvPr>
        </p:nvSpPr>
        <p:spPr>
          <a:xfrm>
            <a:off x="3028950" y="6356357"/>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D76A23AC-28FD-47E2-A9E1-1773F854380D}"/>
              </a:ext>
            </a:extLst>
          </p:cNvPr>
          <p:cNvSpPr>
            <a:spLocks noGrp="1"/>
          </p:cNvSpPr>
          <p:nvPr>
            <p:ph type="sldNum" sz="quarter" idx="4"/>
          </p:nvPr>
        </p:nvSpPr>
        <p:spPr>
          <a:xfrm>
            <a:off x="6457950" y="6356357"/>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716112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E507F965-6FBF-4E4A-99CF-0D8736C95F34}"/>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FF441528-4D68-4198-AA39-08CEF828A99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51895987-3F38-4722-83D8-2292FDC38203}"/>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8C012C-B1B7-47F6-B168-A941E97A73A9}" type="datetimeFigureOut">
              <a:rPr lang="en-US" smtClean="0">
                <a:solidFill>
                  <a:prstClr val="black">
                    <a:tint val="75000"/>
                  </a:prstClr>
                </a:solidFill>
              </a:rPr>
              <a:pPr/>
              <a:t>1/25/2021</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8B2F808-3920-4A01-9D82-C1D249E0363E}"/>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D76A23AC-28FD-47E2-A9E1-1773F854380D}"/>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7025869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6.emf"/><Relationship Id="rId5" Type="http://schemas.openxmlformats.org/officeDocument/2006/relationships/package" Target="../embeddings/Microsoft_Word_Document1.docx"/><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7.emf"/><Relationship Id="rId5" Type="http://schemas.openxmlformats.org/officeDocument/2006/relationships/package" Target="../embeddings/Microsoft_Word_Document2.docx"/><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69.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11.png"/><Relationship Id="rId5" Type="http://schemas.microsoft.com/office/2007/relationships/media" Target="../media/media3.mp3"/><Relationship Id="rId10" Type="http://schemas.openxmlformats.org/officeDocument/2006/relationships/image" Target="../media/image10.png"/><Relationship Id="rId4" Type="http://schemas.openxmlformats.org/officeDocument/2006/relationships/audio" Target="../media/media2.mp3"/><Relationship Id="rId9" Type="http://schemas.openxmlformats.org/officeDocument/2006/relationships/slideLayout" Target="../slideLayouts/slideLayout23.xml"/></Relationships>
</file>

<file path=ppt/slides/_rels/slide70.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11.png"/><Relationship Id="rId5" Type="http://schemas.microsoft.com/office/2007/relationships/media" Target="../media/media3.mp3"/><Relationship Id="rId10" Type="http://schemas.openxmlformats.org/officeDocument/2006/relationships/image" Target="../media/image10.png"/><Relationship Id="rId4" Type="http://schemas.openxmlformats.org/officeDocument/2006/relationships/audio" Target="../media/media2.mp3"/><Relationship Id="rId9" Type="http://schemas.openxmlformats.org/officeDocument/2006/relationships/slideLayout" Target="../slideLayouts/slideLayout34.xml"/></Relationships>
</file>

<file path=ppt/slides/_rels/slide71.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11.png"/><Relationship Id="rId5" Type="http://schemas.microsoft.com/office/2007/relationships/media" Target="../media/media3.mp3"/><Relationship Id="rId10" Type="http://schemas.openxmlformats.org/officeDocument/2006/relationships/image" Target="../media/image10.png"/><Relationship Id="rId4" Type="http://schemas.openxmlformats.org/officeDocument/2006/relationships/audio" Target="../media/media2.mp3"/><Relationship Id="rId9" Type="http://schemas.openxmlformats.org/officeDocument/2006/relationships/slideLayout" Target="../slideLayouts/slideLayout34.xml"/></Relationships>
</file>

<file path=ppt/slides/_rels/slide72.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11.png"/><Relationship Id="rId5" Type="http://schemas.microsoft.com/office/2007/relationships/media" Target="../media/media3.mp3"/><Relationship Id="rId10" Type="http://schemas.openxmlformats.org/officeDocument/2006/relationships/image" Target="../media/image10.png"/><Relationship Id="rId4" Type="http://schemas.openxmlformats.org/officeDocument/2006/relationships/audio" Target="../media/media2.mp3"/><Relationship Id="rId9" Type="http://schemas.openxmlformats.org/officeDocument/2006/relationships/slideLayout" Target="../slideLayouts/slideLayout34.xml"/></Relationships>
</file>

<file path=ppt/slides/_rels/slide73.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11.png"/><Relationship Id="rId5" Type="http://schemas.microsoft.com/office/2007/relationships/media" Target="../media/media3.mp3"/><Relationship Id="rId10" Type="http://schemas.openxmlformats.org/officeDocument/2006/relationships/image" Target="../media/image10.png"/><Relationship Id="rId4" Type="http://schemas.openxmlformats.org/officeDocument/2006/relationships/audio" Target="../media/media2.mp3"/><Relationship Id="rId9" Type="http://schemas.openxmlformats.org/officeDocument/2006/relationships/slideLayout" Target="../slideLayouts/slideLayout23.xml"/></Relationships>
</file>

<file path=ppt/slides/_rels/slide74.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image" Target="../media/image14.gif"/><Relationship Id="rId3" Type="http://schemas.openxmlformats.org/officeDocument/2006/relationships/slideLayout" Target="../slideLayouts/slideLayout13.xml"/><Relationship Id="rId7" Type="http://schemas.openxmlformats.org/officeDocument/2006/relationships/slide" Target="slide3.xml"/><Relationship Id="rId12" Type="http://schemas.openxmlformats.org/officeDocument/2006/relationships/slide" Target="slide9.xml"/><Relationship Id="rId17" Type="http://schemas.openxmlformats.org/officeDocument/2006/relationships/slide" Target="slide77.xml"/><Relationship Id="rId2" Type="http://schemas.openxmlformats.org/officeDocument/2006/relationships/audio" Target="../media/media5.wav"/><Relationship Id="rId16" Type="http://schemas.openxmlformats.org/officeDocument/2006/relationships/image" Target="../media/image11.png"/><Relationship Id="rId1" Type="http://schemas.microsoft.com/office/2007/relationships/media" Target="../media/media5.wav"/><Relationship Id="rId6" Type="http://schemas.openxmlformats.org/officeDocument/2006/relationships/slide" Target="slide2.xml"/><Relationship Id="rId11" Type="http://schemas.openxmlformats.org/officeDocument/2006/relationships/slide" Target="slide7.xml"/><Relationship Id="rId5" Type="http://schemas.openxmlformats.org/officeDocument/2006/relationships/image" Target="../media/image13.png"/><Relationship Id="rId15" Type="http://schemas.openxmlformats.org/officeDocument/2006/relationships/image" Target="../media/image16.gif"/><Relationship Id="rId10" Type="http://schemas.openxmlformats.org/officeDocument/2006/relationships/slide" Target="slide6.xml"/><Relationship Id="rId4" Type="http://schemas.openxmlformats.org/officeDocument/2006/relationships/image" Target="../media/image12.png"/><Relationship Id="rId9" Type="http://schemas.openxmlformats.org/officeDocument/2006/relationships/slide" Target="slide4.xml"/><Relationship Id="rId14" Type="http://schemas.openxmlformats.org/officeDocument/2006/relationships/image" Target="../media/image15.gif"/></Relationships>
</file>

<file path=ppt/slides/_rels/slide7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7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7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2" name="Titre 1"/>
          <p:cNvSpPr txBox="1">
            <a:spLocks/>
          </p:cNvSpPr>
          <p:nvPr/>
        </p:nvSpPr>
        <p:spPr bwMode="auto">
          <a:xfrm>
            <a:off x="304803" y="2286000"/>
            <a:ext cx="8548687" cy="1905000"/>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a:defRPr/>
            </a:pPr>
            <a:r>
              <a:rPr lang="fr-CA" altLang="zh-CN" sz="3200" b="1" dirty="0">
                <a:solidFill>
                  <a:srgbClr val="07389B"/>
                </a:solidFill>
                <a:latin typeface="Arial" pitchFamily="34" charset="0"/>
                <a:cs typeface="Arial" pitchFamily="34" charset="0"/>
              </a:rPr>
              <a:t>CHÀO MỪNG CÁC EM SINH VIÊN </a:t>
            </a:r>
          </a:p>
          <a:p>
            <a:pPr algn="ctr">
              <a:defRPr/>
            </a:pPr>
            <a:r>
              <a:rPr lang="fr-CA" altLang="zh-CN" sz="3200" b="1" dirty="0">
                <a:solidFill>
                  <a:srgbClr val="07389B"/>
                </a:solidFill>
                <a:latin typeface="Arial" pitchFamily="34" charset="0"/>
                <a:cs typeface="Arial" pitchFamily="34" charset="0"/>
              </a:rPr>
              <a:t>ĐẾN VỚI MÔN HỌC </a:t>
            </a:r>
          </a:p>
          <a:p>
            <a:pPr algn="ctr">
              <a:defRPr/>
            </a:pPr>
            <a:r>
              <a:rPr lang="fr-CA" altLang="zh-CN" sz="3200" b="1" dirty="0">
                <a:solidFill>
                  <a:srgbClr val="07389B"/>
                </a:solidFill>
                <a:latin typeface="Arial" pitchFamily="34" charset="0"/>
                <a:cs typeface="Arial" pitchFamily="34" charset="0"/>
              </a:rPr>
              <a:t>DINH DƯỠNG LÝ THUYẾT</a:t>
            </a:r>
          </a:p>
        </p:txBody>
      </p:sp>
      <p:sp>
        <p:nvSpPr>
          <p:cNvPr id="13" name="Rounded Rectangle 12"/>
          <p:cNvSpPr/>
          <p:nvPr/>
        </p:nvSpPr>
        <p:spPr>
          <a:xfrm>
            <a:off x="-12700" y="5994406"/>
            <a:ext cx="3421063" cy="868363"/>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buFont typeface="Wingdings 2" pitchFamily="18" charset="2"/>
              <a:buNone/>
              <a:defRPr/>
            </a:pPr>
            <a:r>
              <a:rPr lang="en-US" dirty="0" err="1">
                <a:cs typeface="Arial" pitchFamily="34" charset="0"/>
              </a:rPr>
              <a:t>Giảng</a:t>
            </a:r>
            <a:r>
              <a:rPr lang="en-US" dirty="0">
                <a:cs typeface="Arial" pitchFamily="34" charset="0"/>
              </a:rPr>
              <a:t> </a:t>
            </a:r>
            <a:r>
              <a:rPr lang="en-US" dirty="0" err="1">
                <a:cs typeface="Arial" pitchFamily="34" charset="0"/>
              </a:rPr>
              <a:t>viên</a:t>
            </a:r>
            <a:r>
              <a:rPr lang="en-US" dirty="0">
                <a:cs typeface="Arial" pitchFamily="34" charset="0"/>
              </a:rPr>
              <a:t>: </a:t>
            </a:r>
            <a:r>
              <a:rPr lang="en-US" b="1" dirty="0" err="1">
                <a:cs typeface="Arial" pitchFamily="34" charset="0"/>
              </a:rPr>
              <a:t>Đặng</a:t>
            </a:r>
            <a:r>
              <a:rPr lang="en-US" b="1" dirty="0">
                <a:cs typeface="Arial" pitchFamily="34" charset="0"/>
              </a:rPr>
              <a:t> </a:t>
            </a:r>
            <a:r>
              <a:rPr lang="en-US" b="1" dirty="0" err="1">
                <a:cs typeface="Arial" pitchFamily="34" charset="0"/>
              </a:rPr>
              <a:t>Thị</a:t>
            </a:r>
            <a:r>
              <a:rPr lang="en-US" b="1" dirty="0">
                <a:cs typeface="Arial" pitchFamily="34" charset="0"/>
              </a:rPr>
              <a:t> </a:t>
            </a:r>
            <a:r>
              <a:rPr lang="en-US" b="1" dirty="0" err="1">
                <a:cs typeface="Arial" pitchFamily="34" charset="0"/>
              </a:rPr>
              <a:t>Nhật</a:t>
            </a:r>
            <a:r>
              <a:rPr lang="en-US" b="1" dirty="0">
                <a:cs typeface="Arial" pitchFamily="34" charset="0"/>
              </a:rPr>
              <a:t> Minh</a:t>
            </a:r>
          </a:p>
          <a:p>
            <a:pPr>
              <a:buFont typeface="Wingdings 2" pitchFamily="18" charset="2"/>
              <a:buNone/>
              <a:defRPr/>
            </a:pPr>
            <a:r>
              <a:rPr lang="en-US" dirty="0" err="1">
                <a:cs typeface="Arial" pitchFamily="34" charset="0"/>
              </a:rPr>
              <a:t>Số</a:t>
            </a:r>
            <a:r>
              <a:rPr lang="en-US" dirty="0">
                <a:cs typeface="Arial" pitchFamily="34" charset="0"/>
              </a:rPr>
              <a:t> ĐT: 0918 704 826</a:t>
            </a:r>
          </a:p>
          <a:p>
            <a:pPr>
              <a:buFont typeface="Wingdings 2" pitchFamily="18" charset="2"/>
              <a:buNone/>
              <a:defRPr/>
            </a:pPr>
            <a:r>
              <a:rPr lang="en-US" dirty="0">
                <a:cs typeface="Arial" pitchFamily="34" charset="0"/>
              </a:rPr>
              <a:t>Mail: dangminh4377@gmail.com</a:t>
            </a:r>
          </a:p>
        </p:txBody>
      </p:sp>
      <p:pic>
        <p:nvPicPr>
          <p:cNvPr id="1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5003" y="-3175"/>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67173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2"/>
          <p:cNvSpPr>
            <a:spLocks noChangeArrowheads="1"/>
          </p:cNvSpPr>
          <p:nvPr/>
        </p:nvSpPr>
        <p:spPr bwMode="auto">
          <a:xfrm>
            <a:off x="457200" y="1066806"/>
            <a:ext cx="8229600"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sz="4400" b="1" dirty="0"/>
              <a:t>Bài </a:t>
            </a:r>
            <a:r>
              <a:rPr lang="en-US" sz="4400" b="1" dirty="0" smtClean="0"/>
              <a:t>4</a:t>
            </a:r>
          </a:p>
          <a:p>
            <a:pPr algn="ctr" eaLnBrk="1" hangingPunct="1"/>
            <a:endParaRPr lang="vi-VN" sz="4400" b="1" dirty="0"/>
          </a:p>
          <a:p>
            <a:pPr algn="ctr" eaLnBrk="1" hangingPunct="1"/>
            <a:r>
              <a:rPr lang="vi-VN" sz="4400" b="1" dirty="0"/>
              <a:t>NHU CẦU VỀ NĂNG </a:t>
            </a:r>
            <a:r>
              <a:rPr lang="vi-VN" sz="4400" b="1" dirty="0" smtClean="0"/>
              <a:t>LƯỢNG</a:t>
            </a:r>
            <a:endParaRPr lang="vi-VN" sz="4400" b="1" dirty="0"/>
          </a:p>
          <a:p>
            <a:pPr algn="ctr" eaLnBrk="1" hangingPunct="1"/>
            <a:endParaRPr lang="en-US" sz="3200" b="1" dirty="0" smtClean="0"/>
          </a:p>
          <a:p>
            <a:pPr algn="ctr" eaLnBrk="1" hangingPunct="1"/>
            <a:r>
              <a:rPr lang="vi-VN" sz="3200" b="1" dirty="0" smtClean="0"/>
              <a:t>(</a:t>
            </a:r>
            <a:r>
              <a:rPr lang="en-US" sz="3200" b="1" dirty="0" smtClean="0"/>
              <a:t>5</a:t>
            </a:r>
            <a:r>
              <a:rPr lang="vi-VN" sz="3200" b="1" dirty="0" smtClean="0"/>
              <a:t> </a:t>
            </a:r>
            <a:r>
              <a:rPr lang="vi-VN" sz="3200" b="1" dirty="0"/>
              <a:t>tiết)</a:t>
            </a:r>
          </a:p>
        </p:txBody>
      </p:sp>
    </p:spTree>
    <p:extLst>
      <p:ext uri="{BB962C8B-B14F-4D97-AF65-F5344CB8AC3E}">
        <p14:creationId xmlns:p14="http://schemas.microsoft.com/office/powerpoint/2010/main" val="40733658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0" y="2228856"/>
            <a:ext cx="9144000" cy="1179513"/>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cs typeface="Arial" pitchFamily="34" charset="0"/>
              </a:rPr>
              <a:t>1/ </a:t>
            </a:r>
            <a:r>
              <a:rPr lang="vi-VN" sz="3200" dirty="0">
                <a:cs typeface="Arial" pitchFamily="34" charset="0"/>
              </a:rPr>
              <a:t>Thức ăn được phân ra làm mấy loại? hãy kể tên các loại thức ăn</a:t>
            </a:r>
            <a:r>
              <a:rPr lang="vi-VN" sz="3200" dirty="0" smtClean="0">
                <a:cs typeface="Arial" pitchFamily="34" charset="0"/>
              </a:rPr>
              <a:t>? </a:t>
            </a:r>
            <a:endParaRPr lang="vi-VN" sz="3200" dirty="0">
              <a:cs typeface="Arial" pitchFamily="34" charset="0"/>
            </a:endParaRPr>
          </a:p>
        </p:txBody>
      </p:sp>
      <p:sp>
        <p:nvSpPr>
          <p:cNvPr id="12" name="Rounded Rectangle 11"/>
          <p:cNvSpPr/>
          <p:nvPr/>
        </p:nvSpPr>
        <p:spPr>
          <a:xfrm>
            <a:off x="2759076"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sp>
        <p:nvSpPr>
          <p:cNvPr id="13" name="Rounded Rectangle 12"/>
          <p:cNvSpPr/>
          <p:nvPr/>
        </p:nvSpPr>
        <p:spPr>
          <a:xfrm>
            <a:off x="381000" y="3962400"/>
            <a:ext cx="8382000" cy="2471738"/>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latin typeface="Arial" pitchFamily="34" charset="0"/>
                <a:cs typeface="Arial" pitchFamily="34" charset="0"/>
              </a:rPr>
              <a:t>Thức ăn được phân ra làm </a:t>
            </a:r>
            <a:r>
              <a:rPr lang="en-US" sz="3200" dirty="0" smtClean="0">
                <a:latin typeface="Arial" pitchFamily="34" charset="0"/>
                <a:cs typeface="Arial" pitchFamily="34" charset="0"/>
              </a:rPr>
              <a:t>3</a:t>
            </a:r>
            <a:r>
              <a:rPr lang="vi-VN" sz="3200" dirty="0" smtClean="0">
                <a:latin typeface="Arial" pitchFamily="34" charset="0"/>
                <a:cs typeface="Arial" pitchFamily="34" charset="0"/>
              </a:rPr>
              <a:t> </a:t>
            </a:r>
            <a:r>
              <a:rPr lang="vi-VN" sz="3200" dirty="0">
                <a:latin typeface="Arial" pitchFamily="34" charset="0"/>
                <a:cs typeface="Arial" pitchFamily="34" charset="0"/>
              </a:rPr>
              <a:t>loại</a:t>
            </a:r>
            <a:r>
              <a:rPr lang="vi-VN" sz="3200" dirty="0" smtClean="0">
                <a:latin typeface="Arial" pitchFamily="34" charset="0"/>
                <a:cs typeface="Arial" pitchFamily="34" charset="0"/>
              </a:rPr>
              <a:t>.</a:t>
            </a:r>
            <a:endParaRPr lang="en-US" sz="3200" dirty="0" smtClean="0">
              <a:latin typeface="Arial" pitchFamily="34" charset="0"/>
              <a:cs typeface="Arial" pitchFamily="34" charset="0"/>
            </a:endParaRPr>
          </a:p>
          <a:p>
            <a:pPr>
              <a:defRPr/>
            </a:pPr>
            <a:r>
              <a:rPr lang="en-US" sz="3200" dirty="0" smtClean="0">
                <a:latin typeface="Arial" pitchFamily="34" charset="0"/>
                <a:cs typeface="Arial" pitchFamily="34" charset="0"/>
              </a:rPr>
              <a:t>- </a:t>
            </a:r>
            <a:r>
              <a:rPr lang="vi-VN" sz="3200" dirty="0" smtClean="0">
                <a:latin typeface="Arial" pitchFamily="34" charset="0"/>
                <a:cs typeface="Arial" pitchFamily="34" charset="0"/>
              </a:rPr>
              <a:t>Thức ăn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sinh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nhiệt</a:t>
            </a:r>
            <a:endParaRPr lang="en-US" sz="3200" dirty="0" smtClean="0">
              <a:latin typeface="Arial" pitchFamily="34" charset="0"/>
              <a:cs typeface="Arial" pitchFamily="34" charset="0"/>
            </a:endParaRPr>
          </a:p>
          <a:p>
            <a:pPr>
              <a:defRPr/>
            </a:pPr>
            <a:r>
              <a:rPr lang="en-US" sz="3200" dirty="0" smtClean="0">
                <a:latin typeface="Arial" pitchFamily="34" charset="0"/>
                <a:cs typeface="Arial" pitchFamily="34" charset="0"/>
              </a:rPr>
              <a:t>- </a:t>
            </a:r>
            <a:r>
              <a:rPr lang="vi-VN" sz="3200" dirty="0" smtClean="0">
                <a:latin typeface="Arial" pitchFamily="34" charset="0"/>
                <a:cs typeface="Arial" pitchFamily="34" charset="0"/>
              </a:rPr>
              <a:t>Thức ăn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bồi</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đắp</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cơ</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thể</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và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sinh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nhiệt</a:t>
            </a:r>
            <a:endParaRPr lang="en-US" sz="3200" dirty="0" smtClean="0">
              <a:latin typeface="Arial" pitchFamily="34" charset="0"/>
              <a:cs typeface="Arial" pitchFamily="34" charset="0"/>
            </a:endParaRPr>
          </a:p>
          <a:p>
            <a:pPr>
              <a:defRPr/>
            </a:pPr>
            <a:r>
              <a:rPr lang="en-US" sz="3200" dirty="0" smtClean="0">
                <a:latin typeface="Arial" pitchFamily="34" charset="0"/>
                <a:cs typeface="Arial" pitchFamily="34" charset="0"/>
              </a:rPr>
              <a:t>- </a:t>
            </a:r>
            <a:r>
              <a:rPr lang="vi-VN" sz="3200" dirty="0" smtClean="0">
                <a:latin typeface="Arial" pitchFamily="34" charset="0"/>
                <a:cs typeface="Arial" pitchFamily="34" charset="0"/>
              </a:rPr>
              <a:t>Thức ăn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bảo</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vệ</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cơ</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thể</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không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sinh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nhiệt</a:t>
            </a:r>
            <a:endParaRPr lang="vi-VN" sz="3200" dirty="0">
              <a:latin typeface="Arial" pitchFamily="34" charset="0"/>
              <a:cs typeface="Arial" pitchFamily="34" charset="0"/>
            </a:endParaRPr>
          </a:p>
        </p:txBody>
      </p:sp>
      <p:pic>
        <p:nvPicPr>
          <p:cNvPr id="14" name="Picture 3" descr="MCj0134549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16728" y="6"/>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8928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ppt_x"/>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ounded Rectangle 18"/>
          <p:cNvSpPr/>
          <p:nvPr/>
        </p:nvSpPr>
        <p:spPr>
          <a:xfrm>
            <a:off x="85727" y="2286000"/>
            <a:ext cx="9077325" cy="10668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Anh/ chị hãy trả lời những nhận định sau đây là đúng hay sai và giải thích tại sao</a:t>
            </a:r>
            <a:r>
              <a:rPr lang="en-US" sz="3200" dirty="0">
                <a:latin typeface="Arial" pitchFamily="34" charset="0"/>
                <a:cs typeface="Arial" pitchFamily="34" charset="0"/>
              </a:rPr>
              <a:t>.</a:t>
            </a:r>
          </a:p>
        </p:txBody>
      </p:sp>
      <p:sp>
        <p:nvSpPr>
          <p:cNvPr id="20" name="Rounded Rectangle 19"/>
          <p:cNvSpPr/>
          <p:nvPr/>
        </p:nvSpPr>
        <p:spPr>
          <a:xfrm>
            <a:off x="2759076"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sp>
        <p:nvSpPr>
          <p:cNvPr id="21" name="Rounded Rectangle 20"/>
          <p:cNvSpPr/>
          <p:nvPr/>
        </p:nvSpPr>
        <p:spPr>
          <a:xfrm>
            <a:off x="85727" y="3598993"/>
            <a:ext cx="8772525" cy="144780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1. </a:t>
            </a:r>
            <a:r>
              <a:rPr lang="vi-VN" sz="3200" dirty="0">
                <a:cs typeface="Arial" pitchFamily="34" charset="0"/>
              </a:rPr>
              <a:t>Một số chất xơ hoà tan có tác dụng làm tăng chuyển hoá cholesterol, tránh được bệnh xơ vữa động mạch</a:t>
            </a:r>
            <a:r>
              <a:rPr lang="vi-VN" sz="3200" dirty="0" smtClean="0">
                <a:cs typeface="Arial" pitchFamily="34" charset="0"/>
              </a:rPr>
              <a:t>.</a:t>
            </a:r>
            <a:endParaRPr lang="vi-VN" sz="3200" dirty="0">
              <a:cs typeface="Arial" pitchFamily="34" charset="0"/>
            </a:endParaRPr>
          </a:p>
        </p:txBody>
      </p:sp>
      <p:pic>
        <p:nvPicPr>
          <p:cNvPr id="22" name="Picture 3" descr="MCj0134549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16728" y="6"/>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Rounded Rectangle 22"/>
          <p:cNvSpPr/>
          <p:nvPr/>
        </p:nvSpPr>
        <p:spPr>
          <a:xfrm>
            <a:off x="66677" y="5254625"/>
            <a:ext cx="8772525" cy="144780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2. </a:t>
            </a:r>
            <a:r>
              <a:rPr lang="vi-VN" sz="3200" dirty="0">
                <a:cs typeface="Arial" pitchFamily="34" charset="0"/>
              </a:rPr>
              <a:t>Một người khoẻ mạnh bình thường, uống càng nhiều nước càng tốt cho sức khoẻ</a:t>
            </a:r>
            <a:r>
              <a:rPr lang="en-US" sz="3200" dirty="0" smtClean="0">
                <a:cs typeface="Arial" pitchFamily="34" charset="0"/>
              </a:rPr>
              <a:t>.</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964890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additive="base">
                                        <p:cTn id="14" dur="500" fill="hold"/>
                                        <p:tgtEl>
                                          <p:spTgt spid="21"/>
                                        </p:tgtEl>
                                        <p:attrNameLst>
                                          <p:attrName>ppt_x</p:attrName>
                                        </p:attrNameLst>
                                      </p:cBhvr>
                                      <p:tavLst>
                                        <p:tav tm="0">
                                          <p:val>
                                            <p:strVal val="#ppt_x"/>
                                          </p:val>
                                        </p:tav>
                                        <p:tav tm="100000">
                                          <p:val>
                                            <p:strVal val="#ppt_x"/>
                                          </p:val>
                                        </p:tav>
                                      </p:tavLst>
                                    </p:anim>
                                    <p:anim calcmode="lin" valueType="num">
                                      <p:cBhvr additive="base">
                                        <p:cTn id="1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fill="hold"/>
                                        <p:tgtEl>
                                          <p:spTgt spid="23"/>
                                        </p:tgtEl>
                                        <p:attrNameLst>
                                          <p:attrName>ppt_x</p:attrName>
                                        </p:attrNameLst>
                                      </p:cBhvr>
                                      <p:tavLst>
                                        <p:tav tm="0">
                                          <p:val>
                                            <p:strVal val="#ppt_x"/>
                                          </p:val>
                                        </p:tav>
                                        <p:tav tm="100000">
                                          <p:val>
                                            <p:strVal val="#ppt_x"/>
                                          </p:val>
                                        </p:tav>
                                      </p:tavLst>
                                    </p:anim>
                                    <p:anim calcmode="lin" valueType="num">
                                      <p:cBhvr additive="base">
                                        <p:cTn id="21"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38"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Title 1"/>
          <p:cNvSpPr txBox="1">
            <a:spLocks/>
          </p:cNvSpPr>
          <p:nvPr/>
        </p:nvSpPr>
        <p:spPr bwMode="auto">
          <a:xfrm>
            <a:off x="2154240" y="630240"/>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vi-VN" b="1" smtClean="0">
                <a:solidFill>
                  <a:prstClr val="black"/>
                </a:solidFill>
                <a:cs typeface="Arial" pitchFamily="34" charset="0"/>
              </a:rPr>
              <a:t>Mục tiêu của bài</a:t>
            </a:r>
            <a:endParaRPr lang="en-US" b="1" dirty="0" smtClean="0">
              <a:solidFill>
                <a:prstClr val="black"/>
              </a:solidFill>
              <a:latin typeface="Arial" pitchFamily="34" charset="0"/>
              <a:cs typeface="Arial" pitchFamily="34" charset="0"/>
            </a:endParaRPr>
          </a:p>
        </p:txBody>
      </p:sp>
      <p:sp>
        <p:nvSpPr>
          <p:cNvPr id="37" name="Rectangle 36"/>
          <p:cNvSpPr/>
          <p:nvPr/>
        </p:nvSpPr>
        <p:spPr>
          <a:xfrm>
            <a:off x="4119" y="1905000"/>
            <a:ext cx="9144000" cy="4114800"/>
          </a:xfrm>
          <a:prstGeom prst="rect">
            <a:avLst/>
          </a:prstGeom>
          <a:solidFill>
            <a:srgbClr val="8C7B70">
              <a:lumMod val="20000"/>
              <a:lumOff val="80000"/>
            </a:srgbClr>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defRPr/>
            </a:pPr>
            <a:r>
              <a:rPr lang="vi-VN" sz="3600" b="1" kern="0" dirty="0">
                <a:solidFill>
                  <a:sysClr val="windowText" lastClr="000000"/>
                </a:solidFill>
              </a:rPr>
              <a:t>Kiến thức</a:t>
            </a:r>
            <a:r>
              <a:rPr lang="vi-VN" sz="3600" kern="0" dirty="0">
                <a:solidFill>
                  <a:sysClr val="windowText" lastClr="000000"/>
                </a:solidFill>
              </a:rPr>
              <a:t>:</a:t>
            </a:r>
            <a:endParaRPr lang="en-US" sz="3600" kern="0" dirty="0">
              <a:solidFill>
                <a:sysClr val="windowText" lastClr="000000"/>
              </a:solidFill>
            </a:endParaRPr>
          </a:p>
          <a:p>
            <a:pPr>
              <a:defRPr/>
            </a:pPr>
            <a:r>
              <a:rPr lang="vi-VN" sz="3600" kern="0" dirty="0">
                <a:solidFill>
                  <a:sysClr val="windowText" lastClr="000000"/>
                </a:solidFill>
              </a:rPr>
              <a:t> </a:t>
            </a:r>
            <a:endParaRPr lang="en-US" sz="3600" kern="0" dirty="0">
              <a:solidFill>
                <a:sysClr val="windowText" lastClr="000000"/>
              </a:solidFill>
            </a:endParaRPr>
          </a:p>
          <a:p>
            <a:pPr marL="571500" indent="-571500">
              <a:buFontTx/>
              <a:buChar char="-"/>
              <a:defRPr/>
            </a:pPr>
            <a:r>
              <a:rPr lang="vi-VN" sz="3600" kern="0" dirty="0">
                <a:solidFill>
                  <a:sysClr val="windowText" lastClr="000000"/>
                </a:solidFill>
              </a:rPr>
              <a:t>Trình bày được tầm quan trọng của năng lượng; </a:t>
            </a:r>
            <a:endParaRPr lang="en-US" sz="3600" kern="0" dirty="0" smtClean="0">
              <a:solidFill>
                <a:sysClr val="windowText" lastClr="000000"/>
              </a:solidFill>
            </a:endParaRPr>
          </a:p>
          <a:p>
            <a:pPr marL="571500" indent="-571500">
              <a:buFontTx/>
              <a:buChar char="-"/>
              <a:defRPr/>
            </a:pPr>
            <a:r>
              <a:rPr lang="en-US" sz="3600" kern="0" dirty="0" smtClean="0">
                <a:solidFill>
                  <a:sysClr val="windowText" lastClr="000000"/>
                </a:solidFill>
                <a:latin typeface="Arial" pitchFamily="34" charset="0"/>
                <a:cs typeface="Arial" pitchFamily="34" charset="0"/>
              </a:rPr>
              <a:t>C</a:t>
            </a:r>
            <a:r>
              <a:rPr lang="vi-VN" sz="3600" kern="0" dirty="0" smtClean="0">
                <a:solidFill>
                  <a:sysClr val="windowText" lastClr="000000"/>
                </a:solidFill>
              </a:rPr>
              <a:t>ác </a:t>
            </a:r>
            <a:r>
              <a:rPr lang="vi-VN" sz="3600" kern="0" dirty="0">
                <a:solidFill>
                  <a:sysClr val="windowText" lastClr="000000"/>
                </a:solidFill>
              </a:rPr>
              <a:t>dạng năng lượng trong cơ thể;</a:t>
            </a:r>
            <a:endParaRPr lang="en-US" sz="3600" kern="0" dirty="0">
              <a:solidFill>
                <a:sysClr val="windowText" lastClr="000000"/>
              </a:solidFill>
            </a:endParaRPr>
          </a:p>
          <a:p>
            <a:pPr>
              <a:defRPr/>
            </a:pPr>
            <a:r>
              <a:rPr lang="vi-VN" sz="3600" kern="0" dirty="0">
                <a:solidFill>
                  <a:sysClr val="windowText" lastClr="000000"/>
                </a:solidFill>
              </a:rPr>
              <a:t> </a:t>
            </a:r>
            <a:endParaRPr lang="en-US" sz="3600" kern="0" dirty="0">
              <a:solidFill>
                <a:sysClr val="windowText" lastClr="000000"/>
              </a:solidFill>
            </a:endParaRPr>
          </a:p>
        </p:txBody>
      </p:sp>
    </p:spTree>
    <p:extLst>
      <p:ext uri="{BB962C8B-B14F-4D97-AF65-F5344CB8AC3E}">
        <p14:creationId xmlns:p14="http://schemas.microsoft.com/office/powerpoint/2010/main" val="2560866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circle(in)">
                                      <p:cBhvr>
                                        <p:cTn id="7" dur="20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wheel(1)">
                                      <p:cBhvr>
                                        <p:cTn id="12" dur="2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Title 1"/>
          <p:cNvSpPr txBox="1">
            <a:spLocks/>
          </p:cNvSpPr>
          <p:nvPr/>
        </p:nvSpPr>
        <p:spPr bwMode="auto">
          <a:xfrm>
            <a:off x="2154240" y="630240"/>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vi-VN" b="1" smtClean="0">
                <a:solidFill>
                  <a:prstClr val="black"/>
                </a:solidFill>
                <a:cs typeface="Arial" pitchFamily="34" charset="0"/>
              </a:rPr>
              <a:t>Mục tiêu của bài</a:t>
            </a:r>
            <a:endParaRPr lang="en-US" b="1" dirty="0" smtClean="0">
              <a:solidFill>
                <a:prstClr val="black"/>
              </a:solidFill>
              <a:latin typeface="Arial" pitchFamily="34" charset="0"/>
              <a:cs typeface="Arial" pitchFamily="34" charset="0"/>
            </a:endParaRPr>
          </a:p>
        </p:txBody>
      </p:sp>
      <p:sp>
        <p:nvSpPr>
          <p:cNvPr id="37" name="Rectangle 36"/>
          <p:cNvSpPr/>
          <p:nvPr/>
        </p:nvSpPr>
        <p:spPr>
          <a:xfrm>
            <a:off x="-29412" y="1600200"/>
            <a:ext cx="9144000" cy="4114800"/>
          </a:xfrm>
          <a:prstGeom prst="rect">
            <a:avLst/>
          </a:prstGeom>
          <a:solidFill>
            <a:srgbClr val="8C7B70">
              <a:lumMod val="20000"/>
              <a:lumOff val="80000"/>
            </a:srgbClr>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defRPr/>
            </a:pPr>
            <a:r>
              <a:rPr lang="vi-VN" sz="3600" b="1" kern="0" dirty="0" smtClean="0">
                <a:solidFill>
                  <a:sysClr val="windowText" lastClr="000000"/>
                </a:solidFill>
                <a:latin typeface="Arial" pitchFamily="34" charset="0"/>
                <a:cs typeface="Arial" pitchFamily="34" charset="0"/>
              </a:rPr>
              <a:t>K</a:t>
            </a:r>
            <a:r>
              <a:rPr lang="en-US" sz="3600" b="1" kern="0" dirty="0" smtClean="0">
                <a:solidFill>
                  <a:sysClr val="windowText" lastClr="000000"/>
                </a:solidFill>
                <a:latin typeface="Arial" pitchFamily="34" charset="0"/>
                <a:cs typeface="Arial" pitchFamily="34" charset="0"/>
              </a:rPr>
              <a:t>ỹ </a:t>
            </a:r>
            <a:r>
              <a:rPr lang="en-US" sz="3600" b="1" kern="0" dirty="0" err="1" smtClean="0">
                <a:solidFill>
                  <a:sysClr val="windowText" lastClr="000000"/>
                </a:solidFill>
                <a:latin typeface="Arial" pitchFamily="34" charset="0"/>
                <a:cs typeface="Arial" pitchFamily="34" charset="0"/>
              </a:rPr>
              <a:t>năng</a:t>
            </a:r>
            <a:r>
              <a:rPr lang="vi-VN" sz="3600" kern="0" dirty="0" smtClean="0">
                <a:solidFill>
                  <a:sysClr val="windowText" lastClr="000000"/>
                </a:solidFill>
                <a:latin typeface="Arial" pitchFamily="34" charset="0"/>
                <a:cs typeface="Arial" pitchFamily="34" charset="0"/>
              </a:rPr>
              <a:t>:</a:t>
            </a:r>
            <a:endParaRPr lang="en-US" sz="3600" kern="0" dirty="0">
              <a:solidFill>
                <a:sysClr val="windowText" lastClr="000000"/>
              </a:solidFill>
              <a:latin typeface="Arial" pitchFamily="34" charset="0"/>
              <a:cs typeface="Arial" pitchFamily="34" charset="0"/>
            </a:endParaRPr>
          </a:p>
          <a:p>
            <a:pPr>
              <a:defRPr/>
            </a:pPr>
            <a:r>
              <a:rPr lang="vi-VN" sz="3600" kern="0" dirty="0">
                <a:solidFill>
                  <a:sysClr val="windowText" lastClr="000000"/>
                </a:solidFill>
              </a:rPr>
              <a:t> </a:t>
            </a:r>
            <a:endParaRPr lang="en-US" sz="3600" kern="0" dirty="0">
              <a:solidFill>
                <a:sysClr val="windowText" lastClr="000000"/>
              </a:solidFill>
            </a:endParaRPr>
          </a:p>
          <a:p>
            <a:pPr marL="571500" indent="-571500">
              <a:buFontTx/>
              <a:buChar char="-"/>
              <a:defRPr/>
            </a:pPr>
            <a:r>
              <a:rPr lang="vi-VN" sz="3600" kern="0" dirty="0">
                <a:solidFill>
                  <a:sysClr val="windowText" lastClr="000000"/>
                </a:solidFill>
              </a:rPr>
              <a:t>Tính được các tiêu hao năng lượng trong một ngày; </a:t>
            </a:r>
            <a:endParaRPr lang="en-US" sz="3600" kern="0" dirty="0" smtClean="0">
              <a:solidFill>
                <a:sysClr val="windowText" lastClr="000000"/>
              </a:solidFill>
            </a:endParaRPr>
          </a:p>
          <a:p>
            <a:pPr marL="571500" indent="-571500">
              <a:buFontTx/>
              <a:buChar char="-"/>
              <a:defRPr/>
            </a:pPr>
            <a:r>
              <a:rPr lang="vi-VN" sz="3600" kern="0" dirty="0" smtClean="0">
                <a:solidFill>
                  <a:sysClr val="windowText" lastClr="000000"/>
                </a:solidFill>
              </a:rPr>
              <a:t>Biết </a:t>
            </a:r>
            <a:r>
              <a:rPr lang="vi-VN" sz="3600" kern="0" dirty="0">
                <a:solidFill>
                  <a:sysClr val="windowText" lastClr="000000"/>
                </a:solidFill>
              </a:rPr>
              <a:t>được hậu quả của việc thiếu hay thừa năng lượng kéo dài</a:t>
            </a:r>
            <a:r>
              <a:rPr lang="vi-VN" sz="3600" kern="0" dirty="0" smtClean="0">
                <a:solidFill>
                  <a:sysClr val="windowText" lastClr="000000"/>
                </a:solidFill>
              </a:rPr>
              <a:t>...;</a:t>
            </a:r>
            <a:endParaRPr lang="en-US" sz="3600" kern="0" dirty="0" smtClean="0">
              <a:solidFill>
                <a:sysClr val="windowText" lastClr="000000"/>
              </a:solidFill>
            </a:endParaRPr>
          </a:p>
          <a:p>
            <a:pPr marL="571500" indent="-571500">
              <a:buFontTx/>
              <a:buChar char="-"/>
              <a:defRPr/>
            </a:pPr>
            <a:endParaRPr lang="vi-VN" sz="3600" kern="0" dirty="0">
              <a:solidFill>
                <a:sysClr val="windowText" lastClr="000000"/>
              </a:solidFill>
            </a:endParaRPr>
          </a:p>
        </p:txBody>
      </p:sp>
    </p:spTree>
    <p:extLst>
      <p:ext uri="{BB962C8B-B14F-4D97-AF65-F5344CB8AC3E}">
        <p14:creationId xmlns:p14="http://schemas.microsoft.com/office/powerpoint/2010/main" val="2107917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heel(1)">
                                      <p:cBhvr>
                                        <p:cTn id="7" dur="2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57" y="30892"/>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Title 1"/>
          <p:cNvSpPr txBox="1">
            <a:spLocks/>
          </p:cNvSpPr>
          <p:nvPr/>
        </p:nvSpPr>
        <p:spPr bwMode="auto">
          <a:xfrm>
            <a:off x="2154240" y="630240"/>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vi-VN" b="1" smtClean="0">
                <a:solidFill>
                  <a:prstClr val="black"/>
                </a:solidFill>
                <a:cs typeface="Arial" pitchFamily="34" charset="0"/>
              </a:rPr>
              <a:t>Mục tiêu của bài</a:t>
            </a:r>
            <a:endParaRPr lang="en-US" b="1" dirty="0" smtClean="0">
              <a:solidFill>
                <a:prstClr val="black"/>
              </a:solidFill>
              <a:latin typeface="Arial" pitchFamily="34" charset="0"/>
              <a:cs typeface="Arial" pitchFamily="34" charset="0"/>
            </a:endParaRPr>
          </a:p>
        </p:txBody>
      </p:sp>
      <p:sp>
        <p:nvSpPr>
          <p:cNvPr id="37" name="Rectangle 36"/>
          <p:cNvSpPr/>
          <p:nvPr/>
        </p:nvSpPr>
        <p:spPr>
          <a:xfrm>
            <a:off x="0" y="1905000"/>
            <a:ext cx="9144000" cy="3581400"/>
          </a:xfrm>
          <a:prstGeom prst="rect">
            <a:avLst/>
          </a:prstGeom>
          <a:solidFill>
            <a:srgbClr val="8C7B70">
              <a:lumMod val="20000"/>
              <a:lumOff val="80000"/>
            </a:srgbClr>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defRPr/>
            </a:pPr>
            <a:r>
              <a:rPr lang="en-US" sz="3600" b="1" kern="0" dirty="0" err="1" smtClean="0">
                <a:solidFill>
                  <a:sysClr val="windowText" lastClr="000000"/>
                </a:solidFill>
                <a:latin typeface="Arial" pitchFamily="34" charset="0"/>
                <a:cs typeface="Arial" pitchFamily="34" charset="0"/>
              </a:rPr>
              <a:t>Thái</a:t>
            </a:r>
            <a:r>
              <a:rPr lang="en-US" sz="3600" b="1" kern="0" dirty="0" smtClean="0">
                <a:solidFill>
                  <a:sysClr val="windowText" lastClr="000000"/>
                </a:solidFill>
                <a:latin typeface="Arial" pitchFamily="34" charset="0"/>
                <a:cs typeface="Arial" pitchFamily="34" charset="0"/>
              </a:rPr>
              <a:t> </a:t>
            </a:r>
            <a:r>
              <a:rPr lang="en-US" sz="3600" b="1" kern="0" dirty="0" err="1" smtClean="0">
                <a:solidFill>
                  <a:sysClr val="windowText" lastClr="000000"/>
                </a:solidFill>
                <a:latin typeface="Arial" pitchFamily="34" charset="0"/>
                <a:cs typeface="Arial" pitchFamily="34" charset="0"/>
              </a:rPr>
              <a:t>độ</a:t>
            </a:r>
            <a:r>
              <a:rPr lang="vi-VN" sz="3600" kern="0" dirty="0" smtClean="0">
                <a:solidFill>
                  <a:sysClr val="windowText" lastClr="000000"/>
                </a:solidFill>
                <a:latin typeface="Arial" pitchFamily="34" charset="0"/>
                <a:cs typeface="Arial" pitchFamily="34" charset="0"/>
              </a:rPr>
              <a:t>:</a:t>
            </a:r>
            <a:endParaRPr lang="en-US" sz="3600" kern="0" dirty="0">
              <a:solidFill>
                <a:sysClr val="windowText" lastClr="000000"/>
              </a:solidFill>
              <a:latin typeface="Arial" pitchFamily="34" charset="0"/>
              <a:cs typeface="Arial" pitchFamily="34" charset="0"/>
            </a:endParaRPr>
          </a:p>
          <a:p>
            <a:pPr>
              <a:defRPr/>
            </a:pPr>
            <a:r>
              <a:rPr lang="vi-VN" sz="3600" kern="0" dirty="0">
                <a:solidFill>
                  <a:sysClr val="windowText" lastClr="000000"/>
                </a:solidFill>
              </a:rPr>
              <a:t> </a:t>
            </a:r>
            <a:endParaRPr lang="en-US" sz="3600" kern="0" dirty="0">
              <a:solidFill>
                <a:sysClr val="windowText" lastClr="000000"/>
              </a:solidFill>
            </a:endParaRPr>
          </a:p>
          <a:p>
            <a:pPr marL="571500" indent="-571500">
              <a:buFontTx/>
              <a:buChar char="-"/>
              <a:defRPr/>
            </a:pPr>
            <a:r>
              <a:rPr lang="vi-VN" sz="3600" kern="0" dirty="0" smtClean="0">
                <a:solidFill>
                  <a:sysClr val="windowText" lastClr="000000"/>
                </a:solidFill>
              </a:rPr>
              <a:t>Có </a:t>
            </a:r>
            <a:r>
              <a:rPr lang="vi-VN" sz="3600" kern="0" dirty="0">
                <a:solidFill>
                  <a:sysClr val="windowText" lastClr="000000"/>
                </a:solidFill>
              </a:rPr>
              <a:t>chế độ ăn hợp lý để có một có sức khoẻ tốt</a:t>
            </a:r>
            <a:r>
              <a:rPr lang="vi-VN" sz="3600" kern="0" dirty="0" smtClean="0">
                <a:solidFill>
                  <a:sysClr val="windowText" lastClr="000000"/>
                </a:solidFill>
              </a:rPr>
              <a:t>;</a:t>
            </a:r>
            <a:endParaRPr lang="vi-VN" sz="3600" kern="0" dirty="0">
              <a:solidFill>
                <a:sysClr val="windowText" lastClr="000000"/>
              </a:solidFill>
            </a:endParaRPr>
          </a:p>
        </p:txBody>
      </p:sp>
    </p:spTree>
    <p:extLst>
      <p:ext uri="{BB962C8B-B14F-4D97-AF65-F5344CB8AC3E}">
        <p14:creationId xmlns:p14="http://schemas.microsoft.com/office/powerpoint/2010/main" val="2107917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heel(1)">
                                      <p:cBhvr>
                                        <p:cTn id="7" dur="2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latin typeface="Arial" pitchFamily="34" charset="0"/>
                <a:cs typeface="Arial" pitchFamily="34" charset="0"/>
              </a:rPr>
              <a:t>NỘI DUNG</a:t>
            </a:r>
            <a:endParaRPr lang="en-US" b="1" dirty="0" smtClean="0">
              <a:latin typeface="Arial" pitchFamily="34" charset="0"/>
              <a:cs typeface="Arial" pitchFamily="34" charset="0"/>
            </a:endParaRPr>
          </a:p>
        </p:txBody>
      </p:sp>
      <p:sp>
        <p:nvSpPr>
          <p:cNvPr id="39" name="Rectangle 38"/>
          <p:cNvSpPr/>
          <p:nvPr/>
        </p:nvSpPr>
        <p:spPr>
          <a:xfrm>
            <a:off x="0" y="1114431"/>
            <a:ext cx="76962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marL="514350" lvl="0" indent="-514350">
              <a:buFontTx/>
              <a:buAutoNum type="arabicPeriod"/>
              <a:defRPr/>
            </a:pPr>
            <a:r>
              <a:rPr lang="vi-VN" sz="3200" b="1" kern="0" dirty="0">
                <a:solidFill>
                  <a:sysClr val="windowText" lastClr="000000"/>
                </a:solidFill>
                <a:latin typeface="Arial" pitchFamily="34" charset="0"/>
                <a:cs typeface="Arial" pitchFamily="34" charset="0"/>
              </a:rPr>
              <a:t>Tầm quan trọng của năng lượng</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endPar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graphicFrame>
        <p:nvGraphicFramePr>
          <p:cNvPr id="40" name="Content Placeholder 3"/>
          <p:cNvGraphicFramePr>
            <a:graphicFrameLocks/>
          </p:cNvGraphicFramePr>
          <p:nvPr>
            <p:extLst>
              <p:ext uri="{D42A27DB-BD31-4B8C-83A1-F6EECF244321}">
                <p14:modId xmlns:p14="http://schemas.microsoft.com/office/powerpoint/2010/main" val="1448192391"/>
              </p:ext>
            </p:extLst>
          </p:nvPr>
        </p:nvGraphicFramePr>
        <p:xfrm>
          <a:off x="40440" y="2846173"/>
          <a:ext cx="9004300" cy="401594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1" name="Rectangle 40"/>
          <p:cNvSpPr/>
          <p:nvPr/>
        </p:nvSpPr>
        <p:spPr>
          <a:xfrm>
            <a:off x="0" y="1981200"/>
            <a:ext cx="9114588" cy="762000"/>
          </a:xfrm>
          <a:prstGeom prst="rect">
            <a:avLst/>
          </a:prstGeom>
          <a:solidFill>
            <a:srgbClr val="D16349">
              <a:lumMod val="20000"/>
              <a:lumOff val="80000"/>
            </a:srgbClr>
          </a:solidFill>
          <a:ln w="9525" cap="flat" cmpd="sng" algn="ctr">
            <a:solidFill>
              <a:sysClr val="windowText" lastClr="000000"/>
            </a:solidFill>
            <a:prstDash val="solid"/>
          </a:ln>
          <a:effectLst>
            <a:outerShdw blurRad="40000" dist="20000" dir="5400000" rotWithShape="0">
              <a:srgbClr val="000000">
                <a:alpha val="38000"/>
              </a:srgbClr>
            </a:outerShdw>
          </a:effectLst>
        </p:spPr>
        <p:txBody>
          <a:bodyPr anchor="ctr"/>
          <a:lstStyle/>
          <a:p>
            <a:pPr lvl="0">
              <a:defRPr/>
            </a:pPr>
            <a:r>
              <a:rPr lang="en-US" sz="2800" dirty="0" err="1">
                <a:latin typeface="Arial" pitchFamily="34" charset="0"/>
                <a:cs typeface="Arial" pitchFamily="34" charset="0"/>
              </a:rPr>
              <a:t>Năng</a:t>
            </a:r>
            <a:r>
              <a:rPr lang="en-US" sz="2800" dirty="0">
                <a:latin typeface="Arial" pitchFamily="34" charset="0"/>
                <a:cs typeface="Arial" pitchFamily="34" charset="0"/>
              </a:rPr>
              <a:t> </a:t>
            </a:r>
            <a:r>
              <a:rPr lang="en-US" sz="2800" dirty="0" err="1">
                <a:latin typeface="Arial" pitchFamily="34" charset="0"/>
                <a:cs typeface="Arial" pitchFamily="34" charset="0"/>
              </a:rPr>
              <a:t>lượng</a:t>
            </a:r>
            <a:r>
              <a:rPr lang="en-US" sz="2800" dirty="0">
                <a:latin typeface="Arial" pitchFamily="34" charset="0"/>
                <a:cs typeface="Arial" pitchFamily="34" charset="0"/>
              </a:rPr>
              <a:t> </a:t>
            </a:r>
            <a:r>
              <a:rPr lang="en-US" sz="2800" dirty="0" err="1">
                <a:latin typeface="Arial" pitchFamily="34" charset="0"/>
                <a:cs typeface="Arial" pitchFamily="34" charset="0"/>
              </a:rPr>
              <a:t>liên</a:t>
            </a:r>
            <a:r>
              <a:rPr lang="en-US" sz="2800" dirty="0">
                <a:latin typeface="Arial" pitchFamily="34" charset="0"/>
                <a:cs typeface="Arial" pitchFamily="34" charset="0"/>
              </a:rPr>
              <a:t> </a:t>
            </a:r>
            <a:r>
              <a:rPr lang="en-US" sz="2800" dirty="0" err="1">
                <a:latin typeface="Arial" pitchFamily="34" charset="0"/>
                <a:cs typeface="Arial" pitchFamily="34" charset="0"/>
              </a:rPr>
              <a:t>quan</a:t>
            </a:r>
            <a:r>
              <a:rPr lang="en-US" sz="2800" dirty="0">
                <a:latin typeface="Arial" pitchFamily="34" charset="0"/>
                <a:cs typeface="Arial" pitchFamily="34" charset="0"/>
              </a:rPr>
              <a:t> </a:t>
            </a:r>
            <a:r>
              <a:rPr lang="en-US" sz="2800" dirty="0" err="1">
                <a:latin typeface="Arial" pitchFamily="34" charset="0"/>
                <a:cs typeface="Arial" pitchFamily="34" charset="0"/>
              </a:rPr>
              <a:t>trực</a:t>
            </a:r>
            <a:r>
              <a:rPr lang="en-US" sz="2800" dirty="0">
                <a:latin typeface="Arial" pitchFamily="34" charset="0"/>
                <a:cs typeface="Arial" pitchFamily="34" charset="0"/>
              </a:rPr>
              <a:t> </a:t>
            </a:r>
            <a:r>
              <a:rPr lang="en-US" sz="2800" dirty="0" err="1">
                <a:latin typeface="Arial" pitchFamily="34" charset="0"/>
                <a:cs typeface="Arial" pitchFamily="34" charset="0"/>
              </a:rPr>
              <a:t>tiếp</a:t>
            </a:r>
            <a:r>
              <a:rPr lang="en-US" sz="2800" dirty="0">
                <a:latin typeface="Arial" pitchFamily="34" charset="0"/>
                <a:cs typeface="Arial" pitchFamily="34" charset="0"/>
              </a:rPr>
              <a:t> </a:t>
            </a:r>
            <a:r>
              <a:rPr lang="en-US" sz="2800" dirty="0" err="1">
                <a:latin typeface="Arial" pitchFamily="34" charset="0"/>
                <a:cs typeface="Arial" pitchFamily="34" charset="0"/>
              </a:rPr>
              <a:t>đến</a:t>
            </a:r>
            <a:r>
              <a:rPr lang="en-US" sz="2800" dirty="0">
                <a:latin typeface="Arial" pitchFamily="34" charset="0"/>
                <a:cs typeface="Arial" pitchFamily="34" charset="0"/>
              </a:rPr>
              <a:t> </a:t>
            </a:r>
            <a:r>
              <a:rPr lang="en-US" sz="2800" dirty="0" err="1" smtClean="0">
                <a:latin typeface="Arial" pitchFamily="34" charset="0"/>
                <a:cs typeface="Arial" pitchFamily="34" charset="0"/>
              </a:rPr>
              <a:t>hoạt</a:t>
            </a:r>
            <a:r>
              <a:rPr lang="en-US" sz="2800" dirty="0" smtClean="0">
                <a:latin typeface="Arial" pitchFamily="34" charset="0"/>
                <a:cs typeface="Arial" pitchFamily="34" charset="0"/>
              </a:rPr>
              <a:t> </a:t>
            </a:r>
            <a:r>
              <a:rPr lang="en-US" sz="2800" dirty="0" err="1">
                <a:latin typeface="Arial" pitchFamily="34" charset="0"/>
                <a:cs typeface="Arial" pitchFamily="34" charset="0"/>
              </a:rPr>
              <a:t>động</a:t>
            </a:r>
            <a:r>
              <a:rPr lang="en-US" sz="2800" dirty="0">
                <a:latin typeface="Arial" pitchFamily="34" charset="0"/>
                <a:cs typeface="Arial" pitchFamily="34" charset="0"/>
              </a:rPr>
              <a:t> </a:t>
            </a:r>
            <a:r>
              <a:rPr lang="en-US" sz="2800" dirty="0" err="1" smtClean="0">
                <a:latin typeface="Arial" pitchFamily="34" charset="0"/>
                <a:cs typeface="Arial" pitchFamily="34" charset="0"/>
              </a:rPr>
              <a:t>sống</a:t>
            </a:r>
            <a:endParaRPr kumimoji="0" lang="en-US" sz="2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2946956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heel(1)">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heel(1)">
                                      <p:cBhvr>
                                        <p:cTn id="12" dur="2000"/>
                                        <p:tgtEl>
                                          <p:spTgt spid="41"/>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p:cTn id="17" dur="1000" fill="hold"/>
                                        <p:tgtEl>
                                          <p:spTgt spid="40"/>
                                        </p:tgtEl>
                                        <p:attrNameLst>
                                          <p:attrName>ppt_w</p:attrName>
                                        </p:attrNameLst>
                                      </p:cBhvr>
                                      <p:tavLst>
                                        <p:tav tm="0">
                                          <p:val>
                                            <p:fltVal val="0"/>
                                          </p:val>
                                        </p:tav>
                                        <p:tav tm="100000">
                                          <p:val>
                                            <p:strVal val="#ppt_w"/>
                                          </p:val>
                                        </p:tav>
                                      </p:tavLst>
                                    </p:anim>
                                    <p:anim calcmode="lin" valueType="num">
                                      <p:cBhvr>
                                        <p:cTn id="18" dur="1000" fill="hold"/>
                                        <p:tgtEl>
                                          <p:spTgt spid="40"/>
                                        </p:tgtEl>
                                        <p:attrNameLst>
                                          <p:attrName>ppt_h</p:attrName>
                                        </p:attrNameLst>
                                      </p:cBhvr>
                                      <p:tavLst>
                                        <p:tav tm="0">
                                          <p:val>
                                            <p:fltVal val="0"/>
                                          </p:val>
                                        </p:tav>
                                        <p:tav tm="100000">
                                          <p:val>
                                            <p:strVal val="#ppt_h"/>
                                          </p:val>
                                        </p:tav>
                                      </p:tavLst>
                                    </p:anim>
                                    <p:anim calcmode="lin" valueType="num">
                                      <p:cBhvr>
                                        <p:cTn id="19" dur="1000" fill="hold"/>
                                        <p:tgtEl>
                                          <p:spTgt spid="40"/>
                                        </p:tgtEl>
                                        <p:attrNameLst>
                                          <p:attrName>style.rotation</p:attrName>
                                        </p:attrNameLst>
                                      </p:cBhvr>
                                      <p:tavLst>
                                        <p:tav tm="0">
                                          <p:val>
                                            <p:fltVal val="90"/>
                                          </p:val>
                                        </p:tav>
                                        <p:tav tm="100000">
                                          <p:val>
                                            <p:fltVal val="0"/>
                                          </p:val>
                                        </p:tav>
                                      </p:tavLst>
                                    </p:anim>
                                    <p:animEffect transition="in" filter="fade">
                                      <p:cBhvr>
                                        <p:cTn id="20"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Graphic spid="40" grpId="0">
        <p:bldAsOne/>
      </p:bldGraphic>
      <p:bldP spid="4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76" y="-32951"/>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latin typeface="Arial" pitchFamily="34" charset="0"/>
                <a:cs typeface="Arial" pitchFamily="34" charset="0"/>
              </a:rPr>
              <a:t>NỘI DUNG</a:t>
            </a:r>
            <a:endParaRPr lang="en-US" b="1" dirty="0" smtClean="0">
              <a:latin typeface="Arial" pitchFamily="34" charset="0"/>
              <a:cs typeface="Arial" pitchFamily="34" charset="0"/>
            </a:endParaRPr>
          </a:p>
        </p:txBody>
      </p:sp>
      <p:sp>
        <p:nvSpPr>
          <p:cNvPr id="39" name="Rectangle 38"/>
          <p:cNvSpPr/>
          <p:nvPr/>
        </p:nvSpPr>
        <p:spPr>
          <a:xfrm>
            <a:off x="0" y="1114431"/>
            <a:ext cx="73914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marL="514350" lvl="0" indent="-514350">
              <a:buFontTx/>
              <a:buAutoNum type="arabicPeriod"/>
              <a:defRPr/>
            </a:pPr>
            <a:r>
              <a:rPr lang="vi-VN" sz="3200" b="1" kern="0" dirty="0">
                <a:solidFill>
                  <a:sysClr val="windowText" lastClr="000000"/>
                </a:solidFill>
                <a:latin typeface="Arial" pitchFamily="34" charset="0"/>
                <a:cs typeface="Arial" pitchFamily="34" charset="0"/>
              </a:rPr>
              <a:t>Tầm quan trọng của năng lượng</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endPar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41" name="Rectangle 40"/>
          <p:cNvSpPr/>
          <p:nvPr/>
        </p:nvSpPr>
        <p:spPr>
          <a:xfrm>
            <a:off x="0" y="2209800"/>
            <a:ext cx="6096000" cy="762000"/>
          </a:xfrm>
          <a:prstGeom prst="rect">
            <a:avLst/>
          </a:prstGeom>
          <a:solidFill>
            <a:srgbClr val="D16349">
              <a:lumMod val="20000"/>
              <a:lumOff val="80000"/>
            </a:srgbClr>
          </a:solidFill>
          <a:ln w="9525" cap="flat" cmpd="sng" algn="ctr">
            <a:solidFill>
              <a:sysClr val="windowText" lastClr="000000"/>
            </a:solidFill>
            <a:prstDash val="solid"/>
          </a:ln>
          <a:effectLst>
            <a:outerShdw blurRad="40000" dist="20000" dir="5400000" rotWithShape="0">
              <a:srgbClr val="000000">
                <a:alpha val="38000"/>
              </a:srgbClr>
            </a:outerShdw>
          </a:effectLst>
        </p:spPr>
        <p:txBody>
          <a:bodyPr anchor="ctr"/>
          <a:lstStyle/>
          <a:p>
            <a:pPr lvl="0">
              <a:defRPr/>
            </a:pPr>
            <a:r>
              <a:rPr lang="vi-VN" sz="2800" dirty="0" smtClean="0">
                <a:latin typeface="Arial" pitchFamily="34" charset="0"/>
                <a:cs typeface="Arial" pitchFamily="34" charset="0"/>
              </a:rPr>
              <a:t>Duy </a:t>
            </a:r>
            <a:r>
              <a:rPr lang="vi-VN" sz="2800" dirty="0">
                <a:latin typeface="Arial" pitchFamily="34" charset="0"/>
                <a:cs typeface="Arial" pitchFamily="34" charset="0"/>
              </a:rPr>
              <a:t>trì thân nhiệt cơ thể luôn </a:t>
            </a:r>
            <a:r>
              <a:rPr lang="en-US" sz="2800" dirty="0" err="1" smtClean="0">
                <a:latin typeface="Arial" pitchFamily="34" charset="0"/>
                <a:cs typeface="Arial" pitchFamily="34" charset="0"/>
              </a:rPr>
              <a:t>ổn</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định</a:t>
            </a:r>
            <a:endParaRPr kumimoji="0" lang="en-US" sz="2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11" name="Rectangle 10"/>
          <p:cNvSpPr/>
          <p:nvPr/>
        </p:nvSpPr>
        <p:spPr>
          <a:xfrm>
            <a:off x="-16476" y="3396049"/>
            <a:ext cx="5045676" cy="762000"/>
          </a:xfrm>
          <a:prstGeom prst="rect">
            <a:avLst/>
          </a:prstGeom>
          <a:solidFill>
            <a:srgbClr val="D16349">
              <a:lumMod val="20000"/>
              <a:lumOff val="80000"/>
            </a:srgbClr>
          </a:solidFill>
          <a:ln w="9525" cap="flat" cmpd="sng" algn="ctr">
            <a:solidFill>
              <a:sysClr val="windowText" lastClr="000000"/>
            </a:solidFill>
            <a:prstDash val="solid"/>
          </a:ln>
          <a:effectLst>
            <a:outerShdw blurRad="40000" dist="20000" dir="5400000" rotWithShape="0">
              <a:srgbClr val="000000">
                <a:alpha val="38000"/>
              </a:srgbClr>
            </a:outerShdw>
          </a:effectLst>
        </p:spPr>
        <p:txBody>
          <a:bodyPr anchor="ctr"/>
          <a:lstStyle/>
          <a:p>
            <a:pPr lvl="0">
              <a:defRPr/>
            </a:pPr>
            <a:r>
              <a:rPr lang="vi-VN" sz="2800" dirty="0">
                <a:latin typeface="Arial" pitchFamily="34" charset="0"/>
                <a:cs typeface="Arial" pitchFamily="34" charset="0"/>
              </a:rPr>
              <a:t>Các hoạt động thường </a:t>
            </a:r>
            <a:r>
              <a:rPr lang="vi-VN" sz="2800" dirty="0" smtClean="0">
                <a:latin typeface="Arial" pitchFamily="34" charset="0"/>
                <a:cs typeface="Arial" pitchFamily="34" charset="0"/>
              </a:rPr>
              <a:t>ngày</a:t>
            </a:r>
            <a:endParaRPr kumimoji="0" lang="en-US" sz="2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12" name="Rectangle 11"/>
          <p:cNvSpPr/>
          <p:nvPr/>
        </p:nvSpPr>
        <p:spPr>
          <a:xfrm>
            <a:off x="5951838" y="3396049"/>
            <a:ext cx="3115962" cy="762000"/>
          </a:xfrm>
          <a:prstGeom prst="rect">
            <a:avLst/>
          </a:prstGeom>
          <a:solidFill>
            <a:schemeClr val="accent1">
              <a:lumMod val="20000"/>
              <a:lumOff val="80000"/>
            </a:schemeClr>
          </a:solidFill>
          <a:ln w="9525" cap="flat" cmpd="sng" algn="ctr">
            <a:solidFill>
              <a:sysClr val="windowText" lastClr="000000"/>
            </a:solidFill>
            <a:prstDash val="solid"/>
          </a:ln>
          <a:effectLst>
            <a:outerShdw blurRad="40000" dist="20000" dir="5400000" rotWithShape="0">
              <a:srgbClr val="000000">
                <a:alpha val="38000"/>
              </a:srgbClr>
            </a:outerShdw>
          </a:effectLst>
        </p:spPr>
        <p:txBody>
          <a:bodyPr anchor="ctr"/>
          <a:lstStyle/>
          <a:p>
            <a:pPr lvl="0">
              <a:defRPr/>
            </a:pPr>
            <a:r>
              <a:rPr lang="vi-VN" sz="2800" dirty="0">
                <a:latin typeface="Arial" pitchFamily="34" charset="0"/>
                <a:cs typeface="Arial" pitchFamily="34" charset="0"/>
              </a:rPr>
              <a:t>như lao </a:t>
            </a:r>
            <a:r>
              <a:rPr lang="vi-VN" sz="2800" dirty="0" smtClean="0">
                <a:latin typeface="Arial" pitchFamily="34" charset="0"/>
                <a:cs typeface="Arial" pitchFamily="34" charset="0"/>
              </a:rPr>
              <a:t>động</a:t>
            </a:r>
            <a:endParaRPr kumimoji="0" lang="en-US" sz="2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13" name="Rectangle 12"/>
          <p:cNvSpPr/>
          <p:nvPr/>
        </p:nvSpPr>
        <p:spPr>
          <a:xfrm>
            <a:off x="5994207" y="5410200"/>
            <a:ext cx="3113302" cy="762000"/>
          </a:xfrm>
          <a:prstGeom prst="rect">
            <a:avLst/>
          </a:prstGeom>
          <a:solidFill>
            <a:schemeClr val="accent1">
              <a:lumMod val="20000"/>
              <a:lumOff val="80000"/>
            </a:schemeClr>
          </a:solidFill>
          <a:ln w="9525" cap="flat" cmpd="sng" algn="ctr">
            <a:solidFill>
              <a:sysClr val="windowText" lastClr="000000"/>
            </a:solidFill>
            <a:prstDash val="solid"/>
          </a:ln>
          <a:effectLst>
            <a:outerShdw blurRad="40000" dist="20000" dir="5400000" rotWithShape="0">
              <a:srgbClr val="000000">
                <a:alpha val="38000"/>
              </a:srgbClr>
            </a:outerShdw>
          </a:effectLst>
        </p:spPr>
        <p:txBody>
          <a:bodyPr anchor="ctr"/>
          <a:lstStyle/>
          <a:p>
            <a:pPr lvl="0">
              <a:defRPr/>
            </a:pPr>
            <a:r>
              <a:rPr lang="vi-VN" sz="2800" dirty="0">
                <a:latin typeface="Arial" pitchFamily="34" charset="0"/>
                <a:cs typeface="Arial" pitchFamily="34" charset="0"/>
              </a:rPr>
              <a:t>như </a:t>
            </a:r>
            <a:r>
              <a:rPr lang="vi-VN" sz="2800" dirty="0" smtClean="0">
                <a:latin typeface="Arial" pitchFamily="34" charset="0"/>
                <a:cs typeface="Arial" pitchFamily="34" charset="0"/>
              </a:rPr>
              <a:t>chơi </a:t>
            </a:r>
            <a:r>
              <a:rPr lang="vi-VN" sz="2800" dirty="0">
                <a:latin typeface="Arial" pitchFamily="34" charset="0"/>
                <a:cs typeface="Arial" pitchFamily="34" charset="0"/>
              </a:rPr>
              <a:t>thể </a:t>
            </a:r>
            <a:r>
              <a:rPr lang="vi-VN" sz="2800" dirty="0" smtClean="0">
                <a:latin typeface="Arial" pitchFamily="34" charset="0"/>
                <a:cs typeface="Arial" pitchFamily="34" charset="0"/>
              </a:rPr>
              <a:t>thao</a:t>
            </a:r>
            <a:endParaRPr kumimoji="0" lang="en-US" sz="2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cxnSp>
        <p:nvCxnSpPr>
          <p:cNvPr id="5" name="Straight Arrow Connector 4"/>
          <p:cNvCxnSpPr>
            <a:stCxn id="11" idx="3"/>
            <a:endCxn id="13" idx="1"/>
          </p:cNvCxnSpPr>
          <p:nvPr/>
        </p:nvCxnSpPr>
        <p:spPr>
          <a:xfrm>
            <a:off x="5029202" y="3777055"/>
            <a:ext cx="965007" cy="2014151"/>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stCxn id="11" idx="3"/>
            <a:endCxn id="12" idx="1"/>
          </p:cNvCxnSpPr>
          <p:nvPr/>
        </p:nvCxnSpPr>
        <p:spPr>
          <a:xfrm>
            <a:off x="5029200" y="3777049"/>
            <a:ext cx="922638" cy="0"/>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317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heel(1)">
                                      <p:cBhvr>
                                        <p:cTn id="7" dur="20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heel(1)">
                                      <p:cBhvr>
                                        <p:cTn id="12" dur="20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heel(1)">
                                      <p:cBhvr>
                                        <p:cTn id="17" dur="20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heel(1)">
                                      <p:cBhvr>
                                        <p:cTn id="2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11" grpId="0" animBg="1"/>
      <p:bldP spid="1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41" name="Rectangle 40"/>
          <p:cNvSpPr/>
          <p:nvPr/>
        </p:nvSpPr>
        <p:spPr>
          <a:xfrm>
            <a:off x="77895" y="3581400"/>
            <a:ext cx="3617806" cy="762000"/>
          </a:xfrm>
          <a:prstGeom prst="rect">
            <a:avLst/>
          </a:prstGeom>
          <a:solidFill>
            <a:schemeClr val="accent1">
              <a:lumMod val="20000"/>
              <a:lumOff val="80000"/>
            </a:schemeClr>
          </a:solidFill>
          <a:ln w="9525" cap="flat" cmpd="sng" algn="ctr">
            <a:solidFill>
              <a:sysClr val="windowText" lastClr="000000"/>
            </a:solidFill>
            <a:prstDash val="solid"/>
          </a:ln>
          <a:effectLst>
            <a:outerShdw blurRad="40000" dist="20000" dir="5400000" rotWithShape="0">
              <a:srgbClr val="000000">
                <a:alpha val="38000"/>
              </a:srgbClr>
            </a:outerShdw>
          </a:effectLst>
        </p:spPr>
        <p:txBody>
          <a:bodyPr anchor="ctr"/>
          <a:lstStyle/>
          <a:p>
            <a:pPr>
              <a:defRPr/>
            </a:pPr>
            <a:r>
              <a:rPr lang="en-US" sz="2800" dirty="0" smtClean="0">
                <a:solidFill>
                  <a:prstClr val="black"/>
                </a:solidFill>
                <a:cs typeface="Arial" pitchFamily="34" charset="0"/>
              </a:rPr>
              <a:t>N</a:t>
            </a:r>
            <a:r>
              <a:rPr lang="vi-VN" sz="2800" dirty="0" smtClean="0">
                <a:solidFill>
                  <a:prstClr val="black"/>
                </a:solidFill>
                <a:cs typeface="Arial" pitchFamily="34" charset="0"/>
              </a:rPr>
              <a:t>hu </a:t>
            </a:r>
            <a:r>
              <a:rPr lang="vi-VN" sz="2800" dirty="0">
                <a:solidFill>
                  <a:prstClr val="black"/>
                </a:solidFill>
                <a:cs typeface="Arial" pitchFamily="34" charset="0"/>
              </a:rPr>
              <a:t>cầu năng </a:t>
            </a:r>
            <a:r>
              <a:rPr lang="vi-VN" sz="2800" dirty="0" smtClean="0">
                <a:solidFill>
                  <a:prstClr val="black"/>
                </a:solidFill>
                <a:cs typeface="Arial" pitchFamily="34" charset="0"/>
              </a:rPr>
              <a:t>lượng</a:t>
            </a:r>
            <a:endParaRPr lang="en-US" sz="2800" kern="0" dirty="0">
              <a:solidFill>
                <a:sysClr val="windowText" lastClr="000000"/>
              </a:solidFill>
              <a:latin typeface="Arial" pitchFamily="34" charset="0"/>
              <a:cs typeface="Arial" pitchFamily="34" charset="0"/>
            </a:endParaRPr>
          </a:p>
        </p:txBody>
      </p:sp>
      <p:sp>
        <p:nvSpPr>
          <p:cNvPr id="12" name="Rectangle 11"/>
          <p:cNvSpPr/>
          <p:nvPr/>
        </p:nvSpPr>
        <p:spPr>
          <a:xfrm>
            <a:off x="5951838" y="2590800"/>
            <a:ext cx="3115962" cy="762000"/>
          </a:xfrm>
          <a:prstGeom prst="rect">
            <a:avLst/>
          </a:prstGeom>
          <a:solidFill>
            <a:schemeClr val="accent6">
              <a:lumMod val="40000"/>
              <a:lumOff val="60000"/>
            </a:schemeClr>
          </a:solidFill>
          <a:ln w="9525" cap="flat" cmpd="sng" algn="ctr">
            <a:solidFill>
              <a:sysClr val="windowText" lastClr="000000"/>
            </a:solidFill>
            <a:prstDash val="solid"/>
          </a:ln>
          <a:effectLst>
            <a:outerShdw blurRad="40000" dist="20000" dir="5400000" rotWithShape="0">
              <a:srgbClr val="000000">
                <a:alpha val="38000"/>
              </a:srgbClr>
            </a:outerShdw>
          </a:effectLst>
        </p:spPr>
        <p:txBody>
          <a:bodyPr anchor="ctr"/>
          <a:lstStyle/>
          <a:p>
            <a:pPr>
              <a:defRPr/>
            </a:pPr>
            <a:r>
              <a:rPr lang="vi-VN" sz="2800" dirty="0">
                <a:solidFill>
                  <a:prstClr val="black"/>
                </a:solidFill>
                <a:cs typeface="Arial" pitchFamily="34" charset="0"/>
              </a:rPr>
              <a:t>tùy theo lứa </a:t>
            </a:r>
            <a:r>
              <a:rPr lang="vi-VN" sz="2800" dirty="0" smtClean="0">
                <a:solidFill>
                  <a:prstClr val="black"/>
                </a:solidFill>
                <a:cs typeface="Arial" pitchFamily="34" charset="0"/>
              </a:rPr>
              <a:t>tuổi</a:t>
            </a:r>
            <a:endParaRPr lang="en-US" sz="2800" kern="0" dirty="0">
              <a:solidFill>
                <a:sysClr val="windowText" lastClr="000000"/>
              </a:solidFill>
              <a:latin typeface="Arial" pitchFamily="34" charset="0"/>
              <a:cs typeface="Arial" pitchFamily="34" charset="0"/>
            </a:endParaRPr>
          </a:p>
        </p:txBody>
      </p:sp>
      <p:sp>
        <p:nvSpPr>
          <p:cNvPr id="13" name="Rectangle 12"/>
          <p:cNvSpPr/>
          <p:nvPr/>
        </p:nvSpPr>
        <p:spPr>
          <a:xfrm>
            <a:off x="5994207" y="4648200"/>
            <a:ext cx="3113302" cy="762000"/>
          </a:xfrm>
          <a:prstGeom prst="rect">
            <a:avLst/>
          </a:prstGeom>
          <a:solidFill>
            <a:schemeClr val="accent6">
              <a:lumMod val="40000"/>
              <a:lumOff val="60000"/>
            </a:schemeClr>
          </a:solidFill>
          <a:ln w="9525" cap="flat" cmpd="sng" algn="ctr">
            <a:solidFill>
              <a:sysClr val="windowText" lastClr="000000"/>
            </a:solidFill>
            <a:prstDash val="solid"/>
          </a:ln>
          <a:effectLst>
            <a:outerShdw blurRad="40000" dist="20000" dir="5400000" rotWithShape="0">
              <a:srgbClr val="000000">
                <a:alpha val="38000"/>
              </a:srgbClr>
            </a:outerShdw>
          </a:effectLst>
        </p:spPr>
        <p:txBody>
          <a:bodyPr anchor="ctr"/>
          <a:lstStyle/>
          <a:p>
            <a:pPr>
              <a:defRPr/>
            </a:pPr>
            <a:r>
              <a:rPr lang="vi-VN" sz="2800" dirty="0">
                <a:solidFill>
                  <a:prstClr val="black"/>
                </a:solidFill>
                <a:cs typeface="Arial" pitchFamily="34" charset="0"/>
              </a:rPr>
              <a:t>tùy theo </a:t>
            </a:r>
            <a:r>
              <a:rPr lang="vi-VN" sz="2800" dirty="0" smtClean="0">
                <a:solidFill>
                  <a:prstClr val="black"/>
                </a:solidFill>
                <a:cs typeface="Arial" pitchFamily="34" charset="0"/>
              </a:rPr>
              <a:t>khả </a:t>
            </a:r>
            <a:r>
              <a:rPr lang="vi-VN" sz="2800" dirty="0">
                <a:solidFill>
                  <a:prstClr val="black"/>
                </a:solidFill>
                <a:cs typeface="Arial" pitchFamily="34" charset="0"/>
              </a:rPr>
              <a:t>năng lao </a:t>
            </a:r>
            <a:r>
              <a:rPr lang="vi-VN" sz="2800" dirty="0" smtClean="0">
                <a:solidFill>
                  <a:prstClr val="black"/>
                </a:solidFill>
                <a:cs typeface="Arial" pitchFamily="34" charset="0"/>
              </a:rPr>
              <a:t>động</a:t>
            </a:r>
            <a:endParaRPr lang="en-US" sz="2800" kern="0" dirty="0">
              <a:solidFill>
                <a:sysClr val="windowText" lastClr="000000"/>
              </a:solidFill>
              <a:latin typeface="Arial" pitchFamily="34" charset="0"/>
              <a:cs typeface="Arial" pitchFamily="34" charset="0"/>
            </a:endParaRPr>
          </a:p>
        </p:txBody>
      </p:sp>
      <p:cxnSp>
        <p:nvCxnSpPr>
          <p:cNvPr id="5" name="Straight Arrow Connector 4"/>
          <p:cNvCxnSpPr>
            <a:stCxn id="41" idx="3"/>
            <a:endCxn id="13" idx="1"/>
          </p:cNvCxnSpPr>
          <p:nvPr/>
        </p:nvCxnSpPr>
        <p:spPr>
          <a:xfrm>
            <a:off x="3695702" y="3962400"/>
            <a:ext cx="2298507" cy="1066800"/>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stCxn id="41" idx="3"/>
            <a:endCxn id="12" idx="1"/>
          </p:cNvCxnSpPr>
          <p:nvPr/>
        </p:nvCxnSpPr>
        <p:spPr>
          <a:xfrm flipV="1">
            <a:off x="3695700" y="2971800"/>
            <a:ext cx="2256138" cy="990600"/>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2" y="1223846"/>
            <a:ext cx="73914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marL="514350" lvl="0" indent="-514350">
              <a:buFontTx/>
              <a:buAutoNum type="arabicPeriod"/>
              <a:defRPr/>
            </a:pPr>
            <a:r>
              <a:rPr lang="vi-VN" sz="3200" b="1" kern="0" dirty="0">
                <a:solidFill>
                  <a:sysClr val="windowText" lastClr="000000"/>
                </a:solidFill>
                <a:latin typeface="Arial" pitchFamily="34" charset="0"/>
                <a:cs typeface="Arial" pitchFamily="34" charset="0"/>
              </a:rPr>
              <a:t>Tầm quan trọng của năng lượng</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endPar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2432071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heel(1)">
                                      <p:cBhvr>
                                        <p:cTn id="7" dur="20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heel(1)">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heel(1)">
                                      <p:cBhvr>
                                        <p:cTn id="1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solidFill>
            <a:schemeClr val="accent3">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latin typeface="Arial" pitchFamily="34" charset="0"/>
                <a:cs typeface="Arial" pitchFamily="34" charset="0"/>
              </a:rPr>
              <a:t>NỘI DUNG</a:t>
            </a:r>
            <a:endParaRPr lang="en-US" b="1" dirty="0" smtClean="0">
              <a:latin typeface="Arial" pitchFamily="34" charset="0"/>
              <a:cs typeface="Arial" pitchFamily="34" charset="0"/>
            </a:endParaRPr>
          </a:p>
        </p:txBody>
      </p:sp>
      <p:sp>
        <p:nvSpPr>
          <p:cNvPr id="39" name="Rectangle 38"/>
          <p:cNvSpPr/>
          <p:nvPr/>
        </p:nvSpPr>
        <p:spPr>
          <a:xfrm>
            <a:off x="0" y="1114431"/>
            <a:ext cx="7848600" cy="790575"/>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b="1" kern="0" dirty="0">
                <a:solidFill>
                  <a:sysClr val="windowText" lastClr="000000"/>
                </a:solidFill>
                <a:latin typeface="Arial" pitchFamily="34" charset="0"/>
                <a:cs typeface="Arial" pitchFamily="34" charset="0"/>
              </a:rPr>
              <a:t>2. Các dạng năng lượng trong cơ </a:t>
            </a:r>
            <a:r>
              <a:rPr lang="vi-VN" sz="3200" b="1" kern="0" dirty="0" smtClean="0">
                <a:solidFill>
                  <a:sysClr val="windowText" lastClr="000000"/>
                </a:solidFill>
                <a:latin typeface="Arial" pitchFamily="34" charset="0"/>
                <a:cs typeface="Arial" pitchFamily="34" charset="0"/>
              </a:rPr>
              <a:t>thể</a:t>
            </a:r>
            <a:endPar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14" name="Rounded Rectangle 13"/>
          <p:cNvSpPr/>
          <p:nvPr/>
        </p:nvSpPr>
        <p:spPr>
          <a:xfrm>
            <a:off x="175054" y="4455647"/>
            <a:ext cx="8130746" cy="954559"/>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vi-VN" sz="2800" b="1" dirty="0">
                <a:solidFill>
                  <a:prstClr val="black"/>
                </a:solidFill>
                <a:latin typeface="Arial" pitchFamily="34" charset="0"/>
                <a:cs typeface="Arial" pitchFamily="34" charset="0"/>
              </a:rPr>
              <a:t>Điện năng</a:t>
            </a:r>
            <a:r>
              <a:rPr lang="vi-VN" sz="2800" dirty="0">
                <a:solidFill>
                  <a:prstClr val="black"/>
                </a:solidFill>
                <a:latin typeface="Arial" pitchFamily="34" charset="0"/>
                <a:cs typeface="Arial" pitchFamily="34" charset="0"/>
              </a:rPr>
              <a:t>: do dòng ion chuyển động qua màng, tạo điện thế màng tế bào</a:t>
            </a:r>
            <a:r>
              <a:rPr lang="vi-VN" sz="2800" dirty="0" smtClean="0">
                <a:solidFill>
                  <a:prstClr val="black"/>
                </a:solidFill>
                <a:latin typeface="Arial" pitchFamily="34" charset="0"/>
                <a:cs typeface="Arial" pitchFamily="34" charset="0"/>
              </a:rPr>
              <a:t>.</a:t>
            </a:r>
            <a:endParaRPr lang="vi-VN" sz="2800" dirty="0">
              <a:solidFill>
                <a:prstClr val="black"/>
              </a:solidFill>
              <a:latin typeface="Arial" pitchFamily="34" charset="0"/>
              <a:cs typeface="Arial" pitchFamily="34" charset="0"/>
            </a:endParaRPr>
          </a:p>
        </p:txBody>
      </p:sp>
      <p:sp>
        <p:nvSpPr>
          <p:cNvPr id="15" name="Rounded Rectangle 14"/>
          <p:cNvSpPr/>
          <p:nvPr/>
        </p:nvSpPr>
        <p:spPr>
          <a:xfrm>
            <a:off x="152400" y="2209800"/>
            <a:ext cx="8153400" cy="1066800"/>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vi-VN" sz="2800" b="1" dirty="0">
                <a:solidFill>
                  <a:prstClr val="black"/>
                </a:solidFill>
                <a:latin typeface="Arial" pitchFamily="34" charset="0"/>
                <a:cs typeface="Arial" pitchFamily="34" charset="0"/>
              </a:rPr>
              <a:t>Nhiệt năng</a:t>
            </a:r>
            <a:r>
              <a:rPr lang="vi-VN" sz="2800" dirty="0">
                <a:solidFill>
                  <a:prstClr val="black"/>
                </a:solidFill>
                <a:latin typeface="Arial" pitchFamily="34" charset="0"/>
                <a:cs typeface="Arial" pitchFamily="34" charset="0"/>
              </a:rPr>
              <a:t>: duy trì thân nhiệt, phần nhiệt năng dư thừa thải ra ngoài bằng quá trình thải nhiệt</a:t>
            </a:r>
            <a:r>
              <a:rPr lang="vi-VN" sz="2800" dirty="0" smtClean="0">
                <a:solidFill>
                  <a:prstClr val="black"/>
                </a:solidFill>
                <a:latin typeface="Arial" pitchFamily="34" charset="0"/>
                <a:cs typeface="Arial" pitchFamily="34" charset="0"/>
              </a:rPr>
              <a:t>.</a:t>
            </a:r>
            <a:endParaRPr lang="vi-VN" sz="2800" dirty="0">
              <a:solidFill>
                <a:prstClr val="black"/>
              </a:solidFill>
              <a:latin typeface="Arial" pitchFamily="34" charset="0"/>
              <a:cs typeface="Arial" pitchFamily="34" charset="0"/>
            </a:endParaRPr>
          </a:p>
        </p:txBody>
      </p:sp>
      <p:sp>
        <p:nvSpPr>
          <p:cNvPr id="16" name="Rounded Rectangle 15"/>
          <p:cNvSpPr/>
          <p:nvPr/>
        </p:nvSpPr>
        <p:spPr>
          <a:xfrm>
            <a:off x="152400" y="3581400"/>
            <a:ext cx="8153400" cy="6096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vi-VN" sz="2800" b="1" dirty="0" smtClean="0">
                <a:solidFill>
                  <a:prstClr val="black"/>
                </a:solidFill>
                <a:latin typeface="Arial" pitchFamily="34" charset="0"/>
                <a:cs typeface="Arial" pitchFamily="34" charset="0"/>
              </a:rPr>
              <a:t>Động </a:t>
            </a:r>
            <a:r>
              <a:rPr lang="vi-VN" sz="2800" b="1" dirty="0">
                <a:solidFill>
                  <a:prstClr val="black"/>
                </a:solidFill>
                <a:latin typeface="Arial" pitchFamily="34" charset="0"/>
                <a:cs typeface="Arial" pitchFamily="34" charset="0"/>
              </a:rPr>
              <a:t>năng</a:t>
            </a:r>
            <a:r>
              <a:rPr lang="vi-VN" sz="2800" dirty="0">
                <a:solidFill>
                  <a:prstClr val="black"/>
                </a:solidFill>
                <a:latin typeface="Arial" pitchFamily="34" charset="0"/>
                <a:cs typeface="Arial" pitchFamily="34" charset="0"/>
              </a:rPr>
              <a:t>: giúp cho các cơ quan hoạt động.</a:t>
            </a:r>
          </a:p>
        </p:txBody>
      </p:sp>
      <p:sp>
        <p:nvSpPr>
          <p:cNvPr id="17" name="Rounded Rectangle 16"/>
          <p:cNvSpPr/>
          <p:nvPr/>
        </p:nvSpPr>
        <p:spPr>
          <a:xfrm>
            <a:off x="175054" y="5715000"/>
            <a:ext cx="8130746" cy="9906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vi-VN" sz="2800" b="1" dirty="0" smtClean="0">
                <a:solidFill>
                  <a:prstClr val="black"/>
                </a:solidFill>
                <a:latin typeface="Arial" pitchFamily="34" charset="0"/>
                <a:cs typeface="Arial" pitchFamily="34" charset="0"/>
              </a:rPr>
              <a:t>Hóa </a:t>
            </a:r>
            <a:r>
              <a:rPr lang="vi-VN" sz="2800" b="1" dirty="0">
                <a:solidFill>
                  <a:prstClr val="black"/>
                </a:solidFill>
                <a:latin typeface="Arial" pitchFamily="34" charset="0"/>
                <a:cs typeface="Arial" pitchFamily="34" charset="0"/>
              </a:rPr>
              <a:t>năng</a:t>
            </a:r>
            <a:r>
              <a:rPr lang="vi-VN" sz="2800" dirty="0">
                <a:solidFill>
                  <a:prstClr val="black"/>
                </a:solidFill>
                <a:latin typeface="Arial" pitchFamily="34" charset="0"/>
                <a:cs typeface="Arial" pitchFamily="34" charset="0"/>
              </a:rPr>
              <a:t>: Năng lượng tích lũy trong các liên kết hóa học. </a:t>
            </a:r>
          </a:p>
        </p:txBody>
      </p:sp>
    </p:spTree>
    <p:extLst>
      <p:ext uri="{BB962C8B-B14F-4D97-AF65-F5344CB8AC3E}">
        <p14:creationId xmlns:p14="http://schemas.microsoft.com/office/powerpoint/2010/main" val="883872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heel(1)">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2000"/>
                                        <p:tgtEl>
                                          <p:spTgt spid="15"/>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heel(1)">
                                      <p:cBhvr>
                                        <p:cTn id="15" dur="20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circle(in)">
                                      <p:cBhvr>
                                        <p:cTn id="20" dur="2000"/>
                                        <p:tgtEl>
                                          <p:spTgt spid="14"/>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circle(in)">
                                      <p:cBhvr>
                                        <p:cTn id="23"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14" grpId="0" animBg="1"/>
      <p:bldP spid="15" grpId="0" animBg="1"/>
      <p:bldP spid="16"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latin typeface="Arial" pitchFamily="34" charset="0"/>
                <a:cs typeface="Arial" pitchFamily="34" charset="0"/>
              </a:rPr>
              <a:t>NỘI DUNG</a:t>
            </a:r>
            <a:endParaRPr lang="en-US" b="1" dirty="0" smtClean="0">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lvl="0">
              <a:defRPr/>
            </a:pPr>
            <a:r>
              <a:rPr lang="vi-VN" sz="3200" b="1" kern="0" dirty="0">
                <a:solidFill>
                  <a:sysClr val="windowText" lastClr="000000"/>
                </a:solidFill>
                <a:latin typeface="Arial" pitchFamily="34" charset="0"/>
                <a:cs typeface="Arial" pitchFamily="34" charset="0"/>
              </a:rPr>
              <a:t>3. Tiêu hao năng lượng</a:t>
            </a:r>
            <a:endPar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15" name="Rounded Rectangle 14"/>
          <p:cNvSpPr/>
          <p:nvPr/>
        </p:nvSpPr>
        <p:spPr>
          <a:xfrm>
            <a:off x="152400" y="2209800"/>
            <a:ext cx="8763000" cy="13716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vi-VN" sz="2800" dirty="0">
                <a:solidFill>
                  <a:prstClr val="black"/>
                </a:solidFill>
                <a:latin typeface="Arial" pitchFamily="34" charset="0"/>
                <a:cs typeface="Arial" pitchFamily="34" charset="0"/>
              </a:rPr>
              <a:t>Mức năng lượng mà cơ thể </a:t>
            </a:r>
            <a:r>
              <a:rPr lang="vi-VN" sz="2800" b="1" dirty="0">
                <a:solidFill>
                  <a:prstClr val="black"/>
                </a:solidFill>
                <a:latin typeface="Arial" pitchFamily="34" charset="0"/>
                <a:cs typeface="Arial" pitchFamily="34" charset="0"/>
              </a:rPr>
              <a:t>hấp thu </a:t>
            </a:r>
            <a:r>
              <a:rPr lang="vi-VN" sz="2800" dirty="0">
                <a:solidFill>
                  <a:prstClr val="black"/>
                </a:solidFill>
                <a:latin typeface="Arial" pitchFamily="34" charset="0"/>
                <a:cs typeface="Arial" pitchFamily="34" charset="0"/>
              </a:rPr>
              <a:t>được cần phải </a:t>
            </a:r>
            <a:r>
              <a:rPr lang="vi-VN" sz="2800" b="1" dirty="0">
                <a:solidFill>
                  <a:prstClr val="black"/>
                </a:solidFill>
                <a:latin typeface="Arial" pitchFamily="34" charset="0"/>
                <a:cs typeface="Arial" pitchFamily="34" charset="0"/>
              </a:rPr>
              <a:t>cân bằng </a:t>
            </a:r>
            <a:r>
              <a:rPr lang="vi-VN" sz="2800" dirty="0">
                <a:solidFill>
                  <a:prstClr val="black"/>
                </a:solidFill>
                <a:latin typeface="Arial" pitchFamily="34" charset="0"/>
                <a:cs typeface="Arial" pitchFamily="34" charset="0"/>
              </a:rPr>
              <a:t>với năng lượng </a:t>
            </a:r>
            <a:r>
              <a:rPr lang="vi-VN" sz="2800" b="1" dirty="0">
                <a:solidFill>
                  <a:prstClr val="black"/>
                </a:solidFill>
                <a:latin typeface="Arial" pitchFamily="34" charset="0"/>
                <a:cs typeface="Arial" pitchFamily="34" charset="0"/>
              </a:rPr>
              <a:t>tiêu hao </a:t>
            </a:r>
            <a:r>
              <a:rPr lang="vi-VN" sz="2800" dirty="0">
                <a:solidFill>
                  <a:prstClr val="black"/>
                </a:solidFill>
                <a:latin typeface="Arial" pitchFamily="34" charset="0"/>
                <a:cs typeface="Arial" pitchFamily="34" charset="0"/>
              </a:rPr>
              <a:t>cho việc duy trì sự sống và hoạt động</a:t>
            </a:r>
          </a:p>
        </p:txBody>
      </p:sp>
      <p:sp>
        <p:nvSpPr>
          <p:cNvPr id="16" name="Rounded Rectangle 15"/>
          <p:cNvSpPr/>
          <p:nvPr/>
        </p:nvSpPr>
        <p:spPr>
          <a:xfrm>
            <a:off x="200797" y="3962400"/>
            <a:ext cx="8763000" cy="1219200"/>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lvl="0">
              <a:defRPr/>
            </a:pPr>
            <a:r>
              <a:rPr lang="vi-VN" sz="2800" dirty="0">
                <a:solidFill>
                  <a:prstClr val="black"/>
                </a:solidFill>
                <a:latin typeface="Arial" pitchFamily="34" charset="0"/>
                <a:cs typeface="Arial" pitchFamily="34" charset="0"/>
              </a:rPr>
              <a:t>Sự hấp thu và tiêu hao năng lượng ở người </a:t>
            </a:r>
            <a:r>
              <a:rPr lang="vi-VN" sz="2800" b="1" dirty="0">
                <a:solidFill>
                  <a:prstClr val="black"/>
                </a:solidFill>
                <a:latin typeface="Arial" pitchFamily="34" charset="0"/>
                <a:cs typeface="Arial" pitchFamily="34" charset="0"/>
              </a:rPr>
              <a:t>trưởng thành khỏe mạnh </a:t>
            </a:r>
            <a:r>
              <a:rPr lang="vi-VN" sz="2800" dirty="0">
                <a:solidFill>
                  <a:prstClr val="black"/>
                </a:solidFill>
                <a:latin typeface="Arial" pitchFamily="34" charset="0"/>
                <a:cs typeface="Arial" pitchFamily="34" charset="0"/>
              </a:rPr>
              <a:t>về cơ bản là </a:t>
            </a:r>
            <a:r>
              <a:rPr lang="vi-VN" sz="2800" b="1" dirty="0">
                <a:solidFill>
                  <a:prstClr val="black"/>
                </a:solidFill>
                <a:latin typeface="Arial" pitchFamily="34" charset="0"/>
                <a:cs typeface="Arial" pitchFamily="34" charset="0"/>
              </a:rPr>
              <a:t>cân bằng</a:t>
            </a:r>
            <a:r>
              <a:rPr lang="vi-VN" sz="2800" dirty="0">
                <a:solidFill>
                  <a:prstClr val="black"/>
                </a:solidFill>
                <a:latin typeface="Arial" pitchFamily="34" charset="0"/>
                <a:cs typeface="Arial" pitchFamily="34" charset="0"/>
              </a:rPr>
              <a:t>, </a:t>
            </a:r>
          </a:p>
        </p:txBody>
      </p:sp>
      <p:sp>
        <p:nvSpPr>
          <p:cNvPr id="17" name="Rounded Rectangle 16"/>
          <p:cNvSpPr/>
          <p:nvPr/>
        </p:nvSpPr>
        <p:spPr>
          <a:xfrm>
            <a:off x="175054" y="5562600"/>
            <a:ext cx="8740346" cy="990600"/>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latin typeface="Arial" pitchFamily="34" charset="0"/>
                <a:cs typeface="Arial" pitchFamily="34" charset="0"/>
              </a:rPr>
              <a:t>được </a:t>
            </a:r>
            <a:r>
              <a:rPr lang="vi-VN" sz="2800" b="1" dirty="0">
                <a:solidFill>
                  <a:prstClr val="black"/>
                </a:solidFill>
                <a:latin typeface="Arial" pitchFamily="34" charset="0"/>
                <a:cs typeface="Arial" pitchFamily="34" charset="0"/>
              </a:rPr>
              <a:t>thể hiện </a:t>
            </a:r>
            <a:r>
              <a:rPr lang="vi-VN" sz="2800" dirty="0">
                <a:solidFill>
                  <a:prstClr val="black"/>
                </a:solidFill>
                <a:latin typeface="Arial" pitchFamily="34" charset="0"/>
                <a:cs typeface="Arial" pitchFamily="34" charset="0"/>
              </a:rPr>
              <a:t>chủ yếu ở mức cố định tương đối về </a:t>
            </a:r>
            <a:r>
              <a:rPr lang="vi-VN" sz="2800" b="1" dirty="0">
                <a:solidFill>
                  <a:prstClr val="black"/>
                </a:solidFill>
                <a:latin typeface="Arial" pitchFamily="34" charset="0"/>
                <a:cs typeface="Arial" pitchFamily="34" charset="0"/>
              </a:rPr>
              <a:t>trọng lượng cơ thể</a:t>
            </a:r>
            <a:r>
              <a:rPr lang="vi-VN" sz="2800" dirty="0">
                <a:solidFill>
                  <a:prstClr val="black"/>
                </a:solidFill>
                <a:latin typeface="Arial" pitchFamily="34" charset="0"/>
                <a:cs typeface="Arial" pitchFamily="34" charset="0"/>
              </a:rPr>
              <a:t>. </a:t>
            </a:r>
          </a:p>
        </p:txBody>
      </p:sp>
    </p:spTree>
    <p:extLst>
      <p:ext uri="{BB962C8B-B14F-4D97-AF65-F5344CB8AC3E}">
        <p14:creationId xmlns:p14="http://schemas.microsoft.com/office/powerpoint/2010/main" val="3392121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heel(1)">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down)">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arn(inVertic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15" grpId="0" animBg="1"/>
      <p:bldP spid="16" grpId="0" animBg="1"/>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35" y="-7938"/>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52400" y="2209800"/>
            <a:ext cx="5257800" cy="13716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Nếu </a:t>
            </a:r>
            <a:endParaRPr lang="en-US" sz="2800" dirty="0" smtClean="0">
              <a:solidFill>
                <a:prstClr val="black"/>
              </a:solidFill>
              <a:cs typeface="Arial" pitchFamily="34" charset="0"/>
            </a:endParaRPr>
          </a:p>
          <a:p>
            <a:pPr>
              <a:defRPr/>
            </a:pPr>
            <a:r>
              <a:rPr lang="vi-VN" sz="2800" dirty="0" smtClean="0">
                <a:solidFill>
                  <a:prstClr val="black"/>
                </a:solidFill>
                <a:cs typeface="Arial" pitchFamily="34" charset="0"/>
              </a:rPr>
              <a:t>hấp </a:t>
            </a:r>
            <a:r>
              <a:rPr lang="vi-VN" sz="2800" dirty="0">
                <a:solidFill>
                  <a:prstClr val="black"/>
                </a:solidFill>
                <a:cs typeface="Arial" pitchFamily="34" charset="0"/>
              </a:rPr>
              <a:t>thu năng lượng </a:t>
            </a:r>
            <a:r>
              <a:rPr lang="en-US" sz="2800" dirty="0" smtClean="0">
                <a:solidFill>
                  <a:prstClr val="black"/>
                </a:solidFill>
                <a:cs typeface="Arial" pitchFamily="34" charset="0"/>
              </a:rPr>
              <a:t>&gt; </a:t>
            </a:r>
            <a:r>
              <a:rPr lang="vi-VN" sz="2800" dirty="0" smtClean="0">
                <a:solidFill>
                  <a:prstClr val="black"/>
                </a:solidFill>
                <a:cs typeface="Arial" pitchFamily="34" charset="0"/>
              </a:rPr>
              <a:t> </a:t>
            </a:r>
            <a:r>
              <a:rPr lang="vi-VN" sz="2800" dirty="0">
                <a:solidFill>
                  <a:prstClr val="black"/>
                </a:solidFill>
                <a:cs typeface="Arial" pitchFamily="34" charset="0"/>
              </a:rPr>
              <a:t>tiêu </a:t>
            </a:r>
            <a:r>
              <a:rPr lang="vi-VN" sz="2800" dirty="0" smtClean="0">
                <a:solidFill>
                  <a:prstClr val="black"/>
                </a:solidFill>
                <a:cs typeface="Arial" pitchFamily="34" charset="0"/>
              </a:rPr>
              <a:t>hao</a:t>
            </a:r>
            <a:endParaRPr lang="vi-VN" sz="2800" dirty="0">
              <a:solidFill>
                <a:prstClr val="black"/>
              </a:solidFill>
              <a:cs typeface="Arial" pitchFamily="34" charset="0"/>
            </a:endParaRPr>
          </a:p>
        </p:txBody>
      </p:sp>
      <p:sp>
        <p:nvSpPr>
          <p:cNvPr id="11" name="Rounded Rectangle 10"/>
          <p:cNvSpPr/>
          <p:nvPr/>
        </p:nvSpPr>
        <p:spPr>
          <a:xfrm>
            <a:off x="5706762" y="2971800"/>
            <a:ext cx="3200400" cy="13716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thì </a:t>
            </a:r>
            <a:r>
              <a:rPr lang="vi-VN" sz="2800" dirty="0">
                <a:solidFill>
                  <a:prstClr val="black"/>
                </a:solidFill>
                <a:cs typeface="Arial" pitchFamily="34" charset="0"/>
              </a:rPr>
              <a:t>trọng lượng cơ thể sẽ tăng lên. </a:t>
            </a:r>
          </a:p>
        </p:txBody>
      </p:sp>
      <p:sp>
        <p:nvSpPr>
          <p:cNvPr id="12" name="Rounded Rectangle 11"/>
          <p:cNvSpPr/>
          <p:nvPr/>
        </p:nvSpPr>
        <p:spPr>
          <a:xfrm>
            <a:off x="152400" y="4648200"/>
            <a:ext cx="5257800" cy="13716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Nếu </a:t>
            </a:r>
            <a:endParaRPr lang="en-US" sz="2800" dirty="0" smtClean="0">
              <a:solidFill>
                <a:prstClr val="black"/>
              </a:solidFill>
              <a:cs typeface="Arial" pitchFamily="34" charset="0"/>
            </a:endParaRPr>
          </a:p>
          <a:p>
            <a:pPr>
              <a:defRPr/>
            </a:pPr>
            <a:r>
              <a:rPr lang="vi-VN" sz="2800" dirty="0" smtClean="0">
                <a:solidFill>
                  <a:prstClr val="black"/>
                </a:solidFill>
                <a:cs typeface="Arial" pitchFamily="34" charset="0"/>
              </a:rPr>
              <a:t>hấp </a:t>
            </a:r>
            <a:r>
              <a:rPr lang="vi-VN" sz="2800" dirty="0">
                <a:solidFill>
                  <a:prstClr val="black"/>
                </a:solidFill>
                <a:cs typeface="Arial" pitchFamily="34" charset="0"/>
              </a:rPr>
              <a:t>thu năng lượng </a:t>
            </a:r>
            <a:r>
              <a:rPr lang="en-US" sz="2800" dirty="0" smtClean="0">
                <a:solidFill>
                  <a:prstClr val="black"/>
                </a:solidFill>
                <a:cs typeface="Arial" pitchFamily="34" charset="0"/>
              </a:rPr>
              <a:t>&lt; </a:t>
            </a:r>
            <a:r>
              <a:rPr lang="vi-VN" sz="2800" dirty="0" smtClean="0">
                <a:solidFill>
                  <a:prstClr val="black"/>
                </a:solidFill>
                <a:cs typeface="Arial" pitchFamily="34" charset="0"/>
              </a:rPr>
              <a:t> </a:t>
            </a:r>
            <a:r>
              <a:rPr lang="vi-VN" sz="2800" dirty="0">
                <a:solidFill>
                  <a:prstClr val="black"/>
                </a:solidFill>
                <a:cs typeface="Arial" pitchFamily="34" charset="0"/>
              </a:rPr>
              <a:t>tiêu </a:t>
            </a:r>
            <a:r>
              <a:rPr lang="vi-VN" sz="2800" dirty="0" smtClean="0">
                <a:solidFill>
                  <a:prstClr val="black"/>
                </a:solidFill>
                <a:cs typeface="Arial" pitchFamily="34" charset="0"/>
              </a:rPr>
              <a:t>hao</a:t>
            </a:r>
            <a:endParaRPr lang="vi-VN" sz="2800" dirty="0">
              <a:solidFill>
                <a:prstClr val="black"/>
              </a:solidFill>
              <a:cs typeface="Arial" pitchFamily="34" charset="0"/>
            </a:endParaRPr>
          </a:p>
        </p:txBody>
      </p:sp>
      <p:sp>
        <p:nvSpPr>
          <p:cNvPr id="13" name="Rounded Rectangle 12"/>
          <p:cNvSpPr/>
          <p:nvPr/>
        </p:nvSpPr>
        <p:spPr>
          <a:xfrm>
            <a:off x="5706762" y="5410200"/>
            <a:ext cx="3200400" cy="13716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thì </a:t>
            </a:r>
            <a:r>
              <a:rPr lang="vi-VN" sz="2800" dirty="0">
                <a:solidFill>
                  <a:prstClr val="black"/>
                </a:solidFill>
                <a:cs typeface="Arial" pitchFamily="34" charset="0"/>
              </a:rPr>
              <a:t>trọng lượng cơ thể sẽ </a:t>
            </a:r>
            <a:r>
              <a:rPr lang="en-US" sz="2800" dirty="0" err="1" smtClean="0">
                <a:solidFill>
                  <a:prstClr val="black"/>
                </a:solidFill>
                <a:latin typeface="Arial" pitchFamily="34" charset="0"/>
                <a:cs typeface="Arial" pitchFamily="34" charset="0"/>
              </a:rPr>
              <a:t>giảm</a:t>
            </a:r>
            <a:r>
              <a:rPr lang="vi-VN" sz="2800" dirty="0" smtClean="0">
                <a:solidFill>
                  <a:prstClr val="black"/>
                </a:solidFill>
                <a:cs typeface="Arial" pitchFamily="34" charset="0"/>
              </a:rPr>
              <a:t>. </a:t>
            </a:r>
            <a:endParaRPr lang="vi-VN" sz="2800" dirty="0">
              <a:solidFill>
                <a:prstClr val="black"/>
              </a:solidFill>
              <a:cs typeface="Arial" pitchFamily="34" charset="0"/>
            </a:endParaRPr>
          </a:p>
        </p:txBody>
      </p:sp>
    </p:spTree>
    <p:extLst>
      <p:ext uri="{BB962C8B-B14F-4D97-AF65-F5344CB8AC3E}">
        <p14:creationId xmlns:p14="http://schemas.microsoft.com/office/powerpoint/2010/main" val="3587365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54" y="-7938"/>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0" y="3124200"/>
            <a:ext cx="3124200" cy="28956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Cơ thể hàng ngày tiêu hao năng lượng vào </a:t>
            </a:r>
            <a:r>
              <a:rPr lang="vi-VN" sz="2800" b="1" dirty="0">
                <a:solidFill>
                  <a:schemeClr val="tx1"/>
                </a:solidFill>
                <a:cs typeface="Arial" pitchFamily="34" charset="0"/>
              </a:rPr>
              <a:t>3 mục đích</a:t>
            </a:r>
          </a:p>
        </p:txBody>
      </p:sp>
      <p:sp>
        <p:nvSpPr>
          <p:cNvPr id="11" name="Rounded Rectangle 10"/>
          <p:cNvSpPr/>
          <p:nvPr/>
        </p:nvSpPr>
        <p:spPr>
          <a:xfrm>
            <a:off x="3505200" y="2743206"/>
            <a:ext cx="5638800" cy="811127"/>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Những hoạt động cơ bản của cơ thể (chuyển hóa cơ bản</a:t>
            </a:r>
            <a:r>
              <a:rPr lang="vi-VN" sz="2800" dirty="0" smtClean="0">
                <a:solidFill>
                  <a:prstClr val="black"/>
                </a:solidFill>
                <a:cs typeface="Arial" pitchFamily="34" charset="0"/>
              </a:rPr>
              <a:t>)</a:t>
            </a:r>
            <a:r>
              <a:rPr lang="en-US" sz="2800" dirty="0">
                <a:solidFill>
                  <a:prstClr val="black"/>
                </a:solidFill>
                <a:cs typeface="Arial" pitchFamily="34" charset="0"/>
              </a:rPr>
              <a:t> 60 -</a:t>
            </a:r>
            <a:r>
              <a:rPr lang="en-US" sz="2800" dirty="0" smtClean="0">
                <a:solidFill>
                  <a:prstClr val="black"/>
                </a:solidFill>
                <a:cs typeface="Arial" pitchFamily="34" charset="0"/>
              </a:rPr>
              <a:t>70</a:t>
            </a:r>
            <a:r>
              <a:rPr lang="en-US" sz="2800" dirty="0">
                <a:solidFill>
                  <a:prstClr val="black"/>
                </a:solidFill>
                <a:cs typeface="Arial" pitchFamily="34" charset="0"/>
              </a:rPr>
              <a:t>%</a:t>
            </a:r>
            <a:endParaRPr lang="vi-VN" sz="2800" dirty="0">
              <a:solidFill>
                <a:prstClr val="black"/>
              </a:solidFill>
              <a:cs typeface="Arial" pitchFamily="34" charset="0"/>
            </a:endParaRPr>
          </a:p>
        </p:txBody>
      </p:sp>
      <p:sp>
        <p:nvSpPr>
          <p:cNvPr id="12" name="Rounded Rectangle 11"/>
          <p:cNvSpPr/>
          <p:nvPr/>
        </p:nvSpPr>
        <p:spPr>
          <a:xfrm>
            <a:off x="3505200" y="4114800"/>
            <a:ext cx="5638800" cy="838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Những hoạt động sinh nhiệt (chuyển hóa thức ăn</a:t>
            </a:r>
            <a:r>
              <a:rPr lang="vi-VN" sz="2800" dirty="0" smtClean="0">
                <a:solidFill>
                  <a:prstClr val="black"/>
                </a:solidFill>
                <a:cs typeface="Arial" pitchFamily="34" charset="0"/>
              </a:rPr>
              <a:t>)</a:t>
            </a:r>
            <a:r>
              <a:rPr lang="vi-VN" sz="2800" dirty="0"/>
              <a:t> 10%</a:t>
            </a:r>
            <a:endParaRPr lang="vi-VN" sz="2800" dirty="0">
              <a:solidFill>
                <a:prstClr val="black"/>
              </a:solidFill>
              <a:cs typeface="Arial" pitchFamily="34" charset="0"/>
            </a:endParaRPr>
          </a:p>
        </p:txBody>
      </p:sp>
      <p:sp>
        <p:nvSpPr>
          <p:cNvPr id="13" name="Rounded Rectangle 12"/>
          <p:cNvSpPr/>
          <p:nvPr/>
        </p:nvSpPr>
        <p:spPr>
          <a:xfrm>
            <a:off x="3505200" y="5562600"/>
            <a:ext cx="5638800" cy="9144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Những hoạt động vật lý (lao động thể lực, hoạt động cơ</a:t>
            </a:r>
            <a:r>
              <a:rPr lang="vi-VN" sz="2800" dirty="0" smtClean="0">
                <a:solidFill>
                  <a:prstClr val="black"/>
                </a:solidFill>
                <a:cs typeface="Arial" pitchFamily="34" charset="0"/>
              </a:rPr>
              <a:t>)</a:t>
            </a:r>
            <a:r>
              <a:rPr lang="en-US" sz="2800" dirty="0" smtClean="0">
                <a:solidFill>
                  <a:prstClr val="black"/>
                </a:solidFill>
                <a:cs typeface="Arial" pitchFamily="34" charset="0"/>
              </a:rPr>
              <a:t> </a:t>
            </a:r>
            <a:r>
              <a:rPr lang="vi-VN" sz="2800" dirty="0" smtClean="0"/>
              <a:t>20</a:t>
            </a:r>
            <a:r>
              <a:rPr lang="en-US" sz="2800" dirty="0" smtClean="0"/>
              <a:t>-</a:t>
            </a:r>
            <a:r>
              <a:rPr lang="vi-VN" sz="2800" dirty="0" smtClean="0"/>
              <a:t> </a:t>
            </a:r>
            <a:r>
              <a:rPr lang="vi-VN" sz="2800" dirty="0"/>
              <a:t>30% </a:t>
            </a:r>
            <a:endParaRPr lang="vi-VN" sz="2800" dirty="0">
              <a:solidFill>
                <a:prstClr val="black"/>
              </a:solidFill>
              <a:cs typeface="Arial" pitchFamily="34" charset="0"/>
            </a:endParaRPr>
          </a:p>
        </p:txBody>
      </p:sp>
      <p:cxnSp>
        <p:nvCxnSpPr>
          <p:cNvPr id="5" name="Straight Arrow Connector 4"/>
          <p:cNvCxnSpPr>
            <a:stCxn id="15" idx="3"/>
            <a:endCxn id="11" idx="1"/>
          </p:cNvCxnSpPr>
          <p:nvPr/>
        </p:nvCxnSpPr>
        <p:spPr>
          <a:xfrm flipV="1">
            <a:off x="3124200" y="3148764"/>
            <a:ext cx="381000" cy="142323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stCxn id="15" idx="3"/>
            <a:endCxn id="12" idx="1"/>
          </p:cNvCxnSpPr>
          <p:nvPr/>
        </p:nvCxnSpPr>
        <p:spPr>
          <a:xfrm flipV="1">
            <a:off x="3124200" y="4533900"/>
            <a:ext cx="381000" cy="381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stCxn id="15" idx="3"/>
          </p:cNvCxnSpPr>
          <p:nvPr/>
        </p:nvCxnSpPr>
        <p:spPr>
          <a:xfrm>
            <a:off x="3124200" y="4572000"/>
            <a:ext cx="381000" cy="16002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2570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3.1. Tiêu hao năng lượng cho chuyển hóa cơ bản</a:t>
            </a:r>
          </a:p>
        </p:txBody>
      </p:sp>
      <p:sp>
        <p:nvSpPr>
          <p:cNvPr id="11" name="Rounded Rectangle 10"/>
          <p:cNvSpPr/>
          <p:nvPr/>
        </p:nvSpPr>
        <p:spPr>
          <a:xfrm>
            <a:off x="183295" y="2971800"/>
            <a:ext cx="4361935" cy="17526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err="1">
                <a:latin typeface="Arial" pitchFamily="34" charset="0"/>
                <a:cs typeface="Arial" pitchFamily="34" charset="0"/>
              </a:rPr>
              <a:t>Đó</a:t>
            </a:r>
            <a:r>
              <a:rPr lang="en-US" sz="2800" dirty="0">
                <a:latin typeface="Arial" pitchFamily="34" charset="0"/>
                <a:cs typeface="Arial" pitchFamily="34" charset="0"/>
              </a:rPr>
              <a:t> </a:t>
            </a:r>
            <a:r>
              <a:rPr lang="en-US" sz="2800" dirty="0" err="1">
                <a:latin typeface="Arial" pitchFamily="34" charset="0"/>
                <a:cs typeface="Arial" pitchFamily="34" charset="0"/>
              </a:rPr>
              <a:t>là</a:t>
            </a:r>
            <a:r>
              <a:rPr lang="en-US" sz="2800" dirty="0">
                <a:latin typeface="Arial" pitchFamily="34" charset="0"/>
                <a:cs typeface="Arial" pitchFamily="34" charset="0"/>
              </a:rPr>
              <a:t> </a:t>
            </a:r>
            <a:r>
              <a:rPr lang="en-US" sz="2800" dirty="0" err="1">
                <a:latin typeface="Arial" pitchFamily="34" charset="0"/>
                <a:cs typeface="Arial" pitchFamily="34" charset="0"/>
              </a:rPr>
              <a:t>năng</a:t>
            </a:r>
            <a:r>
              <a:rPr lang="en-US" sz="2800" dirty="0">
                <a:latin typeface="Arial" pitchFamily="34" charset="0"/>
                <a:cs typeface="Arial" pitchFamily="34" charset="0"/>
              </a:rPr>
              <a:t> </a:t>
            </a:r>
            <a:r>
              <a:rPr lang="en-US" sz="2800" dirty="0" err="1">
                <a:latin typeface="Arial" pitchFamily="34" charset="0"/>
                <a:cs typeface="Arial" pitchFamily="34" charset="0"/>
              </a:rPr>
              <a:t>lượng</a:t>
            </a:r>
            <a:r>
              <a:rPr lang="en-US" sz="2800" dirty="0">
                <a:latin typeface="Arial" pitchFamily="34" charset="0"/>
                <a:cs typeface="Arial" pitchFamily="34" charset="0"/>
              </a:rPr>
              <a:t> </a:t>
            </a:r>
            <a:r>
              <a:rPr lang="en-US" sz="2800" dirty="0" err="1">
                <a:latin typeface="Arial" pitchFamily="34" charset="0"/>
                <a:cs typeface="Arial" pitchFamily="34" charset="0"/>
              </a:rPr>
              <a:t>tối</a:t>
            </a:r>
            <a:r>
              <a:rPr lang="en-US" sz="2800" dirty="0">
                <a:latin typeface="Arial" pitchFamily="34" charset="0"/>
                <a:cs typeface="Arial" pitchFamily="34" charset="0"/>
              </a:rPr>
              <a:t> </a:t>
            </a:r>
            <a:r>
              <a:rPr lang="en-US" sz="2800" dirty="0" err="1">
                <a:latin typeface="Arial" pitchFamily="34" charset="0"/>
                <a:cs typeface="Arial" pitchFamily="34" charset="0"/>
              </a:rPr>
              <a:t>thiểu</a:t>
            </a:r>
            <a:r>
              <a:rPr lang="en-US" sz="2800" dirty="0">
                <a:latin typeface="Arial" pitchFamily="34" charset="0"/>
                <a:cs typeface="Arial" pitchFamily="34" charset="0"/>
              </a:rPr>
              <a:t> </a:t>
            </a:r>
            <a:r>
              <a:rPr lang="en-US" sz="2800" dirty="0" err="1">
                <a:latin typeface="Arial" pitchFamily="34" charset="0"/>
                <a:cs typeface="Arial" pitchFamily="34" charset="0"/>
              </a:rPr>
              <a:t>để</a:t>
            </a:r>
            <a:r>
              <a:rPr lang="en-US" sz="2800" dirty="0">
                <a:latin typeface="Arial" pitchFamily="34" charset="0"/>
                <a:cs typeface="Arial" pitchFamily="34" charset="0"/>
              </a:rPr>
              <a:t> </a:t>
            </a:r>
            <a:r>
              <a:rPr lang="en-US" sz="2800" dirty="0" err="1">
                <a:latin typeface="Arial" pitchFamily="34" charset="0"/>
                <a:cs typeface="Arial" pitchFamily="34" charset="0"/>
              </a:rPr>
              <a:t>duy</a:t>
            </a:r>
            <a:r>
              <a:rPr lang="en-US" sz="2800" dirty="0">
                <a:latin typeface="Arial" pitchFamily="34" charset="0"/>
                <a:cs typeface="Arial" pitchFamily="34" charset="0"/>
              </a:rPr>
              <a:t> </a:t>
            </a:r>
            <a:r>
              <a:rPr lang="en-US" sz="2800" dirty="0" err="1">
                <a:latin typeface="Arial" pitchFamily="34" charset="0"/>
                <a:cs typeface="Arial" pitchFamily="34" charset="0"/>
              </a:rPr>
              <a:t>trì</a:t>
            </a:r>
            <a:r>
              <a:rPr lang="en-US" sz="2800" dirty="0">
                <a:latin typeface="Arial" pitchFamily="34" charset="0"/>
                <a:cs typeface="Arial" pitchFamily="34" charset="0"/>
              </a:rPr>
              <a:t> </a:t>
            </a:r>
            <a:r>
              <a:rPr lang="en-US" sz="2800" dirty="0" err="1">
                <a:latin typeface="Arial" pitchFamily="34" charset="0"/>
                <a:cs typeface="Arial" pitchFamily="34" charset="0"/>
              </a:rPr>
              <a:t>các</a:t>
            </a:r>
            <a:r>
              <a:rPr lang="en-US" sz="2800" dirty="0">
                <a:latin typeface="Arial" pitchFamily="34" charset="0"/>
                <a:cs typeface="Arial" pitchFamily="34" charset="0"/>
              </a:rPr>
              <a:t> </a:t>
            </a:r>
            <a:r>
              <a:rPr lang="en-US" sz="2800" dirty="0" err="1">
                <a:latin typeface="Arial" pitchFamily="34" charset="0"/>
                <a:cs typeface="Arial" pitchFamily="34" charset="0"/>
              </a:rPr>
              <a:t>chức</a:t>
            </a:r>
            <a:r>
              <a:rPr lang="en-US" sz="2800" dirty="0">
                <a:latin typeface="Arial" pitchFamily="34" charset="0"/>
                <a:cs typeface="Arial" pitchFamily="34" charset="0"/>
              </a:rPr>
              <a:t> </a:t>
            </a:r>
            <a:r>
              <a:rPr lang="en-US" sz="2800" dirty="0" err="1">
                <a:latin typeface="Arial" pitchFamily="34" charset="0"/>
                <a:cs typeface="Arial" pitchFamily="34" charset="0"/>
              </a:rPr>
              <a:t>phận</a:t>
            </a:r>
            <a:r>
              <a:rPr lang="en-US" sz="2800" dirty="0">
                <a:latin typeface="Arial" pitchFamily="34" charset="0"/>
                <a:cs typeface="Arial" pitchFamily="34" charset="0"/>
              </a:rPr>
              <a:t> </a:t>
            </a:r>
            <a:r>
              <a:rPr lang="en-US" sz="2800" dirty="0" err="1">
                <a:latin typeface="Arial" pitchFamily="34" charset="0"/>
                <a:cs typeface="Arial" pitchFamily="34" charset="0"/>
              </a:rPr>
              <a:t>sinh</a:t>
            </a:r>
            <a:r>
              <a:rPr lang="en-US" sz="2800" dirty="0">
                <a:latin typeface="Arial" pitchFamily="34" charset="0"/>
                <a:cs typeface="Arial" pitchFamily="34" charset="0"/>
              </a:rPr>
              <a:t> </a:t>
            </a:r>
            <a:r>
              <a:rPr lang="en-US" sz="2800" dirty="0" err="1">
                <a:latin typeface="Arial" pitchFamily="34" charset="0"/>
                <a:cs typeface="Arial" pitchFamily="34" charset="0"/>
              </a:rPr>
              <a:t>lý</a:t>
            </a:r>
            <a:r>
              <a:rPr lang="en-US" sz="2800" dirty="0">
                <a:latin typeface="Arial" pitchFamily="34" charset="0"/>
                <a:cs typeface="Arial" pitchFamily="34" charset="0"/>
              </a:rPr>
              <a:t> </a:t>
            </a:r>
            <a:r>
              <a:rPr lang="en-US" sz="2800" dirty="0" err="1">
                <a:latin typeface="Arial" pitchFamily="34" charset="0"/>
                <a:cs typeface="Arial" pitchFamily="34" charset="0"/>
              </a:rPr>
              <a:t>cơ</a:t>
            </a:r>
            <a:r>
              <a:rPr lang="en-US" sz="2800" dirty="0">
                <a:latin typeface="Arial" pitchFamily="34" charset="0"/>
                <a:cs typeface="Arial" pitchFamily="34" charset="0"/>
              </a:rPr>
              <a:t> </a:t>
            </a:r>
            <a:r>
              <a:rPr lang="en-US" sz="2800" dirty="0" err="1" smtClean="0">
                <a:latin typeface="Arial" pitchFamily="34" charset="0"/>
                <a:cs typeface="Arial" pitchFamily="34" charset="0"/>
              </a:rPr>
              <a:t>bản</a:t>
            </a:r>
            <a:endParaRPr lang="vi-VN" sz="2800" dirty="0">
              <a:solidFill>
                <a:prstClr val="black"/>
              </a:solidFill>
              <a:latin typeface="Arial" pitchFamily="34" charset="0"/>
              <a:cs typeface="Arial" pitchFamily="34" charset="0"/>
            </a:endParaRPr>
          </a:p>
        </p:txBody>
      </p:sp>
      <p:sp>
        <p:nvSpPr>
          <p:cNvPr id="16" name="Rounded Rectangle 15"/>
          <p:cNvSpPr/>
          <p:nvPr/>
        </p:nvSpPr>
        <p:spPr>
          <a:xfrm>
            <a:off x="4570842" y="4724400"/>
            <a:ext cx="4336320" cy="19050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err="1" smtClean="0">
                <a:latin typeface="Arial" pitchFamily="34" charset="0"/>
                <a:cs typeface="Arial" pitchFamily="34" charset="0"/>
              </a:rPr>
              <a:t>như</a:t>
            </a:r>
            <a:r>
              <a:rPr lang="en-US" sz="2800" dirty="0" smtClean="0">
                <a:latin typeface="Arial" pitchFamily="34" charset="0"/>
                <a:cs typeface="Arial" pitchFamily="34" charset="0"/>
              </a:rPr>
              <a:t> </a:t>
            </a:r>
            <a:r>
              <a:rPr lang="en-US" sz="2800" dirty="0" err="1">
                <a:latin typeface="Arial" pitchFamily="34" charset="0"/>
                <a:cs typeface="Arial" pitchFamily="34" charset="0"/>
              </a:rPr>
              <a:t>tuần</a:t>
            </a:r>
            <a:r>
              <a:rPr lang="en-US" sz="2800" dirty="0">
                <a:latin typeface="Arial" pitchFamily="34" charset="0"/>
                <a:cs typeface="Arial" pitchFamily="34" charset="0"/>
              </a:rPr>
              <a:t> </a:t>
            </a:r>
            <a:r>
              <a:rPr lang="en-US" sz="2800" dirty="0" err="1">
                <a:latin typeface="Arial" pitchFamily="34" charset="0"/>
                <a:cs typeface="Arial" pitchFamily="34" charset="0"/>
              </a:rPr>
              <a:t>hoàn</a:t>
            </a:r>
            <a:r>
              <a:rPr lang="en-US" sz="2800" dirty="0">
                <a:latin typeface="Arial" pitchFamily="34" charset="0"/>
                <a:cs typeface="Arial" pitchFamily="34" charset="0"/>
              </a:rPr>
              <a:t>, </a:t>
            </a:r>
            <a:r>
              <a:rPr lang="en-US" sz="2800" dirty="0" err="1">
                <a:latin typeface="Arial" pitchFamily="34" charset="0"/>
                <a:cs typeface="Arial" pitchFamily="34" charset="0"/>
              </a:rPr>
              <a:t>hô</a:t>
            </a:r>
            <a:r>
              <a:rPr lang="en-US" sz="2800" dirty="0">
                <a:latin typeface="Arial" pitchFamily="34" charset="0"/>
                <a:cs typeface="Arial" pitchFamily="34" charset="0"/>
              </a:rPr>
              <a:t> </a:t>
            </a:r>
            <a:r>
              <a:rPr lang="en-US" sz="2800" dirty="0" err="1">
                <a:latin typeface="Arial" pitchFamily="34" charset="0"/>
                <a:cs typeface="Arial" pitchFamily="34" charset="0"/>
              </a:rPr>
              <a:t>hấp</a:t>
            </a:r>
            <a:r>
              <a:rPr lang="en-US" sz="2800" dirty="0">
                <a:latin typeface="Arial" pitchFamily="34" charset="0"/>
                <a:cs typeface="Arial" pitchFamily="34" charset="0"/>
              </a:rPr>
              <a:t>, </a:t>
            </a:r>
            <a:r>
              <a:rPr lang="en-US" sz="2800" dirty="0" err="1">
                <a:latin typeface="Arial" pitchFamily="34" charset="0"/>
                <a:cs typeface="Arial" pitchFamily="34" charset="0"/>
              </a:rPr>
              <a:t>hoạt</a:t>
            </a:r>
            <a:r>
              <a:rPr lang="en-US" sz="2800" dirty="0">
                <a:latin typeface="Arial" pitchFamily="34" charset="0"/>
                <a:cs typeface="Arial" pitchFamily="34" charset="0"/>
              </a:rPr>
              <a:t> </a:t>
            </a:r>
            <a:r>
              <a:rPr lang="en-US" sz="2800" dirty="0" err="1">
                <a:latin typeface="Arial" pitchFamily="34" charset="0"/>
                <a:cs typeface="Arial" pitchFamily="34" charset="0"/>
              </a:rPr>
              <a:t>động</a:t>
            </a:r>
            <a:r>
              <a:rPr lang="en-US" sz="2800" dirty="0">
                <a:latin typeface="Arial" pitchFamily="34" charset="0"/>
                <a:cs typeface="Arial" pitchFamily="34" charset="0"/>
              </a:rPr>
              <a:t> </a:t>
            </a:r>
            <a:r>
              <a:rPr lang="en-US" sz="2800" dirty="0" err="1">
                <a:latin typeface="Arial" pitchFamily="34" charset="0"/>
                <a:cs typeface="Arial" pitchFamily="34" charset="0"/>
              </a:rPr>
              <a:t>các</a:t>
            </a:r>
            <a:r>
              <a:rPr lang="en-US" sz="2800" dirty="0">
                <a:latin typeface="Arial" pitchFamily="34" charset="0"/>
                <a:cs typeface="Arial" pitchFamily="34" charset="0"/>
              </a:rPr>
              <a:t> </a:t>
            </a:r>
            <a:r>
              <a:rPr lang="en-US" sz="2800" dirty="0" err="1">
                <a:latin typeface="Arial" pitchFamily="34" charset="0"/>
                <a:cs typeface="Arial" pitchFamily="34" charset="0"/>
              </a:rPr>
              <a:t>tuyến</a:t>
            </a:r>
            <a:r>
              <a:rPr lang="en-US" sz="2800" dirty="0">
                <a:latin typeface="Arial" pitchFamily="34" charset="0"/>
                <a:cs typeface="Arial" pitchFamily="34" charset="0"/>
              </a:rPr>
              <a:t> </a:t>
            </a:r>
            <a:r>
              <a:rPr lang="en-US" sz="2800" dirty="0" err="1">
                <a:latin typeface="Arial" pitchFamily="34" charset="0"/>
                <a:cs typeface="Arial" pitchFamily="34" charset="0"/>
              </a:rPr>
              <a:t>nội</a:t>
            </a:r>
            <a:r>
              <a:rPr lang="en-US" sz="2800" dirty="0">
                <a:latin typeface="Arial" pitchFamily="34" charset="0"/>
                <a:cs typeface="Arial" pitchFamily="34" charset="0"/>
              </a:rPr>
              <a:t> </a:t>
            </a:r>
            <a:r>
              <a:rPr lang="en-US" sz="2800" dirty="0" err="1">
                <a:latin typeface="Arial" pitchFamily="34" charset="0"/>
                <a:cs typeface="Arial" pitchFamily="34" charset="0"/>
              </a:rPr>
              <a:t>tiết</a:t>
            </a:r>
            <a:r>
              <a:rPr lang="en-US" sz="2800" dirty="0">
                <a:latin typeface="Arial" pitchFamily="34" charset="0"/>
                <a:cs typeface="Arial" pitchFamily="34" charset="0"/>
              </a:rPr>
              <a:t>, </a:t>
            </a:r>
            <a:r>
              <a:rPr lang="en-US" sz="2800" dirty="0" err="1">
                <a:latin typeface="Arial" pitchFamily="34" charset="0"/>
                <a:cs typeface="Arial" pitchFamily="34" charset="0"/>
              </a:rPr>
              <a:t>duy</a:t>
            </a:r>
            <a:r>
              <a:rPr lang="en-US" sz="2800" dirty="0">
                <a:latin typeface="Arial" pitchFamily="34" charset="0"/>
                <a:cs typeface="Arial" pitchFamily="34" charset="0"/>
              </a:rPr>
              <a:t> </a:t>
            </a:r>
            <a:r>
              <a:rPr lang="en-US" sz="2800" dirty="0" err="1">
                <a:latin typeface="Arial" pitchFamily="34" charset="0"/>
                <a:cs typeface="Arial" pitchFamily="34" charset="0"/>
              </a:rPr>
              <a:t>trì</a:t>
            </a:r>
            <a:r>
              <a:rPr lang="en-US" sz="2800" dirty="0">
                <a:latin typeface="Arial" pitchFamily="34" charset="0"/>
                <a:cs typeface="Arial" pitchFamily="34" charset="0"/>
              </a:rPr>
              <a:t> </a:t>
            </a:r>
            <a:r>
              <a:rPr lang="en-US" sz="2800" dirty="0" err="1" smtClean="0">
                <a:latin typeface="Arial" pitchFamily="34" charset="0"/>
                <a:cs typeface="Arial" pitchFamily="34" charset="0"/>
              </a:rPr>
              <a:t>thân</a:t>
            </a:r>
            <a:endParaRPr lang="vi-VN" sz="2800"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497926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3.1. Tiêu hao năng lượng cho chuyển hóa cơ bản</a:t>
            </a:r>
          </a:p>
        </p:txBody>
      </p:sp>
      <p:sp>
        <p:nvSpPr>
          <p:cNvPr id="11" name="Rounded Rectangle 10"/>
          <p:cNvSpPr/>
          <p:nvPr/>
        </p:nvSpPr>
        <p:spPr>
          <a:xfrm>
            <a:off x="183292" y="3048000"/>
            <a:ext cx="8723870" cy="11430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err="1" smtClean="0">
                <a:latin typeface="Arial" pitchFamily="34" charset="0"/>
                <a:cs typeface="Arial" pitchFamily="34" charset="0"/>
              </a:rPr>
              <a:t>Dựa</a:t>
            </a:r>
            <a:r>
              <a:rPr lang="en-US" sz="2800" dirty="0" smtClean="0">
                <a:latin typeface="Arial" pitchFamily="34" charset="0"/>
                <a:cs typeface="Arial" pitchFamily="34" charset="0"/>
              </a:rPr>
              <a:t> </a:t>
            </a:r>
            <a:r>
              <a:rPr lang="en-US" sz="2800" dirty="0" err="1">
                <a:latin typeface="Arial" pitchFamily="34" charset="0"/>
                <a:cs typeface="Arial" pitchFamily="34" charset="0"/>
              </a:rPr>
              <a:t>vào</a:t>
            </a:r>
            <a:r>
              <a:rPr lang="en-US" sz="2800" dirty="0">
                <a:latin typeface="Arial" pitchFamily="34" charset="0"/>
                <a:cs typeface="Arial" pitchFamily="34" charset="0"/>
              </a:rPr>
              <a:t> </a:t>
            </a:r>
            <a:r>
              <a:rPr lang="en-US" sz="2800" dirty="0" err="1">
                <a:latin typeface="Arial" pitchFamily="34" charset="0"/>
                <a:cs typeface="Arial" pitchFamily="34" charset="0"/>
              </a:rPr>
              <a:t>thực</a:t>
            </a:r>
            <a:r>
              <a:rPr lang="en-US" sz="2800" dirty="0">
                <a:latin typeface="Arial" pitchFamily="34" charset="0"/>
                <a:cs typeface="Arial" pitchFamily="34" charset="0"/>
              </a:rPr>
              <a:t> </a:t>
            </a:r>
            <a:r>
              <a:rPr lang="en-US" sz="2800" dirty="0" err="1">
                <a:latin typeface="Arial" pitchFamily="34" charset="0"/>
                <a:cs typeface="Arial" pitchFamily="34" charset="0"/>
              </a:rPr>
              <a:t>nghiệm</a:t>
            </a:r>
            <a:r>
              <a:rPr lang="en-US" sz="2800" dirty="0">
                <a:latin typeface="Arial" pitchFamily="34" charset="0"/>
                <a:cs typeface="Arial" pitchFamily="34" charset="0"/>
              </a:rPr>
              <a:t>, </a:t>
            </a:r>
            <a:r>
              <a:rPr lang="en-US" sz="2800" dirty="0" err="1">
                <a:latin typeface="Arial" pitchFamily="34" charset="0"/>
                <a:cs typeface="Arial" pitchFamily="34" charset="0"/>
              </a:rPr>
              <a:t>người</a:t>
            </a:r>
            <a:r>
              <a:rPr lang="en-US" sz="2800" dirty="0">
                <a:latin typeface="Arial" pitchFamily="34" charset="0"/>
                <a:cs typeface="Arial" pitchFamily="34" charset="0"/>
              </a:rPr>
              <a:t> ta </a:t>
            </a:r>
            <a:r>
              <a:rPr lang="en-US" sz="2800" dirty="0" err="1">
                <a:latin typeface="Arial" pitchFamily="34" charset="0"/>
                <a:cs typeface="Arial" pitchFamily="34" charset="0"/>
              </a:rPr>
              <a:t>nhận</a:t>
            </a:r>
            <a:r>
              <a:rPr lang="en-US" sz="2800" dirty="0">
                <a:latin typeface="Arial" pitchFamily="34" charset="0"/>
                <a:cs typeface="Arial" pitchFamily="34" charset="0"/>
              </a:rPr>
              <a:t> </a:t>
            </a:r>
            <a:r>
              <a:rPr lang="en-US" sz="2800" dirty="0" err="1">
                <a:latin typeface="Arial" pitchFamily="34" charset="0"/>
                <a:cs typeface="Arial" pitchFamily="34" charset="0"/>
              </a:rPr>
              <a:t>thấy</a:t>
            </a:r>
            <a:r>
              <a:rPr lang="en-US" sz="2800" dirty="0">
                <a:latin typeface="Arial" pitchFamily="34" charset="0"/>
                <a:cs typeface="Arial" pitchFamily="34" charset="0"/>
              </a:rPr>
              <a:t> </a:t>
            </a:r>
            <a:r>
              <a:rPr lang="en-US" sz="2800" dirty="0" err="1">
                <a:latin typeface="Arial" pitchFamily="34" charset="0"/>
                <a:cs typeface="Arial" pitchFamily="34" charset="0"/>
              </a:rPr>
              <a:t>rằng</a:t>
            </a:r>
            <a:r>
              <a:rPr lang="en-US" sz="2800" dirty="0">
                <a:latin typeface="Arial" pitchFamily="34" charset="0"/>
                <a:cs typeface="Arial" pitchFamily="34" charset="0"/>
              </a:rPr>
              <a:t> </a:t>
            </a:r>
            <a:r>
              <a:rPr lang="en-US" sz="2800" dirty="0" err="1">
                <a:latin typeface="Arial" pitchFamily="34" charset="0"/>
                <a:cs typeface="Arial" pitchFamily="34" charset="0"/>
              </a:rPr>
              <a:t>mức</a:t>
            </a:r>
            <a:r>
              <a:rPr lang="en-US" sz="2800" dirty="0">
                <a:latin typeface="Arial" pitchFamily="34" charset="0"/>
                <a:cs typeface="Arial" pitchFamily="34" charset="0"/>
              </a:rPr>
              <a:t> </a:t>
            </a:r>
            <a:r>
              <a:rPr lang="en-US" sz="2800" dirty="0" err="1">
                <a:latin typeface="Arial" pitchFamily="34" charset="0"/>
                <a:cs typeface="Arial" pitchFamily="34" charset="0"/>
              </a:rPr>
              <a:t>chuyển</a:t>
            </a:r>
            <a:r>
              <a:rPr lang="en-US" sz="2800" dirty="0">
                <a:latin typeface="Arial" pitchFamily="34" charset="0"/>
                <a:cs typeface="Arial" pitchFamily="34" charset="0"/>
              </a:rPr>
              <a:t> </a:t>
            </a:r>
            <a:r>
              <a:rPr lang="en-US" sz="2800" dirty="0" err="1">
                <a:latin typeface="Arial" pitchFamily="34" charset="0"/>
                <a:cs typeface="Arial" pitchFamily="34" charset="0"/>
              </a:rPr>
              <a:t>hóa</a:t>
            </a:r>
            <a:r>
              <a:rPr lang="en-US" sz="2800" dirty="0">
                <a:latin typeface="Arial" pitchFamily="34" charset="0"/>
                <a:cs typeface="Arial" pitchFamily="34" charset="0"/>
              </a:rPr>
              <a:t> </a:t>
            </a:r>
            <a:r>
              <a:rPr lang="en-US" sz="2800" dirty="0" err="1">
                <a:latin typeface="Arial" pitchFamily="34" charset="0"/>
                <a:cs typeface="Arial" pitchFamily="34" charset="0"/>
              </a:rPr>
              <a:t>cơ</a:t>
            </a:r>
            <a:r>
              <a:rPr lang="en-US" sz="2800" dirty="0">
                <a:latin typeface="Arial" pitchFamily="34" charset="0"/>
                <a:cs typeface="Arial" pitchFamily="34" charset="0"/>
              </a:rPr>
              <a:t> </a:t>
            </a:r>
            <a:r>
              <a:rPr lang="en-US" sz="2800" dirty="0" err="1">
                <a:latin typeface="Arial" pitchFamily="34" charset="0"/>
                <a:cs typeface="Arial" pitchFamily="34" charset="0"/>
              </a:rPr>
              <a:t>bản</a:t>
            </a:r>
            <a:r>
              <a:rPr lang="en-US" sz="2800" dirty="0">
                <a:latin typeface="Arial" pitchFamily="34" charset="0"/>
                <a:cs typeface="Arial" pitchFamily="34" charset="0"/>
              </a:rPr>
              <a:t> </a:t>
            </a:r>
            <a:r>
              <a:rPr lang="en-US" sz="2800" dirty="0" err="1">
                <a:latin typeface="Arial" pitchFamily="34" charset="0"/>
                <a:cs typeface="Arial" pitchFamily="34" charset="0"/>
              </a:rPr>
              <a:t>có</a:t>
            </a:r>
            <a:r>
              <a:rPr lang="en-US" sz="2800" dirty="0">
                <a:latin typeface="Arial" pitchFamily="34" charset="0"/>
                <a:cs typeface="Arial" pitchFamily="34" charset="0"/>
              </a:rPr>
              <a:t> </a:t>
            </a:r>
            <a:r>
              <a:rPr lang="en-US" sz="2800" dirty="0" err="1">
                <a:latin typeface="Arial" pitchFamily="34" charset="0"/>
                <a:cs typeface="Arial" pitchFamily="34" charset="0"/>
              </a:rPr>
              <a:t>thể</a:t>
            </a:r>
            <a:r>
              <a:rPr lang="en-US" sz="2800" dirty="0">
                <a:latin typeface="Arial" pitchFamily="34" charset="0"/>
                <a:cs typeface="Arial" pitchFamily="34" charset="0"/>
              </a:rPr>
              <a:t>  </a:t>
            </a:r>
            <a:r>
              <a:rPr lang="en-US" sz="2800" dirty="0" err="1">
                <a:latin typeface="Arial" pitchFamily="34" charset="0"/>
                <a:cs typeface="Arial" pitchFamily="34" charset="0"/>
              </a:rPr>
              <a:t>thay</a:t>
            </a:r>
            <a:r>
              <a:rPr lang="en-US" sz="2800" dirty="0">
                <a:latin typeface="Arial" pitchFamily="34" charset="0"/>
                <a:cs typeface="Arial" pitchFamily="34" charset="0"/>
              </a:rPr>
              <a:t> </a:t>
            </a:r>
            <a:r>
              <a:rPr lang="en-US" sz="2800" dirty="0" err="1">
                <a:latin typeface="Arial" pitchFamily="34" charset="0"/>
                <a:cs typeface="Arial" pitchFamily="34" charset="0"/>
              </a:rPr>
              <a:t>đổi</a:t>
            </a:r>
            <a:r>
              <a:rPr lang="en-US" sz="2800" dirty="0">
                <a:latin typeface="Arial" pitchFamily="34" charset="0"/>
                <a:cs typeface="Arial" pitchFamily="34" charset="0"/>
              </a:rPr>
              <a:t> </a:t>
            </a:r>
            <a:r>
              <a:rPr lang="en-US" sz="2800" dirty="0" err="1">
                <a:latin typeface="Arial" pitchFamily="34" charset="0"/>
                <a:cs typeface="Arial" pitchFamily="34" charset="0"/>
              </a:rPr>
              <a:t>tùy</a:t>
            </a:r>
            <a:r>
              <a:rPr lang="en-US" sz="2800" dirty="0">
                <a:latin typeface="Arial" pitchFamily="34" charset="0"/>
                <a:cs typeface="Arial" pitchFamily="34" charset="0"/>
              </a:rPr>
              <a:t> </a:t>
            </a:r>
            <a:r>
              <a:rPr lang="en-US" sz="2800" dirty="0" err="1">
                <a:latin typeface="Arial" pitchFamily="34" charset="0"/>
                <a:cs typeface="Arial" pitchFamily="34" charset="0"/>
              </a:rPr>
              <a:t>theo</a:t>
            </a:r>
            <a:endParaRPr lang="vi-VN" sz="2800" dirty="0">
              <a:solidFill>
                <a:prstClr val="black"/>
              </a:solidFill>
              <a:latin typeface="Arial" pitchFamily="34" charset="0"/>
              <a:cs typeface="Arial" pitchFamily="34" charset="0"/>
            </a:endParaRPr>
          </a:p>
        </p:txBody>
      </p:sp>
      <p:sp>
        <p:nvSpPr>
          <p:cNvPr id="12" name="Rounded Rectangle 11"/>
          <p:cNvSpPr/>
          <p:nvPr/>
        </p:nvSpPr>
        <p:spPr>
          <a:xfrm>
            <a:off x="1524003" y="4572000"/>
            <a:ext cx="7618841" cy="21336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400" dirty="0" smtClean="0">
                <a:latin typeface="Arial" pitchFamily="34" charset="0"/>
                <a:cs typeface="Arial" pitchFamily="34" charset="0"/>
              </a:rPr>
              <a:t>O</a:t>
            </a:r>
            <a:r>
              <a:rPr lang="en-US" sz="2400" dirty="0" smtClean="0">
                <a:latin typeface="Arial" pitchFamily="34" charset="0"/>
                <a:cs typeface="Arial" pitchFamily="34" charset="0"/>
              </a:rPr>
              <a:t> </a:t>
            </a:r>
            <a:r>
              <a:rPr lang="vi-VN" sz="2400" dirty="0" smtClean="0">
                <a:latin typeface="Arial" pitchFamily="34" charset="0"/>
                <a:cs typeface="Arial" pitchFamily="34" charset="0"/>
              </a:rPr>
              <a:t>Tình </a:t>
            </a:r>
            <a:r>
              <a:rPr lang="vi-VN" sz="2400" dirty="0">
                <a:latin typeface="Arial" pitchFamily="34" charset="0"/>
                <a:cs typeface="Arial" pitchFamily="34" charset="0"/>
              </a:rPr>
              <a:t>trạng hệ thống thần kinh trung ương;</a:t>
            </a:r>
          </a:p>
          <a:p>
            <a:pPr>
              <a:defRPr/>
            </a:pPr>
            <a:r>
              <a:rPr lang="vi-VN" sz="2400" dirty="0" smtClean="0">
                <a:latin typeface="Arial" pitchFamily="34" charset="0"/>
                <a:cs typeface="Arial" pitchFamily="34" charset="0"/>
              </a:rPr>
              <a:t>O</a:t>
            </a:r>
            <a:r>
              <a:rPr lang="en-US" sz="2400" dirty="0" smtClean="0">
                <a:latin typeface="Arial" pitchFamily="34" charset="0"/>
                <a:cs typeface="Arial" pitchFamily="34" charset="0"/>
              </a:rPr>
              <a:t> </a:t>
            </a:r>
            <a:r>
              <a:rPr lang="vi-VN" sz="2400" dirty="0" smtClean="0">
                <a:latin typeface="Arial" pitchFamily="34" charset="0"/>
                <a:cs typeface="Arial" pitchFamily="34" charset="0"/>
              </a:rPr>
              <a:t>Cường </a:t>
            </a:r>
            <a:r>
              <a:rPr lang="vi-VN" sz="2400" dirty="0">
                <a:latin typeface="Arial" pitchFamily="34" charset="0"/>
                <a:cs typeface="Arial" pitchFamily="34" charset="0"/>
              </a:rPr>
              <a:t>độ hoạt động của hệ thống nội tiết và men;</a:t>
            </a:r>
          </a:p>
          <a:p>
            <a:pPr>
              <a:defRPr/>
            </a:pPr>
            <a:r>
              <a:rPr lang="vi-VN" sz="2400" dirty="0" smtClean="0">
                <a:latin typeface="Arial" pitchFamily="34" charset="0"/>
                <a:cs typeface="Arial" pitchFamily="34" charset="0"/>
              </a:rPr>
              <a:t>O</a:t>
            </a:r>
            <a:r>
              <a:rPr lang="en-US" sz="2400" dirty="0" smtClean="0">
                <a:latin typeface="Arial" pitchFamily="34" charset="0"/>
                <a:cs typeface="Arial" pitchFamily="34" charset="0"/>
              </a:rPr>
              <a:t> </a:t>
            </a:r>
            <a:r>
              <a:rPr lang="vi-VN" sz="2400" dirty="0" smtClean="0">
                <a:latin typeface="Arial" pitchFamily="34" charset="0"/>
                <a:cs typeface="Arial" pitchFamily="34" charset="0"/>
              </a:rPr>
              <a:t>Chức </a:t>
            </a:r>
            <a:r>
              <a:rPr lang="vi-VN" sz="2400" dirty="0">
                <a:latin typeface="Arial" pitchFamily="34" charset="0"/>
                <a:cs typeface="Arial" pitchFamily="34" charset="0"/>
              </a:rPr>
              <a:t>phận một số hệ thống nội tiết làm tăng chuyển hóa cơ bản.</a:t>
            </a:r>
            <a:endParaRPr lang="vi-VN" sz="2400" dirty="0" smtClean="0">
              <a:latin typeface="Arial" pitchFamily="34" charset="0"/>
              <a:cs typeface="Arial" pitchFamily="34" charset="0"/>
            </a:endParaRPr>
          </a:p>
        </p:txBody>
      </p:sp>
    </p:spTree>
    <p:extLst>
      <p:ext uri="{BB962C8B-B14F-4D97-AF65-F5344CB8AC3E}">
        <p14:creationId xmlns:p14="http://schemas.microsoft.com/office/powerpoint/2010/main" val="103785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3.1. Tiêu hao năng lượng cho chuyển hóa cơ bản</a:t>
            </a:r>
          </a:p>
        </p:txBody>
      </p:sp>
      <p:sp>
        <p:nvSpPr>
          <p:cNvPr id="11" name="Rounded Rectangle 10"/>
          <p:cNvSpPr/>
          <p:nvPr/>
        </p:nvSpPr>
        <p:spPr>
          <a:xfrm>
            <a:off x="183292" y="3200400"/>
            <a:ext cx="8723870" cy="1143000"/>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latin typeface="Arial" pitchFamily="34" charset="0"/>
                <a:cs typeface="Arial" pitchFamily="34" charset="0"/>
              </a:rPr>
              <a:t>thần kinh </a:t>
            </a:r>
            <a:r>
              <a:rPr lang="en-US" sz="2800" dirty="0" err="1" smtClean="0">
                <a:latin typeface="Arial" pitchFamily="34" charset="0"/>
                <a:cs typeface="Arial" pitchFamily="34" charset="0"/>
              </a:rPr>
              <a:t>căng</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thẳng</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thì</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chuyển</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hoá</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cơ</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bản</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tăng</a:t>
            </a:r>
            <a:endParaRPr lang="vi-VN" sz="2800" dirty="0">
              <a:solidFill>
                <a:prstClr val="black"/>
              </a:solidFill>
              <a:latin typeface="Arial" pitchFamily="34" charset="0"/>
              <a:cs typeface="Arial" pitchFamily="34" charset="0"/>
            </a:endParaRPr>
          </a:p>
        </p:txBody>
      </p:sp>
      <p:sp>
        <p:nvSpPr>
          <p:cNvPr id="12" name="Rounded Rectangle 11"/>
          <p:cNvSpPr/>
          <p:nvPr/>
        </p:nvSpPr>
        <p:spPr>
          <a:xfrm>
            <a:off x="304800" y="4876800"/>
            <a:ext cx="8602362" cy="1219200"/>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err="1">
                <a:latin typeface="Arial" pitchFamily="34" charset="0"/>
                <a:cs typeface="Arial" pitchFamily="34" charset="0"/>
              </a:rPr>
              <a:t>tuyến</a:t>
            </a:r>
            <a:r>
              <a:rPr lang="en-US" sz="2800" dirty="0">
                <a:latin typeface="Arial" pitchFamily="34" charset="0"/>
                <a:cs typeface="Arial" pitchFamily="34" charset="0"/>
              </a:rPr>
              <a:t> </a:t>
            </a:r>
            <a:r>
              <a:rPr lang="en-US" sz="2800" b="1" dirty="0" err="1">
                <a:latin typeface="Arial" pitchFamily="34" charset="0"/>
                <a:cs typeface="Arial" pitchFamily="34" charset="0"/>
              </a:rPr>
              <a:t>giáp</a:t>
            </a:r>
            <a:r>
              <a:rPr lang="en-US" sz="2800" b="1" dirty="0">
                <a:latin typeface="Arial" pitchFamily="34" charset="0"/>
                <a:cs typeface="Arial" pitchFamily="34" charset="0"/>
              </a:rPr>
              <a:t> </a:t>
            </a:r>
            <a:r>
              <a:rPr lang="en-US" sz="2800" b="1" dirty="0" err="1">
                <a:latin typeface="Arial" pitchFamily="34" charset="0"/>
                <a:cs typeface="Arial" pitchFamily="34" charset="0"/>
              </a:rPr>
              <a:t>trạng</a:t>
            </a:r>
            <a:r>
              <a:rPr lang="en-US" sz="2800" b="1" dirty="0">
                <a:latin typeface="Arial" pitchFamily="34" charset="0"/>
                <a:cs typeface="Arial" pitchFamily="34" charset="0"/>
              </a:rPr>
              <a:t> </a:t>
            </a:r>
            <a:r>
              <a:rPr lang="en-US" sz="2800" dirty="0" err="1">
                <a:latin typeface="Arial" pitchFamily="34" charset="0"/>
                <a:cs typeface="Arial" pitchFamily="34" charset="0"/>
              </a:rPr>
              <a:t>làm</a:t>
            </a:r>
            <a:r>
              <a:rPr lang="en-US" sz="2800" dirty="0">
                <a:latin typeface="Arial" pitchFamily="34" charset="0"/>
                <a:cs typeface="Arial" pitchFamily="34" charset="0"/>
              </a:rPr>
              <a:t> </a:t>
            </a:r>
            <a:r>
              <a:rPr lang="en-US" sz="2800" b="1" dirty="0" err="1">
                <a:latin typeface="Arial" pitchFamily="34" charset="0"/>
                <a:cs typeface="Arial" pitchFamily="34" charset="0"/>
              </a:rPr>
              <a:t>tăng</a:t>
            </a:r>
            <a:r>
              <a:rPr lang="en-US" sz="2800" dirty="0">
                <a:latin typeface="Arial" pitchFamily="34" charset="0"/>
                <a:cs typeface="Arial" pitchFamily="34" charset="0"/>
              </a:rPr>
              <a:t> </a:t>
            </a:r>
            <a:r>
              <a:rPr lang="en-US" sz="2800" dirty="0" err="1">
                <a:latin typeface="Arial" pitchFamily="34" charset="0"/>
                <a:cs typeface="Arial" pitchFamily="34" charset="0"/>
              </a:rPr>
              <a:t>chuyển</a:t>
            </a:r>
            <a:r>
              <a:rPr lang="en-US" sz="2800" dirty="0">
                <a:latin typeface="Arial" pitchFamily="34" charset="0"/>
                <a:cs typeface="Arial" pitchFamily="34" charset="0"/>
              </a:rPr>
              <a:t> </a:t>
            </a:r>
            <a:r>
              <a:rPr lang="en-US" sz="2800" dirty="0" err="1">
                <a:latin typeface="Arial" pitchFamily="34" charset="0"/>
                <a:cs typeface="Arial" pitchFamily="34" charset="0"/>
              </a:rPr>
              <a:t>hoá</a:t>
            </a:r>
            <a:r>
              <a:rPr lang="en-US" sz="2800" dirty="0">
                <a:latin typeface="Arial" pitchFamily="34" charset="0"/>
                <a:cs typeface="Arial" pitchFamily="34" charset="0"/>
              </a:rPr>
              <a:t> </a:t>
            </a:r>
            <a:r>
              <a:rPr lang="en-US" sz="2800" dirty="0" err="1">
                <a:latin typeface="Arial" pitchFamily="34" charset="0"/>
                <a:cs typeface="Arial" pitchFamily="34" charset="0"/>
              </a:rPr>
              <a:t>cơ</a:t>
            </a:r>
            <a:r>
              <a:rPr lang="en-US" sz="2800" dirty="0">
                <a:latin typeface="Arial" pitchFamily="34" charset="0"/>
                <a:cs typeface="Arial" pitchFamily="34" charset="0"/>
              </a:rPr>
              <a:t> </a:t>
            </a:r>
            <a:r>
              <a:rPr lang="en-US" sz="2800" dirty="0" err="1">
                <a:latin typeface="Arial" pitchFamily="34" charset="0"/>
                <a:cs typeface="Arial" pitchFamily="34" charset="0"/>
              </a:rPr>
              <a:t>bản</a:t>
            </a:r>
            <a:r>
              <a:rPr lang="en-US" sz="2800" dirty="0">
                <a:latin typeface="Arial" pitchFamily="34" charset="0"/>
                <a:cs typeface="Arial" pitchFamily="34" charset="0"/>
              </a:rPr>
              <a:t>, </a:t>
            </a:r>
            <a:r>
              <a:rPr lang="en-US" sz="2800" dirty="0" err="1">
                <a:latin typeface="Arial" pitchFamily="34" charset="0"/>
                <a:cs typeface="Arial" pitchFamily="34" charset="0"/>
              </a:rPr>
              <a:t>nhưng</a:t>
            </a:r>
            <a:r>
              <a:rPr lang="en-US" sz="2800" dirty="0">
                <a:latin typeface="Arial" pitchFamily="34" charset="0"/>
                <a:cs typeface="Arial" pitchFamily="34" charset="0"/>
              </a:rPr>
              <a:t> </a:t>
            </a:r>
            <a:r>
              <a:rPr lang="en-US" sz="2800" b="1" dirty="0" err="1">
                <a:latin typeface="Arial" pitchFamily="34" charset="0"/>
                <a:cs typeface="Arial" pitchFamily="34" charset="0"/>
              </a:rPr>
              <a:t>tuyến</a:t>
            </a:r>
            <a:r>
              <a:rPr lang="en-US" sz="2800" b="1" dirty="0">
                <a:latin typeface="Arial" pitchFamily="34" charset="0"/>
                <a:cs typeface="Arial" pitchFamily="34" charset="0"/>
              </a:rPr>
              <a:t> </a:t>
            </a:r>
            <a:r>
              <a:rPr lang="en-US" sz="2800" b="1" dirty="0" err="1" smtClean="0">
                <a:latin typeface="Arial" pitchFamily="34" charset="0"/>
                <a:cs typeface="Arial" pitchFamily="34" charset="0"/>
              </a:rPr>
              <a:t>yên</a:t>
            </a:r>
            <a:r>
              <a:rPr lang="en-US" sz="2800" b="1" dirty="0" smtClean="0">
                <a:latin typeface="Arial" pitchFamily="34" charset="0"/>
                <a:cs typeface="Arial" pitchFamily="34" charset="0"/>
              </a:rPr>
              <a:t> </a:t>
            </a:r>
            <a:r>
              <a:rPr lang="en-US" sz="2800" dirty="0" err="1" smtClean="0">
                <a:latin typeface="Arial" pitchFamily="34" charset="0"/>
                <a:cs typeface="Arial" pitchFamily="34" charset="0"/>
              </a:rPr>
              <a:t>làm</a:t>
            </a:r>
            <a:r>
              <a:rPr lang="en-US" sz="2800" dirty="0" smtClean="0">
                <a:latin typeface="Arial" pitchFamily="34" charset="0"/>
                <a:cs typeface="Arial" pitchFamily="34" charset="0"/>
              </a:rPr>
              <a:t> </a:t>
            </a:r>
            <a:r>
              <a:rPr lang="en-US" sz="2800" b="1" dirty="0" err="1">
                <a:latin typeface="Arial" pitchFamily="34" charset="0"/>
                <a:cs typeface="Arial" pitchFamily="34" charset="0"/>
              </a:rPr>
              <a:t>giảm</a:t>
            </a:r>
            <a:r>
              <a:rPr lang="en-US" sz="2800" dirty="0">
                <a:latin typeface="Arial" pitchFamily="34" charset="0"/>
                <a:cs typeface="Arial" pitchFamily="34" charset="0"/>
              </a:rPr>
              <a:t> </a:t>
            </a:r>
            <a:r>
              <a:rPr lang="en-US" sz="2800" dirty="0" err="1">
                <a:latin typeface="Arial" pitchFamily="34" charset="0"/>
                <a:cs typeface="Arial" pitchFamily="34" charset="0"/>
              </a:rPr>
              <a:t>chuyển</a:t>
            </a:r>
            <a:r>
              <a:rPr lang="en-US" sz="2800" dirty="0">
                <a:latin typeface="Arial" pitchFamily="34" charset="0"/>
                <a:cs typeface="Arial" pitchFamily="34" charset="0"/>
              </a:rPr>
              <a:t> </a:t>
            </a:r>
            <a:r>
              <a:rPr lang="en-US" sz="2800" dirty="0" err="1">
                <a:latin typeface="Arial" pitchFamily="34" charset="0"/>
                <a:cs typeface="Arial" pitchFamily="34" charset="0"/>
              </a:rPr>
              <a:t>hóa</a:t>
            </a:r>
            <a:r>
              <a:rPr lang="en-US" sz="2800" dirty="0">
                <a:latin typeface="Arial" pitchFamily="34" charset="0"/>
                <a:cs typeface="Arial" pitchFamily="34" charset="0"/>
              </a:rPr>
              <a:t> </a:t>
            </a:r>
            <a:r>
              <a:rPr lang="en-US" sz="2800" dirty="0" err="1">
                <a:latin typeface="Arial" pitchFamily="34" charset="0"/>
                <a:cs typeface="Arial" pitchFamily="34" charset="0"/>
              </a:rPr>
              <a:t>cơ</a:t>
            </a:r>
            <a:r>
              <a:rPr lang="en-US" sz="2800" dirty="0">
                <a:latin typeface="Arial" pitchFamily="34" charset="0"/>
                <a:cs typeface="Arial" pitchFamily="34" charset="0"/>
              </a:rPr>
              <a:t> </a:t>
            </a:r>
            <a:r>
              <a:rPr lang="en-US" sz="2800" dirty="0" err="1" smtClean="0">
                <a:latin typeface="Arial" pitchFamily="34" charset="0"/>
                <a:cs typeface="Arial" pitchFamily="34" charset="0"/>
              </a:rPr>
              <a:t>bản</a:t>
            </a:r>
            <a:endParaRPr lang="vi-VN" sz="2800" dirty="0" smtClean="0">
              <a:latin typeface="Arial" pitchFamily="34" charset="0"/>
              <a:cs typeface="Arial" pitchFamily="34" charset="0"/>
            </a:endParaRPr>
          </a:p>
        </p:txBody>
      </p:sp>
    </p:spTree>
    <p:extLst>
      <p:ext uri="{BB962C8B-B14F-4D97-AF65-F5344CB8AC3E}">
        <p14:creationId xmlns:p14="http://schemas.microsoft.com/office/powerpoint/2010/main" val="22036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3.1. Tiêu hao năng lượng cho chuyển hóa cơ bản</a:t>
            </a:r>
          </a:p>
        </p:txBody>
      </p:sp>
      <p:sp>
        <p:nvSpPr>
          <p:cNvPr id="11" name="Rounded Rectangle 10"/>
          <p:cNvSpPr/>
          <p:nvPr/>
        </p:nvSpPr>
        <p:spPr>
          <a:xfrm>
            <a:off x="1029730" y="3200400"/>
            <a:ext cx="7047470" cy="838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latin typeface="Arial" pitchFamily="34" charset="0"/>
                <a:cs typeface="Arial" pitchFamily="34" charset="0"/>
              </a:rPr>
              <a:t>nữ </a:t>
            </a:r>
            <a:r>
              <a:rPr lang="vi-VN" sz="2800" dirty="0">
                <a:latin typeface="Arial" pitchFamily="34" charset="0"/>
                <a:cs typeface="Arial" pitchFamily="34" charset="0"/>
              </a:rPr>
              <a:t>chuyển hóa cơ bản </a:t>
            </a:r>
            <a:r>
              <a:rPr lang="en-US" sz="2800" dirty="0" smtClean="0">
                <a:latin typeface="Arial" pitchFamily="34" charset="0"/>
                <a:cs typeface="Arial" pitchFamily="34" charset="0"/>
              </a:rPr>
              <a:t>&gt; </a:t>
            </a:r>
            <a:r>
              <a:rPr lang="vi-VN" sz="2800" dirty="0" smtClean="0">
                <a:latin typeface="Arial" pitchFamily="34" charset="0"/>
                <a:cs typeface="Arial" pitchFamily="34" charset="0"/>
              </a:rPr>
              <a:t>nam;</a:t>
            </a:r>
            <a:endParaRPr lang="vi-VN" sz="2800" dirty="0">
              <a:latin typeface="Arial" pitchFamily="34" charset="0"/>
              <a:cs typeface="Arial" pitchFamily="34" charset="0"/>
            </a:endParaRPr>
          </a:p>
        </p:txBody>
      </p:sp>
      <p:sp>
        <p:nvSpPr>
          <p:cNvPr id="12" name="Rounded Rectangle 11"/>
          <p:cNvSpPr/>
          <p:nvPr/>
        </p:nvSpPr>
        <p:spPr>
          <a:xfrm>
            <a:off x="1066800" y="4343400"/>
            <a:ext cx="7071154" cy="838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latin typeface="Arial" pitchFamily="34" charset="0"/>
                <a:cs typeface="Arial" pitchFamily="34" charset="0"/>
              </a:rPr>
              <a:t>Trẻ </a:t>
            </a:r>
            <a:r>
              <a:rPr lang="vi-VN" sz="2800" dirty="0">
                <a:latin typeface="Arial" pitchFamily="34" charset="0"/>
                <a:cs typeface="Arial" pitchFamily="34" charset="0"/>
              </a:rPr>
              <a:t>em chuyển hóa cơ bản </a:t>
            </a:r>
            <a:r>
              <a:rPr lang="en-US" sz="2800" dirty="0" smtClean="0">
                <a:latin typeface="Arial" pitchFamily="34" charset="0"/>
                <a:cs typeface="Arial" pitchFamily="34" charset="0"/>
              </a:rPr>
              <a:t>&gt; </a:t>
            </a:r>
            <a:r>
              <a:rPr lang="vi-VN" sz="2800" dirty="0" smtClean="0">
                <a:latin typeface="Arial" pitchFamily="34" charset="0"/>
                <a:cs typeface="Arial" pitchFamily="34" charset="0"/>
              </a:rPr>
              <a:t>người </a:t>
            </a:r>
            <a:r>
              <a:rPr lang="vi-VN" sz="2800" dirty="0">
                <a:latin typeface="Arial" pitchFamily="34" charset="0"/>
                <a:cs typeface="Arial" pitchFamily="34" charset="0"/>
              </a:rPr>
              <a:t>lớn</a:t>
            </a:r>
            <a:r>
              <a:rPr lang="vi-VN" sz="2800" dirty="0" smtClean="0">
                <a:latin typeface="Arial" pitchFamily="34" charset="0"/>
                <a:cs typeface="Arial" pitchFamily="34" charset="0"/>
              </a:rPr>
              <a:t>;</a:t>
            </a:r>
            <a:endParaRPr lang="vi-VN" sz="2800" dirty="0">
              <a:latin typeface="Arial" pitchFamily="34" charset="0"/>
              <a:cs typeface="Arial" pitchFamily="34" charset="0"/>
            </a:endParaRPr>
          </a:p>
        </p:txBody>
      </p:sp>
      <p:sp>
        <p:nvSpPr>
          <p:cNvPr id="13" name="Rounded Rectangle 12"/>
          <p:cNvSpPr/>
          <p:nvPr/>
        </p:nvSpPr>
        <p:spPr>
          <a:xfrm>
            <a:off x="1066800" y="5486400"/>
            <a:ext cx="7086600" cy="838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latin typeface="Arial" pitchFamily="34" charset="0"/>
                <a:cs typeface="Arial" pitchFamily="34" charset="0"/>
              </a:rPr>
              <a:t>Người </a:t>
            </a:r>
            <a:r>
              <a:rPr lang="vi-VN" sz="2800" dirty="0">
                <a:latin typeface="Arial" pitchFamily="34" charset="0"/>
                <a:cs typeface="Arial" pitchFamily="34" charset="0"/>
              </a:rPr>
              <a:t>già chuyển hóa cơ bản nhỏ nhất</a:t>
            </a:r>
            <a:r>
              <a:rPr lang="vi-VN" sz="2800" dirty="0" smtClean="0">
                <a:latin typeface="Arial" pitchFamily="34" charset="0"/>
                <a:cs typeface="Arial" pitchFamily="34" charset="0"/>
              </a:rPr>
              <a:t>…</a:t>
            </a:r>
            <a:endParaRPr lang="vi-VN" sz="2800" dirty="0">
              <a:latin typeface="Arial" pitchFamily="34" charset="0"/>
              <a:cs typeface="Arial" pitchFamily="34" charset="0"/>
            </a:endParaRPr>
          </a:p>
        </p:txBody>
      </p:sp>
    </p:spTree>
    <p:extLst>
      <p:ext uri="{BB962C8B-B14F-4D97-AF65-F5344CB8AC3E}">
        <p14:creationId xmlns:p14="http://schemas.microsoft.com/office/powerpoint/2010/main" val="2120641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3.1. Tiêu hao năng lượng cho chuyển hóa cơ bản</a:t>
            </a:r>
          </a:p>
        </p:txBody>
      </p:sp>
      <p:sp>
        <p:nvSpPr>
          <p:cNvPr id="11" name="Rounded Rectangle 10"/>
          <p:cNvSpPr/>
          <p:nvPr/>
        </p:nvSpPr>
        <p:spPr>
          <a:xfrm>
            <a:off x="183292" y="2971800"/>
            <a:ext cx="8959550" cy="838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latin typeface="Arial" pitchFamily="34" charset="0"/>
                <a:cs typeface="Arial" pitchFamily="34" charset="0"/>
              </a:rPr>
              <a:t>Chuyển hóa cơ bản giảm khi nhịn đói hay thiếu </a:t>
            </a:r>
            <a:r>
              <a:rPr lang="vi-VN" sz="2800" dirty="0" smtClean="0">
                <a:latin typeface="Arial" pitchFamily="34" charset="0"/>
                <a:cs typeface="Arial" pitchFamily="34" charset="0"/>
              </a:rPr>
              <a:t>ăn</a:t>
            </a:r>
            <a:endParaRPr lang="vi-VN" sz="2800" dirty="0">
              <a:latin typeface="Arial" pitchFamily="34" charset="0"/>
              <a:cs typeface="Arial" pitchFamily="34" charset="0"/>
            </a:endParaRPr>
          </a:p>
        </p:txBody>
      </p:sp>
      <p:sp>
        <p:nvSpPr>
          <p:cNvPr id="12" name="Rounded Rectangle 11"/>
          <p:cNvSpPr/>
          <p:nvPr/>
        </p:nvSpPr>
        <p:spPr>
          <a:xfrm>
            <a:off x="183294" y="5257800"/>
            <a:ext cx="8959549" cy="14478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latin typeface="Arial" pitchFamily="34" charset="0"/>
                <a:cs typeface="Arial" pitchFamily="34" charset="0"/>
              </a:rPr>
              <a:t>Dó là tình trạng </a:t>
            </a:r>
            <a:r>
              <a:rPr lang="vi-VN" sz="2800" b="1" dirty="0">
                <a:latin typeface="Arial" pitchFamily="34" charset="0"/>
                <a:cs typeface="Arial" pitchFamily="34" charset="0"/>
              </a:rPr>
              <a:t>thích nghi </a:t>
            </a:r>
            <a:r>
              <a:rPr lang="vi-VN" sz="2800" dirty="0">
                <a:latin typeface="Arial" pitchFamily="34" charset="0"/>
                <a:cs typeface="Arial" pitchFamily="34" charset="0"/>
              </a:rPr>
              <a:t>của cơ thể để </a:t>
            </a:r>
            <a:r>
              <a:rPr lang="vi-VN" sz="2800" b="1" dirty="0">
                <a:latin typeface="Arial" pitchFamily="34" charset="0"/>
                <a:cs typeface="Arial" pitchFamily="34" charset="0"/>
              </a:rPr>
              <a:t>duy trì sự sống</a:t>
            </a:r>
            <a:r>
              <a:rPr lang="vi-VN" sz="2800" dirty="0">
                <a:latin typeface="Arial" pitchFamily="34" charset="0"/>
                <a:cs typeface="Arial" pitchFamily="34" charset="0"/>
              </a:rPr>
              <a:t> trong điều kiện </a:t>
            </a:r>
            <a:r>
              <a:rPr lang="vi-VN" sz="2800" b="1" dirty="0">
                <a:latin typeface="Arial" pitchFamily="34" charset="0"/>
                <a:cs typeface="Arial" pitchFamily="34" charset="0"/>
              </a:rPr>
              <a:t>năng lượng thu vào quá thấp </a:t>
            </a:r>
            <a:r>
              <a:rPr lang="vi-VN" sz="2800" dirty="0">
                <a:latin typeface="Arial" pitchFamily="34" charset="0"/>
                <a:cs typeface="Arial" pitchFamily="34" charset="0"/>
              </a:rPr>
              <a:t>so với nhu cầu của chuyển hóa </a:t>
            </a:r>
            <a:r>
              <a:rPr lang="vi-VN" sz="2800" dirty="0" smtClean="0">
                <a:latin typeface="Arial" pitchFamily="34" charset="0"/>
                <a:cs typeface="Arial" pitchFamily="34" charset="0"/>
              </a:rPr>
              <a:t>cơ</a:t>
            </a:r>
            <a:endParaRPr lang="vi-VN" sz="2800" dirty="0">
              <a:latin typeface="Arial" pitchFamily="34" charset="0"/>
              <a:cs typeface="Arial" pitchFamily="34" charset="0"/>
            </a:endParaRPr>
          </a:p>
        </p:txBody>
      </p:sp>
      <p:sp>
        <p:nvSpPr>
          <p:cNvPr id="14" name="Rounded Rectangle 13"/>
          <p:cNvSpPr/>
          <p:nvPr/>
        </p:nvSpPr>
        <p:spPr>
          <a:xfrm>
            <a:off x="183295" y="4114800"/>
            <a:ext cx="8959549" cy="838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latin typeface="Arial" pitchFamily="34" charset="0"/>
                <a:cs typeface="Arial" pitchFamily="34" charset="0"/>
              </a:rPr>
              <a:t>nếu </a:t>
            </a:r>
            <a:r>
              <a:rPr lang="vi-VN" sz="2800" dirty="0">
                <a:latin typeface="Arial" pitchFamily="34" charset="0"/>
                <a:cs typeface="Arial" pitchFamily="34" charset="0"/>
              </a:rPr>
              <a:t>thiếu ăn nặng kéo dài, chuyển hóa cơ bản giảm còn 50%. </a:t>
            </a:r>
          </a:p>
        </p:txBody>
      </p:sp>
    </p:spTree>
    <p:extLst>
      <p:ext uri="{BB962C8B-B14F-4D97-AF65-F5344CB8AC3E}">
        <p14:creationId xmlns:p14="http://schemas.microsoft.com/office/powerpoint/2010/main" val="1377766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3.1. Tiêu hao năng lượng cho chuyển hóa cơ bản</a:t>
            </a:r>
          </a:p>
        </p:txBody>
      </p:sp>
      <p:sp>
        <p:nvSpPr>
          <p:cNvPr id="11" name="Rounded Rectangle 10"/>
          <p:cNvSpPr/>
          <p:nvPr/>
        </p:nvSpPr>
        <p:spPr>
          <a:xfrm>
            <a:off x="183292" y="2781300"/>
            <a:ext cx="5150708" cy="639762"/>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Cách tính chuyển hóa cơ bản</a:t>
            </a:r>
          </a:p>
        </p:txBody>
      </p:sp>
      <p:sp>
        <p:nvSpPr>
          <p:cNvPr id="12" name="Rounded Rectangle 11"/>
          <p:cNvSpPr/>
          <p:nvPr/>
        </p:nvSpPr>
        <p:spPr>
          <a:xfrm>
            <a:off x="488092" y="3886200"/>
            <a:ext cx="8427308" cy="10668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Ở người trưởng thành, khỏe mạnh, chuyển hóa cơ bản = 1Kcal cho 1 kg cân nặng trong 1 </a:t>
            </a:r>
            <a:r>
              <a:rPr lang="vi-VN" sz="2800" dirty="0" smtClean="0">
                <a:solidFill>
                  <a:prstClr val="black"/>
                </a:solidFill>
                <a:cs typeface="Arial" pitchFamily="34" charset="0"/>
              </a:rPr>
              <a:t>giờ</a:t>
            </a:r>
            <a:endParaRPr lang="vi-VN" sz="2800" dirty="0">
              <a:solidFill>
                <a:prstClr val="black"/>
              </a:solidFill>
              <a:cs typeface="Arial" pitchFamily="34" charset="0"/>
            </a:endParaRPr>
          </a:p>
        </p:txBody>
      </p:sp>
      <p:sp>
        <p:nvSpPr>
          <p:cNvPr id="13" name="Rounded Rectangle 12"/>
          <p:cNvSpPr/>
          <p:nvPr/>
        </p:nvSpPr>
        <p:spPr>
          <a:xfrm>
            <a:off x="564292" y="5486400"/>
            <a:ext cx="8427308" cy="838200"/>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CHCB = </a:t>
            </a:r>
            <a:r>
              <a:rPr lang="vi-VN" sz="2800" b="1" dirty="0">
                <a:solidFill>
                  <a:prstClr val="black"/>
                </a:solidFill>
                <a:cs typeface="Arial" pitchFamily="34" charset="0"/>
              </a:rPr>
              <a:t>1Kcal/1kg/ </a:t>
            </a:r>
            <a:r>
              <a:rPr lang="vi-VN" sz="2800" b="1" dirty="0" smtClean="0">
                <a:solidFill>
                  <a:prstClr val="black"/>
                </a:solidFill>
                <a:cs typeface="Arial" pitchFamily="34" charset="0"/>
              </a:rPr>
              <a:t>1giờ</a:t>
            </a:r>
            <a:endParaRPr lang="vi-VN" sz="2800" b="1" dirty="0">
              <a:solidFill>
                <a:prstClr val="black"/>
              </a:solidFill>
              <a:cs typeface="Arial" pitchFamily="34" charset="0"/>
            </a:endParaRPr>
          </a:p>
        </p:txBody>
      </p:sp>
    </p:spTree>
    <p:extLst>
      <p:ext uri="{BB962C8B-B14F-4D97-AF65-F5344CB8AC3E}">
        <p14:creationId xmlns:p14="http://schemas.microsoft.com/office/powerpoint/2010/main" val="1599509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3.1. Tiêu hao năng lượng cho chuyển hóa cơ bản</a:t>
            </a:r>
          </a:p>
        </p:txBody>
      </p:sp>
      <p:sp>
        <p:nvSpPr>
          <p:cNvPr id="13" name="Rounded Rectangle 12"/>
          <p:cNvSpPr/>
          <p:nvPr/>
        </p:nvSpPr>
        <p:spPr>
          <a:xfrm>
            <a:off x="183292" y="2971800"/>
            <a:ext cx="8427308" cy="1753630"/>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Ví </a:t>
            </a:r>
            <a:r>
              <a:rPr lang="vi-VN" sz="2800" dirty="0">
                <a:solidFill>
                  <a:prstClr val="black"/>
                </a:solidFill>
                <a:cs typeface="Arial" pitchFamily="34" charset="0"/>
              </a:rPr>
              <a:t>dụ: 1 người nặng 60kg có chuyển hóa cơ bản trong một ngày là: </a:t>
            </a: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1 </a:t>
            </a:r>
            <a:r>
              <a:rPr lang="vi-VN" sz="2800" dirty="0">
                <a:solidFill>
                  <a:prstClr val="black"/>
                </a:solidFill>
                <a:cs typeface="Arial" pitchFamily="34" charset="0"/>
              </a:rPr>
              <a:t>Kcal x 60 x 24 giờ = </a:t>
            </a:r>
            <a:r>
              <a:rPr lang="vi-VN" sz="2800" b="1" dirty="0">
                <a:solidFill>
                  <a:prstClr val="black"/>
                </a:solidFill>
                <a:cs typeface="Arial" pitchFamily="34" charset="0"/>
              </a:rPr>
              <a:t>1440 </a:t>
            </a:r>
            <a:r>
              <a:rPr lang="vi-VN" sz="2800" b="1" dirty="0" smtClean="0">
                <a:solidFill>
                  <a:prstClr val="black"/>
                </a:solidFill>
                <a:cs typeface="Arial" pitchFamily="34" charset="0"/>
              </a:rPr>
              <a:t>Kcal</a:t>
            </a:r>
            <a:endParaRPr lang="vi-VN" sz="2800" b="1" dirty="0">
              <a:solidFill>
                <a:prstClr val="black"/>
              </a:solidFill>
              <a:cs typeface="Arial" pitchFamily="34" charset="0"/>
            </a:endParaRPr>
          </a:p>
        </p:txBody>
      </p:sp>
      <p:sp>
        <p:nvSpPr>
          <p:cNvPr id="14" name="Rounded Rectangle 13"/>
          <p:cNvSpPr/>
          <p:nvPr/>
        </p:nvSpPr>
        <p:spPr>
          <a:xfrm>
            <a:off x="240079" y="5029200"/>
            <a:ext cx="8427308" cy="1600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chỉ áp dụng cho người trưởng thành </a:t>
            </a:r>
            <a:endParaRPr lang="en-US" sz="2800" b="1" dirty="0" smtClean="0">
              <a:solidFill>
                <a:prstClr val="black"/>
              </a:solidFill>
              <a:cs typeface="Arial" pitchFamily="34" charset="0"/>
            </a:endParaRPr>
          </a:p>
          <a:p>
            <a:pPr>
              <a:defRPr/>
            </a:pPr>
            <a:r>
              <a:rPr lang="vi-VN" sz="2800" dirty="0" smtClean="0">
                <a:solidFill>
                  <a:prstClr val="black"/>
                </a:solidFill>
                <a:cs typeface="Arial" pitchFamily="34" charset="0"/>
              </a:rPr>
              <a:t>bởi </a:t>
            </a:r>
            <a:r>
              <a:rPr lang="vi-VN" sz="2800" dirty="0">
                <a:solidFill>
                  <a:prstClr val="black"/>
                </a:solidFill>
                <a:cs typeface="Arial" pitchFamily="34" charset="0"/>
              </a:rPr>
              <a:t>vì ở </a:t>
            </a:r>
            <a:r>
              <a:rPr lang="vi-VN" sz="2800" b="1" dirty="0">
                <a:solidFill>
                  <a:prstClr val="black"/>
                </a:solidFill>
                <a:cs typeface="Arial" pitchFamily="34" charset="0"/>
              </a:rPr>
              <a:t>trẻ em </a:t>
            </a:r>
            <a:r>
              <a:rPr lang="vi-VN" sz="2800" dirty="0">
                <a:solidFill>
                  <a:prstClr val="black"/>
                </a:solidFill>
                <a:cs typeface="Arial" pitchFamily="34" charset="0"/>
              </a:rPr>
              <a:t>chuyển hóa cơ bản cho 1kg cân nặng cao hơn người trưởng thành </a:t>
            </a:r>
          </a:p>
        </p:txBody>
      </p:sp>
    </p:spTree>
    <p:extLst>
      <p:ext uri="{BB962C8B-B14F-4D97-AF65-F5344CB8AC3E}">
        <p14:creationId xmlns:p14="http://schemas.microsoft.com/office/powerpoint/2010/main" val="3250884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3.2</a:t>
            </a:r>
            <a:r>
              <a:rPr lang="vi-VN" sz="2800" dirty="0">
                <a:solidFill>
                  <a:prstClr val="black"/>
                </a:solidFill>
                <a:cs typeface="Arial" pitchFamily="34" charset="0"/>
              </a:rPr>
              <a:t>. Tiêu hao năng lượng cho chuyển hóa thức ăn</a:t>
            </a:r>
          </a:p>
        </p:txBody>
      </p:sp>
      <p:sp>
        <p:nvSpPr>
          <p:cNvPr id="13" name="Rounded Rectangle 12"/>
          <p:cNvSpPr/>
          <p:nvPr/>
        </p:nvSpPr>
        <p:spPr>
          <a:xfrm>
            <a:off x="183292" y="3200400"/>
            <a:ext cx="8427308" cy="1066800"/>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Sau khi ăn thì chuyển hóa cơ bản </a:t>
            </a:r>
            <a:r>
              <a:rPr lang="vi-VN" sz="2800" b="1" dirty="0">
                <a:solidFill>
                  <a:prstClr val="black"/>
                </a:solidFill>
                <a:cs typeface="Arial" pitchFamily="34" charset="0"/>
              </a:rPr>
              <a:t>tăng lên 10%, </a:t>
            </a:r>
          </a:p>
        </p:txBody>
      </p:sp>
      <p:sp>
        <p:nvSpPr>
          <p:cNvPr id="12" name="Rounded Rectangle 11"/>
          <p:cNvSpPr/>
          <p:nvPr/>
        </p:nvSpPr>
        <p:spPr>
          <a:xfrm>
            <a:off x="183292" y="4877830"/>
            <a:ext cx="8427308" cy="1141970"/>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smtClean="0">
                <a:solidFill>
                  <a:prstClr val="black"/>
                </a:solidFill>
                <a:cs typeface="Arial" pitchFamily="34" charset="0"/>
              </a:rPr>
              <a:t>N</a:t>
            </a:r>
            <a:r>
              <a:rPr lang="vi-VN" sz="2800" dirty="0" smtClean="0">
                <a:solidFill>
                  <a:prstClr val="black"/>
                </a:solidFill>
                <a:cs typeface="Arial" pitchFamily="34" charset="0"/>
              </a:rPr>
              <a:t>gười </a:t>
            </a:r>
            <a:r>
              <a:rPr lang="vi-VN" sz="2800" dirty="0">
                <a:solidFill>
                  <a:prstClr val="black"/>
                </a:solidFill>
                <a:cs typeface="Arial" pitchFamily="34" charset="0"/>
              </a:rPr>
              <a:t>ta gọi đó là </a:t>
            </a:r>
            <a:r>
              <a:rPr lang="vi-VN" sz="2800" b="1" dirty="0">
                <a:solidFill>
                  <a:schemeClr val="tx1"/>
                </a:solidFill>
                <a:cs typeface="Arial" pitchFamily="34" charset="0"/>
              </a:rPr>
              <a:t>tác động lực đặc </a:t>
            </a:r>
            <a:r>
              <a:rPr lang="vi-VN" sz="2800" b="1" dirty="0" smtClean="0">
                <a:solidFill>
                  <a:schemeClr val="tx1"/>
                </a:solidFill>
                <a:cs typeface="Arial" pitchFamily="34" charset="0"/>
              </a:rPr>
              <a:t>hiệu </a:t>
            </a:r>
            <a:endParaRPr lang="vi-VN" sz="2800" b="1" dirty="0">
              <a:solidFill>
                <a:schemeClr val="tx1"/>
              </a:solidFill>
              <a:cs typeface="Arial" pitchFamily="34" charset="0"/>
            </a:endParaRPr>
          </a:p>
        </p:txBody>
      </p:sp>
    </p:spTree>
    <p:extLst>
      <p:ext uri="{BB962C8B-B14F-4D97-AF65-F5344CB8AC3E}">
        <p14:creationId xmlns:p14="http://schemas.microsoft.com/office/powerpoint/2010/main" val="1014653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3.2</a:t>
            </a:r>
            <a:r>
              <a:rPr lang="vi-VN" sz="2800" dirty="0">
                <a:solidFill>
                  <a:prstClr val="black"/>
                </a:solidFill>
                <a:cs typeface="Arial" pitchFamily="34" charset="0"/>
              </a:rPr>
              <a:t>. Tiêu hao năng lượng cho chuyển hóa thức ăn</a:t>
            </a:r>
          </a:p>
        </p:txBody>
      </p:sp>
      <p:sp>
        <p:nvSpPr>
          <p:cNvPr id="11" name="Rounded Rectangle 10"/>
          <p:cNvSpPr/>
          <p:nvPr/>
        </p:nvSpPr>
        <p:spPr>
          <a:xfrm>
            <a:off x="240079" y="2971800"/>
            <a:ext cx="8427308" cy="9906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thức ăn nhiều </a:t>
            </a:r>
            <a:r>
              <a:rPr lang="vi-VN" sz="2800" dirty="0">
                <a:solidFill>
                  <a:prstClr val="black"/>
                </a:solidFill>
                <a:cs typeface="Arial" pitchFamily="34" charset="0"/>
              </a:rPr>
              <a:t>chất </a:t>
            </a:r>
            <a:r>
              <a:rPr lang="vi-VN" sz="2800" b="1" dirty="0">
                <a:solidFill>
                  <a:prstClr val="black"/>
                </a:solidFill>
                <a:cs typeface="Arial" pitchFamily="34" charset="0"/>
              </a:rPr>
              <a:t>đạm</a:t>
            </a:r>
            <a:r>
              <a:rPr lang="vi-VN" sz="2800" dirty="0">
                <a:solidFill>
                  <a:prstClr val="black"/>
                </a:solidFill>
                <a:cs typeface="Arial" pitchFamily="34" charset="0"/>
              </a:rPr>
              <a:t> thì chuyển hóa cơ bản </a:t>
            </a:r>
            <a:r>
              <a:rPr lang="en-US" sz="2800" dirty="0" smtClean="0">
                <a:solidFill>
                  <a:prstClr val="black"/>
                </a:solidFill>
                <a:cs typeface="Arial" pitchFamily="34" charset="0"/>
              </a:rPr>
              <a:t>        </a:t>
            </a: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b="1" dirty="0" smtClean="0">
                <a:solidFill>
                  <a:prstClr val="black"/>
                </a:solidFill>
                <a:cs typeface="Arial" pitchFamily="34" charset="0"/>
              </a:rPr>
              <a:t>tăng </a:t>
            </a:r>
            <a:r>
              <a:rPr lang="vi-VN" sz="2800" b="1" dirty="0">
                <a:solidFill>
                  <a:prstClr val="black"/>
                </a:solidFill>
                <a:cs typeface="Arial" pitchFamily="34" charset="0"/>
              </a:rPr>
              <a:t>40%, </a:t>
            </a:r>
          </a:p>
        </p:txBody>
      </p:sp>
      <p:sp>
        <p:nvSpPr>
          <p:cNvPr id="12" name="Rounded Rectangle 11"/>
          <p:cNvSpPr/>
          <p:nvPr/>
        </p:nvSpPr>
        <p:spPr>
          <a:xfrm>
            <a:off x="259492" y="4267200"/>
            <a:ext cx="8427308" cy="1001412"/>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thức ăn </a:t>
            </a:r>
            <a:r>
              <a:rPr lang="vi-VN" sz="2800" dirty="0" smtClean="0">
                <a:solidFill>
                  <a:prstClr val="black"/>
                </a:solidFill>
                <a:cs typeface="Arial" pitchFamily="34" charset="0"/>
              </a:rPr>
              <a:t>nhiều </a:t>
            </a:r>
            <a:r>
              <a:rPr lang="vi-VN" sz="2800" dirty="0">
                <a:solidFill>
                  <a:prstClr val="black"/>
                </a:solidFill>
                <a:cs typeface="Arial" pitchFamily="34" charset="0"/>
              </a:rPr>
              <a:t>chất </a:t>
            </a:r>
            <a:r>
              <a:rPr lang="vi-VN" sz="2800" b="1" dirty="0">
                <a:solidFill>
                  <a:prstClr val="black"/>
                </a:solidFill>
                <a:cs typeface="Arial" pitchFamily="34" charset="0"/>
              </a:rPr>
              <a:t>béo</a:t>
            </a:r>
            <a:r>
              <a:rPr lang="vi-VN" sz="2800" dirty="0">
                <a:solidFill>
                  <a:prstClr val="black"/>
                </a:solidFill>
                <a:cs typeface="Arial" pitchFamily="34" charset="0"/>
              </a:rPr>
              <a:t> thì chuyển hóa cơ bản </a:t>
            </a: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b="1" dirty="0" smtClean="0">
                <a:solidFill>
                  <a:prstClr val="black"/>
                </a:solidFill>
                <a:cs typeface="Arial" pitchFamily="34" charset="0"/>
              </a:rPr>
              <a:t>tăng </a:t>
            </a:r>
            <a:r>
              <a:rPr lang="vi-VN" sz="2800" b="1" dirty="0">
                <a:solidFill>
                  <a:prstClr val="black"/>
                </a:solidFill>
                <a:cs typeface="Arial" pitchFamily="34" charset="0"/>
              </a:rPr>
              <a:t>14%, </a:t>
            </a:r>
          </a:p>
        </p:txBody>
      </p:sp>
      <p:sp>
        <p:nvSpPr>
          <p:cNvPr id="14" name="Rounded Rectangle 13"/>
          <p:cNvSpPr/>
          <p:nvPr/>
        </p:nvSpPr>
        <p:spPr>
          <a:xfrm>
            <a:off x="259493" y="5562600"/>
            <a:ext cx="8407893" cy="9906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nhiều </a:t>
            </a:r>
            <a:r>
              <a:rPr lang="vi-VN" sz="2800" dirty="0">
                <a:solidFill>
                  <a:prstClr val="black"/>
                </a:solidFill>
                <a:cs typeface="Arial" pitchFamily="34" charset="0"/>
              </a:rPr>
              <a:t>chất </a:t>
            </a:r>
            <a:r>
              <a:rPr lang="vi-VN" sz="2800" b="1" dirty="0">
                <a:solidFill>
                  <a:prstClr val="black"/>
                </a:solidFill>
                <a:cs typeface="Arial" pitchFamily="34" charset="0"/>
              </a:rPr>
              <a:t>đường</a:t>
            </a:r>
            <a:r>
              <a:rPr lang="vi-VN" sz="2800" dirty="0">
                <a:solidFill>
                  <a:prstClr val="black"/>
                </a:solidFill>
                <a:cs typeface="Arial" pitchFamily="34" charset="0"/>
              </a:rPr>
              <a:t> thì chuyển hóa cơ bản </a:t>
            </a: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b="1" dirty="0" smtClean="0">
                <a:solidFill>
                  <a:prstClr val="black"/>
                </a:solidFill>
                <a:cs typeface="Arial" pitchFamily="34" charset="0"/>
              </a:rPr>
              <a:t>tăng </a:t>
            </a:r>
            <a:r>
              <a:rPr lang="vi-VN" sz="2800" b="1" dirty="0">
                <a:solidFill>
                  <a:prstClr val="black"/>
                </a:solidFill>
                <a:cs typeface="Arial" pitchFamily="34" charset="0"/>
              </a:rPr>
              <a:t>6%...</a:t>
            </a:r>
          </a:p>
        </p:txBody>
      </p:sp>
    </p:spTree>
    <p:extLst>
      <p:ext uri="{BB962C8B-B14F-4D97-AF65-F5344CB8AC3E}">
        <p14:creationId xmlns:p14="http://schemas.microsoft.com/office/powerpoint/2010/main" val="1130222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3.2</a:t>
            </a:r>
            <a:r>
              <a:rPr lang="vi-VN" sz="2800" dirty="0">
                <a:solidFill>
                  <a:prstClr val="black"/>
                </a:solidFill>
                <a:cs typeface="Arial" pitchFamily="34" charset="0"/>
              </a:rPr>
              <a:t>. Tiêu hao năng lượng cho chuyển hóa thức ăn</a:t>
            </a:r>
          </a:p>
        </p:txBody>
      </p:sp>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2819400"/>
            <a:ext cx="9067800" cy="4030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598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3.3. Tiêu hao năng lượng khi lao động thể lực</a:t>
            </a:r>
          </a:p>
        </p:txBody>
      </p:sp>
      <p:sp>
        <p:nvSpPr>
          <p:cNvPr id="11" name="Rounded Rectangle 10"/>
          <p:cNvSpPr/>
          <p:nvPr/>
        </p:nvSpPr>
        <p:spPr>
          <a:xfrm>
            <a:off x="240079" y="2971800"/>
            <a:ext cx="8427308" cy="990600"/>
          </a:xfrm>
          <a:prstGeom prst="roundRect">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 Tiêu hao năng lượng khi lao động thể lực phụ thuộc vào </a:t>
            </a:r>
            <a:r>
              <a:rPr lang="vi-VN" sz="2800" b="1" dirty="0">
                <a:solidFill>
                  <a:prstClr val="black"/>
                </a:solidFill>
                <a:cs typeface="Arial" pitchFamily="34" charset="0"/>
              </a:rPr>
              <a:t>ba yếu tố</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3" name="Rounded Rectangle 12"/>
          <p:cNvSpPr/>
          <p:nvPr/>
        </p:nvSpPr>
        <p:spPr>
          <a:xfrm>
            <a:off x="1295400" y="4122738"/>
            <a:ext cx="7086600" cy="854676"/>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Năng </a:t>
            </a:r>
            <a:r>
              <a:rPr lang="vi-VN" sz="2800" dirty="0">
                <a:solidFill>
                  <a:prstClr val="black"/>
                </a:solidFill>
                <a:cs typeface="Arial" pitchFamily="34" charset="0"/>
              </a:rPr>
              <a:t>lượng cần thiết cho lao động</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6" name="Rounded Rectangle 15"/>
          <p:cNvSpPr/>
          <p:nvPr/>
        </p:nvSpPr>
        <p:spPr>
          <a:xfrm>
            <a:off x="1295400" y="5037138"/>
            <a:ext cx="7086600" cy="8382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Thời </a:t>
            </a:r>
            <a:r>
              <a:rPr lang="vi-VN" sz="2800" dirty="0">
                <a:solidFill>
                  <a:prstClr val="black"/>
                </a:solidFill>
                <a:cs typeface="Arial" pitchFamily="34" charset="0"/>
              </a:rPr>
              <a:t>gian lao động dài hay ngắn</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7" name="Rounded Rectangle 16"/>
          <p:cNvSpPr/>
          <p:nvPr/>
        </p:nvSpPr>
        <p:spPr>
          <a:xfrm>
            <a:off x="1295400" y="5951538"/>
            <a:ext cx="7086600" cy="830262"/>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Kích </a:t>
            </a:r>
            <a:r>
              <a:rPr lang="vi-VN" sz="2800" dirty="0">
                <a:solidFill>
                  <a:prstClr val="black"/>
                </a:solidFill>
                <a:cs typeface="Arial" pitchFamily="34" charset="0"/>
              </a:rPr>
              <a:t>thước cơ thể của người lao động.</a:t>
            </a:r>
          </a:p>
        </p:txBody>
      </p:sp>
    </p:spTree>
    <p:extLst>
      <p:ext uri="{BB962C8B-B14F-4D97-AF65-F5344CB8AC3E}">
        <p14:creationId xmlns:p14="http://schemas.microsoft.com/office/powerpoint/2010/main" val="275598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circle(in)">
                                      <p:cBhvr>
                                        <p:cTn id="17" dur="2000"/>
                                        <p:tgtEl>
                                          <p:spTgt spid="13"/>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circle(in)">
                                      <p:cBhvr>
                                        <p:cTn id="20" dur="2000"/>
                                        <p:tgtEl>
                                          <p:spTgt spid="16"/>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circle(in)">
                                      <p:cBhvr>
                                        <p:cTn id="23"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animBg="1"/>
      <p:bldP spid="13" grpId="0" animBg="1"/>
      <p:bldP spid="16" grpId="0" animBg="1"/>
      <p:bldP spid="1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3.3. Tiêu hao năng lượng khi lao động thể lực</a:t>
            </a:r>
          </a:p>
        </p:txBody>
      </p:sp>
      <p:sp>
        <p:nvSpPr>
          <p:cNvPr id="11" name="Rounded Rectangle 10"/>
          <p:cNvSpPr/>
          <p:nvPr/>
        </p:nvSpPr>
        <p:spPr>
          <a:xfrm>
            <a:off x="240079" y="2971800"/>
            <a:ext cx="8427308" cy="990600"/>
          </a:xfrm>
          <a:prstGeom prst="roundRect">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 Tiêu hao năng lượng khi lao động thể lực phụ thuộc vào ba yếu tố</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3" name="Rounded Rectangle 12"/>
          <p:cNvSpPr/>
          <p:nvPr/>
        </p:nvSpPr>
        <p:spPr>
          <a:xfrm>
            <a:off x="1295400" y="4122738"/>
            <a:ext cx="7086600" cy="854676"/>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Năng </a:t>
            </a:r>
            <a:r>
              <a:rPr lang="vi-VN" sz="2800" dirty="0">
                <a:solidFill>
                  <a:prstClr val="black"/>
                </a:solidFill>
                <a:cs typeface="Arial" pitchFamily="34" charset="0"/>
              </a:rPr>
              <a:t>lượng cần thiết cho lao động</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6" name="Rounded Rectangle 15"/>
          <p:cNvSpPr/>
          <p:nvPr/>
        </p:nvSpPr>
        <p:spPr>
          <a:xfrm>
            <a:off x="1295400" y="5037138"/>
            <a:ext cx="7086600" cy="8382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Thời </a:t>
            </a:r>
            <a:r>
              <a:rPr lang="vi-VN" sz="2800" dirty="0">
                <a:solidFill>
                  <a:prstClr val="black"/>
                </a:solidFill>
                <a:cs typeface="Arial" pitchFamily="34" charset="0"/>
              </a:rPr>
              <a:t>gian lao động dài hay ngắn</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7" name="Rounded Rectangle 16"/>
          <p:cNvSpPr/>
          <p:nvPr/>
        </p:nvSpPr>
        <p:spPr>
          <a:xfrm>
            <a:off x="1295400" y="5951538"/>
            <a:ext cx="7086600" cy="830262"/>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Kích </a:t>
            </a:r>
            <a:r>
              <a:rPr lang="vi-VN" sz="2800" dirty="0">
                <a:solidFill>
                  <a:prstClr val="black"/>
                </a:solidFill>
                <a:cs typeface="Arial" pitchFamily="34" charset="0"/>
              </a:rPr>
              <a:t>thước cơ thể của người lao động.</a:t>
            </a:r>
          </a:p>
        </p:txBody>
      </p:sp>
    </p:spTree>
    <p:extLst>
      <p:ext uri="{BB962C8B-B14F-4D97-AF65-F5344CB8AC3E}">
        <p14:creationId xmlns:p14="http://schemas.microsoft.com/office/powerpoint/2010/main" val="2131602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in)">
                                      <p:cBhvr>
                                        <p:cTn id="12" dur="2000"/>
                                        <p:tgtEl>
                                          <p:spTgt spid="13"/>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circle(in)">
                                      <p:cBhvr>
                                        <p:cTn id="15" dur="2000"/>
                                        <p:tgtEl>
                                          <p:spTgt spid="16"/>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circle(in)">
                                      <p:cBhvr>
                                        <p:cTn id="18"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6" grpId="0" animBg="1"/>
      <p:bldP spid="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3.3. Tiêu hao năng lượng khi lao động thể lực</a:t>
            </a:r>
          </a:p>
        </p:txBody>
      </p:sp>
      <p:sp>
        <p:nvSpPr>
          <p:cNvPr id="11" name="Rounded Rectangle 10"/>
          <p:cNvSpPr/>
          <p:nvPr/>
        </p:nvSpPr>
        <p:spPr>
          <a:xfrm>
            <a:off x="240080" y="2819400"/>
            <a:ext cx="7989523" cy="6858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a:solidFill>
                  <a:prstClr val="black"/>
                </a:solidFill>
                <a:cs typeface="Arial" pitchFamily="34" charset="0"/>
              </a:rPr>
              <a:t> Ngoài </a:t>
            </a:r>
            <a:r>
              <a:rPr lang="vi-VN" sz="2800" dirty="0" smtClean="0">
                <a:solidFill>
                  <a:prstClr val="black"/>
                </a:solidFill>
                <a:cs typeface="Arial" pitchFamily="34" charset="0"/>
              </a:rPr>
              <a:t>ra</a:t>
            </a:r>
            <a:r>
              <a:rPr lang="en-US" sz="2800" dirty="0" smtClean="0">
                <a:solidFill>
                  <a:prstClr val="black"/>
                </a:solidFill>
                <a:cs typeface="Arial" pitchFamily="34" charset="0"/>
              </a:rPr>
              <a:t>,</a:t>
            </a:r>
            <a:r>
              <a:rPr lang="vi-VN" sz="2800" dirty="0" smtClean="0">
                <a:solidFill>
                  <a:prstClr val="black"/>
                </a:solidFill>
                <a:cs typeface="Arial" pitchFamily="34" charset="0"/>
              </a:rPr>
              <a:t> </a:t>
            </a:r>
            <a:r>
              <a:rPr lang="vi-VN" sz="2800" dirty="0">
                <a:solidFill>
                  <a:prstClr val="black"/>
                </a:solidFill>
                <a:cs typeface="Arial" pitchFamily="34" charset="0"/>
              </a:rPr>
              <a:t>tiêu hao năng lượng còn tuỳ thuộc </a:t>
            </a:r>
            <a:r>
              <a:rPr lang="vi-VN" sz="2800" dirty="0" smtClean="0">
                <a:solidFill>
                  <a:prstClr val="black"/>
                </a:solidFill>
                <a:cs typeface="Arial" pitchFamily="34" charset="0"/>
              </a:rPr>
              <a:t>vào</a:t>
            </a:r>
            <a:endParaRPr lang="vi-VN" sz="2800" dirty="0">
              <a:solidFill>
                <a:prstClr val="black"/>
              </a:solidFill>
              <a:cs typeface="Arial" pitchFamily="34" charset="0"/>
            </a:endParaRPr>
          </a:p>
        </p:txBody>
      </p:sp>
      <p:sp>
        <p:nvSpPr>
          <p:cNvPr id="13" name="Rounded Rectangle 12"/>
          <p:cNvSpPr/>
          <p:nvPr/>
        </p:nvSpPr>
        <p:spPr>
          <a:xfrm>
            <a:off x="1219200" y="3695400"/>
            <a:ext cx="7086600" cy="5718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Tính </a:t>
            </a:r>
            <a:r>
              <a:rPr lang="vi-VN" sz="2800" dirty="0">
                <a:solidFill>
                  <a:prstClr val="black"/>
                </a:solidFill>
                <a:cs typeface="Arial" pitchFamily="34" charset="0"/>
              </a:rPr>
              <a:t>chất công việc nặng hay </a:t>
            </a:r>
            <a:r>
              <a:rPr lang="vi-VN" sz="2800" dirty="0" smtClean="0">
                <a:solidFill>
                  <a:prstClr val="black"/>
                </a:solidFill>
                <a:cs typeface="Arial" pitchFamily="34" charset="0"/>
              </a:rPr>
              <a:t>nhẹ</a:t>
            </a:r>
            <a:endParaRPr lang="vi-VN" sz="2800" dirty="0">
              <a:solidFill>
                <a:prstClr val="black"/>
              </a:solidFill>
              <a:cs typeface="Arial" pitchFamily="34" charset="0"/>
            </a:endParaRPr>
          </a:p>
        </p:txBody>
      </p:sp>
      <p:sp>
        <p:nvSpPr>
          <p:cNvPr id="16" name="Rounded Rectangle 15"/>
          <p:cNvSpPr/>
          <p:nvPr/>
        </p:nvSpPr>
        <p:spPr>
          <a:xfrm>
            <a:off x="1219200" y="4495800"/>
            <a:ext cx="7086600" cy="5334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Trình </a:t>
            </a:r>
            <a:r>
              <a:rPr lang="vi-VN" sz="2800" dirty="0">
                <a:solidFill>
                  <a:prstClr val="black"/>
                </a:solidFill>
                <a:cs typeface="Arial" pitchFamily="34" charset="0"/>
              </a:rPr>
              <a:t>độ quen việc hay mới học </a:t>
            </a:r>
            <a:r>
              <a:rPr lang="vi-VN" sz="2800" dirty="0" smtClean="0">
                <a:solidFill>
                  <a:prstClr val="black"/>
                </a:solidFill>
                <a:cs typeface="Arial" pitchFamily="34" charset="0"/>
              </a:rPr>
              <a:t>nghề</a:t>
            </a:r>
            <a:endParaRPr lang="vi-VN" sz="2800" dirty="0">
              <a:solidFill>
                <a:prstClr val="black"/>
              </a:solidFill>
              <a:cs typeface="Arial" pitchFamily="34" charset="0"/>
            </a:endParaRPr>
          </a:p>
        </p:txBody>
      </p:sp>
      <p:sp>
        <p:nvSpPr>
          <p:cNvPr id="17" name="Rounded Rectangle 16"/>
          <p:cNvSpPr/>
          <p:nvPr/>
        </p:nvSpPr>
        <p:spPr>
          <a:xfrm>
            <a:off x="1219200" y="5257800"/>
            <a:ext cx="7086600" cy="5334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a:t>
            </a:r>
            <a:r>
              <a:rPr lang="vi-VN" sz="2800" dirty="0" smtClean="0">
                <a:solidFill>
                  <a:prstClr val="black"/>
                </a:solidFill>
                <a:cs typeface="Arial" pitchFamily="34" charset="0"/>
              </a:rPr>
              <a:t>Tư </a:t>
            </a:r>
            <a:r>
              <a:rPr lang="vi-VN" sz="2800" dirty="0">
                <a:solidFill>
                  <a:prstClr val="black"/>
                </a:solidFill>
                <a:cs typeface="Arial" pitchFamily="34" charset="0"/>
              </a:rPr>
              <a:t>thế lao </a:t>
            </a:r>
            <a:r>
              <a:rPr lang="vi-VN" sz="2800" dirty="0" smtClean="0">
                <a:solidFill>
                  <a:prstClr val="black"/>
                </a:solidFill>
                <a:cs typeface="Arial" pitchFamily="34" charset="0"/>
              </a:rPr>
              <a:t>động</a:t>
            </a:r>
            <a:endParaRPr lang="vi-VN" sz="2800" dirty="0">
              <a:solidFill>
                <a:prstClr val="black"/>
              </a:solidFill>
              <a:cs typeface="Arial" pitchFamily="34" charset="0"/>
            </a:endParaRPr>
          </a:p>
        </p:txBody>
      </p:sp>
      <p:sp>
        <p:nvSpPr>
          <p:cNvPr id="14" name="Rounded Rectangle 13"/>
          <p:cNvSpPr/>
          <p:nvPr/>
        </p:nvSpPr>
        <p:spPr>
          <a:xfrm>
            <a:off x="1219200" y="6019800"/>
            <a:ext cx="7086600" cy="587676"/>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O</a:t>
            </a:r>
            <a:r>
              <a:rPr lang="en-US" sz="2800" dirty="0" smtClean="0">
                <a:solidFill>
                  <a:prstClr val="black"/>
                </a:solidFill>
                <a:cs typeface="Arial" pitchFamily="34" charset="0"/>
              </a:rPr>
              <a:t> T</a:t>
            </a:r>
            <a:r>
              <a:rPr lang="vi-VN" sz="2800" dirty="0" smtClean="0">
                <a:solidFill>
                  <a:prstClr val="black"/>
                </a:solidFill>
                <a:cs typeface="Arial" pitchFamily="34" charset="0"/>
              </a:rPr>
              <a:t>hể </a:t>
            </a:r>
            <a:r>
              <a:rPr lang="vi-VN" sz="2800" dirty="0">
                <a:solidFill>
                  <a:prstClr val="black"/>
                </a:solidFill>
                <a:cs typeface="Arial" pitchFamily="34" charset="0"/>
              </a:rPr>
              <a:t>trọng, môi trường</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Tree>
    <p:extLst>
      <p:ext uri="{BB962C8B-B14F-4D97-AF65-F5344CB8AC3E}">
        <p14:creationId xmlns:p14="http://schemas.microsoft.com/office/powerpoint/2010/main" val="2389524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in)">
                                      <p:cBhvr>
                                        <p:cTn id="12" dur="2000"/>
                                        <p:tgtEl>
                                          <p:spTgt spid="13"/>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circle(in)">
                                      <p:cBhvr>
                                        <p:cTn id="15" dur="2000"/>
                                        <p:tgtEl>
                                          <p:spTgt spid="16"/>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circle(in)">
                                      <p:cBhvr>
                                        <p:cTn id="18" dur="2000"/>
                                        <p:tgtEl>
                                          <p:spTgt spid="17"/>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circle(in)">
                                      <p:cBhvr>
                                        <p:cTn id="21"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6" grpId="0" animBg="1"/>
      <p:bldP spid="17" grpId="0" animBg="1"/>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8427308" cy="6195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3.3. Tiêu hao năng lượng khi lao động thể lực</a:t>
            </a:r>
          </a:p>
        </p:txBody>
      </p:sp>
      <p:sp>
        <p:nvSpPr>
          <p:cNvPr id="11" name="Rounded Rectangle 10"/>
          <p:cNvSpPr/>
          <p:nvPr/>
        </p:nvSpPr>
        <p:spPr>
          <a:xfrm>
            <a:off x="240080" y="2819400"/>
            <a:ext cx="7989523" cy="6858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a:solidFill>
                  <a:prstClr val="black"/>
                </a:solidFill>
                <a:cs typeface="Arial" pitchFamily="34" charset="0"/>
              </a:rPr>
              <a:t> Vì vậy cần phải lưu ý việc ăn uống để đảm bảo mức tiêu hao năng lượng cần thiết, </a:t>
            </a:r>
          </a:p>
        </p:txBody>
      </p:sp>
      <p:sp>
        <p:nvSpPr>
          <p:cNvPr id="13" name="Rounded Rectangle 12"/>
          <p:cNvSpPr/>
          <p:nvPr/>
        </p:nvSpPr>
        <p:spPr>
          <a:xfrm>
            <a:off x="240080" y="3695400"/>
            <a:ext cx="8065723" cy="7242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smtClean="0">
                <a:solidFill>
                  <a:prstClr val="black"/>
                </a:solidFill>
                <a:cs typeface="Arial" pitchFamily="34" charset="0"/>
              </a:rPr>
              <a:t>Cần </a:t>
            </a:r>
            <a:r>
              <a:rPr lang="vi-VN" sz="2800" dirty="0">
                <a:solidFill>
                  <a:prstClr val="black"/>
                </a:solidFill>
                <a:cs typeface="Arial" pitchFamily="34" charset="0"/>
              </a:rPr>
              <a:t>tránh chế độ ăn uống dẫn đến tình </a:t>
            </a:r>
            <a:r>
              <a:rPr lang="vi-VN" sz="2800" dirty="0" smtClean="0">
                <a:solidFill>
                  <a:prstClr val="black"/>
                </a:solidFill>
                <a:cs typeface="Arial" pitchFamily="34" charset="0"/>
              </a:rPr>
              <a:t>trạng</a:t>
            </a:r>
            <a:endParaRPr lang="vi-VN" sz="2800" dirty="0">
              <a:solidFill>
                <a:prstClr val="black"/>
              </a:solidFill>
              <a:cs typeface="Arial" pitchFamily="34" charset="0"/>
            </a:endParaRPr>
          </a:p>
        </p:txBody>
      </p:sp>
      <p:sp>
        <p:nvSpPr>
          <p:cNvPr id="16" name="Rounded Rectangle 15"/>
          <p:cNvSpPr/>
          <p:nvPr/>
        </p:nvSpPr>
        <p:spPr>
          <a:xfrm>
            <a:off x="4191000" y="4572000"/>
            <a:ext cx="4876800" cy="53340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2800" dirty="0">
                <a:solidFill>
                  <a:prstClr val="black"/>
                </a:solidFill>
                <a:cs typeface="Arial" pitchFamily="34" charset="0"/>
              </a:rPr>
              <a:t>-</a:t>
            </a:r>
            <a:r>
              <a:rPr lang="en-US" sz="2800" dirty="0" smtClean="0">
                <a:solidFill>
                  <a:prstClr val="black"/>
                </a:solidFill>
                <a:cs typeface="Arial" pitchFamily="34" charset="0"/>
              </a:rPr>
              <a:t> </a:t>
            </a:r>
            <a:r>
              <a:rPr lang="vi-VN" sz="2800" dirty="0">
                <a:solidFill>
                  <a:prstClr val="black"/>
                </a:solidFill>
                <a:cs typeface="Arial" pitchFamily="34" charset="0"/>
              </a:rPr>
              <a:t>cường độ lao động giảm, </a:t>
            </a:r>
          </a:p>
        </p:txBody>
      </p:sp>
      <p:sp>
        <p:nvSpPr>
          <p:cNvPr id="17" name="Rounded Rectangle 16"/>
          <p:cNvSpPr/>
          <p:nvPr/>
        </p:nvSpPr>
        <p:spPr>
          <a:xfrm>
            <a:off x="4191000" y="5257800"/>
            <a:ext cx="4876800" cy="53340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2800" dirty="0">
                <a:solidFill>
                  <a:prstClr val="black"/>
                </a:solidFill>
                <a:cs typeface="Arial" pitchFamily="34" charset="0"/>
              </a:rPr>
              <a:t>-</a:t>
            </a:r>
            <a:r>
              <a:rPr lang="en-US" sz="2800" dirty="0" smtClean="0">
                <a:solidFill>
                  <a:prstClr val="black"/>
                </a:solidFill>
                <a:cs typeface="Arial" pitchFamily="34" charset="0"/>
              </a:rPr>
              <a:t> </a:t>
            </a:r>
            <a:r>
              <a:rPr lang="vi-VN" sz="2800" dirty="0">
                <a:solidFill>
                  <a:prstClr val="black"/>
                </a:solidFill>
                <a:cs typeface="Arial" pitchFamily="34" charset="0"/>
              </a:rPr>
              <a:t>năng suất lao động giảm, </a:t>
            </a:r>
          </a:p>
        </p:txBody>
      </p:sp>
      <p:sp>
        <p:nvSpPr>
          <p:cNvPr id="14" name="Rounded Rectangle 13"/>
          <p:cNvSpPr/>
          <p:nvPr/>
        </p:nvSpPr>
        <p:spPr>
          <a:xfrm>
            <a:off x="4191000" y="6019800"/>
            <a:ext cx="4876800" cy="53340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2800" dirty="0">
                <a:solidFill>
                  <a:prstClr val="black"/>
                </a:solidFill>
                <a:cs typeface="Arial" pitchFamily="34" charset="0"/>
              </a:rPr>
              <a:t>-</a:t>
            </a:r>
            <a:r>
              <a:rPr lang="en-US" sz="2800" dirty="0" smtClean="0">
                <a:solidFill>
                  <a:prstClr val="black"/>
                </a:solidFill>
                <a:cs typeface="Arial" pitchFamily="34" charset="0"/>
              </a:rPr>
              <a:t> </a:t>
            </a:r>
            <a:r>
              <a:rPr lang="vi-VN" sz="2800" dirty="0">
                <a:solidFill>
                  <a:prstClr val="black"/>
                </a:solidFill>
                <a:cs typeface="Arial" pitchFamily="34" charset="0"/>
              </a:rPr>
              <a:t>kéo dài thời gian nghỉ</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Tree>
    <p:extLst>
      <p:ext uri="{BB962C8B-B14F-4D97-AF65-F5344CB8AC3E}">
        <p14:creationId xmlns:p14="http://schemas.microsoft.com/office/powerpoint/2010/main" val="298539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in)">
                                      <p:cBhvr>
                                        <p:cTn id="12" dur="2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circle(in)">
                                      <p:cBhvr>
                                        <p:cTn id="17" dur="2000"/>
                                        <p:tgtEl>
                                          <p:spTgt spid="16"/>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circle(in)">
                                      <p:cBhvr>
                                        <p:cTn id="20" dur="2000"/>
                                        <p:tgtEl>
                                          <p:spTgt spid="17"/>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circle(in)">
                                      <p:cBhvr>
                                        <p:cTn id="23"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6" grpId="0" animBg="1"/>
      <p:bldP spid="17"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297"/>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4769708" cy="61959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2800" dirty="0">
                <a:solidFill>
                  <a:prstClr val="black"/>
                </a:solidFill>
                <a:cs typeface="Arial" pitchFamily="34" charset="0"/>
              </a:rPr>
              <a:t>3.4. Phân loại lao </a:t>
            </a:r>
            <a:r>
              <a:rPr lang="vi-VN" sz="2800" dirty="0" smtClean="0">
                <a:solidFill>
                  <a:prstClr val="black"/>
                </a:solidFill>
                <a:cs typeface="Arial" pitchFamily="34" charset="0"/>
              </a:rPr>
              <a:t>động</a:t>
            </a:r>
            <a:endParaRPr lang="vi-VN" sz="2800" dirty="0">
              <a:solidFill>
                <a:prstClr val="black"/>
              </a:solidFill>
              <a:cs typeface="Arial" pitchFamily="34" charset="0"/>
            </a:endParaRPr>
          </a:p>
        </p:txBody>
      </p:sp>
      <p:sp>
        <p:nvSpPr>
          <p:cNvPr id="11" name="Rounded Rectangle 10"/>
          <p:cNvSpPr/>
          <p:nvPr/>
        </p:nvSpPr>
        <p:spPr>
          <a:xfrm>
            <a:off x="240080" y="2819400"/>
            <a:ext cx="7989523" cy="10668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a:solidFill>
                  <a:prstClr val="black"/>
                </a:solidFill>
                <a:cs typeface="Arial" pitchFamily="34" charset="0"/>
              </a:rPr>
              <a:t>Dựa vào tính chất, cường độ lao động thể lực, người ta phân loại lao động như sau</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2794474729"/>
              </p:ext>
            </p:extLst>
          </p:nvPr>
        </p:nvGraphicFramePr>
        <p:xfrm>
          <a:off x="381001" y="4038600"/>
          <a:ext cx="8382000" cy="3200400"/>
        </p:xfrm>
        <a:graphic>
          <a:graphicData uri="http://schemas.openxmlformats.org/presentationml/2006/ole">
            <mc:AlternateContent xmlns:mc="http://schemas.openxmlformats.org/markup-compatibility/2006">
              <mc:Choice xmlns:v="urn:schemas-microsoft-com:vml" Requires="v">
                <p:oleObj spid="_x0000_s1043" name="Document" r:id="rId5" imgW="6181408" imgH="2022856" progId="Word.Document.12">
                  <p:embed/>
                </p:oleObj>
              </mc:Choice>
              <mc:Fallback>
                <p:oleObj name="Document" r:id="rId5" imgW="6181408" imgH="2022856" progId="Word.Document.12">
                  <p:embed/>
                  <p:pic>
                    <p:nvPicPr>
                      <p:cNvPr id="0" name=""/>
                      <p:cNvPicPr/>
                      <p:nvPr/>
                    </p:nvPicPr>
                    <p:blipFill>
                      <a:blip r:embed="rId6"/>
                      <a:stretch>
                        <a:fillRect/>
                      </a:stretch>
                    </p:blipFill>
                    <p:spPr>
                      <a:xfrm>
                        <a:off x="381001" y="4038600"/>
                        <a:ext cx="8382000" cy="3200400"/>
                      </a:xfrm>
                      <a:prstGeom prst="rect">
                        <a:avLst/>
                      </a:prstGeom>
                    </p:spPr>
                  </p:pic>
                </p:oleObj>
              </mc:Fallback>
            </mc:AlternateContent>
          </a:graphicData>
        </a:graphic>
      </p:graphicFrame>
    </p:spTree>
    <p:extLst>
      <p:ext uri="{BB962C8B-B14F-4D97-AF65-F5344CB8AC3E}">
        <p14:creationId xmlns:p14="http://schemas.microsoft.com/office/powerpoint/2010/main" val="3437618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4769708" cy="61959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2800" dirty="0">
                <a:solidFill>
                  <a:prstClr val="black"/>
                </a:solidFill>
                <a:cs typeface="Arial" pitchFamily="34" charset="0"/>
              </a:rPr>
              <a:t>3.4. Phân loại lao </a:t>
            </a:r>
            <a:r>
              <a:rPr lang="vi-VN" sz="2800" dirty="0" smtClean="0">
                <a:solidFill>
                  <a:prstClr val="black"/>
                </a:solidFill>
                <a:cs typeface="Arial" pitchFamily="34" charset="0"/>
              </a:rPr>
              <a:t>động</a:t>
            </a:r>
            <a:endParaRPr lang="vi-VN" sz="2800" dirty="0">
              <a:solidFill>
                <a:prstClr val="black"/>
              </a:solidFill>
              <a:cs typeface="Arial" pitchFamily="34" charset="0"/>
            </a:endParaRPr>
          </a:p>
        </p:txBody>
      </p:sp>
      <p:sp>
        <p:nvSpPr>
          <p:cNvPr id="11" name="Rounded Rectangle 10"/>
          <p:cNvSpPr/>
          <p:nvPr/>
        </p:nvSpPr>
        <p:spPr>
          <a:xfrm>
            <a:off x="240077" y="3200400"/>
            <a:ext cx="3994761" cy="6858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a:solidFill>
                  <a:prstClr val="black"/>
                </a:solidFill>
                <a:cs typeface="Arial" pitchFamily="34" charset="0"/>
              </a:rPr>
              <a:t>Cường độ lao động: </a:t>
            </a:r>
          </a:p>
        </p:txBody>
      </p:sp>
      <p:sp>
        <p:nvSpPr>
          <p:cNvPr id="12" name="Rounded Rectangle 11"/>
          <p:cNvSpPr/>
          <p:nvPr/>
        </p:nvSpPr>
        <p:spPr>
          <a:xfrm>
            <a:off x="1078280" y="4724400"/>
            <a:ext cx="7989523" cy="12954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cường </a:t>
            </a:r>
            <a:r>
              <a:rPr lang="vi-VN" sz="2800" dirty="0">
                <a:solidFill>
                  <a:prstClr val="black"/>
                </a:solidFill>
                <a:cs typeface="Arial" pitchFamily="34" charset="0"/>
              </a:rPr>
              <a:t>độ lao động được căn cứ theo mức năng lượng tiêu hao Kcal/phút. </a:t>
            </a:r>
          </a:p>
        </p:txBody>
      </p:sp>
    </p:spTree>
    <p:extLst>
      <p:ext uri="{BB962C8B-B14F-4D97-AF65-F5344CB8AC3E}">
        <p14:creationId xmlns:p14="http://schemas.microsoft.com/office/powerpoint/2010/main" val="4211905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19"/>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4769708" cy="61959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2800" dirty="0">
                <a:solidFill>
                  <a:prstClr val="black"/>
                </a:solidFill>
                <a:cs typeface="Arial" pitchFamily="34" charset="0"/>
              </a:rPr>
              <a:t>3.4. Phân loại lao </a:t>
            </a:r>
            <a:r>
              <a:rPr lang="vi-VN" sz="2800" dirty="0" smtClean="0">
                <a:solidFill>
                  <a:prstClr val="black"/>
                </a:solidFill>
                <a:cs typeface="Arial" pitchFamily="34" charset="0"/>
              </a:rPr>
              <a:t>động</a:t>
            </a:r>
            <a:endParaRPr lang="vi-VN" sz="2800" dirty="0">
              <a:solidFill>
                <a:prstClr val="black"/>
              </a:solidFill>
              <a:cs typeface="Arial" pitchFamily="34" charset="0"/>
            </a:endParaRPr>
          </a:p>
        </p:txBody>
      </p:sp>
      <p:sp>
        <p:nvSpPr>
          <p:cNvPr id="11" name="Rounded Rectangle 10"/>
          <p:cNvSpPr/>
          <p:nvPr/>
        </p:nvSpPr>
        <p:spPr>
          <a:xfrm>
            <a:off x="240080" y="3124200"/>
            <a:ext cx="7684723" cy="17526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smtClean="0">
                <a:solidFill>
                  <a:prstClr val="black"/>
                </a:solidFill>
                <a:cs typeface="Arial" pitchFamily="34" charset="0"/>
              </a:rPr>
              <a:t>Nếu lao </a:t>
            </a:r>
            <a:r>
              <a:rPr lang="vi-VN" sz="2800" dirty="0">
                <a:solidFill>
                  <a:prstClr val="black"/>
                </a:solidFill>
                <a:cs typeface="Arial" pitchFamily="34" charset="0"/>
              </a:rPr>
              <a:t>động có mức tiêu hao năng lượng là </a:t>
            </a:r>
            <a:r>
              <a:rPr lang="vi-VN" sz="2800" b="1" dirty="0">
                <a:solidFill>
                  <a:prstClr val="black"/>
                </a:solidFill>
                <a:cs typeface="Arial" pitchFamily="34" charset="0"/>
              </a:rPr>
              <a:t>4 Kcal/phút </a:t>
            </a:r>
            <a:r>
              <a:rPr lang="vi-VN" sz="2800" dirty="0">
                <a:solidFill>
                  <a:prstClr val="black"/>
                </a:solidFill>
                <a:cs typeface="Arial" pitchFamily="34" charset="0"/>
              </a:rPr>
              <a:t>được xem là giới hạn của một loại lao động cho phép </a:t>
            </a:r>
            <a:r>
              <a:rPr lang="vi-VN" sz="2800" b="1" dirty="0">
                <a:solidFill>
                  <a:prstClr val="black"/>
                </a:solidFill>
                <a:cs typeface="Arial" pitchFamily="34" charset="0"/>
              </a:rPr>
              <a:t>lao động 8 giờ </a:t>
            </a:r>
            <a:r>
              <a:rPr lang="vi-VN" sz="2800" dirty="0">
                <a:solidFill>
                  <a:prstClr val="black"/>
                </a:solidFill>
                <a:cs typeface="Arial" pitchFamily="34" charset="0"/>
              </a:rPr>
              <a:t>một ngày. </a:t>
            </a:r>
          </a:p>
        </p:txBody>
      </p:sp>
      <p:sp>
        <p:nvSpPr>
          <p:cNvPr id="12" name="Rounded Rectangle 11"/>
          <p:cNvSpPr/>
          <p:nvPr/>
        </p:nvSpPr>
        <p:spPr>
          <a:xfrm>
            <a:off x="1078280" y="5029200"/>
            <a:ext cx="7989523" cy="15240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Nếu </a:t>
            </a:r>
            <a:r>
              <a:rPr lang="vi-VN" sz="2800" dirty="0">
                <a:solidFill>
                  <a:prstClr val="black"/>
                </a:solidFill>
                <a:cs typeface="Arial" pitchFamily="34" charset="0"/>
              </a:rPr>
              <a:t>trong </a:t>
            </a:r>
            <a:r>
              <a:rPr lang="vi-VN" sz="2800" b="1" dirty="0">
                <a:solidFill>
                  <a:prstClr val="black"/>
                </a:solidFill>
                <a:cs typeface="Arial" pitchFamily="34" charset="0"/>
              </a:rPr>
              <a:t>một phút </a:t>
            </a:r>
            <a:r>
              <a:rPr lang="vi-VN" sz="2800" dirty="0">
                <a:solidFill>
                  <a:prstClr val="black"/>
                </a:solidFill>
                <a:cs typeface="Arial" pitchFamily="34" charset="0"/>
              </a:rPr>
              <a:t>tiêu hao </a:t>
            </a:r>
            <a:r>
              <a:rPr lang="vi-VN" sz="2800" b="1" dirty="0">
                <a:solidFill>
                  <a:prstClr val="black"/>
                </a:solidFill>
                <a:cs typeface="Arial" pitchFamily="34" charset="0"/>
              </a:rPr>
              <a:t>5 Kcal </a:t>
            </a:r>
            <a:r>
              <a:rPr lang="vi-VN" sz="2800" dirty="0">
                <a:solidFill>
                  <a:prstClr val="black"/>
                </a:solidFill>
                <a:cs typeface="Arial" pitchFamily="34" charset="0"/>
              </a:rPr>
              <a:t>thì công nhân phải được nghỉ tiếp </a:t>
            </a:r>
            <a:r>
              <a:rPr lang="vi-VN" sz="2800" b="1" dirty="0">
                <a:solidFill>
                  <a:prstClr val="black"/>
                </a:solidFill>
                <a:cs typeface="Arial" pitchFamily="34" charset="0"/>
              </a:rPr>
              <a:t>25% của 8 giờ </a:t>
            </a:r>
            <a:r>
              <a:rPr lang="vi-VN" sz="2800" dirty="0">
                <a:solidFill>
                  <a:prstClr val="black"/>
                </a:solidFill>
                <a:cs typeface="Arial" pitchFamily="34" charset="0"/>
              </a:rPr>
              <a:t>tức là làm việc </a:t>
            </a:r>
            <a:r>
              <a:rPr lang="vi-VN" sz="2800" b="1" dirty="0">
                <a:solidFill>
                  <a:prstClr val="black"/>
                </a:solidFill>
                <a:cs typeface="Arial" pitchFamily="34" charset="0"/>
              </a:rPr>
              <a:t>6 giờ </a:t>
            </a:r>
            <a:r>
              <a:rPr lang="vi-VN" sz="2800" dirty="0">
                <a:solidFill>
                  <a:prstClr val="black"/>
                </a:solidFill>
                <a:cs typeface="Arial" pitchFamily="34" charset="0"/>
              </a:rPr>
              <a:t>một ngày</a:t>
            </a:r>
          </a:p>
        </p:txBody>
      </p:sp>
    </p:spTree>
    <p:extLst>
      <p:ext uri="{BB962C8B-B14F-4D97-AF65-F5344CB8AC3E}">
        <p14:creationId xmlns:p14="http://schemas.microsoft.com/office/powerpoint/2010/main" val="3883100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35"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4953000" cy="7905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3. Tiêu hao năng lượng</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4769708" cy="61959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2800" dirty="0">
                <a:solidFill>
                  <a:prstClr val="black"/>
                </a:solidFill>
                <a:cs typeface="Arial" pitchFamily="34" charset="0"/>
              </a:rPr>
              <a:t>3.4. Phân loại lao </a:t>
            </a:r>
            <a:r>
              <a:rPr lang="vi-VN" sz="2800" dirty="0" smtClean="0">
                <a:solidFill>
                  <a:prstClr val="black"/>
                </a:solidFill>
                <a:cs typeface="Arial" pitchFamily="34" charset="0"/>
              </a:rPr>
              <a:t>động</a:t>
            </a:r>
            <a:endParaRPr lang="vi-VN" sz="2800" dirty="0">
              <a:solidFill>
                <a:prstClr val="black"/>
              </a:solidFill>
              <a:cs typeface="Arial" pitchFamily="34" charset="0"/>
            </a:endParaRPr>
          </a:p>
        </p:txBody>
      </p:sp>
      <p:sp>
        <p:nvSpPr>
          <p:cNvPr id="11" name="Rounded Rectangle 10"/>
          <p:cNvSpPr/>
          <p:nvPr/>
        </p:nvSpPr>
        <p:spPr>
          <a:xfrm>
            <a:off x="240080" y="3124200"/>
            <a:ext cx="7989523" cy="15240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Chính vì vậy thực hiện </a:t>
            </a:r>
            <a:r>
              <a:rPr lang="vi-VN" sz="2800" b="1" dirty="0">
                <a:solidFill>
                  <a:prstClr val="black"/>
                </a:solidFill>
                <a:cs typeface="Arial" pitchFamily="34" charset="0"/>
              </a:rPr>
              <a:t>cường độ </a:t>
            </a:r>
            <a:r>
              <a:rPr lang="vi-VN" sz="2800" dirty="0">
                <a:solidFill>
                  <a:prstClr val="black"/>
                </a:solidFill>
                <a:cs typeface="Arial" pitchFamily="34" charset="0"/>
              </a:rPr>
              <a:t>làm việc và </a:t>
            </a:r>
            <a:r>
              <a:rPr lang="vi-VN" sz="2800" b="1" dirty="0">
                <a:solidFill>
                  <a:prstClr val="black"/>
                </a:solidFill>
                <a:cs typeface="Arial" pitchFamily="34" charset="0"/>
              </a:rPr>
              <a:t>nghỉ ngơi </a:t>
            </a:r>
            <a:r>
              <a:rPr lang="vi-VN" sz="2800" dirty="0">
                <a:solidFill>
                  <a:prstClr val="black"/>
                </a:solidFill>
                <a:cs typeface="Arial" pitchFamily="34" charset="0"/>
              </a:rPr>
              <a:t>hợp lý đóng một vai trò hết sức quan trọng </a:t>
            </a:r>
            <a:r>
              <a:rPr lang="vi-VN" sz="2800" dirty="0" smtClean="0">
                <a:solidFill>
                  <a:prstClr val="black"/>
                </a:solidFill>
                <a:cs typeface="Arial" pitchFamily="34" charset="0"/>
              </a:rPr>
              <a:t>trong</a:t>
            </a:r>
            <a:r>
              <a:rPr lang="en-US" sz="2800" dirty="0" smtClean="0">
                <a:solidFill>
                  <a:prstClr val="black"/>
                </a:solidFill>
                <a:cs typeface="Arial" pitchFamily="34" charset="0"/>
              </a:rPr>
              <a:t> </a:t>
            </a:r>
            <a:r>
              <a:rPr lang="en-US" sz="2800" dirty="0" err="1" smtClean="0">
                <a:solidFill>
                  <a:prstClr val="black"/>
                </a:solidFill>
                <a:latin typeface="Arial" pitchFamily="34" charset="0"/>
                <a:cs typeface="Arial" pitchFamily="34" charset="0"/>
              </a:rPr>
              <a:t>việc</a:t>
            </a:r>
            <a:r>
              <a:rPr lang="en-US" sz="2800" dirty="0" smtClean="0">
                <a:solidFill>
                  <a:prstClr val="black"/>
                </a:solidFill>
                <a:latin typeface="Arial" pitchFamily="34" charset="0"/>
                <a:cs typeface="Arial" pitchFamily="34" charset="0"/>
              </a:rPr>
              <a:t>:</a:t>
            </a:r>
            <a:endParaRPr lang="vi-VN" sz="2800" dirty="0">
              <a:solidFill>
                <a:prstClr val="black"/>
              </a:solidFill>
              <a:latin typeface="Arial" pitchFamily="34" charset="0"/>
              <a:cs typeface="Arial" pitchFamily="34" charset="0"/>
            </a:endParaRPr>
          </a:p>
        </p:txBody>
      </p:sp>
      <p:sp>
        <p:nvSpPr>
          <p:cNvPr id="12" name="Rounded Rectangle 11"/>
          <p:cNvSpPr/>
          <p:nvPr/>
        </p:nvSpPr>
        <p:spPr>
          <a:xfrm>
            <a:off x="1078280" y="5029200"/>
            <a:ext cx="7989523" cy="15240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việc </a:t>
            </a:r>
            <a:r>
              <a:rPr lang="vi-VN" sz="2800" dirty="0">
                <a:solidFill>
                  <a:prstClr val="black"/>
                </a:solidFill>
                <a:cs typeface="Arial" pitchFamily="34" charset="0"/>
              </a:rPr>
              <a:t>nâng cao năng suất lao động </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và </a:t>
            </a:r>
            <a:r>
              <a:rPr lang="vi-VN" sz="2800" dirty="0">
                <a:solidFill>
                  <a:prstClr val="black"/>
                </a:solidFill>
                <a:cs typeface="Arial" pitchFamily="34" charset="0"/>
              </a:rPr>
              <a:t>giữ gìn sức khoẻ cho người lao </a:t>
            </a:r>
            <a:r>
              <a:rPr lang="vi-VN" sz="2800" dirty="0" smtClean="0">
                <a:solidFill>
                  <a:prstClr val="black"/>
                </a:solidFill>
                <a:cs typeface="Arial" pitchFamily="34" charset="0"/>
              </a:rPr>
              <a:t>động</a:t>
            </a:r>
            <a:endParaRPr lang="vi-VN" sz="2800" dirty="0">
              <a:solidFill>
                <a:prstClr val="black"/>
              </a:solidFill>
              <a:cs typeface="Arial" pitchFamily="34" charset="0"/>
            </a:endParaRPr>
          </a:p>
        </p:txBody>
      </p:sp>
    </p:spTree>
    <p:extLst>
      <p:ext uri="{BB962C8B-B14F-4D97-AF65-F5344CB8AC3E}">
        <p14:creationId xmlns:p14="http://schemas.microsoft.com/office/powerpoint/2010/main" val="1827307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240080" y="2354262"/>
            <a:ext cx="7989523" cy="106680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là số năng lượng cần thiết để đảm </a:t>
            </a:r>
            <a:r>
              <a:rPr lang="vi-VN" sz="2800" dirty="0" smtClean="0">
                <a:solidFill>
                  <a:prstClr val="black"/>
                </a:solidFill>
                <a:cs typeface="Arial" pitchFamily="34" charset="0"/>
              </a:rPr>
              <a:t>bảo</a:t>
            </a:r>
            <a:endParaRPr lang="vi-VN" sz="2800" dirty="0">
              <a:solidFill>
                <a:prstClr val="black"/>
              </a:solidFill>
              <a:cs typeface="Arial" pitchFamily="34" charset="0"/>
            </a:endParaRPr>
          </a:p>
        </p:txBody>
      </p:sp>
      <p:sp>
        <p:nvSpPr>
          <p:cNvPr id="12" name="Rounded Rectangle 11"/>
          <p:cNvSpPr/>
          <p:nvPr/>
        </p:nvSpPr>
        <p:spPr>
          <a:xfrm>
            <a:off x="4208068" y="3886200"/>
            <a:ext cx="4343400" cy="22860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quá </a:t>
            </a:r>
            <a:r>
              <a:rPr lang="vi-VN" sz="2800" dirty="0">
                <a:solidFill>
                  <a:prstClr val="black"/>
                </a:solidFill>
                <a:cs typeface="Arial" pitchFamily="34" charset="0"/>
              </a:rPr>
              <a:t>trình </a:t>
            </a:r>
            <a:r>
              <a:rPr lang="vi-VN" sz="2800" dirty="0" smtClean="0">
                <a:solidFill>
                  <a:prstClr val="black"/>
                </a:solidFill>
                <a:cs typeface="Arial" pitchFamily="34" charset="0"/>
              </a:rPr>
              <a:t>sống </a:t>
            </a:r>
            <a:endParaRPr lang="vi-VN" sz="2800" dirty="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hoạt </a:t>
            </a:r>
            <a:r>
              <a:rPr lang="vi-VN" sz="2800" dirty="0">
                <a:solidFill>
                  <a:prstClr val="black"/>
                </a:solidFill>
                <a:cs typeface="Arial" pitchFamily="34" charset="0"/>
              </a:rPr>
              <a:t>động </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phát </a:t>
            </a:r>
            <a:r>
              <a:rPr lang="vi-VN" sz="2800" dirty="0">
                <a:solidFill>
                  <a:prstClr val="black"/>
                </a:solidFill>
                <a:cs typeface="Arial" pitchFamily="34" charset="0"/>
              </a:rPr>
              <a:t>triển của cơ thể</a:t>
            </a:r>
          </a:p>
        </p:txBody>
      </p:sp>
    </p:spTree>
    <p:extLst>
      <p:ext uri="{BB962C8B-B14F-4D97-AF65-F5344CB8AC3E}">
        <p14:creationId xmlns:p14="http://schemas.microsoft.com/office/powerpoint/2010/main" val="91334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heel(1)">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11" grpId="0" animBg="1"/>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47409"/>
            <a:ext cx="4845908" cy="191499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marL="457200" indent="-457200">
              <a:buFontTx/>
              <a:buChar char="-"/>
              <a:defRPr/>
            </a:pPr>
            <a:r>
              <a:rPr lang="vi-VN" sz="2800" dirty="0" smtClean="0">
                <a:solidFill>
                  <a:prstClr val="black"/>
                </a:solidFill>
                <a:cs typeface="Arial" pitchFamily="34" charset="0"/>
              </a:rPr>
              <a:t>Mỗi </a:t>
            </a:r>
            <a:r>
              <a:rPr lang="vi-VN" sz="2800" dirty="0">
                <a:solidFill>
                  <a:prstClr val="black"/>
                </a:solidFill>
                <a:cs typeface="Arial" pitchFamily="34" charset="0"/>
              </a:rPr>
              <a:t>người, </a:t>
            </a:r>
            <a:endParaRPr lang="en-US" sz="2800" dirty="0" smtClean="0">
              <a:solidFill>
                <a:prstClr val="black"/>
              </a:solidFill>
              <a:cs typeface="Arial" pitchFamily="34" charset="0"/>
            </a:endParaRPr>
          </a:p>
          <a:p>
            <a:pPr marL="457200" indent="-457200">
              <a:buFontTx/>
              <a:buChar char="-"/>
              <a:defRPr/>
            </a:pPr>
            <a:r>
              <a:rPr lang="vi-VN" sz="2800" dirty="0" smtClean="0">
                <a:solidFill>
                  <a:prstClr val="black"/>
                </a:solidFill>
                <a:cs typeface="Arial" pitchFamily="34" charset="0"/>
              </a:rPr>
              <a:t>Mỗi </a:t>
            </a:r>
            <a:r>
              <a:rPr lang="vi-VN" sz="2800" dirty="0">
                <a:solidFill>
                  <a:prstClr val="black"/>
                </a:solidFill>
                <a:cs typeface="Arial" pitchFamily="34" charset="0"/>
              </a:rPr>
              <a:t>độ tuổi, </a:t>
            </a:r>
            <a:endParaRPr lang="en-US" sz="2800" dirty="0" smtClean="0">
              <a:solidFill>
                <a:prstClr val="black"/>
              </a:solidFill>
              <a:cs typeface="Arial" pitchFamily="34" charset="0"/>
            </a:endParaRPr>
          </a:p>
          <a:p>
            <a:pPr marL="457200" indent="-457200">
              <a:buFontTx/>
              <a:buChar char="-"/>
              <a:defRPr/>
            </a:pPr>
            <a:r>
              <a:rPr lang="vi-VN" sz="2800" dirty="0" smtClean="0">
                <a:solidFill>
                  <a:prstClr val="black"/>
                </a:solidFill>
                <a:cs typeface="Arial" pitchFamily="34" charset="0"/>
              </a:rPr>
              <a:t>Mỗi </a:t>
            </a:r>
            <a:r>
              <a:rPr lang="vi-VN" sz="2800" dirty="0">
                <a:solidFill>
                  <a:prstClr val="black"/>
                </a:solidFill>
                <a:cs typeface="Arial" pitchFamily="34" charset="0"/>
              </a:rPr>
              <a:t>giới tính, </a:t>
            </a:r>
            <a:endParaRPr lang="en-US" sz="2800" dirty="0" smtClean="0">
              <a:solidFill>
                <a:prstClr val="black"/>
              </a:solidFill>
              <a:cs typeface="Arial" pitchFamily="34" charset="0"/>
            </a:endParaRPr>
          </a:p>
          <a:p>
            <a:pPr marL="457200" indent="-457200">
              <a:buFontTx/>
              <a:buChar char="-"/>
              <a:defRPr/>
            </a:pPr>
            <a:r>
              <a:rPr lang="vi-VN" sz="2800" dirty="0" smtClean="0">
                <a:solidFill>
                  <a:prstClr val="black"/>
                </a:solidFill>
                <a:cs typeface="Arial" pitchFamily="34" charset="0"/>
              </a:rPr>
              <a:t>Mỗi </a:t>
            </a:r>
            <a:r>
              <a:rPr lang="vi-VN" sz="2800" dirty="0">
                <a:solidFill>
                  <a:prstClr val="black"/>
                </a:solidFill>
                <a:cs typeface="Arial" pitchFamily="34" charset="0"/>
              </a:rPr>
              <a:t>loại hình lao động... </a:t>
            </a:r>
          </a:p>
        </p:txBody>
      </p:sp>
      <p:sp>
        <p:nvSpPr>
          <p:cNvPr id="5" name="Explosion 2 4"/>
          <p:cNvSpPr/>
          <p:nvPr/>
        </p:nvSpPr>
        <p:spPr>
          <a:xfrm>
            <a:off x="814389" y="3962400"/>
            <a:ext cx="8177212" cy="2971800"/>
          </a:xfrm>
          <a:prstGeom prst="irregularSeal2">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800" dirty="0">
                <a:solidFill>
                  <a:prstClr val="black"/>
                </a:solidFill>
                <a:cs typeface="Arial" pitchFamily="34" charset="0"/>
              </a:rPr>
              <a:t>Đ</a:t>
            </a:r>
            <a:r>
              <a:rPr lang="vi-VN" sz="2800" dirty="0">
                <a:solidFill>
                  <a:prstClr val="black"/>
                </a:solidFill>
                <a:cs typeface="Arial" pitchFamily="34" charset="0"/>
              </a:rPr>
              <a:t>ều có nhu cầu dinh dưỡng khác nhau</a:t>
            </a:r>
          </a:p>
          <a:p>
            <a:pPr algn="ctr"/>
            <a:endParaRPr lang="en-US" dirty="0"/>
          </a:p>
        </p:txBody>
      </p:sp>
    </p:spTree>
    <p:extLst>
      <p:ext uri="{BB962C8B-B14F-4D97-AF65-F5344CB8AC3E}">
        <p14:creationId xmlns:p14="http://schemas.microsoft.com/office/powerpoint/2010/main" val="1196861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54" y="0"/>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428409"/>
            <a:ext cx="8732108" cy="145779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2800" dirty="0">
                <a:solidFill>
                  <a:prstClr val="black"/>
                </a:solidFill>
                <a:cs typeface="Arial" pitchFamily="34" charset="0"/>
              </a:rPr>
              <a:t>Thậm chí cùng một độ tuổi, cùng một </a:t>
            </a:r>
            <a:r>
              <a:rPr lang="vi-VN" sz="2800" dirty="0" smtClean="0">
                <a:solidFill>
                  <a:prstClr val="black"/>
                </a:solidFill>
                <a:cs typeface="Arial" pitchFamily="34" charset="0"/>
              </a:rPr>
              <a:t>l</a:t>
            </a:r>
            <a:r>
              <a:rPr lang="en-US" sz="2800" dirty="0" err="1" smtClean="0">
                <a:solidFill>
                  <a:prstClr val="black"/>
                </a:solidFill>
                <a:cs typeface="Arial" pitchFamily="34" charset="0"/>
              </a:rPr>
              <a:t>oại</a:t>
            </a:r>
            <a:r>
              <a:rPr lang="vi-VN" sz="2800" dirty="0" smtClean="0">
                <a:solidFill>
                  <a:prstClr val="black"/>
                </a:solidFill>
                <a:cs typeface="Arial" pitchFamily="34" charset="0"/>
              </a:rPr>
              <a:t> </a:t>
            </a:r>
            <a:r>
              <a:rPr lang="vi-VN" sz="2800" dirty="0">
                <a:solidFill>
                  <a:prstClr val="black"/>
                </a:solidFill>
                <a:cs typeface="Arial" pitchFamily="34" charset="0"/>
              </a:rPr>
              <a:t>hình lao động, cùng một giới tính... </a:t>
            </a:r>
          </a:p>
        </p:txBody>
      </p:sp>
      <p:sp>
        <p:nvSpPr>
          <p:cNvPr id="12" name="Rounded Rectangle 11"/>
          <p:cNvSpPr/>
          <p:nvPr/>
        </p:nvSpPr>
        <p:spPr>
          <a:xfrm>
            <a:off x="3886200" y="4419600"/>
            <a:ext cx="5181600" cy="21336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smtClean="0">
                <a:solidFill>
                  <a:prstClr val="black"/>
                </a:solidFill>
                <a:cs typeface="Arial" pitchFamily="34" charset="0"/>
              </a:rPr>
              <a:t>N</a:t>
            </a:r>
            <a:r>
              <a:rPr lang="vi-VN" sz="2800" dirty="0" smtClean="0">
                <a:solidFill>
                  <a:prstClr val="black"/>
                </a:solidFill>
                <a:cs typeface="Arial" pitchFamily="34" charset="0"/>
              </a:rPr>
              <a:t>hưng </a:t>
            </a:r>
            <a:r>
              <a:rPr lang="vi-VN" sz="2800" dirty="0">
                <a:solidFill>
                  <a:prstClr val="black"/>
                </a:solidFill>
                <a:cs typeface="Arial" pitchFamily="34" charset="0"/>
              </a:rPr>
              <a:t>2 cá thể khác nhau có thể đáp ứng khác nhau với cùng một chế độ dinh dưỡng. </a:t>
            </a:r>
          </a:p>
        </p:txBody>
      </p:sp>
    </p:spTree>
    <p:extLst>
      <p:ext uri="{BB962C8B-B14F-4D97-AF65-F5344CB8AC3E}">
        <p14:creationId xmlns:p14="http://schemas.microsoft.com/office/powerpoint/2010/main" val="1154174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428409"/>
            <a:ext cx="8732108" cy="1457797"/>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Tóm lại: Nhu cầu năng lượng của người trưởng thành tuỳ thuộc vào</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2" name="Rounded Rectangle 11"/>
          <p:cNvSpPr/>
          <p:nvPr/>
        </p:nvSpPr>
        <p:spPr>
          <a:xfrm>
            <a:off x="1143000" y="4267200"/>
            <a:ext cx="5181600" cy="213360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marL="457200" indent="-457200">
              <a:buFont typeface="Arial" pitchFamily="34" charset="0"/>
              <a:buChar char="•"/>
              <a:defRPr/>
            </a:pPr>
            <a:r>
              <a:rPr lang="vi-VN" sz="2800" dirty="0">
                <a:solidFill>
                  <a:prstClr val="black"/>
                </a:solidFill>
                <a:cs typeface="Arial" pitchFamily="34" charset="0"/>
              </a:rPr>
              <a:t>cường độ lao </a:t>
            </a:r>
            <a:r>
              <a:rPr lang="vi-VN" sz="2800" dirty="0" smtClean="0">
                <a:solidFill>
                  <a:prstClr val="black"/>
                </a:solidFill>
                <a:cs typeface="Arial" pitchFamily="34" charset="0"/>
              </a:rPr>
              <a:t>động</a:t>
            </a:r>
            <a:endParaRPr lang="en-US" sz="2800" dirty="0" smtClean="0">
              <a:solidFill>
                <a:prstClr val="black"/>
              </a:solidFill>
              <a:cs typeface="Arial" pitchFamily="34" charset="0"/>
            </a:endParaRPr>
          </a:p>
          <a:p>
            <a:pPr marL="457200" indent="-457200">
              <a:buFont typeface="Arial" pitchFamily="34" charset="0"/>
              <a:buChar char="•"/>
              <a:defRPr/>
            </a:pPr>
            <a:r>
              <a:rPr lang="vi-VN" sz="2800" dirty="0" smtClean="0">
                <a:solidFill>
                  <a:prstClr val="black"/>
                </a:solidFill>
                <a:cs typeface="Arial" pitchFamily="34" charset="0"/>
              </a:rPr>
              <a:t>thời </a:t>
            </a:r>
            <a:r>
              <a:rPr lang="vi-VN" sz="2800" dirty="0">
                <a:solidFill>
                  <a:prstClr val="black"/>
                </a:solidFill>
                <a:cs typeface="Arial" pitchFamily="34" charset="0"/>
              </a:rPr>
              <a:t>gian lao </a:t>
            </a:r>
            <a:r>
              <a:rPr lang="vi-VN" sz="2800" dirty="0" smtClean="0">
                <a:solidFill>
                  <a:prstClr val="black"/>
                </a:solidFill>
                <a:cs typeface="Arial" pitchFamily="34" charset="0"/>
              </a:rPr>
              <a:t>động </a:t>
            </a:r>
            <a:endParaRPr lang="en-US" sz="2800" dirty="0" smtClean="0">
              <a:solidFill>
                <a:prstClr val="black"/>
              </a:solidFill>
              <a:cs typeface="Arial" pitchFamily="34" charset="0"/>
            </a:endParaRPr>
          </a:p>
          <a:p>
            <a:pPr marL="457200" indent="-457200">
              <a:buFont typeface="Arial" pitchFamily="34" charset="0"/>
              <a:buChar char="•"/>
              <a:defRPr/>
            </a:pPr>
            <a:r>
              <a:rPr lang="vi-VN" sz="2800" dirty="0" smtClean="0">
                <a:solidFill>
                  <a:prstClr val="black"/>
                </a:solidFill>
                <a:cs typeface="Arial" pitchFamily="34" charset="0"/>
              </a:rPr>
              <a:t>tính </a:t>
            </a:r>
            <a:r>
              <a:rPr lang="vi-VN" sz="2800" dirty="0">
                <a:solidFill>
                  <a:prstClr val="black"/>
                </a:solidFill>
                <a:cs typeface="Arial" pitchFamily="34" charset="0"/>
              </a:rPr>
              <a:t>chất cơ giới hoá </a:t>
            </a:r>
            <a:endParaRPr lang="en-US" sz="2800" dirty="0" smtClean="0">
              <a:solidFill>
                <a:prstClr val="black"/>
              </a:solidFill>
              <a:cs typeface="Arial" pitchFamily="34" charset="0"/>
            </a:endParaRPr>
          </a:p>
          <a:p>
            <a:pPr marL="457200" indent="-457200">
              <a:buFont typeface="Arial" pitchFamily="34" charset="0"/>
              <a:buChar char="•"/>
              <a:defRPr/>
            </a:pPr>
            <a:r>
              <a:rPr lang="vi-VN" sz="2800" dirty="0" smtClean="0">
                <a:solidFill>
                  <a:prstClr val="black"/>
                </a:solidFill>
                <a:cs typeface="Arial" pitchFamily="34" charset="0"/>
              </a:rPr>
              <a:t>tự </a:t>
            </a:r>
            <a:r>
              <a:rPr lang="vi-VN" sz="2800" dirty="0">
                <a:solidFill>
                  <a:prstClr val="black"/>
                </a:solidFill>
                <a:cs typeface="Arial" pitchFamily="34" charset="0"/>
              </a:rPr>
              <a:t>động hoá sản </a:t>
            </a:r>
            <a:r>
              <a:rPr lang="vi-VN" sz="2800" dirty="0" smtClean="0">
                <a:solidFill>
                  <a:prstClr val="black"/>
                </a:solidFill>
                <a:cs typeface="Arial" pitchFamily="34" charset="0"/>
              </a:rPr>
              <a:t>xuất</a:t>
            </a:r>
            <a:endParaRPr lang="vi-VN" sz="2800" dirty="0">
              <a:solidFill>
                <a:prstClr val="black"/>
              </a:solidFill>
              <a:cs typeface="Arial" pitchFamily="34" charset="0"/>
            </a:endParaRPr>
          </a:p>
        </p:txBody>
      </p:sp>
    </p:spTree>
    <p:extLst>
      <p:ext uri="{BB962C8B-B14F-4D97-AF65-F5344CB8AC3E}">
        <p14:creationId xmlns:p14="http://schemas.microsoft.com/office/powerpoint/2010/main" val="1216082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54"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1981200"/>
            <a:ext cx="8732108" cy="762000"/>
          </a:xfrm>
          <a:prstGeom prst="roundRect">
            <a:avLst/>
          </a:prstGeom>
          <a:solidFill>
            <a:schemeClr val="accent3">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Để tính nhu cầu năng lượng trong ngày, ta cần </a:t>
            </a:r>
            <a:r>
              <a:rPr lang="vi-VN" sz="2800" dirty="0" smtClean="0">
                <a:solidFill>
                  <a:prstClr val="black"/>
                </a:solidFill>
                <a:cs typeface="Arial" pitchFamily="34" charset="0"/>
              </a:rPr>
              <a:t>biết</a:t>
            </a:r>
            <a:endParaRPr lang="vi-VN" sz="2800" dirty="0">
              <a:solidFill>
                <a:prstClr val="black"/>
              </a:solidFill>
              <a:cs typeface="Arial" pitchFamily="34" charset="0"/>
            </a:endParaRPr>
          </a:p>
        </p:txBody>
      </p:sp>
      <p:sp>
        <p:nvSpPr>
          <p:cNvPr id="12" name="Rounded Rectangle 11"/>
          <p:cNvSpPr/>
          <p:nvPr/>
        </p:nvSpPr>
        <p:spPr>
          <a:xfrm>
            <a:off x="183292" y="2971800"/>
            <a:ext cx="7893908" cy="914400"/>
          </a:xfrm>
          <a:prstGeom prst="roundRect">
            <a:avLst/>
          </a:prstGeom>
          <a:solidFill>
            <a:schemeClr val="accent5">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marL="457200" indent="-457200">
              <a:buFont typeface="Arial" pitchFamily="34" charset="0"/>
              <a:buChar char="•"/>
              <a:defRPr/>
            </a:pPr>
            <a:r>
              <a:rPr lang="vi-VN" sz="2800" dirty="0" smtClean="0">
                <a:solidFill>
                  <a:prstClr val="black"/>
                </a:solidFill>
                <a:cs typeface="Arial" pitchFamily="34" charset="0"/>
              </a:rPr>
              <a:t>Nhu </a:t>
            </a:r>
            <a:r>
              <a:rPr lang="vi-VN" sz="2800" dirty="0">
                <a:solidFill>
                  <a:prstClr val="black"/>
                </a:solidFill>
                <a:cs typeface="Arial" pitchFamily="34" charset="0"/>
              </a:rPr>
              <a:t>cầu năng lượng cho </a:t>
            </a:r>
            <a:r>
              <a:rPr lang="vi-VN" sz="2800" dirty="0" smtClean="0">
                <a:solidFill>
                  <a:prstClr val="black"/>
                </a:solidFill>
                <a:cs typeface="Arial" pitchFamily="34" charset="0"/>
              </a:rPr>
              <a:t>chuyển </a:t>
            </a:r>
            <a:r>
              <a:rPr lang="vi-VN" sz="2800" dirty="0">
                <a:solidFill>
                  <a:prstClr val="black"/>
                </a:solidFill>
                <a:cs typeface="Arial" pitchFamily="34" charset="0"/>
              </a:rPr>
              <a:t>hoá cơ </a:t>
            </a:r>
            <a:r>
              <a:rPr lang="vi-VN" sz="2800" dirty="0" smtClean="0">
                <a:solidFill>
                  <a:prstClr val="black"/>
                </a:solidFill>
                <a:cs typeface="Arial" pitchFamily="34" charset="0"/>
              </a:rPr>
              <a:t>bản</a:t>
            </a:r>
            <a:endParaRPr lang="vi-VN" sz="2800" dirty="0">
              <a:solidFill>
                <a:prstClr val="black"/>
              </a:solidFill>
              <a:cs typeface="Arial" pitchFamily="34" charset="0"/>
            </a:endParaRPr>
          </a:p>
        </p:txBody>
      </p:sp>
      <p:sp>
        <p:nvSpPr>
          <p:cNvPr id="11" name="Rounded Rectangle 10"/>
          <p:cNvSpPr/>
          <p:nvPr/>
        </p:nvSpPr>
        <p:spPr>
          <a:xfrm>
            <a:off x="838200" y="4267206"/>
            <a:ext cx="8001000" cy="1099751"/>
          </a:xfrm>
          <a:prstGeom prst="roundRect">
            <a:avLst/>
          </a:prstGeom>
          <a:solidFill>
            <a:schemeClr val="accent5">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marL="457200" indent="-457200">
              <a:buFont typeface="Arial" pitchFamily="34" charset="0"/>
              <a:buChar char="•"/>
              <a:defRPr/>
            </a:pPr>
            <a:r>
              <a:rPr lang="vi-VN" sz="2800" dirty="0" smtClean="0">
                <a:solidFill>
                  <a:prstClr val="black"/>
                </a:solidFill>
                <a:cs typeface="Arial" pitchFamily="34" charset="0"/>
              </a:rPr>
              <a:t>Nhu </a:t>
            </a:r>
            <a:r>
              <a:rPr lang="vi-VN" sz="2800" dirty="0">
                <a:solidFill>
                  <a:prstClr val="black"/>
                </a:solidFill>
                <a:cs typeface="Arial" pitchFamily="34" charset="0"/>
              </a:rPr>
              <a:t>cầu năng lượng cho chuyển hóa thức ăn </a:t>
            </a:r>
            <a:endParaRPr lang="en-US" sz="2800" dirty="0" smtClean="0">
              <a:solidFill>
                <a:prstClr val="black"/>
              </a:solidFill>
              <a:cs typeface="Arial" pitchFamily="34" charset="0"/>
            </a:endParaRPr>
          </a:p>
          <a:p>
            <a:pPr>
              <a:defRPr/>
            </a:pPr>
            <a:r>
              <a:rPr lang="vi-VN" sz="2800" dirty="0" smtClean="0">
                <a:solidFill>
                  <a:prstClr val="black"/>
                </a:solidFill>
                <a:cs typeface="Arial" pitchFamily="34" charset="0"/>
              </a:rPr>
              <a:t>(</a:t>
            </a:r>
            <a:r>
              <a:rPr lang="vi-VN" sz="2800" dirty="0">
                <a:solidFill>
                  <a:prstClr val="black"/>
                </a:solidFill>
                <a:cs typeface="Arial" pitchFamily="34" charset="0"/>
              </a:rPr>
              <a:t>tác động lực đặc hiệu của thức ăn</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3" name="Rounded Rectangle 12"/>
          <p:cNvSpPr/>
          <p:nvPr/>
        </p:nvSpPr>
        <p:spPr>
          <a:xfrm>
            <a:off x="1447800" y="5715000"/>
            <a:ext cx="7696200" cy="990600"/>
          </a:xfrm>
          <a:prstGeom prst="roundRect">
            <a:avLst/>
          </a:prstGeom>
          <a:solidFill>
            <a:schemeClr val="accent5">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marL="457200" indent="-457200">
              <a:buFont typeface="Arial" pitchFamily="34" charset="0"/>
              <a:buChar char="•"/>
              <a:defRPr/>
            </a:pPr>
            <a:r>
              <a:rPr lang="vi-VN" sz="2800" dirty="0" smtClean="0">
                <a:solidFill>
                  <a:prstClr val="black"/>
                </a:solidFill>
                <a:cs typeface="Arial" pitchFamily="34" charset="0"/>
              </a:rPr>
              <a:t>Nhu </a:t>
            </a:r>
            <a:r>
              <a:rPr lang="vi-VN" sz="2800" dirty="0">
                <a:solidFill>
                  <a:prstClr val="black"/>
                </a:solidFill>
                <a:cs typeface="Arial" pitchFamily="34" charset="0"/>
              </a:rPr>
              <a:t>cầu năng lượng cho hoạt động thể lực</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Tree>
    <p:extLst>
      <p:ext uri="{BB962C8B-B14F-4D97-AF65-F5344CB8AC3E}">
        <p14:creationId xmlns:p14="http://schemas.microsoft.com/office/powerpoint/2010/main" val="3886499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P spid="11" grpId="0" animBg="1"/>
      <p:bldP spid="1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83292" y="2069763"/>
            <a:ext cx="8732108" cy="90204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Theo tổ chức y tế thế giới (1985) </a:t>
            </a: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dirty="0" smtClean="0">
                <a:solidFill>
                  <a:prstClr val="black"/>
                </a:solidFill>
                <a:cs typeface="Arial" pitchFamily="34" charset="0"/>
              </a:rPr>
              <a:t>có </a:t>
            </a:r>
            <a:r>
              <a:rPr lang="vi-VN" sz="2800" dirty="0">
                <a:solidFill>
                  <a:prstClr val="black"/>
                </a:solidFill>
                <a:cs typeface="Arial" pitchFamily="34" charset="0"/>
              </a:rPr>
              <a:t>thể tính năng lượng cả ngày như sau</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2" name="Rounded Rectangle 11"/>
          <p:cNvSpPr/>
          <p:nvPr/>
        </p:nvSpPr>
        <p:spPr>
          <a:xfrm>
            <a:off x="183292" y="3124200"/>
            <a:ext cx="8732108" cy="914400"/>
          </a:xfrm>
          <a:prstGeom prst="roundRect">
            <a:avLst/>
          </a:prstGeom>
          <a:solidFill>
            <a:schemeClr val="accent5">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Bảng 2: Hệ số tính nhu cầu năng lượng cho cả ngày của một người trưởng thành theo chuyển hoá cơ </a:t>
            </a:r>
            <a:r>
              <a:rPr lang="vi-VN" sz="2800" dirty="0" smtClean="0">
                <a:solidFill>
                  <a:prstClr val="black"/>
                </a:solidFill>
                <a:cs typeface="Arial" pitchFamily="34" charset="0"/>
              </a:rPr>
              <a:t>bản</a:t>
            </a:r>
            <a:endParaRPr lang="vi-VN" sz="2800" dirty="0">
              <a:solidFill>
                <a:prstClr val="black"/>
              </a:solidFill>
              <a:cs typeface="Arial" pitchFamily="34"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2451910846"/>
              </p:ext>
            </p:extLst>
          </p:nvPr>
        </p:nvGraphicFramePr>
        <p:xfrm>
          <a:off x="183292" y="4191000"/>
          <a:ext cx="8884508" cy="3124200"/>
        </p:xfrm>
        <a:graphic>
          <a:graphicData uri="http://schemas.openxmlformats.org/presentationml/2006/ole">
            <mc:AlternateContent xmlns:mc="http://schemas.openxmlformats.org/markup-compatibility/2006">
              <mc:Choice xmlns:v="urn:schemas-microsoft-com:vml" Requires="v">
                <p:oleObj spid="_x0000_s2067" name="Document" r:id="rId5" imgW="6181408" imgH="1395197" progId="Word.Document.12">
                  <p:embed/>
                </p:oleObj>
              </mc:Choice>
              <mc:Fallback>
                <p:oleObj name="Document" r:id="rId5" imgW="6181408" imgH="1395197" progId="Word.Document.12">
                  <p:embed/>
                  <p:pic>
                    <p:nvPicPr>
                      <p:cNvPr id="0" name=""/>
                      <p:cNvPicPr/>
                      <p:nvPr/>
                    </p:nvPicPr>
                    <p:blipFill>
                      <a:blip r:embed="rId6"/>
                      <a:stretch>
                        <a:fillRect/>
                      </a:stretch>
                    </p:blipFill>
                    <p:spPr>
                      <a:xfrm>
                        <a:off x="183292" y="4191000"/>
                        <a:ext cx="8884508" cy="3124200"/>
                      </a:xfrm>
                      <a:prstGeom prst="rect">
                        <a:avLst/>
                      </a:prstGeom>
                    </p:spPr>
                  </p:pic>
                </p:oleObj>
              </mc:Fallback>
            </mc:AlternateContent>
          </a:graphicData>
        </a:graphic>
      </p:graphicFrame>
    </p:spTree>
    <p:extLst>
      <p:ext uri="{BB962C8B-B14F-4D97-AF65-F5344CB8AC3E}">
        <p14:creationId xmlns:p14="http://schemas.microsoft.com/office/powerpoint/2010/main" val="763758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8"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0" y="2133600"/>
            <a:ext cx="9144000" cy="1371600"/>
          </a:xfrm>
          <a:prstGeom prst="roundRect">
            <a:avLst/>
          </a:prstGeom>
          <a:solidFill>
            <a:schemeClr val="accent6">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Ví dụ 1: tính nhu cầu năng lượng của nhóm lao động nam lứa tuổi 18-30, nặng </a:t>
            </a:r>
            <a:r>
              <a:rPr lang="vi-VN" sz="2800" b="1" dirty="0">
                <a:solidFill>
                  <a:prstClr val="black"/>
                </a:solidFill>
                <a:cs typeface="Arial" pitchFamily="34" charset="0"/>
              </a:rPr>
              <a:t>50kg</a:t>
            </a:r>
            <a:r>
              <a:rPr lang="vi-VN" sz="2800" dirty="0" smtClean="0">
                <a:solidFill>
                  <a:prstClr val="black"/>
                </a:solidFill>
                <a:cs typeface="Arial" pitchFamily="34" charset="0"/>
              </a:rPr>
              <a:t>, </a:t>
            </a:r>
            <a:r>
              <a:rPr lang="vi-VN" sz="2800" dirty="0" smtClean="0">
                <a:solidFill>
                  <a:prstClr val="black"/>
                </a:solidFill>
                <a:latin typeface="Arial" pitchFamily="34" charset="0"/>
                <a:cs typeface="Arial" pitchFamily="34" charset="0"/>
              </a:rPr>
              <a:t>lao độ</a:t>
            </a:r>
            <a:r>
              <a:rPr lang="en-US" sz="2800" dirty="0" err="1" smtClean="0">
                <a:solidFill>
                  <a:prstClr val="black"/>
                </a:solidFill>
                <a:latin typeface="Arial" pitchFamily="34" charset="0"/>
                <a:cs typeface="Arial" pitchFamily="34" charset="0"/>
              </a:rPr>
              <a:t>ng</a:t>
            </a:r>
            <a:r>
              <a:rPr lang="en-US" sz="2800" dirty="0" smtClean="0">
                <a:solidFill>
                  <a:prstClr val="black"/>
                </a:solidFill>
                <a:latin typeface="Arial" pitchFamily="34" charset="0"/>
                <a:cs typeface="Arial" pitchFamily="34" charset="0"/>
              </a:rPr>
              <a:t> </a:t>
            </a:r>
            <a:r>
              <a:rPr lang="en-US" sz="2800" b="1" dirty="0" err="1" smtClean="0">
                <a:solidFill>
                  <a:prstClr val="black"/>
                </a:solidFill>
                <a:latin typeface="Arial" pitchFamily="34" charset="0"/>
                <a:cs typeface="Arial" pitchFamily="34" charset="0"/>
              </a:rPr>
              <a:t>Trung</a:t>
            </a:r>
            <a:r>
              <a:rPr lang="en-US" sz="2800" b="1" dirty="0" smtClean="0">
                <a:solidFill>
                  <a:prstClr val="black"/>
                </a:solidFill>
                <a:latin typeface="Arial" pitchFamily="34" charset="0"/>
                <a:cs typeface="Arial" pitchFamily="34" charset="0"/>
              </a:rPr>
              <a:t> </a:t>
            </a:r>
            <a:r>
              <a:rPr lang="en-US" sz="2800" b="1" dirty="0" err="1" smtClean="0">
                <a:solidFill>
                  <a:prstClr val="black"/>
                </a:solidFill>
                <a:latin typeface="Arial" pitchFamily="34" charset="0"/>
                <a:cs typeface="Arial" pitchFamily="34" charset="0"/>
              </a:rPr>
              <a:t>bình</a:t>
            </a:r>
            <a:r>
              <a:rPr lang="vi-VN" sz="2800" dirty="0" smtClean="0">
                <a:solidFill>
                  <a:prstClr val="black"/>
                </a:solidFill>
                <a:latin typeface="Arial" pitchFamily="34" charset="0"/>
                <a:cs typeface="Arial" pitchFamily="34" charset="0"/>
              </a:rPr>
              <a:t>.</a:t>
            </a:r>
            <a:endParaRPr lang="vi-VN" sz="2800" dirty="0">
              <a:solidFill>
                <a:prstClr val="black"/>
              </a:solidFill>
              <a:latin typeface="Arial" pitchFamily="34" charset="0"/>
              <a:cs typeface="Arial" pitchFamily="34" charset="0"/>
            </a:endParaRPr>
          </a:p>
        </p:txBody>
      </p:sp>
      <p:sp>
        <p:nvSpPr>
          <p:cNvPr id="12" name="Rounded Rectangle 11"/>
          <p:cNvSpPr/>
          <p:nvPr/>
        </p:nvSpPr>
        <p:spPr>
          <a:xfrm>
            <a:off x="0" y="3733800"/>
            <a:ext cx="9144000" cy="2590800"/>
          </a:xfrm>
          <a:prstGeom prst="roundRect">
            <a:avLst/>
          </a:prstGeom>
          <a:solidFill>
            <a:schemeClr val="accent5">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Tính nhu cầu năng lượng của chuyển hoá cơ bản</a:t>
            </a:r>
            <a:r>
              <a:rPr lang="vi-VN" sz="2800" dirty="0" smtClean="0">
                <a:solidFill>
                  <a:prstClr val="black"/>
                </a:solidFill>
                <a:cs typeface="Arial" pitchFamily="34" charset="0"/>
              </a:rPr>
              <a:t>:</a:t>
            </a:r>
            <a:endParaRPr lang="en-US" sz="2800" dirty="0" smtClean="0">
              <a:solidFill>
                <a:prstClr val="black"/>
              </a:solidFill>
              <a:cs typeface="Arial" pitchFamily="34" charset="0"/>
            </a:endParaRPr>
          </a:p>
          <a:p>
            <a:pPr>
              <a:defRPr/>
            </a:pPr>
            <a:endParaRPr lang="vi-VN" sz="2800" dirty="0">
              <a:solidFill>
                <a:prstClr val="black"/>
              </a:solidFill>
              <a:cs typeface="Arial" pitchFamily="34" charset="0"/>
            </a:endParaRPr>
          </a:p>
          <a:p>
            <a:pPr>
              <a:defRPr/>
            </a:pPr>
            <a:r>
              <a:rPr lang="vi-VN" sz="2800" dirty="0">
                <a:solidFill>
                  <a:prstClr val="black"/>
                </a:solidFill>
                <a:cs typeface="Arial" pitchFamily="34" charset="0"/>
              </a:rPr>
              <a:t>Tra bảng 1 ta có: 15,3w + 679 (trong đó w = kg = 50kg)</a:t>
            </a:r>
          </a:p>
          <a:p>
            <a:pPr>
              <a:defRPr/>
            </a:pPr>
            <a:r>
              <a:rPr lang="vi-VN" sz="2800" dirty="0">
                <a:solidFill>
                  <a:prstClr val="black"/>
                </a:solidFill>
                <a:cs typeface="Arial" pitchFamily="34" charset="0"/>
              </a:rPr>
              <a:t>			</a:t>
            </a: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dirty="0" smtClean="0">
                <a:solidFill>
                  <a:prstClr val="black"/>
                </a:solidFill>
                <a:cs typeface="Arial" pitchFamily="34" charset="0"/>
              </a:rPr>
              <a:t>15,3 </a:t>
            </a:r>
            <a:r>
              <a:rPr lang="vi-VN" sz="2800" dirty="0">
                <a:solidFill>
                  <a:prstClr val="black"/>
                </a:solidFill>
                <a:cs typeface="Arial" pitchFamily="34" charset="0"/>
              </a:rPr>
              <a:t>x 50 + 679 = </a:t>
            </a:r>
            <a:r>
              <a:rPr lang="vi-VN" sz="2800" b="1" dirty="0">
                <a:solidFill>
                  <a:prstClr val="black"/>
                </a:solidFill>
                <a:cs typeface="Arial" pitchFamily="34" charset="0"/>
              </a:rPr>
              <a:t>1444 </a:t>
            </a:r>
            <a:r>
              <a:rPr lang="vi-VN" sz="2800" b="1" dirty="0" smtClean="0">
                <a:solidFill>
                  <a:prstClr val="black"/>
                </a:solidFill>
                <a:cs typeface="Arial" pitchFamily="34" charset="0"/>
              </a:rPr>
              <a:t>Kca</a:t>
            </a:r>
            <a:r>
              <a:rPr lang="en-US" sz="2800" b="1" dirty="0" smtClean="0">
                <a:solidFill>
                  <a:prstClr val="black"/>
                </a:solidFill>
                <a:cs typeface="Arial" pitchFamily="34" charset="0"/>
              </a:rPr>
              <a:t>l</a:t>
            </a:r>
            <a:endParaRPr lang="vi-VN" sz="2800" b="1" dirty="0">
              <a:solidFill>
                <a:prstClr val="black"/>
              </a:solidFill>
              <a:cs typeface="Arial" pitchFamily="34" charset="0"/>
            </a:endParaRPr>
          </a:p>
        </p:txBody>
      </p:sp>
    </p:spTree>
    <p:extLst>
      <p:ext uri="{BB962C8B-B14F-4D97-AF65-F5344CB8AC3E}">
        <p14:creationId xmlns:p14="http://schemas.microsoft.com/office/powerpoint/2010/main" val="110518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592"/>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0" y="2133600"/>
            <a:ext cx="9144000" cy="1371600"/>
          </a:xfrm>
          <a:prstGeom prst="roundRect">
            <a:avLst/>
          </a:prstGeom>
          <a:solidFill>
            <a:schemeClr val="accent6">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Ví dụ 1: tính nhu cầu năng lượng của nhóm lao động nam lứa tuổi 18-30, nặng </a:t>
            </a:r>
            <a:r>
              <a:rPr lang="vi-VN" sz="2800" b="1" dirty="0">
                <a:solidFill>
                  <a:prstClr val="black"/>
                </a:solidFill>
                <a:cs typeface="Arial" pitchFamily="34" charset="0"/>
              </a:rPr>
              <a:t>50kg</a:t>
            </a:r>
            <a:r>
              <a:rPr lang="vi-VN" sz="2800" dirty="0" smtClean="0">
                <a:solidFill>
                  <a:prstClr val="black"/>
                </a:solidFill>
                <a:cs typeface="Arial" pitchFamily="34" charset="0"/>
              </a:rPr>
              <a:t>, </a:t>
            </a:r>
            <a:r>
              <a:rPr lang="vi-VN" sz="2800" dirty="0" smtClean="0">
                <a:solidFill>
                  <a:prstClr val="black"/>
                </a:solidFill>
                <a:latin typeface="Arial" pitchFamily="34" charset="0"/>
                <a:cs typeface="Arial" pitchFamily="34" charset="0"/>
              </a:rPr>
              <a:t>lao độ</a:t>
            </a:r>
            <a:r>
              <a:rPr lang="en-US" sz="2800" dirty="0" err="1" smtClean="0">
                <a:solidFill>
                  <a:prstClr val="black"/>
                </a:solidFill>
                <a:latin typeface="Arial" pitchFamily="34" charset="0"/>
                <a:cs typeface="Arial" pitchFamily="34" charset="0"/>
              </a:rPr>
              <a:t>ng</a:t>
            </a:r>
            <a:r>
              <a:rPr lang="en-US" sz="2800" dirty="0" smtClean="0">
                <a:solidFill>
                  <a:prstClr val="black"/>
                </a:solidFill>
                <a:latin typeface="Arial" pitchFamily="34" charset="0"/>
                <a:cs typeface="Arial" pitchFamily="34" charset="0"/>
              </a:rPr>
              <a:t> </a:t>
            </a:r>
            <a:r>
              <a:rPr lang="en-US" sz="2800" b="1" dirty="0" err="1" smtClean="0">
                <a:solidFill>
                  <a:prstClr val="black"/>
                </a:solidFill>
                <a:latin typeface="Arial" pitchFamily="34" charset="0"/>
                <a:cs typeface="Arial" pitchFamily="34" charset="0"/>
              </a:rPr>
              <a:t>Trung</a:t>
            </a:r>
            <a:r>
              <a:rPr lang="en-US" sz="2800" b="1" dirty="0" smtClean="0">
                <a:solidFill>
                  <a:prstClr val="black"/>
                </a:solidFill>
                <a:latin typeface="Arial" pitchFamily="34" charset="0"/>
                <a:cs typeface="Arial" pitchFamily="34" charset="0"/>
              </a:rPr>
              <a:t> </a:t>
            </a:r>
            <a:r>
              <a:rPr lang="en-US" sz="2800" b="1" dirty="0" err="1" smtClean="0">
                <a:solidFill>
                  <a:prstClr val="black"/>
                </a:solidFill>
                <a:latin typeface="Arial" pitchFamily="34" charset="0"/>
                <a:cs typeface="Arial" pitchFamily="34" charset="0"/>
              </a:rPr>
              <a:t>bình</a:t>
            </a:r>
            <a:r>
              <a:rPr lang="vi-VN" sz="2800" dirty="0" smtClean="0">
                <a:solidFill>
                  <a:prstClr val="black"/>
                </a:solidFill>
                <a:latin typeface="Arial" pitchFamily="34" charset="0"/>
                <a:cs typeface="Arial" pitchFamily="34" charset="0"/>
              </a:rPr>
              <a:t>.</a:t>
            </a:r>
            <a:endParaRPr lang="vi-VN" sz="2800" dirty="0">
              <a:solidFill>
                <a:prstClr val="black"/>
              </a:solidFill>
              <a:latin typeface="Arial" pitchFamily="34" charset="0"/>
              <a:cs typeface="Arial" pitchFamily="34" charset="0"/>
            </a:endParaRPr>
          </a:p>
        </p:txBody>
      </p:sp>
      <p:sp>
        <p:nvSpPr>
          <p:cNvPr id="11" name="Rounded Rectangle 10"/>
          <p:cNvSpPr/>
          <p:nvPr/>
        </p:nvSpPr>
        <p:spPr>
          <a:xfrm>
            <a:off x="76200" y="3886200"/>
            <a:ext cx="9067800" cy="2743200"/>
          </a:xfrm>
          <a:prstGeom prst="roundRect">
            <a:avLst/>
          </a:prstGeom>
          <a:solidFill>
            <a:schemeClr val="accent2">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Tính nhu cầu năng lượng lao động cả ngày:</a:t>
            </a:r>
          </a:p>
          <a:p>
            <a:pPr>
              <a:defRPr/>
            </a:pPr>
            <a:r>
              <a:rPr lang="vi-VN" sz="2800" dirty="0">
                <a:solidFill>
                  <a:prstClr val="black"/>
                </a:solidFill>
                <a:cs typeface="Arial" pitchFamily="34" charset="0"/>
              </a:rPr>
              <a:t>Tra bảng 2 </a:t>
            </a: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dirty="0" smtClean="0">
                <a:solidFill>
                  <a:prstClr val="black"/>
                </a:solidFill>
                <a:cs typeface="Arial" pitchFamily="34" charset="0"/>
              </a:rPr>
              <a:t>ta </a:t>
            </a:r>
            <a:r>
              <a:rPr lang="vi-VN" sz="2800" dirty="0">
                <a:solidFill>
                  <a:prstClr val="black"/>
                </a:solidFill>
                <a:cs typeface="Arial" pitchFamily="34" charset="0"/>
              </a:rPr>
              <a:t>có hệ số tương ứng cho lao động </a:t>
            </a:r>
            <a:r>
              <a:rPr lang="en-US" sz="2800" dirty="0" smtClean="0">
                <a:solidFill>
                  <a:prstClr val="black"/>
                </a:solidFill>
                <a:cs typeface="Arial" pitchFamily="34" charset="0"/>
              </a:rPr>
              <a:t>TB</a:t>
            </a:r>
            <a:r>
              <a:rPr lang="vi-VN" sz="2800" dirty="0" smtClean="0">
                <a:solidFill>
                  <a:prstClr val="black"/>
                </a:solidFill>
                <a:cs typeface="Arial" pitchFamily="34" charset="0"/>
              </a:rPr>
              <a:t> </a:t>
            </a:r>
            <a:r>
              <a:rPr lang="vi-VN" sz="2800" dirty="0">
                <a:solidFill>
                  <a:prstClr val="black"/>
                </a:solidFill>
                <a:cs typeface="Arial" pitchFamily="34" charset="0"/>
              </a:rPr>
              <a:t>là 1,78:</a:t>
            </a:r>
          </a:p>
          <a:p>
            <a:pPr>
              <a:defRPr/>
            </a:pP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dirty="0" smtClean="0">
                <a:solidFill>
                  <a:prstClr val="black"/>
                </a:solidFill>
                <a:cs typeface="Arial" pitchFamily="34" charset="0"/>
              </a:rPr>
              <a:t>1444 </a:t>
            </a:r>
            <a:r>
              <a:rPr lang="vi-VN" sz="2800" dirty="0">
                <a:solidFill>
                  <a:prstClr val="black"/>
                </a:solidFill>
                <a:cs typeface="Arial" pitchFamily="34" charset="0"/>
              </a:rPr>
              <a:t>Kcal  x 1,78 = </a:t>
            </a:r>
            <a:r>
              <a:rPr lang="vi-VN" sz="2800" b="1" dirty="0" smtClean="0">
                <a:solidFill>
                  <a:prstClr val="black"/>
                </a:solidFill>
                <a:cs typeface="Arial" pitchFamily="34" charset="0"/>
              </a:rPr>
              <a:t>2</a:t>
            </a:r>
            <a:r>
              <a:rPr lang="en-US" sz="2800" b="1" dirty="0" smtClean="0">
                <a:solidFill>
                  <a:prstClr val="black"/>
                </a:solidFill>
                <a:cs typeface="Arial" pitchFamily="34" charset="0"/>
              </a:rPr>
              <a:t>.</a:t>
            </a:r>
            <a:r>
              <a:rPr lang="vi-VN" sz="2800" b="1" dirty="0" smtClean="0">
                <a:solidFill>
                  <a:prstClr val="black"/>
                </a:solidFill>
                <a:cs typeface="Arial" pitchFamily="34" charset="0"/>
              </a:rPr>
              <a:t>570,32 Kcal</a:t>
            </a:r>
            <a:endParaRPr lang="vi-VN" sz="2800" b="1" dirty="0">
              <a:solidFill>
                <a:prstClr val="black"/>
              </a:solidFill>
              <a:cs typeface="Arial" pitchFamily="34" charset="0"/>
            </a:endParaRPr>
          </a:p>
        </p:txBody>
      </p:sp>
    </p:spTree>
    <p:extLst>
      <p:ext uri="{BB962C8B-B14F-4D97-AF65-F5344CB8AC3E}">
        <p14:creationId xmlns:p14="http://schemas.microsoft.com/office/powerpoint/2010/main" val="4237204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0" y="2057400"/>
            <a:ext cx="8915400" cy="1295400"/>
          </a:xfrm>
          <a:prstGeom prst="roundRect">
            <a:avLst/>
          </a:prstGeom>
          <a:solidFill>
            <a:schemeClr val="accent3">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Ví dụ 2: tính nhu cầu năng lượng của nhóm lao động nữ lứa tuổi 18-30, </a:t>
            </a:r>
            <a:r>
              <a:rPr lang="vi-VN" sz="2800" b="1" dirty="0">
                <a:solidFill>
                  <a:prstClr val="black"/>
                </a:solidFill>
                <a:cs typeface="Arial" pitchFamily="34" charset="0"/>
              </a:rPr>
              <a:t>nặng 52kg</a:t>
            </a:r>
            <a:r>
              <a:rPr lang="vi-VN" sz="2800" dirty="0">
                <a:solidFill>
                  <a:prstClr val="black"/>
                </a:solidFill>
                <a:cs typeface="Arial" pitchFamily="34" charset="0"/>
              </a:rPr>
              <a:t>, loại </a:t>
            </a:r>
            <a:r>
              <a:rPr lang="vi-VN" sz="2800" b="1" dirty="0">
                <a:solidFill>
                  <a:prstClr val="black"/>
                </a:solidFill>
                <a:cs typeface="Arial" pitchFamily="34" charset="0"/>
              </a:rPr>
              <a:t>lao động nhẹ</a:t>
            </a:r>
            <a:r>
              <a:rPr lang="vi-VN" sz="2800" dirty="0">
                <a:solidFill>
                  <a:prstClr val="black"/>
                </a:solidFill>
                <a:cs typeface="Arial" pitchFamily="34" charset="0"/>
              </a:rPr>
              <a:t>.</a:t>
            </a:r>
          </a:p>
        </p:txBody>
      </p:sp>
      <p:sp>
        <p:nvSpPr>
          <p:cNvPr id="12" name="Rounded Rectangle 11"/>
          <p:cNvSpPr/>
          <p:nvPr/>
        </p:nvSpPr>
        <p:spPr>
          <a:xfrm>
            <a:off x="0" y="3657600"/>
            <a:ext cx="9067800" cy="2590800"/>
          </a:xfrm>
          <a:prstGeom prst="roundRect">
            <a:avLst/>
          </a:prstGeom>
          <a:solidFill>
            <a:schemeClr val="accent6">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Tính nhu cầu </a:t>
            </a:r>
            <a:r>
              <a:rPr lang="vi-VN" sz="2800" b="1" dirty="0">
                <a:solidFill>
                  <a:prstClr val="black"/>
                </a:solidFill>
                <a:cs typeface="Arial" pitchFamily="34" charset="0"/>
              </a:rPr>
              <a:t>năng lượng của chuyển hoá cơ bản</a:t>
            </a:r>
            <a:r>
              <a:rPr lang="vi-VN" sz="2800" dirty="0" smtClean="0">
                <a:solidFill>
                  <a:prstClr val="black"/>
                </a:solidFill>
                <a:cs typeface="Arial" pitchFamily="34" charset="0"/>
              </a:rPr>
              <a:t>:</a:t>
            </a:r>
            <a:endParaRPr lang="en-US" sz="2800" dirty="0" smtClean="0">
              <a:solidFill>
                <a:prstClr val="black"/>
              </a:solidFill>
              <a:cs typeface="Arial" pitchFamily="34" charset="0"/>
            </a:endParaRPr>
          </a:p>
          <a:p>
            <a:pPr>
              <a:defRPr/>
            </a:pPr>
            <a:endParaRPr lang="vi-VN" sz="2800" dirty="0">
              <a:solidFill>
                <a:prstClr val="black"/>
              </a:solidFill>
              <a:cs typeface="Arial" pitchFamily="34" charset="0"/>
            </a:endParaRPr>
          </a:p>
          <a:p>
            <a:pPr>
              <a:defRPr/>
            </a:pPr>
            <a:r>
              <a:rPr lang="vi-VN" sz="2800" dirty="0">
                <a:solidFill>
                  <a:prstClr val="black"/>
                </a:solidFill>
                <a:cs typeface="Arial" pitchFamily="34" charset="0"/>
              </a:rPr>
              <a:t>Tra bảng 1 ta có: 14,7w + 496 (trong đó w =kg=50kg)</a:t>
            </a:r>
          </a:p>
          <a:p>
            <a:pPr>
              <a:defRPr/>
            </a:pPr>
            <a:r>
              <a:rPr lang="vi-VN" sz="2800" dirty="0">
                <a:solidFill>
                  <a:prstClr val="black"/>
                </a:solidFill>
                <a:cs typeface="Arial" pitchFamily="34" charset="0"/>
              </a:rPr>
              <a:t>				</a:t>
            </a: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dirty="0" smtClean="0">
                <a:solidFill>
                  <a:prstClr val="black"/>
                </a:solidFill>
                <a:cs typeface="Arial" pitchFamily="34" charset="0"/>
              </a:rPr>
              <a:t>14,7 </a:t>
            </a:r>
            <a:r>
              <a:rPr lang="vi-VN" sz="2800" dirty="0">
                <a:solidFill>
                  <a:prstClr val="black"/>
                </a:solidFill>
                <a:cs typeface="Arial" pitchFamily="34" charset="0"/>
              </a:rPr>
              <a:t>x 52 + 496 = </a:t>
            </a:r>
            <a:r>
              <a:rPr lang="vi-VN" sz="2800" b="1" dirty="0" smtClean="0">
                <a:solidFill>
                  <a:prstClr val="black"/>
                </a:solidFill>
                <a:cs typeface="Arial" pitchFamily="34" charset="0"/>
              </a:rPr>
              <a:t>1</a:t>
            </a:r>
            <a:r>
              <a:rPr lang="en-US" sz="2800" b="1" dirty="0" smtClean="0">
                <a:solidFill>
                  <a:prstClr val="black"/>
                </a:solidFill>
                <a:cs typeface="Arial" pitchFamily="34" charset="0"/>
              </a:rPr>
              <a:t>.</a:t>
            </a:r>
            <a:r>
              <a:rPr lang="vi-VN" sz="2800" b="1" dirty="0" smtClean="0">
                <a:solidFill>
                  <a:prstClr val="black"/>
                </a:solidFill>
                <a:cs typeface="Arial" pitchFamily="34" charset="0"/>
              </a:rPr>
              <a:t>260,4 Kcal</a:t>
            </a:r>
            <a:endParaRPr lang="vi-VN" sz="2800" b="1" dirty="0">
              <a:solidFill>
                <a:prstClr val="black"/>
              </a:solidFill>
              <a:cs typeface="Arial" pitchFamily="34" charset="0"/>
            </a:endParaRPr>
          </a:p>
        </p:txBody>
      </p:sp>
    </p:spTree>
    <p:extLst>
      <p:ext uri="{BB962C8B-B14F-4D97-AF65-F5344CB8AC3E}">
        <p14:creationId xmlns:p14="http://schemas.microsoft.com/office/powerpoint/2010/main" val="2810994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9" y="10211"/>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0" y="2057400"/>
            <a:ext cx="8915400" cy="1066800"/>
          </a:xfrm>
          <a:prstGeom prst="roundRect">
            <a:avLst/>
          </a:prstGeom>
          <a:solidFill>
            <a:schemeClr val="accent3">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Ví dụ 2: tính nhu cầu năng lượng của nhóm lao động nữ lứa tuổi 18-30, nặng </a:t>
            </a:r>
            <a:r>
              <a:rPr lang="vi-VN" sz="2800" b="1" dirty="0">
                <a:solidFill>
                  <a:prstClr val="black"/>
                </a:solidFill>
                <a:cs typeface="Arial" pitchFamily="34" charset="0"/>
              </a:rPr>
              <a:t>52kg</a:t>
            </a:r>
            <a:r>
              <a:rPr lang="vi-VN" sz="2800" dirty="0">
                <a:solidFill>
                  <a:prstClr val="black"/>
                </a:solidFill>
                <a:cs typeface="Arial" pitchFamily="34" charset="0"/>
              </a:rPr>
              <a:t>, loại </a:t>
            </a:r>
            <a:r>
              <a:rPr lang="vi-VN" sz="2800" b="1" dirty="0">
                <a:solidFill>
                  <a:prstClr val="black"/>
                </a:solidFill>
                <a:cs typeface="Arial" pitchFamily="34" charset="0"/>
              </a:rPr>
              <a:t>lao động nhẹ</a:t>
            </a:r>
            <a:r>
              <a:rPr lang="vi-VN" sz="2800" dirty="0">
                <a:solidFill>
                  <a:prstClr val="black"/>
                </a:solidFill>
                <a:cs typeface="Arial" pitchFamily="34" charset="0"/>
              </a:rPr>
              <a:t>.</a:t>
            </a:r>
          </a:p>
        </p:txBody>
      </p:sp>
      <p:sp>
        <p:nvSpPr>
          <p:cNvPr id="12" name="Rounded Rectangle 11"/>
          <p:cNvSpPr/>
          <p:nvPr/>
        </p:nvSpPr>
        <p:spPr>
          <a:xfrm>
            <a:off x="0" y="3429000"/>
            <a:ext cx="8915400" cy="3124200"/>
          </a:xfrm>
          <a:prstGeom prst="roundRect">
            <a:avLst/>
          </a:prstGeom>
          <a:solidFill>
            <a:schemeClr val="accent2">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Tính nhu cầu </a:t>
            </a:r>
            <a:r>
              <a:rPr lang="vi-VN" sz="2800" b="1" dirty="0">
                <a:solidFill>
                  <a:prstClr val="black"/>
                </a:solidFill>
                <a:cs typeface="Arial" pitchFamily="34" charset="0"/>
              </a:rPr>
              <a:t>năng lượng lao động </a:t>
            </a:r>
            <a:r>
              <a:rPr lang="vi-VN" sz="2800" dirty="0">
                <a:solidFill>
                  <a:prstClr val="black"/>
                </a:solidFill>
                <a:cs typeface="Arial" pitchFamily="34" charset="0"/>
              </a:rPr>
              <a:t>cả ngày:</a:t>
            </a:r>
          </a:p>
          <a:p>
            <a:pPr>
              <a:defRPr/>
            </a:pPr>
            <a:r>
              <a:rPr lang="vi-VN" sz="2800" dirty="0">
                <a:solidFill>
                  <a:prstClr val="black"/>
                </a:solidFill>
                <a:cs typeface="Arial" pitchFamily="34" charset="0"/>
              </a:rPr>
              <a:t>Tra bảng 2 </a:t>
            </a: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dirty="0" smtClean="0">
                <a:solidFill>
                  <a:prstClr val="black"/>
                </a:solidFill>
                <a:cs typeface="Arial" pitchFamily="34" charset="0"/>
              </a:rPr>
              <a:t>ta </a:t>
            </a:r>
            <a:r>
              <a:rPr lang="vi-VN" sz="2800" dirty="0">
                <a:solidFill>
                  <a:prstClr val="black"/>
                </a:solidFill>
                <a:cs typeface="Arial" pitchFamily="34" charset="0"/>
              </a:rPr>
              <a:t>có hệ số tương ứng cho lao động nhẹ là </a:t>
            </a:r>
            <a:r>
              <a:rPr lang="vi-VN" sz="2800" dirty="0" smtClean="0">
                <a:solidFill>
                  <a:prstClr val="black"/>
                </a:solidFill>
                <a:cs typeface="Arial" pitchFamily="34" charset="0"/>
              </a:rPr>
              <a:t>1,56</a:t>
            </a:r>
            <a:endParaRPr lang="en-US" sz="2800" dirty="0" smtClean="0">
              <a:solidFill>
                <a:prstClr val="black"/>
              </a:solidFill>
              <a:cs typeface="Arial" pitchFamily="34" charset="0"/>
            </a:endParaRPr>
          </a:p>
          <a:p>
            <a:pPr>
              <a:defRPr/>
            </a:pPr>
            <a:endParaRPr lang="vi-VN" sz="2800" dirty="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1260,4 </a:t>
            </a:r>
            <a:r>
              <a:rPr lang="vi-VN" sz="2800" dirty="0">
                <a:solidFill>
                  <a:prstClr val="black"/>
                </a:solidFill>
                <a:cs typeface="Arial" pitchFamily="34" charset="0"/>
              </a:rPr>
              <a:t>Kcal  x 1,56 = </a:t>
            </a:r>
            <a:r>
              <a:rPr lang="vi-VN" sz="2800" dirty="0" smtClean="0">
                <a:solidFill>
                  <a:prstClr val="black"/>
                </a:solidFill>
                <a:cs typeface="Arial" pitchFamily="34" charset="0"/>
              </a:rPr>
              <a:t>1</a:t>
            </a:r>
            <a:r>
              <a:rPr lang="en-US" sz="2800" dirty="0" smtClean="0">
                <a:solidFill>
                  <a:prstClr val="black"/>
                </a:solidFill>
                <a:cs typeface="Arial" pitchFamily="34" charset="0"/>
              </a:rPr>
              <a:t>.</a:t>
            </a:r>
            <a:r>
              <a:rPr lang="vi-VN" sz="2800" dirty="0" smtClean="0">
                <a:solidFill>
                  <a:prstClr val="black"/>
                </a:solidFill>
                <a:cs typeface="Arial" pitchFamily="34" charset="0"/>
              </a:rPr>
              <a:t>966,224 </a:t>
            </a:r>
            <a:r>
              <a:rPr lang="vi-VN" sz="2800" dirty="0">
                <a:solidFill>
                  <a:prstClr val="black"/>
                </a:solidFill>
                <a:cs typeface="Arial" pitchFamily="34" charset="0"/>
              </a:rPr>
              <a:t>Kcal </a:t>
            </a:r>
            <a:endParaRPr lang="en-US" sz="2800" dirty="0" smtClean="0">
              <a:solidFill>
                <a:prstClr val="black"/>
              </a:solidFill>
              <a:cs typeface="Arial" pitchFamily="34" charset="0"/>
            </a:endParaRPr>
          </a:p>
          <a:p>
            <a:pPr>
              <a:defRPr/>
            </a:pPr>
            <a:r>
              <a:rPr lang="en-US" sz="2800" dirty="0">
                <a:solidFill>
                  <a:prstClr val="black"/>
                </a:solidFill>
                <a:cs typeface="Arial" pitchFamily="34" charset="0"/>
              </a:rPr>
              <a:t> </a:t>
            </a:r>
            <a:r>
              <a:rPr lang="en-US" sz="2800" dirty="0" smtClean="0">
                <a:solidFill>
                  <a:prstClr val="black"/>
                </a:solidFill>
                <a:cs typeface="Arial" pitchFamily="34" charset="0"/>
              </a:rPr>
              <a:t>                                                 </a:t>
            </a:r>
            <a:r>
              <a:rPr lang="vi-VN" sz="2800" dirty="0" smtClean="0">
                <a:solidFill>
                  <a:prstClr val="black"/>
                </a:solidFill>
                <a:cs typeface="Arial" pitchFamily="34" charset="0"/>
              </a:rPr>
              <a:t># </a:t>
            </a:r>
            <a:r>
              <a:rPr lang="vi-VN" sz="2800" b="1" dirty="0">
                <a:solidFill>
                  <a:prstClr val="black"/>
                </a:solidFill>
                <a:cs typeface="Arial" pitchFamily="34" charset="0"/>
              </a:rPr>
              <a:t>2000 Kcal/1 ngày</a:t>
            </a:r>
            <a:r>
              <a:rPr lang="vi-VN" sz="2800" b="1" dirty="0" smtClean="0">
                <a:solidFill>
                  <a:prstClr val="black"/>
                </a:solidFill>
                <a:cs typeface="Arial" pitchFamily="34" charset="0"/>
              </a:rPr>
              <a:t>.</a:t>
            </a:r>
            <a:endParaRPr lang="vi-VN" sz="2800" b="1" dirty="0">
              <a:solidFill>
                <a:prstClr val="black"/>
              </a:solidFill>
              <a:cs typeface="Arial" pitchFamily="34" charset="0"/>
            </a:endParaRPr>
          </a:p>
        </p:txBody>
      </p:sp>
    </p:spTree>
    <p:extLst>
      <p:ext uri="{BB962C8B-B14F-4D97-AF65-F5344CB8AC3E}">
        <p14:creationId xmlns:p14="http://schemas.microsoft.com/office/powerpoint/2010/main" val="3559377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947"/>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31"/>
            <a:ext cx="7086600" cy="79057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kern="0" dirty="0">
                <a:solidFill>
                  <a:sysClr val="windowText" lastClr="000000"/>
                </a:solidFill>
                <a:cs typeface="Arial" pitchFamily="34" charset="0"/>
              </a:rPr>
              <a:t>4. Nhu cầu năng lượng cho cả ngày </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 y="2057400"/>
            <a:ext cx="1524000" cy="685800"/>
          </a:xfrm>
          <a:prstGeom prst="roundRect">
            <a:avLst/>
          </a:prstGeom>
          <a:solidFill>
            <a:schemeClr val="accent6">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a:solidFill>
                  <a:prstClr val="black"/>
                </a:solidFill>
                <a:cs typeface="Arial" pitchFamily="34" charset="0"/>
              </a:rPr>
              <a:t>Tóm lại</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2" name="Rounded Rectangle 11"/>
          <p:cNvSpPr/>
          <p:nvPr/>
        </p:nvSpPr>
        <p:spPr>
          <a:xfrm>
            <a:off x="533403" y="2815282"/>
            <a:ext cx="8443783" cy="1451919"/>
          </a:xfrm>
          <a:prstGeom prst="roundRect">
            <a:avLst/>
          </a:prstGeom>
          <a:solidFill>
            <a:schemeClr val="accent5">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2800" dirty="0" smtClean="0">
                <a:solidFill>
                  <a:prstClr val="black"/>
                </a:solidFill>
                <a:cs typeface="Arial" pitchFamily="34" charset="0"/>
              </a:rPr>
              <a:t>V</a:t>
            </a:r>
            <a:r>
              <a:rPr lang="vi-VN" sz="2800" dirty="0" smtClean="0">
                <a:solidFill>
                  <a:prstClr val="black"/>
                </a:solidFill>
                <a:cs typeface="Arial" pitchFamily="34" charset="0"/>
              </a:rPr>
              <a:t>iệc </a:t>
            </a:r>
            <a:r>
              <a:rPr lang="vi-VN" sz="2800" dirty="0">
                <a:solidFill>
                  <a:prstClr val="black"/>
                </a:solidFill>
                <a:cs typeface="Arial" pitchFamily="34" charset="0"/>
              </a:rPr>
              <a:t>tính toán nhu cầu năng lượng cho các đối tượng là việc làm vô cùng quan trọng và cần thiết</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1" name="Rounded Rectangle 10"/>
          <p:cNvSpPr/>
          <p:nvPr/>
        </p:nvSpPr>
        <p:spPr>
          <a:xfrm>
            <a:off x="76203" y="4419600"/>
            <a:ext cx="8991599" cy="1066800"/>
          </a:xfrm>
          <a:prstGeom prst="roundRect">
            <a:avLst/>
          </a:prstGeom>
          <a:solidFill>
            <a:schemeClr val="accent6">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smtClean="0">
                <a:solidFill>
                  <a:prstClr val="black"/>
                </a:solidFill>
                <a:cs typeface="Arial" pitchFamily="34" charset="0"/>
              </a:rPr>
              <a:t>để </a:t>
            </a:r>
            <a:r>
              <a:rPr lang="vi-VN" sz="2800" dirty="0">
                <a:solidFill>
                  <a:prstClr val="black"/>
                </a:solidFill>
                <a:cs typeface="Arial" pitchFamily="34" charset="0"/>
              </a:rPr>
              <a:t>cung cấp thức ăn trong khẩu phần cho từng loại lao động, từng lứa tuổi đạt hiệu quả </a:t>
            </a:r>
            <a:r>
              <a:rPr lang="vi-VN" sz="2800" dirty="0" smtClean="0">
                <a:solidFill>
                  <a:prstClr val="black"/>
                </a:solidFill>
                <a:cs typeface="Arial" pitchFamily="34" charset="0"/>
              </a:rPr>
              <a:t>cao</a:t>
            </a:r>
            <a:endParaRPr lang="vi-VN" sz="2800" dirty="0">
              <a:solidFill>
                <a:prstClr val="black"/>
              </a:solidFill>
              <a:cs typeface="Arial" pitchFamily="34" charset="0"/>
            </a:endParaRPr>
          </a:p>
        </p:txBody>
      </p:sp>
      <p:sp>
        <p:nvSpPr>
          <p:cNvPr id="13" name="Rounded Rectangle 12"/>
          <p:cNvSpPr/>
          <p:nvPr/>
        </p:nvSpPr>
        <p:spPr>
          <a:xfrm>
            <a:off x="76203" y="5573933"/>
            <a:ext cx="8991599" cy="1207873"/>
          </a:xfrm>
          <a:prstGeom prst="roundRect">
            <a:avLst/>
          </a:prstGeom>
          <a:solidFill>
            <a:schemeClr val="accent6">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2800" dirty="0" smtClean="0">
                <a:solidFill>
                  <a:prstClr val="black"/>
                </a:solidFill>
                <a:cs typeface="Arial" pitchFamily="34" charset="0"/>
              </a:rPr>
              <a:t>trong </a:t>
            </a:r>
            <a:r>
              <a:rPr lang="vi-VN" sz="2800" dirty="0">
                <a:solidFill>
                  <a:prstClr val="black"/>
                </a:solidFill>
                <a:cs typeface="Arial" pitchFamily="34" charset="0"/>
              </a:rPr>
              <a:t>khi vẫn giữ được sự an toàn của cơ thể, đồng thời đảm bảo nhu cầu năng lượng cần thiết nhằm duy trì khả năng lao động tối đa, </a:t>
            </a:r>
          </a:p>
        </p:txBody>
      </p:sp>
    </p:spTree>
    <p:extLst>
      <p:ext uri="{BB962C8B-B14F-4D97-AF65-F5344CB8AC3E}">
        <p14:creationId xmlns:p14="http://schemas.microsoft.com/office/powerpoint/2010/main" val="1866315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P spid="11" grpId="0" animBg="1"/>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685800" y="2580803"/>
            <a:ext cx="2286000" cy="18387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Thiếu ăn </a:t>
            </a:r>
            <a:endParaRPr lang="en-US" sz="2800" b="1" dirty="0" smtClean="0">
              <a:solidFill>
                <a:prstClr val="black"/>
              </a:solidFill>
              <a:cs typeface="Arial" pitchFamily="34" charset="0"/>
            </a:endParaRPr>
          </a:p>
          <a:p>
            <a:pPr>
              <a:defRPr/>
            </a:pPr>
            <a:r>
              <a:rPr lang="vi-VN" sz="2800" dirty="0" smtClean="0">
                <a:solidFill>
                  <a:prstClr val="black"/>
                </a:solidFill>
                <a:cs typeface="Arial" pitchFamily="34" charset="0"/>
              </a:rPr>
              <a:t>hay </a:t>
            </a:r>
            <a:endParaRPr lang="en-US" sz="2800" dirty="0" smtClean="0">
              <a:solidFill>
                <a:prstClr val="black"/>
              </a:solidFill>
              <a:cs typeface="Arial" pitchFamily="34" charset="0"/>
            </a:endParaRPr>
          </a:p>
          <a:p>
            <a:pPr>
              <a:defRPr/>
            </a:pPr>
            <a:r>
              <a:rPr lang="vi-VN" sz="2800" b="1" dirty="0" smtClean="0">
                <a:solidFill>
                  <a:prstClr val="black"/>
                </a:solidFill>
                <a:cs typeface="Arial" pitchFamily="34" charset="0"/>
              </a:rPr>
              <a:t>thừa ăn</a:t>
            </a:r>
            <a:endParaRPr lang="vi-VN" sz="2800" b="1" dirty="0">
              <a:solidFill>
                <a:prstClr val="black"/>
              </a:solidFill>
              <a:cs typeface="Arial" pitchFamily="34" charset="0"/>
            </a:endParaRPr>
          </a:p>
        </p:txBody>
      </p:sp>
      <p:sp>
        <p:nvSpPr>
          <p:cNvPr id="13" name="Rounded Rectangle 12"/>
          <p:cNvSpPr/>
          <p:nvPr/>
        </p:nvSpPr>
        <p:spPr>
          <a:xfrm>
            <a:off x="6019800" y="2580803"/>
            <a:ext cx="2286000" cy="18387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đều có thể </a:t>
            </a:r>
            <a:r>
              <a:rPr lang="vi-VN" sz="2800" b="1" dirty="0">
                <a:solidFill>
                  <a:prstClr val="black"/>
                </a:solidFill>
                <a:cs typeface="Arial" pitchFamily="34" charset="0"/>
              </a:rPr>
              <a:t>gây </a:t>
            </a:r>
            <a:r>
              <a:rPr lang="vi-VN" sz="2800" b="1" dirty="0" smtClean="0">
                <a:solidFill>
                  <a:prstClr val="black"/>
                </a:solidFill>
                <a:cs typeface="Arial" pitchFamily="34" charset="0"/>
              </a:rPr>
              <a:t>bệnh</a:t>
            </a:r>
            <a:endParaRPr lang="vi-VN" sz="2800" b="1" dirty="0">
              <a:solidFill>
                <a:prstClr val="black"/>
              </a:solidFill>
              <a:cs typeface="Arial" pitchFamily="34" charset="0"/>
            </a:endParaRPr>
          </a:p>
        </p:txBody>
      </p:sp>
      <p:sp>
        <p:nvSpPr>
          <p:cNvPr id="14" name="Rounded Rectangle 13"/>
          <p:cNvSpPr/>
          <p:nvPr/>
        </p:nvSpPr>
        <p:spPr>
          <a:xfrm>
            <a:off x="240079" y="5029200"/>
            <a:ext cx="8427308" cy="1600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nếu thiếu dinh dưỡng làm giảm sức đề kháng của cơ thể, dễ bị nhiễm khuẩn… càng làm suy sụp thêm tình trạng dinh dưỡng sẵn có </a:t>
            </a:r>
          </a:p>
        </p:txBody>
      </p:sp>
      <p:cxnSp>
        <p:nvCxnSpPr>
          <p:cNvPr id="5" name="Straight Arrow Connector 4"/>
          <p:cNvCxnSpPr>
            <a:stCxn id="15" idx="3"/>
            <a:endCxn id="13" idx="1"/>
          </p:cNvCxnSpPr>
          <p:nvPr/>
        </p:nvCxnSpPr>
        <p:spPr>
          <a:xfrm flipV="1">
            <a:off x="2971800" y="3500200"/>
            <a:ext cx="3048000" cy="2"/>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4653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heel(1)">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down)">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down)">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15" grpId="0" animBg="1"/>
      <p:bldP spid="13" grpId="0" animBg="1"/>
      <p:bldP spid="1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685800" y="3342809"/>
            <a:ext cx="2286000" cy="18387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Thiếu ăn </a:t>
            </a:r>
            <a:endParaRPr lang="en-US" sz="2800" b="1" dirty="0" smtClean="0">
              <a:solidFill>
                <a:prstClr val="black"/>
              </a:solidFill>
              <a:cs typeface="Arial" pitchFamily="34" charset="0"/>
            </a:endParaRPr>
          </a:p>
          <a:p>
            <a:pPr>
              <a:defRPr/>
            </a:pPr>
            <a:r>
              <a:rPr lang="vi-VN" sz="2800" dirty="0" smtClean="0">
                <a:solidFill>
                  <a:prstClr val="black"/>
                </a:solidFill>
                <a:cs typeface="Arial" pitchFamily="34" charset="0"/>
              </a:rPr>
              <a:t>hay </a:t>
            </a:r>
            <a:endParaRPr lang="en-US" sz="2800" dirty="0" smtClean="0">
              <a:solidFill>
                <a:prstClr val="black"/>
              </a:solidFill>
              <a:cs typeface="Arial" pitchFamily="34" charset="0"/>
            </a:endParaRPr>
          </a:p>
          <a:p>
            <a:pPr>
              <a:defRPr/>
            </a:pPr>
            <a:r>
              <a:rPr lang="vi-VN" sz="2800" b="1" dirty="0" smtClean="0">
                <a:solidFill>
                  <a:prstClr val="black"/>
                </a:solidFill>
                <a:cs typeface="Arial" pitchFamily="34" charset="0"/>
              </a:rPr>
              <a:t>thừa ăn</a:t>
            </a:r>
            <a:endParaRPr lang="vi-VN" sz="2800" b="1" dirty="0">
              <a:solidFill>
                <a:prstClr val="black"/>
              </a:solidFill>
              <a:cs typeface="Arial" pitchFamily="34" charset="0"/>
            </a:endParaRPr>
          </a:p>
        </p:txBody>
      </p:sp>
      <p:sp>
        <p:nvSpPr>
          <p:cNvPr id="13" name="Rounded Rectangle 12"/>
          <p:cNvSpPr/>
          <p:nvPr/>
        </p:nvSpPr>
        <p:spPr>
          <a:xfrm>
            <a:off x="6019800" y="3342807"/>
            <a:ext cx="2286000" cy="18387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đều có thể </a:t>
            </a:r>
            <a:r>
              <a:rPr lang="vi-VN" sz="2800" b="1" dirty="0">
                <a:solidFill>
                  <a:prstClr val="black"/>
                </a:solidFill>
                <a:cs typeface="Arial" pitchFamily="34" charset="0"/>
              </a:rPr>
              <a:t>gây </a:t>
            </a:r>
            <a:r>
              <a:rPr lang="vi-VN" sz="2800" b="1" dirty="0" smtClean="0">
                <a:solidFill>
                  <a:prstClr val="black"/>
                </a:solidFill>
                <a:cs typeface="Arial" pitchFamily="34" charset="0"/>
              </a:rPr>
              <a:t>bệnh</a:t>
            </a:r>
            <a:endParaRPr lang="vi-VN" sz="2800" b="1" dirty="0">
              <a:solidFill>
                <a:prstClr val="black"/>
              </a:solidFill>
              <a:cs typeface="Arial" pitchFamily="34" charset="0"/>
            </a:endParaRPr>
          </a:p>
        </p:txBody>
      </p:sp>
      <p:cxnSp>
        <p:nvCxnSpPr>
          <p:cNvPr id="5" name="Straight Arrow Connector 4"/>
          <p:cNvCxnSpPr>
            <a:stCxn id="15" idx="3"/>
            <a:endCxn id="13" idx="1"/>
          </p:cNvCxnSpPr>
          <p:nvPr/>
        </p:nvCxnSpPr>
        <p:spPr>
          <a:xfrm flipV="1">
            <a:off x="2971800" y="4262200"/>
            <a:ext cx="3048000" cy="2"/>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551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457200" y="2580803"/>
            <a:ext cx="2514600" cy="18387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nếu thiếu dinh dưỡng </a:t>
            </a:r>
          </a:p>
        </p:txBody>
      </p:sp>
      <p:sp>
        <p:nvSpPr>
          <p:cNvPr id="13" name="Rounded Rectangle 12"/>
          <p:cNvSpPr/>
          <p:nvPr/>
        </p:nvSpPr>
        <p:spPr>
          <a:xfrm>
            <a:off x="5638800" y="2580803"/>
            <a:ext cx="3200400" cy="18387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làm </a:t>
            </a:r>
            <a:r>
              <a:rPr lang="vi-VN" sz="2800" dirty="0">
                <a:solidFill>
                  <a:prstClr val="black"/>
                </a:solidFill>
                <a:cs typeface="Arial" pitchFamily="34" charset="0"/>
              </a:rPr>
              <a:t>giảm sức đề kháng của cơ thể, dễ bị nhiễm khuẩn… </a:t>
            </a:r>
            <a:endParaRPr lang="vi-VN" sz="2800" b="1" dirty="0">
              <a:solidFill>
                <a:prstClr val="black"/>
              </a:solidFill>
              <a:cs typeface="Arial" pitchFamily="34" charset="0"/>
            </a:endParaRPr>
          </a:p>
        </p:txBody>
      </p:sp>
      <p:sp>
        <p:nvSpPr>
          <p:cNvPr id="14" name="Rounded Rectangle 13"/>
          <p:cNvSpPr/>
          <p:nvPr/>
        </p:nvSpPr>
        <p:spPr>
          <a:xfrm>
            <a:off x="457200" y="5029200"/>
            <a:ext cx="2514600" cy="1600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nếu thiếu dinh </a:t>
            </a:r>
            <a:r>
              <a:rPr lang="vi-VN" sz="2800" dirty="0" smtClean="0">
                <a:solidFill>
                  <a:prstClr val="black"/>
                </a:solidFill>
                <a:cs typeface="Arial" pitchFamily="34" charset="0"/>
              </a:rPr>
              <a:t>dưỡng</a:t>
            </a:r>
            <a:endParaRPr lang="vi-VN" sz="2800" dirty="0">
              <a:solidFill>
                <a:prstClr val="black"/>
              </a:solidFill>
              <a:cs typeface="Arial" pitchFamily="34" charset="0"/>
            </a:endParaRPr>
          </a:p>
        </p:txBody>
      </p:sp>
      <p:cxnSp>
        <p:nvCxnSpPr>
          <p:cNvPr id="5" name="Straight Arrow Connector 4"/>
          <p:cNvCxnSpPr>
            <a:stCxn id="15" idx="3"/>
            <a:endCxn id="13" idx="1"/>
          </p:cNvCxnSpPr>
          <p:nvPr/>
        </p:nvCxnSpPr>
        <p:spPr>
          <a:xfrm flipV="1">
            <a:off x="2971800" y="3500200"/>
            <a:ext cx="2667000" cy="2"/>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6" name="Rounded Rectangle 15"/>
          <p:cNvSpPr/>
          <p:nvPr/>
        </p:nvSpPr>
        <p:spPr>
          <a:xfrm>
            <a:off x="4606131" y="5029200"/>
            <a:ext cx="4213654" cy="1600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càng </a:t>
            </a:r>
            <a:r>
              <a:rPr lang="vi-VN" sz="2800" dirty="0">
                <a:solidFill>
                  <a:prstClr val="black"/>
                </a:solidFill>
                <a:cs typeface="Arial" pitchFamily="34" charset="0"/>
              </a:rPr>
              <a:t>làm suy sụp thêm tình trạng dinh dưỡng sẵn có </a:t>
            </a:r>
          </a:p>
        </p:txBody>
      </p:sp>
      <p:cxnSp>
        <p:nvCxnSpPr>
          <p:cNvPr id="9" name="Straight Arrow Connector 8"/>
          <p:cNvCxnSpPr>
            <a:stCxn id="14" idx="3"/>
            <a:endCxn id="16" idx="1"/>
          </p:cNvCxnSpPr>
          <p:nvPr/>
        </p:nvCxnSpPr>
        <p:spPr>
          <a:xfrm>
            <a:off x="2971802" y="5829300"/>
            <a:ext cx="1634331" cy="0"/>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551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down)">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animBg="1"/>
      <p:bldP spid="14" grpId="0" animBg="1"/>
      <p:bldP spid="1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457200" y="2580803"/>
            <a:ext cx="2514600" cy="18387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nếu </a:t>
            </a:r>
            <a:r>
              <a:rPr lang="vi-VN" sz="2800" b="1" dirty="0" smtClean="0">
                <a:solidFill>
                  <a:prstClr val="black"/>
                </a:solidFill>
                <a:cs typeface="Arial" pitchFamily="34" charset="0"/>
              </a:rPr>
              <a:t>th</a:t>
            </a:r>
            <a:r>
              <a:rPr lang="en-US" sz="2800" b="1" dirty="0" err="1" smtClean="0">
                <a:solidFill>
                  <a:prstClr val="black"/>
                </a:solidFill>
                <a:cs typeface="Arial" pitchFamily="34" charset="0"/>
              </a:rPr>
              <a:t>ừa</a:t>
            </a:r>
            <a:r>
              <a:rPr lang="vi-VN" sz="2800" b="1" dirty="0" smtClean="0">
                <a:solidFill>
                  <a:prstClr val="black"/>
                </a:solidFill>
                <a:cs typeface="Arial" pitchFamily="34" charset="0"/>
              </a:rPr>
              <a:t> </a:t>
            </a:r>
            <a:r>
              <a:rPr lang="vi-VN" sz="2800" dirty="0">
                <a:solidFill>
                  <a:prstClr val="black"/>
                </a:solidFill>
                <a:cs typeface="Arial" pitchFamily="34" charset="0"/>
              </a:rPr>
              <a:t>dinh dưỡng </a:t>
            </a:r>
          </a:p>
        </p:txBody>
      </p:sp>
      <p:sp>
        <p:nvSpPr>
          <p:cNvPr id="13" name="Rounded Rectangle 12"/>
          <p:cNvSpPr/>
          <p:nvPr/>
        </p:nvSpPr>
        <p:spPr>
          <a:xfrm>
            <a:off x="5638800" y="2580803"/>
            <a:ext cx="2819400" cy="18387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làm tăng </a:t>
            </a:r>
            <a:r>
              <a:rPr lang="vi-VN" sz="2800" dirty="0">
                <a:solidFill>
                  <a:prstClr val="black"/>
                </a:solidFill>
                <a:cs typeface="Arial" pitchFamily="34" charset="0"/>
              </a:rPr>
              <a:t>các bệnh huyết áp, ung thư, tiểu đường… </a:t>
            </a:r>
            <a:endParaRPr lang="vi-VN" sz="2800" b="1" dirty="0">
              <a:solidFill>
                <a:prstClr val="black"/>
              </a:solidFill>
              <a:cs typeface="Arial" pitchFamily="34" charset="0"/>
            </a:endParaRPr>
          </a:p>
        </p:txBody>
      </p:sp>
      <p:sp>
        <p:nvSpPr>
          <p:cNvPr id="14" name="Rounded Rectangle 13"/>
          <p:cNvSpPr/>
          <p:nvPr/>
        </p:nvSpPr>
        <p:spPr>
          <a:xfrm>
            <a:off x="457200" y="5029200"/>
            <a:ext cx="3200400" cy="1600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đòi hỏi phải có </a:t>
            </a:r>
            <a:r>
              <a:rPr lang="vi-VN" sz="2800" dirty="0" smtClean="0">
                <a:solidFill>
                  <a:prstClr val="black"/>
                </a:solidFill>
                <a:cs typeface="Arial" pitchFamily="34" charset="0"/>
              </a:rPr>
              <a:t>chế </a:t>
            </a:r>
            <a:r>
              <a:rPr lang="vi-VN" sz="2800" dirty="0">
                <a:solidFill>
                  <a:prstClr val="black"/>
                </a:solidFill>
                <a:cs typeface="Arial" pitchFamily="34" charset="0"/>
              </a:rPr>
              <a:t>độ ăn </a:t>
            </a:r>
            <a:endParaRPr lang="en-US" sz="2800" dirty="0" smtClean="0">
              <a:solidFill>
                <a:prstClr val="black"/>
              </a:solidFill>
              <a:cs typeface="Arial" pitchFamily="34" charset="0"/>
            </a:endParaRPr>
          </a:p>
          <a:p>
            <a:pPr>
              <a:defRPr/>
            </a:pPr>
            <a:r>
              <a:rPr lang="vi-VN" sz="2800" b="1" dirty="0" smtClean="0">
                <a:solidFill>
                  <a:prstClr val="black"/>
                </a:solidFill>
                <a:cs typeface="Arial" pitchFamily="34" charset="0"/>
              </a:rPr>
              <a:t>khoa </a:t>
            </a:r>
            <a:r>
              <a:rPr lang="vi-VN" sz="2800" b="1" dirty="0">
                <a:solidFill>
                  <a:prstClr val="black"/>
                </a:solidFill>
                <a:cs typeface="Arial" pitchFamily="34" charset="0"/>
              </a:rPr>
              <a:t>học, hợp </a:t>
            </a:r>
            <a:r>
              <a:rPr lang="vi-VN" sz="2800" b="1" dirty="0" smtClean="0">
                <a:solidFill>
                  <a:prstClr val="black"/>
                </a:solidFill>
                <a:cs typeface="Arial" pitchFamily="34" charset="0"/>
              </a:rPr>
              <a:t>lý</a:t>
            </a:r>
            <a:endParaRPr lang="vi-VN" sz="2800" b="1" dirty="0">
              <a:solidFill>
                <a:prstClr val="black"/>
              </a:solidFill>
              <a:cs typeface="Arial" pitchFamily="34" charset="0"/>
            </a:endParaRPr>
          </a:p>
        </p:txBody>
      </p:sp>
      <p:cxnSp>
        <p:nvCxnSpPr>
          <p:cNvPr id="5" name="Straight Arrow Connector 4"/>
          <p:cNvCxnSpPr>
            <a:stCxn id="15" idx="3"/>
            <a:endCxn id="13" idx="1"/>
          </p:cNvCxnSpPr>
          <p:nvPr/>
        </p:nvCxnSpPr>
        <p:spPr>
          <a:xfrm flipV="1">
            <a:off x="2971800" y="3500200"/>
            <a:ext cx="2667000" cy="2"/>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6" name="Rounded Rectangle 15"/>
          <p:cNvSpPr/>
          <p:nvPr/>
        </p:nvSpPr>
        <p:spPr>
          <a:xfrm>
            <a:off x="5410200" y="5029200"/>
            <a:ext cx="3409584" cy="1600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để </a:t>
            </a:r>
            <a:endParaRPr lang="en-US" sz="2800" dirty="0" smtClean="0">
              <a:solidFill>
                <a:prstClr val="black"/>
              </a:solidFill>
              <a:cs typeface="Arial" pitchFamily="34" charset="0"/>
            </a:endParaRPr>
          </a:p>
          <a:p>
            <a:pPr>
              <a:defRPr/>
            </a:pPr>
            <a:r>
              <a:rPr lang="vi-VN" sz="2800" dirty="0" smtClean="0">
                <a:solidFill>
                  <a:prstClr val="black"/>
                </a:solidFill>
                <a:cs typeface="Arial" pitchFamily="34" charset="0"/>
              </a:rPr>
              <a:t>người </a:t>
            </a:r>
            <a:r>
              <a:rPr lang="vi-VN" sz="2800" b="1" dirty="0">
                <a:solidFill>
                  <a:prstClr val="black"/>
                </a:solidFill>
                <a:cs typeface="Arial" pitchFamily="34" charset="0"/>
              </a:rPr>
              <a:t>khỏe mạnh </a:t>
            </a:r>
            <a:endParaRPr lang="en-US" sz="2800" b="1" dirty="0" smtClean="0">
              <a:solidFill>
                <a:prstClr val="black"/>
              </a:solidFill>
              <a:cs typeface="Arial" pitchFamily="34" charset="0"/>
            </a:endParaRPr>
          </a:p>
          <a:p>
            <a:pPr>
              <a:defRPr/>
            </a:pPr>
            <a:r>
              <a:rPr lang="vi-VN" sz="2800" dirty="0" smtClean="0">
                <a:solidFill>
                  <a:prstClr val="black"/>
                </a:solidFill>
                <a:cs typeface="Arial" pitchFamily="34" charset="0"/>
              </a:rPr>
              <a:t>và </a:t>
            </a:r>
            <a:r>
              <a:rPr lang="vi-VN" sz="2800" b="1" dirty="0">
                <a:solidFill>
                  <a:prstClr val="black"/>
                </a:solidFill>
                <a:cs typeface="Arial" pitchFamily="34" charset="0"/>
              </a:rPr>
              <a:t>sống lâu</a:t>
            </a:r>
          </a:p>
        </p:txBody>
      </p:sp>
      <p:cxnSp>
        <p:nvCxnSpPr>
          <p:cNvPr id="9" name="Straight Arrow Connector 8"/>
          <p:cNvCxnSpPr>
            <a:stCxn id="14" idx="3"/>
            <a:endCxn id="16" idx="1"/>
          </p:cNvCxnSpPr>
          <p:nvPr/>
        </p:nvCxnSpPr>
        <p:spPr>
          <a:xfrm>
            <a:off x="3657600" y="5829300"/>
            <a:ext cx="1752600" cy="0"/>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5595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down)">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animBg="1"/>
      <p:bldP spid="14" grpId="0" animBg="1"/>
      <p:bldP spid="1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76200" y="2360147"/>
            <a:ext cx="4648200" cy="840259"/>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Thiếu năng lượng kéo dài sẽ dẫn đế tình </a:t>
            </a:r>
            <a:r>
              <a:rPr lang="vi-VN" sz="2800" dirty="0" smtClean="0">
                <a:solidFill>
                  <a:prstClr val="black"/>
                </a:solidFill>
                <a:cs typeface="Arial" pitchFamily="34" charset="0"/>
              </a:rPr>
              <a:t>trạng</a:t>
            </a:r>
            <a:endParaRPr lang="vi-VN" sz="2800" dirty="0">
              <a:solidFill>
                <a:prstClr val="black"/>
              </a:solidFill>
              <a:cs typeface="Arial" pitchFamily="34" charset="0"/>
            </a:endParaRPr>
          </a:p>
        </p:txBody>
      </p:sp>
      <p:sp>
        <p:nvSpPr>
          <p:cNvPr id="13" name="Rounded Rectangle 12"/>
          <p:cNvSpPr/>
          <p:nvPr/>
        </p:nvSpPr>
        <p:spPr>
          <a:xfrm>
            <a:off x="2759078" y="3429000"/>
            <a:ext cx="6003925" cy="60960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suy dinh dưỡng, cơ thể cạn kiệt…</a:t>
            </a:r>
            <a:endParaRPr lang="vi-VN" sz="2800" b="1" dirty="0">
              <a:solidFill>
                <a:prstClr val="black"/>
              </a:solidFill>
              <a:cs typeface="Arial" pitchFamily="34" charset="0"/>
            </a:endParaRPr>
          </a:p>
        </p:txBody>
      </p:sp>
      <p:sp>
        <p:nvSpPr>
          <p:cNvPr id="14" name="Rounded Rectangle 13"/>
          <p:cNvSpPr/>
          <p:nvPr/>
        </p:nvSpPr>
        <p:spPr>
          <a:xfrm>
            <a:off x="76202" y="4114800"/>
            <a:ext cx="3048001" cy="650788"/>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Đối </a:t>
            </a:r>
            <a:r>
              <a:rPr lang="vi-VN" sz="2800" dirty="0">
                <a:solidFill>
                  <a:prstClr val="black"/>
                </a:solidFill>
                <a:cs typeface="Arial" pitchFamily="34" charset="0"/>
              </a:rPr>
              <a:t>với trẻ nhỏ, </a:t>
            </a:r>
            <a:endParaRPr lang="vi-VN" sz="2800" b="1" dirty="0">
              <a:solidFill>
                <a:prstClr val="black"/>
              </a:solidFill>
              <a:cs typeface="Arial" pitchFamily="34" charset="0"/>
            </a:endParaRPr>
          </a:p>
        </p:txBody>
      </p:sp>
      <p:sp>
        <p:nvSpPr>
          <p:cNvPr id="16" name="Rounded Rectangle 15"/>
          <p:cNvSpPr/>
          <p:nvPr/>
        </p:nvSpPr>
        <p:spPr>
          <a:xfrm>
            <a:off x="2971800" y="4953006"/>
            <a:ext cx="5791200" cy="1139911"/>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nó ảnh hưởng trực tiếp đến sự phát triển về </a:t>
            </a:r>
            <a:r>
              <a:rPr lang="vi-VN" sz="2800" b="1" dirty="0" smtClean="0">
                <a:solidFill>
                  <a:prstClr val="black"/>
                </a:solidFill>
                <a:cs typeface="Arial" pitchFamily="34" charset="0"/>
              </a:rPr>
              <a:t>thể </a:t>
            </a:r>
            <a:r>
              <a:rPr lang="vi-VN" sz="2800" b="1" dirty="0">
                <a:solidFill>
                  <a:prstClr val="black"/>
                </a:solidFill>
                <a:cs typeface="Arial" pitchFamily="34" charset="0"/>
              </a:rPr>
              <a:t>chất </a:t>
            </a:r>
            <a:r>
              <a:rPr lang="vi-VN" sz="2800" dirty="0">
                <a:solidFill>
                  <a:prstClr val="black"/>
                </a:solidFill>
                <a:cs typeface="Arial" pitchFamily="34" charset="0"/>
              </a:rPr>
              <a:t>lẫn </a:t>
            </a:r>
            <a:r>
              <a:rPr lang="vi-VN" sz="2800" b="1" dirty="0">
                <a:solidFill>
                  <a:prstClr val="black"/>
                </a:solidFill>
                <a:cs typeface="Arial" pitchFamily="34" charset="0"/>
              </a:rPr>
              <a:t>trí </a:t>
            </a:r>
            <a:r>
              <a:rPr lang="vi-VN" sz="2800" b="1" dirty="0" smtClean="0">
                <a:solidFill>
                  <a:prstClr val="black"/>
                </a:solidFill>
                <a:cs typeface="Arial" pitchFamily="34" charset="0"/>
              </a:rPr>
              <a:t>tuệ</a:t>
            </a:r>
            <a:endParaRPr lang="vi-VN" sz="2800" b="1" dirty="0">
              <a:solidFill>
                <a:prstClr val="black"/>
              </a:solidFill>
              <a:cs typeface="Arial" pitchFamily="34" charset="0"/>
            </a:endParaRPr>
          </a:p>
        </p:txBody>
      </p:sp>
      <p:pic>
        <p:nvPicPr>
          <p:cNvPr id="3074" name="Picture 2" descr="Hình ảnh làng mạc ở Mozambique tan hoang sau cơn bão Idai lọt top ảnh trong  tuần - Báo Phụ Nữ"/>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686" y="4841788"/>
            <a:ext cx="2850775" cy="2008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537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down)">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animBg="1"/>
      <p:bldP spid="14" grpId="0" animBg="1"/>
      <p:bldP spid="1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2062" y="3733806"/>
            <a:ext cx="2893541" cy="115299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Trẻ </a:t>
            </a:r>
            <a:endParaRPr lang="en-US" sz="2800" dirty="0" smtClean="0">
              <a:solidFill>
                <a:prstClr val="black"/>
              </a:solidFill>
              <a:cs typeface="Arial" pitchFamily="34" charset="0"/>
            </a:endParaRPr>
          </a:p>
          <a:p>
            <a:pPr>
              <a:defRPr/>
            </a:pPr>
            <a:r>
              <a:rPr lang="vi-VN" sz="2800" dirty="0" smtClean="0">
                <a:solidFill>
                  <a:prstClr val="black"/>
                </a:solidFill>
                <a:cs typeface="Arial" pitchFamily="34" charset="0"/>
              </a:rPr>
              <a:t>suy </a:t>
            </a:r>
            <a:r>
              <a:rPr lang="vi-VN" sz="2800" dirty="0">
                <a:solidFill>
                  <a:prstClr val="black"/>
                </a:solidFill>
                <a:cs typeface="Arial" pitchFamily="34" charset="0"/>
              </a:rPr>
              <a:t>dinh </a:t>
            </a:r>
            <a:r>
              <a:rPr lang="vi-VN" sz="2800" dirty="0" smtClean="0">
                <a:solidFill>
                  <a:prstClr val="black"/>
                </a:solidFill>
                <a:cs typeface="Arial" pitchFamily="34" charset="0"/>
              </a:rPr>
              <a:t>dưỡng</a:t>
            </a:r>
            <a:endParaRPr lang="vi-VN" sz="2800" dirty="0">
              <a:solidFill>
                <a:prstClr val="black"/>
              </a:solidFill>
              <a:cs typeface="Arial" pitchFamily="34" charset="0"/>
            </a:endParaRPr>
          </a:p>
        </p:txBody>
      </p:sp>
      <p:sp>
        <p:nvSpPr>
          <p:cNvPr id="13" name="Rounded Rectangle 12"/>
          <p:cNvSpPr/>
          <p:nvPr/>
        </p:nvSpPr>
        <p:spPr>
          <a:xfrm>
            <a:off x="3887572" y="3048006"/>
            <a:ext cx="4800600" cy="764059"/>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có nguy cơ bị </a:t>
            </a:r>
            <a:r>
              <a:rPr lang="vi-VN" sz="2800" b="1" dirty="0">
                <a:solidFill>
                  <a:prstClr val="black"/>
                </a:solidFill>
                <a:cs typeface="Arial" pitchFamily="34" charset="0"/>
              </a:rPr>
              <a:t>nhiễm trùng thường </a:t>
            </a:r>
            <a:r>
              <a:rPr lang="vi-VN" sz="2800" b="1" dirty="0" smtClean="0">
                <a:solidFill>
                  <a:prstClr val="black"/>
                </a:solidFill>
                <a:cs typeface="Arial" pitchFamily="34" charset="0"/>
              </a:rPr>
              <a:t>xuyên</a:t>
            </a:r>
            <a:endParaRPr lang="vi-VN" sz="2800" b="1" dirty="0">
              <a:solidFill>
                <a:prstClr val="black"/>
              </a:solidFill>
              <a:cs typeface="Arial" pitchFamily="34" charset="0"/>
            </a:endParaRPr>
          </a:p>
        </p:txBody>
      </p:sp>
      <p:sp>
        <p:nvSpPr>
          <p:cNvPr id="14" name="Rounded Rectangle 13"/>
          <p:cNvSpPr/>
          <p:nvPr/>
        </p:nvSpPr>
        <p:spPr>
          <a:xfrm>
            <a:off x="3908854" y="2183028"/>
            <a:ext cx="4779318" cy="636372"/>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ảnh </a:t>
            </a:r>
            <a:r>
              <a:rPr lang="vi-VN" sz="2800" dirty="0">
                <a:solidFill>
                  <a:prstClr val="black"/>
                </a:solidFill>
                <a:cs typeface="Arial" pitchFamily="34" charset="0"/>
              </a:rPr>
              <a:t>hưởng đến chiều cao, </a:t>
            </a:r>
            <a:endParaRPr lang="vi-VN" sz="2800" b="1" dirty="0">
              <a:solidFill>
                <a:prstClr val="black"/>
              </a:solidFill>
              <a:cs typeface="Arial" pitchFamily="34" charset="0"/>
            </a:endParaRPr>
          </a:p>
        </p:txBody>
      </p:sp>
      <p:sp>
        <p:nvSpPr>
          <p:cNvPr id="17" name="Rounded Rectangle 16"/>
          <p:cNvSpPr/>
          <p:nvPr/>
        </p:nvSpPr>
        <p:spPr>
          <a:xfrm>
            <a:off x="3886888" y="5943600"/>
            <a:ext cx="4801286" cy="83820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dẫn </a:t>
            </a:r>
            <a:r>
              <a:rPr lang="vi-VN" sz="2800" dirty="0">
                <a:solidFill>
                  <a:prstClr val="black"/>
                </a:solidFill>
                <a:cs typeface="Arial" pitchFamily="34" charset="0"/>
              </a:rPr>
              <a:t>đến tăng nguy cơ </a:t>
            </a:r>
            <a:r>
              <a:rPr lang="vi-VN" sz="2800" b="1" dirty="0">
                <a:solidFill>
                  <a:prstClr val="black"/>
                </a:solidFill>
                <a:cs typeface="Arial" pitchFamily="34" charset="0"/>
              </a:rPr>
              <a:t>mắc bệnh và tử vong sớm</a:t>
            </a:r>
            <a:r>
              <a:rPr lang="vi-VN" sz="2800" dirty="0">
                <a:solidFill>
                  <a:prstClr val="black"/>
                </a:solidFill>
                <a:cs typeface="Arial" pitchFamily="34" charset="0"/>
              </a:rPr>
              <a:t>; </a:t>
            </a:r>
          </a:p>
        </p:txBody>
      </p:sp>
      <p:sp>
        <p:nvSpPr>
          <p:cNvPr id="18" name="Rounded Rectangle 17"/>
          <p:cNvSpPr/>
          <p:nvPr/>
        </p:nvSpPr>
        <p:spPr>
          <a:xfrm>
            <a:off x="3862517" y="4036547"/>
            <a:ext cx="4800600" cy="840259"/>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gia tăng các bệnh mãn tính khi trẻ trưởng </a:t>
            </a:r>
            <a:r>
              <a:rPr lang="vi-VN" sz="2800" dirty="0" smtClean="0">
                <a:solidFill>
                  <a:prstClr val="black"/>
                </a:solidFill>
                <a:cs typeface="Arial" pitchFamily="34" charset="0"/>
              </a:rPr>
              <a:t>thành</a:t>
            </a:r>
            <a:endParaRPr lang="vi-VN" sz="2800" b="1" dirty="0">
              <a:solidFill>
                <a:prstClr val="black"/>
              </a:solidFill>
              <a:cs typeface="Arial" pitchFamily="34" charset="0"/>
            </a:endParaRPr>
          </a:p>
        </p:txBody>
      </p:sp>
      <p:sp>
        <p:nvSpPr>
          <p:cNvPr id="19" name="Rounded Rectangle 18"/>
          <p:cNvSpPr/>
          <p:nvPr/>
        </p:nvSpPr>
        <p:spPr>
          <a:xfrm>
            <a:off x="3873158" y="5105400"/>
            <a:ext cx="4779318" cy="6096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khả </a:t>
            </a:r>
            <a:r>
              <a:rPr lang="vi-VN" sz="2800" dirty="0">
                <a:solidFill>
                  <a:prstClr val="black"/>
                </a:solidFill>
                <a:cs typeface="Arial" pitchFamily="34" charset="0"/>
              </a:rPr>
              <a:t>năng lao động sản </a:t>
            </a:r>
            <a:r>
              <a:rPr lang="vi-VN" sz="2800" dirty="0" smtClean="0">
                <a:solidFill>
                  <a:prstClr val="black"/>
                </a:solidFill>
                <a:cs typeface="Arial" pitchFamily="34" charset="0"/>
              </a:rPr>
              <a:t>xuất</a:t>
            </a:r>
            <a:endParaRPr lang="vi-VN" sz="2800" b="1" dirty="0">
              <a:solidFill>
                <a:prstClr val="black"/>
              </a:solidFill>
              <a:cs typeface="Arial" pitchFamily="34" charset="0"/>
            </a:endParaRPr>
          </a:p>
        </p:txBody>
      </p:sp>
      <p:cxnSp>
        <p:nvCxnSpPr>
          <p:cNvPr id="11" name="Straight Arrow Connector 10"/>
          <p:cNvCxnSpPr>
            <a:endCxn id="14" idx="1"/>
          </p:cNvCxnSpPr>
          <p:nvPr/>
        </p:nvCxnSpPr>
        <p:spPr>
          <a:xfrm flipV="1">
            <a:off x="2895600" y="2501214"/>
            <a:ext cx="1013254" cy="1885284"/>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15" idx="3"/>
            <a:endCxn id="13" idx="1"/>
          </p:cNvCxnSpPr>
          <p:nvPr/>
        </p:nvCxnSpPr>
        <p:spPr>
          <a:xfrm flipV="1">
            <a:off x="2895600" y="3430030"/>
            <a:ext cx="991972" cy="880269"/>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15" idx="3"/>
            <a:endCxn id="18" idx="1"/>
          </p:cNvCxnSpPr>
          <p:nvPr/>
        </p:nvCxnSpPr>
        <p:spPr>
          <a:xfrm>
            <a:off x="2895603" y="4310299"/>
            <a:ext cx="966917" cy="146372"/>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15" idx="3"/>
            <a:endCxn id="19" idx="1"/>
          </p:cNvCxnSpPr>
          <p:nvPr/>
        </p:nvCxnSpPr>
        <p:spPr>
          <a:xfrm>
            <a:off x="2895601" y="4310305"/>
            <a:ext cx="977558" cy="1099901"/>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endCxn id="17" idx="1"/>
          </p:cNvCxnSpPr>
          <p:nvPr/>
        </p:nvCxnSpPr>
        <p:spPr>
          <a:xfrm>
            <a:off x="2895601" y="4306180"/>
            <a:ext cx="991286" cy="205652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7882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animBg="1"/>
      <p:bldP spid="14" grpId="0" animBg="1"/>
      <p:bldP spid="17" grpId="0" animBg="1"/>
      <p:bldP spid="18" grpId="0" animBg="1"/>
      <p:bldP spid="1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457200" y="3352800"/>
            <a:ext cx="3200400" cy="160020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Thấp còi </a:t>
            </a:r>
            <a:r>
              <a:rPr lang="vi-VN" sz="2800" dirty="0">
                <a:solidFill>
                  <a:prstClr val="black"/>
                </a:solidFill>
                <a:cs typeface="Arial" pitchFamily="34" charset="0"/>
              </a:rPr>
              <a:t>là hậu quả không thể thay đổi </a:t>
            </a:r>
            <a:r>
              <a:rPr lang="vi-VN" sz="2800" dirty="0" smtClean="0">
                <a:solidFill>
                  <a:prstClr val="black"/>
                </a:solidFill>
                <a:cs typeface="Arial" pitchFamily="34" charset="0"/>
              </a:rPr>
              <a:t>được</a:t>
            </a:r>
            <a:endParaRPr lang="vi-VN" sz="2800" dirty="0">
              <a:solidFill>
                <a:prstClr val="black"/>
              </a:solidFill>
              <a:cs typeface="Arial" pitchFamily="34" charset="0"/>
            </a:endParaRPr>
          </a:p>
        </p:txBody>
      </p:sp>
      <p:sp>
        <p:nvSpPr>
          <p:cNvPr id="16" name="Rounded Rectangle 15"/>
          <p:cNvSpPr/>
          <p:nvPr/>
        </p:nvSpPr>
        <p:spPr>
          <a:xfrm>
            <a:off x="5257800" y="2743200"/>
            <a:ext cx="3561984" cy="274320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do tình trạng </a:t>
            </a:r>
            <a:r>
              <a:rPr lang="vi-VN" sz="2800" b="1" dirty="0">
                <a:solidFill>
                  <a:prstClr val="black"/>
                </a:solidFill>
                <a:cs typeface="Arial" pitchFamily="34" charset="0"/>
              </a:rPr>
              <a:t>thiếu hụt dinh dưỡng</a:t>
            </a:r>
            <a:r>
              <a:rPr lang="vi-VN" sz="2800" dirty="0">
                <a:solidFill>
                  <a:prstClr val="black"/>
                </a:solidFill>
                <a:cs typeface="Arial" pitchFamily="34" charset="0"/>
              </a:rPr>
              <a:t> thường xuyên trong suốt 2 năm đầu đời của trẻ... </a:t>
            </a:r>
          </a:p>
        </p:txBody>
      </p:sp>
      <p:cxnSp>
        <p:nvCxnSpPr>
          <p:cNvPr id="9" name="Straight Arrow Connector 8"/>
          <p:cNvCxnSpPr>
            <a:stCxn id="14" idx="3"/>
            <a:endCxn id="16" idx="1"/>
          </p:cNvCxnSpPr>
          <p:nvPr/>
        </p:nvCxnSpPr>
        <p:spPr>
          <a:xfrm flipV="1">
            <a:off x="3657600" y="4114800"/>
            <a:ext cx="1600200" cy="38100"/>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9298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123609"/>
            <a:ext cx="3474308" cy="6957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Thừa dinh dưỡng </a:t>
            </a:r>
            <a:endParaRPr lang="vi-VN" sz="2800" dirty="0">
              <a:solidFill>
                <a:prstClr val="black"/>
              </a:solidFill>
              <a:cs typeface="Arial" pitchFamily="34" charset="0"/>
            </a:endParaRPr>
          </a:p>
        </p:txBody>
      </p:sp>
      <p:sp>
        <p:nvSpPr>
          <p:cNvPr id="16" name="Rounded Rectangle 15"/>
          <p:cNvSpPr/>
          <p:nvPr/>
        </p:nvSpPr>
        <p:spPr>
          <a:xfrm>
            <a:off x="3505200" y="3132138"/>
            <a:ext cx="5314584" cy="677862"/>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ngừng </a:t>
            </a:r>
            <a:r>
              <a:rPr lang="vi-VN" sz="2800" dirty="0">
                <a:solidFill>
                  <a:prstClr val="black"/>
                </a:solidFill>
                <a:cs typeface="Arial" pitchFamily="34" charset="0"/>
              </a:rPr>
              <a:t>tăng trưởng sớm, </a:t>
            </a:r>
          </a:p>
        </p:txBody>
      </p:sp>
      <p:cxnSp>
        <p:nvCxnSpPr>
          <p:cNvPr id="9" name="Straight Arrow Connector 8"/>
          <p:cNvCxnSpPr>
            <a:stCxn id="11" idx="3"/>
            <a:endCxn id="16" idx="1"/>
          </p:cNvCxnSpPr>
          <p:nvPr/>
        </p:nvCxnSpPr>
        <p:spPr>
          <a:xfrm flipV="1">
            <a:off x="2133600" y="3471069"/>
            <a:ext cx="1371600" cy="750093"/>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1" name="Rounded Rectangle 10"/>
          <p:cNvSpPr/>
          <p:nvPr/>
        </p:nvSpPr>
        <p:spPr>
          <a:xfrm>
            <a:off x="457200" y="3421062"/>
            <a:ext cx="1676400" cy="1600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Thừa dinh dưỡng </a:t>
            </a:r>
            <a:endParaRPr lang="vi-VN" sz="2800" dirty="0">
              <a:solidFill>
                <a:prstClr val="black"/>
              </a:solidFill>
              <a:cs typeface="Arial" pitchFamily="34" charset="0"/>
            </a:endParaRPr>
          </a:p>
        </p:txBody>
      </p:sp>
      <p:sp>
        <p:nvSpPr>
          <p:cNvPr id="18" name="Rounded Rectangle 17"/>
          <p:cNvSpPr/>
          <p:nvPr/>
        </p:nvSpPr>
        <p:spPr>
          <a:xfrm>
            <a:off x="3524616" y="4221162"/>
            <a:ext cx="5314584" cy="1722438"/>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sau này dễ mắc các bệnh mạn tính không lây như tăng huyết áp, tim mạch, đái tháo đường, rối loạn lipid máu,…</a:t>
            </a:r>
          </a:p>
        </p:txBody>
      </p:sp>
      <p:cxnSp>
        <p:nvCxnSpPr>
          <p:cNvPr id="17" name="Straight Arrow Connector 16"/>
          <p:cNvCxnSpPr>
            <a:stCxn id="11" idx="3"/>
            <a:endCxn id="18" idx="1"/>
          </p:cNvCxnSpPr>
          <p:nvPr/>
        </p:nvCxnSpPr>
        <p:spPr>
          <a:xfrm>
            <a:off x="2133600" y="4221168"/>
            <a:ext cx="1391016" cy="861219"/>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8670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1" grpId="0" animBg="1"/>
      <p:bldP spid="1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123609"/>
            <a:ext cx="3474308" cy="69579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Thừa dinh dưỡng </a:t>
            </a:r>
            <a:endParaRPr lang="vi-VN" sz="2800" dirty="0">
              <a:solidFill>
                <a:prstClr val="black"/>
              </a:solidFill>
              <a:cs typeface="Arial" pitchFamily="34" charset="0"/>
            </a:endParaRPr>
          </a:p>
        </p:txBody>
      </p:sp>
      <p:sp>
        <p:nvSpPr>
          <p:cNvPr id="16" name="Rounded Rectangle 15"/>
          <p:cNvSpPr/>
          <p:nvPr/>
        </p:nvSpPr>
        <p:spPr>
          <a:xfrm>
            <a:off x="3524616" y="2971800"/>
            <a:ext cx="5314584" cy="1752600"/>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Về tâm lý, trẻ dễ mặc cảm tự ti, hay bị bạn bè trêu chọc, khó hòa nhập với cộng đồng, kết quả học tập giảm. </a:t>
            </a:r>
          </a:p>
        </p:txBody>
      </p:sp>
      <p:cxnSp>
        <p:nvCxnSpPr>
          <p:cNvPr id="9" name="Straight Arrow Connector 8"/>
          <p:cNvCxnSpPr>
            <a:stCxn id="11" idx="3"/>
            <a:endCxn id="16" idx="1"/>
          </p:cNvCxnSpPr>
          <p:nvPr/>
        </p:nvCxnSpPr>
        <p:spPr>
          <a:xfrm flipV="1">
            <a:off x="2438400" y="3848100"/>
            <a:ext cx="1086216" cy="373062"/>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1" name="Rounded Rectangle 10"/>
          <p:cNvSpPr/>
          <p:nvPr/>
        </p:nvSpPr>
        <p:spPr>
          <a:xfrm>
            <a:off x="457200" y="3421062"/>
            <a:ext cx="1981200" cy="160020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solidFill>
                  <a:prstClr val="black"/>
                </a:solidFill>
                <a:cs typeface="Arial" pitchFamily="34" charset="0"/>
              </a:rPr>
              <a:t>Thừa dinh dưỡng </a:t>
            </a:r>
            <a:endParaRPr lang="vi-VN" sz="2800" dirty="0">
              <a:solidFill>
                <a:prstClr val="black"/>
              </a:solidFill>
              <a:cs typeface="Arial" pitchFamily="34" charset="0"/>
            </a:endParaRPr>
          </a:p>
        </p:txBody>
      </p:sp>
      <p:sp>
        <p:nvSpPr>
          <p:cNvPr id="13" name="Rounded Rectangle 12"/>
          <p:cNvSpPr/>
          <p:nvPr/>
        </p:nvSpPr>
        <p:spPr>
          <a:xfrm>
            <a:off x="3505200" y="5006846"/>
            <a:ext cx="5314584" cy="1317754"/>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Mặt </a:t>
            </a:r>
            <a:r>
              <a:rPr lang="vi-VN" sz="2800" dirty="0">
                <a:solidFill>
                  <a:prstClr val="black"/>
                </a:solidFill>
                <a:cs typeface="Arial" pitchFamily="34" charset="0"/>
              </a:rPr>
              <a:t>khác, chi phí dịch vụ y tế tốn kém ảnh hưởng đến kinh tế gia đình và xã hội…</a:t>
            </a:r>
          </a:p>
        </p:txBody>
      </p:sp>
      <p:cxnSp>
        <p:nvCxnSpPr>
          <p:cNvPr id="15" name="Straight Arrow Connector 14"/>
          <p:cNvCxnSpPr>
            <a:stCxn id="11" idx="3"/>
            <a:endCxn id="13" idx="1"/>
          </p:cNvCxnSpPr>
          <p:nvPr/>
        </p:nvCxnSpPr>
        <p:spPr>
          <a:xfrm>
            <a:off x="2438400" y="4221168"/>
            <a:ext cx="1066800" cy="1444561"/>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873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1" grpId="0" animBg="1"/>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276009"/>
            <a:ext cx="4922108" cy="695797"/>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Ở những phụ nữ mang </a:t>
            </a:r>
            <a:r>
              <a:rPr lang="vi-VN" sz="2800" dirty="0" smtClean="0">
                <a:solidFill>
                  <a:prstClr val="black"/>
                </a:solidFill>
                <a:cs typeface="Arial" pitchFamily="34" charset="0"/>
              </a:rPr>
              <a:t>thai</a:t>
            </a:r>
            <a:endParaRPr lang="vi-VN" sz="2800" dirty="0">
              <a:solidFill>
                <a:prstClr val="black"/>
              </a:solidFill>
              <a:cs typeface="Arial" pitchFamily="34" charset="0"/>
            </a:endParaRPr>
          </a:p>
        </p:txBody>
      </p:sp>
      <p:sp>
        <p:nvSpPr>
          <p:cNvPr id="16" name="Rounded Rectangle 15"/>
          <p:cNvSpPr/>
          <p:nvPr/>
        </p:nvSpPr>
        <p:spPr>
          <a:xfrm>
            <a:off x="1600200" y="5021262"/>
            <a:ext cx="6950578" cy="1379538"/>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nó </a:t>
            </a:r>
            <a:r>
              <a:rPr lang="vi-VN" sz="2800" dirty="0">
                <a:solidFill>
                  <a:prstClr val="black"/>
                </a:solidFill>
                <a:cs typeface="Arial" pitchFamily="34" charset="0"/>
              </a:rPr>
              <a:t>là cơ sở quan trọng cho sức khoẻ trong </a:t>
            </a:r>
            <a:r>
              <a:rPr lang="vi-VN" sz="2800" b="1" dirty="0">
                <a:solidFill>
                  <a:prstClr val="black"/>
                </a:solidFill>
                <a:cs typeface="Arial" pitchFamily="34" charset="0"/>
              </a:rPr>
              <a:t>suốt cuộc đời </a:t>
            </a:r>
            <a:r>
              <a:rPr lang="vi-VN" sz="2800" dirty="0">
                <a:solidFill>
                  <a:prstClr val="black"/>
                </a:solidFill>
                <a:cs typeface="Arial" pitchFamily="34" charset="0"/>
              </a:rPr>
              <a:t>sau này </a:t>
            </a:r>
            <a:r>
              <a:rPr lang="vi-VN" sz="2800" b="1" dirty="0">
                <a:solidFill>
                  <a:prstClr val="black"/>
                </a:solidFill>
                <a:cs typeface="Arial" pitchFamily="34" charset="0"/>
              </a:rPr>
              <a:t>của trẻ</a:t>
            </a:r>
            <a:r>
              <a:rPr lang="vi-VN" sz="2800" dirty="0">
                <a:solidFill>
                  <a:prstClr val="black"/>
                </a:solidFill>
                <a:cs typeface="Arial" pitchFamily="34" charset="0"/>
              </a:rPr>
              <a:t>…</a:t>
            </a:r>
          </a:p>
        </p:txBody>
      </p:sp>
      <p:sp>
        <p:nvSpPr>
          <p:cNvPr id="11" name="Rounded Rectangle 10"/>
          <p:cNvSpPr/>
          <p:nvPr/>
        </p:nvSpPr>
        <p:spPr>
          <a:xfrm>
            <a:off x="1600200" y="3352800"/>
            <a:ext cx="7010400" cy="129540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dinh dưỡng ảnh hưởng rất lớn đến sự </a:t>
            </a:r>
            <a:r>
              <a:rPr lang="vi-VN" sz="2800" b="1" dirty="0">
                <a:solidFill>
                  <a:prstClr val="black"/>
                </a:solidFill>
                <a:cs typeface="Arial" pitchFamily="34" charset="0"/>
              </a:rPr>
              <a:t>sinh trưởng </a:t>
            </a:r>
            <a:r>
              <a:rPr lang="vi-VN" sz="2800" dirty="0">
                <a:solidFill>
                  <a:prstClr val="black"/>
                </a:solidFill>
                <a:cs typeface="Arial" pitchFamily="34" charset="0"/>
              </a:rPr>
              <a:t>và </a:t>
            </a:r>
            <a:r>
              <a:rPr lang="vi-VN" sz="2800" b="1" dirty="0">
                <a:solidFill>
                  <a:prstClr val="black"/>
                </a:solidFill>
                <a:cs typeface="Arial" pitchFamily="34" charset="0"/>
              </a:rPr>
              <a:t>phát triển của thai </a:t>
            </a:r>
            <a:r>
              <a:rPr lang="vi-VN" sz="2800" b="1" dirty="0" smtClean="0">
                <a:solidFill>
                  <a:prstClr val="black"/>
                </a:solidFill>
                <a:cs typeface="Arial" pitchFamily="34" charset="0"/>
              </a:rPr>
              <a:t>nhi</a:t>
            </a:r>
            <a:endParaRPr lang="vi-VN" sz="2800" b="1" dirty="0">
              <a:solidFill>
                <a:prstClr val="black"/>
              </a:solidFill>
              <a:cs typeface="Arial" pitchFamily="34" charset="0"/>
            </a:endParaRPr>
          </a:p>
        </p:txBody>
      </p:sp>
    </p:spTree>
    <p:extLst>
      <p:ext uri="{BB962C8B-B14F-4D97-AF65-F5344CB8AC3E}">
        <p14:creationId xmlns:p14="http://schemas.microsoft.com/office/powerpoint/2010/main" val="574844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276009"/>
            <a:ext cx="8198708" cy="1145059"/>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2800" dirty="0" smtClean="0">
                <a:solidFill>
                  <a:prstClr val="black"/>
                </a:solidFill>
                <a:cs typeface="Arial" pitchFamily="34" charset="0"/>
              </a:rPr>
              <a:t>Dinh </a:t>
            </a:r>
            <a:r>
              <a:rPr lang="vi-VN" sz="2800" dirty="0">
                <a:solidFill>
                  <a:prstClr val="black"/>
                </a:solidFill>
                <a:cs typeface="Arial" pitchFamily="34" charset="0"/>
              </a:rPr>
              <a:t>dưỡng hợp lý cho các trẻ nhỏ đóng vai trò quyết định </a:t>
            </a:r>
            <a:r>
              <a:rPr lang="vi-VN" sz="2800" dirty="0" smtClean="0">
                <a:solidFill>
                  <a:prstClr val="black"/>
                </a:solidFill>
                <a:cs typeface="Arial" pitchFamily="34" charset="0"/>
              </a:rPr>
              <a:t>cho </a:t>
            </a:r>
            <a:endParaRPr lang="vi-VN" sz="2800" dirty="0">
              <a:solidFill>
                <a:prstClr val="black"/>
              </a:solidFill>
              <a:cs typeface="Arial" pitchFamily="34" charset="0"/>
            </a:endParaRPr>
          </a:p>
        </p:txBody>
      </p:sp>
      <p:sp>
        <p:nvSpPr>
          <p:cNvPr id="16" name="Rounded Rectangle 15"/>
          <p:cNvSpPr/>
          <p:nvPr/>
        </p:nvSpPr>
        <p:spPr>
          <a:xfrm>
            <a:off x="3063877" y="5173662"/>
            <a:ext cx="5851525" cy="1379538"/>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và </a:t>
            </a:r>
            <a:r>
              <a:rPr lang="vi-VN" sz="2800" dirty="0">
                <a:solidFill>
                  <a:prstClr val="black"/>
                </a:solidFill>
                <a:cs typeface="Arial" pitchFamily="34" charset="0"/>
              </a:rPr>
              <a:t>quan trọng hơn đó là chất lượng giống nòi</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11" name="Rounded Rectangle 10"/>
          <p:cNvSpPr/>
          <p:nvPr/>
        </p:nvSpPr>
        <p:spPr>
          <a:xfrm>
            <a:off x="3063878" y="3657600"/>
            <a:ext cx="5851525" cy="129540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sự </a:t>
            </a:r>
            <a:r>
              <a:rPr lang="vi-VN" sz="2800" dirty="0">
                <a:solidFill>
                  <a:prstClr val="black"/>
                </a:solidFill>
                <a:cs typeface="Arial" pitchFamily="34" charset="0"/>
              </a:rPr>
              <a:t>phát triển về thể xác và tinh thần của mỗi người sau này</a:t>
            </a:r>
            <a:endParaRPr lang="vi-VN" sz="2800" b="1" dirty="0">
              <a:solidFill>
                <a:prstClr val="black"/>
              </a:solidFill>
              <a:cs typeface="Arial" pitchFamily="34" charset="0"/>
            </a:endParaRPr>
          </a:p>
        </p:txBody>
      </p:sp>
      <p:sp>
        <p:nvSpPr>
          <p:cNvPr id="4" name="AutoShape 2" descr="Làm thế nào để bé vui chơi ngoài trời được an toàn hơ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Làm thế nào để bé vui chơi ngoài trời được an toàn hơn?"/>
          <p:cNvSpPr>
            <a:spLocks noChangeAspect="1" noChangeArrowheads="1"/>
          </p:cNvSpPr>
          <p:nvPr/>
        </p:nvSpPr>
        <p:spPr bwMode="auto">
          <a:xfrm>
            <a:off x="307975" y="794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Làm thế nào để bé vui chơi ngoài trời được an toàn hơn?"/>
          <p:cNvSpPr>
            <a:spLocks noChangeAspect="1" noChangeArrowheads="1"/>
          </p:cNvSpPr>
          <p:nvPr/>
        </p:nvSpPr>
        <p:spPr bwMode="auto">
          <a:xfrm>
            <a:off x="460375" y="16034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10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657606"/>
            <a:ext cx="3020154" cy="2657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8801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276009"/>
            <a:ext cx="8732108" cy="1457797"/>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Chế độ dinh dưỡng không hợp lý là một yếu tố nguy cơ quan trọng hàng đầu dẫn đến sự gia tăng nhanh chóng của phần lớn các bệnh mạn tính không lây </a:t>
            </a:r>
          </a:p>
        </p:txBody>
      </p:sp>
      <p:sp>
        <p:nvSpPr>
          <p:cNvPr id="11" name="Rounded Rectangle 10"/>
          <p:cNvSpPr/>
          <p:nvPr/>
        </p:nvSpPr>
        <p:spPr>
          <a:xfrm>
            <a:off x="2514600" y="3970338"/>
            <a:ext cx="3810000" cy="2811462"/>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bệnh </a:t>
            </a:r>
            <a:r>
              <a:rPr lang="vi-VN" sz="2800" dirty="0">
                <a:solidFill>
                  <a:prstClr val="black"/>
                </a:solidFill>
                <a:cs typeface="Arial" pitchFamily="34" charset="0"/>
              </a:rPr>
              <a:t>tim </a:t>
            </a:r>
            <a:r>
              <a:rPr lang="vi-VN" sz="2800" dirty="0" smtClean="0">
                <a:solidFill>
                  <a:prstClr val="black"/>
                </a:solidFill>
                <a:cs typeface="Arial" pitchFamily="34" charset="0"/>
              </a:rPr>
              <a:t>mạch</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đái </a:t>
            </a:r>
            <a:r>
              <a:rPr lang="vi-VN" sz="2800" dirty="0">
                <a:solidFill>
                  <a:prstClr val="black"/>
                </a:solidFill>
                <a:cs typeface="Arial" pitchFamily="34" charset="0"/>
              </a:rPr>
              <a:t>tháo </a:t>
            </a:r>
            <a:r>
              <a:rPr lang="vi-VN" sz="2800" dirty="0" smtClean="0">
                <a:solidFill>
                  <a:prstClr val="black"/>
                </a:solidFill>
                <a:cs typeface="Arial" pitchFamily="34" charset="0"/>
              </a:rPr>
              <a:t>đường</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ung thư</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thừa </a:t>
            </a:r>
            <a:r>
              <a:rPr lang="vi-VN" sz="2800" dirty="0">
                <a:solidFill>
                  <a:prstClr val="black"/>
                </a:solidFill>
                <a:cs typeface="Arial" pitchFamily="34" charset="0"/>
              </a:rPr>
              <a:t>cân - béo </a:t>
            </a:r>
            <a:r>
              <a:rPr lang="vi-VN" sz="2800" dirty="0" smtClean="0">
                <a:solidFill>
                  <a:prstClr val="black"/>
                </a:solidFill>
                <a:cs typeface="Arial" pitchFamily="34" charset="0"/>
              </a:rPr>
              <a:t>phì</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Gout</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rối </a:t>
            </a:r>
            <a:r>
              <a:rPr lang="vi-VN" sz="2800" dirty="0">
                <a:solidFill>
                  <a:prstClr val="black"/>
                </a:solidFill>
                <a:cs typeface="Arial" pitchFamily="34" charset="0"/>
              </a:rPr>
              <a:t>loạn mỡ máu...</a:t>
            </a:r>
            <a:endParaRPr lang="vi-VN" sz="2800" b="1" dirty="0">
              <a:solidFill>
                <a:prstClr val="black"/>
              </a:solidFill>
              <a:cs typeface="Arial" pitchFamily="34" charset="0"/>
            </a:endParaRPr>
          </a:p>
        </p:txBody>
      </p:sp>
    </p:spTree>
    <p:extLst>
      <p:ext uri="{BB962C8B-B14F-4D97-AF65-F5344CB8AC3E}">
        <p14:creationId xmlns:p14="http://schemas.microsoft.com/office/powerpoint/2010/main" val="3248801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88392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5. Hậu quả của việc thừa </a:t>
            </a:r>
            <a:endParaRPr lang="en-US" sz="3200" b="1" kern="0" dirty="0" smtClean="0">
              <a:solidFill>
                <a:sysClr val="windowText" lastClr="000000"/>
              </a:solidFill>
              <a:cs typeface="Arial" pitchFamily="34" charset="0"/>
            </a:endParaRPr>
          </a:p>
          <a:p>
            <a:pPr>
              <a:defRPr/>
            </a:pPr>
            <a:r>
              <a:rPr lang="en-US" sz="3200" b="1" kern="0" dirty="0">
                <a:solidFill>
                  <a:sysClr val="windowText" lastClr="000000"/>
                </a:solidFill>
                <a:cs typeface="Arial" pitchFamily="34" charset="0"/>
              </a:rPr>
              <a:t> </a:t>
            </a:r>
            <a:r>
              <a:rPr lang="en-US" sz="3200" b="1" kern="0" dirty="0" smtClean="0">
                <a:solidFill>
                  <a:sysClr val="windowText" lastClr="000000"/>
                </a:solidFill>
                <a:cs typeface="Arial" pitchFamily="34" charset="0"/>
              </a:rPr>
              <a:t>                            </a:t>
            </a:r>
            <a:r>
              <a:rPr lang="vi-VN" sz="3200" b="1" kern="0" dirty="0" smtClean="0">
                <a:solidFill>
                  <a:sysClr val="windowText" lastClr="000000"/>
                </a:solidFill>
                <a:cs typeface="Arial" pitchFamily="34" charset="0"/>
              </a:rPr>
              <a:t>hoặc </a:t>
            </a:r>
            <a:r>
              <a:rPr lang="vi-VN" sz="3200" b="1" kern="0" dirty="0">
                <a:solidFill>
                  <a:sysClr val="windowText" lastClr="000000"/>
                </a:solidFill>
                <a:cs typeface="Arial" pitchFamily="34" charset="0"/>
              </a:rPr>
              <a:t>thiếu năng lượng kéo dài</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276009"/>
            <a:ext cx="8732108" cy="3972397"/>
          </a:xfrm>
          <a:prstGeom prst="roundRect">
            <a:avLst/>
          </a:prstGeom>
          <a:solidFill>
            <a:schemeClr val="accent6">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Tóm lại: </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Một </a:t>
            </a:r>
            <a:r>
              <a:rPr lang="vi-VN" sz="2800" dirty="0">
                <a:solidFill>
                  <a:prstClr val="black"/>
                </a:solidFill>
                <a:cs typeface="Arial" pitchFamily="34" charset="0"/>
              </a:rPr>
              <a:t>chế độ dinh dưỡng hợp lý đáp ứng đủ nhu cầu cơ thể trong các giai đoạn khác nhau của chu kỳ vòng đời </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sẽ </a:t>
            </a:r>
            <a:r>
              <a:rPr lang="vi-VN" sz="2800" dirty="0">
                <a:solidFill>
                  <a:prstClr val="black"/>
                </a:solidFill>
                <a:cs typeface="Arial" pitchFamily="34" charset="0"/>
              </a:rPr>
              <a:t>tạo ra sự tăng trưởng và phát triển tối ưu cho thai nhi và trẻ nhỏ </a:t>
            </a:r>
            <a:endParaRPr lang="en-US" sz="2800" dirty="0" smtClean="0">
              <a:solidFill>
                <a:prstClr val="black"/>
              </a:solidFill>
              <a:cs typeface="Arial" pitchFamily="34" charset="0"/>
            </a:endParaRPr>
          </a:p>
          <a:p>
            <a:pPr>
              <a:defRPr/>
            </a:pPr>
            <a:r>
              <a:rPr lang="en-US" sz="2800" dirty="0" smtClean="0">
                <a:solidFill>
                  <a:prstClr val="black"/>
                </a:solidFill>
                <a:cs typeface="Arial" pitchFamily="34" charset="0"/>
              </a:rPr>
              <a:t>- </a:t>
            </a:r>
            <a:r>
              <a:rPr lang="vi-VN" sz="2800" dirty="0" smtClean="0">
                <a:solidFill>
                  <a:prstClr val="black"/>
                </a:solidFill>
                <a:cs typeface="Arial" pitchFamily="34" charset="0"/>
              </a:rPr>
              <a:t>cũng </a:t>
            </a:r>
            <a:r>
              <a:rPr lang="vi-VN" sz="2800" dirty="0">
                <a:solidFill>
                  <a:prstClr val="black"/>
                </a:solidFill>
                <a:cs typeface="Arial" pitchFamily="34" charset="0"/>
              </a:rPr>
              <a:t>như đảm bảo sức khỏe, thể chất tốt cho người trưởng thành sau này.</a:t>
            </a:r>
          </a:p>
        </p:txBody>
      </p:sp>
    </p:spTree>
    <p:extLst>
      <p:ext uri="{BB962C8B-B14F-4D97-AF65-F5344CB8AC3E}">
        <p14:creationId xmlns:p14="http://schemas.microsoft.com/office/powerpoint/2010/main" val="3723510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57150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smtClean="0">
                <a:solidFill>
                  <a:sysClr val="windowText" lastClr="000000"/>
                </a:solidFill>
                <a:cs typeface="Arial" pitchFamily="34" charset="0"/>
              </a:rPr>
              <a:t>6</a:t>
            </a:r>
            <a:r>
              <a:rPr lang="vi-VN" sz="3200" b="1" kern="0" dirty="0">
                <a:solidFill>
                  <a:sysClr val="windowText" lastClr="000000"/>
                </a:solidFill>
                <a:cs typeface="Arial" pitchFamily="34" charset="0"/>
              </a:rPr>
              <a:t>. Nguồn năng lượng dữ trữ</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276009"/>
            <a:ext cx="5074508" cy="924397"/>
          </a:xfrm>
          <a:prstGeom prst="roundRect">
            <a:avLst/>
          </a:prstGeom>
          <a:solidFill>
            <a:schemeClr val="accent6">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Trong cơ thể có ba nguồn năng lượng dự trữ chủ yếu là</a:t>
            </a:r>
            <a:r>
              <a:rPr lang="vi-VN" sz="2800" dirty="0" smtClean="0">
                <a:solidFill>
                  <a:prstClr val="black"/>
                </a:solidFill>
                <a:cs typeface="Arial" pitchFamily="34" charset="0"/>
              </a:rPr>
              <a:t>:</a:t>
            </a:r>
            <a:endParaRPr lang="vi-VN" sz="2800" dirty="0">
              <a:solidFill>
                <a:prstClr val="black"/>
              </a:solidFill>
              <a:cs typeface="Arial" pitchFamily="34" charset="0"/>
            </a:endParaRPr>
          </a:p>
        </p:txBody>
      </p:sp>
      <p:sp>
        <p:nvSpPr>
          <p:cNvPr id="9" name="Rounded Rectangle 8"/>
          <p:cNvSpPr/>
          <p:nvPr/>
        </p:nvSpPr>
        <p:spPr>
          <a:xfrm>
            <a:off x="1219200" y="3429000"/>
            <a:ext cx="6477000" cy="619597"/>
          </a:xfrm>
          <a:prstGeom prst="roundRect">
            <a:avLst/>
          </a:prstGeom>
          <a:solidFill>
            <a:schemeClr val="accent5">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Protid dữ </a:t>
            </a:r>
            <a:r>
              <a:rPr lang="vi-VN" sz="2800" dirty="0">
                <a:solidFill>
                  <a:prstClr val="black"/>
                </a:solidFill>
                <a:cs typeface="Arial" pitchFamily="34" charset="0"/>
              </a:rPr>
              <a:t>trữ </a:t>
            </a:r>
            <a:r>
              <a:rPr lang="vi-VN" sz="2800" dirty="0" smtClean="0">
                <a:solidFill>
                  <a:prstClr val="black"/>
                </a:solidFill>
                <a:cs typeface="Arial" pitchFamily="34" charset="0"/>
              </a:rPr>
              <a:t>không </a:t>
            </a:r>
            <a:r>
              <a:rPr lang="vi-VN" sz="2800" dirty="0">
                <a:solidFill>
                  <a:prstClr val="black"/>
                </a:solidFill>
                <a:cs typeface="Arial" pitchFamily="34" charset="0"/>
              </a:rPr>
              <a:t>đáng kể. </a:t>
            </a:r>
          </a:p>
        </p:txBody>
      </p:sp>
      <p:sp>
        <p:nvSpPr>
          <p:cNvPr id="11" name="Rounded Rectangle 10"/>
          <p:cNvSpPr/>
          <p:nvPr/>
        </p:nvSpPr>
        <p:spPr>
          <a:xfrm>
            <a:off x="1219202" y="4267200"/>
            <a:ext cx="6477001" cy="609600"/>
          </a:xfrm>
          <a:prstGeom prst="roundRect">
            <a:avLst/>
          </a:prstGeom>
          <a:solidFill>
            <a:schemeClr val="accent5">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Glucid</a:t>
            </a:r>
            <a:r>
              <a:rPr lang="en-US" sz="2800" dirty="0" smtClean="0">
                <a:solidFill>
                  <a:prstClr val="black"/>
                </a:solidFill>
                <a:cs typeface="Arial" pitchFamily="34" charset="0"/>
              </a:rPr>
              <a:t> </a:t>
            </a:r>
            <a:r>
              <a:rPr lang="vi-VN" sz="2800" dirty="0" smtClean="0">
                <a:solidFill>
                  <a:prstClr val="black"/>
                </a:solidFill>
                <a:cs typeface="Arial" pitchFamily="34" charset="0"/>
              </a:rPr>
              <a:t>dữ </a:t>
            </a:r>
            <a:r>
              <a:rPr lang="vi-VN" sz="2800" dirty="0">
                <a:solidFill>
                  <a:prstClr val="black"/>
                </a:solidFill>
                <a:cs typeface="Arial" pitchFamily="34" charset="0"/>
              </a:rPr>
              <a:t>trữ </a:t>
            </a:r>
            <a:r>
              <a:rPr lang="vi-VN" sz="2800" dirty="0" smtClean="0">
                <a:solidFill>
                  <a:prstClr val="black"/>
                </a:solidFill>
                <a:cs typeface="Arial" pitchFamily="34" charset="0"/>
              </a:rPr>
              <a:t>không </a:t>
            </a:r>
            <a:r>
              <a:rPr lang="vi-VN" sz="2800" dirty="0">
                <a:solidFill>
                  <a:prstClr val="black"/>
                </a:solidFill>
                <a:cs typeface="Arial" pitchFamily="34" charset="0"/>
              </a:rPr>
              <a:t>đáng kể. </a:t>
            </a:r>
          </a:p>
        </p:txBody>
      </p:sp>
      <p:sp>
        <p:nvSpPr>
          <p:cNvPr id="12" name="Rounded Rectangle 11"/>
          <p:cNvSpPr/>
          <p:nvPr/>
        </p:nvSpPr>
        <p:spPr>
          <a:xfrm>
            <a:off x="1219202" y="5029200"/>
            <a:ext cx="6477001" cy="1752600"/>
          </a:xfrm>
          <a:prstGeom prst="roundRect">
            <a:avLst/>
          </a:prstGeom>
          <a:solidFill>
            <a:schemeClr val="accent5">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Lipid nằm trong các tổ chức mỡ, </a:t>
            </a:r>
            <a:endParaRPr lang="en-US" sz="2800" dirty="0" smtClean="0">
              <a:solidFill>
                <a:prstClr val="black"/>
              </a:solidFill>
              <a:cs typeface="Arial" pitchFamily="34" charset="0"/>
            </a:endParaRPr>
          </a:p>
          <a:p>
            <a:pPr>
              <a:defRPr/>
            </a:pPr>
            <a:r>
              <a:rPr lang="vi-VN" sz="2800" dirty="0" smtClean="0">
                <a:solidFill>
                  <a:prstClr val="black"/>
                </a:solidFill>
                <a:cs typeface="Arial" pitchFamily="34" charset="0"/>
              </a:rPr>
              <a:t>bình </a:t>
            </a:r>
            <a:r>
              <a:rPr lang="vi-VN" sz="2800" dirty="0">
                <a:solidFill>
                  <a:prstClr val="black"/>
                </a:solidFill>
                <a:cs typeface="Arial" pitchFamily="34" charset="0"/>
              </a:rPr>
              <a:t>thường lipid chiếm 10% trọng lượng ở nam và 25% ở nữ.</a:t>
            </a:r>
          </a:p>
        </p:txBody>
      </p:sp>
    </p:spTree>
    <p:extLst>
      <p:ext uri="{BB962C8B-B14F-4D97-AF65-F5344CB8AC3E}">
        <p14:creationId xmlns:p14="http://schemas.microsoft.com/office/powerpoint/2010/main" val="3313294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circle(in)">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in)">
                                      <p:cBhvr>
                                        <p:cTn id="17" dur="2000"/>
                                        <p:tgtEl>
                                          <p:spTgt spid="9"/>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circle(in)">
                                      <p:cBhvr>
                                        <p:cTn id="20" dur="2000"/>
                                        <p:tgtEl>
                                          <p:spTgt spid="11"/>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circle(in)">
                                      <p:cBhvr>
                                        <p:cTn id="2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14" grpId="0" animBg="1"/>
      <p:bldP spid="9" grpId="0" animBg="1"/>
      <p:bldP spid="11" grpId="0" animBg="1"/>
      <p:bldP spid="1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57150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smtClean="0">
                <a:solidFill>
                  <a:sysClr val="windowText" lastClr="000000"/>
                </a:solidFill>
                <a:cs typeface="Arial" pitchFamily="34" charset="0"/>
              </a:rPr>
              <a:t>6</a:t>
            </a:r>
            <a:r>
              <a:rPr lang="vi-VN" sz="3200" b="1" kern="0" dirty="0">
                <a:solidFill>
                  <a:sysClr val="windowText" lastClr="000000"/>
                </a:solidFill>
                <a:cs typeface="Arial" pitchFamily="34" charset="0"/>
              </a:rPr>
              <a:t>. Nguồn năng lượng dữ trữ</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276009"/>
            <a:ext cx="8808308" cy="924397"/>
          </a:xfrm>
          <a:prstGeom prst="roundRect">
            <a:avLst/>
          </a:prstGeom>
          <a:solidFill>
            <a:schemeClr val="tx2">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Chất béo tích tụ nhiều nhất là ở bụng</a:t>
            </a:r>
            <a:r>
              <a:rPr lang="vi-VN" sz="2800" dirty="0" smtClean="0">
                <a:solidFill>
                  <a:prstClr val="black"/>
                </a:solidFill>
                <a:cs typeface="Arial" pitchFamily="34" charset="0"/>
              </a:rPr>
              <a:t>.. </a:t>
            </a:r>
            <a:endParaRPr lang="vi-VN" sz="2800" dirty="0">
              <a:solidFill>
                <a:prstClr val="black"/>
              </a:solidFill>
              <a:cs typeface="Arial" pitchFamily="34" charset="0"/>
            </a:endParaRPr>
          </a:p>
        </p:txBody>
      </p:sp>
      <p:sp>
        <p:nvSpPr>
          <p:cNvPr id="9" name="Rounded Rectangle 8"/>
          <p:cNvSpPr/>
          <p:nvPr/>
        </p:nvSpPr>
        <p:spPr>
          <a:xfrm>
            <a:off x="1219200" y="3429000"/>
            <a:ext cx="7848600" cy="619597"/>
          </a:xfrm>
          <a:prstGeom prst="roundRect">
            <a:avLst/>
          </a:prstGeom>
          <a:solidFill>
            <a:schemeClr val="tx2">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Khi </a:t>
            </a:r>
            <a:r>
              <a:rPr lang="vi-VN" sz="2800" dirty="0">
                <a:solidFill>
                  <a:prstClr val="black"/>
                </a:solidFill>
                <a:cs typeface="Arial" pitchFamily="34" charset="0"/>
              </a:rPr>
              <a:t>đói cơ thể sử dụng 150g mỡ mỗi ngày.</a:t>
            </a:r>
          </a:p>
        </p:txBody>
      </p:sp>
      <p:sp>
        <p:nvSpPr>
          <p:cNvPr id="11" name="Rounded Rectangle 10"/>
          <p:cNvSpPr/>
          <p:nvPr/>
        </p:nvSpPr>
        <p:spPr>
          <a:xfrm>
            <a:off x="1" y="4343400"/>
            <a:ext cx="8839200" cy="1143000"/>
          </a:xfrm>
          <a:prstGeom prst="roundRect">
            <a:avLst/>
          </a:prstGeom>
          <a:solidFill>
            <a:schemeClr val="accent6">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Một người khoẻ mạnh có thể nhịn đói 2 tuần mà không xảy ra tổn thương bệnh </a:t>
            </a:r>
            <a:r>
              <a:rPr lang="vi-VN" sz="2800" dirty="0" smtClean="0">
                <a:solidFill>
                  <a:prstClr val="black"/>
                </a:solidFill>
                <a:cs typeface="Arial" pitchFamily="34" charset="0"/>
              </a:rPr>
              <a:t>lý</a:t>
            </a:r>
            <a:endParaRPr lang="vi-VN" sz="2800" dirty="0">
              <a:solidFill>
                <a:prstClr val="black"/>
              </a:solidFill>
              <a:cs typeface="Arial" pitchFamily="34" charset="0"/>
            </a:endParaRPr>
          </a:p>
        </p:txBody>
      </p:sp>
      <p:sp>
        <p:nvSpPr>
          <p:cNvPr id="12" name="Rounded Rectangle 11"/>
          <p:cNvSpPr/>
          <p:nvPr/>
        </p:nvSpPr>
        <p:spPr>
          <a:xfrm>
            <a:off x="2514600" y="5638800"/>
            <a:ext cx="6553200" cy="838200"/>
          </a:xfrm>
          <a:prstGeom prst="roundRect">
            <a:avLst/>
          </a:prstGeom>
          <a:solidFill>
            <a:schemeClr val="accent6">
              <a:lumMod val="20000"/>
              <a:lumOff val="8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prstClr val="black"/>
                </a:solidFill>
                <a:cs typeface="Arial" pitchFamily="34" charset="0"/>
              </a:rPr>
              <a:t>nhờ có năng lượng dự trữ trong cơ </a:t>
            </a:r>
            <a:r>
              <a:rPr lang="vi-VN" sz="2800" dirty="0" smtClean="0">
                <a:solidFill>
                  <a:prstClr val="black"/>
                </a:solidFill>
                <a:cs typeface="Arial" pitchFamily="34" charset="0"/>
              </a:rPr>
              <a:t>thể</a:t>
            </a:r>
            <a:endParaRPr lang="vi-VN" sz="2800" dirty="0">
              <a:solidFill>
                <a:prstClr val="black"/>
              </a:solidFill>
              <a:cs typeface="Arial" pitchFamily="34" charset="0"/>
            </a:endParaRPr>
          </a:p>
        </p:txBody>
      </p:sp>
    </p:spTree>
    <p:extLst>
      <p:ext uri="{BB962C8B-B14F-4D97-AF65-F5344CB8AC3E}">
        <p14:creationId xmlns:p14="http://schemas.microsoft.com/office/powerpoint/2010/main" val="1350513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down)">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11" grpId="0" animBg="1"/>
      <p:bldP spid="12"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57150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smtClean="0">
                <a:solidFill>
                  <a:sysClr val="windowText" lastClr="000000"/>
                </a:solidFill>
                <a:cs typeface="Arial" pitchFamily="34" charset="0"/>
              </a:rPr>
              <a:t>6</a:t>
            </a:r>
            <a:r>
              <a:rPr lang="vi-VN" sz="3200" b="1" kern="0" dirty="0">
                <a:solidFill>
                  <a:sysClr val="windowText" lastClr="000000"/>
                </a:solidFill>
                <a:cs typeface="Arial" pitchFamily="34" charset="0"/>
              </a:rPr>
              <a:t>. Nguồn năng lượng dữ trữ</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276009"/>
            <a:ext cx="7589108" cy="924397"/>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ít hoạt động nên lượng mỡ thừa thường tăng, </a:t>
            </a:r>
          </a:p>
        </p:txBody>
      </p:sp>
      <p:sp>
        <p:nvSpPr>
          <p:cNvPr id="9" name="Rounded Rectangle 8"/>
          <p:cNvSpPr/>
          <p:nvPr/>
        </p:nvSpPr>
        <p:spPr>
          <a:xfrm>
            <a:off x="3352803" y="3429000"/>
            <a:ext cx="5714999" cy="9144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sự gia tăng mỡ thừa càng nhiều thì khả năng sống lâu càng ít. </a:t>
            </a:r>
          </a:p>
        </p:txBody>
      </p:sp>
      <p:sp>
        <p:nvSpPr>
          <p:cNvPr id="11" name="Rounded Rectangle 10"/>
          <p:cNvSpPr/>
          <p:nvPr/>
        </p:nvSpPr>
        <p:spPr>
          <a:xfrm>
            <a:off x="1" y="4572000"/>
            <a:ext cx="8839200" cy="11430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a:solidFill>
                  <a:prstClr val="black"/>
                </a:solidFill>
                <a:cs typeface="Arial" pitchFamily="34" charset="0"/>
              </a:rPr>
              <a:t>Vì thế cần có một chết độ ăn thích hợp để giảm lượng lipid và glucid trong khẩu </a:t>
            </a:r>
            <a:r>
              <a:rPr lang="vi-VN" sz="2800" dirty="0" smtClean="0">
                <a:solidFill>
                  <a:prstClr val="black"/>
                </a:solidFill>
                <a:cs typeface="Arial" pitchFamily="34" charset="0"/>
              </a:rPr>
              <a:t>phần</a:t>
            </a:r>
            <a:endParaRPr lang="vi-VN" sz="2800" dirty="0">
              <a:solidFill>
                <a:prstClr val="black"/>
              </a:solidFill>
              <a:cs typeface="Arial" pitchFamily="34" charset="0"/>
            </a:endParaRPr>
          </a:p>
        </p:txBody>
      </p:sp>
      <p:sp>
        <p:nvSpPr>
          <p:cNvPr id="12" name="Rounded Rectangle 11"/>
          <p:cNvSpPr/>
          <p:nvPr/>
        </p:nvSpPr>
        <p:spPr>
          <a:xfrm>
            <a:off x="2514600" y="5867400"/>
            <a:ext cx="6553200" cy="8382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smtClean="0">
                <a:solidFill>
                  <a:prstClr val="black"/>
                </a:solidFill>
                <a:cs typeface="Arial" pitchFamily="34" charset="0"/>
              </a:rPr>
              <a:t>để </a:t>
            </a:r>
            <a:r>
              <a:rPr lang="vi-VN" sz="2800" dirty="0">
                <a:solidFill>
                  <a:prstClr val="black"/>
                </a:solidFill>
                <a:cs typeface="Arial" pitchFamily="34" charset="0"/>
              </a:rPr>
              <a:t>đảm bảo sức khoẻ và tăng tuổi </a:t>
            </a:r>
            <a:r>
              <a:rPr lang="vi-VN" sz="2800" dirty="0" smtClean="0">
                <a:solidFill>
                  <a:prstClr val="black"/>
                </a:solidFill>
                <a:cs typeface="Arial" pitchFamily="34" charset="0"/>
              </a:rPr>
              <a:t>thọ</a:t>
            </a:r>
            <a:endParaRPr lang="vi-VN" sz="2800" dirty="0">
              <a:solidFill>
                <a:prstClr val="black"/>
              </a:solidFill>
              <a:cs typeface="Arial" pitchFamily="34" charset="0"/>
            </a:endParaRPr>
          </a:p>
        </p:txBody>
      </p:sp>
    </p:spTree>
    <p:extLst>
      <p:ext uri="{BB962C8B-B14F-4D97-AF65-F5344CB8AC3E}">
        <p14:creationId xmlns:p14="http://schemas.microsoft.com/office/powerpoint/2010/main" val="3149593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down)">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11" grpId="0" animBg="1"/>
      <p:bldP spid="12"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57150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smtClean="0">
                <a:solidFill>
                  <a:sysClr val="windowText" lastClr="000000"/>
                </a:solidFill>
                <a:cs typeface="Arial" pitchFamily="34" charset="0"/>
              </a:rPr>
              <a:t>6</a:t>
            </a:r>
            <a:r>
              <a:rPr lang="vi-VN" sz="3200" b="1" kern="0" dirty="0">
                <a:solidFill>
                  <a:sysClr val="windowText" lastClr="000000"/>
                </a:solidFill>
                <a:cs typeface="Arial" pitchFamily="34" charset="0"/>
              </a:rPr>
              <a:t>. Nguồn năng lượng dữ trữ</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2" y="2123609"/>
            <a:ext cx="1188308" cy="924397"/>
          </a:xfrm>
          <a:prstGeom prst="roundRect">
            <a:avLst/>
          </a:prstGeom>
          <a:solidFill>
            <a:schemeClr val="accent6">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b="1" dirty="0" smtClean="0">
                <a:solidFill>
                  <a:prstClr val="black"/>
                </a:solidFill>
                <a:cs typeface="Arial" pitchFamily="34" charset="0"/>
              </a:rPr>
              <a:t>Lipid</a:t>
            </a:r>
            <a:endParaRPr lang="vi-VN" sz="2800" b="1" dirty="0">
              <a:solidFill>
                <a:prstClr val="black"/>
              </a:solidFill>
              <a:cs typeface="Arial" pitchFamily="34" charset="0"/>
            </a:endParaRPr>
          </a:p>
        </p:txBody>
      </p:sp>
      <p:sp>
        <p:nvSpPr>
          <p:cNvPr id="9" name="Rounded Rectangle 8"/>
          <p:cNvSpPr/>
          <p:nvPr/>
        </p:nvSpPr>
        <p:spPr>
          <a:xfrm>
            <a:off x="3352803" y="3429000"/>
            <a:ext cx="5714999" cy="9144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sự gia tăng mỡ thừa càng nhiều thì khả năng sống lâu càng ít. </a:t>
            </a:r>
          </a:p>
        </p:txBody>
      </p:sp>
      <p:sp>
        <p:nvSpPr>
          <p:cNvPr id="11" name="Rounded Rectangle 10"/>
          <p:cNvSpPr/>
          <p:nvPr/>
        </p:nvSpPr>
        <p:spPr>
          <a:xfrm>
            <a:off x="1" y="4572000"/>
            <a:ext cx="8839200" cy="11430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a:solidFill>
                  <a:prstClr val="black"/>
                </a:solidFill>
                <a:cs typeface="Arial" pitchFamily="34" charset="0"/>
              </a:rPr>
              <a:t>Vì thế cần có một chết độ ăn thích hợp để giảm lượng lipid và glucid trong khẩu </a:t>
            </a:r>
            <a:r>
              <a:rPr lang="vi-VN" sz="2800" dirty="0" smtClean="0">
                <a:solidFill>
                  <a:prstClr val="black"/>
                </a:solidFill>
                <a:cs typeface="Arial" pitchFamily="34" charset="0"/>
              </a:rPr>
              <a:t>phần</a:t>
            </a:r>
            <a:endParaRPr lang="vi-VN" sz="2800" dirty="0">
              <a:solidFill>
                <a:prstClr val="black"/>
              </a:solidFill>
              <a:cs typeface="Arial" pitchFamily="34" charset="0"/>
            </a:endParaRPr>
          </a:p>
        </p:txBody>
      </p:sp>
      <p:sp>
        <p:nvSpPr>
          <p:cNvPr id="12" name="Rounded Rectangle 11"/>
          <p:cNvSpPr/>
          <p:nvPr/>
        </p:nvSpPr>
        <p:spPr>
          <a:xfrm>
            <a:off x="2514600" y="5867400"/>
            <a:ext cx="6553200" cy="8382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2800" dirty="0" smtClean="0">
                <a:solidFill>
                  <a:prstClr val="black"/>
                </a:solidFill>
                <a:cs typeface="Arial" pitchFamily="34" charset="0"/>
              </a:rPr>
              <a:t>để </a:t>
            </a:r>
            <a:r>
              <a:rPr lang="vi-VN" sz="2800" dirty="0">
                <a:solidFill>
                  <a:prstClr val="black"/>
                </a:solidFill>
                <a:cs typeface="Arial" pitchFamily="34" charset="0"/>
              </a:rPr>
              <a:t>đảm bảo sức khoẻ và tăng tuổi </a:t>
            </a:r>
            <a:r>
              <a:rPr lang="vi-VN" sz="2800" dirty="0" smtClean="0">
                <a:solidFill>
                  <a:prstClr val="black"/>
                </a:solidFill>
                <a:cs typeface="Arial" pitchFamily="34" charset="0"/>
              </a:rPr>
              <a:t>thọ</a:t>
            </a:r>
            <a:endParaRPr lang="vi-VN" sz="2800" dirty="0">
              <a:solidFill>
                <a:prstClr val="black"/>
              </a:solidFill>
              <a:cs typeface="Arial" pitchFamily="34" charset="0"/>
            </a:endParaRPr>
          </a:p>
        </p:txBody>
      </p:sp>
      <p:sp>
        <p:nvSpPr>
          <p:cNvPr id="13" name="Rounded Rectangle 12"/>
          <p:cNvSpPr/>
          <p:nvPr/>
        </p:nvSpPr>
        <p:spPr>
          <a:xfrm>
            <a:off x="1478691" y="2263651"/>
            <a:ext cx="7589108" cy="924397"/>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ít hoạt động nên lượng mỡ thừa thường tăng, </a:t>
            </a:r>
          </a:p>
        </p:txBody>
      </p:sp>
    </p:spTree>
    <p:extLst>
      <p:ext uri="{BB962C8B-B14F-4D97-AF65-F5344CB8AC3E}">
        <p14:creationId xmlns:p14="http://schemas.microsoft.com/office/powerpoint/2010/main" val="2597007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11" grpId="0" animBg="1"/>
      <p:bldP spid="12" grpId="0" animBg="1"/>
      <p:bldP spid="13"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57150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smtClean="0">
                <a:solidFill>
                  <a:sysClr val="windowText" lastClr="000000"/>
                </a:solidFill>
                <a:cs typeface="Arial" pitchFamily="34" charset="0"/>
              </a:rPr>
              <a:t>6</a:t>
            </a:r>
            <a:r>
              <a:rPr lang="vi-VN" sz="3200" b="1" kern="0" dirty="0">
                <a:solidFill>
                  <a:sysClr val="windowText" lastClr="000000"/>
                </a:solidFill>
                <a:cs typeface="Arial" pitchFamily="34" charset="0"/>
              </a:rPr>
              <a:t>. Nguồn năng lượng dữ trữ</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4" y="2123609"/>
            <a:ext cx="1447799" cy="924397"/>
          </a:xfrm>
          <a:prstGeom prst="roundRect">
            <a:avLst/>
          </a:prstGeom>
          <a:solidFill>
            <a:schemeClr val="accent5">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b="1" dirty="0" smtClean="0">
                <a:solidFill>
                  <a:prstClr val="black"/>
                </a:solidFill>
                <a:cs typeface="Arial" pitchFamily="34" charset="0"/>
              </a:rPr>
              <a:t>Glucid</a:t>
            </a:r>
            <a:endParaRPr lang="vi-VN" sz="2800" b="1" dirty="0">
              <a:solidFill>
                <a:prstClr val="black"/>
              </a:solidFill>
              <a:cs typeface="Arial" pitchFamily="34" charset="0"/>
            </a:endParaRPr>
          </a:p>
        </p:txBody>
      </p:sp>
      <p:sp>
        <p:nvSpPr>
          <p:cNvPr id="9" name="Rounded Rectangle 8"/>
          <p:cNvSpPr/>
          <p:nvPr/>
        </p:nvSpPr>
        <p:spPr>
          <a:xfrm>
            <a:off x="2133600" y="4343400"/>
            <a:ext cx="6934200" cy="9144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khoảng 100g đến </a:t>
            </a:r>
            <a:r>
              <a:rPr lang="vi-VN" sz="2800" dirty="0" smtClean="0">
                <a:solidFill>
                  <a:prstClr val="black"/>
                </a:solidFill>
                <a:cs typeface="Arial" pitchFamily="34" charset="0"/>
              </a:rPr>
              <a:t>200g</a:t>
            </a:r>
            <a:endParaRPr lang="vi-VN" sz="2800" dirty="0">
              <a:solidFill>
                <a:prstClr val="black"/>
              </a:solidFill>
              <a:cs typeface="Arial" pitchFamily="34" charset="0"/>
            </a:endParaRPr>
          </a:p>
        </p:txBody>
      </p:sp>
      <p:sp>
        <p:nvSpPr>
          <p:cNvPr id="11" name="Rounded Rectangle 10"/>
          <p:cNvSpPr/>
          <p:nvPr/>
        </p:nvSpPr>
        <p:spPr>
          <a:xfrm>
            <a:off x="2133601" y="5486400"/>
            <a:ext cx="6934199" cy="9906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dự trữ này chỉ đủ cho cơ thể dùng trong một </a:t>
            </a:r>
            <a:r>
              <a:rPr lang="vi-VN" sz="2800" dirty="0" smtClean="0">
                <a:solidFill>
                  <a:prstClr val="black"/>
                </a:solidFill>
                <a:cs typeface="Arial" pitchFamily="34" charset="0"/>
              </a:rPr>
              <a:t>ngày</a:t>
            </a:r>
            <a:endParaRPr lang="vi-VN" sz="2800" dirty="0">
              <a:solidFill>
                <a:prstClr val="black"/>
              </a:solidFill>
              <a:cs typeface="Arial" pitchFamily="34" charset="0"/>
            </a:endParaRPr>
          </a:p>
        </p:txBody>
      </p:sp>
      <p:sp>
        <p:nvSpPr>
          <p:cNvPr id="13" name="Rounded Rectangle 12"/>
          <p:cNvSpPr/>
          <p:nvPr/>
        </p:nvSpPr>
        <p:spPr>
          <a:xfrm>
            <a:off x="2133602" y="3190405"/>
            <a:ext cx="6934199" cy="924397"/>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smtClean="0">
                <a:solidFill>
                  <a:prstClr val="black"/>
                </a:solidFill>
                <a:cs typeface="Arial" pitchFamily="34" charset="0"/>
              </a:rPr>
              <a:t>dự </a:t>
            </a:r>
            <a:r>
              <a:rPr lang="vi-VN" sz="2800" dirty="0">
                <a:solidFill>
                  <a:prstClr val="black"/>
                </a:solidFill>
                <a:cs typeface="Arial" pitchFamily="34" charset="0"/>
              </a:rPr>
              <a:t>trữ trong cơ thể tập trung ở gan và </a:t>
            </a:r>
            <a:r>
              <a:rPr lang="vi-VN" sz="2800" dirty="0" smtClean="0">
                <a:solidFill>
                  <a:prstClr val="black"/>
                </a:solidFill>
                <a:cs typeface="Arial" pitchFamily="34" charset="0"/>
              </a:rPr>
              <a:t>cơ</a:t>
            </a:r>
            <a:endParaRPr lang="vi-VN" sz="2800" dirty="0">
              <a:solidFill>
                <a:prstClr val="black"/>
              </a:solidFill>
              <a:cs typeface="Arial" pitchFamily="34" charset="0"/>
            </a:endParaRPr>
          </a:p>
        </p:txBody>
      </p:sp>
    </p:spTree>
    <p:extLst>
      <p:ext uri="{BB962C8B-B14F-4D97-AF65-F5344CB8AC3E}">
        <p14:creationId xmlns:p14="http://schemas.microsoft.com/office/powerpoint/2010/main" val="3086097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11" grpId="0" animBg="1"/>
      <p:bldP spid="13"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57150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smtClean="0">
                <a:solidFill>
                  <a:sysClr val="windowText" lastClr="000000"/>
                </a:solidFill>
                <a:cs typeface="Arial" pitchFamily="34" charset="0"/>
              </a:rPr>
              <a:t>6</a:t>
            </a:r>
            <a:r>
              <a:rPr lang="vi-VN" sz="3200" b="1" kern="0" dirty="0">
                <a:solidFill>
                  <a:sysClr val="windowText" lastClr="000000"/>
                </a:solidFill>
                <a:cs typeface="Arial" pitchFamily="34" charset="0"/>
              </a:rPr>
              <a:t>. Nguồn năng lượng dữ trữ</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4" y="2123609"/>
            <a:ext cx="1447799" cy="924397"/>
          </a:xfrm>
          <a:prstGeom prst="roundRect">
            <a:avLst/>
          </a:prstGeom>
          <a:solidFill>
            <a:schemeClr val="accent2">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b="1" dirty="0">
                <a:solidFill>
                  <a:prstClr val="black"/>
                </a:solidFill>
                <a:cs typeface="Arial" pitchFamily="34" charset="0"/>
              </a:rPr>
              <a:t>Protid</a:t>
            </a:r>
          </a:p>
        </p:txBody>
      </p:sp>
      <p:sp>
        <p:nvSpPr>
          <p:cNvPr id="13" name="Rounded Rectangle 12"/>
          <p:cNvSpPr/>
          <p:nvPr/>
        </p:nvSpPr>
        <p:spPr>
          <a:xfrm>
            <a:off x="1554892" y="2438401"/>
            <a:ext cx="7589108" cy="11430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có </a:t>
            </a:r>
            <a:r>
              <a:rPr lang="vi-VN" sz="2800" dirty="0">
                <a:solidFill>
                  <a:prstClr val="black"/>
                </a:solidFill>
                <a:cs typeface="Arial" pitchFamily="34" charset="0"/>
              </a:rPr>
              <a:t>khoảng 10 kg trong cơ thể, </a:t>
            </a:r>
          </a:p>
        </p:txBody>
      </p:sp>
      <p:sp>
        <p:nvSpPr>
          <p:cNvPr id="12" name="Rounded Rectangle 11"/>
          <p:cNvSpPr/>
          <p:nvPr/>
        </p:nvSpPr>
        <p:spPr>
          <a:xfrm>
            <a:off x="1554892" y="3800009"/>
            <a:ext cx="7589108" cy="1229197"/>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trong </a:t>
            </a:r>
            <a:r>
              <a:rPr lang="vi-VN" sz="2800" dirty="0">
                <a:solidFill>
                  <a:prstClr val="black"/>
                </a:solidFill>
                <a:cs typeface="Arial" pitchFamily="34" charset="0"/>
              </a:rPr>
              <a:t>đó 3% là dự trữ cơ động, chúng tập trung ở bào tương của các tế bào, </a:t>
            </a:r>
          </a:p>
        </p:txBody>
      </p:sp>
      <p:sp>
        <p:nvSpPr>
          <p:cNvPr id="15" name="Rounded Rectangle 14"/>
          <p:cNvSpPr/>
          <p:nvPr/>
        </p:nvSpPr>
        <p:spPr>
          <a:xfrm>
            <a:off x="1554892" y="5257800"/>
            <a:ext cx="7589108" cy="12192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prstClr val="black"/>
                </a:solidFill>
                <a:cs typeface="Arial" pitchFamily="34" charset="0"/>
              </a:rPr>
              <a:t>chủ </a:t>
            </a:r>
            <a:r>
              <a:rPr lang="vi-VN" sz="2800" dirty="0">
                <a:solidFill>
                  <a:prstClr val="black"/>
                </a:solidFill>
                <a:cs typeface="Arial" pitchFamily="34" charset="0"/>
              </a:rPr>
              <a:t>yếu ở gan, dự trữ này dùng hết trong 4-6 </a:t>
            </a:r>
            <a:r>
              <a:rPr lang="vi-VN" sz="2800" dirty="0" smtClean="0">
                <a:solidFill>
                  <a:prstClr val="black"/>
                </a:solidFill>
                <a:cs typeface="Arial" pitchFamily="34" charset="0"/>
              </a:rPr>
              <a:t>ngày. </a:t>
            </a:r>
            <a:endParaRPr lang="vi-VN" sz="2800" dirty="0">
              <a:solidFill>
                <a:prstClr val="black"/>
              </a:solidFill>
              <a:cs typeface="Arial" pitchFamily="34" charset="0"/>
            </a:endParaRPr>
          </a:p>
        </p:txBody>
      </p:sp>
    </p:spTree>
    <p:extLst>
      <p:ext uri="{BB962C8B-B14F-4D97-AF65-F5344CB8AC3E}">
        <p14:creationId xmlns:p14="http://schemas.microsoft.com/office/powerpoint/2010/main" val="3781180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down)">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12" grpId="0" animBg="1"/>
      <p:bldP spid="15"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5715000" cy="932978"/>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smtClean="0">
                <a:solidFill>
                  <a:sysClr val="windowText" lastClr="000000"/>
                </a:solidFill>
                <a:cs typeface="Arial" pitchFamily="34" charset="0"/>
              </a:rPr>
              <a:t>6</a:t>
            </a:r>
            <a:r>
              <a:rPr lang="vi-VN" sz="3200" b="1" kern="0" dirty="0">
                <a:solidFill>
                  <a:sysClr val="windowText" lastClr="000000"/>
                </a:solidFill>
                <a:cs typeface="Arial" pitchFamily="34" charset="0"/>
              </a:rPr>
              <a:t>. Nguồn năng lượng dữ trữ</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4" y="2123609"/>
            <a:ext cx="1447799" cy="924397"/>
          </a:xfrm>
          <a:prstGeom prst="roundRect">
            <a:avLst/>
          </a:prstGeom>
          <a:solidFill>
            <a:schemeClr val="accent2">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b="1" dirty="0">
                <a:solidFill>
                  <a:prstClr val="black"/>
                </a:solidFill>
                <a:cs typeface="Arial" pitchFamily="34" charset="0"/>
              </a:rPr>
              <a:t>Protid</a:t>
            </a:r>
          </a:p>
        </p:txBody>
      </p:sp>
      <p:sp>
        <p:nvSpPr>
          <p:cNvPr id="9" name="Rounded Rectangle 8"/>
          <p:cNvSpPr/>
          <p:nvPr/>
        </p:nvSpPr>
        <p:spPr>
          <a:xfrm>
            <a:off x="255375" y="3200400"/>
            <a:ext cx="8888627" cy="1524000"/>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vi-VN" sz="2800" dirty="0">
                <a:solidFill>
                  <a:prstClr val="black"/>
                </a:solidFill>
                <a:cs typeface="Arial" pitchFamily="34" charset="0"/>
              </a:rPr>
              <a:t>nếu không còn năng lượng dự </a:t>
            </a:r>
            <a:r>
              <a:rPr lang="vi-VN" sz="2800" dirty="0" smtClean="0">
                <a:solidFill>
                  <a:prstClr val="black"/>
                </a:solidFill>
                <a:cs typeface="Arial" pitchFamily="34" charset="0"/>
              </a:rPr>
              <a:t>trữ</a:t>
            </a:r>
            <a:r>
              <a:rPr lang="en-US" sz="2800" dirty="0" smtClean="0">
                <a:solidFill>
                  <a:prstClr val="black"/>
                </a:solidFill>
                <a:cs typeface="Arial" pitchFamily="34" charset="0"/>
              </a:rPr>
              <a:t>,</a:t>
            </a:r>
            <a:r>
              <a:rPr lang="vi-VN" sz="2800" dirty="0" smtClean="0">
                <a:solidFill>
                  <a:prstClr val="black"/>
                </a:solidFill>
                <a:cs typeface="Arial" pitchFamily="34" charset="0"/>
              </a:rPr>
              <a:t> thì </a:t>
            </a:r>
            <a:r>
              <a:rPr lang="vi-VN" sz="2800" dirty="0">
                <a:solidFill>
                  <a:prstClr val="black"/>
                </a:solidFill>
                <a:cs typeface="Arial" pitchFamily="34" charset="0"/>
              </a:rPr>
              <a:t>đạm của các tổ chức bị phân huỷ để cân bằng năng lượng của cơ </a:t>
            </a:r>
            <a:r>
              <a:rPr lang="vi-VN" sz="2800" dirty="0" smtClean="0">
                <a:solidFill>
                  <a:prstClr val="black"/>
                </a:solidFill>
                <a:cs typeface="Arial" pitchFamily="34" charset="0"/>
              </a:rPr>
              <a:t>thể</a:t>
            </a:r>
            <a:endParaRPr lang="vi-VN" sz="2800" dirty="0">
              <a:solidFill>
                <a:prstClr val="black"/>
              </a:solidFill>
              <a:cs typeface="Arial" pitchFamily="34" charset="0"/>
            </a:endParaRPr>
          </a:p>
        </p:txBody>
      </p:sp>
      <p:sp>
        <p:nvSpPr>
          <p:cNvPr id="11" name="Rounded Rectangle 10"/>
          <p:cNvSpPr/>
          <p:nvPr/>
        </p:nvSpPr>
        <p:spPr>
          <a:xfrm>
            <a:off x="331576" y="4953000"/>
            <a:ext cx="8812424" cy="1524000"/>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vi-VN" sz="2800" dirty="0" smtClean="0">
                <a:solidFill>
                  <a:prstClr val="black"/>
                </a:solidFill>
                <a:cs typeface="Arial" pitchFamily="34" charset="0"/>
              </a:rPr>
              <a:t>Người </a:t>
            </a:r>
            <a:r>
              <a:rPr lang="vi-VN" sz="2800" dirty="0">
                <a:solidFill>
                  <a:prstClr val="black"/>
                </a:solidFill>
                <a:cs typeface="Arial" pitchFamily="34" charset="0"/>
              </a:rPr>
              <a:t>ta ước tính nếu 20-25% tổng số protid bị phân huỷ thì người đó sẽ </a:t>
            </a:r>
            <a:r>
              <a:rPr lang="vi-VN" sz="2800" dirty="0" smtClean="0">
                <a:solidFill>
                  <a:prstClr val="black"/>
                </a:solidFill>
                <a:cs typeface="Arial" pitchFamily="34" charset="0"/>
              </a:rPr>
              <a:t>chết</a:t>
            </a:r>
            <a:endParaRPr lang="vi-VN" sz="2800" dirty="0">
              <a:solidFill>
                <a:prstClr val="black"/>
              </a:solidFill>
              <a:cs typeface="Arial" pitchFamily="34" charset="0"/>
            </a:endParaRPr>
          </a:p>
        </p:txBody>
      </p:sp>
    </p:spTree>
    <p:extLst>
      <p:ext uri="{BB962C8B-B14F-4D97-AF65-F5344CB8AC3E}">
        <p14:creationId xmlns:p14="http://schemas.microsoft.com/office/powerpoint/2010/main" val="4148359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6629400" cy="932978"/>
          </a:xfrm>
          <a:prstGeom prst="rect">
            <a:avLst/>
          </a:prstGeom>
          <a:solidFill>
            <a:schemeClr val="accent2">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7. Điều hoà nhu cầu năng lượng</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3" y="2580809"/>
            <a:ext cx="6827109" cy="1076797"/>
          </a:xfrm>
          <a:prstGeom prst="roundRect">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b="1" dirty="0">
                <a:solidFill>
                  <a:prstClr val="black"/>
                </a:solidFill>
                <a:cs typeface="Arial" pitchFamily="34" charset="0"/>
              </a:rPr>
              <a:t>Sự giao động về cân nặng của con người hàng năm không lớn hơn 2kg, </a:t>
            </a:r>
          </a:p>
        </p:txBody>
      </p:sp>
      <p:sp>
        <p:nvSpPr>
          <p:cNvPr id="9" name="Rounded Rectangle 8"/>
          <p:cNvSpPr/>
          <p:nvPr/>
        </p:nvSpPr>
        <p:spPr>
          <a:xfrm>
            <a:off x="1600200" y="4411662"/>
            <a:ext cx="7543800" cy="1303338"/>
          </a:xfrm>
          <a:prstGeom prst="roundRect">
            <a:avLst/>
          </a:prstGeom>
          <a:solidFill>
            <a:schemeClr val="accent1">
              <a:lumMod val="20000"/>
              <a:lumOff val="80000"/>
            </a:schemeClr>
          </a:solidFill>
          <a:ln/>
        </p:spPr>
        <p:style>
          <a:lnRef idx="1">
            <a:schemeClr val="dk1"/>
          </a:lnRef>
          <a:fillRef idx="2">
            <a:schemeClr val="dk1"/>
          </a:fillRef>
          <a:effectRef idx="1">
            <a:schemeClr val="dk1"/>
          </a:effectRef>
          <a:fontRef idx="minor">
            <a:schemeClr val="dk1"/>
          </a:fontRef>
        </p:style>
        <p:txBody>
          <a:bodyPr anchor="ctr"/>
          <a:lstStyle/>
          <a:p>
            <a:pPr>
              <a:defRPr/>
            </a:pPr>
            <a:r>
              <a:rPr lang="vi-VN" sz="2800" b="1" dirty="0">
                <a:solidFill>
                  <a:prstClr val="black"/>
                </a:solidFill>
                <a:cs typeface="Arial" pitchFamily="34" charset="0"/>
              </a:rPr>
              <a:t>như vậy lượng thức ăn ăn vào đã được điều hoà để đáp ứng yêu cầu của cơ thể </a:t>
            </a:r>
          </a:p>
        </p:txBody>
      </p:sp>
    </p:spTree>
    <p:extLst>
      <p:ext uri="{BB962C8B-B14F-4D97-AF65-F5344CB8AC3E}">
        <p14:creationId xmlns:p14="http://schemas.microsoft.com/office/powerpoint/2010/main" val="1738017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heel(1)">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14" grpId="0" animBg="1"/>
      <p:bldP spid="9"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6629400" cy="932978"/>
          </a:xfrm>
          <a:prstGeom prst="rect">
            <a:avLst/>
          </a:prstGeom>
          <a:solidFill>
            <a:schemeClr val="accent2">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7. Điều hoà nhu cầu năng lượng</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0" y="2580809"/>
            <a:ext cx="7848600" cy="1076797"/>
          </a:xfrm>
          <a:prstGeom prst="roundRect">
            <a:avLst/>
          </a:prstGeom>
          <a:solidFill>
            <a:schemeClr val="accent6">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Khi dạ dầy rỗng, sẽ có những cơ co thắt gây cho ta có cảm giác đói (điều hoà hệ thần kinh);</a:t>
            </a:r>
          </a:p>
        </p:txBody>
      </p:sp>
      <p:sp>
        <p:nvSpPr>
          <p:cNvPr id="9" name="Rounded Rectangle 8"/>
          <p:cNvSpPr/>
          <p:nvPr/>
        </p:nvSpPr>
        <p:spPr>
          <a:xfrm>
            <a:off x="1524003" y="4724400"/>
            <a:ext cx="7467599" cy="1303338"/>
          </a:xfrm>
          <a:prstGeom prst="roundRect">
            <a:avLst/>
          </a:prstGeom>
          <a:solidFill>
            <a:schemeClr val="accent6">
              <a:lumMod val="20000"/>
              <a:lumOff val="80000"/>
            </a:schemeClr>
          </a:solidFill>
          <a:ln/>
        </p:spPr>
        <p:style>
          <a:lnRef idx="1">
            <a:schemeClr val="dk1"/>
          </a:lnRef>
          <a:fillRef idx="2">
            <a:schemeClr val="dk1"/>
          </a:fillRef>
          <a:effectRef idx="1">
            <a:schemeClr val="dk1"/>
          </a:effectRef>
          <a:fontRef idx="minor">
            <a:schemeClr val="dk1"/>
          </a:fontRef>
        </p:style>
        <p:txBody>
          <a:bodyPr anchor="ctr"/>
          <a:lstStyle/>
          <a:p>
            <a:pPr>
              <a:defRPr/>
            </a:pPr>
            <a:r>
              <a:rPr lang="vi-VN" sz="2800" dirty="0">
                <a:solidFill>
                  <a:prstClr val="black"/>
                </a:solidFill>
                <a:cs typeface="Arial" pitchFamily="34" charset="0"/>
              </a:rPr>
              <a:t>Khi trời lạnh mọi người cảm thấy ăn ngon miệng hơn khi trời nóng (điều hoà nhiệt </a:t>
            </a:r>
            <a:r>
              <a:rPr lang="vi-VN" sz="2800" dirty="0" smtClean="0">
                <a:solidFill>
                  <a:prstClr val="black"/>
                </a:solidFill>
                <a:cs typeface="Arial" pitchFamily="34" charset="0"/>
              </a:rPr>
              <a:t>độ);</a:t>
            </a:r>
            <a:endParaRPr lang="vi-VN" sz="2800" dirty="0">
              <a:solidFill>
                <a:prstClr val="black"/>
              </a:solidFill>
              <a:cs typeface="Arial" pitchFamily="34" charset="0"/>
            </a:endParaRPr>
          </a:p>
        </p:txBody>
      </p:sp>
    </p:spTree>
    <p:extLst>
      <p:ext uri="{BB962C8B-B14F-4D97-AF65-F5344CB8AC3E}">
        <p14:creationId xmlns:p14="http://schemas.microsoft.com/office/powerpoint/2010/main" val="3283819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6629400" cy="932978"/>
          </a:xfrm>
          <a:prstGeom prst="rect">
            <a:avLst/>
          </a:prstGeom>
          <a:solidFill>
            <a:schemeClr val="accent2">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7. Điều hoà nhu cầu năng lượng</a:t>
            </a:r>
            <a:endParaRPr lang="en-US"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228600" y="2590800"/>
            <a:ext cx="7543800" cy="1303338"/>
          </a:xfrm>
          <a:prstGeom prst="roundRect">
            <a:avLst/>
          </a:prstGeom>
          <a:solidFill>
            <a:schemeClr val="accent1">
              <a:lumMod val="20000"/>
              <a:lumOff val="80000"/>
            </a:schemeClr>
          </a:solidFill>
          <a:ln/>
        </p:spPr>
        <p:style>
          <a:lnRef idx="1">
            <a:schemeClr val="dk1"/>
          </a:lnRef>
          <a:fillRef idx="2">
            <a:schemeClr val="dk1"/>
          </a:fillRef>
          <a:effectRef idx="1">
            <a:schemeClr val="dk1"/>
          </a:effectRef>
          <a:fontRef idx="minor">
            <a:schemeClr val="dk1"/>
          </a:fontRef>
        </p:style>
        <p:txBody>
          <a:bodyPr anchor="ctr"/>
          <a:lstStyle/>
          <a:p>
            <a:pPr>
              <a:defRPr/>
            </a:pPr>
            <a:r>
              <a:rPr lang="vi-VN" sz="2800" dirty="0">
                <a:solidFill>
                  <a:prstClr val="black"/>
                </a:solidFill>
                <a:cs typeface="Arial" pitchFamily="34" charset="0"/>
              </a:rPr>
              <a:t>Khi nhịn đói chất béo được huy động để thoả mãn nhu cầu năng lượng của cơ thể</a:t>
            </a:r>
          </a:p>
        </p:txBody>
      </p:sp>
      <p:sp>
        <p:nvSpPr>
          <p:cNvPr id="12" name="Rounded Rectangle 11"/>
          <p:cNvSpPr/>
          <p:nvPr/>
        </p:nvSpPr>
        <p:spPr>
          <a:xfrm>
            <a:off x="1447800" y="4896815"/>
            <a:ext cx="7543800" cy="1303338"/>
          </a:xfrm>
          <a:prstGeom prst="roundRect">
            <a:avLst/>
          </a:prstGeom>
          <a:solidFill>
            <a:schemeClr val="accent1">
              <a:lumMod val="20000"/>
              <a:lumOff val="80000"/>
            </a:schemeClr>
          </a:solidFill>
          <a:ln/>
        </p:spPr>
        <p:style>
          <a:lnRef idx="1">
            <a:schemeClr val="dk1"/>
          </a:lnRef>
          <a:fillRef idx="2">
            <a:schemeClr val="dk1"/>
          </a:fillRef>
          <a:effectRef idx="1">
            <a:schemeClr val="dk1"/>
          </a:effectRef>
          <a:fontRef idx="minor">
            <a:schemeClr val="dk1"/>
          </a:fontRef>
        </p:style>
        <p:txBody>
          <a:bodyPr anchor="ctr"/>
          <a:lstStyle/>
          <a:p>
            <a:pPr>
              <a:defRPr/>
            </a:pPr>
            <a:r>
              <a:rPr lang="vi-VN" sz="2800" dirty="0">
                <a:solidFill>
                  <a:prstClr val="black"/>
                </a:solidFill>
                <a:cs typeface="Arial" pitchFamily="34" charset="0"/>
              </a:rPr>
              <a:t>như vậy lượng thức ăn ăn vào đã được điều hoà để đáp ứng yêu cầu của cơ thể </a:t>
            </a:r>
          </a:p>
        </p:txBody>
      </p:sp>
    </p:spTree>
    <p:extLst>
      <p:ext uri="{BB962C8B-B14F-4D97-AF65-F5344CB8AC3E}">
        <p14:creationId xmlns:p14="http://schemas.microsoft.com/office/powerpoint/2010/main" val="4229833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smtClean="0">
                <a:solidFill>
                  <a:prstClr val="black"/>
                </a:solidFill>
                <a:latin typeface="Arial" pitchFamily="34" charset="0"/>
                <a:cs typeface="Arial" pitchFamily="34" charset="0"/>
              </a:rPr>
              <a:t>NỘI DUNG</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1114425"/>
            <a:ext cx="6629400" cy="932978"/>
          </a:xfrm>
          <a:prstGeom prst="rect">
            <a:avLst/>
          </a:prstGeom>
          <a:solidFill>
            <a:schemeClr val="accent2">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kern="0" dirty="0">
                <a:solidFill>
                  <a:sysClr val="windowText" lastClr="000000"/>
                </a:solidFill>
                <a:cs typeface="Arial" pitchFamily="34" charset="0"/>
              </a:rPr>
              <a:t>7. Điều hoà nhu cầu năng lượng</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30893" y="2580809"/>
            <a:ext cx="7817709" cy="1076797"/>
          </a:xfrm>
          <a:prstGeom prst="roundRect">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2800" dirty="0">
                <a:solidFill>
                  <a:prstClr val="black"/>
                </a:solidFill>
                <a:cs typeface="Arial" pitchFamily="34" charset="0"/>
              </a:rPr>
              <a:t>tất cả các kích thích trên đều đóng góp vai </a:t>
            </a:r>
            <a:r>
              <a:rPr lang="vi-VN" sz="2800" dirty="0" smtClean="0">
                <a:solidFill>
                  <a:prstClr val="black"/>
                </a:solidFill>
                <a:cs typeface="Arial" pitchFamily="34" charset="0"/>
              </a:rPr>
              <a:t>trò</a:t>
            </a:r>
            <a:endParaRPr lang="vi-VN" sz="2800" dirty="0">
              <a:solidFill>
                <a:prstClr val="black"/>
              </a:solidFill>
              <a:cs typeface="Arial" pitchFamily="34" charset="0"/>
            </a:endParaRPr>
          </a:p>
        </p:txBody>
      </p:sp>
      <p:sp>
        <p:nvSpPr>
          <p:cNvPr id="9" name="Rounded Rectangle 8"/>
          <p:cNvSpPr/>
          <p:nvPr/>
        </p:nvSpPr>
        <p:spPr>
          <a:xfrm>
            <a:off x="1981200" y="4411662"/>
            <a:ext cx="7162800" cy="1303338"/>
          </a:xfrm>
          <a:prstGeom prst="roundRect">
            <a:avLst/>
          </a:prstGeom>
          <a:solidFill>
            <a:schemeClr val="accent1">
              <a:lumMod val="20000"/>
              <a:lumOff val="80000"/>
            </a:schemeClr>
          </a:solidFill>
          <a:ln/>
        </p:spPr>
        <p:style>
          <a:lnRef idx="1">
            <a:schemeClr val="dk1"/>
          </a:lnRef>
          <a:fillRef idx="2">
            <a:schemeClr val="dk1"/>
          </a:fillRef>
          <a:effectRef idx="1">
            <a:schemeClr val="dk1"/>
          </a:effectRef>
          <a:fontRef idx="minor">
            <a:schemeClr val="dk1"/>
          </a:fontRef>
        </p:style>
        <p:txBody>
          <a:bodyPr anchor="ctr"/>
          <a:lstStyle/>
          <a:p>
            <a:pPr>
              <a:defRPr/>
            </a:pPr>
            <a:r>
              <a:rPr lang="vi-VN" sz="2800" dirty="0" smtClean="0">
                <a:solidFill>
                  <a:prstClr val="black"/>
                </a:solidFill>
                <a:cs typeface="Arial" pitchFamily="34" charset="0"/>
              </a:rPr>
              <a:t>điều </a:t>
            </a:r>
            <a:r>
              <a:rPr lang="vi-VN" sz="2800" dirty="0">
                <a:solidFill>
                  <a:prstClr val="black"/>
                </a:solidFill>
                <a:cs typeface="Arial" pitchFamily="34" charset="0"/>
              </a:rPr>
              <a:t>hoà nhu cầu năng lượng của cơ thể</a:t>
            </a:r>
          </a:p>
        </p:txBody>
      </p:sp>
    </p:spTree>
    <p:extLst>
      <p:ext uri="{BB962C8B-B14F-4D97-AF65-F5344CB8AC3E}">
        <p14:creationId xmlns:p14="http://schemas.microsoft.com/office/powerpoint/2010/main" val="215740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
          <p:cNvSpPr txBox="1">
            <a:spLocks/>
          </p:cNvSpPr>
          <p:nvPr/>
        </p:nvSpPr>
        <p:spPr bwMode="auto">
          <a:xfrm>
            <a:off x="457200" y="6096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r>
              <a:rPr lang="en-US" b="1" smtClean="0">
                <a:latin typeface="Arial" charset="0"/>
                <a:cs typeface="Arial" charset="0"/>
              </a:rPr>
              <a:t>CÂU HỎI VÀ BÀI TẬP</a:t>
            </a:r>
            <a:endParaRPr lang="en-US" dirty="0" smtClean="0">
              <a:latin typeface="Arial" charset="0"/>
              <a:cs typeface="Arial" charset="0"/>
            </a:endParaRPr>
          </a:p>
        </p:txBody>
      </p:sp>
      <p:pic>
        <p:nvPicPr>
          <p:cNvPr id="12" name="Picture 3" descr="MCj0134549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57400" y="1652588"/>
            <a:ext cx="5257800" cy="520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34395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heckerboard(across)">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45" name="Picture 44">
            <a:extLst>
              <a:ext uri="{FF2B5EF4-FFF2-40B4-BE49-F238E27FC236}">
                <a16:creationId xmlns:a16="http://schemas.microsoft.com/office/drawing/2014/main" xmlns="" id="{2AB8A841-494C-4C05-B559-B83B93E2701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124200" y="-49894"/>
            <a:ext cx="3352800" cy="3468041"/>
          </a:xfrm>
          <a:prstGeom prst="rect">
            <a:avLst/>
          </a:prstGeom>
        </p:spPr>
      </p:pic>
      <p:cxnSp>
        <p:nvCxnSpPr>
          <p:cNvPr id="23" name="Straight Connector 22">
            <a:extLst>
              <a:ext uri="{FF2B5EF4-FFF2-40B4-BE49-F238E27FC236}">
                <a16:creationId xmlns:a16="http://schemas.microsoft.com/office/drawing/2014/main" xmlns="" id="{C7B0FE9C-F303-49FF-B30D-C4457E06642A}"/>
              </a:ext>
            </a:extLst>
          </p:cNvPr>
          <p:cNvCxnSpPr/>
          <p:nvPr/>
        </p:nvCxnSpPr>
        <p:spPr>
          <a:xfrm>
            <a:off x="0" y="6260480"/>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2F7D700C-B032-496C-9680-57633EB31182}"/>
              </a:ext>
            </a:extLst>
          </p:cNvPr>
          <p:cNvCxnSpPr/>
          <p:nvPr/>
        </p:nvCxnSpPr>
        <p:spPr>
          <a:xfrm>
            <a:off x="0" y="5397218"/>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B4199134-2609-4E66-A329-2863BCCC5133}"/>
              </a:ext>
            </a:extLst>
          </p:cNvPr>
          <p:cNvCxnSpPr/>
          <p:nvPr/>
        </p:nvCxnSpPr>
        <p:spPr>
          <a:xfrm>
            <a:off x="0" y="4194709"/>
            <a:ext cx="9144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xmlns="" id="{2254BD6F-C222-4EBF-A18A-FDA724EC8AEA}"/>
              </a:ext>
            </a:extLst>
          </p:cNvPr>
          <p:cNvSpPr/>
          <p:nvPr/>
        </p:nvSpPr>
        <p:spPr>
          <a:xfrm flipH="1">
            <a:off x="494933" y="3584278"/>
            <a:ext cx="8154143"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TextBox 23">
            <a:extLst>
              <a:ext uri="{FF2B5EF4-FFF2-40B4-BE49-F238E27FC236}">
                <a16:creationId xmlns:a16="http://schemas.microsoft.com/office/drawing/2014/main" xmlns="" id="{4605F6AC-8356-4661-B6A4-309609CF4CCF}"/>
              </a:ext>
            </a:extLst>
          </p:cNvPr>
          <p:cNvSpPr txBox="1"/>
          <p:nvPr/>
        </p:nvSpPr>
        <p:spPr>
          <a:xfrm>
            <a:off x="1038692" y="3581406"/>
            <a:ext cx="7037773" cy="1200329"/>
          </a:xfrm>
          <a:prstGeom prst="rect">
            <a:avLst/>
          </a:prstGeom>
          <a:noFill/>
        </p:spPr>
        <p:txBody>
          <a:bodyPr wrap="square" rtlCol="0">
            <a:spAutoFit/>
          </a:bodyPr>
          <a:lstStyle/>
          <a:p>
            <a:r>
              <a:rPr lang="vi-VN" sz="3600" b="1" dirty="0">
                <a:solidFill>
                  <a:prstClr val="white"/>
                </a:solidFill>
              </a:rPr>
              <a:t>Nguồn năng lượng dự trữ trong cơ thể bắt nguồn từ </a:t>
            </a:r>
            <a:endParaRPr lang="en-US" sz="3600" b="1" dirty="0">
              <a:solidFill>
                <a:prstClr val="white"/>
              </a:solidFill>
            </a:endParaRPr>
          </a:p>
        </p:txBody>
      </p:sp>
      <p:sp>
        <p:nvSpPr>
          <p:cNvPr id="15" name="bang a">
            <a:extLst>
              <a:ext uri="{FF2B5EF4-FFF2-40B4-BE49-F238E27FC236}">
                <a16:creationId xmlns:a16="http://schemas.microsoft.com/office/drawing/2014/main" xmlns="" id="{D0E6AFB4-275F-4728-9A13-27E00F9EA3A2}"/>
              </a:ext>
            </a:extLst>
          </p:cNvPr>
          <p:cNvSpPr/>
          <p:nvPr/>
        </p:nvSpPr>
        <p:spPr>
          <a:xfrm flipH="1">
            <a:off x="604749" y="509496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bang c">
            <a:extLst>
              <a:ext uri="{FF2B5EF4-FFF2-40B4-BE49-F238E27FC236}">
                <a16:creationId xmlns:a16="http://schemas.microsoft.com/office/drawing/2014/main" xmlns="" id="{CA2E0476-BE10-4768-BE1B-A9C0072703C2}"/>
              </a:ext>
            </a:extLst>
          </p:cNvPr>
          <p:cNvSpPr/>
          <p:nvPr/>
        </p:nvSpPr>
        <p:spPr>
          <a:xfrm flipH="1">
            <a:off x="604749"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dap an a">
            <a:extLst>
              <a:ext uri="{FF2B5EF4-FFF2-40B4-BE49-F238E27FC236}">
                <a16:creationId xmlns:a16="http://schemas.microsoft.com/office/drawing/2014/main" xmlns="" id="{9897B1B9-EB78-41AF-AC33-1E8F7714B11F}"/>
              </a:ext>
            </a:extLst>
          </p:cNvPr>
          <p:cNvSpPr txBox="1"/>
          <p:nvPr/>
        </p:nvSpPr>
        <p:spPr>
          <a:xfrm>
            <a:off x="829507" y="5197163"/>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
            </a:pPr>
            <a:r>
              <a:rPr lang="en-US" sz="2000" dirty="0">
                <a:solidFill>
                  <a:srgbClr val="FFC000"/>
                </a:solidFill>
                <a:ea typeface="Tahoma" panose="020B0604030504040204" pitchFamily="34" charset="0"/>
                <a:cs typeface="Tahoma" panose="020B0604030504040204" pitchFamily="34" charset="0"/>
              </a:rPr>
              <a:t>A. </a:t>
            </a:r>
            <a:r>
              <a:rPr lang="en-US" sz="2000" dirty="0" err="1" smtClean="0">
                <a:solidFill>
                  <a:prstClr val="white"/>
                </a:solidFill>
                <a:ea typeface="Tahoma" panose="020B0604030504040204" pitchFamily="34" charset="0"/>
                <a:cs typeface="Tahoma" panose="020B0604030504040204" pitchFamily="34" charset="0"/>
              </a:rPr>
              <a:t>Protid</a:t>
            </a:r>
            <a:endParaRPr lang="en-US" sz="2000" dirty="0">
              <a:solidFill>
                <a:prstClr val="white"/>
              </a:solidFill>
              <a:ea typeface="Tahoma" panose="020B0604030504040204" pitchFamily="34" charset="0"/>
              <a:cs typeface="Tahoma" panose="020B0604030504040204" pitchFamily="34" charset="0"/>
            </a:endParaRPr>
          </a:p>
        </p:txBody>
      </p:sp>
      <p:sp>
        <p:nvSpPr>
          <p:cNvPr id="27" name="dap an c">
            <a:extLst>
              <a:ext uri="{FF2B5EF4-FFF2-40B4-BE49-F238E27FC236}">
                <a16:creationId xmlns:a16="http://schemas.microsoft.com/office/drawing/2014/main" xmlns="" id="{D96707EC-5A82-4050-B897-6DBAB63AC957}"/>
              </a:ext>
            </a:extLst>
          </p:cNvPr>
          <p:cNvSpPr txBox="1"/>
          <p:nvPr/>
        </p:nvSpPr>
        <p:spPr>
          <a:xfrm>
            <a:off x="829507" y="6060425"/>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C. </a:t>
            </a:r>
            <a:r>
              <a:rPr lang="en-US" sz="2000" dirty="0" smtClean="0">
                <a:solidFill>
                  <a:prstClr val="white"/>
                </a:solidFill>
                <a:ea typeface="Tahoma" panose="020B0604030504040204" pitchFamily="34" charset="0"/>
                <a:cs typeface="Tahoma" panose="020B0604030504040204" pitchFamily="34" charset="0"/>
              </a:rPr>
              <a:t>Vitamin</a:t>
            </a:r>
            <a:endParaRPr lang="en-US" sz="2000" dirty="0">
              <a:solidFill>
                <a:prstClr val="white"/>
              </a:solidFill>
              <a:ea typeface="Tahoma" panose="020B0604030504040204" pitchFamily="34" charset="0"/>
              <a:cs typeface="Tahoma" panose="020B0604030504040204" pitchFamily="34" charset="0"/>
            </a:endParaRPr>
          </a:p>
        </p:txBody>
      </p:sp>
      <p:sp>
        <p:nvSpPr>
          <p:cNvPr id="31" name="bang b">
            <a:extLst>
              <a:ext uri="{FF2B5EF4-FFF2-40B4-BE49-F238E27FC236}">
                <a16:creationId xmlns:a16="http://schemas.microsoft.com/office/drawing/2014/main" xmlns="" id="{8DD63B39-09F3-4F04-83CD-408FC7619A90}"/>
              </a:ext>
            </a:extLst>
          </p:cNvPr>
          <p:cNvSpPr/>
          <p:nvPr/>
        </p:nvSpPr>
        <p:spPr>
          <a:xfrm flipH="1">
            <a:off x="4601922" y="509496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2" name="bang d">
            <a:extLst>
              <a:ext uri="{FF2B5EF4-FFF2-40B4-BE49-F238E27FC236}">
                <a16:creationId xmlns:a16="http://schemas.microsoft.com/office/drawing/2014/main" xmlns="" id="{A6F11D1C-4D08-4BAF-9A3D-4AC673B9036B}"/>
              </a:ext>
            </a:extLst>
          </p:cNvPr>
          <p:cNvSpPr/>
          <p:nvPr/>
        </p:nvSpPr>
        <p:spPr>
          <a:xfrm flipH="1">
            <a:off x="4601922"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3" name="dap an b">
            <a:extLst>
              <a:ext uri="{FF2B5EF4-FFF2-40B4-BE49-F238E27FC236}">
                <a16:creationId xmlns:a16="http://schemas.microsoft.com/office/drawing/2014/main" xmlns="" id="{9B5DABB8-849A-4D2D-930C-9CA07BFC5BDE}"/>
              </a:ext>
            </a:extLst>
          </p:cNvPr>
          <p:cNvSpPr txBox="1"/>
          <p:nvPr/>
        </p:nvSpPr>
        <p:spPr>
          <a:xfrm>
            <a:off x="4826680" y="5197163"/>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B. </a:t>
            </a:r>
            <a:r>
              <a:rPr lang="en-US" sz="2000" dirty="0" err="1" smtClean="0">
                <a:solidFill>
                  <a:prstClr val="white"/>
                </a:solidFill>
                <a:ea typeface="Tahoma" panose="020B0604030504040204" pitchFamily="34" charset="0"/>
                <a:cs typeface="Tahoma" panose="020B0604030504040204" pitchFamily="34" charset="0"/>
              </a:rPr>
              <a:t>Chất</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khoáng</a:t>
            </a:r>
            <a:endParaRPr lang="en-US" sz="2000" dirty="0">
              <a:solidFill>
                <a:prstClr val="white"/>
              </a:solidFill>
              <a:ea typeface="Tahoma" panose="020B0604030504040204" pitchFamily="34" charset="0"/>
              <a:cs typeface="Tahoma" panose="020B0604030504040204" pitchFamily="34" charset="0"/>
            </a:endParaRPr>
          </a:p>
        </p:txBody>
      </p:sp>
      <p:sp>
        <p:nvSpPr>
          <p:cNvPr id="34" name="dap an d">
            <a:extLst>
              <a:ext uri="{FF2B5EF4-FFF2-40B4-BE49-F238E27FC236}">
                <a16:creationId xmlns:a16="http://schemas.microsoft.com/office/drawing/2014/main" xmlns="" id="{42A746A3-96B8-42A5-8EFA-A104DB6B2F69}"/>
              </a:ext>
            </a:extLst>
          </p:cNvPr>
          <p:cNvSpPr txBox="1"/>
          <p:nvPr/>
        </p:nvSpPr>
        <p:spPr>
          <a:xfrm>
            <a:off x="4826680" y="6060425"/>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D. </a:t>
            </a:r>
            <a:r>
              <a:rPr lang="en-US" sz="2000" dirty="0" err="1" smtClean="0">
                <a:solidFill>
                  <a:prstClr val="white"/>
                </a:solidFill>
                <a:ea typeface="Tahoma" panose="020B0604030504040204" pitchFamily="34" charset="0"/>
                <a:cs typeface="Tahoma" panose="020B0604030504040204" pitchFamily="34" charset="0"/>
              </a:rPr>
              <a:t>Nước</a:t>
            </a:r>
            <a:endParaRPr lang="en-US" sz="2000" dirty="0">
              <a:solidFill>
                <a:prstClr val="white"/>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xmlns=""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9144001" y="863868"/>
            <a:ext cx="365522" cy="487363"/>
          </a:xfrm>
          <a:prstGeom prst="rect">
            <a:avLst/>
          </a:prstGeom>
        </p:spPr>
      </p:pic>
      <p:pic>
        <p:nvPicPr>
          <p:cNvPr id="39" name="Final Answer">
            <a:hlinkClick r:id="" action="ppaction://media"/>
            <a:extLst>
              <a:ext uri="{FF2B5EF4-FFF2-40B4-BE49-F238E27FC236}">
                <a16:creationId xmlns:a16="http://schemas.microsoft.com/office/drawing/2014/main" xmlns=""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9144001" y="1478696"/>
            <a:ext cx="365522" cy="487363"/>
          </a:xfrm>
          <a:prstGeom prst="rect">
            <a:avLst/>
          </a:prstGeom>
        </p:spPr>
      </p:pic>
      <p:pic>
        <p:nvPicPr>
          <p:cNvPr id="40" name="Win">
            <a:hlinkClick r:id="" action="ppaction://media"/>
            <a:extLst>
              <a:ext uri="{FF2B5EF4-FFF2-40B4-BE49-F238E27FC236}">
                <a16:creationId xmlns:a16="http://schemas.microsoft.com/office/drawing/2014/main" xmlns=""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9152179" y="2074164"/>
            <a:ext cx="365522" cy="487363"/>
          </a:xfrm>
          <a:prstGeom prst="rect">
            <a:avLst/>
          </a:prstGeom>
        </p:spPr>
      </p:pic>
      <p:pic>
        <p:nvPicPr>
          <p:cNvPr id="41" name="Lose">
            <a:hlinkClick r:id="" action="ppaction://media"/>
            <a:extLst>
              <a:ext uri="{FF2B5EF4-FFF2-40B4-BE49-F238E27FC236}">
                <a16:creationId xmlns:a16="http://schemas.microsoft.com/office/drawing/2014/main" xmlns=""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9152179" y="2630420"/>
            <a:ext cx="365522" cy="487363"/>
          </a:xfrm>
          <a:prstGeom prst="rect">
            <a:avLst/>
          </a:prstGeom>
        </p:spPr>
      </p:pic>
    </p:spTree>
    <p:extLst>
      <p:ext uri="{BB962C8B-B14F-4D97-AF65-F5344CB8AC3E}">
        <p14:creationId xmlns:p14="http://schemas.microsoft.com/office/powerpoint/2010/main" val="2348192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42"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21"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4"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21"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6"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21"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6"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21"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6"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xmlns="" id="{6C975AF1-8BB4-444D-993E-F98C38C51C8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438400" y="-49894"/>
            <a:ext cx="3404196" cy="3468041"/>
          </a:xfrm>
          <a:prstGeom prst="rect">
            <a:avLst/>
          </a:prstGeom>
        </p:spPr>
      </p:pic>
      <p:cxnSp>
        <p:nvCxnSpPr>
          <p:cNvPr id="23" name="Straight Connector 22">
            <a:extLst>
              <a:ext uri="{FF2B5EF4-FFF2-40B4-BE49-F238E27FC236}">
                <a16:creationId xmlns:a16="http://schemas.microsoft.com/office/drawing/2014/main" xmlns="" id="{C7B0FE9C-F303-49FF-B30D-C4457E06642A}"/>
              </a:ext>
            </a:extLst>
          </p:cNvPr>
          <p:cNvCxnSpPr/>
          <p:nvPr/>
        </p:nvCxnSpPr>
        <p:spPr>
          <a:xfrm>
            <a:off x="0" y="6260480"/>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2F7D700C-B032-496C-9680-57633EB31182}"/>
              </a:ext>
            </a:extLst>
          </p:cNvPr>
          <p:cNvCxnSpPr/>
          <p:nvPr/>
        </p:nvCxnSpPr>
        <p:spPr>
          <a:xfrm>
            <a:off x="0" y="5397218"/>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B4199134-2609-4E66-A329-2863BCCC5133}"/>
              </a:ext>
            </a:extLst>
          </p:cNvPr>
          <p:cNvCxnSpPr/>
          <p:nvPr/>
        </p:nvCxnSpPr>
        <p:spPr>
          <a:xfrm>
            <a:off x="0" y="4194709"/>
            <a:ext cx="9144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xmlns="" id="{2254BD6F-C222-4EBF-A18A-FDA724EC8AEA}"/>
              </a:ext>
            </a:extLst>
          </p:cNvPr>
          <p:cNvSpPr/>
          <p:nvPr/>
        </p:nvSpPr>
        <p:spPr>
          <a:xfrm flipH="1">
            <a:off x="494930" y="3239592"/>
            <a:ext cx="8154143" cy="1596623"/>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24" name="TextBox 23">
            <a:extLst>
              <a:ext uri="{FF2B5EF4-FFF2-40B4-BE49-F238E27FC236}">
                <a16:creationId xmlns:a16="http://schemas.microsoft.com/office/drawing/2014/main" xmlns="" id="{4605F6AC-8356-4661-B6A4-309609CF4CCF}"/>
              </a:ext>
            </a:extLst>
          </p:cNvPr>
          <p:cNvSpPr txBox="1"/>
          <p:nvPr/>
        </p:nvSpPr>
        <p:spPr>
          <a:xfrm>
            <a:off x="705395" y="3420601"/>
            <a:ext cx="7371066" cy="523220"/>
          </a:xfrm>
          <a:prstGeom prst="rect">
            <a:avLst/>
          </a:prstGeom>
          <a:noFill/>
        </p:spPr>
        <p:txBody>
          <a:bodyPr wrap="square" rtlCol="0">
            <a:spAutoFit/>
          </a:bodyPr>
          <a:lstStyle/>
          <a:p>
            <a:pPr>
              <a:defRPr/>
            </a:pPr>
            <a:r>
              <a:rPr lang="vi-VN" sz="2800" b="1" dirty="0">
                <a:solidFill>
                  <a:prstClr val="white"/>
                </a:solidFill>
              </a:rPr>
              <a:t>Năng lượng dự trữ trong cơ thể gồm có</a:t>
            </a:r>
          </a:p>
        </p:txBody>
      </p:sp>
      <p:sp>
        <p:nvSpPr>
          <p:cNvPr id="15" name="bang c">
            <a:extLst>
              <a:ext uri="{FF2B5EF4-FFF2-40B4-BE49-F238E27FC236}">
                <a16:creationId xmlns:a16="http://schemas.microsoft.com/office/drawing/2014/main" xmlns="" id="{D0E6AFB4-275F-4728-9A13-27E00F9EA3A2}"/>
              </a:ext>
            </a:extLst>
          </p:cNvPr>
          <p:cNvSpPr/>
          <p:nvPr/>
        </p:nvSpPr>
        <p:spPr>
          <a:xfrm flipH="1">
            <a:off x="603458" y="596129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16" name="bang b">
            <a:extLst>
              <a:ext uri="{FF2B5EF4-FFF2-40B4-BE49-F238E27FC236}">
                <a16:creationId xmlns:a16="http://schemas.microsoft.com/office/drawing/2014/main" xmlns="" id="{CA2E0476-BE10-4768-BE1B-A9C0072703C2}"/>
              </a:ext>
            </a:extLst>
          </p:cNvPr>
          <p:cNvSpPr/>
          <p:nvPr/>
        </p:nvSpPr>
        <p:spPr>
          <a:xfrm flipH="1">
            <a:off x="4601922" y="5094961"/>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25" name="cau hoi c">
            <a:extLst>
              <a:ext uri="{FF2B5EF4-FFF2-40B4-BE49-F238E27FC236}">
                <a16:creationId xmlns:a16="http://schemas.microsoft.com/office/drawing/2014/main" xmlns="" id="{9897B1B9-EB78-41AF-AC33-1E8F7714B11F}"/>
              </a:ext>
            </a:extLst>
          </p:cNvPr>
          <p:cNvSpPr txBox="1"/>
          <p:nvPr/>
        </p:nvSpPr>
        <p:spPr>
          <a:xfrm>
            <a:off x="828214" y="6063493"/>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defRPr/>
            </a:pPr>
            <a:r>
              <a:rPr lang="en-US" sz="2000" dirty="0">
                <a:solidFill>
                  <a:srgbClr val="FFC000"/>
                </a:solidFill>
                <a:ea typeface="Tahoma" panose="020B0604030504040204" pitchFamily="34" charset="0"/>
                <a:cs typeface="Tahoma" panose="020B0604030504040204" pitchFamily="34" charset="0"/>
              </a:rPr>
              <a:t>C. </a:t>
            </a:r>
            <a:r>
              <a:rPr lang="en-US" sz="2000" dirty="0" smtClean="0">
                <a:solidFill>
                  <a:prstClr val="white"/>
                </a:solidFill>
                <a:ea typeface="Tahoma" panose="020B0604030504040204" pitchFamily="34" charset="0"/>
                <a:cs typeface="Tahoma" panose="020B0604030504040204" pitchFamily="34" charset="0"/>
              </a:rPr>
              <a:t>Ba </a:t>
            </a:r>
            <a:r>
              <a:rPr lang="en-US" sz="2000" dirty="0" err="1" smtClean="0">
                <a:solidFill>
                  <a:prstClr val="white"/>
                </a:solidFill>
                <a:ea typeface="Tahoma" panose="020B0604030504040204" pitchFamily="34" charset="0"/>
                <a:cs typeface="Tahoma" panose="020B0604030504040204" pitchFamily="34" charset="0"/>
              </a:rPr>
              <a:t>nguồn</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năng</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lượng</a:t>
            </a:r>
            <a:endParaRPr lang="en-US" sz="2000" dirty="0">
              <a:solidFill>
                <a:prstClr val="white"/>
              </a:solidFill>
              <a:ea typeface="Tahoma" panose="020B0604030504040204" pitchFamily="34" charset="0"/>
              <a:cs typeface="Tahoma" panose="020B0604030504040204" pitchFamily="34" charset="0"/>
            </a:endParaRPr>
          </a:p>
        </p:txBody>
      </p:sp>
      <p:sp>
        <p:nvSpPr>
          <p:cNvPr id="27" name="cau hoi b">
            <a:extLst>
              <a:ext uri="{FF2B5EF4-FFF2-40B4-BE49-F238E27FC236}">
                <a16:creationId xmlns:a16="http://schemas.microsoft.com/office/drawing/2014/main" xmlns="" id="{D96707EC-5A82-4050-B897-6DBAB63AC957}"/>
              </a:ext>
            </a:extLst>
          </p:cNvPr>
          <p:cNvSpPr txBox="1"/>
          <p:nvPr/>
        </p:nvSpPr>
        <p:spPr>
          <a:xfrm>
            <a:off x="4826680" y="5197162"/>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defRPr/>
            </a:pPr>
            <a:r>
              <a:rPr lang="en-US" sz="2000" dirty="0">
                <a:solidFill>
                  <a:srgbClr val="FFC000"/>
                </a:solidFill>
                <a:ea typeface="Tahoma" panose="020B0604030504040204" pitchFamily="34" charset="0"/>
                <a:cs typeface="Tahoma" panose="020B0604030504040204" pitchFamily="34" charset="0"/>
              </a:rPr>
              <a:t>B. </a:t>
            </a:r>
            <a:r>
              <a:rPr lang="en-US" sz="2000" dirty="0" err="1" smtClean="0">
                <a:solidFill>
                  <a:prstClr val="white"/>
                </a:solidFill>
                <a:ea typeface="Tahoma" panose="020B0604030504040204" pitchFamily="34" charset="0"/>
                <a:cs typeface="Tahoma" panose="020B0604030504040204" pitchFamily="34" charset="0"/>
              </a:rPr>
              <a:t>Hai</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nguồn</a:t>
            </a:r>
            <a:r>
              <a:rPr lang="en-US" sz="2000" dirty="0" smtClean="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năng</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lượng</a:t>
            </a:r>
            <a:endParaRPr lang="en-US" sz="2000" dirty="0">
              <a:solidFill>
                <a:prstClr val="white"/>
              </a:solidFill>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xmlns="" id="{8DD63B39-09F3-4F04-83CD-408FC7619A90}"/>
              </a:ext>
            </a:extLst>
          </p:cNvPr>
          <p:cNvSpPr/>
          <p:nvPr/>
        </p:nvSpPr>
        <p:spPr>
          <a:xfrm flipH="1">
            <a:off x="604749" y="5094961"/>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32" name="bang d">
            <a:extLst>
              <a:ext uri="{FF2B5EF4-FFF2-40B4-BE49-F238E27FC236}">
                <a16:creationId xmlns:a16="http://schemas.microsoft.com/office/drawing/2014/main" xmlns="" id="{A6F11D1C-4D08-4BAF-9A3D-4AC673B9036B}"/>
              </a:ext>
            </a:extLst>
          </p:cNvPr>
          <p:cNvSpPr/>
          <p:nvPr/>
        </p:nvSpPr>
        <p:spPr>
          <a:xfrm flipH="1">
            <a:off x="4601922"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33" name="cau hoi a">
            <a:extLst>
              <a:ext uri="{FF2B5EF4-FFF2-40B4-BE49-F238E27FC236}">
                <a16:creationId xmlns:a16="http://schemas.microsoft.com/office/drawing/2014/main" xmlns="" id="{9B5DABB8-849A-4D2D-930C-9CA07BFC5BDE}"/>
              </a:ext>
            </a:extLst>
          </p:cNvPr>
          <p:cNvSpPr txBox="1"/>
          <p:nvPr/>
        </p:nvSpPr>
        <p:spPr>
          <a:xfrm>
            <a:off x="829507" y="5197162"/>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defRPr/>
            </a:pPr>
            <a:r>
              <a:rPr lang="en-US" sz="2000" dirty="0">
                <a:solidFill>
                  <a:srgbClr val="FFC000"/>
                </a:solidFill>
                <a:ea typeface="Tahoma" panose="020B0604030504040204" pitchFamily="34" charset="0"/>
                <a:cs typeface="Tahoma" panose="020B0604030504040204" pitchFamily="34" charset="0"/>
              </a:rPr>
              <a:t>A. </a:t>
            </a:r>
            <a:r>
              <a:rPr lang="en-US" sz="2000" dirty="0" err="1" smtClean="0">
                <a:solidFill>
                  <a:prstClr val="white"/>
                </a:solidFill>
                <a:ea typeface="Tahoma" panose="020B0604030504040204" pitchFamily="34" charset="0"/>
                <a:cs typeface="Tahoma" panose="020B0604030504040204" pitchFamily="34" charset="0"/>
              </a:rPr>
              <a:t>Một</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nguồn</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năng</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lượng</a:t>
            </a:r>
            <a:endParaRPr lang="en-US" sz="2000" dirty="0">
              <a:solidFill>
                <a:prstClr val="white"/>
              </a:solidFill>
              <a:ea typeface="Tahoma" panose="020B0604030504040204" pitchFamily="34" charset="0"/>
              <a:cs typeface="Tahoma" panose="020B0604030504040204" pitchFamily="34" charset="0"/>
            </a:endParaRPr>
          </a:p>
        </p:txBody>
      </p:sp>
      <p:sp>
        <p:nvSpPr>
          <p:cNvPr id="34" name="cau hoi d">
            <a:extLst>
              <a:ext uri="{FF2B5EF4-FFF2-40B4-BE49-F238E27FC236}">
                <a16:creationId xmlns:a16="http://schemas.microsoft.com/office/drawing/2014/main" xmlns="" id="{42A746A3-96B8-42A5-8EFA-A104DB6B2F69}"/>
              </a:ext>
            </a:extLst>
          </p:cNvPr>
          <p:cNvSpPr txBox="1"/>
          <p:nvPr/>
        </p:nvSpPr>
        <p:spPr>
          <a:xfrm>
            <a:off x="4826680" y="6060425"/>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defRPr/>
            </a:pPr>
            <a:r>
              <a:rPr lang="en-US" sz="2000" dirty="0">
                <a:solidFill>
                  <a:srgbClr val="FFC000"/>
                </a:solidFill>
                <a:ea typeface="Tahoma" panose="020B0604030504040204" pitchFamily="34" charset="0"/>
                <a:cs typeface="Tahoma" panose="020B0604030504040204" pitchFamily="34" charset="0"/>
              </a:rPr>
              <a:t>D. </a:t>
            </a:r>
            <a:r>
              <a:rPr lang="en-US" sz="2000" dirty="0" err="1" smtClean="0">
                <a:solidFill>
                  <a:prstClr val="white"/>
                </a:solidFill>
                <a:ea typeface="Tahoma" panose="020B0604030504040204" pitchFamily="34" charset="0"/>
                <a:cs typeface="Tahoma" panose="020B0604030504040204" pitchFamily="34" charset="0"/>
              </a:rPr>
              <a:t>Bốn</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nguồn</a:t>
            </a:r>
            <a:r>
              <a:rPr lang="en-US" sz="2000" dirty="0" smtClean="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năng</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lượng</a:t>
            </a:r>
            <a:endParaRPr lang="en-US" sz="2000" dirty="0">
              <a:solidFill>
                <a:prstClr val="white"/>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xmlns=""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9144001" y="863862"/>
            <a:ext cx="365522" cy="487363"/>
          </a:xfrm>
          <a:prstGeom prst="rect">
            <a:avLst/>
          </a:prstGeom>
        </p:spPr>
      </p:pic>
      <p:pic>
        <p:nvPicPr>
          <p:cNvPr id="39" name="Final Answer">
            <a:hlinkClick r:id="" action="ppaction://media"/>
            <a:extLst>
              <a:ext uri="{FF2B5EF4-FFF2-40B4-BE49-F238E27FC236}">
                <a16:creationId xmlns:a16="http://schemas.microsoft.com/office/drawing/2014/main" xmlns=""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9144001" y="1478696"/>
            <a:ext cx="365522" cy="487363"/>
          </a:xfrm>
          <a:prstGeom prst="rect">
            <a:avLst/>
          </a:prstGeom>
        </p:spPr>
      </p:pic>
      <p:pic>
        <p:nvPicPr>
          <p:cNvPr id="40" name="Win">
            <a:hlinkClick r:id="" action="ppaction://media"/>
            <a:extLst>
              <a:ext uri="{FF2B5EF4-FFF2-40B4-BE49-F238E27FC236}">
                <a16:creationId xmlns:a16="http://schemas.microsoft.com/office/drawing/2014/main" xmlns=""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9152179" y="2074158"/>
            <a:ext cx="365522" cy="487363"/>
          </a:xfrm>
          <a:prstGeom prst="rect">
            <a:avLst/>
          </a:prstGeom>
        </p:spPr>
      </p:pic>
      <p:pic>
        <p:nvPicPr>
          <p:cNvPr id="41" name="Lose">
            <a:hlinkClick r:id="" action="ppaction://media"/>
            <a:extLst>
              <a:ext uri="{FF2B5EF4-FFF2-40B4-BE49-F238E27FC236}">
                <a16:creationId xmlns:a16="http://schemas.microsoft.com/office/drawing/2014/main" xmlns=""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9152179" y="2630414"/>
            <a:ext cx="365522" cy="487363"/>
          </a:xfrm>
          <a:prstGeom prst="rect">
            <a:avLst/>
          </a:prstGeom>
        </p:spPr>
      </p:pic>
    </p:spTree>
    <p:extLst>
      <p:ext uri="{BB962C8B-B14F-4D97-AF65-F5344CB8AC3E}">
        <p14:creationId xmlns:p14="http://schemas.microsoft.com/office/powerpoint/2010/main" val="82336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42"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21"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4"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21"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6"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21"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6"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21"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6"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0E00DC"/>
        </a:solidFill>
        <a:effectLst/>
      </p:bgPr>
    </p:bg>
    <p:spTree>
      <p:nvGrpSpPr>
        <p:cNvPr id="1" name=""/>
        <p:cNvGrpSpPr/>
        <p:nvPr/>
      </p:nvGrpSpPr>
      <p:grpSpPr>
        <a:xfrm>
          <a:off x="0" y="0"/>
          <a:ext cx="0" cy="0"/>
          <a:chOff x="0" y="0"/>
          <a:chExt cx="0" cy="0"/>
        </a:xfrm>
      </p:grpSpPr>
      <p:pic>
        <p:nvPicPr>
          <p:cNvPr id="45" name="Picture 44">
            <a:extLst>
              <a:ext uri="{FF2B5EF4-FFF2-40B4-BE49-F238E27FC236}">
                <a16:creationId xmlns:a16="http://schemas.microsoft.com/office/drawing/2014/main" xmlns="" id="{2AB8A841-494C-4C05-B559-B83B93E2701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573414" y="-49894"/>
            <a:ext cx="3269181" cy="3468041"/>
          </a:xfrm>
          <a:prstGeom prst="rect">
            <a:avLst/>
          </a:prstGeom>
        </p:spPr>
      </p:pic>
      <p:cxnSp>
        <p:nvCxnSpPr>
          <p:cNvPr id="23" name="Straight Connector 22">
            <a:extLst>
              <a:ext uri="{FF2B5EF4-FFF2-40B4-BE49-F238E27FC236}">
                <a16:creationId xmlns:a16="http://schemas.microsoft.com/office/drawing/2014/main" xmlns="" id="{C7B0FE9C-F303-49FF-B30D-C4457E06642A}"/>
              </a:ext>
            </a:extLst>
          </p:cNvPr>
          <p:cNvCxnSpPr/>
          <p:nvPr/>
        </p:nvCxnSpPr>
        <p:spPr>
          <a:xfrm>
            <a:off x="0" y="6260480"/>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2F7D700C-B032-496C-9680-57633EB31182}"/>
              </a:ext>
            </a:extLst>
          </p:cNvPr>
          <p:cNvCxnSpPr/>
          <p:nvPr/>
        </p:nvCxnSpPr>
        <p:spPr>
          <a:xfrm>
            <a:off x="0" y="5397218"/>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B4199134-2609-4E66-A329-2863BCCC5133}"/>
              </a:ext>
            </a:extLst>
          </p:cNvPr>
          <p:cNvCxnSpPr/>
          <p:nvPr/>
        </p:nvCxnSpPr>
        <p:spPr>
          <a:xfrm>
            <a:off x="0" y="4194709"/>
            <a:ext cx="9144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xmlns="" id="{2254BD6F-C222-4EBF-A18A-FDA724EC8AEA}"/>
              </a:ext>
            </a:extLst>
          </p:cNvPr>
          <p:cNvSpPr/>
          <p:nvPr/>
        </p:nvSpPr>
        <p:spPr>
          <a:xfrm flipH="1">
            <a:off x="494930" y="3584278"/>
            <a:ext cx="8154143"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TextBox 23">
            <a:extLst>
              <a:ext uri="{FF2B5EF4-FFF2-40B4-BE49-F238E27FC236}">
                <a16:creationId xmlns:a16="http://schemas.microsoft.com/office/drawing/2014/main" xmlns="" id="{4605F6AC-8356-4661-B6A4-309609CF4CCF}"/>
              </a:ext>
            </a:extLst>
          </p:cNvPr>
          <p:cNvSpPr txBox="1"/>
          <p:nvPr/>
        </p:nvSpPr>
        <p:spPr>
          <a:xfrm>
            <a:off x="1038689" y="3616549"/>
            <a:ext cx="7037773" cy="1200329"/>
          </a:xfrm>
          <a:prstGeom prst="rect">
            <a:avLst/>
          </a:prstGeom>
          <a:noFill/>
        </p:spPr>
        <p:txBody>
          <a:bodyPr wrap="square" rtlCol="0">
            <a:spAutoFit/>
          </a:bodyPr>
          <a:lstStyle/>
          <a:p>
            <a:pPr>
              <a:spcBef>
                <a:spcPct val="50000"/>
              </a:spcBef>
            </a:pPr>
            <a:r>
              <a:rPr lang="en-US" altLang="en-US" sz="3600" b="1" dirty="0" err="1" smtClean="0">
                <a:solidFill>
                  <a:prstClr val="white"/>
                </a:solidFill>
                <a:latin typeface="Arial" pitchFamily="34" charset="0"/>
                <a:cs typeface="Arial" pitchFamily="34" charset="0"/>
              </a:rPr>
              <a:t>Hậu</a:t>
            </a:r>
            <a:r>
              <a:rPr lang="en-US" altLang="en-US" sz="3600" b="1" dirty="0" smtClean="0">
                <a:solidFill>
                  <a:prstClr val="white"/>
                </a:solidFill>
                <a:latin typeface="Arial" pitchFamily="34" charset="0"/>
                <a:cs typeface="Arial" pitchFamily="34" charset="0"/>
              </a:rPr>
              <a:t> </a:t>
            </a:r>
            <a:r>
              <a:rPr lang="en-US" altLang="en-US" sz="3600" b="1" dirty="0" err="1" smtClean="0">
                <a:solidFill>
                  <a:prstClr val="white"/>
                </a:solidFill>
                <a:latin typeface="Arial" pitchFamily="34" charset="0"/>
                <a:cs typeface="Arial" pitchFamily="34" charset="0"/>
              </a:rPr>
              <a:t>quả</a:t>
            </a:r>
            <a:r>
              <a:rPr lang="en-US" altLang="en-US" sz="3600" b="1" dirty="0" smtClean="0">
                <a:solidFill>
                  <a:prstClr val="white"/>
                </a:solidFill>
                <a:latin typeface="Arial" pitchFamily="34" charset="0"/>
                <a:cs typeface="Arial" pitchFamily="34" charset="0"/>
              </a:rPr>
              <a:t> </a:t>
            </a:r>
            <a:r>
              <a:rPr lang="en-US" altLang="en-US" sz="3600" b="1" dirty="0" err="1" smtClean="0">
                <a:solidFill>
                  <a:prstClr val="white"/>
                </a:solidFill>
                <a:latin typeface="Arial" pitchFamily="34" charset="0"/>
                <a:cs typeface="Arial" pitchFamily="34" charset="0"/>
              </a:rPr>
              <a:t>của</a:t>
            </a:r>
            <a:r>
              <a:rPr lang="en-US" altLang="en-US" sz="3600" b="1" dirty="0" smtClean="0">
                <a:solidFill>
                  <a:prstClr val="white"/>
                </a:solidFill>
                <a:latin typeface="Arial" pitchFamily="34" charset="0"/>
                <a:cs typeface="Arial" pitchFamily="34" charset="0"/>
              </a:rPr>
              <a:t> </a:t>
            </a:r>
            <a:r>
              <a:rPr lang="en-US" altLang="en-US" sz="3600" b="1" dirty="0" err="1" smtClean="0">
                <a:solidFill>
                  <a:prstClr val="white"/>
                </a:solidFill>
                <a:latin typeface="Arial" pitchFamily="34" charset="0"/>
                <a:cs typeface="Arial" pitchFamily="34" charset="0"/>
              </a:rPr>
              <a:t>thừa</a:t>
            </a:r>
            <a:r>
              <a:rPr lang="en-US" altLang="en-US" sz="3600" b="1" dirty="0" smtClean="0">
                <a:solidFill>
                  <a:prstClr val="white"/>
                </a:solidFill>
                <a:latin typeface="Arial" pitchFamily="34" charset="0"/>
                <a:cs typeface="Arial" pitchFamily="34" charset="0"/>
              </a:rPr>
              <a:t> </a:t>
            </a:r>
            <a:r>
              <a:rPr lang="en-US" altLang="en-US" sz="3600" b="1" dirty="0" err="1" smtClean="0">
                <a:solidFill>
                  <a:prstClr val="white"/>
                </a:solidFill>
                <a:latin typeface="Arial" pitchFamily="34" charset="0"/>
                <a:cs typeface="Arial" pitchFamily="34" charset="0"/>
              </a:rPr>
              <a:t>năng</a:t>
            </a:r>
            <a:r>
              <a:rPr lang="en-US" altLang="en-US" sz="3600" b="1" dirty="0" smtClean="0">
                <a:solidFill>
                  <a:prstClr val="white"/>
                </a:solidFill>
                <a:latin typeface="Arial" pitchFamily="34" charset="0"/>
                <a:cs typeface="Arial" pitchFamily="34" charset="0"/>
              </a:rPr>
              <a:t> </a:t>
            </a:r>
            <a:r>
              <a:rPr lang="en-US" altLang="en-US" sz="3600" b="1" dirty="0" err="1" smtClean="0">
                <a:solidFill>
                  <a:prstClr val="white"/>
                </a:solidFill>
                <a:latin typeface="Arial" pitchFamily="34" charset="0"/>
                <a:cs typeface="Arial" pitchFamily="34" charset="0"/>
              </a:rPr>
              <a:t>lượng</a:t>
            </a:r>
            <a:r>
              <a:rPr lang="en-US" altLang="en-US" sz="3600" b="1" dirty="0" smtClean="0">
                <a:solidFill>
                  <a:prstClr val="white"/>
                </a:solidFill>
                <a:latin typeface="Arial" pitchFamily="34" charset="0"/>
                <a:cs typeface="Arial" pitchFamily="34" charset="0"/>
              </a:rPr>
              <a:t> </a:t>
            </a:r>
            <a:r>
              <a:rPr lang="en-US" altLang="en-US" sz="3600" b="1" dirty="0" err="1" smtClean="0">
                <a:solidFill>
                  <a:prstClr val="white"/>
                </a:solidFill>
                <a:latin typeface="Arial" pitchFamily="34" charset="0"/>
                <a:cs typeface="Arial" pitchFamily="34" charset="0"/>
              </a:rPr>
              <a:t>kéo</a:t>
            </a:r>
            <a:r>
              <a:rPr lang="en-US" altLang="en-US" sz="3600" b="1" dirty="0" smtClean="0">
                <a:solidFill>
                  <a:prstClr val="white"/>
                </a:solidFill>
                <a:latin typeface="Arial" pitchFamily="34" charset="0"/>
                <a:cs typeface="Arial" pitchFamily="34" charset="0"/>
              </a:rPr>
              <a:t> </a:t>
            </a:r>
            <a:r>
              <a:rPr lang="en-US" altLang="en-US" sz="3600" b="1" dirty="0" err="1" smtClean="0">
                <a:solidFill>
                  <a:prstClr val="white"/>
                </a:solidFill>
                <a:latin typeface="Arial" pitchFamily="34" charset="0"/>
                <a:cs typeface="Arial" pitchFamily="34" charset="0"/>
              </a:rPr>
              <a:t>dài</a:t>
            </a:r>
            <a:endParaRPr lang="en-US" altLang="en-US" sz="3600" b="1" dirty="0">
              <a:solidFill>
                <a:prstClr val="white"/>
              </a:solidFill>
              <a:latin typeface="Arial" pitchFamily="34" charset="0"/>
              <a:cs typeface="Arial" pitchFamily="34" charset="0"/>
            </a:endParaRPr>
          </a:p>
        </p:txBody>
      </p:sp>
      <p:sp>
        <p:nvSpPr>
          <p:cNvPr id="15" name="bang a">
            <a:extLst>
              <a:ext uri="{FF2B5EF4-FFF2-40B4-BE49-F238E27FC236}">
                <a16:creationId xmlns:a16="http://schemas.microsoft.com/office/drawing/2014/main" xmlns="" id="{D0E6AFB4-275F-4728-9A13-27E00F9EA3A2}"/>
              </a:ext>
            </a:extLst>
          </p:cNvPr>
          <p:cNvSpPr/>
          <p:nvPr/>
        </p:nvSpPr>
        <p:spPr>
          <a:xfrm flipH="1">
            <a:off x="604749" y="509496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bang c">
            <a:extLst>
              <a:ext uri="{FF2B5EF4-FFF2-40B4-BE49-F238E27FC236}">
                <a16:creationId xmlns:a16="http://schemas.microsoft.com/office/drawing/2014/main" xmlns="" id="{CA2E0476-BE10-4768-BE1B-A9C0072703C2}"/>
              </a:ext>
            </a:extLst>
          </p:cNvPr>
          <p:cNvSpPr/>
          <p:nvPr/>
        </p:nvSpPr>
        <p:spPr>
          <a:xfrm flipH="1">
            <a:off x="604749"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dap an a">
            <a:extLst>
              <a:ext uri="{FF2B5EF4-FFF2-40B4-BE49-F238E27FC236}">
                <a16:creationId xmlns:a16="http://schemas.microsoft.com/office/drawing/2014/main" xmlns="" id="{9897B1B9-EB78-41AF-AC33-1E8F7714B11F}"/>
              </a:ext>
            </a:extLst>
          </p:cNvPr>
          <p:cNvSpPr txBox="1"/>
          <p:nvPr/>
        </p:nvSpPr>
        <p:spPr>
          <a:xfrm>
            <a:off x="829507" y="5197163"/>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
            </a:pPr>
            <a:r>
              <a:rPr lang="en-US" sz="2000" dirty="0">
                <a:solidFill>
                  <a:srgbClr val="FFC000"/>
                </a:solidFill>
                <a:ea typeface="Tahoma" panose="020B0604030504040204" pitchFamily="34" charset="0"/>
                <a:cs typeface="Tahoma" panose="020B0604030504040204" pitchFamily="34" charset="0"/>
              </a:rPr>
              <a:t>A. </a:t>
            </a:r>
            <a:r>
              <a:rPr lang="en-US" sz="2000" dirty="0" err="1" smtClean="0">
                <a:solidFill>
                  <a:prstClr val="white"/>
                </a:solidFill>
                <a:ea typeface="Tahoma" panose="020B0604030504040204" pitchFamily="34" charset="0"/>
                <a:cs typeface="Tahoma" panose="020B0604030504040204" pitchFamily="34" charset="0"/>
              </a:rPr>
              <a:t>Dễ</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mắc</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bệnh</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tim</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mạch</a:t>
            </a:r>
            <a:endParaRPr lang="en-US" sz="2000" dirty="0">
              <a:solidFill>
                <a:prstClr val="white"/>
              </a:solidFill>
              <a:ea typeface="Tahoma" panose="020B0604030504040204" pitchFamily="34" charset="0"/>
              <a:cs typeface="Tahoma" panose="020B0604030504040204" pitchFamily="34" charset="0"/>
            </a:endParaRPr>
          </a:p>
        </p:txBody>
      </p:sp>
      <p:sp>
        <p:nvSpPr>
          <p:cNvPr id="27" name="dap an c">
            <a:extLst>
              <a:ext uri="{FF2B5EF4-FFF2-40B4-BE49-F238E27FC236}">
                <a16:creationId xmlns:a16="http://schemas.microsoft.com/office/drawing/2014/main" xmlns="" id="{D96707EC-5A82-4050-B897-6DBAB63AC957}"/>
              </a:ext>
            </a:extLst>
          </p:cNvPr>
          <p:cNvSpPr txBox="1"/>
          <p:nvPr/>
        </p:nvSpPr>
        <p:spPr>
          <a:xfrm>
            <a:off x="829507" y="6060425"/>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C. </a:t>
            </a:r>
            <a:r>
              <a:rPr lang="en-US" sz="2000" dirty="0" err="1">
                <a:solidFill>
                  <a:prstClr val="white"/>
                </a:solidFill>
                <a:ea typeface="Tahoma" panose="020B0604030504040204" pitchFamily="34" charset="0"/>
                <a:cs typeface="Tahoma" panose="020B0604030504040204" pitchFamily="34" charset="0"/>
              </a:rPr>
              <a:t>Dễ</a:t>
            </a:r>
            <a:r>
              <a:rPr lang="en-US" sz="2000" dirty="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bị</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thấp</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còi</a:t>
            </a:r>
            <a:r>
              <a:rPr lang="en-US" sz="2000" dirty="0" smtClean="0">
                <a:solidFill>
                  <a:prstClr val="white"/>
                </a:solidFill>
                <a:ea typeface="Tahoma" panose="020B0604030504040204" pitchFamily="34" charset="0"/>
                <a:cs typeface="Tahoma" panose="020B0604030504040204" pitchFamily="34" charset="0"/>
              </a:rPr>
              <a:t> </a:t>
            </a:r>
            <a:endParaRPr lang="en-US" sz="2000" dirty="0">
              <a:solidFill>
                <a:prstClr val="white"/>
              </a:solidFill>
              <a:ea typeface="Tahoma" panose="020B0604030504040204" pitchFamily="34" charset="0"/>
              <a:cs typeface="Tahoma" panose="020B0604030504040204" pitchFamily="34" charset="0"/>
            </a:endParaRPr>
          </a:p>
        </p:txBody>
      </p:sp>
      <p:sp>
        <p:nvSpPr>
          <p:cNvPr id="31" name="bang b">
            <a:extLst>
              <a:ext uri="{FF2B5EF4-FFF2-40B4-BE49-F238E27FC236}">
                <a16:creationId xmlns:a16="http://schemas.microsoft.com/office/drawing/2014/main" xmlns="" id="{8DD63B39-09F3-4F04-83CD-408FC7619A90}"/>
              </a:ext>
            </a:extLst>
          </p:cNvPr>
          <p:cNvSpPr/>
          <p:nvPr/>
        </p:nvSpPr>
        <p:spPr>
          <a:xfrm flipH="1">
            <a:off x="4601922" y="509496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2" name="bang d">
            <a:extLst>
              <a:ext uri="{FF2B5EF4-FFF2-40B4-BE49-F238E27FC236}">
                <a16:creationId xmlns:a16="http://schemas.microsoft.com/office/drawing/2014/main" xmlns="" id="{A6F11D1C-4D08-4BAF-9A3D-4AC673B9036B}"/>
              </a:ext>
            </a:extLst>
          </p:cNvPr>
          <p:cNvSpPr/>
          <p:nvPr/>
        </p:nvSpPr>
        <p:spPr>
          <a:xfrm flipH="1">
            <a:off x="4601922"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3" name="dap an b">
            <a:extLst>
              <a:ext uri="{FF2B5EF4-FFF2-40B4-BE49-F238E27FC236}">
                <a16:creationId xmlns:a16="http://schemas.microsoft.com/office/drawing/2014/main" xmlns="" id="{9B5DABB8-849A-4D2D-930C-9CA07BFC5BDE}"/>
              </a:ext>
            </a:extLst>
          </p:cNvPr>
          <p:cNvSpPr txBox="1"/>
          <p:nvPr/>
        </p:nvSpPr>
        <p:spPr>
          <a:xfrm>
            <a:off x="4826680" y="5197163"/>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B. </a:t>
            </a:r>
            <a:r>
              <a:rPr lang="en-US" sz="2000" dirty="0" err="1" smtClean="0">
                <a:solidFill>
                  <a:prstClr val="white"/>
                </a:solidFill>
                <a:ea typeface="Tahoma" panose="020B0604030504040204" pitchFamily="34" charset="0"/>
                <a:cs typeface="Tahoma" panose="020B0604030504040204" pitchFamily="34" charset="0"/>
              </a:rPr>
              <a:t>Dễ</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mắc</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bệnh</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nhiễm</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trùng</a:t>
            </a:r>
            <a:endParaRPr lang="en-US" sz="2000" dirty="0">
              <a:solidFill>
                <a:prstClr val="white"/>
              </a:solidFill>
              <a:ea typeface="Tahoma" panose="020B0604030504040204" pitchFamily="34" charset="0"/>
              <a:cs typeface="Tahoma" panose="020B0604030504040204" pitchFamily="34" charset="0"/>
            </a:endParaRPr>
          </a:p>
        </p:txBody>
      </p:sp>
      <p:sp>
        <p:nvSpPr>
          <p:cNvPr id="34" name="dap an d">
            <a:extLst>
              <a:ext uri="{FF2B5EF4-FFF2-40B4-BE49-F238E27FC236}">
                <a16:creationId xmlns:a16="http://schemas.microsoft.com/office/drawing/2014/main" xmlns="" id="{42A746A3-96B8-42A5-8EFA-A104DB6B2F69}"/>
              </a:ext>
            </a:extLst>
          </p:cNvPr>
          <p:cNvSpPr txBox="1"/>
          <p:nvPr/>
        </p:nvSpPr>
        <p:spPr>
          <a:xfrm>
            <a:off x="4826680" y="6060425"/>
            <a:ext cx="3936320"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D. </a:t>
            </a:r>
            <a:r>
              <a:rPr lang="en-US" sz="2000" dirty="0" err="1">
                <a:solidFill>
                  <a:prstClr val="white"/>
                </a:solidFill>
                <a:ea typeface="Tahoma" panose="020B0604030504040204" pitchFamily="34" charset="0"/>
                <a:cs typeface="Tahoma" panose="020B0604030504040204" pitchFamily="34" charset="0"/>
              </a:rPr>
              <a:t>Dễ</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mắc</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bệnh</a:t>
            </a:r>
            <a:r>
              <a:rPr lang="en-US" sz="2000" dirty="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suy</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dinh</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dưỡng</a:t>
            </a:r>
            <a:endParaRPr lang="en-US" sz="2000" dirty="0">
              <a:solidFill>
                <a:prstClr val="white"/>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xmlns=""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9144001" y="863862"/>
            <a:ext cx="365522" cy="487363"/>
          </a:xfrm>
          <a:prstGeom prst="rect">
            <a:avLst/>
          </a:prstGeom>
        </p:spPr>
      </p:pic>
      <p:pic>
        <p:nvPicPr>
          <p:cNvPr id="39" name="Final Answer">
            <a:hlinkClick r:id="" action="ppaction://media"/>
            <a:extLst>
              <a:ext uri="{FF2B5EF4-FFF2-40B4-BE49-F238E27FC236}">
                <a16:creationId xmlns:a16="http://schemas.microsoft.com/office/drawing/2014/main" xmlns=""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9144001" y="1478696"/>
            <a:ext cx="365522" cy="487363"/>
          </a:xfrm>
          <a:prstGeom prst="rect">
            <a:avLst/>
          </a:prstGeom>
        </p:spPr>
      </p:pic>
      <p:pic>
        <p:nvPicPr>
          <p:cNvPr id="40" name="Win">
            <a:hlinkClick r:id="" action="ppaction://media"/>
            <a:extLst>
              <a:ext uri="{FF2B5EF4-FFF2-40B4-BE49-F238E27FC236}">
                <a16:creationId xmlns:a16="http://schemas.microsoft.com/office/drawing/2014/main" xmlns=""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9152179" y="2074158"/>
            <a:ext cx="365522" cy="487363"/>
          </a:xfrm>
          <a:prstGeom prst="rect">
            <a:avLst/>
          </a:prstGeom>
        </p:spPr>
      </p:pic>
      <p:pic>
        <p:nvPicPr>
          <p:cNvPr id="41" name="Lose">
            <a:hlinkClick r:id="" action="ppaction://media"/>
            <a:extLst>
              <a:ext uri="{FF2B5EF4-FFF2-40B4-BE49-F238E27FC236}">
                <a16:creationId xmlns:a16="http://schemas.microsoft.com/office/drawing/2014/main" xmlns=""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9152179" y="2630414"/>
            <a:ext cx="365522" cy="487363"/>
          </a:xfrm>
          <a:prstGeom prst="rect">
            <a:avLst/>
          </a:prstGeom>
        </p:spPr>
      </p:pic>
    </p:spTree>
    <p:extLst>
      <p:ext uri="{BB962C8B-B14F-4D97-AF65-F5344CB8AC3E}">
        <p14:creationId xmlns:p14="http://schemas.microsoft.com/office/powerpoint/2010/main" val="3441648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42"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21"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4"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21"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6"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21"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6"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21"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6"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xmlns="" id="{34294F01-75A2-47C6-8975-F699C21E23C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286000" y="-49894"/>
            <a:ext cx="3556595" cy="3468041"/>
          </a:xfrm>
          <a:prstGeom prst="rect">
            <a:avLst/>
          </a:prstGeom>
        </p:spPr>
      </p:pic>
      <p:cxnSp>
        <p:nvCxnSpPr>
          <p:cNvPr id="23" name="Straight Connector 22">
            <a:extLst>
              <a:ext uri="{FF2B5EF4-FFF2-40B4-BE49-F238E27FC236}">
                <a16:creationId xmlns:a16="http://schemas.microsoft.com/office/drawing/2014/main" xmlns="" id="{C7B0FE9C-F303-49FF-B30D-C4457E06642A}"/>
              </a:ext>
            </a:extLst>
          </p:cNvPr>
          <p:cNvCxnSpPr/>
          <p:nvPr/>
        </p:nvCxnSpPr>
        <p:spPr>
          <a:xfrm>
            <a:off x="0" y="6260480"/>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2F7D700C-B032-496C-9680-57633EB31182}"/>
              </a:ext>
            </a:extLst>
          </p:cNvPr>
          <p:cNvCxnSpPr/>
          <p:nvPr/>
        </p:nvCxnSpPr>
        <p:spPr>
          <a:xfrm>
            <a:off x="0" y="5397218"/>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B4199134-2609-4E66-A329-2863BCCC5133}"/>
              </a:ext>
            </a:extLst>
          </p:cNvPr>
          <p:cNvCxnSpPr/>
          <p:nvPr/>
        </p:nvCxnSpPr>
        <p:spPr>
          <a:xfrm>
            <a:off x="0" y="4194709"/>
            <a:ext cx="9144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xmlns="" id="{2254BD6F-C222-4EBF-A18A-FDA724EC8AEA}"/>
              </a:ext>
            </a:extLst>
          </p:cNvPr>
          <p:cNvSpPr/>
          <p:nvPr/>
        </p:nvSpPr>
        <p:spPr>
          <a:xfrm flipH="1">
            <a:off x="494930" y="3584278"/>
            <a:ext cx="8154143"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24" name="TextBox 23">
            <a:extLst>
              <a:ext uri="{FF2B5EF4-FFF2-40B4-BE49-F238E27FC236}">
                <a16:creationId xmlns:a16="http://schemas.microsoft.com/office/drawing/2014/main" xmlns="" id="{4605F6AC-8356-4661-B6A4-309609CF4CCF}"/>
              </a:ext>
            </a:extLst>
          </p:cNvPr>
          <p:cNvSpPr txBox="1"/>
          <p:nvPr/>
        </p:nvSpPr>
        <p:spPr>
          <a:xfrm>
            <a:off x="1038689" y="3616549"/>
            <a:ext cx="7037773" cy="1077218"/>
          </a:xfrm>
          <a:prstGeom prst="rect">
            <a:avLst/>
          </a:prstGeom>
          <a:noFill/>
        </p:spPr>
        <p:txBody>
          <a:bodyPr wrap="square" rtlCol="0">
            <a:spAutoFit/>
          </a:bodyPr>
          <a:lstStyle/>
          <a:p>
            <a:pPr>
              <a:defRPr/>
            </a:pPr>
            <a:r>
              <a:rPr lang="en-US" sz="3200" b="1" dirty="0" err="1" smtClean="0">
                <a:solidFill>
                  <a:prstClr val="white"/>
                </a:solidFill>
              </a:rPr>
              <a:t>Dinh</a:t>
            </a:r>
            <a:r>
              <a:rPr lang="en-US" sz="3200" b="1" dirty="0" smtClean="0">
                <a:solidFill>
                  <a:prstClr val="white"/>
                </a:solidFill>
              </a:rPr>
              <a:t> </a:t>
            </a:r>
            <a:r>
              <a:rPr lang="en-US" sz="3200" b="1" dirty="0" err="1" smtClean="0">
                <a:solidFill>
                  <a:prstClr val="white"/>
                </a:solidFill>
              </a:rPr>
              <a:t>dưỡng</a:t>
            </a:r>
            <a:r>
              <a:rPr lang="en-US" sz="3200" b="1" dirty="0" smtClean="0">
                <a:solidFill>
                  <a:prstClr val="white"/>
                </a:solidFill>
              </a:rPr>
              <a:t> </a:t>
            </a:r>
            <a:r>
              <a:rPr lang="en-US" sz="3200" b="1" dirty="0" err="1" smtClean="0">
                <a:solidFill>
                  <a:prstClr val="white"/>
                </a:solidFill>
              </a:rPr>
              <a:t>hợp</a:t>
            </a:r>
            <a:r>
              <a:rPr lang="en-US" sz="3200" b="1" dirty="0" smtClean="0">
                <a:solidFill>
                  <a:prstClr val="white"/>
                </a:solidFill>
              </a:rPr>
              <a:t> </a:t>
            </a:r>
            <a:r>
              <a:rPr lang="en-US" sz="3200" b="1" dirty="0" err="1" smtClean="0">
                <a:solidFill>
                  <a:prstClr val="white"/>
                </a:solidFill>
              </a:rPr>
              <a:t>lý</a:t>
            </a:r>
            <a:r>
              <a:rPr lang="en-US" sz="3200" b="1" dirty="0" smtClean="0">
                <a:solidFill>
                  <a:prstClr val="white"/>
                </a:solidFill>
              </a:rPr>
              <a:t> </a:t>
            </a:r>
            <a:r>
              <a:rPr lang="en-US" sz="3200" b="1" dirty="0" err="1" smtClean="0">
                <a:solidFill>
                  <a:prstClr val="white"/>
                </a:solidFill>
              </a:rPr>
              <a:t>cho</a:t>
            </a:r>
            <a:r>
              <a:rPr lang="en-US" sz="3200" b="1" dirty="0" smtClean="0">
                <a:solidFill>
                  <a:prstClr val="white"/>
                </a:solidFill>
              </a:rPr>
              <a:t> </a:t>
            </a:r>
            <a:r>
              <a:rPr lang="en-US" sz="3200" b="1" dirty="0" err="1" smtClean="0">
                <a:solidFill>
                  <a:prstClr val="white"/>
                </a:solidFill>
              </a:rPr>
              <a:t>trẻ</a:t>
            </a:r>
            <a:r>
              <a:rPr lang="en-US" sz="3200" b="1" dirty="0" smtClean="0">
                <a:solidFill>
                  <a:prstClr val="white"/>
                </a:solidFill>
              </a:rPr>
              <a:t> </a:t>
            </a:r>
            <a:r>
              <a:rPr lang="en-US" sz="3200" b="1" dirty="0" err="1" smtClean="0">
                <a:solidFill>
                  <a:prstClr val="white"/>
                </a:solidFill>
              </a:rPr>
              <a:t>nhỏ</a:t>
            </a:r>
            <a:r>
              <a:rPr lang="en-US" sz="3200" b="1" dirty="0" smtClean="0">
                <a:solidFill>
                  <a:prstClr val="white"/>
                </a:solidFill>
              </a:rPr>
              <a:t>  </a:t>
            </a:r>
            <a:r>
              <a:rPr lang="en-US" sz="3200" b="1" dirty="0" err="1" smtClean="0">
                <a:solidFill>
                  <a:prstClr val="white"/>
                </a:solidFill>
              </a:rPr>
              <a:t>quyết</a:t>
            </a:r>
            <a:r>
              <a:rPr lang="en-US" sz="3200" b="1" dirty="0" smtClean="0">
                <a:solidFill>
                  <a:prstClr val="white"/>
                </a:solidFill>
              </a:rPr>
              <a:t> </a:t>
            </a:r>
            <a:r>
              <a:rPr lang="en-US" sz="3200" b="1" dirty="0" err="1" smtClean="0">
                <a:solidFill>
                  <a:prstClr val="white"/>
                </a:solidFill>
              </a:rPr>
              <a:t>định</a:t>
            </a:r>
            <a:r>
              <a:rPr lang="en-US" sz="3200" b="1" dirty="0" smtClean="0">
                <a:solidFill>
                  <a:prstClr val="white"/>
                </a:solidFill>
              </a:rPr>
              <a:t> </a:t>
            </a:r>
            <a:endParaRPr lang="vi-VN" sz="3200" b="1" dirty="0" smtClean="0">
              <a:solidFill>
                <a:prstClr val="white"/>
              </a:solidFill>
            </a:endParaRPr>
          </a:p>
        </p:txBody>
      </p:sp>
      <p:sp>
        <p:nvSpPr>
          <p:cNvPr id="15" name="bang b">
            <a:extLst>
              <a:ext uri="{FF2B5EF4-FFF2-40B4-BE49-F238E27FC236}">
                <a16:creationId xmlns:a16="http://schemas.microsoft.com/office/drawing/2014/main" xmlns="" id="{D0E6AFB4-275F-4728-9A13-27E00F9EA3A2}"/>
              </a:ext>
            </a:extLst>
          </p:cNvPr>
          <p:cNvSpPr/>
          <p:nvPr/>
        </p:nvSpPr>
        <p:spPr>
          <a:xfrm flipH="1">
            <a:off x="4601922" y="5100583"/>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16" name="bang c">
            <a:extLst>
              <a:ext uri="{FF2B5EF4-FFF2-40B4-BE49-F238E27FC236}">
                <a16:creationId xmlns:a16="http://schemas.microsoft.com/office/drawing/2014/main" xmlns="" id="{CA2E0476-BE10-4768-BE1B-A9C0072703C2}"/>
              </a:ext>
            </a:extLst>
          </p:cNvPr>
          <p:cNvSpPr/>
          <p:nvPr/>
        </p:nvSpPr>
        <p:spPr>
          <a:xfrm flipH="1">
            <a:off x="604749"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25" name="cau hoi b">
            <a:extLst>
              <a:ext uri="{FF2B5EF4-FFF2-40B4-BE49-F238E27FC236}">
                <a16:creationId xmlns:a16="http://schemas.microsoft.com/office/drawing/2014/main" xmlns="" id="{9897B1B9-EB78-41AF-AC33-1E8F7714B11F}"/>
              </a:ext>
            </a:extLst>
          </p:cNvPr>
          <p:cNvSpPr txBox="1"/>
          <p:nvPr/>
        </p:nvSpPr>
        <p:spPr>
          <a:xfrm>
            <a:off x="4826680" y="5202784"/>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defRPr/>
            </a:pPr>
            <a:r>
              <a:rPr lang="en-US" sz="2000" dirty="0">
                <a:solidFill>
                  <a:srgbClr val="FFC000"/>
                </a:solidFill>
                <a:ea typeface="Tahoma" panose="020B0604030504040204" pitchFamily="34" charset="0"/>
                <a:cs typeface="Tahoma" panose="020B0604030504040204" pitchFamily="34" charset="0"/>
              </a:rPr>
              <a:t>B. </a:t>
            </a:r>
            <a:r>
              <a:rPr lang="en-US" sz="2000" dirty="0" err="1" smtClean="0">
                <a:solidFill>
                  <a:prstClr val="white"/>
                </a:solidFill>
                <a:ea typeface="Tahoma" panose="020B0604030504040204" pitchFamily="34" charset="0"/>
                <a:cs typeface="Tahoma" panose="020B0604030504040204" pitchFamily="34" charset="0"/>
              </a:rPr>
              <a:t>Chất</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lượng</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giống</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nòi</a:t>
            </a:r>
            <a:endParaRPr lang="en-US" sz="2000" dirty="0">
              <a:solidFill>
                <a:prstClr val="white"/>
              </a:solidFill>
              <a:ea typeface="Tahoma" panose="020B0604030504040204" pitchFamily="34" charset="0"/>
              <a:cs typeface="Tahoma" panose="020B0604030504040204" pitchFamily="34" charset="0"/>
            </a:endParaRPr>
          </a:p>
        </p:txBody>
      </p:sp>
      <p:sp>
        <p:nvSpPr>
          <p:cNvPr id="27" name="cau hoi c">
            <a:extLst>
              <a:ext uri="{FF2B5EF4-FFF2-40B4-BE49-F238E27FC236}">
                <a16:creationId xmlns:a16="http://schemas.microsoft.com/office/drawing/2014/main" xmlns="" id="{D96707EC-5A82-4050-B897-6DBAB63AC957}"/>
              </a:ext>
            </a:extLst>
          </p:cNvPr>
          <p:cNvSpPr txBox="1"/>
          <p:nvPr/>
        </p:nvSpPr>
        <p:spPr>
          <a:xfrm>
            <a:off x="829507" y="6060425"/>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defRPr/>
            </a:pPr>
            <a:r>
              <a:rPr lang="en-US" sz="2000" dirty="0">
                <a:solidFill>
                  <a:srgbClr val="FFC000"/>
                </a:solidFill>
                <a:ea typeface="Tahoma" panose="020B0604030504040204" pitchFamily="34" charset="0"/>
                <a:cs typeface="Tahoma" panose="020B0604030504040204" pitchFamily="34" charset="0"/>
              </a:rPr>
              <a:t>C. </a:t>
            </a:r>
            <a:r>
              <a:rPr lang="en-US" sz="2000" dirty="0" err="1" smtClean="0">
                <a:solidFill>
                  <a:prstClr val="white"/>
                </a:solidFill>
                <a:ea typeface="Tahoma" panose="020B0604030504040204" pitchFamily="34" charset="0"/>
                <a:cs typeface="Tahoma" panose="020B0604030504040204" pitchFamily="34" charset="0"/>
              </a:rPr>
              <a:t>Dễ</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gây</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các</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bệnh</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không</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lây</a:t>
            </a:r>
            <a:endParaRPr lang="en-US" sz="2000" dirty="0">
              <a:solidFill>
                <a:prstClr val="white"/>
              </a:solidFill>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xmlns="" id="{8DD63B39-09F3-4F04-83CD-408FC7619A90}"/>
              </a:ext>
            </a:extLst>
          </p:cNvPr>
          <p:cNvSpPr/>
          <p:nvPr/>
        </p:nvSpPr>
        <p:spPr>
          <a:xfrm flipH="1">
            <a:off x="604749" y="5094961"/>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32" name="bang d">
            <a:extLst>
              <a:ext uri="{FF2B5EF4-FFF2-40B4-BE49-F238E27FC236}">
                <a16:creationId xmlns:a16="http://schemas.microsoft.com/office/drawing/2014/main" xmlns="" id="{A6F11D1C-4D08-4BAF-9A3D-4AC673B9036B}"/>
              </a:ext>
            </a:extLst>
          </p:cNvPr>
          <p:cNvSpPr/>
          <p:nvPr/>
        </p:nvSpPr>
        <p:spPr>
          <a:xfrm flipH="1">
            <a:off x="4601922"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33" name="cau hoi a">
            <a:extLst>
              <a:ext uri="{FF2B5EF4-FFF2-40B4-BE49-F238E27FC236}">
                <a16:creationId xmlns:a16="http://schemas.microsoft.com/office/drawing/2014/main" xmlns="" id="{9B5DABB8-849A-4D2D-930C-9CA07BFC5BDE}"/>
              </a:ext>
            </a:extLst>
          </p:cNvPr>
          <p:cNvSpPr txBox="1"/>
          <p:nvPr/>
        </p:nvSpPr>
        <p:spPr>
          <a:xfrm>
            <a:off x="829507" y="5197162"/>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defRPr/>
            </a:pPr>
            <a:r>
              <a:rPr lang="en-US" sz="2000" dirty="0">
                <a:solidFill>
                  <a:srgbClr val="FFC000"/>
                </a:solidFill>
                <a:ea typeface="Tahoma" panose="020B0604030504040204" pitchFamily="34" charset="0"/>
                <a:cs typeface="Tahoma" panose="020B0604030504040204" pitchFamily="34" charset="0"/>
              </a:rPr>
              <a:t>A. </a:t>
            </a:r>
            <a:r>
              <a:rPr lang="en-US" sz="2000" dirty="0" err="1" smtClean="0">
                <a:solidFill>
                  <a:prstClr val="white"/>
                </a:solidFill>
                <a:ea typeface="Tahoma" panose="020B0604030504040204" pitchFamily="34" charset="0"/>
                <a:cs typeface="Tahoma" panose="020B0604030504040204" pitchFamily="34" charset="0"/>
              </a:rPr>
              <a:t>Dễ</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gây</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bệnh</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tim</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mạch</a:t>
            </a:r>
            <a:endParaRPr lang="en-US" sz="2000" dirty="0">
              <a:solidFill>
                <a:prstClr val="white"/>
              </a:solidFill>
              <a:ea typeface="Tahoma" panose="020B0604030504040204" pitchFamily="34" charset="0"/>
              <a:cs typeface="Tahoma" panose="020B0604030504040204" pitchFamily="34" charset="0"/>
            </a:endParaRPr>
          </a:p>
        </p:txBody>
      </p:sp>
      <p:sp>
        <p:nvSpPr>
          <p:cNvPr id="34" name="cau hoi d">
            <a:extLst>
              <a:ext uri="{FF2B5EF4-FFF2-40B4-BE49-F238E27FC236}">
                <a16:creationId xmlns:a16="http://schemas.microsoft.com/office/drawing/2014/main" xmlns="" id="{42A746A3-96B8-42A5-8EFA-A104DB6B2F69}"/>
              </a:ext>
            </a:extLst>
          </p:cNvPr>
          <p:cNvSpPr txBox="1"/>
          <p:nvPr/>
        </p:nvSpPr>
        <p:spPr>
          <a:xfrm>
            <a:off x="4826680" y="6060425"/>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defRPr/>
            </a:pPr>
            <a:r>
              <a:rPr lang="en-US" sz="2000" dirty="0">
                <a:solidFill>
                  <a:srgbClr val="FFC000"/>
                </a:solidFill>
                <a:ea typeface="Tahoma" panose="020B0604030504040204" pitchFamily="34" charset="0"/>
                <a:cs typeface="Tahoma" panose="020B0604030504040204" pitchFamily="34" charset="0"/>
              </a:rPr>
              <a:t>D. </a:t>
            </a:r>
            <a:r>
              <a:rPr lang="en-US" sz="2000" dirty="0" err="1">
                <a:solidFill>
                  <a:prstClr val="white"/>
                </a:solidFill>
                <a:ea typeface="Tahoma" panose="020B0604030504040204" pitchFamily="34" charset="0"/>
                <a:cs typeface="Tahoma" panose="020B0604030504040204" pitchFamily="34" charset="0"/>
              </a:rPr>
              <a:t>Đ</a:t>
            </a:r>
            <a:r>
              <a:rPr lang="en-US" sz="2000" dirty="0" err="1" smtClean="0">
                <a:solidFill>
                  <a:prstClr val="white"/>
                </a:solidFill>
                <a:ea typeface="Tahoma" panose="020B0604030504040204" pitchFamily="34" charset="0"/>
                <a:cs typeface="Tahoma" panose="020B0604030504040204" pitchFamily="34" charset="0"/>
              </a:rPr>
              <a:t>ộ</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lùn</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của</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dân</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tộc</a:t>
            </a:r>
            <a:endParaRPr lang="en-US" sz="2000" dirty="0">
              <a:solidFill>
                <a:prstClr val="white"/>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xmlns=""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9144001" y="863862"/>
            <a:ext cx="365522" cy="487363"/>
          </a:xfrm>
          <a:prstGeom prst="rect">
            <a:avLst/>
          </a:prstGeom>
        </p:spPr>
      </p:pic>
      <p:pic>
        <p:nvPicPr>
          <p:cNvPr id="39" name="Final Answer">
            <a:hlinkClick r:id="" action="ppaction://media"/>
            <a:extLst>
              <a:ext uri="{FF2B5EF4-FFF2-40B4-BE49-F238E27FC236}">
                <a16:creationId xmlns:a16="http://schemas.microsoft.com/office/drawing/2014/main" xmlns=""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9144001" y="1478696"/>
            <a:ext cx="365522" cy="487363"/>
          </a:xfrm>
          <a:prstGeom prst="rect">
            <a:avLst/>
          </a:prstGeom>
        </p:spPr>
      </p:pic>
      <p:pic>
        <p:nvPicPr>
          <p:cNvPr id="40" name="Win">
            <a:hlinkClick r:id="" action="ppaction://media"/>
            <a:extLst>
              <a:ext uri="{FF2B5EF4-FFF2-40B4-BE49-F238E27FC236}">
                <a16:creationId xmlns:a16="http://schemas.microsoft.com/office/drawing/2014/main" xmlns=""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9152179" y="2074158"/>
            <a:ext cx="365522" cy="487363"/>
          </a:xfrm>
          <a:prstGeom prst="rect">
            <a:avLst/>
          </a:prstGeom>
        </p:spPr>
      </p:pic>
      <p:pic>
        <p:nvPicPr>
          <p:cNvPr id="41" name="Lose">
            <a:hlinkClick r:id="" action="ppaction://media"/>
            <a:extLst>
              <a:ext uri="{FF2B5EF4-FFF2-40B4-BE49-F238E27FC236}">
                <a16:creationId xmlns:a16="http://schemas.microsoft.com/office/drawing/2014/main" xmlns=""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9152179" y="2630414"/>
            <a:ext cx="365522" cy="487363"/>
          </a:xfrm>
          <a:prstGeom prst="rect">
            <a:avLst/>
          </a:prstGeom>
        </p:spPr>
      </p:pic>
    </p:spTree>
    <p:extLst>
      <p:ext uri="{BB962C8B-B14F-4D97-AF65-F5344CB8AC3E}">
        <p14:creationId xmlns:p14="http://schemas.microsoft.com/office/powerpoint/2010/main" val="693608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42"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21"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4"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21"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6"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21"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6"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21"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6"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45" name="Picture 44">
            <a:extLst>
              <a:ext uri="{FF2B5EF4-FFF2-40B4-BE49-F238E27FC236}">
                <a16:creationId xmlns:a16="http://schemas.microsoft.com/office/drawing/2014/main" xmlns="" id="{2AB8A841-494C-4C05-B559-B83B93E2701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124200" y="-49894"/>
            <a:ext cx="3352800" cy="3468041"/>
          </a:xfrm>
          <a:prstGeom prst="rect">
            <a:avLst/>
          </a:prstGeom>
        </p:spPr>
      </p:pic>
      <p:cxnSp>
        <p:nvCxnSpPr>
          <p:cNvPr id="23" name="Straight Connector 22">
            <a:extLst>
              <a:ext uri="{FF2B5EF4-FFF2-40B4-BE49-F238E27FC236}">
                <a16:creationId xmlns:a16="http://schemas.microsoft.com/office/drawing/2014/main" xmlns="" id="{C7B0FE9C-F303-49FF-B30D-C4457E06642A}"/>
              </a:ext>
            </a:extLst>
          </p:cNvPr>
          <p:cNvCxnSpPr/>
          <p:nvPr/>
        </p:nvCxnSpPr>
        <p:spPr>
          <a:xfrm>
            <a:off x="0" y="6260480"/>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2F7D700C-B032-496C-9680-57633EB31182}"/>
              </a:ext>
            </a:extLst>
          </p:cNvPr>
          <p:cNvCxnSpPr/>
          <p:nvPr/>
        </p:nvCxnSpPr>
        <p:spPr>
          <a:xfrm>
            <a:off x="0" y="5397218"/>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B4199134-2609-4E66-A329-2863BCCC5133}"/>
              </a:ext>
            </a:extLst>
          </p:cNvPr>
          <p:cNvCxnSpPr/>
          <p:nvPr/>
        </p:nvCxnSpPr>
        <p:spPr>
          <a:xfrm>
            <a:off x="0" y="4194709"/>
            <a:ext cx="9144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xmlns="" id="{2254BD6F-C222-4EBF-A18A-FDA724EC8AEA}"/>
              </a:ext>
            </a:extLst>
          </p:cNvPr>
          <p:cNvSpPr/>
          <p:nvPr/>
        </p:nvSpPr>
        <p:spPr>
          <a:xfrm flipH="1">
            <a:off x="494933" y="3584278"/>
            <a:ext cx="8154143"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TextBox 23">
            <a:extLst>
              <a:ext uri="{FF2B5EF4-FFF2-40B4-BE49-F238E27FC236}">
                <a16:creationId xmlns:a16="http://schemas.microsoft.com/office/drawing/2014/main" xmlns="" id="{4605F6AC-8356-4661-B6A4-309609CF4CCF}"/>
              </a:ext>
            </a:extLst>
          </p:cNvPr>
          <p:cNvSpPr txBox="1"/>
          <p:nvPr/>
        </p:nvSpPr>
        <p:spPr>
          <a:xfrm>
            <a:off x="1038692" y="3581406"/>
            <a:ext cx="7037773" cy="1200329"/>
          </a:xfrm>
          <a:prstGeom prst="rect">
            <a:avLst/>
          </a:prstGeom>
          <a:noFill/>
        </p:spPr>
        <p:txBody>
          <a:bodyPr wrap="square" rtlCol="0">
            <a:spAutoFit/>
          </a:bodyPr>
          <a:lstStyle/>
          <a:p>
            <a:r>
              <a:rPr lang="vi-VN" sz="3600" b="1" dirty="0">
                <a:solidFill>
                  <a:prstClr val="white"/>
                </a:solidFill>
              </a:rPr>
              <a:t>Hậu quả của </a:t>
            </a:r>
            <a:r>
              <a:rPr lang="vi-VN" sz="3600" b="1" dirty="0" smtClean="0">
                <a:solidFill>
                  <a:prstClr val="white"/>
                </a:solidFill>
              </a:rPr>
              <a:t>th</a:t>
            </a:r>
            <a:r>
              <a:rPr lang="en-US" sz="3600" b="1" dirty="0" err="1" smtClean="0">
                <a:solidFill>
                  <a:prstClr val="white"/>
                </a:solidFill>
              </a:rPr>
              <a:t>iếu</a:t>
            </a:r>
            <a:r>
              <a:rPr lang="vi-VN" sz="3600" b="1" dirty="0" smtClean="0">
                <a:solidFill>
                  <a:prstClr val="white"/>
                </a:solidFill>
              </a:rPr>
              <a:t> </a:t>
            </a:r>
            <a:r>
              <a:rPr lang="vi-VN" sz="3600" b="1" dirty="0">
                <a:solidFill>
                  <a:prstClr val="white"/>
                </a:solidFill>
              </a:rPr>
              <a:t>năng lượng kéo dài</a:t>
            </a:r>
          </a:p>
        </p:txBody>
      </p:sp>
      <p:sp>
        <p:nvSpPr>
          <p:cNvPr id="15" name="bang a">
            <a:extLst>
              <a:ext uri="{FF2B5EF4-FFF2-40B4-BE49-F238E27FC236}">
                <a16:creationId xmlns:a16="http://schemas.microsoft.com/office/drawing/2014/main" xmlns="" id="{D0E6AFB4-275F-4728-9A13-27E00F9EA3A2}"/>
              </a:ext>
            </a:extLst>
          </p:cNvPr>
          <p:cNvSpPr/>
          <p:nvPr/>
        </p:nvSpPr>
        <p:spPr>
          <a:xfrm flipH="1">
            <a:off x="604749" y="509496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bang c">
            <a:extLst>
              <a:ext uri="{FF2B5EF4-FFF2-40B4-BE49-F238E27FC236}">
                <a16:creationId xmlns:a16="http://schemas.microsoft.com/office/drawing/2014/main" xmlns="" id="{CA2E0476-BE10-4768-BE1B-A9C0072703C2}"/>
              </a:ext>
            </a:extLst>
          </p:cNvPr>
          <p:cNvSpPr/>
          <p:nvPr/>
        </p:nvSpPr>
        <p:spPr>
          <a:xfrm flipH="1">
            <a:off x="604749"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dap an a">
            <a:extLst>
              <a:ext uri="{FF2B5EF4-FFF2-40B4-BE49-F238E27FC236}">
                <a16:creationId xmlns:a16="http://schemas.microsoft.com/office/drawing/2014/main" xmlns="" id="{9897B1B9-EB78-41AF-AC33-1E8F7714B11F}"/>
              </a:ext>
            </a:extLst>
          </p:cNvPr>
          <p:cNvSpPr txBox="1"/>
          <p:nvPr/>
        </p:nvSpPr>
        <p:spPr>
          <a:xfrm>
            <a:off x="829507" y="5181600"/>
            <a:ext cx="3487814" cy="707886"/>
          </a:xfrm>
          <a:prstGeom prst="rect">
            <a:avLst/>
          </a:prstGeom>
          <a:noFill/>
        </p:spPr>
        <p:txBody>
          <a:bodyPr wrap="square" rtlCol="0">
            <a:spAutoFit/>
          </a:bodyPr>
          <a:lstStyle/>
          <a:p>
            <a:pPr marL="342900" indent="-342900">
              <a:buClr>
                <a:prstClr val="white"/>
              </a:buClr>
              <a:buFont typeface="Wingdings" panose="05000000000000000000" pitchFamily="2" charset="2"/>
              <a:buChar char=""/>
            </a:pPr>
            <a:r>
              <a:rPr lang="en-US" sz="2000" dirty="0">
                <a:solidFill>
                  <a:srgbClr val="FFC000"/>
                </a:solidFill>
                <a:ea typeface="Tahoma" panose="020B0604030504040204" pitchFamily="34" charset="0"/>
                <a:cs typeface="Tahoma" panose="020B0604030504040204" pitchFamily="34" charset="0"/>
              </a:rPr>
              <a:t>A. </a:t>
            </a:r>
            <a:r>
              <a:rPr lang="en-US" sz="2000" dirty="0" err="1" smtClean="0">
                <a:solidFill>
                  <a:prstClr val="white"/>
                </a:solidFill>
                <a:ea typeface="Tahoma" panose="020B0604030504040204" pitchFamily="34" charset="0"/>
                <a:cs typeface="Tahoma" panose="020B0604030504040204" pitchFamily="34" charset="0"/>
              </a:rPr>
              <a:t>Ảnh</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hưởng</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đến</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sự</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phát</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triển</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trí</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tuệ</a:t>
            </a:r>
            <a:endParaRPr lang="en-US" sz="2000" dirty="0">
              <a:solidFill>
                <a:prstClr val="white"/>
              </a:solidFill>
              <a:ea typeface="Tahoma" panose="020B0604030504040204" pitchFamily="34" charset="0"/>
              <a:cs typeface="Tahoma" panose="020B0604030504040204" pitchFamily="34" charset="0"/>
            </a:endParaRPr>
          </a:p>
        </p:txBody>
      </p:sp>
      <p:sp>
        <p:nvSpPr>
          <p:cNvPr id="27" name="dap an c">
            <a:extLst>
              <a:ext uri="{FF2B5EF4-FFF2-40B4-BE49-F238E27FC236}">
                <a16:creationId xmlns:a16="http://schemas.microsoft.com/office/drawing/2014/main" xmlns="" id="{D96707EC-5A82-4050-B897-6DBAB63AC957}"/>
              </a:ext>
            </a:extLst>
          </p:cNvPr>
          <p:cNvSpPr txBox="1"/>
          <p:nvPr/>
        </p:nvSpPr>
        <p:spPr>
          <a:xfrm>
            <a:off x="829507" y="6060425"/>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C. </a:t>
            </a:r>
            <a:r>
              <a:rPr lang="en-US" sz="2000" dirty="0" err="1" smtClean="0">
                <a:solidFill>
                  <a:prstClr val="white"/>
                </a:solidFill>
                <a:ea typeface="Tahoma" panose="020B0604030504040204" pitchFamily="34" charset="0"/>
                <a:cs typeface="Tahoma" panose="020B0604030504040204" pitchFamily="34" charset="0"/>
              </a:rPr>
              <a:t>Ảnh</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hưởng</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đến</a:t>
            </a:r>
            <a:r>
              <a:rPr lang="en-US" sz="2000" dirty="0" smtClean="0">
                <a:solidFill>
                  <a:prstClr val="white"/>
                </a:solidFill>
                <a:ea typeface="Tahoma" panose="020B0604030504040204" pitchFamily="34" charset="0"/>
                <a:cs typeface="Tahoma" panose="020B0604030504040204" pitchFamily="34" charset="0"/>
              </a:rPr>
              <a:t> lipid </a:t>
            </a:r>
            <a:r>
              <a:rPr lang="en-US" sz="2000" dirty="0" err="1" smtClean="0">
                <a:solidFill>
                  <a:prstClr val="white"/>
                </a:solidFill>
                <a:ea typeface="Tahoma" panose="020B0604030504040204" pitchFamily="34" charset="0"/>
                <a:cs typeface="Tahoma" panose="020B0604030504040204" pitchFamily="34" charset="0"/>
              </a:rPr>
              <a:t>máu</a:t>
            </a:r>
            <a:r>
              <a:rPr lang="en-US" sz="2000" dirty="0" smtClean="0">
                <a:solidFill>
                  <a:prstClr val="white"/>
                </a:solidFill>
                <a:ea typeface="Tahoma" panose="020B0604030504040204" pitchFamily="34" charset="0"/>
                <a:cs typeface="Tahoma" panose="020B0604030504040204" pitchFamily="34" charset="0"/>
              </a:rPr>
              <a:t>  </a:t>
            </a:r>
            <a:endParaRPr lang="en-US" sz="2000" dirty="0">
              <a:solidFill>
                <a:prstClr val="white"/>
              </a:solidFill>
              <a:ea typeface="Tahoma" panose="020B0604030504040204" pitchFamily="34" charset="0"/>
              <a:cs typeface="Tahoma" panose="020B0604030504040204" pitchFamily="34" charset="0"/>
            </a:endParaRPr>
          </a:p>
        </p:txBody>
      </p:sp>
      <p:sp>
        <p:nvSpPr>
          <p:cNvPr id="31" name="bang b">
            <a:extLst>
              <a:ext uri="{FF2B5EF4-FFF2-40B4-BE49-F238E27FC236}">
                <a16:creationId xmlns:a16="http://schemas.microsoft.com/office/drawing/2014/main" xmlns="" id="{8DD63B39-09F3-4F04-83CD-408FC7619A90}"/>
              </a:ext>
            </a:extLst>
          </p:cNvPr>
          <p:cNvSpPr/>
          <p:nvPr/>
        </p:nvSpPr>
        <p:spPr>
          <a:xfrm flipH="1">
            <a:off x="4601922" y="509496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2" name="bang d">
            <a:extLst>
              <a:ext uri="{FF2B5EF4-FFF2-40B4-BE49-F238E27FC236}">
                <a16:creationId xmlns:a16="http://schemas.microsoft.com/office/drawing/2014/main" xmlns="" id="{A6F11D1C-4D08-4BAF-9A3D-4AC673B9036B}"/>
              </a:ext>
            </a:extLst>
          </p:cNvPr>
          <p:cNvSpPr/>
          <p:nvPr/>
        </p:nvSpPr>
        <p:spPr>
          <a:xfrm flipH="1">
            <a:off x="4601922"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3" name="dap an b">
            <a:extLst>
              <a:ext uri="{FF2B5EF4-FFF2-40B4-BE49-F238E27FC236}">
                <a16:creationId xmlns:a16="http://schemas.microsoft.com/office/drawing/2014/main" xmlns="" id="{9B5DABB8-849A-4D2D-930C-9CA07BFC5BDE}"/>
              </a:ext>
            </a:extLst>
          </p:cNvPr>
          <p:cNvSpPr txBox="1"/>
          <p:nvPr/>
        </p:nvSpPr>
        <p:spPr>
          <a:xfrm>
            <a:off x="4826680" y="5197163"/>
            <a:ext cx="3487814" cy="400110"/>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B. </a:t>
            </a:r>
            <a:r>
              <a:rPr lang="en-US" sz="2000" dirty="0" err="1" smtClean="0">
                <a:solidFill>
                  <a:prstClr val="white"/>
                </a:solidFill>
                <a:ea typeface="Tahoma" panose="020B0604030504040204" pitchFamily="34" charset="0"/>
                <a:cs typeface="Tahoma" panose="020B0604030504040204" pitchFamily="34" charset="0"/>
              </a:rPr>
              <a:t>Có</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nguy</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cơ</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béo</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phì</a:t>
            </a:r>
            <a:endParaRPr lang="en-US" sz="2000" dirty="0">
              <a:solidFill>
                <a:prstClr val="white"/>
              </a:solidFill>
              <a:ea typeface="Tahoma" panose="020B0604030504040204" pitchFamily="34" charset="0"/>
              <a:cs typeface="Tahoma" panose="020B0604030504040204" pitchFamily="34" charset="0"/>
            </a:endParaRPr>
          </a:p>
        </p:txBody>
      </p:sp>
      <p:sp>
        <p:nvSpPr>
          <p:cNvPr id="34" name="dap an d">
            <a:extLst>
              <a:ext uri="{FF2B5EF4-FFF2-40B4-BE49-F238E27FC236}">
                <a16:creationId xmlns:a16="http://schemas.microsoft.com/office/drawing/2014/main" xmlns="" id="{42A746A3-96B8-42A5-8EFA-A104DB6B2F69}"/>
              </a:ext>
            </a:extLst>
          </p:cNvPr>
          <p:cNvSpPr txBox="1"/>
          <p:nvPr/>
        </p:nvSpPr>
        <p:spPr>
          <a:xfrm>
            <a:off x="4826680" y="6060425"/>
            <a:ext cx="3487814" cy="707886"/>
          </a:xfrm>
          <a:prstGeom prst="rect">
            <a:avLst/>
          </a:prstGeom>
          <a:noFill/>
        </p:spPr>
        <p:txBody>
          <a:bodyPr wrap="square" rtlCol="0">
            <a:spAutoFit/>
          </a:bodyPr>
          <a:lstStyle/>
          <a:p>
            <a:pPr marL="342900" indent="-342900">
              <a:buClr>
                <a:prstClr val="white"/>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D. </a:t>
            </a:r>
            <a:r>
              <a:rPr lang="en-US" sz="2000" dirty="0" err="1">
                <a:solidFill>
                  <a:prstClr val="white"/>
                </a:solidFill>
                <a:ea typeface="Tahoma" panose="020B0604030504040204" pitchFamily="34" charset="0"/>
                <a:cs typeface="Tahoma" panose="020B0604030504040204" pitchFamily="34" charset="0"/>
              </a:rPr>
              <a:t>Có</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nguy</a:t>
            </a:r>
            <a:r>
              <a:rPr lang="en-US" sz="2000" dirty="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mắc</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các</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bệnh</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về</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huyết</a:t>
            </a:r>
            <a:r>
              <a:rPr lang="en-US" sz="2000" dirty="0" smtClean="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áp</a:t>
            </a:r>
            <a:endParaRPr lang="en-US" sz="2000" dirty="0">
              <a:solidFill>
                <a:prstClr val="white"/>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xmlns=""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9144001" y="863868"/>
            <a:ext cx="365522" cy="487363"/>
          </a:xfrm>
          <a:prstGeom prst="rect">
            <a:avLst/>
          </a:prstGeom>
        </p:spPr>
      </p:pic>
      <p:pic>
        <p:nvPicPr>
          <p:cNvPr id="39" name="Final Answer">
            <a:hlinkClick r:id="" action="ppaction://media"/>
            <a:extLst>
              <a:ext uri="{FF2B5EF4-FFF2-40B4-BE49-F238E27FC236}">
                <a16:creationId xmlns:a16="http://schemas.microsoft.com/office/drawing/2014/main" xmlns=""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9144001" y="1478696"/>
            <a:ext cx="365522" cy="487363"/>
          </a:xfrm>
          <a:prstGeom prst="rect">
            <a:avLst/>
          </a:prstGeom>
        </p:spPr>
      </p:pic>
      <p:pic>
        <p:nvPicPr>
          <p:cNvPr id="40" name="Win">
            <a:hlinkClick r:id="" action="ppaction://media"/>
            <a:extLst>
              <a:ext uri="{FF2B5EF4-FFF2-40B4-BE49-F238E27FC236}">
                <a16:creationId xmlns:a16="http://schemas.microsoft.com/office/drawing/2014/main" xmlns=""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9152179" y="2074164"/>
            <a:ext cx="365522" cy="487363"/>
          </a:xfrm>
          <a:prstGeom prst="rect">
            <a:avLst/>
          </a:prstGeom>
        </p:spPr>
      </p:pic>
      <p:pic>
        <p:nvPicPr>
          <p:cNvPr id="41" name="Lose">
            <a:hlinkClick r:id="" action="ppaction://media"/>
            <a:extLst>
              <a:ext uri="{FF2B5EF4-FFF2-40B4-BE49-F238E27FC236}">
                <a16:creationId xmlns:a16="http://schemas.microsoft.com/office/drawing/2014/main" xmlns=""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9152179" y="2630420"/>
            <a:ext cx="365522" cy="487363"/>
          </a:xfrm>
          <a:prstGeom prst="rect">
            <a:avLst/>
          </a:prstGeom>
        </p:spPr>
      </p:pic>
    </p:spTree>
    <p:extLst>
      <p:ext uri="{BB962C8B-B14F-4D97-AF65-F5344CB8AC3E}">
        <p14:creationId xmlns:p14="http://schemas.microsoft.com/office/powerpoint/2010/main" val="2484136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42"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21"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4"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21"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6"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21"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6"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21"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6"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74.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62000"/>
            <a:lum/>
          </a:blip>
          <a:srcRect/>
          <a:stretch>
            <a:fillRect t="-6000" b="-6000"/>
          </a:stretch>
        </a:blipFill>
        <a:effectLst/>
      </p:bgPr>
    </p:bg>
    <p:spTree>
      <p:nvGrpSpPr>
        <p:cNvPr id="1" name=""/>
        <p:cNvGrpSpPr/>
        <p:nvPr/>
      </p:nvGrpSpPr>
      <p:grpSpPr>
        <a:xfrm>
          <a:off x="0" y="0"/>
          <a:ext cx="0" cy="0"/>
          <a:chOff x="0" y="0"/>
          <a:chExt cx="0" cy="0"/>
        </a:xfrm>
      </p:grpSpPr>
      <p:grpSp>
        <p:nvGrpSpPr>
          <p:cNvPr id="22" name="vong quay"/>
          <p:cNvGrpSpPr/>
          <p:nvPr/>
        </p:nvGrpSpPr>
        <p:grpSpPr>
          <a:xfrm>
            <a:off x="4235152" y="1007943"/>
            <a:ext cx="4070651" cy="4097463"/>
            <a:chOff x="5425622" y="292790"/>
            <a:chExt cx="5834378" cy="582828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25622" y="292790"/>
              <a:ext cx="5834378" cy="5828280"/>
            </a:xfrm>
            <a:prstGeom prst="rect">
              <a:avLst/>
            </a:prstGeom>
          </p:spPr>
        </p:pic>
        <p:sp>
          <p:nvSpPr>
            <p:cNvPr id="9" name="TextBox 8"/>
            <p:cNvSpPr txBox="1"/>
            <p:nvPr/>
          </p:nvSpPr>
          <p:spPr>
            <a:xfrm rot="14949661">
              <a:off x="6674685" y="1188539"/>
              <a:ext cx="2025648" cy="838146"/>
            </a:xfrm>
            <a:prstGeom prst="rect">
              <a:avLst/>
            </a:prstGeom>
            <a:noFill/>
          </p:spPr>
          <p:txBody>
            <a:bodyPr wrap="square" rtlCol="0">
              <a:spAutoFit/>
            </a:bodyPr>
            <a:lstStyle/>
            <a:p>
              <a:pPr algn="ctr"/>
              <a:r>
                <a:rPr lang="en-US" sz="32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+2</a:t>
              </a:r>
              <a:endParaRPr lang="vi-VN" sz="32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rot="12232592">
              <a:off x="5742637" y="2107307"/>
              <a:ext cx="2025649" cy="831791"/>
            </a:xfrm>
            <a:prstGeom prst="rect">
              <a:avLst/>
            </a:prstGeom>
            <a:noFill/>
          </p:spPr>
          <p:txBody>
            <a:bodyPr wrap="square" rtlCol="0">
              <a:spAutoFit/>
            </a:bodyPr>
            <a:lstStyle/>
            <a:p>
              <a:pPr algn="ctr"/>
              <a:r>
                <a:rPr lang="en-GB" sz="32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0</a:t>
              </a:r>
              <a:endParaRPr lang="vi-VN" sz="32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rot="17590276">
              <a:off x="8020996" y="1185613"/>
              <a:ext cx="2025648" cy="838146"/>
            </a:xfrm>
            <a:prstGeom prst="rect">
              <a:avLst/>
            </a:prstGeom>
            <a:noFill/>
          </p:spPr>
          <p:txBody>
            <a:bodyPr wrap="square" rtlCol="0">
              <a:spAutoFit/>
            </a:bodyPr>
            <a:lstStyle/>
            <a:p>
              <a:pPr algn="ctr"/>
              <a:r>
                <a:rPr lang="en-GB" sz="32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0</a:t>
              </a:r>
              <a:endParaRPr lang="vi-VN" sz="32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rot="20155085">
              <a:off x="8917979" y="2111911"/>
              <a:ext cx="2025649" cy="831791"/>
            </a:xfrm>
            <a:prstGeom prst="rect">
              <a:avLst/>
            </a:prstGeom>
            <a:noFill/>
          </p:spPr>
          <p:txBody>
            <a:bodyPr wrap="square" rtlCol="0">
              <a:spAutoFit/>
            </a:bodyPr>
            <a:lstStyle/>
            <a:p>
              <a:pPr algn="ctr"/>
              <a:r>
                <a:rPr lang="en-GB" sz="32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+1</a:t>
              </a:r>
              <a:endParaRPr lang="vi-VN" sz="32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7" name="TextBox 16"/>
            <p:cNvSpPr txBox="1"/>
            <p:nvPr/>
          </p:nvSpPr>
          <p:spPr>
            <a:xfrm rot="9501114">
              <a:off x="5697322" y="3447099"/>
              <a:ext cx="2025649" cy="831791"/>
            </a:xfrm>
            <a:prstGeom prst="rect">
              <a:avLst/>
            </a:prstGeom>
            <a:noFill/>
          </p:spPr>
          <p:txBody>
            <a:bodyPr wrap="square" rtlCol="0">
              <a:spAutoFit/>
            </a:bodyPr>
            <a:lstStyle/>
            <a:p>
              <a:pPr algn="ctr"/>
              <a:r>
                <a:rPr lang="en-GB" sz="32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+3</a:t>
              </a:r>
              <a:endParaRPr lang="vi-VN" sz="32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9" name="TextBox 18"/>
            <p:cNvSpPr txBox="1"/>
            <p:nvPr/>
          </p:nvSpPr>
          <p:spPr>
            <a:xfrm rot="6703311">
              <a:off x="6660977" y="4412252"/>
              <a:ext cx="2025648" cy="838146"/>
            </a:xfrm>
            <a:prstGeom prst="rect">
              <a:avLst/>
            </a:prstGeom>
            <a:noFill/>
          </p:spPr>
          <p:txBody>
            <a:bodyPr wrap="square" rtlCol="0">
              <a:spAutoFit/>
            </a:bodyPr>
            <a:lstStyle/>
            <a:p>
              <a:pPr algn="ctr"/>
              <a:r>
                <a:rPr lang="en-GB" sz="32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0</a:t>
              </a:r>
              <a:endParaRPr lang="vi-VN" sz="32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20" name="TextBox 19"/>
            <p:cNvSpPr txBox="1"/>
            <p:nvPr/>
          </p:nvSpPr>
          <p:spPr>
            <a:xfrm rot="3829829">
              <a:off x="8019636" y="4419492"/>
              <a:ext cx="2025648" cy="838146"/>
            </a:xfrm>
            <a:prstGeom prst="rect">
              <a:avLst/>
            </a:prstGeom>
            <a:noFill/>
          </p:spPr>
          <p:txBody>
            <a:bodyPr wrap="square" rtlCol="0">
              <a:spAutoFit/>
            </a:bodyPr>
            <a:lstStyle/>
            <a:p>
              <a:pPr algn="ctr"/>
              <a:r>
                <a:rPr lang="en-GB" sz="32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+2</a:t>
              </a:r>
              <a:endParaRPr lang="vi-VN" sz="32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rot="1321648">
              <a:off x="8940447" y="3478610"/>
              <a:ext cx="2025649" cy="831791"/>
            </a:xfrm>
            <a:prstGeom prst="rect">
              <a:avLst/>
            </a:prstGeom>
            <a:noFill/>
          </p:spPr>
          <p:txBody>
            <a:bodyPr wrap="square" rtlCol="0">
              <a:spAutoFit/>
            </a:bodyPr>
            <a:lstStyle/>
            <a:p>
              <a:pPr algn="ctr"/>
              <a:r>
                <a:rPr lang="en-GB" sz="32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0</a:t>
              </a:r>
              <a:endParaRPr lang="vi-VN" sz="32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grpSp>
      <p:sp>
        <p:nvSpPr>
          <p:cNvPr id="23" name="Isosceles Triangle 22"/>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25" name="quay dung"/>
          <p:cNvSpPr/>
          <p:nvPr/>
        </p:nvSpPr>
        <p:spPr>
          <a:xfrm>
            <a:off x="6965768" y="5878295"/>
            <a:ext cx="2028009" cy="849085"/>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prstClr val="white"/>
                </a:solidFill>
                <a:latin typeface="Tahoma" panose="020B0604030504040204" pitchFamily="34" charset="0"/>
                <a:ea typeface="Tahoma" panose="020B0604030504040204" pitchFamily="34" charset="0"/>
                <a:cs typeface="Tahoma" panose="020B0604030504040204" pitchFamily="34" charset="0"/>
              </a:rPr>
              <a:t>QUAY</a:t>
            </a:r>
            <a:endParaRPr lang="vi-VN" sz="24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rId6" action="ppaction://hlinksldjump"/>
          </p:cNvPr>
          <p:cNvSpPr/>
          <p:nvPr/>
        </p:nvSpPr>
        <p:spPr>
          <a:xfrm>
            <a:off x="643354" y="2186976"/>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1</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rId7" action="ppaction://hlinksldjump"/>
          </p:cNvPr>
          <p:cNvSpPr/>
          <p:nvPr/>
        </p:nvSpPr>
        <p:spPr>
          <a:xfrm>
            <a:off x="1766792" y="2186976"/>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2</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rId8" action="ppaction://hlinksldjump"/>
          </p:cNvPr>
          <p:cNvSpPr/>
          <p:nvPr/>
        </p:nvSpPr>
        <p:spPr>
          <a:xfrm>
            <a:off x="2890229" y="2186976"/>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3</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rId9" action="ppaction://hlinksldjump"/>
          </p:cNvPr>
          <p:cNvSpPr/>
          <p:nvPr/>
        </p:nvSpPr>
        <p:spPr>
          <a:xfrm>
            <a:off x="643922" y="3733049"/>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4</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rId8" action="ppaction://hlinksldjump"/>
          </p:cNvPr>
          <p:cNvSpPr/>
          <p:nvPr/>
        </p:nvSpPr>
        <p:spPr>
          <a:xfrm>
            <a:off x="1767360" y="3733049"/>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5</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7" name="Rounded Rectangle 36">
            <a:hlinkClick r:id="rId10" action="ppaction://hlinksldjump"/>
          </p:cNvPr>
          <p:cNvSpPr/>
          <p:nvPr/>
        </p:nvSpPr>
        <p:spPr>
          <a:xfrm>
            <a:off x="2890797" y="3733049"/>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6</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8" name="Rounded Rectangle 37">
            <a:hlinkClick r:id="rId11" action="ppaction://hlinksldjump"/>
          </p:cNvPr>
          <p:cNvSpPr/>
          <p:nvPr/>
        </p:nvSpPr>
        <p:spPr>
          <a:xfrm>
            <a:off x="644491" y="5279122"/>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7</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9" name="Rounded Rectangle 38">
            <a:hlinkClick r:id="rId8" action="ppaction://hlinksldjump"/>
          </p:cNvPr>
          <p:cNvSpPr/>
          <p:nvPr/>
        </p:nvSpPr>
        <p:spPr>
          <a:xfrm>
            <a:off x="1767929" y="5279122"/>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8</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40" name="Rounded Rectangle 39">
            <a:hlinkClick r:id="rId12" action="ppaction://hlinksldjump"/>
          </p:cNvPr>
          <p:cNvSpPr/>
          <p:nvPr/>
        </p:nvSpPr>
        <p:spPr>
          <a:xfrm>
            <a:off x="2891366" y="5279122"/>
            <a:ext cx="1003266"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9</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228602" y="95110"/>
            <a:ext cx="4554897" cy="1446550"/>
          </a:xfrm>
          <a:prstGeom prst="rect">
            <a:avLst/>
          </a:prstGeom>
          <a:noFill/>
        </p:spPr>
        <p:txBody>
          <a:bodyPr wrap="square" lIns="91440" tIns="45720" rIns="91440" bIns="45720">
            <a:spAutoFit/>
          </a:bodyPr>
          <a:lstStyle/>
          <a:p>
            <a:pPr algn="ctr"/>
            <a:r>
              <a:rPr lang="en-US" sz="4400" b="1" dirty="0">
                <a:ln w="6600">
                  <a:solidFill>
                    <a:srgbClr val="ED7D31"/>
                  </a:solidFill>
                  <a:prstDash val="solid"/>
                </a:ln>
                <a:solidFill>
                  <a:srgbClr val="FFFFFF"/>
                </a:solidFill>
                <a:effectLst>
                  <a:outerShdw dist="38100" dir="2700000" algn="tl" rotWithShape="0">
                    <a:srgbClr val="ED7D31"/>
                  </a:outerShdw>
                </a:effectLst>
                <a:latin typeface="Tahoma" panose="020B0604030504040204" pitchFamily="34" charset="0"/>
                <a:ea typeface="Tahoma" panose="020B0604030504040204" pitchFamily="34" charset="0"/>
                <a:cs typeface="Tahoma" panose="020B0604030504040204" pitchFamily="34" charset="0"/>
              </a:rPr>
              <a:t>VÒNG QUAY </a:t>
            </a:r>
          </a:p>
          <a:p>
            <a:pPr algn="ctr"/>
            <a:r>
              <a:rPr lang="en-US" sz="4400" b="1" dirty="0">
                <a:ln w="6600">
                  <a:solidFill>
                    <a:srgbClr val="ED7D31"/>
                  </a:solidFill>
                  <a:prstDash val="solid"/>
                </a:ln>
                <a:solidFill>
                  <a:srgbClr val="FFFFFF"/>
                </a:solidFill>
                <a:effectLst>
                  <a:outerShdw dist="38100" dir="2700000" algn="tl" rotWithShape="0">
                    <a:srgbClr val="ED7D31"/>
                  </a:outerShdw>
                </a:effectLst>
                <a:latin typeface="Tahoma" panose="020B0604030504040204" pitchFamily="34" charset="0"/>
                <a:ea typeface="Tahoma" panose="020B0604030504040204" pitchFamily="34" charset="0"/>
                <a:cs typeface="Tahoma" panose="020B0604030504040204" pitchFamily="34" charset="0"/>
              </a:rPr>
              <a:t>MAY MẮN</a:t>
            </a:r>
          </a:p>
        </p:txBody>
      </p:sp>
      <p:pic>
        <p:nvPicPr>
          <p:cNvPr id="44" name="Picture 4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43605" y="845531"/>
            <a:ext cx="371475" cy="438150"/>
          </a:xfrm>
          <a:prstGeom prst="rect">
            <a:avLst/>
          </a:prstGeom>
        </p:spPr>
      </p:pic>
      <p:pic>
        <p:nvPicPr>
          <p:cNvPr id="45" name="Picture 4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122304" y="1207472"/>
            <a:ext cx="371475" cy="438150"/>
          </a:xfrm>
          <a:prstGeom prst="rect">
            <a:avLst/>
          </a:prstGeom>
        </p:spPr>
      </p:pic>
      <p:pic>
        <p:nvPicPr>
          <p:cNvPr id="46" name="Picture 45"/>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689363" y="680278"/>
            <a:ext cx="371475" cy="438150"/>
          </a:xfrm>
          <a:prstGeom prst="rect">
            <a:avLst/>
          </a:prstGeom>
        </p:spPr>
      </p:pic>
      <p:pic>
        <p:nvPicPr>
          <p:cNvPr id="47" name="Picture 46"/>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333877" y="478517"/>
            <a:ext cx="535781" cy="1190625"/>
          </a:xfrm>
          <a:prstGeom prst="rect">
            <a:avLst/>
          </a:prstGeom>
        </p:spPr>
      </p:pic>
      <p:pic>
        <p:nvPicPr>
          <p:cNvPr id="2" name="Picture 1"/>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766142" y="2590800"/>
            <a:ext cx="1015661" cy="892552"/>
          </a:xfrm>
          <a:prstGeom prst="rect">
            <a:avLst/>
          </a:prstGeom>
        </p:spPr>
      </p:pic>
      <p:pic>
        <p:nvPicPr>
          <p:cNvPr id="3" name="vongquay">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7285614" y="-693733"/>
            <a:ext cx="457200" cy="609600"/>
          </a:xfrm>
          <a:prstGeom prst="rect">
            <a:avLst/>
          </a:prstGeom>
        </p:spPr>
      </p:pic>
      <p:sp>
        <p:nvSpPr>
          <p:cNvPr id="31" name="Isosceles Triangle 30"/>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32" name="Isosceles Triangle 31"/>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33" name="Isosceles Triangle 32"/>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34" name="Isosceles Triangle 33"/>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42" name="Isosceles Triangle 41"/>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43" name="Isosceles Triangle 42"/>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48" name="Isosceles Triangle 47"/>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49" name="Isosceles Triangle 48"/>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0" name="Isosceles Triangle 49"/>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1" name="Isosceles Triangle 50"/>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2" name="Isosceles Triangle 51"/>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3" name="Isosceles Triangle 52"/>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4" name="Isosceles Triangle 53"/>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5" name="Isosceles Triangle 54"/>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6" name="Isosceles Triangle 55"/>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7" name="Isosceles Triangle 56"/>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8" name="Isosceles Triangle 57"/>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59" name="Isosceles Triangle 58"/>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60" name="Isosceles Triangle 59"/>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61" name="Isosceles Triangle 60"/>
          <p:cNvSpPr/>
          <p:nvPr/>
        </p:nvSpPr>
        <p:spPr>
          <a:xfrm rot="16200000">
            <a:off x="8054688" y="2495664"/>
            <a:ext cx="605716" cy="990053"/>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
        <p:nvSpPr>
          <p:cNvPr id="24" name="Heart 23">
            <a:hlinkClick r:id="rId17" action="ppaction://hlinksldjump"/>
          </p:cNvPr>
          <p:cNvSpPr/>
          <p:nvPr/>
        </p:nvSpPr>
        <p:spPr>
          <a:xfrm rot="5400000">
            <a:off x="8415744" y="2684424"/>
            <a:ext cx="783772" cy="587828"/>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prstClr val="white"/>
              </a:solidFill>
            </a:endParaRPr>
          </a:p>
        </p:txBody>
      </p:sp>
    </p:spTree>
    <p:extLst>
      <p:ext uri="{BB962C8B-B14F-4D97-AF65-F5344CB8AC3E}">
        <p14:creationId xmlns:p14="http://schemas.microsoft.com/office/powerpoint/2010/main" val="200466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1.25E-6 -2.59259E-6 L 1.25E-6 -0.02407 " pathEditMode="relative" rAng="0" ptsTypes="AA">
                                      <p:cBhvr>
                                        <p:cTn id="6" dur="250" accel="50000" decel="50000" autoRev="1" fill="hold">
                                          <p:stCondLst>
                                            <p:cond delay="0"/>
                                          </p:stCondLst>
                                        </p:cTn>
                                        <p:tgtEl>
                                          <p:spTgt spid="41"/>
                                        </p:tgtEl>
                                        <p:attrNameLst>
                                          <p:attrName>ppt_x</p:attrName>
                                          <p:attrName>ppt_y</p:attrName>
                                        </p:attrNameLst>
                                      </p:cBhvr>
                                      <p:rCtr x="0" y="-1204"/>
                                    </p:animMotion>
                                    <p:animRot by="1500000">
                                      <p:cBhvr>
                                        <p:cTn id="7" dur="125" fill="hold">
                                          <p:stCondLst>
                                            <p:cond delay="0"/>
                                          </p:stCondLst>
                                        </p:cTn>
                                        <p:tgtEl>
                                          <p:spTgt spid="41"/>
                                        </p:tgtEl>
                                        <p:attrNameLst>
                                          <p:attrName>r</p:attrName>
                                        </p:attrNameLst>
                                      </p:cBhvr>
                                    </p:animRot>
                                    <p:animRot by="-1500000">
                                      <p:cBhvr>
                                        <p:cTn id="8" dur="125" fill="hold">
                                          <p:stCondLst>
                                            <p:cond delay="125"/>
                                          </p:stCondLst>
                                        </p:cTn>
                                        <p:tgtEl>
                                          <p:spTgt spid="41"/>
                                        </p:tgtEl>
                                        <p:attrNameLst>
                                          <p:attrName>r</p:attrName>
                                        </p:attrNameLst>
                                      </p:cBhvr>
                                    </p:animRot>
                                    <p:animRot by="-1500000">
                                      <p:cBhvr>
                                        <p:cTn id="9" dur="125" fill="hold">
                                          <p:stCondLst>
                                            <p:cond delay="250"/>
                                          </p:stCondLst>
                                        </p:cTn>
                                        <p:tgtEl>
                                          <p:spTgt spid="41"/>
                                        </p:tgtEl>
                                        <p:attrNameLst>
                                          <p:attrName>r</p:attrName>
                                        </p:attrNameLst>
                                      </p:cBhvr>
                                    </p:animRot>
                                    <p:animRot by="1500000">
                                      <p:cBhvr>
                                        <p:cTn id="10" dur="125" fill="hold">
                                          <p:stCondLst>
                                            <p:cond delay="375"/>
                                          </p:stCondLst>
                                        </p:cTn>
                                        <p:tgtEl>
                                          <p:spTgt spid="4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31"/>
                                        </p:tgtEl>
                                      </p:cBhvr>
                                    </p:animEffect>
                                    <p:set>
                                      <p:cBhvr>
                                        <p:cTn id="15" dur="1" fill="hold">
                                          <p:stCondLst>
                                            <p:cond delay="499"/>
                                          </p:stCondLst>
                                        </p:cTn>
                                        <p:tgtEl>
                                          <p:spTgt spid="31"/>
                                        </p:tgtEl>
                                        <p:attrNameLst>
                                          <p:attrName>style.visibility</p:attrName>
                                        </p:attrNameLst>
                                      </p:cBhvr>
                                      <p:to>
                                        <p:strVal val="hidden"/>
                                      </p:to>
                                    </p:set>
                                  </p:childTnLst>
                                </p:cTn>
                              </p:par>
                              <p:par>
                                <p:cTn id="16" presetID="3" presetClass="mediacall" presetSubtype="0" fill="hold" nodeType="withEffect">
                                  <p:stCondLst>
                                    <p:cond delay="0"/>
                                  </p:stCondLst>
                                  <p:childTnLst>
                                    <p:cmd type="call" cmd="stop">
                                      <p:cBhvr>
                                        <p:cTn id="17" dur="1" fill="hold"/>
                                        <p:tgtEl>
                                          <p:spTgt spid="3"/>
                                        </p:tgtEl>
                                      </p:cBhvr>
                                    </p:cmd>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par>
                                <p:cTn id="23" presetID="3" presetClass="mediacall" presetSubtype="0" fill="hold" nodeType="withEffect">
                                  <p:stCondLst>
                                    <p:cond delay="0"/>
                                  </p:stCondLst>
                                  <p:childTnLst>
                                    <p:cmd type="call" cmd="stop">
                                      <p:cBhvr>
                                        <p:cTn id="24" dur="1" fill="hold"/>
                                        <p:tgtEl>
                                          <p:spTgt spid="3"/>
                                        </p:tgtEl>
                                      </p:cBhvr>
                                    </p:cmd>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33"/>
                                        </p:tgtEl>
                                      </p:cBhvr>
                                    </p:animEffect>
                                    <p:set>
                                      <p:cBhvr>
                                        <p:cTn id="29" dur="1" fill="hold">
                                          <p:stCondLst>
                                            <p:cond delay="499"/>
                                          </p:stCondLst>
                                        </p:cTn>
                                        <p:tgtEl>
                                          <p:spTgt spid="33"/>
                                        </p:tgtEl>
                                        <p:attrNameLst>
                                          <p:attrName>style.visibility</p:attrName>
                                        </p:attrNameLst>
                                      </p:cBhvr>
                                      <p:to>
                                        <p:strVal val="hidden"/>
                                      </p:to>
                                    </p:set>
                                  </p:childTnLst>
                                </p:cTn>
                              </p:par>
                              <p:par>
                                <p:cTn id="30" presetID="3" presetClass="mediacall" presetSubtype="0" fill="hold" nodeType="withEffect">
                                  <p:stCondLst>
                                    <p:cond delay="0"/>
                                  </p:stCondLst>
                                  <p:childTnLst>
                                    <p:cmd type="call" cmd="stop">
                                      <p:cBhvr>
                                        <p:cTn id="31" dur="1" fill="hold"/>
                                        <p:tgtEl>
                                          <p:spTgt spid="3"/>
                                        </p:tgtEl>
                                      </p:cBhvr>
                                    </p:cmd>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34"/>
                                        </p:tgtEl>
                                      </p:cBhvr>
                                    </p:animEffect>
                                    <p:set>
                                      <p:cBhvr>
                                        <p:cTn id="36" dur="1" fill="hold">
                                          <p:stCondLst>
                                            <p:cond delay="499"/>
                                          </p:stCondLst>
                                        </p:cTn>
                                        <p:tgtEl>
                                          <p:spTgt spid="34"/>
                                        </p:tgtEl>
                                        <p:attrNameLst>
                                          <p:attrName>style.visibility</p:attrName>
                                        </p:attrNameLst>
                                      </p:cBhvr>
                                      <p:to>
                                        <p:strVal val="hidden"/>
                                      </p:to>
                                    </p:set>
                                  </p:childTnLst>
                                </p:cTn>
                              </p:par>
                              <p:par>
                                <p:cTn id="37" presetID="3" presetClass="mediacall" presetSubtype="0" fill="hold" nodeType="withEffect">
                                  <p:stCondLst>
                                    <p:cond delay="0"/>
                                  </p:stCondLst>
                                  <p:childTnLst>
                                    <p:cmd type="call" cmd="stop">
                                      <p:cBhvr>
                                        <p:cTn id="38" dur="1" fill="hold"/>
                                        <p:tgtEl>
                                          <p:spTgt spid="3"/>
                                        </p:tgtEl>
                                      </p:cBhvr>
                                    </p:cmd>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2"/>
                                        </p:tgtEl>
                                      </p:cBhvr>
                                    </p:animEffect>
                                    <p:set>
                                      <p:cBhvr>
                                        <p:cTn id="43" dur="1" fill="hold">
                                          <p:stCondLst>
                                            <p:cond delay="499"/>
                                          </p:stCondLst>
                                        </p:cTn>
                                        <p:tgtEl>
                                          <p:spTgt spid="42"/>
                                        </p:tgtEl>
                                        <p:attrNameLst>
                                          <p:attrName>style.visibility</p:attrName>
                                        </p:attrNameLst>
                                      </p:cBhvr>
                                      <p:to>
                                        <p:strVal val="hidden"/>
                                      </p:to>
                                    </p:set>
                                  </p:childTnLst>
                                </p:cTn>
                              </p:par>
                              <p:par>
                                <p:cTn id="44" presetID="3" presetClass="mediacall" presetSubtype="0" fill="hold" nodeType="withEffect">
                                  <p:stCondLst>
                                    <p:cond delay="0"/>
                                  </p:stCondLst>
                                  <p:childTnLst>
                                    <p:cmd type="call" cmd="stop">
                                      <p:cBhvr>
                                        <p:cTn id="45" dur="1" fill="hold"/>
                                        <p:tgtEl>
                                          <p:spTgt spid="3"/>
                                        </p:tgtEl>
                                      </p:cBhvr>
                                    </p:cmd>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43"/>
                                        </p:tgtEl>
                                      </p:cBhvr>
                                    </p:animEffect>
                                    <p:set>
                                      <p:cBhvr>
                                        <p:cTn id="50" dur="1" fill="hold">
                                          <p:stCondLst>
                                            <p:cond delay="499"/>
                                          </p:stCondLst>
                                        </p:cTn>
                                        <p:tgtEl>
                                          <p:spTgt spid="43"/>
                                        </p:tgtEl>
                                        <p:attrNameLst>
                                          <p:attrName>style.visibility</p:attrName>
                                        </p:attrNameLst>
                                      </p:cBhvr>
                                      <p:to>
                                        <p:strVal val="hidden"/>
                                      </p:to>
                                    </p:set>
                                  </p:childTnLst>
                                </p:cTn>
                              </p:par>
                              <p:par>
                                <p:cTn id="51" presetID="3" presetClass="mediacall" presetSubtype="0" fill="hold" nodeType="withEffect">
                                  <p:stCondLst>
                                    <p:cond delay="0"/>
                                  </p:stCondLst>
                                  <p:childTnLst>
                                    <p:cmd type="call" cmd="stop">
                                      <p:cBhvr>
                                        <p:cTn id="52" dur="1" fill="hold"/>
                                        <p:tgtEl>
                                          <p:spTgt spid="3"/>
                                        </p:tgtEl>
                                      </p:cBhvr>
                                    </p:cmd>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0" nodeType="clickEffect">
                                  <p:stCondLst>
                                    <p:cond delay="0"/>
                                  </p:stCondLst>
                                  <p:childTnLst>
                                    <p:animEffect transition="out" filter="fade">
                                      <p:cBhvr>
                                        <p:cTn id="56" dur="500"/>
                                        <p:tgtEl>
                                          <p:spTgt spid="48"/>
                                        </p:tgtEl>
                                      </p:cBhvr>
                                    </p:animEffect>
                                    <p:set>
                                      <p:cBhvr>
                                        <p:cTn id="57" dur="1" fill="hold">
                                          <p:stCondLst>
                                            <p:cond delay="499"/>
                                          </p:stCondLst>
                                        </p:cTn>
                                        <p:tgtEl>
                                          <p:spTgt spid="48"/>
                                        </p:tgtEl>
                                        <p:attrNameLst>
                                          <p:attrName>style.visibility</p:attrName>
                                        </p:attrNameLst>
                                      </p:cBhvr>
                                      <p:to>
                                        <p:strVal val="hidden"/>
                                      </p:to>
                                    </p:set>
                                  </p:childTnLst>
                                </p:cTn>
                              </p:par>
                              <p:par>
                                <p:cTn id="58" presetID="3" presetClass="mediacall" presetSubtype="0" fill="hold" nodeType="withEffect">
                                  <p:stCondLst>
                                    <p:cond delay="0"/>
                                  </p:stCondLst>
                                  <p:childTnLst>
                                    <p:cmd type="call" cmd="stop">
                                      <p:cBhvr>
                                        <p:cTn id="59" dur="1" fill="hold"/>
                                        <p:tgtEl>
                                          <p:spTgt spid="3"/>
                                        </p:tgtEl>
                                      </p:cBhvr>
                                    </p:cmd>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0" nodeType="clickEffect">
                                  <p:stCondLst>
                                    <p:cond delay="0"/>
                                  </p:stCondLst>
                                  <p:childTnLst>
                                    <p:animEffect transition="out" filter="fade">
                                      <p:cBhvr>
                                        <p:cTn id="63" dur="500"/>
                                        <p:tgtEl>
                                          <p:spTgt spid="49"/>
                                        </p:tgtEl>
                                      </p:cBhvr>
                                    </p:animEffect>
                                    <p:set>
                                      <p:cBhvr>
                                        <p:cTn id="64" dur="1" fill="hold">
                                          <p:stCondLst>
                                            <p:cond delay="499"/>
                                          </p:stCondLst>
                                        </p:cTn>
                                        <p:tgtEl>
                                          <p:spTgt spid="49"/>
                                        </p:tgtEl>
                                        <p:attrNameLst>
                                          <p:attrName>style.visibility</p:attrName>
                                        </p:attrNameLst>
                                      </p:cBhvr>
                                      <p:to>
                                        <p:strVal val="hidden"/>
                                      </p:to>
                                    </p:set>
                                  </p:childTnLst>
                                </p:cTn>
                              </p:par>
                              <p:par>
                                <p:cTn id="65" presetID="3" presetClass="mediacall" presetSubtype="0" fill="hold" nodeType="withEffect">
                                  <p:stCondLst>
                                    <p:cond delay="0"/>
                                  </p:stCondLst>
                                  <p:childTnLst>
                                    <p:cmd type="call" cmd="stop">
                                      <p:cBhvr>
                                        <p:cTn id="66" dur="1" fill="hold"/>
                                        <p:tgtEl>
                                          <p:spTgt spid="3"/>
                                        </p:tgtEl>
                                      </p:cBhvr>
                                    </p:cmd>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50"/>
                                        </p:tgtEl>
                                      </p:cBhvr>
                                    </p:animEffect>
                                    <p:set>
                                      <p:cBhvr>
                                        <p:cTn id="71" dur="1" fill="hold">
                                          <p:stCondLst>
                                            <p:cond delay="499"/>
                                          </p:stCondLst>
                                        </p:cTn>
                                        <p:tgtEl>
                                          <p:spTgt spid="50"/>
                                        </p:tgtEl>
                                        <p:attrNameLst>
                                          <p:attrName>style.visibility</p:attrName>
                                        </p:attrNameLst>
                                      </p:cBhvr>
                                      <p:to>
                                        <p:strVal val="hidden"/>
                                      </p:to>
                                    </p:set>
                                  </p:childTnLst>
                                </p:cTn>
                              </p:par>
                              <p:par>
                                <p:cTn id="72" presetID="3" presetClass="mediacall" presetSubtype="0" fill="hold" nodeType="withEffect">
                                  <p:stCondLst>
                                    <p:cond delay="0"/>
                                  </p:stCondLst>
                                  <p:childTnLst>
                                    <p:cmd type="call" cmd="stop">
                                      <p:cBhvr>
                                        <p:cTn id="73" dur="1" fill="hold"/>
                                        <p:tgtEl>
                                          <p:spTgt spid="3"/>
                                        </p:tgtEl>
                                      </p:cBhvr>
                                    </p:cmd>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0"/>
                                  </p:stCondLst>
                                  <p:childTnLst>
                                    <p:animEffect transition="out" filter="fade">
                                      <p:cBhvr>
                                        <p:cTn id="77" dur="500"/>
                                        <p:tgtEl>
                                          <p:spTgt spid="51"/>
                                        </p:tgtEl>
                                      </p:cBhvr>
                                    </p:animEffect>
                                    <p:set>
                                      <p:cBhvr>
                                        <p:cTn id="78" dur="1" fill="hold">
                                          <p:stCondLst>
                                            <p:cond delay="499"/>
                                          </p:stCondLst>
                                        </p:cTn>
                                        <p:tgtEl>
                                          <p:spTgt spid="51"/>
                                        </p:tgtEl>
                                        <p:attrNameLst>
                                          <p:attrName>style.visibility</p:attrName>
                                        </p:attrNameLst>
                                      </p:cBhvr>
                                      <p:to>
                                        <p:strVal val="hidden"/>
                                      </p:to>
                                    </p:set>
                                  </p:childTnLst>
                                </p:cTn>
                              </p:par>
                              <p:par>
                                <p:cTn id="79" presetID="3" presetClass="mediacall" presetSubtype="0" fill="hold" nodeType="withEffect">
                                  <p:stCondLst>
                                    <p:cond delay="0"/>
                                  </p:stCondLst>
                                  <p:childTnLst>
                                    <p:cmd type="call" cmd="stop">
                                      <p:cBhvr>
                                        <p:cTn id="80" dur="1" fill="hold"/>
                                        <p:tgtEl>
                                          <p:spTgt spid="3"/>
                                        </p:tgtEl>
                                      </p:cBhvr>
                                    </p:cmd>
                                  </p:childTnLst>
                                </p:cTn>
                              </p:par>
                            </p:childTnLst>
                          </p:cTn>
                        </p:par>
                      </p:childTnLst>
                    </p:cTn>
                  </p:par>
                  <p:par>
                    <p:cTn id="81" fill="hold">
                      <p:stCondLst>
                        <p:cond delay="indefinite"/>
                      </p:stCondLst>
                      <p:childTnLst>
                        <p:par>
                          <p:cTn id="82" fill="hold">
                            <p:stCondLst>
                              <p:cond delay="0"/>
                            </p:stCondLst>
                            <p:childTnLst>
                              <p:par>
                                <p:cTn id="83" presetID="10" presetClass="exit" presetSubtype="0" fill="hold" grpId="0" nodeType="clickEffect">
                                  <p:stCondLst>
                                    <p:cond delay="0"/>
                                  </p:stCondLst>
                                  <p:childTnLst>
                                    <p:animEffect transition="out" filter="fade">
                                      <p:cBhvr>
                                        <p:cTn id="84" dur="500"/>
                                        <p:tgtEl>
                                          <p:spTgt spid="52"/>
                                        </p:tgtEl>
                                      </p:cBhvr>
                                    </p:animEffect>
                                    <p:set>
                                      <p:cBhvr>
                                        <p:cTn id="85" dur="1" fill="hold">
                                          <p:stCondLst>
                                            <p:cond delay="499"/>
                                          </p:stCondLst>
                                        </p:cTn>
                                        <p:tgtEl>
                                          <p:spTgt spid="52"/>
                                        </p:tgtEl>
                                        <p:attrNameLst>
                                          <p:attrName>style.visibility</p:attrName>
                                        </p:attrNameLst>
                                      </p:cBhvr>
                                      <p:to>
                                        <p:strVal val="hidden"/>
                                      </p:to>
                                    </p:set>
                                  </p:childTnLst>
                                </p:cTn>
                              </p:par>
                              <p:par>
                                <p:cTn id="86" presetID="3" presetClass="mediacall" presetSubtype="0" fill="hold" nodeType="withEffect">
                                  <p:stCondLst>
                                    <p:cond delay="0"/>
                                  </p:stCondLst>
                                  <p:childTnLst>
                                    <p:cmd type="call" cmd="stop">
                                      <p:cBhvr>
                                        <p:cTn id="87" dur="1" fill="hold"/>
                                        <p:tgtEl>
                                          <p:spTgt spid="3"/>
                                        </p:tgtEl>
                                      </p:cBhvr>
                                    </p:cmd>
                                  </p:childTnLst>
                                </p:cTn>
                              </p:par>
                            </p:childTnLst>
                          </p:cTn>
                        </p:par>
                      </p:childTnLst>
                    </p:cTn>
                  </p:par>
                  <p:par>
                    <p:cTn id="88" fill="hold">
                      <p:stCondLst>
                        <p:cond delay="indefinite"/>
                      </p:stCondLst>
                      <p:childTnLst>
                        <p:par>
                          <p:cTn id="89" fill="hold">
                            <p:stCondLst>
                              <p:cond delay="0"/>
                            </p:stCondLst>
                            <p:childTnLst>
                              <p:par>
                                <p:cTn id="90" presetID="10" presetClass="exit" presetSubtype="0" fill="hold" grpId="0" nodeType="clickEffect">
                                  <p:stCondLst>
                                    <p:cond delay="0"/>
                                  </p:stCondLst>
                                  <p:childTnLst>
                                    <p:animEffect transition="out" filter="fade">
                                      <p:cBhvr>
                                        <p:cTn id="91" dur="500"/>
                                        <p:tgtEl>
                                          <p:spTgt spid="53"/>
                                        </p:tgtEl>
                                      </p:cBhvr>
                                    </p:animEffect>
                                    <p:set>
                                      <p:cBhvr>
                                        <p:cTn id="92" dur="1" fill="hold">
                                          <p:stCondLst>
                                            <p:cond delay="499"/>
                                          </p:stCondLst>
                                        </p:cTn>
                                        <p:tgtEl>
                                          <p:spTgt spid="53"/>
                                        </p:tgtEl>
                                        <p:attrNameLst>
                                          <p:attrName>style.visibility</p:attrName>
                                        </p:attrNameLst>
                                      </p:cBhvr>
                                      <p:to>
                                        <p:strVal val="hidden"/>
                                      </p:to>
                                    </p:set>
                                  </p:childTnLst>
                                </p:cTn>
                              </p:par>
                              <p:par>
                                <p:cTn id="93" presetID="3" presetClass="mediacall" presetSubtype="0" fill="hold" nodeType="withEffect">
                                  <p:stCondLst>
                                    <p:cond delay="0"/>
                                  </p:stCondLst>
                                  <p:childTnLst>
                                    <p:cmd type="call" cmd="stop">
                                      <p:cBhvr>
                                        <p:cTn id="94" dur="1" fill="hold"/>
                                        <p:tgtEl>
                                          <p:spTgt spid="3"/>
                                        </p:tgtEl>
                                      </p:cBhvr>
                                    </p:cmd>
                                  </p:childTnLst>
                                </p:cTn>
                              </p:par>
                            </p:childTnLst>
                          </p:cTn>
                        </p:par>
                      </p:childTnLst>
                    </p:cTn>
                  </p:par>
                  <p:par>
                    <p:cTn id="95" fill="hold">
                      <p:stCondLst>
                        <p:cond delay="indefinite"/>
                      </p:stCondLst>
                      <p:childTnLst>
                        <p:par>
                          <p:cTn id="96" fill="hold">
                            <p:stCondLst>
                              <p:cond delay="0"/>
                            </p:stCondLst>
                            <p:childTnLst>
                              <p:par>
                                <p:cTn id="97" presetID="10" presetClass="exit" presetSubtype="0" fill="hold" grpId="0" nodeType="clickEffect">
                                  <p:stCondLst>
                                    <p:cond delay="0"/>
                                  </p:stCondLst>
                                  <p:childTnLst>
                                    <p:animEffect transition="out" filter="fade">
                                      <p:cBhvr>
                                        <p:cTn id="98" dur="500"/>
                                        <p:tgtEl>
                                          <p:spTgt spid="54"/>
                                        </p:tgtEl>
                                      </p:cBhvr>
                                    </p:animEffect>
                                    <p:set>
                                      <p:cBhvr>
                                        <p:cTn id="99" dur="1" fill="hold">
                                          <p:stCondLst>
                                            <p:cond delay="499"/>
                                          </p:stCondLst>
                                        </p:cTn>
                                        <p:tgtEl>
                                          <p:spTgt spid="54"/>
                                        </p:tgtEl>
                                        <p:attrNameLst>
                                          <p:attrName>style.visibility</p:attrName>
                                        </p:attrNameLst>
                                      </p:cBhvr>
                                      <p:to>
                                        <p:strVal val="hidden"/>
                                      </p:to>
                                    </p:set>
                                  </p:childTnLst>
                                </p:cTn>
                              </p:par>
                              <p:par>
                                <p:cTn id="100" presetID="3" presetClass="mediacall" presetSubtype="0" fill="hold" nodeType="withEffect">
                                  <p:stCondLst>
                                    <p:cond delay="0"/>
                                  </p:stCondLst>
                                  <p:childTnLst>
                                    <p:cmd type="call" cmd="stop">
                                      <p:cBhvr>
                                        <p:cTn id="101" dur="1" fill="hold"/>
                                        <p:tgtEl>
                                          <p:spTgt spid="3"/>
                                        </p:tgtEl>
                                      </p:cBhvr>
                                    </p:cmd>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0" nodeType="clickEffect">
                                  <p:stCondLst>
                                    <p:cond delay="0"/>
                                  </p:stCondLst>
                                  <p:childTnLst>
                                    <p:animEffect transition="out" filter="fade">
                                      <p:cBhvr>
                                        <p:cTn id="105" dur="500"/>
                                        <p:tgtEl>
                                          <p:spTgt spid="55"/>
                                        </p:tgtEl>
                                      </p:cBhvr>
                                    </p:animEffect>
                                    <p:set>
                                      <p:cBhvr>
                                        <p:cTn id="106" dur="1" fill="hold">
                                          <p:stCondLst>
                                            <p:cond delay="499"/>
                                          </p:stCondLst>
                                        </p:cTn>
                                        <p:tgtEl>
                                          <p:spTgt spid="55"/>
                                        </p:tgtEl>
                                        <p:attrNameLst>
                                          <p:attrName>style.visibility</p:attrName>
                                        </p:attrNameLst>
                                      </p:cBhvr>
                                      <p:to>
                                        <p:strVal val="hidden"/>
                                      </p:to>
                                    </p:set>
                                  </p:childTnLst>
                                </p:cTn>
                              </p:par>
                              <p:par>
                                <p:cTn id="107" presetID="3" presetClass="mediacall" presetSubtype="0" fill="hold" nodeType="withEffect">
                                  <p:stCondLst>
                                    <p:cond delay="0"/>
                                  </p:stCondLst>
                                  <p:childTnLst>
                                    <p:cmd type="call" cmd="stop">
                                      <p:cBhvr>
                                        <p:cTn id="108" dur="1" fill="hold"/>
                                        <p:tgtEl>
                                          <p:spTgt spid="3"/>
                                        </p:tgtEl>
                                      </p:cBhvr>
                                    </p:cmd>
                                  </p:childTnLst>
                                </p:cTn>
                              </p:par>
                            </p:childTnLst>
                          </p:cTn>
                        </p:par>
                      </p:childTnLst>
                    </p:cTn>
                  </p:par>
                  <p:par>
                    <p:cTn id="109" fill="hold">
                      <p:stCondLst>
                        <p:cond delay="indefinite"/>
                      </p:stCondLst>
                      <p:childTnLst>
                        <p:par>
                          <p:cTn id="110" fill="hold">
                            <p:stCondLst>
                              <p:cond delay="0"/>
                            </p:stCondLst>
                            <p:childTnLst>
                              <p:par>
                                <p:cTn id="111" presetID="10" presetClass="exit" presetSubtype="0" fill="hold" grpId="0" nodeType="clickEffect">
                                  <p:stCondLst>
                                    <p:cond delay="0"/>
                                  </p:stCondLst>
                                  <p:childTnLst>
                                    <p:animEffect transition="out" filter="fade">
                                      <p:cBhvr>
                                        <p:cTn id="112" dur="500"/>
                                        <p:tgtEl>
                                          <p:spTgt spid="56"/>
                                        </p:tgtEl>
                                      </p:cBhvr>
                                    </p:animEffect>
                                    <p:set>
                                      <p:cBhvr>
                                        <p:cTn id="113" dur="1" fill="hold">
                                          <p:stCondLst>
                                            <p:cond delay="499"/>
                                          </p:stCondLst>
                                        </p:cTn>
                                        <p:tgtEl>
                                          <p:spTgt spid="56"/>
                                        </p:tgtEl>
                                        <p:attrNameLst>
                                          <p:attrName>style.visibility</p:attrName>
                                        </p:attrNameLst>
                                      </p:cBhvr>
                                      <p:to>
                                        <p:strVal val="hidden"/>
                                      </p:to>
                                    </p:set>
                                  </p:childTnLst>
                                </p:cTn>
                              </p:par>
                              <p:par>
                                <p:cTn id="114" presetID="3" presetClass="mediacall" presetSubtype="0" fill="hold" nodeType="withEffect">
                                  <p:stCondLst>
                                    <p:cond delay="0"/>
                                  </p:stCondLst>
                                  <p:childTnLst>
                                    <p:cmd type="call" cmd="stop">
                                      <p:cBhvr>
                                        <p:cTn id="115" dur="1" fill="hold"/>
                                        <p:tgtEl>
                                          <p:spTgt spid="3"/>
                                        </p:tgtEl>
                                      </p:cBhvr>
                                    </p:cmd>
                                  </p:childTnLst>
                                </p:cTn>
                              </p:par>
                            </p:childTnLst>
                          </p:cTn>
                        </p:par>
                      </p:childTnLst>
                    </p:cTn>
                  </p:par>
                  <p:par>
                    <p:cTn id="116" fill="hold">
                      <p:stCondLst>
                        <p:cond delay="indefinite"/>
                      </p:stCondLst>
                      <p:childTnLst>
                        <p:par>
                          <p:cTn id="117" fill="hold">
                            <p:stCondLst>
                              <p:cond delay="0"/>
                            </p:stCondLst>
                            <p:childTnLst>
                              <p:par>
                                <p:cTn id="118" presetID="10" presetClass="exit" presetSubtype="0" fill="hold" grpId="0" nodeType="clickEffect">
                                  <p:stCondLst>
                                    <p:cond delay="0"/>
                                  </p:stCondLst>
                                  <p:childTnLst>
                                    <p:animEffect transition="out" filter="fade">
                                      <p:cBhvr>
                                        <p:cTn id="119" dur="500"/>
                                        <p:tgtEl>
                                          <p:spTgt spid="57"/>
                                        </p:tgtEl>
                                      </p:cBhvr>
                                    </p:animEffect>
                                    <p:set>
                                      <p:cBhvr>
                                        <p:cTn id="120" dur="1" fill="hold">
                                          <p:stCondLst>
                                            <p:cond delay="499"/>
                                          </p:stCondLst>
                                        </p:cTn>
                                        <p:tgtEl>
                                          <p:spTgt spid="57"/>
                                        </p:tgtEl>
                                        <p:attrNameLst>
                                          <p:attrName>style.visibility</p:attrName>
                                        </p:attrNameLst>
                                      </p:cBhvr>
                                      <p:to>
                                        <p:strVal val="hidden"/>
                                      </p:to>
                                    </p:set>
                                  </p:childTnLst>
                                </p:cTn>
                              </p:par>
                              <p:par>
                                <p:cTn id="121" presetID="3" presetClass="mediacall" presetSubtype="0" fill="hold" nodeType="withEffect">
                                  <p:stCondLst>
                                    <p:cond delay="0"/>
                                  </p:stCondLst>
                                  <p:childTnLst>
                                    <p:cmd type="call" cmd="stop">
                                      <p:cBhvr>
                                        <p:cTn id="122" dur="1" fill="hold"/>
                                        <p:tgtEl>
                                          <p:spTgt spid="3"/>
                                        </p:tgtEl>
                                      </p:cBhvr>
                                    </p:cmd>
                                  </p:childTnLst>
                                </p:cTn>
                              </p:par>
                            </p:childTnLst>
                          </p:cTn>
                        </p:par>
                      </p:childTnLst>
                    </p:cTn>
                  </p:par>
                  <p:par>
                    <p:cTn id="123" fill="hold">
                      <p:stCondLst>
                        <p:cond delay="indefinite"/>
                      </p:stCondLst>
                      <p:childTnLst>
                        <p:par>
                          <p:cTn id="124" fill="hold">
                            <p:stCondLst>
                              <p:cond delay="0"/>
                            </p:stCondLst>
                            <p:childTnLst>
                              <p:par>
                                <p:cTn id="125" presetID="10" presetClass="exit" presetSubtype="0" fill="hold" grpId="0" nodeType="clickEffect">
                                  <p:stCondLst>
                                    <p:cond delay="0"/>
                                  </p:stCondLst>
                                  <p:childTnLst>
                                    <p:animEffect transition="out" filter="fade">
                                      <p:cBhvr>
                                        <p:cTn id="126" dur="500"/>
                                        <p:tgtEl>
                                          <p:spTgt spid="58"/>
                                        </p:tgtEl>
                                      </p:cBhvr>
                                    </p:animEffect>
                                    <p:set>
                                      <p:cBhvr>
                                        <p:cTn id="127" dur="1" fill="hold">
                                          <p:stCondLst>
                                            <p:cond delay="499"/>
                                          </p:stCondLst>
                                        </p:cTn>
                                        <p:tgtEl>
                                          <p:spTgt spid="58"/>
                                        </p:tgtEl>
                                        <p:attrNameLst>
                                          <p:attrName>style.visibility</p:attrName>
                                        </p:attrNameLst>
                                      </p:cBhvr>
                                      <p:to>
                                        <p:strVal val="hidden"/>
                                      </p:to>
                                    </p:set>
                                  </p:childTnLst>
                                </p:cTn>
                              </p:par>
                              <p:par>
                                <p:cTn id="128" presetID="3" presetClass="mediacall" presetSubtype="0" fill="hold" nodeType="withEffect">
                                  <p:stCondLst>
                                    <p:cond delay="0"/>
                                  </p:stCondLst>
                                  <p:childTnLst>
                                    <p:cmd type="call" cmd="stop">
                                      <p:cBhvr>
                                        <p:cTn id="129" dur="1" fill="hold"/>
                                        <p:tgtEl>
                                          <p:spTgt spid="3"/>
                                        </p:tgtEl>
                                      </p:cBhvr>
                                    </p:cmd>
                                  </p:childTnLst>
                                </p:cTn>
                              </p:par>
                            </p:childTnLst>
                          </p:cTn>
                        </p:par>
                      </p:childTnLst>
                    </p:cTn>
                  </p:par>
                  <p:par>
                    <p:cTn id="130" fill="hold">
                      <p:stCondLst>
                        <p:cond delay="indefinite"/>
                      </p:stCondLst>
                      <p:childTnLst>
                        <p:par>
                          <p:cTn id="131" fill="hold">
                            <p:stCondLst>
                              <p:cond delay="0"/>
                            </p:stCondLst>
                            <p:childTnLst>
                              <p:par>
                                <p:cTn id="132" presetID="10" presetClass="exit" presetSubtype="0" fill="hold" grpId="0" nodeType="clickEffect">
                                  <p:stCondLst>
                                    <p:cond delay="0"/>
                                  </p:stCondLst>
                                  <p:childTnLst>
                                    <p:animEffect transition="out" filter="fade">
                                      <p:cBhvr>
                                        <p:cTn id="133" dur="500"/>
                                        <p:tgtEl>
                                          <p:spTgt spid="59"/>
                                        </p:tgtEl>
                                      </p:cBhvr>
                                    </p:animEffect>
                                    <p:set>
                                      <p:cBhvr>
                                        <p:cTn id="134" dur="1" fill="hold">
                                          <p:stCondLst>
                                            <p:cond delay="499"/>
                                          </p:stCondLst>
                                        </p:cTn>
                                        <p:tgtEl>
                                          <p:spTgt spid="59"/>
                                        </p:tgtEl>
                                        <p:attrNameLst>
                                          <p:attrName>style.visibility</p:attrName>
                                        </p:attrNameLst>
                                      </p:cBhvr>
                                      <p:to>
                                        <p:strVal val="hidden"/>
                                      </p:to>
                                    </p:set>
                                  </p:childTnLst>
                                </p:cTn>
                              </p:par>
                              <p:par>
                                <p:cTn id="135" presetID="3" presetClass="mediacall" presetSubtype="0" fill="hold" nodeType="withEffect">
                                  <p:stCondLst>
                                    <p:cond delay="0"/>
                                  </p:stCondLst>
                                  <p:childTnLst>
                                    <p:cmd type="call" cmd="stop">
                                      <p:cBhvr>
                                        <p:cTn id="136" dur="1" fill="hold"/>
                                        <p:tgtEl>
                                          <p:spTgt spid="3"/>
                                        </p:tgtEl>
                                      </p:cBhvr>
                                    </p:cmd>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grpId="0" nodeType="clickEffect">
                                  <p:stCondLst>
                                    <p:cond delay="0"/>
                                  </p:stCondLst>
                                  <p:childTnLst>
                                    <p:animEffect transition="out" filter="fade">
                                      <p:cBhvr>
                                        <p:cTn id="140" dur="500"/>
                                        <p:tgtEl>
                                          <p:spTgt spid="60"/>
                                        </p:tgtEl>
                                      </p:cBhvr>
                                    </p:animEffect>
                                    <p:set>
                                      <p:cBhvr>
                                        <p:cTn id="141" dur="1" fill="hold">
                                          <p:stCondLst>
                                            <p:cond delay="499"/>
                                          </p:stCondLst>
                                        </p:cTn>
                                        <p:tgtEl>
                                          <p:spTgt spid="60"/>
                                        </p:tgtEl>
                                        <p:attrNameLst>
                                          <p:attrName>style.visibility</p:attrName>
                                        </p:attrNameLst>
                                      </p:cBhvr>
                                      <p:to>
                                        <p:strVal val="hidden"/>
                                      </p:to>
                                    </p:set>
                                  </p:childTnLst>
                                </p:cTn>
                              </p:par>
                              <p:par>
                                <p:cTn id="142" presetID="3" presetClass="mediacall" presetSubtype="0" fill="hold" nodeType="withEffect">
                                  <p:stCondLst>
                                    <p:cond delay="0"/>
                                  </p:stCondLst>
                                  <p:childTnLst>
                                    <p:cmd type="call" cmd="stop">
                                      <p:cBhvr>
                                        <p:cTn id="143" dur="1" fill="hold"/>
                                        <p:tgtEl>
                                          <p:spTgt spid="3"/>
                                        </p:tgtEl>
                                      </p:cBhvr>
                                    </p:cmd>
                                  </p:childTnLst>
                                </p:cTn>
                              </p:par>
                            </p:childTnLst>
                          </p:cTn>
                        </p:par>
                      </p:childTnLst>
                    </p:cTn>
                  </p:par>
                  <p:par>
                    <p:cTn id="144" fill="hold">
                      <p:stCondLst>
                        <p:cond delay="indefinite"/>
                      </p:stCondLst>
                      <p:childTnLst>
                        <p:par>
                          <p:cTn id="145" fill="hold">
                            <p:stCondLst>
                              <p:cond delay="0"/>
                            </p:stCondLst>
                            <p:childTnLst>
                              <p:par>
                                <p:cTn id="146" presetID="10" presetClass="exit" presetSubtype="0" fill="hold" grpId="0" nodeType="clickEffect">
                                  <p:stCondLst>
                                    <p:cond delay="0"/>
                                  </p:stCondLst>
                                  <p:childTnLst>
                                    <p:animEffect transition="out" filter="fade">
                                      <p:cBhvr>
                                        <p:cTn id="147" dur="500"/>
                                        <p:tgtEl>
                                          <p:spTgt spid="61"/>
                                        </p:tgtEl>
                                      </p:cBhvr>
                                    </p:animEffect>
                                    <p:set>
                                      <p:cBhvr>
                                        <p:cTn id="148" dur="1" fill="hold">
                                          <p:stCondLst>
                                            <p:cond delay="499"/>
                                          </p:stCondLst>
                                        </p:cTn>
                                        <p:tgtEl>
                                          <p:spTgt spid="61"/>
                                        </p:tgtEl>
                                        <p:attrNameLst>
                                          <p:attrName>style.visibility</p:attrName>
                                        </p:attrNameLst>
                                      </p:cBhvr>
                                      <p:to>
                                        <p:strVal val="hidden"/>
                                      </p:to>
                                    </p:set>
                                  </p:childTnLst>
                                </p:cTn>
                              </p:par>
                              <p:par>
                                <p:cTn id="149" presetID="3" presetClass="mediacall" presetSubtype="0" fill="hold" nodeType="withEffect">
                                  <p:stCondLst>
                                    <p:cond delay="0"/>
                                  </p:stCondLst>
                                  <p:childTnLst>
                                    <p:cmd type="call" cmd="stop">
                                      <p:cBhvr>
                                        <p:cTn id="15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1" restart="whenNotActive" fill="hold" evtFilter="cancelBubble" nodeType="interactiveSeq">
                <p:stCondLst>
                  <p:cond evt="onClick" delay="0">
                    <p:tgtEl>
                      <p:spTgt spid="25"/>
                    </p:tgtEl>
                  </p:cond>
                </p:stCondLst>
                <p:endSync evt="end" delay="0">
                  <p:rtn val="all"/>
                </p:endSync>
                <p:childTnLst>
                  <p:par>
                    <p:cTn id="152" fill="hold">
                      <p:stCondLst>
                        <p:cond delay="0"/>
                      </p:stCondLst>
                      <p:childTnLst>
                        <p:par>
                          <p:cTn id="153" fill="hold">
                            <p:stCondLst>
                              <p:cond delay="0"/>
                            </p:stCondLst>
                            <p:childTnLst>
                              <p:par>
                                <p:cTn id="154" presetID="8" presetClass="emph" presetSubtype="0" repeatCount="indefinite" fill="hold" nodeType="clickEffect">
                                  <p:stCondLst>
                                    <p:cond delay="0"/>
                                  </p:stCondLst>
                                  <p:endCondLst>
                                    <p:cond evt="onNext" delay="0">
                                      <p:tgtEl>
                                        <p:sldTgt/>
                                      </p:tgtEl>
                                    </p:cond>
                                  </p:endCondLst>
                                  <p:childTnLst>
                                    <p:animRot by="21600000">
                                      <p:cBhvr>
                                        <p:cTn id="155" dur="500" fill="hold"/>
                                        <p:tgtEl>
                                          <p:spTgt spid="22"/>
                                        </p:tgtEl>
                                        <p:attrNameLst>
                                          <p:attrName>r</p:attrName>
                                        </p:attrNameLst>
                                      </p:cBhvr>
                                    </p:animRot>
                                  </p:childTnLst>
                                </p:cTn>
                              </p:par>
                              <p:par>
                                <p:cTn id="156" presetID="1" presetClass="mediacall" presetSubtype="0" fill="hold" nodeType="withEffect">
                                  <p:stCondLst>
                                    <p:cond delay="0"/>
                                  </p:stCondLst>
                                  <p:childTnLst>
                                    <p:cmd type="call" cmd="playFrom(0.0)">
                                      <p:cBhvr>
                                        <p:cTn id="157" dur="30406" fill="hold"/>
                                        <p:tgtEl>
                                          <p:spTgt spid="3"/>
                                        </p:tgtEl>
                                      </p:cBhvr>
                                    </p:cmd>
                                  </p:childTnLst>
                                </p:cTn>
                              </p:par>
                            </p:childTnLst>
                          </p:cTn>
                        </p:par>
                      </p:childTnLst>
                    </p:cTn>
                  </p:par>
                </p:childTnLst>
              </p:cTn>
              <p:nextCondLst>
                <p:cond evt="onClick" delay="0">
                  <p:tgtEl>
                    <p:spTgt spid="25"/>
                  </p:tgtEl>
                </p:cond>
              </p:nextCondLst>
            </p:seq>
            <p:seq concurrent="1" nextAc="seek">
              <p:cTn id="158" restart="whenNotActive" fill="hold" evtFilter="cancelBubble" nodeType="interactiveSeq">
                <p:stCondLst>
                  <p:cond evt="onClick" delay="0">
                    <p:tgtEl>
                      <p:spTgt spid="26"/>
                    </p:tgtEl>
                  </p:cond>
                </p:stCondLst>
                <p:endSync evt="end" delay="0">
                  <p:rtn val="all"/>
                </p:endSync>
                <p:childTnLst>
                  <p:par>
                    <p:cTn id="159" fill="hold">
                      <p:stCondLst>
                        <p:cond delay="0"/>
                      </p:stCondLst>
                      <p:childTnLst>
                        <p:par>
                          <p:cTn id="160" fill="hold">
                            <p:stCondLst>
                              <p:cond delay="0"/>
                            </p:stCondLst>
                            <p:childTnLst>
                              <p:par>
                                <p:cTn id="161" presetID="1" presetClass="emph" presetSubtype="2" fill="hold" nodeType="clickEffect">
                                  <p:stCondLst>
                                    <p:cond delay="0"/>
                                  </p:stCondLst>
                                  <p:childTnLst>
                                    <p:animClr clrSpc="rgb" dir="cw">
                                      <p:cBhvr>
                                        <p:cTn id="162" dur="500" fill="hold"/>
                                        <p:tgtEl>
                                          <p:spTgt spid="26"/>
                                        </p:tgtEl>
                                        <p:attrNameLst>
                                          <p:attrName>fillcolor</p:attrName>
                                        </p:attrNameLst>
                                      </p:cBhvr>
                                      <p:to>
                                        <a:srgbClr val="000000"/>
                                      </p:to>
                                    </p:animClr>
                                    <p:set>
                                      <p:cBhvr>
                                        <p:cTn id="163" dur="500" fill="hold"/>
                                        <p:tgtEl>
                                          <p:spTgt spid="26"/>
                                        </p:tgtEl>
                                        <p:attrNameLst>
                                          <p:attrName>fill.type</p:attrName>
                                        </p:attrNameLst>
                                      </p:cBhvr>
                                      <p:to>
                                        <p:strVal val="solid"/>
                                      </p:to>
                                    </p:set>
                                    <p:set>
                                      <p:cBhvr>
                                        <p:cTn id="164"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65" restart="whenNotActive" fill="hold" evtFilter="cancelBubble" nodeType="interactiveSeq">
                <p:stCondLst>
                  <p:cond evt="onClick" delay="0">
                    <p:tgtEl>
                      <p:spTgt spid="27"/>
                    </p:tgtEl>
                  </p:cond>
                </p:stCondLst>
                <p:endSync evt="end" delay="0">
                  <p:rtn val="all"/>
                </p:endSync>
                <p:childTnLst>
                  <p:par>
                    <p:cTn id="166" fill="hold">
                      <p:stCondLst>
                        <p:cond delay="0"/>
                      </p:stCondLst>
                      <p:childTnLst>
                        <p:par>
                          <p:cTn id="167" fill="hold">
                            <p:stCondLst>
                              <p:cond delay="0"/>
                            </p:stCondLst>
                            <p:childTnLst>
                              <p:par>
                                <p:cTn id="168" presetID="1" presetClass="emph" presetSubtype="2" fill="hold" nodeType="clickEffect">
                                  <p:stCondLst>
                                    <p:cond delay="0"/>
                                  </p:stCondLst>
                                  <p:childTnLst>
                                    <p:animClr clrSpc="rgb" dir="cw">
                                      <p:cBhvr>
                                        <p:cTn id="169" dur="500" fill="hold"/>
                                        <p:tgtEl>
                                          <p:spTgt spid="27"/>
                                        </p:tgtEl>
                                        <p:attrNameLst>
                                          <p:attrName>fillcolor</p:attrName>
                                        </p:attrNameLst>
                                      </p:cBhvr>
                                      <p:to>
                                        <a:srgbClr val="000000"/>
                                      </p:to>
                                    </p:animClr>
                                    <p:set>
                                      <p:cBhvr>
                                        <p:cTn id="170" dur="500" fill="hold"/>
                                        <p:tgtEl>
                                          <p:spTgt spid="27"/>
                                        </p:tgtEl>
                                        <p:attrNameLst>
                                          <p:attrName>fill.type</p:attrName>
                                        </p:attrNameLst>
                                      </p:cBhvr>
                                      <p:to>
                                        <p:strVal val="solid"/>
                                      </p:to>
                                    </p:set>
                                    <p:set>
                                      <p:cBhvr>
                                        <p:cTn id="171"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172" restart="whenNotActive" fill="hold" evtFilter="cancelBubble" nodeType="interactiveSeq">
                <p:stCondLst>
                  <p:cond evt="onClick" delay="0">
                    <p:tgtEl>
                      <p:spTgt spid="28"/>
                    </p:tgtEl>
                  </p:cond>
                </p:stCondLst>
                <p:endSync evt="end" delay="0">
                  <p:rtn val="all"/>
                </p:endSync>
                <p:childTnLst>
                  <p:par>
                    <p:cTn id="173" fill="hold">
                      <p:stCondLst>
                        <p:cond delay="0"/>
                      </p:stCondLst>
                      <p:childTnLst>
                        <p:par>
                          <p:cTn id="174" fill="hold">
                            <p:stCondLst>
                              <p:cond delay="0"/>
                            </p:stCondLst>
                            <p:childTnLst>
                              <p:par>
                                <p:cTn id="175" presetID="1" presetClass="emph" presetSubtype="2" fill="hold" nodeType="clickEffect">
                                  <p:stCondLst>
                                    <p:cond delay="0"/>
                                  </p:stCondLst>
                                  <p:childTnLst>
                                    <p:animClr clrSpc="rgb" dir="cw">
                                      <p:cBhvr>
                                        <p:cTn id="176" dur="500" fill="hold"/>
                                        <p:tgtEl>
                                          <p:spTgt spid="28"/>
                                        </p:tgtEl>
                                        <p:attrNameLst>
                                          <p:attrName>fillcolor</p:attrName>
                                        </p:attrNameLst>
                                      </p:cBhvr>
                                      <p:to>
                                        <a:srgbClr val="000000"/>
                                      </p:to>
                                    </p:animClr>
                                    <p:set>
                                      <p:cBhvr>
                                        <p:cTn id="177" dur="500" fill="hold"/>
                                        <p:tgtEl>
                                          <p:spTgt spid="28"/>
                                        </p:tgtEl>
                                        <p:attrNameLst>
                                          <p:attrName>fill.type</p:attrName>
                                        </p:attrNameLst>
                                      </p:cBhvr>
                                      <p:to>
                                        <p:strVal val="solid"/>
                                      </p:to>
                                    </p:set>
                                    <p:set>
                                      <p:cBhvr>
                                        <p:cTn id="178" dur="5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79" restart="whenNotActive" fill="hold" evtFilter="cancelBubble" nodeType="interactiveSeq">
                <p:stCondLst>
                  <p:cond evt="onClick" delay="0">
                    <p:tgtEl>
                      <p:spTgt spid="35"/>
                    </p:tgtEl>
                  </p:cond>
                </p:stCondLst>
                <p:endSync evt="end" delay="0">
                  <p:rtn val="all"/>
                </p:endSync>
                <p:childTnLst>
                  <p:par>
                    <p:cTn id="180" fill="hold">
                      <p:stCondLst>
                        <p:cond delay="0"/>
                      </p:stCondLst>
                      <p:childTnLst>
                        <p:par>
                          <p:cTn id="181" fill="hold">
                            <p:stCondLst>
                              <p:cond delay="0"/>
                            </p:stCondLst>
                            <p:childTnLst>
                              <p:par>
                                <p:cTn id="182" presetID="1" presetClass="emph" presetSubtype="2" fill="hold" nodeType="clickEffect">
                                  <p:stCondLst>
                                    <p:cond delay="0"/>
                                  </p:stCondLst>
                                  <p:childTnLst>
                                    <p:animClr clrSpc="rgb" dir="cw">
                                      <p:cBhvr>
                                        <p:cTn id="183" dur="500" fill="hold"/>
                                        <p:tgtEl>
                                          <p:spTgt spid="35"/>
                                        </p:tgtEl>
                                        <p:attrNameLst>
                                          <p:attrName>fillcolor</p:attrName>
                                        </p:attrNameLst>
                                      </p:cBhvr>
                                      <p:to>
                                        <a:srgbClr val="000000"/>
                                      </p:to>
                                    </p:animClr>
                                    <p:set>
                                      <p:cBhvr>
                                        <p:cTn id="184" dur="500" fill="hold"/>
                                        <p:tgtEl>
                                          <p:spTgt spid="35"/>
                                        </p:tgtEl>
                                        <p:attrNameLst>
                                          <p:attrName>fill.type</p:attrName>
                                        </p:attrNameLst>
                                      </p:cBhvr>
                                      <p:to>
                                        <p:strVal val="solid"/>
                                      </p:to>
                                    </p:set>
                                    <p:set>
                                      <p:cBhvr>
                                        <p:cTn id="185"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186" restart="whenNotActive" fill="hold" evtFilter="cancelBubble" nodeType="interactiveSeq">
                <p:stCondLst>
                  <p:cond evt="onClick" delay="0">
                    <p:tgtEl>
                      <p:spTgt spid="36"/>
                    </p:tgtEl>
                  </p:cond>
                </p:stCondLst>
                <p:endSync evt="end" delay="0">
                  <p:rtn val="all"/>
                </p:endSync>
                <p:childTnLst>
                  <p:par>
                    <p:cTn id="187" fill="hold">
                      <p:stCondLst>
                        <p:cond delay="0"/>
                      </p:stCondLst>
                      <p:childTnLst>
                        <p:par>
                          <p:cTn id="188" fill="hold">
                            <p:stCondLst>
                              <p:cond delay="0"/>
                            </p:stCondLst>
                            <p:childTnLst>
                              <p:par>
                                <p:cTn id="189" presetID="1" presetClass="emph" presetSubtype="2" fill="hold" nodeType="clickEffect">
                                  <p:stCondLst>
                                    <p:cond delay="0"/>
                                  </p:stCondLst>
                                  <p:childTnLst>
                                    <p:animClr clrSpc="rgb" dir="cw">
                                      <p:cBhvr>
                                        <p:cTn id="190" dur="500" fill="hold"/>
                                        <p:tgtEl>
                                          <p:spTgt spid="36"/>
                                        </p:tgtEl>
                                        <p:attrNameLst>
                                          <p:attrName>fillcolor</p:attrName>
                                        </p:attrNameLst>
                                      </p:cBhvr>
                                      <p:to>
                                        <a:srgbClr val="000000"/>
                                      </p:to>
                                    </p:animClr>
                                    <p:set>
                                      <p:cBhvr>
                                        <p:cTn id="191" dur="500" fill="hold"/>
                                        <p:tgtEl>
                                          <p:spTgt spid="36"/>
                                        </p:tgtEl>
                                        <p:attrNameLst>
                                          <p:attrName>fill.type</p:attrName>
                                        </p:attrNameLst>
                                      </p:cBhvr>
                                      <p:to>
                                        <p:strVal val="solid"/>
                                      </p:to>
                                    </p:set>
                                    <p:set>
                                      <p:cBhvr>
                                        <p:cTn id="192"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seq concurrent="1" nextAc="seek">
              <p:cTn id="193" restart="whenNotActive" fill="hold" evtFilter="cancelBubble" nodeType="interactiveSeq">
                <p:stCondLst>
                  <p:cond evt="onClick" delay="0">
                    <p:tgtEl>
                      <p:spTgt spid="37"/>
                    </p:tgtEl>
                  </p:cond>
                </p:stCondLst>
                <p:endSync evt="end" delay="0">
                  <p:rtn val="all"/>
                </p:endSync>
                <p:childTnLst>
                  <p:par>
                    <p:cTn id="194" fill="hold">
                      <p:stCondLst>
                        <p:cond delay="0"/>
                      </p:stCondLst>
                      <p:childTnLst>
                        <p:par>
                          <p:cTn id="195" fill="hold">
                            <p:stCondLst>
                              <p:cond delay="0"/>
                            </p:stCondLst>
                            <p:childTnLst>
                              <p:par>
                                <p:cTn id="196" presetID="1" presetClass="emph" presetSubtype="2" fill="hold" nodeType="clickEffect">
                                  <p:stCondLst>
                                    <p:cond delay="0"/>
                                  </p:stCondLst>
                                  <p:childTnLst>
                                    <p:animClr clrSpc="rgb" dir="cw">
                                      <p:cBhvr>
                                        <p:cTn id="197" dur="500" fill="hold"/>
                                        <p:tgtEl>
                                          <p:spTgt spid="37"/>
                                        </p:tgtEl>
                                        <p:attrNameLst>
                                          <p:attrName>fillcolor</p:attrName>
                                        </p:attrNameLst>
                                      </p:cBhvr>
                                      <p:to>
                                        <a:srgbClr val="000000"/>
                                      </p:to>
                                    </p:animClr>
                                    <p:set>
                                      <p:cBhvr>
                                        <p:cTn id="198" dur="500" fill="hold"/>
                                        <p:tgtEl>
                                          <p:spTgt spid="37"/>
                                        </p:tgtEl>
                                        <p:attrNameLst>
                                          <p:attrName>fill.type</p:attrName>
                                        </p:attrNameLst>
                                      </p:cBhvr>
                                      <p:to>
                                        <p:strVal val="solid"/>
                                      </p:to>
                                    </p:set>
                                    <p:set>
                                      <p:cBhvr>
                                        <p:cTn id="199" dur="500" fill="hold"/>
                                        <p:tgtEl>
                                          <p:spTgt spid="37"/>
                                        </p:tgtEl>
                                        <p:attrNameLst>
                                          <p:attrName>fill.on</p:attrName>
                                        </p:attrNameLst>
                                      </p:cBhvr>
                                      <p:to>
                                        <p:strVal val="true"/>
                                      </p:to>
                                    </p:set>
                                  </p:childTnLst>
                                </p:cTn>
                              </p:par>
                            </p:childTnLst>
                          </p:cTn>
                        </p:par>
                      </p:childTnLst>
                    </p:cTn>
                  </p:par>
                </p:childTnLst>
              </p:cTn>
              <p:nextCondLst>
                <p:cond evt="onClick" delay="0">
                  <p:tgtEl>
                    <p:spTgt spid="37"/>
                  </p:tgtEl>
                </p:cond>
              </p:nextCondLst>
            </p:seq>
            <p:seq concurrent="1" nextAc="seek">
              <p:cTn id="200" restart="whenNotActive" fill="hold" evtFilter="cancelBubble" nodeType="interactiveSeq">
                <p:stCondLst>
                  <p:cond evt="onClick" delay="0">
                    <p:tgtEl>
                      <p:spTgt spid="38"/>
                    </p:tgtEl>
                  </p:cond>
                </p:stCondLst>
                <p:endSync evt="end" delay="0">
                  <p:rtn val="all"/>
                </p:endSync>
                <p:childTnLst>
                  <p:par>
                    <p:cTn id="201" fill="hold">
                      <p:stCondLst>
                        <p:cond delay="0"/>
                      </p:stCondLst>
                      <p:childTnLst>
                        <p:par>
                          <p:cTn id="202" fill="hold">
                            <p:stCondLst>
                              <p:cond delay="0"/>
                            </p:stCondLst>
                            <p:childTnLst>
                              <p:par>
                                <p:cTn id="203" presetID="1" presetClass="emph" presetSubtype="2" fill="hold" nodeType="clickEffect">
                                  <p:stCondLst>
                                    <p:cond delay="0"/>
                                  </p:stCondLst>
                                  <p:childTnLst>
                                    <p:animClr clrSpc="rgb" dir="cw">
                                      <p:cBhvr>
                                        <p:cTn id="204" dur="500" fill="hold"/>
                                        <p:tgtEl>
                                          <p:spTgt spid="38"/>
                                        </p:tgtEl>
                                        <p:attrNameLst>
                                          <p:attrName>fillcolor</p:attrName>
                                        </p:attrNameLst>
                                      </p:cBhvr>
                                      <p:to>
                                        <a:srgbClr val="000000"/>
                                      </p:to>
                                    </p:animClr>
                                    <p:set>
                                      <p:cBhvr>
                                        <p:cTn id="205" dur="500" fill="hold"/>
                                        <p:tgtEl>
                                          <p:spTgt spid="38"/>
                                        </p:tgtEl>
                                        <p:attrNameLst>
                                          <p:attrName>fill.type</p:attrName>
                                        </p:attrNameLst>
                                      </p:cBhvr>
                                      <p:to>
                                        <p:strVal val="solid"/>
                                      </p:to>
                                    </p:set>
                                    <p:set>
                                      <p:cBhvr>
                                        <p:cTn id="206" dur="500" fill="hold"/>
                                        <p:tgtEl>
                                          <p:spTgt spid="38"/>
                                        </p:tgtEl>
                                        <p:attrNameLst>
                                          <p:attrName>fill.on</p:attrName>
                                        </p:attrNameLst>
                                      </p:cBhvr>
                                      <p:to>
                                        <p:strVal val="true"/>
                                      </p:to>
                                    </p:set>
                                  </p:childTnLst>
                                </p:cTn>
                              </p:par>
                            </p:childTnLst>
                          </p:cTn>
                        </p:par>
                      </p:childTnLst>
                    </p:cTn>
                  </p:par>
                </p:childTnLst>
              </p:cTn>
              <p:nextCondLst>
                <p:cond evt="onClick" delay="0">
                  <p:tgtEl>
                    <p:spTgt spid="38"/>
                  </p:tgtEl>
                </p:cond>
              </p:nextCondLst>
            </p:seq>
            <p:seq concurrent="1" nextAc="seek">
              <p:cTn id="207" restart="whenNotActive" fill="hold" evtFilter="cancelBubble" nodeType="interactiveSeq">
                <p:stCondLst>
                  <p:cond evt="onClick" delay="0">
                    <p:tgtEl>
                      <p:spTgt spid="39"/>
                    </p:tgtEl>
                  </p:cond>
                </p:stCondLst>
                <p:endSync evt="end" delay="0">
                  <p:rtn val="all"/>
                </p:endSync>
                <p:childTnLst>
                  <p:par>
                    <p:cTn id="208" fill="hold">
                      <p:stCondLst>
                        <p:cond delay="0"/>
                      </p:stCondLst>
                      <p:childTnLst>
                        <p:par>
                          <p:cTn id="209" fill="hold">
                            <p:stCondLst>
                              <p:cond delay="0"/>
                            </p:stCondLst>
                            <p:childTnLst>
                              <p:par>
                                <p:cTn id="210" presetID="1" presetClass="emph" presetSubtype="2" fill="hold" nodeType="clickEffect">
                                  <p:stCondLst>
                                    <p:cond delay="0"/>
                                  </p:stCondLst>
                                  <p:childTnLst>
                                    <p:animClr clrSpc="rgb" dir="cw">
                                      <p:cBhvr>
                                        <p:cTn id="211" dur="500" fill="hold"/>
                                        <p:tgtEl>
                                          <p:spTgt spid="39"/>
                                        </p:tgtEl>
                                        <p:attrNameLst>
                                          <p:attrName>fillcolor</p:attrName>
                                        </p:attrNameLst>
                                      </p:cBhvr>
                                      <p:to>
                                        <a:srgbClr val="000000"/>
                                      </p:to>
                                    </p:animClr>
                                    <p:set>
                                      <p:cBhvr>
                                        <p:cTn id="212" dur="500" fill="hold"/>
                                        <p:tgtEl>
                                          <p:spTgt spid="39"/>
                                        </p:tgtEl>
                                        <p:attrNameLst>
                                          <p:attrName>fill.type</p:attrName>
                                        </p:attrNameLst>
                                      </p:cBhvr>
                                      <p:to>
                                        <p:strVal val="solid"/>
                                      </p:to>
                                    </p:set>
                                    <p:set>
                                      <p:cBhvr>
                                        <p:cTn id="213" dur="500" fill="hold"/>
                                        <p:tgtEl>
                                          <p:spTgt spid="39"/>
                                        </p:tgtEl>
                                        <p:attrNameLst>
                                          <p:attrName>fill.on</p:attrName>
                                        </p:attrNameLst>
                                      </p:cBhvr>
                                      <p:to>
                                        <p:strVal val="true"/>
                                      </p:to>
                                    </p:set>
                                  </p:childTnLst>
                                </p:cTn>
                              </p:par>
                            </p:childTnLst>
                          </p:cTn>
                        </p:par>
                      </p:childTnLst>
                    </p:cTn>
                  </p:par>
                </p:childTnLst>
              </p:cTn>
              <p:nextCondLst>
                <p:cond evt="onClick" delay="0">
                  <p:tgtEl>
                    <p:spTgt spid="39"/>
                  </p:tgtEl>
                </p:cond>
              </p:nextCondLst>
            </p:seq>
            <p:seq concurrent="1" nextAc="seek">
              <p:cTn id="214" restart="whenNotActive" fill="hold" evtFilter="cancelBubble" nodeType="interactiveSeq">
                <p:stCondLst>
                  <p:cond evt="onClick" delay="0">
                    <p:tgtEl>
                      <p:spTgt spid="40"/>
                    </p:tgtEl>
                  </p:cond>
                </p:stCondLst>
                <p:endSync evt="end" delay="0">
                  <p:rtn val="all"/>
                </p:endSync>
                <p:childTnLst>
                  <p:par>
                    <p:cTn id="215" fill="hold">
                      <p:stCondLst>
                        <p:cond delay="0"/>
                      </p:stCondLst>
                      <p:childTnLst>
                        <p:par>
                          <p:cTn id="216" fill="hold">
                            <p:stCondLst>
                              <p:cond delay="0"/>
                            </p:stCondLst>
                            <p:childTnLst>
                              <p:par>
                                <p:cTn id="217" presetID="1" presetClass="emph" presetSubtype="2" fill="hold" nodeType="clickEffect">
                                  <p:stCondLst>
                                    <p:cond delay="0"/>
                                  </p:stCondLst>
                                  <p:childTnLst>
                                    <p:animClr clrSpc="rgb" dir="cw">
                                      <p:cBhvr>
                                        <p:cTn id="218" dur="500" fill="hold"/>
                                        <p:tgtEl>
                                          <p:spTgt spid="40"/>
                                        </p:tgtEl>
                                        <p:attrNameLst>
                                          <p:attrName>fillcolor</p:attrName>
                                        </p:attrNameLst>
                                      </p:cBhvr>
                                      <p:to>
                                        <a:srgbClr val="000000"/>
                                      </p:to>
                                    </p:animClr>
                                    <p:set>
                                      <p:cBhvr>
                                        <p:cTn id="219" dur="500" fill="hold"/>
                                        <p:tgtEl>
                                          <p:spTgt spid="40"/>
                                        </p:tgtEl>
                                        <p:attrNameLst>
                                          <p:attrName>fill.type</p:attrName>
                                        </p:attrNameLst>
                                      </p:cBhvr>
                                      <p:to>
                                        <p:strVal val="solid"/>
                                      </p:to>
                                    </p:set>
                                    <p:set>
                                      <p:cBhvr>
                                        <p:cTn id="220" dur="500" fill="hold"/>
                                        <p:tgtEl>
                                          <p:spTgt spid="40"/>
                                        </p:tgtEl>
                                        <p:attrNameLst>
                                          <p:attrName>fill.on</p:attrName>
                                        </p:attrNameLst>
                                      </p:cBhvr>
                                      <p:to>
                                        <p:strVal val="true"/>
                                      </p:to>
                                    </p:set>
                                  </p:childTnLst>
                                </p:cTn>
                              </p:par>
                            </p:childTnLst>
                          </p:cTn>
                        </p:par>
                      </p:childTnLst>
                    </p:cTn>
                  </p:par>
                </p:childTnLst>
              </p:cTn>
              <p:nextCondLst>
                <p:cond evt="onClick" delay="0">
                  <p:tgtEl>
                    <p:spTgt spid="40"/>
                  </p:tgtEl>
                </p:cond>
              </p:nextCondLst>
            </p:seq>
            <p:audio>
              <p:cMediaNode vol="80000">
                <p:cTn id="221" fill="hold" display="0">
                  <p:stCondLst>
                    <p:cond delay="indefinite"/>
                  </p:stCondLst>
                  <p:endCondLst>
                    <p:cond evt="onStopAudio" delay="0">
                      <p:tgtEl>
                        <p:sldTgt/>
                      </p:tgtEl>
                    </p:cond>
                  </p:endCondLst>
                </p:cTn>
                <p:tgtEl>
                  <p:spTgt spid="3"/>
                </p:tgtEl>
              </p:cMediaNode>
            </p:audio>
          </p:childTnLst>
        </p:cTn>
      </p:par>
    </p:tnLst>
    <p:bldLst>
      <p:bldP spid="41" grpId="0"/>
      <p:bldP spid="31" grpId="0" animBg="1"/>
      <p:bldP spid="32" grpId="0" animBg="1"/>
      <p:bldP spid="33" grpId="0" animBg="1"/>
      <p:bldP spid="34" grpId="0" animBg="1"/>
      <p:bldP spid="42" grpId="0" animBg="1"/>
      <p:bldP spid="43"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3563934"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60000" lnSpcReduction="2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dirty="0" smtClean="0">
                <a:solidFill>
                  <a:prstClr val="black"/>
                </a:solidFill>
                <a:latin typeface="Arial" pitchFamily="34" charset="0"/>
                <a:cs typeface="Arial" pitchFamily="34" charset="0"/>
              </a:rPr>
              <a:t>KIỂM TRA 1 </a:t>
            </a:r>
            <a:r>
              <a:rPr lang="en-US" b="1" dirty="0" smtClean="0">
                <a:solidFill>
                  <a:prstClr val="black"/>
                </a:solidFill>
                <a:latin typeface="Arial" pitchFamily="34" charset="0"/>
                <a:cs typeface="Arial" pitchFamily="34" charset="0"/>
              </a:rPr>
              <a:t>TIẾT (1)</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838200"/>
            <a:ext cx="2989266" cy="409575"/>
          </a:xfrm>
          <a:prstGeom prst="rect">
            <a:avLst/>
          </a:prstGeom>
          <a:solidFill>
            <a:schemeClr val="accent2">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200" b="1" kern="0" dirty="0" err="1" smtClean="0">
                <a:solidFill>
                  <a:sysClr val="windowText" lastClr="000000"/>
                </a:solidFill>
                <a:latin typeface="Arial" pitchFamily="34" charset="0"/>
                <a:cs typeface="Arial" pitchFamily="34" charset="0"/>
              </a:rPr>
              <a:t>Câu</a:t>
            </a:r>
            <a:r>
              <a:rPr lang="en-US" sz="3200" b="1" kern="0" dirty="0" smtClean="0">
                <a:solidFill>
                  <a:sysClr val="windowText" lastClr="000000"/>
                </a:solidFill>
                <a:latin typeface="Arial" pitchFamily="34" charset="0"/>
                <a:cs typeface="Arial" pitchFamily="34" charset="0"/>
              </a:rPr>
              <a:t> 1 (4 </a:t>
            </a:r>
            <a:r>
              <a:rPr lang="en-US" sz="3200" b="1" kern="0" dirty="0" err="1" smtClean="0">
                <a:solidFill>
                  <a:sysClr val="windowText" lastClr="000000"/>
                </a:solidFill>
                <a:latin typeface="Arial" pitchFamily="34" charset="0"/>
                <a:cs typeface="Arial" pitchFamily="34" charset="0"/>
              </a:rPr>
              <a:t>điểm</a:t>
            </a:r>
            <a:r>
              <a:rPr lang="en-US" sz="3200" b="1" kern="0" dirty="0" smtClean="0">
                <a:solidFill>
                  <a:sysClr val="windowText" lastClr="000000"/>
                </a:solidFill>
                <a:latin typeface="Arial" pitchFamily="34" charset="0"/>
                <a:cs typeface="Arial" pitchFamily="34" charset="0"/>
              </a:rPr>
              <a:t>)</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0" y="1219200"/>
            <a:ext cx="9144000" cy="2971800"/>
          </a:xfrm>
          <a:prstGeom prst="roundRect">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2400" dirty="0" smtClean="0">
                <a:solidFill>
                  <a:prstClr val="black"/>
                </a:solidFill>
                <a:latin typeface="Arial" pitchFamily="34" charset="0"/>
                <a:cs typeface="Arial" pitchFamily="34" charset="0"/>
              </a:rPr>
              <a:t>N</a:t>
            </a:r>
            <a:r>
              <a:rPr lang="vi-VN" sz="2400" dirty="0" smtClean="0">
                <a:solidFill>
                  <a:prstClr val="black"/>
                </a:solidFill>
                <a:latin typeface="Arial" pitchFamily="34" charset="0"/>
                <a:cs typeface="Arial" pitchFamily="34" charset="0"/>
              </a:rPr>
              <a:t>hận </a:t>
            </a:r>
            <a:r>
              <a:rPr lang="vi-VN" sz="2400" dirty="0">
                <a:solidFill>
                  <a:prstClr val="black"/>
                </a:solidFill>
                <a:latin typeface="Arial" pitchFamily="34" charset="0"/>
                <a:cs typeface="Arial" pitchFamily="34" charset="0"/>
              </a:rPr>
              <a:t>định sau đây là đúng hay sai và giải thích tại </a:t>
            </a:r>
            <a:r>
              <a:rPr lang="vi-VN" sz="2400" dirty="0" smtClean="0">
                <a:solidFill>
                  <a:prstClr val="black"/>
                </a:solidFill>
                <a:latin typeface="Arial" pitchFamily="34" charset="0"/>
                <a:cs typeface="Arial" pitchFamily="34" charset="0"/>
              </a:rPr>
              <a:t>sao</a:t>
            </a:r>
            <a:r>
              <a:rPr lang="en-US" sz="2400" dirty="0" smtClean="0">
                <a:solidFill>
                  <a:prstClr val="black"/>
                </a:solidFill>
                <a:latin typeface="Arial" pitchFamily="34" charset="0"/>
                <a:cs typeface="Arial" pitchFamily="34" charset="0"/>
              </a:rPr>
              <a:t>.</a:t>
            </a:r>
          </a:p>
          <a:p>
            <a:pPr marL="514350" indent="-514350">
              <a:buAutoNum type="alphaLcPeriod"/>
              <a:defRPr/>
            </a:pPr>
            <a:r>
              <a:rPr lang="en-US" sz="2400" dirty="0" err="1" smtClean="0">
                <a:solidFill>
                  <a:prstClr val="black"/>
                </a:solidFill>
                <a:latin typeface="Arial" pitchFamily="34" charset="0"/>
                <a:cs typeface="Arial" pitchFamily="34" charset="0"/>
              </a:rPr>
              <a:t>Ăn</a:t>
            </a:r>
            <a:r>
              <a:rPr lang="en-US" sz="2400" dirty="0" smtClean="0">
                <a:solidFill>
                  <a:prstClr val="black"/>
                </a:solidFill>
                <a:latin typeface="Arial" pitchFamily="34" charset="0"/>
                <a:cs typeface="Arial" pitchFamily="34" charset="0"/>
              </a:rPr>
              <a:t> </a:t>
            </a:r>
            <a:r>
              <a:rPr lang="en-US" sz="2400" dirty="0" err="1">
                <a:solidFill>
                  <a:prstClr val="black"/>
                </a:solidFill>
                <a:latin typeface="Arial" pitchFamily="34" charset="0"/>
                <a:cs typeface="Arial" pitchFamily="34" charset="0"/>
              </a:rPr>
              <a:t>uống</a:t>
            </a:r>
            <a:r>
              <a:rPr lang="en-US" sz="2400" dirty="0">
                <a:solidFill>
                  <a:prstClr val="black"/>
                </a:solidFill>
                <a:latin typeface="Arial" pitchFamily="34" charset="0"/>
                <a:cs typeface="Arial" pitchFamily="34" charset="0"/>
              </a:rPr>
              <a:t> </a:t>
            </a:r>
            <a:r>
              <a:rPr lang="en-US" sz="2400" dirty="0" err="1">
                <a:solidFill>
                  <a:prstClr val="black"/>
                </a:solidFill>
                <a:latin typeface="Arial" pitchFamily="34" charset="0"/>
                <a:cs typeface="Arial" pitchFamily="34" charset="0"/>
              </a:rPr>
              <a:t>thật</a:t>
            </a:r>
            <a:r>
              <a:rPr lang="en-US" sz="2400" dirty="0">
                <a:solidFill>
                  <a:prstClr val="black"/>
                </a:solidFill>
                <a:latin typeface="Arial" pitchFamily="34" charset="0"/>
                <a:cs typeface="Arial" pitchFamily="34" charset="0"/>
              </a:rPr>
              <a:t> </a:t>
            </a:r>
            <a:r>
              <a:rPr lang="en-US" sz="2400" dirty="0" err="1">
                <a:solidFill>
                  <a:prstClr val="black"/>
                </a:solidFill>
                <a:latin typeface="Arial" pitchFamily="34" charset="0"/>
                <a:cs typeface="Arial" pitchFamily="34" charset="0"/>
              </a:rPr>
              <a:t>nhiều</a:t>
            </a:r>
            <a:r>
              <a:rPr lang="en-US" sz="2400" dirty="0">
                <a:solidFill>
                  <a:prstClr val="black"/>
                </a:solidFill>
                <a:latin typeface="Arial" pitchFamily="34" charset="0"/>
                <a:cs typeface="Arial" pitchFamily="34" charset="0"/>
              </a:rPr>
              <a:t> </a:t>
            </a:r>
            <a:r>
              <a:rPr lang="en-US" sz="2400" dirty="0" err="1">
                <a:solidFill>
                  <a:prstClr val="black"/>
                </a:solidFill>
                <a:latin typeface="Arial" pitchFamily="34" charset="0"/>
                <a:cs typeface="Arial" pitchFamily="34" charset="0"/>
              </a:rPr>
              <a:t>thì</a:t>
            </a:r>
            <a:r>
              <a:rPr lang="en-US" sz="2400" dirty="0">
                <a:solidFill>
                  <a:prstClr val="black"/>
                </a:solidFill>
                <a:latin typeface="Arial" pitchFamily="34" charset="0"/>
                <a:cs typeface="Arial" pitchFamily="34" charset="0"/>
              </a:rPr>
              <a:t> </a:t>
            </a:r>
            <a:r>
              <a:rPr lang="en-US" sz="2400" dirty="0" err="1">
                <a:solidFill>
                  <a:prstClr val="black"/>
                </a:solidFill>
                <a:latin typeface="Arial" pitchFamily="34" charset="0"/>
                <a:cs typeface="Arial" pitchFamily="34" charset="0"/>
              </a:rPr>
              <a:t>sẽ</a:t>
            </a:r>
            <a:r>
              <a:rPr lang="en-US" sz="2400" dirty="0">
                <a:solidFill>
                  <a:prstClr val="black"/>
                </a:solidFill>
                <a:latin typeface="Arial" pitchFamily="34" charset="0"/>
                <a:cs typeface="Arial" pitchFamily="34" charset="0"/>
              </a:rPr>
              <a:t> </a:t>
            </a:r>
            <a:r>
              <a:rPr lang="en-US" sz="2400" dirty="0" err="1">
                <a:solidFill>
                  <a:prstClr val="black"/>
                </a:solidFill>
                <a:latin typeface="Arial" pitchFamily="34" charset="0"/>
                <a:cs typeface="Arial" pitchFamily="34" charset="0"/>
              </a:rPr>
              <a:t>khỏe</a:t>
            </a:r>
            <a:r>
              <a:rPr lang="en-US" sz="2400" dirty="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mạnh</a:t>
            </a:r>
            <a:r>
              <a:rPr lang="en-US" sz="2400" dirty="0" smtClean="0">
                <a:solidFill>
                  <a:prstClr val="black"/>
                </a:solidFill>
                <a:latin typeface="Arial" pitchFamily="34" charset="0"/>
                <a:cs typeface="Arial" pitchFamily="34" charset="0"/>
              </a:rPr>
              <a:t>.</a:t>
            </a:r>
          </a:p>
          <a:p>
            <a:pPr marL="514350" indent="-514350">
              <a:buAutoNum type="alphaLcPeriod"/>
              <a:defRPr/>
            </a:pPr>
            <a:r>
              <a:rPr lang="vi-VN" sz="2400" dirty="0">
                <a:solidFill>
                  <a:prstClr val="black"/>
                </a:solidFill>
                <a:latin typeface="Arial" pitchFamily="34" charset="0"/>
                <a:cs typeface="Arial" pitchFamily="34" charset="0"/>
              </a:rPr>
              <a:t>Chất xơ có tác dụng chống được các bệnh táo bón, viêm ruột thừa</a:t>
            </a:r>
            <a:r>
              <a:rPr lang="vi-VN" sz="2400" dirty="0" smtClean="0">
                <a:solidFill>
                  <a:prstClr val="black"/>
                </a:solidFill>
                <a:latin typeface="Arial" pitchFamily="34" charset="0"/>
                <a:cs typeface="Arial" pitchFamily="34" charset="0"/>
              </a:rPr>
              <a:t>.</a:t>
            </a:r>
            <a:endParaRPr lang="en-US" sz="2400" dirty="0" smtClean="0">
              <a:solidFill>
                <a:prstClr val="black"/>
              </a:solidFill>
              <a:latin typeface="Arial" pitchFamily="34" charset="0"/>
              <a:cs typeface="Arial" pitchFamily="34" charset="0"/>
            </a:endParaRPr>
          </a:p>
          <a:p>
            <a:pPr marL="514350" indent="-514350">
              <a:buAutoNum type="alphaLcPeriod"/>
              <a:defRPr/>
            </a:pPr>
            <a:r>
              <a:rPr lang="vi-VN" sz="2400" dirty="0" smtClean="0">
                <a:solidFill>
                  <a:prstClr val="black"/>
                </a:solidFill>
                <a:latin typeface="Arial" pitchFamily="34" charset="0"/>
                <a:cs typeface="Arial" pitchFamily="34" charset="0"/>
              </a:rPr>
              <a:t>Một </a:t>
            </a:r>
            <a:r>
              <a:rPr lang="vi-VN" sz="2400" dirty="0">
                <a:solidFill>
                  <a:prstClr val="black"/>
                </a:solidFill>
                <a:latin typeface="Arial" pitchFamily="34" charset="0"/>
                <a:cs typeface="Arial" pitchFamily="34" charset="0"/>
              </a:rPr>
              <a:t>chế độ ăn càng nhiều glucid càng có nhiều lợi ích cho cơ </a:t>
            </a:r>
            <a:r>
              <a:rPr lang="vi-VN" sz="2400" dirty="0" smtClean="0">
                <a:solidFill>
                  <a:prstClr val="black"/>
                </a:solidFill>
                <a:latin typeface="Arial" pitchFamily="34" charset="0"/>
                <a:cs typeface="Arial" pitchFamily="34" charset="0"/>
              </a:rPr>
              <a:t>thể</a:t>
            </a:r>
            <a:r>
              <a:rPr lang="en-US" sz="2400" dirty="0" smtClean="0">
                <a:solidFill>
                  <a:prstClr val="black"/>
                </a:solidFill>
                <a:latin typeface="Arial" pitchFamily="34" charset="0"/>
                <a:cs typeface="Arial" pitchFamily="34" charset="0"/>
              </a:rPr>
              <a:t>.</a:t>
            </a:r>
          </a:p>
          <a:p>
            <a:pPr marL="514350" indent="-514350">
              <a:buAutoNum type="alphaLcPeriod"/>
              <a:defRPr/>
            </a:pPr>
            <a:r>
              <a:rPr lang="vi-VN" sz="2400" dirty="0" smtClean="0">
                <a:solidFill>
                  <a:prstClr val="black"/>
                </a:solidFill>
                <a:latin typeface="Arial" pitchFamily="34" charset="0"/>
                <a:cs typeface="Arial" pitchFamily="34" charset="0"/>
              </a:rPr>
              <a:t>Người </a:t>
            </a:r>
            <a:r>
              <a:rPr lang="vi-VN" sz="2400" dirty="0">
                <a:solidFill>
                  <a:prstClr val="black"/>
                </a:solidFill>
                <a:latin typeface="Arial" pitchFamily="34" charset="0"/>
                <a:cs typeface="Arial" pitchFamily="34" charset="0"/>
              </a:rPr>
              <a:t>ta ước tính nếu 10-15% tổng số protid bị phân huỷ thì người đó sẽ </a:t>
            </a:r>
            <a:r>
              <a:rPr lang="vi-VN" sz="2400" dirty="0" smtClean="0">
                <a:solidFill>
                  <a:prstClr val="black"/>
                </a:solidFill>
                <a:latin typeface="Arial" pitchFamily="34" charset="0"/>
                <a:cs typeface="Arial" pitchFamily="34" charset="0"/>
              </a:rPr>
              <a:t>chết</a:t>
            </a:r>
            <a:r>
              <a:rPr lang="en-US" sz="2400" dirty="0" smtClean="0">
                <a:solidFill>
                  <a:prstClr val="black"/>
                </a:solidFill>
                <a:latin typeface="Arial" pitchFamily="34" charset="0"/>
                <a:cs typeface="Arial" pitchFamily="34" charset="0"/>
              </a:rPr>
              <a:t>.</a:t>
            </a:r>
          </a:p>
        </p:txBody>
      </p:sp>
      <p:sp>
        <p:nvSpPr>
          <p:cNvPr id="9" name="Rounded Rectangle 8"/>
          <p:cNvSpPr/>
          <p:nvPr/>
        </p:nvSpPr>
        <p:spPr>
          <a:xfrm>
            <a:off x="0" y="4600576"/>
            <a:ext cx="9144000" cy="762000"/>
          </a:xfrm>
          <a:prstGeom prst="roundRect">
            <a:avLst/>
          </a:prstGeom>
          <a:solidFill>
            <a:schemeClr val="accent1">
              <a:lumMod val="20000"/>
              <a:lumOff val="80000"/>
            </a:schemeClr>
          </a:solidFill>
          <a:ln/>
        </p:spPr>
        <p:style>
          <a:lnRef idx="1">
            <a:schemeClr val="dk1"/>
          </a:lnRef>
          <a:fillRef idx="2">
            <a:schemeClr val="dk1"/>
          </a:fillRef>
          <a:effectRef idx="1">
            <a:schemeClr val="dk1"/>
          </a:effectRef>
          <a:fontRef idx="minor">
            <a:schemeClr val="dk1"/>
          </a:fontRef>
        </p:style>
        <p:txBody>
          <a:bodyPr anchor="ctr"/>
          <a:lstStyle/>
          <a:p>
            <a:pPr>
              <a:defRPr/>
            </a:pPr>
            <a:r>
              <a:rPr lang="en-US" sz="2400" dirty="0" err="1" smtClean="0">
                <a:solidFill>
                  <a:prstClr val="black"/>
                </a:solidFill>
                <a:latin typeface="Arial" pitchFamily="34" charset="0"/>
                <a:cs typeface="Arial" pitchFamily="34" charset="0"/>
              </a:rPr>
              <a:t>Trình</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bày</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vai</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trò</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của</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nước</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đối</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với</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cơ</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thể</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Một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ngày</a:t>
            </a:r>
            <a:r>
              <a:rPr lang="en-US" sz="2400" dirty="0" smtClean="0">
                <a:solidFill>
                  <a:prstClr val="black"/>
                </a:solidFill>
                <a:latin typeface="Arial" pitchFamily="34" charset="0"/>
                <a:cs typeface="Arial" pitchFamily="34" charset="0"/>
              </a:rPr>
              <a:t> 1 </a:t>
            </a:r>
            <a:r>
              <a:rPr lang="en-US" sz="2400" dirty="0" err="1" smtClean="0">
                <a:solidFill>
                  <a:prstClr val="black"/>
                </a:solidFill>
                <a:latin typeface="Arial" pitchFamily="34" charset="0"/>
                <a:cs typeface="Arial" pitchFamily="34" charset="0"/>
              </a:rPr>
              <a:t>người</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cần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bao</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nhiêu</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nước</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Dưới</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hình</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thức</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nào</a:t>
            </a:r>
            <a:r>
              <a:rPr lang="en-US" sz="2400" dirty="0" smtClean="0">
                <a:solidFill>
                  <a:prstClr val="black"/>
                </a:solidFill>
                <a:latin typeface="Arial" pitchFamily="34" charset="0"/>
                <a:cs typeface="Arial" pitchFamily="34" charset="0"/>
              </a:rPr>
              <a:t>? </a:t>
            </a:r>
            <a:endParaRPr lang="vi-VN" sz="2400" dirty="0">
              <a:solidFill>
                <a:prstClr val="black"/>
              </a:solidFill>
              <a:latin typeface="Arial" pitchFamily="34" charset="0"/>
              <a:cs typeface="Arial" pitchFamily="34" charset="0"/>
            </a:endParaRPr>
          </a:p>
        </p:txBody>
      </p:sp>
      <p:sp>
        <p:nvSpPr>
          <p:cNvPr id="11" name="Rectangle 10"/>
          <p:cNvSpPr/>
          <p:nvPr/>
        </p:nvSpPr>
        <p:spPr>
          <a:xfrm>
            <a:off x="0" y="4191000"/>
            <a:ext cx="2989266" cy="409575"/>
          </a:xfrm>
          <a:prstGeom prst="rect">
            <a:avLst/>
          </a:prstGeom>
          <a:solidFill>
            <a:schemeClr val="accent2">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200" b="1" kern="0" dirty="0" err="1" smtClean="0">
                <a:solidFill>
                  <a:sysClr val="windowText" lastClr="000000"/>
                </a:solidFill>
                <a:latin typeface="Arial" pitchFamily="34" charset="0"/>
                <a:cs typeface="Arial" pitchFamily="34" charset="0"/>
              </a:rPr>
              <a:t>Câu</a:t>
            </a:r>
            <a:r>
              <a:rPr lang="en-US" sz="3200" b="1" kern="0" dirty="0" smtClean="0">
                <a:solidFill>
                  <a:sysClr val="windowText" lastClr="000000"/>
                </a:solidFill>
                <a:latin typeface="Arial" pitchFamily="34" charset="0"/>
                <a:cs typeface="Arial" pitchFamily="34" charset="0"/>
              </a:rPr>
              <a:t> 2 (2 </a:t>
            </a:r>
            <a:r>
              <a:rPr lang="en-US" sz="3200" b="1" kern="0" dirty="0" err="1" smtClean="0">
                <a:solidFill>
                  <a:sysClr val="windowText" lastClr="000000"/>
                </a:solidFill>
                <a:latin typeface="Arial" pitchFamily="34" charset="0"/>
                <a:cs typeface="Arial" pitchFamily="34" charset="0"/>
              </a:rPr>
              <a:t>điểm</a:t>
            </a:r>
            <a:r>
              <a:rPr lang="en-US" sz="3200" b="1" kern="0" dirty="0" smtClean="0">
                <a:solidFill>
                  <a:sysClr val="windowText" lastClr="000000"/>
                </a:solidFill>
                <a:latin typeface="Arial" pitchFamily="34" charset="0"/>
                <a:cs typeface="Arial" pitchFamily="34" charset="0"/>
              </a:rPr>
              <a:t>)</a:t>
            </a:r>
            <a:endParaRPr lang="en-US" sz="3200" b="1" kern="0" dirty="0">
              <a:solidFill>
                <a:sysClr val="windowText" lastClr="000000"/>
              </a:solidFill>
              <a:latin typeface="Arial" pitchFamily="34" charset="0"/>
              <a:cs typeface="Arial" pitchFamily="34" charset="0"/>
            </a:endParaRPr>
          </a:p>
        </p:txBody>
      </p:sp>
      <p:sp>
        <p:nvSpPr>
          <p:cNvPr id="12" name="Rectangle 11"/>
          <p:cNvSpPr/>
          <p:nvPr/>
        </p:nvSpPr>
        <p:spPr>
          <a:xfrm>
            <a:off x="0" y="5410200"/>
            <a:ext cx="2989266" cy="409575"/>
          </a:xfrm>
          <a:prstGeom prst="rect">
            <a:avLst/>
          </a:prstGeom>
          <a:solidFill>
            <a:schemeClr val="accent2">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200" b="1" kern="0" dirty="0" err="1" smtClean="0">
                <a:solidFill>
                  <a:sysClr val="windowText" lastClr="000000"/>
                </a:solidFill>
                <a:latin typeface="Arial" pitchFamily="34" charset="0"/>
                <a:cs typeface="Arial" pitchFamily="34" charset="0"/>
              </a:rPr>
              <a:t>Câu</a:t>
            </a:r>
            <a:r>
              <a:rPr lang="en-US" sz="3200" b="1" kern="0" dirty="0" smtClean="0">
                <a:solidFill>
                  <a:sysClr val="windowText" lastClr="000000"/>
                </a:solidFill>
                <a:latin typeface="Arial" pitchFamily="34" charset="0"/>
                <a:cs typeface="Arial" pitchFamily="34" charset="0"/>
              </a:rPr>
              <a:t> 3 (4 </a:t>
            </a:r>
            <a:r>
              <a:rPr lang="en-US" sz="3200" b="1" kern="0" dirty="0" err="1" smtClean="0">
                <a:solidFill>
                  <a:sysClr val="windowText" lastClr="000000"/>
                </a:solidFill>
                <a:latin typeface="Arial" pitchFamily="34" charset="0"/>
                <a:cs typeface="Arial" pitchFamily="34" charset="0"/>
              </a:rPr>
              <a:t>điểm</a:t>
            </a:r>
            <a:r>
              <a:rPr lang="en-US" sz="3200" b="1" kern="0" dirty="0" smtClean="0">
                <a:solidFill>
                  <a:sysClr val="windowText" lastClr="000000"/>
                </a:solidFill>
                <a:latin typeface="Arial" pitchFamily="34" charset="0"/>
                <a:cs typeface="Arial" pitchFamily="34" charset="0"/>
              </a:rPr>
              <a:t>)</a:t>
            </a:r>
            <a:endParaRPr lang="en-US" sz="3200" b="1" kern="0" dirty="0">
              <a:solidFill>
                <a:sysClr val="windowText" lastClr="000000"/>
              </a:solidFill>
              <a:latin typeface="Arial" pitchFamily="34" charset="0"/>
              <a:cs typeface="Arial" pitchFamily="34" charset="0"/>
            </a:endParaRPr>
          </a:p>
        </p:txBody>
      </p:sp>
      <p:sp>
        <p:nvSpPr>
          <p:cNvPr id="13" name="Rounded Rectangle 12"/>
          <p:cNvSpPr/>
          <p:nvPr/>
        </p:nvSpPr>
        <p:spPr>
          <a:xfrm>
            <a:off x="0" y="5859462"/>
            <a:ext cx="9144000" cy="922338"/>
          </a:xfrm>
          <a:prstGeom prst="roundRect">
            <a:avLst/>
          </a:prstGeom>
          <a:solidFill>
            <a:schemeClr val="accent3">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2400" dirty="0" smtClean="0">
                <a:solidFill>
                  <a:prstClr val="black"/>
                </a:solidFill>
                <a:latin typeface="Arial" pitchFamily="34" charset="0"/>
                <a:cs typeface="Arial" pitchFamily="34" charset="0"/>
              </a:rPr>
              <a:t>T</a:t>
            </a:r>
            <a:r>
              <a:rPr lang="vi-VN" sz="2400" dirty="0" smtClean="0">
                <a:solidFill>
                  <a:prstClr val="black"/>
                </a:solidFill>
                <a:latin typeface="Arial" pitchFamily="34" charset="0"/>
                <a:cs typeface="Arial" pitchFamily="34" charset="0"/>
              </a:rPr>
              <a:t>ính </a:t>
            </a:r>
            <a:r>
              <a:rPr lang="vi-VN" sz="2400" dirty="0">
                <a:solidFill>
                  <a:prstClr val="black"/>
                </a:solidFill>
                <a:latin typeface="Arial" pitchFamily="34" charset="0"/>
                <a:cs typeface="Arial" pitchFamily="34" charset="0"/>
              </a:rPr>
              <a:t>nhu cầu năng lượng của nhóm lao động nữ lứa tuổi </a:t>
            </a:r>
            <a:r>
              <a:rPr lang="vi-VN" sz="2400" b="1" dirty="0">
                <a:solidFill>
                  <a:prstClr val="black"/>
                </a:solidFill>
                <a:latin typeface="Arial" pitchFamily="34" charset="0"/>
                <a:cs typeface="Arial" pitchFamily="34" charset="0"/>
              </a:rPr>
              <a:t>18-30</a:t>
            </a:r>
            <a:r>
              <a:rPr lang="vi-VN" sz="2400" dirty="0">
                <a:solidFill>
                  <a:prstClr val="black"/>
                </a:solidFill>
                <a:latin typeface="Arial" pitchFamily="34" charset="0"/>
                <a:cs typeface="Arial" pitchFamily="34" charset="0"/>
              </a:rPr>
              <a:t>, nặng </a:t>
            </a:r>
            <a:r>
              <a:rPr lang="en-US" sz="2400" b="1" dirty="0" smtClean="0">
                <a:solidFill>
                  <a:prstClr val="black"/>
                </a:solidFill>
                <a:latin typeface="Arial" pitchFamily="34" charset="0"/>
                <a:cs typeface="Arial" pitchFamily="34" charset="0"/>
              </a:rPr>
              <a:t>48</a:t>
            </a:r>
            <a:r>
              <a:rPr lang="vi-VN" sz="2400" b="1" dirty="0" smtClean="0">
                <a:solidFill>
                  <a:prstClr val="black"/>
                </a:solidFill>
                <a:latin typeface="Arial" pitchFamily="34" charset="0"/>
                <a:cs typeface="Arial" pitchFamily="34" charset="0"/>
              </a:rPr>
              <a:t>kg</a:t>
            </a:r>
            <a:r>
              <a:rPr lang="vi-VN" sz="2400" dirty="0">
                <a:solidFill>
                  <a:prstClr val="black"/>
                </a:solidFill>
                <a:latin typeface="Arial" pitchFamily="34" charset="0"/>
                <a:cs typeface="Arial" pitchFamily="34" charset="0"/>
              </a:rPr>
              <a:t>, loại </a:t>
            </a:r>
            <a:r>
              <a:rPr lang="vi-VN" sz="2400" b="1" dirty="0">
                <a:solidFill>
                  <a:prstClr val="black"/>
                </a:solidFill>
                <a:latin typeface="Arial" pitchFamily="34" charset="0"/>
                <a:cs typeface="Arial" pitchFamily="34" charset="0"/>
              </a:rPr>
              <a:t>lao động nhẹ</a:t>
            </a:r>
            <a:r>
              <a:rPr lang="vi-VN" sz="2400" dirty="0">
                <a:solidFill>
                  <a:prstClr val="black"/>
                </a:solidFill>
                <a:latin typeface="Arial" pitchFamily="34" charset="0"/>
                <a:cs typeface="Arial" pitchFamily="34" charset="0"/>
              </a:rPr>
              <a:t>.</a:t>
            </a:r>
          </a:p>
        </p:txBody>
      </p:sp>
    </p:spTree>
    <p:extLst>
      <p:ext uri="{BB962C8B-B14F-4D97-AF65-F5344CB8AC3E}">
        <p14:creationId xmlns:p14="http://schemas.microsoft.com/office/powerpoint/2010/main" val="1916204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heel(1)">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heel(1)">
                                      <p:cBhvr>
                                        <p:cTn id="17" dur="2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heel(1)">
                                      <p:cBhvr>
                                        <p:cTn id="27" dur="20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down)">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14" grpId="0" animBg="1"/>
      <p:bldP spid="9" grpId="0" animBg="1"/>
      <p:bldP spid="11" grpId="0" animBg="1"/>
      <p:bldP spid="12" grpId="0" animBg="1"/>
      <p:bldP spid="13"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solidFill>
            <a:schemeClr val="accent2">
              <a:lumMod val="20000"/>
              <a:lumOff val="80000"/>
            </a:schemeClr>
          </a:solidFill>
          <a:extLst/>
        </p:spPr>
      </p:pic>
      <p:pic>
        <p:nvPicPr>
          <p:cNvPr id="10"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itle 1"/>
          <p:cNvSpPr txBox="1">
            <a:spLocks/>
          </p:cNvSpPr>
          <p:nvPr/>
        </p:nvSpPr>
        <p:spPr bwMode="auto">
          <a:xfrm>
            <a:off x="2989266" y="415931"/>
            <a:ext cx="3563934"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60000" lnSpcReduction="2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eaLnBrk="1" hangingPunct="1">
              <a:buFont typeface="Arial" charset="0"/>
              <a:buNone/>
              <a:defRPr/>
            </a:pPr>
            <a:r>
              <a:rPr lang="en-US" b="1" dirty="0" smtClean="0">
                <a:solidFill>
                  <a:prstClr val="black"/>
                </a:solidFill>
                <a:latin typeface="Arial" pitchFamily="34" charset="0"/>
                <a:cs typeface="Arial" pitchFamily="34" charset="0"/>
              </a:rPr>
              <a:t>KIỂM TRA 1 </a:t>
            </a:r>
            <a:r>
              <a:rPr lang="en-US" b="1" dirty="0" smtClean="0">
                <a:solidFill>
                  <a:prstClr val="black"/>
                </a:solidFill>
                <a:latin typeface="Arial" pitchFamily="34" charset="0"/>
                <a:cs typeface="Arial" pitchFamily="34" charset="0"/>
              </a:rPr>
              <a:t>TIẾT (1)</a:t>
            </a:r>
            <a:endParaRPr lang="en-US" b="1" dirty="0" smtClean="0">
              <a:solidFill>
                <a:prstClr val="black"/>
              </a:solidFill>
              <a:latin typeface="Arial" pitchFamily="34" charset="0"/>
              <a:cs typeface="Arial" pitchFamily="34" charset="0"/>
            </a:endParaRPr>
          </a:p>
        </p:txBody>
      </p:sp>
      <p:sp>
        <p:nvSpPr>
          <p:cNvPr id="39" name="Rectangle 38"/>
          <p:cNvSpPr/>
          <p:nvPr/>
        </p:nvSpPr>
        <p:spPr>
          <a:xfrm>
            <a:off x="0" y="838200"/>
            <a:ext cx="2989266" cy="409575"/>
          </a:xfrm>
          <a:prstGeom prst="rect">
            <a:avLst/>
          </a:prstGeom>
          <a:solidFill>
            <a:schemeClr val="accent2">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200" b="1" kern="0" dirty="0" err="1" smtClean="0">
                <a:solidFill>
                  <a:sysClr val="windowText" lastClr="000000"/>
                </a:solidFill>
                <a:latin typeface="Arial" pitchFamily="34" charset="0"/>
                <a:cs typeface="Arial" pitchFamily="34" charset="0"/>
              </a:rPr>
              <a:t>Câu</a:t>
            </a:r>
            <a:r>
              <a:rPr lang="en-US" sz="3200" b="1" kern="0" dirty="0" smtClean="0">
                <a:solidFill>
                  <a:sysClr val="windowText" lastClr="000000"/>
                </a:solidFill>
                <a:latin typeface="Arial" pitchFamily="34" charset="0"/>
                <a:cs typeface="Arial" pitchFamily="34" charset="0"/>
              </a:rPr>
              <a:t> 1 (4 </a:t>
            </a:r>
            <a:r>
              <a:rPr lang="en-US" sz="3200" b="1" kern="0" dirty="0" err="1" smtClean="0">
                <a:solidFill>
                  <a:sysClr val="windowText" lastClr="000000"/>
                </a:solidFill>
                <a:latin typeface="Arial" pitchFamily="34" charset="0"/>
                <a:cs typeface="Arial" pitchFamily="34" charset="0"/>
              </a:rPr>
              <a:t>điểm</a:t>
            </a:r>
            <a:r>
              <a:rPr lang="en-US" sz="3200" b="1" kern="0" dirty="0" smtClean="0">
                <a:solidFill>
                  <a:sysClr val="windowText" lastClr="000000"/>
                </a:solidFill>
                <a:latin typeface="Arial" pitchFamily="34" charset="0"/>
                <a:cs typeface="Arial" pitchFamily="34" charset="0"/>
              </a:rPr>
              <a:t>)</a:t>
            </a:r>
            <a:endParaRPr lang="en-US"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0" y="1219200"/>
            <a:ext cx="9144000" cy="2971800"/>
          </a:xfrm>
          <a:prstGeom prst="roundRect">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2400" dirty="0" smtClean="0">
                <a:solidFill>
                  <a:prstClr val="black"/>
                </a:solidFill>
                <a:latin typeface="Arial" pitchFamily="34" charset="0"/>
                <a:cs typeface="Arial" pitchFamily="34" charset="0"/>
              </a:rPr>
              <a:t>N</a:t>
            </a:r>
            <a:r>
              <a:rPr lang="vi-VN" sz="2400" dirty="0" smtClean="0">
                <a:solidFill>
                  <a:prstClr val="black"/>
                </a:solidFill>
                <a:latin typeface="Arial" pitchFamily="34" charset="0"/>
                <a:cs typeface="Arial" pitchFamily="34" charset="0"/>
              </a:rPr>
              <a:t>hận </a:t>
            </a:r>
            <a:r>
              <a:rPr lang="vi-VN" sz="2400" dirty="0">
                <a:solidFill>
                  <a:prstClr val="black"/>
                </a:solidFill>
                <a:latin typeface="Arial" pitchFamily="34" charset="0"/>
                <a:cs typeface="Arial" pitchFamily="34" charset="0"/>
              </a:rPr>
              <a:t>định sau đây là đúng hay sai và giải thích tại </a:t>
            </a:r>
            <a:r>
              <a:rPr lang="vi-VN" sz="2400" dirty="0" smtClean="0">
                <a:solidFill>
                  <a:prstClr val="black"/>
                </a:solidFill>
                <a:latin typeface="Arial" pitchFamily="34" charset="0"/>
                <a:cs typeface="Arial" pitchFamily="34" charset="0"/>
              </a:rPr>
              <a:t>sao</a:t>
            </a:r>
            <a:r>
              <a:rPr lang="en-US" sz="2400" dirty="0" smtClean="0">
                <a:solidFill>
                  <a:prstClr val="black"/>
                </a:solidFill>
                <a:latin typeface="Arial" pitchFamily="34" charset="0"/>
                <a:cs typeface="Arial" pitchFamily="34" charset="0"/>
              </a:rPr>
              <a:t>.</a:t>
            </a:r>
          </a:p>
          <a:p>
            <a:pPr>
              <a:defRPr/>
            </a:pPr>
            <a:r>
              <a:rPr lang="en-US" sz="2300" dirty="0" smtClean="0">
                <a:solidFill>
                  <a:prstClr val="black"/>
                </a:solidFill>
                <a:latin typeface="Arial" pitchFamily="34" charset="0"/>
                <a:cs typeface="Arial" pitchFamily="34" charset="0"/>
              </a:rPr>
              <a:t>a. </a:t>
            </a:r>
            <a:r>
              <a:rPr lang="en-US" sz="2300" dirty="0" err="1" smtClean="0">
                <a:solidFill>
                  <a:prstClr val="black"/>
                </a:solidFill>
                <a:latin typeface="Arial" pitchFamily="34" charset="0"/>
                <a:cs typeface="Arial" pitchFamily="34" charset="0"/>
              </a:rPr>
              <a:t>Vai</a:t>
            </a:r>
            <a:r>
              <a:rPr lang="en-US" sz="2300" dirty="0" smtClean="0">
                <a:solidFill>
                  <a:prstClr val="black"/>
                </a:solidFill>
                <a:latin typeface="Arial" pitchFamily="34" charset="0"/>
                <a:cs typeface="Arial" pitchFamily="34" charset="0"/>
              </a:rPr>
              <a:t> </a:t>
            </a:r>
            <a:r>
              <a:rPr lang="en-US" sz="2300" dirty="0" err="1" smtClean="0">
                <a:solidFill>
                  <a:prstClr val="black"/>
                </a:solidFill>
                <a:latin typeface="Arial" pitchFamily="34" charset="0"/>
                <a:cs typeface="Arial" pitchFamily="34" charset="0"/>
              </a:rPr>
              <a:t>trò</a:t>
            </a:r>
            <a:r>
              <a:rPr lang="en-US" sz="2300" dirty="0" smtClean="0">
                <a:solidFill>
                  <a:prstClr val="black"/>
                </a:solidFill>
                <a:latin typeface="Arial" pitchFamily="34" charset="0"/>
                <a:cs typeface="Arial" pitchFamily="34" charset="0"/>
              </a:rPr>
              <a:t> </a:t>
            </a:r>
            <a:r>
              <a:rPr lang="en-US" sz="2300" dirty="0" err="1" smtClean="0">
                <a:solidFill>
                  <a:prstClr val="black"/>
                </a:solidFill>
                <a:latin typeface="Arial" pitchFamily="34" charset="0"/>
                <a:cs typeface="Arial" pitchFamily="34" charset="0"/>
              </a:rPr>
              <a:t>của</a:t>
            </a:r>
            <a:r>
              <a:rPr lang="en-US" sz="2300" dirty="0" smtClean="0">
                <a:solidFill>
                  <a:prstClr val="black"/>
                </a:solidFill>
                <a:latin typeface="Arial" pitchFamily="34" charset="0"/>
                <a:cs typeface="Arial" pitchFamily="34" charset="0"/>
              </a:rPr>
              <a:t> </a:t>
            </a:r>
            <a:r>
              <a:rPr lang="en-US" sz="2300" dirty="0" err="1" smtClean="0">
                <a:solidFill>
                  <a:prstClr val="black"/>
                </a:solidFill>
                <a:latin typeface="Arial" pitchFamily="34" charset="0"/>
                <a:cs typeface="Arial" pitchFamily="34" charset="0"/>
              </a:rPr>
              <a:t>protid</a:t>
            </a:r>
            <a:r>
              <a:rPr lang="en-US" sz="2300" dirty="0" smtClean="0">
                <a:solidFill>
                  <a:prstClr val="black"/>
                </a:solidFill>
                <a:latin typeface="Arial" pitchFamily="34" charset="0"/>
                <a:cs typeface="Arial" pitchFamily="34" charset="0"/>
              </a:rPr>
              <a:t> </a:t>
            </a:r>
            <a:r>
              <a:rPr lang="en-US" sz="2300" dirty="0" err="1" smtClean="0">
                <a:solidFill>
                  <a:prstClr val="black"/>
                </a:solidFill>
                <a:latin typeface="Arial" pitchFamily="34" charset="0"/>
                <a:cs typeface="Arial" pitchFamily="34" charset="0"/>
              </a:rPr>
              <a:t>là</a:t>
            </a:r>
            <a:r>
              <a:rPr lang="en-US" sz="2300" dirty="0" smtClean="0">
                <a:solidFill>
                  <a:prstClr val="black"/>
                </a:solidFill>
                <a:latin typeface="Arial" pitchFamily="34" charset="0"/>
                <a:cs typeface="Arial" pitchFamily="34" charset="0"/>
              </a:rPr>
              <a:t> </a:t>
            </a:r>
            <a:r>
              <a:rPr lang="en-US" sz="2300" dirty="0" err="1" smtClean="0">
                <a:solidFill>
                  <a:prstClr val="black"/>
                </a:solidFill>
                <a:latin typeface="Arial" pitchFamily="34" charset="0"/>
                <a:cs typeface="Arial" pitchFamily="34" charset="0"/>
              </a:rPr>
              <a:t>cung</a:t>
            </a:r>
            <a:r>
              <a:rPr lang="en-US" sz="2300" dirty="0" smtClean="0">
                <a:solidFill>
                  <a:prstClr val="black"/>
                </a:solidFill>
                <a:latin typeface="Arial" pitchFamily="34" charset="0"/>
                <a:cs typeface="Arial" pitchFamily="34" charset="0"/>
              </a:rPr>
              <a:t> </a:t>
            </a:r>
            <a:r>
              <a:rPr lang="en-US" sz="2300" dirty="0" err="1" smtClean="0">
                <a:solidFill>
                  <a:prstClr val="black"/>
                </a:solidFill>
                <a:latin typeface="Arial" pitchFamily="34" charset="0"/>
                <a:cs typeface="Arial" pitchFamily="34" charset="0"/>
              </a:rPr>
              <a:t>cấp</a:t>
            </a:r>
            <a:r>
              <a:rPr lang="en-US" sz="2300" dirty="0" smtClean="0">
                <a:solidFill>
                  <a:prstClr val="black"/>
                </a:solidFill>
                <a:latin typeface="Arial" pitchFamily="34" charset="0"/>
                <a:cs typeface="Arial" pitchFamily="34" charset="0"/>
              </a:rPr>
              <a:t> </a:t>
            </a:r>
            <a:r>
              <a:rPr lang="en-US" sz="2300" dirty="0" err="1" smtClean="0">
                <a:solidFill>
                  <a:prstClr val="black"/>
                </a:solidFill>
                <a:latin typeface="Arial" pitchFamily="34" charset="0"/>
                <a:cs typeface="Arial" pitchFamily="34" charset="0"/>
              </a:rPr>
              <a:t>năng</a:t>
            </a:r>
            <a:r>
              <a:rPr lang="en-US" sz="2300" dirty="0" smtClean="0">
                <a:solidFill>
                  <a:prstClr val="black"/>
                </a:solidFill>
                <a:latin typeface="Arial" pitchFamily="34" charset="0"/>
                <a:cs typeface="Arial" pitchFamily="34" charset="0"/>
              </a:rPr>
              <a:t> </a:t>
            </a:r>
            <a:r>
              <a:rPr lang="en-US" sz="2300" dirty="0" err="1" smtClean="0">
                <a:solidFill>
                  <a:prstClr val="black"/>
                </a:solidFill>
                <a:latin typeface="Arial" pitchFamily="34" charset="0"/>
                <a:cs typeface="Arial" pitchFamily="34" charset="0"/>
              </a:rPr>
              <a:t>lượng</a:t>
            </a:r>
            <a:r>
              <a:rPr lang="en-US" sz="2300" dirty="0" smtClean="0">
                <a:solidFill>
                  <a:prstClr val="black"/>
                </a:solidFill>
                <a:latin typeface="Arial" pitchFamily="34" charset="0"/>
                <a:cs typeface="Arial" pitchFamily="34" charset="0"/>
              </a:rPr>
              <a:t> </a:t>
            </a:r>
            <a:r>
              <a:rPr lang="en-US" sz="2300" dirty="0" err="1" smtClean="0">
                <a:solidFill>
                  <a:prstClr val="black"/>
                </a:solidFill>
                <a:latin typeface="Arial" pitchFamily="34" charset="0"/>
                <a:cs typeface="Arial" pitchFamily="34" charset="0"/>
              </a:rPr>
              <a:t>cho</a:t>
            </a:r>
            <a:r>
              <a:rPr lang="en-US" sz="2300" dirty="0" smtClean="0">
                <a:solidFill>
                  <a:prstClr val="black"/>
                </a:solidFill>
                <a:latin typeface="Arial" pitchFamily="34" charset="0"/>
                <a:cs typeface="Arial" pitchFamily="34" charset="0"/>
              </a:rPr>
              <a:t> </a:t>
            </a:r>
            <a:r>
              <a:rPr lang="en-US" sz="2300" dirty="0" err="1" smtClean="0">
                <a:solidFill>
                  <a:prstClr val="black"/>
                </a:solidFill>
                <a:latin typeface="Arial" pitchFamily="34" charset="0"/>
                <a:cs typeface="Arial" pitchFamily="34" charset="0"/>
              </a:rPr>
              <a:t>cơ</a:t>
            </a:r>
            <a:r>
              <a:rPr lang="en-US" sz="2300" dirty="0" smtClean="0">
                <a:solidFill>
                  <a:prstClr val="black"/>
                </a:solidFill>
                <a:latin typeface="Arial" pitchFamily="34" charset="0"/>
                <a:cs typeface="Arial" pitchFamily="34" charset="0"/>
              </a:rPr>
              <a:t> </a:t>
            </a:r>
            <a:r>
              <a:rPr lang="en-US" sz="2300" dirty="0" err="1" smtClean="0">
                <a:solidFill>
                  <a:prstClr val="black"/>
                </a:solidFill>
                <a:latin typeface="Arial" pitchFamily="34" charset="0"/>
                <a:cs typeface="Arial" pitchFamily="34" charset="0"/>
              </a:rPr>
              <a:t>thể</a:t>
            </a:r>
            <a:r>
              <a:rPr lang="en-US" sz="2300" dirty="0" smtClean="0">
                <a:solidFill>
                  <a:prstClr val="black"/>
                </a:solidFill>
                <a:latin typeface="Arial" pitchFamily="34" charset="0"/>
                <a:cs typeface="Arial" pitchFamily="34" charset="0"/>
              </a:rPr>
              <a:t> </a:t>
            </a:r>
            <a:r>
              <a:rPr lang="en-US" sz="2300" dirty="0" err="1" smtClean="0">
                <a:solidFill>
                  <a:prstClr val="black"/>
                </a:solidFill>
                <a:latin typeface="Arial" pitchFamily="34" charset="0"/>
                <a:cs typeface="Arial" pitchFamily="34" charset="0"/>
              </a:rPr>
              <a:t>hoạt</a:t>
            </a:r>
            <a:r>
              <a:rPr lang="en-US" sz="2300" dirty="0" smtClean="0">
                <a:solidFill>
                  <a:prstClr val="black"/>
                </a:solidFill>
                <a:latin typeface="Arial" pitchFamily="34" charset="0"/>
                <a:cs typeface="Arial" pitchFamily="34" charset="0"/>
              </a:rPr>
              <a:t> </a:t>
            </a:r>
            <a:r>
              <a:rPr lang="en-US" sz="2300" dirty="0" err="1" smtClean="0">
                <a:solidFill>
                  <a:prstClr val="black"/>
                </a:solidFill>
                <a:latin typeface="Arial" pitchFamily="34" charset="0"/>
                <a:cs typeface="Arial" pitchFamily="34" charset="0"/>
              </a:rPr>
              <a:t>động</a:t>
            </a:r>
            <a:r>
              <a:rPr lang="en-US" sz="2400" dirty="0" smtClean="0">
                <a:solidFill>
                  <a:prstClr val="black"/>
                </a:solidFill>
                <a:latin typeface="Arial" pitchFamily="34" charset="0"/>
                <a:cs typeface="Arial" pitchFamily="34" charset="0"/>
              </a:rPr>
              <a:t>.</a:t>
            </a:r>
            <a:endParaRPr lang="en-US" sz="2400" dirty="0" smtClean="0">
              <a:solidFill>
                <a:prstClr val="black"/>
              </a:solidFill>
              <a:latin typeface="Arial" pitchFamily="34" charset="0"/>
              <a:cs typeface="Arial" pitchFamily="34" charset="0"/>
            </a:endParaRPr>
          </a:p>
          <a:p>
            <a:pPr marL="514350" indent="-514350">
              <a:buAutoNum type="alphaLcPeriod"/>
              <a:defRPr/>
            </a:pPr>
            <a:r>
              <a:rPr lang="vi-VN" sz="2400" dirty="0">
                <a:solidFill>
                  <a:prstClr val="black"/>
                </a:solidFill>
                <a:latin typeface="Arial" pitchFamily="34" charset="0"/>
                <a:cs typeface="Arial" pitchFamily="34" charset="0"/>
              </a:rPr>
              <a:t>Chất xơ có tác dụng chống được các bệnh táo bón, viêm ruột thừa</a:t>
            </a:r>
            <a:r>
              <a:rPr lang="vi-VN" sz="2400" dirty="0" smtClean="0">
                <a:solidFill>
                  <a:prstClr val="black"/>
                </a:solidFill>
                <a:latin typeface="Arial" pitchFamily="34" charset="0"/>
                <a:cs typeface="Arial" pitchFamily="34" charset="0"/>
              </a:rPr>
              <a:t>.</a:t>
            </a:r>
            <a:endParaRPr lang="en-US" sz="2400" dirty="0" smtClean="0">
              <a:solidFill>
                <a:prstClr val="black"/>
              </a:solidFill>
              <a:latin typeface="Arial" pitchFamily="34" charset="0"/>
              <a:cs typeface="Arial" pitchFamily="34" charset="0"/>
            </a:endParaRPr>
          </a:p>
          <a:p>
            <a:pPr marL="514350" indent="-514350">
              <a:buAutoNum type="alphaLcPeriod"/>
              <a:defRPr/>
            </a:pPr>
            <a:r>
              <a:rPr lang="vi-VN" sz="2400" dirty="0" smtClean="0">
                <a:solidFill>
                  <a:prstClr val="black"/>
                </a:solidFill>
                <a:latin typeface="Arial" pitchFamily="34" charset="0"/>
                <a:cs typeface="Arial" pitchFamily="34" charset="0"/>
              </a:rPr>
              <a:t>Một </a:t>
            </a:r>
            <a:r>
              <a:rPr lang="vi-VN" sz="2400" dirty="0">
                <a:solidFill>
                  <a:prstClr val="black"/>
                </a:solidFill>
                <a:latin typeface="Arial" pitchFamily="34" charset="0"/>
                <a:cs typeface="Arial" pitchFamily="34" charset="0"/>
              </a:rPr>
              <a:t>chế độ ăn càng nhiều glucid càng có nhiều lợi ích cho cơ </a:t>
            </a:r>
            <a:r>
              <a:rPr lang="vi-VN" sz="2400" dirty="0" smtClean="0">
                <a:solidFill>
                  <a:prstClr val="black"/>
                </a:solidFill>
                <a:latin typeface="Arial" pitchFamily="34" charset="0"/>
                <a:cs typeface="Arial" pitchFamily="34" charset="0"/>
              </a:rPr>
              <a:t>thể</a:t>
            </a:r>
            <a:r>
              <a:rPr lang="en-US" sz="2400" dirty="0" smtClean="0">
                <a:solidFill>
                  <a:prstClr val="black"/>
                </a:solidFill>
                <a:latin typeface="Arial" pitchFamily="34" charset="0"/>
                <a:cs typeface="Arial" pitchFamily="34" charset="0"/>
              </a:rPr>
              <a:t>.</a:t>
            </a:r>
          </a:p>
          <a:p>
            <a:pPr marL="514350" indent="-514350">
              <a:buAutoNum type="alphaLcPeriod"/>
              <a:defRPr/>
            </a:pPr>
            <a:r>
              <a:rPr lang="vi-VN" sz="2400" dirty="0" smtClean="0">
                <a:solidFill>
                  <a:prstClr val="black"/>
                </a:solidFill>
                <a:latin typeface="Arial" pitchFamily="34" charset="0"/>
                <a:cs typeface="Arial" pitchFamily="34" charset="0"/>
              </a:rPr>
              <a:t>Người </a:t>
            </a:r>
            <a:r>
              <a:rPr lang="vi-VN" sz="2400" dirty="0">
                <a:solidFill>
                  <a:prstClr val="black"/>
                </a:solidFill>
                <a:latin typeface="Arial" pitchFamily="34" charset="0"/>
                <a:cs typeface="Arial" pitchFamily="34" charset="0"/>
              </a:rPr>
              <a:t>ta ước tính nếu 10-15% tổng số protid bị phân huỷ thì người đó sẽ </a:t>
            </a:r>
            <a:r>
              <a:rPr lang="vi-VN" sz="2400" dirty="0" smtClean="0">
                <a:solidFill>
                  <a:prstClr val="black"/>
                </a:solidFill>
                <a:latin typeface="Arial" pitchFamily="34" charset="0"/>
                <a:cs typeface="Arial" pitchFamily="34" charset="0"/>
              </a:rPr>
              <a:t>chết</a:t>
            </a:r>
            <a:r>
              <a:rPr lang="en-US" sz="2400" dirty="0" smtClean="0">
                <a:solidFill>
                  <a:prstClr val="black"/>
                </a:solidFill>
                <a:latin typeface="Arial" pitchFamily="34" charset="0"/>
                <a:cs typeface="Arial" pitchFamily="34" charset="0"/>
              </a:rPr>
              <a:t>.</a:t>
            </a:r>
          </a:p>
        </p:txBody>
      </p:sp>
      <p:sp>
        <p:nvSpPr>
          <p:cNvPr id="9" name="Rounded Rectangle 8"/>
          <p:cNvSpPr/>
          <p:nvPr/>
        </p:nvSpPr>
        <p:spPr>
          <a:xfrm>
            <a:off x="0" y="4600576"/>
            <a:ext cx="9144000" cy="762000"/>
          </a:xfrm>
          <a:prstGeom prst="roundRect">
            <a:avLst/>
          </a:prstGeom>
          <a:solidFill>
            <a:schemeClr val="accent1">
              <a:lumMod val="20000"/>
              <a:lumOff val="80000"/>
            </a:schemeClr>
          </a:solidFill>
          <a:ln/>
        </p:spPr>
        <p:style>
          <a:lnRef idx="1">
            <a:schemeClr val="dk1"/>
          </a:lnRef>
          <a:fillRef idx="2">
            <a:schemeClr val="dk1"/>
          </a:fillRef>
          <a:effectRef idx="1">
            <a:schemeClr val="dk1"/>
          </a:effectRef>
          <a:fontRef idx="minor">
            <a:schemeClr val="dk1"/>
          </a:fontRef>
        </p:style>
        <p:txBody>
          <a:bodyPr anchor="ctr"/>
          <a:lstStyle/>
          <a:p>
            <a:pPr>
              <a:defRPr/>
            </a:pPr>
            <a:r>
              <a:rPr lang="en-US" sz="2400" dirty="0" err="1" smtClean="0">
                <a:solidFill>
                  <a:prstClr val="black"/>
                </a:solidFill>
                <a:latin typeface="Arial" pitchFamily="34" charset="0"/>
                <a:cs typeface="Arial" pitchFamily="34" charset="0"/>
              </a:rPr>
              <a:t>Trình</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bày</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vai</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trò</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của</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nước</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đối</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với</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cơ</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thể</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Một</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ngày</a:t>
            </a:r>
            <a:r>
              <a:rPr lang="en-US" sz="2400" dirty="0" smtClean="0">
                <a:solidFill>
                  <a:prstClr val="black"/>
                </a:solidFill>
                <a:latin typeface="Arial" pitchFamily="34" charset="0"/>
                <a:cs typeface="Arial" pitchFamily="34" charset="0"/>
              </a:rPr>
              <a:t> 1 </a:t>
            </a:r>
            <a:r>
              <a:rPr lang="en-US" sz="2400" dirty="0" err="1" smtClean="0">
                <a:solidFill>
                  <a:prstClr val="black"/>
                </a:solidFill>
                <a:latin typeface="Arial" pitchFamily="34" charset="0"/>
                <a:cs typeface="Arial" pitchFamily="34" charset="0"/>
              </a:rPr>
              <a:t>người</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cần</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bao</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nhiêu</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nước</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Dưới</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hình</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thức</a:t>
            </a:r>
            <a:r>
              <a:rPr lang="en-US" sz="2400" dirty="0" smtClean="0">
                <a:solidFill>
                  <a:prstClr val="black"/>
                </a:solidFill>
                <a:latin typeface="Arial" pitchFamily="34" charset="0"/>
                <a:cs typeface="Arial" pitchFamily="34" charset="0"/>
              </a:rPr>
              <a:t> </a:t>
            </a:r>
            <a:r>
              <a:rPr lang="en-US" sz="2400" dirty="0" err="1" smtClean="0">
                <a:solidFill>
                  <a:prstClr val="black"/>
                </a:solidFill>
                <a:latin typeface="Arial" pitchFamily="34" charset="0"/>
                <a:cs typeface="Arial" pitchFamily="34" charset="0"/>
              </a:rPr>
              <a:t>nào</a:t>
            </a:r>
            <a:r>
              <a:rPr lang="en-US" sz="2400" dirty="0" smtClean="0">
                <a:solidFill>
                  <a:prstClr val="black"/>
                </a:solidFill>
                <a:latin typeface="Arial" pitchFamily="34" charset="0"/>
                <a:cs typeface="Arial" pitchFamily="34" charset="0"/>
              </a:rPr>
              <a:t>? </a:t>
            </a:r>
            <a:endParaRPr lang="vi-VN" sz="2400" dirty="0">
              <a:solidFill>
                <a:prstClr val="black"/>
              </a:solidFill>
              <a:latin typeface="Arial" pitchFamily="34" charset="0"/>
              <a:cs typeface="Arial" pitchFamily="34" charset="0"/>
            </a:endParaRPr>
          </a:p>
        </p:txBody>
      </p:sp>
      <p:sp>
        <p:nvSpPr>
          <p:cNvPr id="11" name="Rectangle 10"/>
          <p:cNvSpPr/>
          <p:nvPr/>
        </p:nvSpPr>
        <p:spPr>
          <a:xfrm>
            <a:off x="0" y="4191000"/>
            <a:ext cx="2989266" cy="409575"/>
          </a:xfrm>
          <a:prstGeom prst="rect">
            <a:avLst/>
          </a:prstGeom>
          <a:solidFill>
            <a:schemeClr val="accent2">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200" b="1" kern="0" dirty="0" err="1" smtClean="0">
                <a:solidFill>
                  <a:sysClr val="windowText" lastClr="000000"/>
                </a:solidFill>
                <a:latin typeface="Arial" pitchFamily="34" charset="0"/>
                <a:cs typeface="Arial" pitchFamily="34" charset="0"/>
              </a:rPr>
              <a:t>Câu</a:t>
            </a:r>
            <a:r>
              <a:rPr lang="en-US" sz="3200" b="1" kern="0" dirty="0" smtClean="0">
                <a:solidFill>
                  <a:sysClr val="windowText" lastClr="000000"/>
                </a:solidFill>
                <a:latin typeface="Arial" pitchFamily="34" charset="0"/>
                <a:cs typeface="Arial" pitchFamily="34" charset="0"/>
              </a:rPr>
              <a:t> 2 (2 </a:t>
            </a:r>
            <a:r>
              <a:rPr lang="en-US" sz="3200" b="1" kern="0" dirty="0" err="1" smtClean="0">
                <a:solidFill>
                  <a:sysClr val="windowText" lastClr="000000"/>
                </a:solidFill>
                <a:latin typeface="Arial" pitchFamily="34" charset="0"/>
                <a:cs typeface="Arial" pitchFamily="34" charset="0"/>
              </a:rPr>
              <a:t>điểm</a:t>
            </a:r>
            <a:r>
              <a:rPr lang="en-US" sz="3200" b="1" kern="0" dirty="0" smtClean="0">
                <a:solidFill>
                  <a:sysClr val="windowText" lastClr="000000"/>
                </a:solidFill>
                <a:latin typeface="Arial" pitchFamily="34" charset="0"/>
                <a:cs typeface="Arial" pitchFamily="34" charset="0"/>
              </a:rPr>
              <a:t>)</a:t>
            </a:r>
            <a:endParaRPr lang="en-US" sz="3200" b="1" kern="0" dirty="0">
              <a:solidFill>
                <a:sysClr val="windowText" lastClr="000000"/>
              </a:solidFill>
              <a:latin typeface="Arial" pitchFamily="34" charset="0"/>
              <a:cs typeface="Arial" pitchFamily="34" charset="0"/>
            </a:endParaRPr>
          </a:p>
        </p:txBody>
      </p:sp>
      <p:sp>
        <p:nvSpPr>
          <p:cNvPr id="12" name="Rectangle 11"/>
          <p:cNvSpPr/>
          <p:nvPr/>
        </p:nvSpPr>
        <p:spPr>
          <a:xfrm>
            <a:off x="0" y="5410200"/>
            <a:ext cx="2989266" cy="409575"/>
          </a:xfrm>
          <a:prstGeom prst="rect">
            <a:avLst/>
          </a:prstGeom>
          <a:solidFill>
            <a:schemeClr val="accent2">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200" b="1" kern="0" dirty="0" err="1" smtClean="0">
                <a:solidFill>
                  <a:sysClr val="windowText" lastClr="000000"/>
                </a:solidFill>
                <a:latin typeface="Arial" pitchFamily="34" charset="0"/>
                <a:cs typeface="Arial" pitchFamily="34" charset="0"/>
              </a:rPr>
              <a:t>Câu</a:t>
            </a:r>
            <a:r>
              <a:rPr lang="en-US" sz="3200" b="1" kern="0" dirty="0" smtClean="0">
                <a:solidFill>
                  <a:sysClr val="windowText" lastClr="000000"/>
                </a:solidFill>
                <a:latin typeface="Arial" pitchFamily="34" charset="0"/>
                <a:cs typeface="Arial" pitchFamily="34" charset="0"/>
              </a:rPr>
              <a:t> 3 (4 </a:t>
            </a:r>
            <a:r>
              <a:rPr lang="en-US" sz="3200" b="1" kern="0" dirty="0" err="1" smtClean="0">
                <a:solidFill>
                  <a:sysClr val="windowText" lastClr="000000"/>
                </a:solidFill>
                <a:latin typeface="Arial" pitchFamily="34" charset="0"/>
                <a:cs typeface="Arial" pitchFamily="34" charset="0"/>
              </a:rPr>
              <a:t>điểm</a:t>
            </a:r>
            <a:r>
              <a:rPr lang="en-US" sz="3200" b="1" kern="0" dirty="0" smtClean="0">
                <a:solidFill>
                  <a:sysClr val="windowText" lastClr="000000"/>
                </a:solidFill>
                <a:latin typeface="Arial" pitchFamily="34" charset="0"/>
                <a:cs typeface="Arial" pitchFamily="34" charset="0"/>
              </a:rPr>
              <a:t>)</a:t>
            </a:r>
            <a:endParaRPr lang="en-US" sz="3200" b="1" kern="0" dirty="0">
              <a:solidFill>
                <a:sysClr val="windowText" lastClr="000000"/>
              </a:solidFill>
              <a:latin typeface="Arial" pitchFamily="34" charset="0"/>
              <a:cs typeface="Arial" pitchFamily="34" charset="0"/>
            </a:endParaRPr>
          </a:p>
        </p:txBody>
      </p:sp>
      <p:sp>
        <p:nvSpPr>
          <p:cNvPr id="13" name="Rounded Rectangle 12"/>
          <p:cNvSpPr/>
          <p:nvPr/>
        </p:nvSpPr>
        <p:spPr>
          <a:xfrm>
            <a:off x="0" y="5859462"/>
            <a:ext cx="9144000" cy="922338"/>
          </a:xfrm>
          <a:prstGeom prst="roundRect">
            <a:avLst/>
          </a:prstGeom>
          <a:solidFill>
            <a:schemeClr val="accent3">
              <a:lumMod val="40000"/>
              <a:lumOff val="6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2400" dirty="0" smtClean="0">
                <a:solidFill>
                  <a:prstClr val="black"/>
                </a:solidFill>
                <a:latin typeface="Arial" pitchFamily="34" charset="0"/>
                <a:cs typeface="Arial" pitchFamily="34" charset="0"/>
              </a:rPr>
              <a:t>T</a:t>
            </a:r>
            <a:r>
              <a:rPr lang="vi-VN" sz="2400" dirty="0" smtClean="0">
                <a:solidFill>
                  <a:prstClr val="black"/>
                </a:solidFill>
                <a:latin typeface="Arial" pitchFamily="34" charset="0"/>
                <a:cs typeface="Arial" pitchFamily="34" charset="0"/>
              </a:rPr>
              <a:t>ính </a:t>
            </a:r>
            <a:r>
              <a:rPr lang="vi-VN" sz="2400" dirty="0">
                <a:solidFill>
                  <a:prstClr val="black"/>
                </a:solidFill>
                <a:latin typeface="Arial" pitchFamily="34" charset="0"/>
                <a:cs typeface="Arial" pitchFamily="34" charset="0"/>
              </a:rPr>
              <a:t>nhu cầu năng lượng của nhóm lao động nữ lứa tuổi </a:t>
            </a:r>
            <a:r>
              <a:rPr lang="en-US" sz="2400" b="1" dirty="0" smtClean="0">
                <a:solidFill>
                  <a:prstClr val="black"/>
                </a:solidFill>
                <a:latin typeface="Arial" pitchFamily="34" charset="0"/>
                <a:cs typeface="Arial" pitchFamily="34" charset="0"/>
              </a:rPr>
              <a:t>30</a:t>
            </a:r>
            <a:r>
              <a:rPr lang="vi-VN" sz="2400" b="1" dirty="0" smtClean="0">
                <a:solidFill>
                  <a:prstClr val="black"/>
                </a:solidFill>
                <a:latin typeface="Arial" pitchFamily="34" charset="0"/>
                <a:cs typeface="Arial" pitchFamily="34" charset="0"/>
              </a:rPr>
              <a:t>-</a:t>
            </a:r>
            <a:r>
              <a:rPr lang="en-US" sz="2400" b="1" dirty="0" smtClean="0">
                <a:solidFill>
                  <a:prstClr val="black"/>
                </a:solidFill>
                <a:latin typeface="Arial" pitchFamily="34" charset="0"/>
                <a:cs typeface="Arial" pitchFamily="34" charset="0"/>
              </a:rPr>
              <a:t>6</a:t>
            </a:r>
            <a:r>
              <a:rPr lang="vi-VN" sz="2400" b="1" dirty="0" smtClean="0">
                <a:solidFill>
                  <a:prstClr val="black"/>
                </a:solidFill>
                <a:latin typeface="Arial" pitchFamily="34" charset="0"/>
                <a:cs typeface="Arial" pitchFamily="34" charset="0"/>
              </a:rPr>
              <a:t>0</a:t>
            </a:r>
            <a:r>
              <a:rPr lang="vi-VN" sz="2400" dirty="0">
                <a:solidFill>
                  <a:prstClr val="black"/>
                </a:solidFill>
                <a:latin typeface="Arial" pitchFamily="34" charset="0"/>
                <a:cs typeface="Arial" pitchFamily="34" charset="0"/>
              </a:rPr>
              <a:t>, nặng </a:t>
            </a:r>
            <a:r>
              <a:rPr lang="en-US" sz="2400" b="1" dirty="0" smtClean="0">
                <a:solidFill>
                  <a:prstClr val="black"/>
                </a:solidFill>
                <a:latin typeface="Arial" pitchFamily="34" charset="0"/>
                <a:cs typeface="Arial" pitchFamily="34" charset="0"/>
              </a:rPr>
              <a:t>54</a:t>
            </a:r>
            <a:r>
              <a:rPr lang="vi-VN" sz="2400" b="1" dirty="0" smtClean="0">
                <a:solidFill>
                  <a:prstClr val="black"/>
                </a:solidFill>
                <a:latin typeface="Arial" pitchFamily="34" charset="0"/>
                <a:cs typeface="Arial" pitchFamily="34" charset="0"/>
              </a:rPr>
              <a:t>kg</a:t>
            </a:r>
            <a:r>
              <a:rPr lang="vi-VN" sz="2400" dirty="0">
                <a:solidFill>
                  <a:prstClr val="black"/>
                </a:solidFill>
                <a:latin typeface="Arial" pitchFamily="34" charset="0"/>
                <a:cs typeface="Arial" pitchFamily="34" charset="0"/>
              </a:rPr>
              <a:t>, loại </a:t>
            </a:r>
            <a:r>
              <a:rPr lang="vi-VN" sz="2400" b="1" dirty="0">
                <a:solidFill>
                  <a:prstClr val="black"/>
                </a:solidFill>
                <a:latin typeface="Arial" pitchFamily="34" charset="0"/>
                <a:cs typeface="Arial" pitchFamily="34" charset="0"/>
              </a:rPr>
              <a:t>lao động </a:t>
            </a:r>
            <a:r>
              <a:rPr lang="en-US" sz="2400" b="1" dirty="0" err="1" smtClean="0">
                <a:solidFill>
                  <a:prstClr val="black"/>
                </a:solidFill>
                <a:latin typeface="Arial" pitchFamily="34" charset="0"/>
                <a:cs typeface="Arial" pitchFamily="34" charset="0"/>
              </a:rPr>
              <a:t>nặng</a:t>
            </a:r>
            <a:r>
              <a:rPr lang="vi-VN" sz="2400" dirty="0" smtClean="0">
                <a:solidFill>
                  <a:prstClr val="black"/>
                </a:solidFill>
                <a:latin typeface="Arial" pitchFamily="34" charset="0"/>
                <a:cs typeface="Arial" pitchFamily="34" charset="0"/>
              </a:rPr>
              <a:t>.</a:t>
            </a:r>
            <a:endParaRPr lang="vi-VN" sz="2400"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1276402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heel(1)">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heel(1)">
                                      <p:cBhvr>
                                        <p:cTn id="17" dur="2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heel(1)">
                                      <p:cBhvr>
                                        <p:cTn id="27" dur="20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down)">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14" grpId="0" animBg="1"/>
      <p:bldP spid="9" grpId="0" animBg="1"/>
      <p:bldP spid="11" grpId="0" animBg="1"/>
      <p:bldP spid="12" grpId="0" animBg="1"/>
      <p:bldP spid="13"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LY LUAN CHINH TRI\nam 20-21\SH chuyendef hanche bỏ học\hinh-nen-powerpoint-don-gia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p:cNvSpPr txBox="1">
            <a:spLocks/>
          </p:cNvSpPr>
          <p:nvPr/>
        </p:nvSpPr>
        <p:spPr>
          <a:xfrm>
            <a:off x="409575" y="2033588"/>
            <a:ext cx="8407400" cy="360521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3338" indent="0" algn="ctr">
              <a:buFont typeface="Arial" charset="0"/>
              <a:buNone/>
            </a:pPr>
            <a:r>
              <a:rPr lang="en-US" sz="6000" b="1" smtClean="0">
                <a:latin typeface="Times New Roman" pitchFamily="18" charset="0"/>
                <a:cs typeface="Times New Roman" pitchFamily="18" charset="0"/>
              </a:rPr>
              <a:t>CẢM ƠN </a:t>
            </a:r>
          </a:p>
          <a:p>
            <a:pPr marL="33338" indent="0" algn="ctr">
              <a:buFont typeface="Arial" charset="0"/>
              <a:buNone/>
            </a:pPr>
            <a:r>
              <a:rPr lang="en-US" sz="6000" b="1" smtClean="0">
                <a:latin typeface="Times New Roman" pitchFamily="18" charset="0"/>
                <a:cs typeface="Times New Roman" pitchFamily="18" charset="0"/>
              </a:rPr>
              <a:t>CÁM ƠN SỰ </a:t>
            </a:r>
            <a:r>
              <a:rPr lang="vi-VN" sz="6000" b="1" smtClean="0">
                <a:latin typeface="Times New Roman" pitchFamily="18" charset="0"/>
                <a:cs typeface="Times New Roman" pitchFamily="18" charset="0"/>
              </a:rPr>
              <a:t>HỢP TÁC </a:t>
            </a:r>
            <a:endParaRPr lang="en-US" sz="6000" b="1" smtClean="0">
              <a:latin typeface="Times New Roman" pitchFamily="18" charset="0"/>
              <a:cs typeface="Times New Roman" pitchFamily="18" charset="0"/>
            </a:endParaRPr>
          </a:p>
          <a:p>
            <a:pPr marL="33338" indent="0" algn="ctr">
              <a:buFont typeface="Arial" charset="0"/>
              <a:buNone/>
            </a:pPr>
            <a:r>
              <a:rPr lang="en-US" sz="6000" b="1" smtClean="0">
                <a:latin typeface="Times New Roman" pitchFamily="18" charset="0"/>
                <a:cs typeface="Times New Roman" pitchFamily="18" charset="0"/>
              </a:rPr>
              <a:t>CỦA </a:t>
            </a:r>
            <a:r>
              <a:rPr lang="vi-VN" sz="6000" b="1" smtClean="0">
                <a:latin typeface="Times New Roman" pitchFamily="18" charset="0"/>
                <a:cs typeface="Times New Roman" pitchFamily="18" charset="0"/>
              </a:rPr>
              <a:t>CÁC EM </a:t>
            </a:r>
            <a:endParaRPr lang="en-US" sz="6000" smtClean="0"/>
          </a:p>
        </p:txBody>
      </p:sp>
      <p:pic>
        <p:nvPicPr>
          <p:cNvPr id="9"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0"/>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8419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arn(inVertic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arn(inVertical)">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barn(inVertical)">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1815</TotalTime>
  <Words>4094</Words>
  <Application>Microsoft Office PowerPoint</Application>
  <PresentationFormat>On-screen Show (4:3)</PresentationFormat>
  <Paragraphs>492</Paragraphs>
  <Slides>77</Slides>
  <Notes>2</Notes>
  <HiddenSlides>0</HiddenSlides>
  <MMClips>21</MMClips>
  <ScaleCrop>false</ScaleCrop>
  <HeadingPairs>
    <vt:vector size="6" baseType="variant">
      <vt:variant>
        <vt:lpstr>Theme</vt:lpstr>
      </vt:variant>
      <vt:variant>
        <vt:i4>4</vt:i4>
      </vt:variant>
      <vt:variant>
        <vt:lpstr>Embedded OLE Servers</vt:lpstr>
      </vt:variant>
      <vt:variant>
        <vt:i4>1</vt:i4>
      </vt:variant>
      <vt:variant>
        <vt:lpstr>Slide Titles</vt:lpstr>
      </vt:variant>
      <vt:variant>
        <vt:i4>77</vt:i4>
      </vt:variant>
    </vt:vector>
  </HeadingPairs>
  <TitlesOfParts>
    <vt:vector size="82" baseType="lpstr">
      <vt:lpstr>Office Theme</vt:lpstr>
      <vt:lpstr>2_Office Theme</vt:lpstr>
      <vt:lpstr>3_Office Theme</vt:lpstr>
      <vt:lpstr>1_Office Theme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153</cp:revision>
  <dcterms:created xsi:type="dcterms:W3CDTF">2020-04-24T05:38:17Z</dcterms:created>
  <dcterms:modified xsi:type="dcterms:W3CDTF">2021-01-25T14:32:27Z</dcterms:modified>
</cp:coreProperties>
</file>