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7" r:id="rId11"/>
    <p:sldId id="268" r:id="rId12"/>
    <p:sldId id="264" r:id="rId13"/>
    <p:sldId id="269" r:id="rId14"/>
    <p:sldId id="270" r:id="rId15"/>
    <p:sldId id="26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824" autoAdjust="0"/>
    <p:restoredTop sz="94660"/>
  </p:normalViewPr>
  <p:slideViewPr>
    <p:cSldViewPr snapToGrid="0">
      <p:cViewPr varScale="1">
        <p:scale>
          <a:sx n="57" d="100"/>
          <a:sy n="57" d="100"/>
        </p:scale>
        <p:origin x="108" y="4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4/22/2021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659027"/>
            <a:ext cx="10473559" cy="6096001"/>
          </a:xfrm>
        </p:spPr>
        <p:txBody>
          <a:bodyPr>
            <a:noAutofit/>
          </a:bodyPr>
          <a:lstStyle/>
          <a:p>
            <a:r>
              <a:rPr lang="en-US" sz="3200" dirty="0" err="1"/>
              <a:t>Bài</a:t>
            </a:r>
            <a:r>
              <a:rPr lang="en-US" sz="3200" dirty="0"/>
              <a:t> </a:t>
            </a:r>
            <a:r>
              <a:rPr lang="en-US" sz="3200" dirty="0" err="1"/>
              <a:t>tập</a:t>
            </a:r>
            <a:r>
              <a:rPr lang="en-US" sz="3200" dirty="0"/>
              <a:t> </a:t>
            </a:r>
            <a:r>
              <a:rPr lang="en-US" sz="3200" dirty="0" smtClean="0"/>
              <a:t>1:</a:t>
            </a:r>
          </a:p>
          <a:p>
            <a:r>
              <a:rPr lang="vi-VN" sz="3200" dirty="0" smtClean="0"/>
              <a:t>Bà </a:t>
            </a:r>
            <a:r>
              <a:rPr lang="vi-VN" sz="3200" dirty="0"/>
              <a:t>An và ông Ba yêu nhau, vì không có tiền nên không tổ chức lễ cưới chỉ ra phường đăng ký kết hôn, rồi chung sống với nhau và có 1 con trai tên là Can. Sau 2 năm chung sống không hạnh phúc, ông Ba dọn ra ở riêng và họ không có tài sản chung. </a:t>
            </a:r>
          </a:p>
          <a:p>
            <a:r>
              <a:rPr lang="vi-VN" sz="3200" dirty="0"/>
              <a:t>Khoảng 1 năm sau ông Ba làm ăn khấm khá, ông Ba yêu cô Danh và tổ chức tiệc cưới rất đông họ hàng, anh em và bạn bè đến dự, nhưng khi ra Ủy ban Nhân dân phường đăng ký kết hôn thì không được (vì bà An và ông Ba chưa ly dị). Sau đó bà Danh và ông Ba có 1 con gái chung là Giang</a:t>
            </a:r>
            <a:r>
              <a:rPr lang="vi-VN" sz="3200" dirty="0" smtClean="0"/>
              <a:t>.</a:t>
            </a:r>
            <a:endParaRPr lang="vi-VN" sz="3200" dirty="0"/>
          </a:p>
        </p:txBody>
      </p:sp>
    </p:spTree>
    <p:extLst>
      <p:ext uri="{BB962C8B-B14F-4D97-AF65-F5344CB8AC3E}">
        <p14:creationId xmlns:p14="http://schemas.microsoft.com/office/powerpoint/2010/main" val="28381442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772510"/>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1008993"/>
            <a:ext cx="9786171" cy="5849007"/>
          </a:xfrm>
        </p:spPr>
        <p:txBody>
          <a:bodyPr>
            <a:normAutofit fontScale="92500" lnSpcReduction="10000"/>
          </a:bodyPr>
          <a:lstStyle/>
          <a:p>
            <a:r>
              <a:rPr lang="vi-VN" sz="3200" dirty="0" smtClean="0"/>
              <a:t>Bốn </a:t>
            </a:r>
            <a:r>
              <a:rPr lang="vi-VN" sz="3200" dirty="0"/>
              <a:t>năm sau, ông Ba bị nhồi máu cơ tim và chết. Lúc đó ông có tài sản riêng là 300 triệu đồng, trước đó ông không viết di chúc, ngoài những người kể trên ông Ba không còn họ hàng thân thuộc nào cả.</a:t>
            </a:r>
          </a:p>
          <a:p>
            <a:r>
              <a:rPr lang="vi-VN" sz="3200" dirty="0"/>
              <a:t>Bằng kiến thức đã học anh /chị hãy cho biết:</a:t>
            </a:r>
          </a:p>
          <a:p>
            <a:r>
              <a:rPr lang="vi-VN" sz="3200" dirty="0"/>
              <a:t>a/ Hôn nhân giữa bà An và ông Ba có được pháp luật công nhận hay không? Tại sao? </a:t>
            </a:r>
          </a:p>
          <a:p>
            <a:r>
              <a:rPr lang="vi-VN" sz="3200" dirty="0"/>
              <a:t>b/ Hôn nhân giữa bà Danh và ông Ba có được pháp luật công nhận hay không? Tại sao? </a:t>
            </a:r>
          </a:p>
          <a:p>
            <a:r>
              <a:rPr lang="vi-VN" sz="3200" dirty="0"/>
              <a:t>c/ Những ai được hưởng thừa kế và những ai không được hưởng thừa kế của ông Ba? Giải thích từng trường hợp.</a:t>
            </a:r>
          </a:p>
          <a:p>
            <a:endParaRPr lang="en-US" dirty="0"/>
          </a:p>
        </p:txBody>
      </p:sp>
    </p:spTree>
    <p:extLst>
      <p:ext uri="{BB962C8B-B14F-4D97-AF65-F5344CB8AC3E}">
        <p14:creationId xmlns:p14="http://schemas.microsoft.com/office/powerpoint/2010/main" val="40806069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2995448"/>
          </a:xfrm>
        </p:spPr>
        <p:txBody>
          <a:bodyPr>
            <a:normAutofit fontScale="90000"/>
          </a:bodyPr>
          <a:lstStyle/>
          <a:p>
            <a:r>
              <a:rPr lang="en-US" dirty="0" smtClean="0"/>
              <a:t>a</a:t>
            </a:r>
            <a:r>
              <a:rPr lang="en-US" dirty="0"/>
              <a:t>/ </a:t>
            </a:r>
            <a:r>
              <a:rPr lang="vi-VN" dirty="0"/>
              <a:t>Hôn nhân giữa bà An và ông Ba có được pháp luật công nhận hay không? Tại sao? </a:t>
            </a:r>
            <a:endParaRPr lang="en-US" dirty="0"/>
          </a:p>
        </p:txBody>
      </p:sp>
      <p:sp>
        <p:nvSpPr>
          <p:cNvPr id="3" name="Subtitle 2"/>
          <p:cNvSpPr>
            <a:spLocks noGrp="1"/>
          </p:cNvSpPr>
          <p:nvPr>
            <p:ph type="subTitle" idx="1"/>
          </p:nvPr>
        </p:nvSpPr>
        <p:spPr>
          <a:xfrm>
            <a:off x="1718441" y="3389586"/>
            <a:ext cx="9786171" cy="3468414"/>
          </a:xfrm>
        </p:spPr>
        <p:txBody>
          <a:bodyPr>
            <a:normAutofit/>
          </a:bodyPr>
          <a:lstStyle/>
          <a:p>
            <a:endParaRPr lang="en-US" sz="3600" dirty="0" smtClean="0"/>
          </a:p>
          <a:p>
            <a:pPr marL="457200" indent="-457200">
              <a:buFontTx/>
              <a:buChar char="-"/>
            </a:pPr>
            <a:r>
              <a:rPr lang="vi-VN" sz="3600" dirty="0"/>
              <a:t>Hôn nhân giữa bà An và ông Ba </a:t>
            </a:r>
            <a:r>
              <a:rPr lang="vi-VN" sz="3600" dirty="0" smtClean="0"/>
              <a:t>được </a:t>
            </a:r>
            <a:r>
              <a:rPr lang="vi-VN" sz="3600" dirty="0"/>
              <a:t>pháp luật công </a:t>
            </a:r>
            <a:r>
              <a:rPr lang="vi-VN" sz="3600" dirty="0" smtClean="0"/>
              <a:t>nhận</a:t>
            </a:r>
            <a:r>
              <a:rPr lang="en-US" sz="3600" dirty="0" smtClean="0"/>
              <a:t>.</a:t>
            </a:r>
            <a:r>
              <a:rPr lang="vi-VN" sz="3600" dirty="0" smtClean="0"/>
              <a:t> </a:t>
            </a:r>
            <a:endParaRPr lang="en-US" sz="3600" dirty="0" smtClean="0"/>
          </a:p>
          <a:p>
            <a:pPr marL="457200" indent="-457200">
              <a:buFontTx/>
              <a:buChar char="-"/>
            </a:pPr>
            <a:r>
              <a:rPr lang="en-US" sz="3600" dirty="0" err="1" smtClean="0"/>
              <a:t>Tại</a:t>
            </a:r>
            <a:r>
              <a:rPr lang="en-US" sz="3600" dirty="0" smtClean="0"/>
              <a:t> </a:t>
            </a:r>
            <a:r>
              <a:rPr lang="en-US" sz="3600" dirty="0" err="1" smtClean="0"/>
              <a:t>vì</a:t>
            </a:r>
            <a:r>
              <a:rPr lang="en-US" sz="3600" dirty="0" smtClean="0"/>
              <a:t>:  </a:t>
            </a:r>
            <a:r>
              <a:rPr lang="en-US" sz="3600" dirty="0" err="1" smtClean="0"/>
              <a:t>Có</a:t>
            </a:r>
            <a:r>
              <a:rPr lang="en-US" sz="3600" dirty="0" smtClean="0"/>
              <a:t> </a:t>
            </a:r>
            <a:r>
              <a:rPr lang="en-US" sz="3600" dirty="0" err="1" smtClean="0"/>
              <a:t>giấy</a:t>
            </a:r>
            <a:r>
              <a:rPr lang="en-US" sz="3600" dirty="0" smtClean="0"/>
              <a:t> </a:t>
            </a:r>
            <a:r>
              <a:rPr lang="en-US" sz="3600" dirty="0" err="1" smtClean="0"/>
              <a:t>đăng</a:t>
            </a:r>
            <a:r>
              <a:rPr lang="en-US" sz="3600" dirty="0" smtClean="0"/>
              <a:t> </a:t>
            </a:r>
            <a:r>
              <a:rPr lang="en-US" sz="3600" dirty="0" err="1" smtClean="0"/>
              <a:t>ký</a:t>
            </a:r>
            <a:r>
              <a:rPr lang="en-US" sz="3600" dirty="0" smtClean="0"/>
              <a:t> </a:t>
            </a:r>
            <a:r>
              <a:rPr lang="en-US" sz="3600" dirty="0" err="1" smtClean="0"/>
              <a:t>kết</a:t>
            </a:r>
            <a:r>
              <a:rPr lang="en-US" sz="3600" dirty="0" smtClean="0"/>
              <a:t> </a:t>
            </a:r>
            <a:r>
              <a:rPr lang="en-US" sz="3600" dirty="0" err="1" smtClean="0"/>
              <a:t>hôn</a:t>
            </a:r>
            <a:r>
              <a:rPr lang="en-US" sz="3600" dirty="0" smtClean="0"/>
              <a:t> ……………</a:t>
            </a:r>
          </a:p>
          <a:p>
            <a:endParaRPr lang="vi-VN" sz="3600" dirty="0"/>
          </a:p>
          <a:p>
            <a:endParaRPr lang="en-US" dirty="0"/>
          </a:p>
        </p:txBody>
      </p:sp>
    </p:spTree>
    <p:extLst>
      <p:ext uri="{BB962C8B-B14F-4D97-AF65-F5344CB8AC3E}">
        <p14:creationId xmlns:p14="http://schemas.microsoft.com/office/powerpoint/2010/main" val="3190840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3026979"/>
          </a:xfrm>
        </p:spPr>
        <p:txBody>
          <a:bodyPr>
            <a:normAutofit fontScale="90000"/>
          </a:bodyPr>
          <a:lstStyle/>
          <a:p>
            <a:r>
              <a:rPr lang="vi-VN" dirty="0"/>
              <a:t>b/ Hôn nhân giữa bà Danh và ông Ba có được pháp luật công nhận hay không? Tại sao? </a:t>
            </a:r>
            <a:br>
              <a:rPr lang="vi-VN" dirty="0"/>
            </a:br>
            <a:endParaRPr lang="en-US" dirty="0"/>
          </a:p>
        </p:txBody>
      </p:sp>
      <p:sp>
        <p:nvSpPr>
          <p:cNvPr id="3" name="Subtitle 2"/>
          <p:cNvSpPr>
            <a:spLocks noGrp="1"/>
          </p:cNvSpPr>
          <p:nvPr>
            <p:ph type="subTitle" idx="1"/>
          </p:nvPr>
        </p:nvSpPr>
        <p:spPr>
          <a:xfrm>
            <a:off x="1718441" y="3168869"/>
            <a:ext cx="9786171" cy="3689131"/>
          </a:xfrm>
        </p:spPr>
        <p:txBody>
          <a:bodyPr>
            <a:normAutofit/>
          </a:bodyPr>
          <a:lstStyle/>
          <a:p>
            <a:pPr marL="457200" indent="-457200">
              <a:buFontTx/>
              <a:buChar char="-"/>
            </a:pPr>
            <a:r>
              <a:rPr lang="vi-VN" sz="3600" dirty="0"/>
              <a:t>Hôn nhân giữa bà Danh và ông Ba </a:t>
            </a:r>
            <a:r>
              <a:rPr lang="en-US" sz="3600" dirty="0" err="1" smtClean="0"/>
              <a:t>Không</a:t>
            </a:r>
            <a:r>
              <a:rPr lang="vi-VN" sz="3600" dirty="0" smtClean="0"/>
              <a:t> </a:t>
            </a:r>
            <a:r>
              <a:rPr lang="vi-VN" sz="3600" dirty="0"/>
              <a:t>được pháp luật công </a:t>
            </a:r>
            <a:r>
              <a:rPr lang="vi-VN" sz="3600" dirty="0" smtClean="0"/>
              <a:t>nhận</a:t>
            </a:r>
            <a:endParaRPr lang="en-US" sz="3600" dirty="0" smtClean="0"/>
          </a:p>
          <a:p>
            <a:pPr marL="457200" indent="-457200">
              <a:buFontTx/>
              <a:buChar char="-"/>
            </a:pPr>
            <a:r>
              <a:rPr lang="en-US" sz="3600" dirty="0" err="1"/>
              <a:t>Tại</a:t>
            </a:r>
            <a:r>
              <a:rPr lang="en-US" sz="3600" dirty="0"/>
              <a:t> </a:t>
            </a:r>
            <a:r>
              <a:rPr lang="en-US" sz="3600" dirty="0" err="1"/>
              <a:t>vì</a:t>
            </a:r>
            <a:r>
              <a:rPr lang="en-US" sz="3600" dirty="0"/>
              <a:t>: </a:t>
            </a:r>
            <a:r>
              <a:rPr lang="en-US" sz="3600" dirty="0" err="1" smtClean="0"/>
              <a:t>Không</a:t>
            </a:r>
            <a:r>
              <a:rPr lang="en-US" sz="3600" dirty="0" smtClean="0"/>
              <a:t> </a:t>
            </a:r>
            <a:r>
              <a:rPr lang="en-US" sz="3600" dirty="0" err="1" smtClean="0"/>
              <a:t>Có</a:t>
            </a:r>
            <a:r>
              <a:rPr lang="en-US" sz="3600" dirty="0" smtClean="0"/>
              <a:t> </a:t>
            </a:r>
            <a:r>
              <a:rPr lang="en-US" sz="3600" dirty="0" err="1"/>
              <a:t>giấy</a:t>
            </a:r>
            <a:r>
              <a:rPr lang="en-US" sz="3600" dirty="0"/>
              <a:t> </a:t>
            </a:r>
            <a:r>
              <a:rPr lang="en-US" sz="3600" dirty="0" err="1"/>
              <a:t>đăng</a:t>
            </a:r>
            <a:r>
              <a:rPr lang="en-US" sz="3600" dirty="0"/>
              <a:t> </a:t>
            </a:r>
            <a:r>
              <a:rPr lang="en-US" sz="3600" dirty="0" err="1"/>
              <a:t>ký</a:t>
            </a:r>
            <a:r>
              <a:rPr lang="en-US" sz="3600" dirty="0"/>
              <a:t> </a:t>
            </a:r>
            <a:r>
              <a:rPr lang="en-US" sz="3600" dirty="0" err="1"/>
              <a:t>kết</a:t>
            </a:r>
            <a:r>
              <a:rPr lang="en-US" sz="3600" dirty="0"/>
              <a:t> </a:t>
            </a:r>
            <a:r>
              <a:rPr lang="en-US" sz="3600" dirty="0" err="1"/>
              <a:t>hôn</a:t>
            </a:r>
            <a:r>
              <a:rPr lang="en-US" sz="3600" dirty="0"/>
              <a:t> </a:t>
            </a:r>
            <a:r>
              <a:rPr lang="en-US" sz="3600" dirty="0" smtClean="0"/>
              <a:t>……………</a:t>
            </a:r>
            <a:endParaRPr lang="en-US" sz="3600" dirty="0"/>
          </a:p>
          <a:p>
            <a:endParaRPr lang="vi-VN" sz="3200" dirty="0"/>
          </a:p>
          <a:p>
            <a:endParaRPr lang="en-US" dirty="0"/>
          </a:p>
        </p:txBody>
      </p:sp>
    </p:spTree>
    <p:extLst>
      <p:ext uri="{BB962C8B-B14F-4D97-AF65-F5344CB8AC3E}">
        <p14:creationId xmlns:p14="http://schemas.microsoft.com/office/powerpoint/2010/main" val="36218516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3957" y="1"/>
            <a:ext cx="10120655" cy="2979682"/>
          </a:xfrm>
        </p:spPr>
        <p:txBody>
          <a:bodyPr>
            <a:normAutofit fontScale="90000"/>
          </a:bodyPr>
          <a:lstStyle/>
          <a:p>
            <a:r>
              <a:rPr lang="vi-VN" dirty="0"/>
              <a:t>c/ Những ai được hưởng thừa kế và những ai không được hưởng thừa kế của ông Ba? Giải thích từng trường hợp</a:t>
            </a:r>
            <a:r>
              <a:rPr lang="vi-VN" dirty="0" smtClean="0"/>
              <a:t>.</a:t>
            </a:r>
            <a:endParaRPr lang="en-US" dirty="0"/>
          </a:p>
        </p:txBody>
      </p:sp>
      <p:sp>
        <p:nvSpPr>
          <p:cNvPr id="3" name="Subtitle 2"/>
          <p:cNvSpPr>
            <a:spLocks noGrp="1"/>
          </p:cNvSpPr>
          <p:nvPr>
            <p:ph type="subTitle" idx="1"/>
          </p:nvPr>
        </p:nvSpPr>
        <p:spPr>
          <a:xfrm>
            <a:off x="1718441" y="2979683"/>
            <a:ext cx="9786171" cy="3878317"/>
          </a:xfrm>
        </p:spPr>
        <p:txBody>
          <a:bodyPr>
            <a:normAutofit lnSpcReduction="10000"/>
          </a:bodyPr>
          <a:lstStyle/>
          <a:p>
            <a:pPr marL="457200" indent="-457200">
              <a:buFontTx/>
              <a:buChar char="-"/>
            </a:pPr>
            <a:r>
              <a:rPr lang="en-US" sz="3600" dirty="0" err="1" smtClean="0"/>
              <a:t>Được</a:t>
            </a:r>
            <a:r>
              <a:rPr lang="en-US" sz="3600" dirty="0" smtClean="0"/>
              <a:t> chia </a:t>
            </a:r>
            <a:r>
              <a:rPr lang="en-US" sz="3600" dirty="0" err="1" smtClean="0"/>
              <a:t>thừa</a:t>
            </a:r>
            <a:r>
              <a:rPr lang="en-US" sz="3600" dirty="0" smtClean="0"/>
              <a:t> </a:t>
            </a:r>
            <a:r>
              <a:rPr lang="en-US" sz="3600" dirty="0" err="1" smtClean="0"/>
              <a:t>kế</a:t>
            </a:r>
            <a:r>
              <a:rPr lang="en-US" sz="3600" dirty="0" smtClean="0"/>
              <a:t>: </a:t>
            </a:r>
            <a:r>
              <a:rPr lang="en-US" sz="3600" dirty="0" err="1" smtClean="0"/>
              <a:t>Bà</a:t>
            </a:r>
            <a:r>
              <a:rPr lang="en-US" sz="3600" dirty="0" smtClean="0"/>
              <a:t> An, Can, </a:t>
            </a:r>
            <a:r>
              <a:rPr lang="en-US" sz="3600" dirty="0" err="1" smtClean="0"/>
              <a:t>Giang</a:t>
            </a:r>
            <a:endParaRPr lang="en-US" sz="3600" dirty="0" smtClean="0"/>
          </a:p>
          <a:p>
            <a:pPr marL="457200" indent="-457200">
              <a:buFontTx/>
              <a:buChar char="-"/>
            </a:pPr>
            <a:r>
              <a:rPr lang="en-US" sz="3600" dirty="0" err="1" smtClean="0"/>
              <a:t>Không</a:t>
            </a:r>
            <a:r>
              <a:rPr lang="en-US" sz="3600" dirty="0" smtClean="0"/>
              <a:t> </a:t>
            </a:r>
            <a:r>
              <a:rPr lang="en-US" sz="3600" dirty="0" err="1" smtClean="0"/>
              <a:t>Được</a:t>
            </a:r>
            <a:r>
              <a:rPr lang="en-US" sz="3600" dirty="0" smtClean="0"/>
              <a:t> </a:t>
            </a:r>
            <a:r>
              <a:rPr lang="en-US" sz="3600" dirty="0"/>
              <a:t>chia </a:t>
            </a:r>
            <a:r>
              <a:rPr lang="en-US" sz="3600" dirty="0" err="1" smtClean="0"/>
              <a:t>thừa</a:t>
            </a:r>
            <a:r>
              <a:rPr lang="en-US" sz="3600" dirty="0" smtClean="0"/>
              <a:t> </a:t>
            </a:r>
            <a:r>
              <a:rPr lang="en-US" sz="3600" dirty="0" err="1"/>
              <a:t>kế</a:t>
            </a:r>
            <a:r>
              <a:rPr lang="en-US" sz="3600" dirty="0"/>
              <a:t>: </a:t>
            </a:r>
            <a:r>
              <a:rPr lang="en-US" sz="3600" dirty="0" err="1" smtClean="0"/>
              <a:t>Bà</a:t>
            </a:r>
            <a:r>
              <a:rPr lang="en-US" sz="3600" dirty="0" smtClean="0"/>
              <a:t> </a:t>
            </a:r>
            <a:r>
              <a:rPr lang="en-US" sz="3600" dirty="0" err="1" smtClean="0"/>
              <a:t>Danh</a:t>
            </a:r>
            <a:endParaRPr lang="en-US" sz="3600" dirty="0" smtClean="0"/>
          </a:p>
          <a:p>
            <a:pPr marL="457200" indent="-457200">
              <a:buFontTx/>
              <a:buChar char="-"/>
            </a:pPr>
            <a:r>
              <a:rPr lang="en-US" sz="3600" dirty="0" err="1" smtClean="0"/>
              <a:t>Tại</a:t>
            </a:r>
            <a:r>
              <a:rPr lang="en-US" sz="3600" dirty="0" smtClean="0"/>
              <a:t> </a:t>
            </a:r>
            <a:r>
              <a:rPr lang="en-US" sz="3600" dirty="0" err="1"/>
              <a:t>vì</a:t>
            </a:r>
            <a:r>
              <a:rPr lang="en-US" sz="3600" dirty="0"/>
              <a:t>:  </a:t>
            </a:r>
            <a:endParaRPr lang="en-US" sz="3600" dirty="0" smtClean="0"/>
          </a:p>
          <a:p>
            <a:pPr marL="457200" indent="-457200">
              <a:buFontTx/>
              <a:buChar char="-"/>
            </a:pPr>
            <a:r>
              <a:rPr lang="en-US" sz="3600" dirty="0" err="1" smtClean="0"/>
              <a:t>Bà</a:t>
            </a:r>
            <a:r>
              <a:rPr lang="en-US" sz="3600" dirty="0" smtClean="0"/>
              <a:t> An: </a:t>
            </a:r>
            <a:r>
              <a:rPr lang="en-US" sz="3600" dirty="0" err="1" smtClean="0"/>
              <a:t>Vợ</a:t>
            </a:r>
            <a:r>
              <a:rPr lang="en-US" sz="3600" dirty="0" smtClean="0"/>
              <a:t> </a:t>
            </a:r>
            <a:r>
              <a:rPr lang="en-US" sz="3600" dirty="0" err="1" smtClean="0"/>
              <a:t>chính</a:t>
            </a:r>
            <a:r>
              <a:rPr lang="en-US" sz="3600" dirty="0" smtClean="0"/>
              <a:t> </a:t>
            </a:r>
            <a:r>
              <a:rPr lang="en-US" sz="3600" dirty="0" err="1" smtClean="0"/>
              <a:t>thức</a:t>
            </a:r>
            <a:r>
              <a:rPr lang="en-US" sz="3600" dirty="0" smtClean="0"/>
              <a:t> </a:t>
            </a:r>
            <a:r>
              <a:rPr lang="en-US" sz="3600" dirty="0" err="1" smtClean="0"/>
              <a:t>của</a:t>
            </a:r>
            <a:r>
              <a:rPr lang="en-US" sz="3600" dirty="0" smtClean="0"/>
              <a:t> </a:t>
            </a:r>
            <a:r>
              <a:rPr lang="en-US" sz="3600" dirty="0" err="1" smtClean="0"/>
              <a:t>ông</a:t>
            </a:r>
            <a:r>
              <a:rPr lang="en-US" sz="3600" dirty="0" smtClean="0"/>
              <a:t> Ba</a:t>
            </a:r>
          </a:p>
          <a:p>
            <a:pPr marL="457200" indent="-457200">
              <a:buFontTx/>
              <a:buChar char="-"/>
            </a:pPr>
            <a:r>
              <a:rPr lang="en-US" sz="3600" dirty="0" smtClean="0"/>
              <a:t>Can</a:t>
            </a:r>
            <a:r>
              <a:rPr lang="en-US" sz="3600" dirty="0"/>
              <a:t>, </a:t>
            </a:r>
            <a:r>
              <a:rPr lang="en-US" sz="3600" dirty="0" err="1" smtClean="0"/>
              <a:t>Giang</a:t>
            </a:r>
            <a:r>
              <a:rPr lang="en-US" sz="3600" dirty="0" smtClean="0"/>
              <a:t>: </a:t>
            </a:r>
            <a:r>
              <a:rPr lang="en-US" sz="3600" dirty="0" err="1" smtClean="0"/>
              <a:t>là</a:t>
            </a:r>
            <a:r>
              <a:rPr lang="en-US" sz="3600" dirty="0" smtClean="0"/>
              <a:t> con </a:t>
            </a:r>
            <a:r>
              <a:rPr lang="en-US" sz="3600" dirty="0" err="1" smtClean="0"/>
              <a:t>ruột</a:t>
            </a:r>
            <a:r>
              <a:rPr lang="en-US" sz="3600" dirty="0" smtClean="0"/>
              <a:t> </a:t>
            </a:r>
            <a:r>
              <a:rPr lang="en-US" sz="3600" dirty="0" err="1" smtClean="0"/>
              <a:t>của</a:t>
            </a:r>
            <a:r>
              <a:rPr lang="en-US" sz="3600" dirty="0" smtClean="0"/>
              <a:t> </a:t>
            </a:r>
            <a:r>
              <a:rPr lang="en-US" sz="3600" dirty="0" err="1"/>
              <a:t>ông</a:t>
            </a:r>
            <a:r>
              <a:rPr lang="en-US" sz="3600" dirty="0"/>
              <a:t> Ba</a:t>
            </a:r>
          </a:p>
          <a:p>
            <a:pPr marL="457200" indent="-457200">
              <a:buFontTx/>
              <a:buChar char="-"/>
            </a:pPr>
            <a:r>
              <a:rPr lang="en-US" sz="3600" dirty="0" err="1"/>
              <a:t>Bà</a:t>
            </a:r>
            <a:r>
              <a:rPr lang="en-US" sz="3600" dirty="0"/>
              <a:t> </a:t>
            </a:r>
            <a:r>
              <a:rPr lang="en-US" sz="3600" dirty="0" err="1" smtClean="0"/>
              <a:t>Danh</a:t>
            </a:r>
            <a:r>
              <a:rPr lang="en-US" sz="3600" dirty="0" smtClean="0"/>
              <a:t>: </a:t>
            </a:r>
            <a:r>
              <a:rPr lang="en-US" sz="3600" dirty="0" err="1" smtClean="0"/>
              <a:t>không</a:t>
            </a:r>
            <a:r>
              <a:rPr lang="en-US" sz="3600" dirty="0" smtClean="0"/>
              <a:t> </a:t>
            </a:r>
            <a:r>
              <a:rPr lang="en-US" sz="3600" dirty="0" err="1" smtClean="0"/>
              <a:t>được</a:t>
            </a:r>
            <a:r>
              <a:rPr lang="en-US" sz="3600" dirty="0" smtClean="0"/>
              <a:t> </a:t>
            </a:r>
            <a:r>
              <a:rPr lang="en-US" sz="3600" dirty="0" err="1" smtClean="0"/>
              <a:t>xem</a:t>
            </a:r>
            <a:r>
              <a:rPr lang="en-US" sz="3600" dirty="0" smtClean="0"/>
              <a:t> </a:t>
            </a:r>
            <a:r>
              <a:rPr lang="en-US" sz="3600" dirty="0" err="1" smtClean="0"/>
              <a:t>là</a:t>
            </a:r>
            <a:r>
              <a:rPr lang="en-US" sz="3600" dirty="0" smtClean="0"/>
              <a:t> </a:t>
            </a:r>
            <a:r>
              <a:rPr lang="en-US" sz="3600" dirty="0" err="1" smtClean="0"/>
              <a:t>vợ</a:t>
            </a:r>
            <a:endParaRPr lang="en-US" sz="3600" dirty="0"/>
          </a:p>
          <a:p>
            <a:endParaRPr lang="vi-VN" sz="3200" dirty="0"/>
          </a:p>
          <a:p>
            <a:endParaRPr lang="en-US" dirty="0"/>
          </a:p>
        </p:txBody>
      </p:sp>
    </p:spTree>
    <p:extLst>
      <p:ext uri="{BB962C8B-B14F-4D97-AF65-F5344CB8AC3E}">
        <p14:creationId xmlns:p14="http://schemas.microsoft.com/office/powerpoint/2010/main" val="27555298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613938" y="819807"/>
            <a:ext cx="10473559" cy="6038193"/>
          </a:xfrm>
        </p:spPr>
        <p:txBody>
          <a:bodyPr>
            <a:noAutofit/>
          </a:bodyPr>
          <a:lstStyle/>
          <a:p>
            <a:r>
              <a:rPr lang="en-US" sz="3200" dirty="0" err="1"/>
              <a:t>Bài</a:t>
            </a:r>
            <a:r>
              <a:rPr lang="en-US" sz="3200" dirty="0"/>
              <a:t> </a:t>
            </a:r>
            <a:r>
              <a:rPr lang="en-US" sz="3200" dirty="0" err="1"/>
              <a:t>tập</a:t>
            </a:r>
            <a:r>
              <a:rPr lang="en-US" sz="3200" dirty="0"/>
              <a:t> 4</a:t>
            </a:r>
            <a:r>
              <a:rPr lang="en-US" sz="3200" dirty="0" smtClean="0"/>
              <a:t>:</a:t>
            </a:r>
          </a:p>
          <a:p>
            <a:r>
              <a:rPr lang="vi-VN" sz="3200" dirty="0"/>
              <a:t>Lý Việt Nghĩa 16 tuổi (vào ngày 01 tháng 05 năm 2015) em đang sinh sống với dì ruột cùng cha, mẹ tại tỉnh Cà Mau. Lý Việt Nghĩa được Lý Nhân Bản là ông nội ruột quý mến, ông đã để lại di chúc cho thừa kế một căn nhà tại Quận Y, TP Hà Nội có trị giá 900 triệu VNĐ. Một tháng sau ông Lý Nhân Bản qua đời, trong đám tang ông nội, Lý Việt Nghĩa được biết ông nội mình còn một người con là Lý Bôn bị mất khả năng nhận thức và điều khiển hành vi (bị tâm thần), hiện tại đã và đang sinh sống với họ hàng tại Quận Z, TP HCM; </a:t>
            </a:r>
          </a:p>
        </p:txBody>
      </p:sp>
    </p:spTree>
    <p:extLst>
      <p:ext uri="{BB962C8B-B14F-4D97-AF65-F5344CB8AC3E}">
        <p14:creationId xmlns:p14="http://schemas.microsoft.com/office/powerpoint/2010/main" val="2178819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819807"/>
          </a:xfrm>
        </p:spPr>
        <p:txBody>
          <a:bodyPr>
            <a:normAutofit fontScale="90000"/>
          </a:bodyPr>
          <a:lstStyle/>
          <a:p>
            <a:r>
              <a:rPr lang="nl-NL" b="1" dirty="0" smtClean="0"/>
              <a:t>PHÁP </a:t>
            </a:r>
            <a:r>
              <a:rPr lang="nl-NL" b="1" dirty="0"/>
              <a:t>LUẬT DÂN SỰ </a:t>
            </a:r>
            <a:endParaRPr lang="en-US" dirty="0"/>
          </a:p>
        </p:txBody>
      </p:sp>
      <p:sp>
        <p:nvSpPr>
          <p:cNvPr id="3" name="Subtitle 2"/>
          <p:cNvSpPr>
            <a:spLocks noGrp="1"/>
          </p:cNvSpPr>
          <p:nvPr>
            <p:ph type="subTitle" idx="1"/>
          </p:nvPr>
        </p:nvSpPr>
        <p:spPr>
          <a:xfrm>
            <a:off x="1718441" y="646387"/>
            <a:ext cx="10473559" cy="6211614"/>
          </a:xfrm>
        </p:spPr>
        <p:txBody>
          <a:bodyPr>
            <a:noAutofit/>
          </a:bodyPr>
          <a:lstStyle/>
          <a:p>
            <a:r>
              <a:rPr lang="en-US" sz="3200" dirty="0" err="1"/>
              <a:t>Bài</a:t>
            </a:r>
            <a:r>
              <a:rPr lang="en-US" sz="3200" dirty="0"/>
              <a:t> </a:t>
            </a:r>
            <a:r>
              <a:rPr lang="en-US" sz="3200" dirty="0" err="1"/>
              <a:t>tập</a:t>
            </a:r>
            <a:r>
              <a:rPr lang="en-US" sz="3200" dirty="0"/>
              <a:t> 4</a:t>
            </a:r>
            <a:r>
              <a:rPr lang="en-US" sz="3200" dirty="0" smtClean="0"/>
              <a:t>:</a:t>
            </a:r>
          </a:p>
          <a:p>
            <a:r>
              <a:rPr lang="vi-VN" sz="3200" dirty="0" smtClean="0"/>
              <a:t>Đến </a:t>
            </a:r>
            <a:r>
              <a:rPr lang="vi-VN" sz="3200" dirty="0"/>
              <a:t>ngày 01 tháng 09 năm 2015 để quản lý tài sản hiệu quả nên Lý Việt Nghĩa muốn tự mình bán căn nhà trên. </a:t>
            </a:r>
          </a:p>
          <a:p>
            <a:r>
              <a:rPr lang="vi-VN" sz="3200" dirty="0"/>
              <a:t>Bằng kiến thức pháp luật đã học, hãy cho biết:</a:t>
            </a:r>
          </a:p>
          <a:p>
            <a:r>
              <a:rPr lang="vi-VN" sz="3200" dirty="0"/>
              <a:t>a.Di chúc này có hiệu lực hay không? Tại sao? </a:t>
            </a:r>
          </a:p>
          <a:p>
            <a:r>
              <a:rPr lang="vi-VN" sz="3200" dirty="0"/>
              <a:t>b.Hãy xác định hàng thừa kế thứ 01? xác định di sản thừa kế? hãy xác định 1 suất thừa kế theo pháp luật? </a:t>
            </a:r>
          </a:p>
          <a:p>
            <a:r>
              <a:rPr lang="vi-VN" sz="3200" dirty="0"/>
              <a:t>c.Nếu thực hiện theo di chúc của Lý Nhân Bản, tài sản là căn nhà sau khi bán sẽ được định đoạt như thế nào? </a:t>
            </a:r>
          </a:p>
          <a:p>
            <a:r>
              <a:rPr lang="vi-VN" sz="3200" dirty="0"/>
              <a:t>d. Lý Việt Nghĩa có được trực tiếp thực hiện ý muốn của mình không? Tại sao ?</a:t>
            </a:r>
          </a:p>
        </p:txBody>
      </p:sp>
    </p:spTree>
    <p:extLst>
      <p:ext uri="{BB962C8B-B14F-4D97-AF65-F5344CB8AC3E}">
        <p14:creationId xmlns:p14="http://schemas.microsoft.com/office/powerpoint/2010/main" val="447288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0"/>
            <a:ext cx="8915399" cy="1418897"/>
          </a:xfrm>
        </p:spPr>
        <p:txBody>
          <a:bodyPr>
            <a:normAutofit fontScale="90000"/>
          </a:bodyPr>
          <a:lstStyle/>
          <a:p>
            <a:r>
              <a:rPr lang="vi-VN" dirty="0"/>
              <a:t>a</a:t>
            </a:r>
            <a:r>
              <a:rPr lang="vi-VN" dirty="0" smtClean="0"/>
              <a:t>.</a:t>
            </a:r>
            <a:r>
              <a:rPr lang="en-US" dirty="0" smtClean="0"/>
              <a:t> </a:t>
            </a:r>
            <a:r>
              <a:rPr lang="vi-VN" dirty="0" smtClean="0"/>
              <a:t>Di </a:t>
            </a:r>
            <a:r>
              <a:rPr lang="vi-VN" dirty="0"/>
              <a:t>chúc này có hiệu lực hay không? Tại sao? </a:t>
            </a:r>
            <a:endParaRPr lang="vi-VN" dirty="0"/>
          </a:p>
        </p:txBody>
      </p:sp>
      <p:sp>
        <p:nvSpPr>
          <p:cNvPr id="3" name="Subtitle 2"/>
          <p:cNvSpPr>
            <a:spLocks noGrp="1"/>
          </p:cNvSpPr>
          <p:nvPr>
            <p:ph type="subTitle" idx="1"/>
          </p:nvPr>
        </p:nvSpPr>
        <p:spPr>
          <a:xfrm>
            <a:off x="1718441" y="2017986"/>
            <a:ext cx="10473559" cy="4840014"/>
          </a:xfrm>
        </p:spPr>
        <p:txBody>
          <a:bodyPr>
            <a:noAutofit/>
          </a:bodyPr>
          <a:lstStyle/>
          <a:p>
            <a:pPr marL="457200" indent="-457200">
              <a:buFontTx/>
              <a:buChar char="-"/>
            </a:pPr>
            <a:r>
              <a:rPr lang="vi-VN" sz="3200" dirty="0"/>
              <a:t>Di chúc này có hiệu lực</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a:t>
            </a:r>
            <a:r>
              <a:rPr lang="en-US" sz="3200" dirty="0" err="1" smtClean="0"/>
              <a:t>Thể</a:t>
            </a:r>
            <a:r>
              <a:rPr lang="en-US" sz="3200" dirty="0" smtClean="0"/>
              <a:t> </a:t>
            </a:r>
            <a:r>
              <a:rPr lang="en-US" sz="3200" dirty="0" err="1" smtClean="0"/>
              <a:t>hiện</a:t>
            </a:r>
            <a:r>
              <a:rPr lang="en-US" sz="3200" dirty="0" smtClean="0"/>
              <a:t> ý </a:t>
            </a:r>
            <a:r>
              <a:rPr lang="en-US" sz="3200" dirty="0" err="1" smtClean="0"/>
              <a:t>chí</a:t>
            </a:r>
            <a:r>
              <a:rPr lang="en-US" sz="3200" dirty="0" smtClean="0"/>
              <a:t> </a:t>
            </a:r>
            <a:r>
              <a:rPr lang="en-US" sz="3200" dirty="0" err="1" smtClean="0"/>
              <a:t>của</a:t>
            </a:r>
            <a:r>
              <a:rPr lang="en-US" sz="3200" dirty="0" smtClean="0"/>
              <a:t> </a:t>
            </a:r>
            <a:r>
              <a:rPr lang="en-US" sz="3200" dirty="0" err="1" smtClean="0"/>
              <a:t>người</a:t>
            </a:r>
            <a:r>
              <a:rPr lang="en-US" sz="3200" dirty="0" smtClean="0"/>
              <a:t> </a:t>
            </a:r>
            <a:r>
              <a:rPr lang="en-US" sz="3200" dirty="0" err="1" smtClean="0"/>
              <a:t>có</a:t>
            </a:r>
            <a:r>
              <a:rPr lang="en-US" sz="3200" dirty="0" smtClean="0"/>
              <a:t> </a:t>
            </a:r>
            <a:r>
              <a:rPr lang="en-US" sz="3200" dirty="0" err="1" smtClean="0"/>
              <a:t>tài</a:t>
            </a:r>
            <a:r>
              <a:rPr lang="en-US" sz="3200" dirty="0" smtClean="0"/>
              <a:t> </a:t>
            </a:r>
            <a:r>
              <a:rPr lang="en-US" sz="3200" dirty="0" err="1" smtClean="0"/>
              <a:t>sản</a:t>
            </a:r>
            <a:endParaRPr lang="en-US" sz="3200" dirty="0" smtClean="0"/>
          </a:p>
          <a:p>
            <a:pPr marL="457200" indent="-457200">
              <a:buFontTx/>
              <a:buChar char="-"/>
            </a:pPr>
            <a:endParaRPr lang="en-US" sz="3200" dirty="0" smtClean="0"/>
          </a:p>
        </p:txBody>
      </p:sp>
    </p:spTree>
    <p:extLst>
      <p:ext uri="{BB962C8B-B14F-4D97-AF65-F5344CB8AC3E}">
        <p14:creationId xmlns:p14="http://schemas.microsoft.com/office/powerpoint/2010/main" val="34282113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vi-VN" sz="3200" dirty="0" smtClean="0"/>
              <a:t>hàng </a:t>
            </a:r>
            <a:r>
              <a:rPr lang="vi-VN" sz="3200" dirty="0"/>
              <a:t>thừa kế thứ </a:t>
            </a:r>
            <a:r>
              <a:rPr lang="vi-VN" sz="3200" dirty="0" smtClean="0"/>
              <a:t>01</a:t>
            </a:r>
            <a:r>
              <a:rPr lang="en-US" sz="3200" dirty="0" smtClean="0"/>
              <a:t>: </a:t>
            </a:r>
          </a:p>
          <a:p>
            <a:r>
              <a:rPr lang="en-US" sz="3200" dirty="0" smtClean="0"/>
              <a:t>-</a:t>
            </a:r>
            <a:r>
              <a:rPr lang="vi-VN" sz="3200" dirty="0" smtClean="0"/>
              <a:t>di </a:t>
            </a:r>
            <a:r>
              <a:rPr lang="vi-VN" sz="3200" dirty="0"/>
              <a:t>sản thừa </a:t>
            </a:r>
            <a:r>
              <a:rPr lang="vi-VN" sz="3200" dirty="0" smtClean="0"/>
              <a:t>kế</a:t>
            </a:r>
            <a:r>
              <a:rPr lang="en-US" sz="3200" dirty="0" smtClean="0"/>
              <a:t>:</a:t>
            </a:r>
          </a:p>
          <a:p>
            <a:r>
              <a:rPr lang="en-US" sz="3200" dirty="0" smtClean="0"/>
              <a:t>-</a:t>
            </a:r>
            <a:r>
              <a:rPr lang="en-US" sz="3200" dirty="0" err="1" smtClean="0"/>
              <a:t>Thời</a:t>
            </a:r>
            <a:r>
              <a:rPr lang="en-US" sz="3200" dirty="0" smtClean="0"/>
              <a:t> </a:t>
            </a:r>
            <a:r>
              <a:rPr lang="en-US" sz="3200" dirty="0" err="1" smtClean="0"/>
              <a:t>điểm</a:t>
            </a:r>
            <a:r>
              <a:rPr lang="en-US" sz="3200" dirty="0" smtClean="0"/>
              <a:t> </a:t>
            </a:r>
            <a:r>
              <a:rPr lang="en-US" sz="3200" dirty="0" err="1" smtClean="0"/>
              <a:t>mở</a:t>
            </a:r>
            <a:r>
              <a:rPr lang="en-US" sz="3200" dirty="0" smtClean="0"/>
              <a:t> </a:t>
            </a:r>
            <a:r>
              <a:rPr lang="en-US" sz="3200" dirty="0" err="1" smtClean="0"/>
              <a:t>thừa</a:t>
            </a:r>
            <a:r>
              <a:rPr lang="en-US" sz="3200" dirty="0" smtClean="0"/>
              <a:t> </a:t>
            </a:r>
            <a:r>
              <a:rPr lang="en-US" sz="3200" dirty="0" err="1" smtClean="0"/>
              <a:t>kế</a:t>
            </a:r>
            <a:r>
              <a:rPr lang="en-US" sz="3200" dirty="0" smtClean="0"/>
              <a:t>:</a:t>
            </a:r>
          </a:p>
          <a:p>
            <a:r>
              <a:rPr lang="en-US" sz="3200" dirty="0" smtClean="0"/>
              <a:t>-</a:t>
            </a:r>
            <a:r>
              <a:rPr lang="vi-VN" sz="3200" dirty="0" smtClean="0"/>
              <a:t>1 </a:t>
            </a:r>
            <a:r>
              <a:rPr lang="vi-VN" sz="3200" dirty="0"/>
              <a:t>suất thừa kế theo pháp </a:t>
            </a:r>
            <a:r>
              <a:rPr lang="vi-VN" sz="3200" dirty="0" smtClean="0"/>
              <a:t>luật</a:t>
            </a:r>
            <a:r>
              <a:rPr lang="en-US" sz="3200" dirty="0" smtClean="0"/>
              <a:t>:</a:t>
            </a:r>
          </a:p>
          <a:p>
            <a:endParaRPr lang="en-US" sz="3200" dirty="0" smtClean="0"/>
          </a:p>
        </p:txBody>
      </p:sp>
    </p:spTree>
    <p:extLst>
      <p:ext uri="{BB962C8B-B14F-4D97-AF65-F5344CB8AC3E}">
        <p14:creationId xmlns:p14="http://schemas.microsoft.com/office/powerpoint/2010/main" val="568028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vi-VN" sz="3200" dirty="0" smtClean="0"/>
              <a:t>hàng </a:t>
            </a:r>
            <a:r>
              <a:rPr lang="vi-VN" sz="3200" dirty="0"/>
              <a:t>thừa kế thứ </a:t>
            </a:r>
            <a:r>
              <a:rPr lang="vi-VN" sz="3200" dirty="0" smtClean="0"/>
              <a:t>01</a:t>
            </a:r>
            <a:r>
              <a:rPr lang="en-US" sz="3200" dirty="0" smtClean="0"/>
              <a:t>: Cha </a:t>
            </a:r>
            <a:r>
              <a:rPr lang="en-US" sz="3200" dirty="0" err="1" smtClean="0"/>
              <a:t>của</a:t>
            </a:r>
            <a:r>
              <a:rPr lang="en-US" sz="3200" dirty="0" smtClean="0"/>
              <a:t> </a:t>
            </a:r>
            <a:r>
              <a:rPr lang="en-US" sz="3200" dirty="0" err="1" smtClean="0"/>
              <a:t>Nghĩa</a:t>
            </a:r>
            <a:r>
              <a:rPr lang="en-US" sz="3200" dirty="0" smtClean="0"/>
              <a:t> </a:t>
            </a:r>
            <a:r>
              <a:rPr lang="en-US" sz="3200" dirty="0" err="1" smtClean="0"/>
              <a:t>và</a:t>
            </a:r>
            <a:r>
              <a:rPr lang="en-US" sz="3200" dirty="0" smtClean="0"/>
              <a:t> </a:t>
            </a:r>
            <a:r>
              <a:rPr lang="en-US" sz="3200" dirty="0" err="1" smtClean="0"/>
              <a:t>Lý</a:t>
            </a:r>
            <a:r>
              <a:rPr lang="en-US" sz="3200" dirty="0" smtClean="0"/>
              <a:t> </a:t>
            </a:r>
            <a:r>
              <a:rPr lang="en-US" sz="3200" dirty="0" err="1" smtClean="0"/>
              <a:t>Bôn</a:t>
            </a:r>
            <a:r>
              <a:rPr lang="en-US" sz="3200" dirty="0" smtClean="0"/>
              <a:t> (con </a:t>
            </a:r>
            <a:r>
              <a:rPr lang="en-US" sz="3200" dirty="0" err="1" smtClean="0"/>
              <a:t>ruột</a:t>
            </a:r>
            <a:r>
              <a:rPr lang="en-US" sz="3200" dirty="0" smtClean="0"/>
              <a:t> </a:t>
            </a:r>
            <a:r>
              <a:rPr lang="en-US" sz="3200" dirty="0" err="1" smtClean="0"/>
              <a:t>của</a:t>
            </a:r>
            <a:r>
              <a:rPr lang="en-US" sz="3200" dirty="0" smtClean="0"/>
              <a:t> </a:t>
            </a:r>
            <a:r>
              <a:rPr lang="en-US" sz="3200" dirty="0" err="1" smtClean="0"/>
              <a:t>ông</a:t>
            </a:r>
            <a:r>
              <a:rPr lang="en-US" sz="3200" dirty="0" smtClean="0"/>
              <a:t> </a:t>
            </a:r>
            <a:r>
              <a:rPr lang="en-US" sz="3200" dirty="0" err="1" smtClean="0"/>
              <a:t>nội</a:t>
            </a:r>
            <a:r>
              <a:rPr lang="en-US" sz="3200" dirty="0" smtClean="0"/>
              <a:t>)</a:t>
            </a:r>
          </a:p>
          <a:p>
            <a:r>
              <a:rPr lang="en-US" sz="3200" dirty="0" smtClean="0"/>
              <a:t>-</a:t>
            </a:r>
            <a:r>
              <a:rPr lang="vi-VN" sz="3200" dirty="0" smtClean="0"/>
              <a:t>di </a:t>
            </a:r>
            <a:r>
              <a:rPr lang="vi-VN" sz="3200" dirty="0"/>
              <a:t>sản thừa </a:t>
            </a:r>
            <a:r>
              <a:rPr lang="vi-VN" sz="3200" dirty="0" smtClean="0"/>
              <a:t>kế</a:t>
            </a:r>
            <a:r>
              <a:rPr lang="en-US" sz="3200" dirty="0" smtClean="0"/>
              <a:t>: </a:t>
            </a:r>
            <a:r>
              <a:rPr lang="en-US" sz="3200" dirty="0" err="1" smtClean="0"/>
              <a:t>Phần</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của</a:t>
            </a:r>
            <a:r>
              <a:rPr lang="en-US" sz="3200" dirty="0" smtClean="0"/>
              <a:t> </a:t>
            </a:r>
            <a:r>
              <a:rPr lang="en-US" sz="3200" dirty="0" err="1" smtClean="0"/>
              <a:t>người</a:t>
            </a:r>
            <a:r>
              <a:rPr lang="en-US" sz="3200" dirty="0" smtClean="0"/>
              <a:t> </a:t>
            </a:r>
            <a:r>
              <a:rPr lang="en-US" sz="3200" dirty="0" err="1" smtClean="0"/>
              <a:t>chết</a:t>
            </a:r>
            <a:r>
              <a:rPr lang="en-US" sz="3200" dirty="0" smtClean="0"/>
              <a:t> </a:t>
            </a:r>
            <a:r>
              <a:rPr lang="en-US" sz="3200" dirty="0" err="1" smtClean="0"/>
              <a:t>để</a:t>
            </a:r>
            <a:r>
              <a:rPr lang="en-US" sz="3200" dirty="0" smtClean="0"/>
              <a:t> </a:t>
            </a:r>
            <a:r>
              <a:rPr lang="en-US" sz="3200" dirty="0" err="1" smtClean="0"/>
              <a:t>lại</a:t>
            </a:r>
            <a:r>
              <a:rPr lang="en-US" sz="3200" dirty="0" smtClean="0"/>
              <a:t> (</a:t>
            </a:r>
            <a:r>
              <a:rPr lang="en-US" sz="3200" dirty="0" err="1" smtClean="0"/>
              <a:t>căn</a:t>
            </a:r>
            <a:r>
              <a:rPr lang="en-US" sz="3200" dirty="0" smtClean="0"/>
              <a:t> </a:t>
            </a:r>
            <a:r>
              <a:rPr lang="en-US" sz="3200" dirty="0" err="1" smtClean="0"/>
              <a:t>nhà</a:t>
            </a:r>
            <a:r>
              <a:rPr lang="en-US" sz="3200" dirty="0" smtClean="0"/>
              <a:t> </a:t>
            </a:r>
            <a:r>
              <a:rPr lang="en-US" sz="3200" dirty="0" err="1" smtClean="0"/>
              <a:t>trị</a:t>
            </a:r>
            <a:r>
              <a:rPr lang="en-US" sz="3200" dirty="0" smtClean="0"/>
              <a:t> </a:t>
            </a:r>
            <a:r>
              <a:rPr lang="en-US" sz="3200" dirty="0" err="1" smtClean="0"/>
              <a:t>giá</a:t>
            </a:r>
            <a:r>
              <a:rPr lang="en-US" sz="3200" dirty="0" smtClean="0"/>
              <a:t> 900 </a:t>
            </a:r>
            <a:r>
              <a:rPr lang="en-US" sz="3200" dirty="0" err="1" smtClean="0"/>
              <a:t>triệu</a:t>
            </a:r>
            <a:r>
              <a:rPr lang="en-US" sz="3200" dirty="0" smtClean="0"/>
              <a:t>).</a:t>
            </a:r>
          </a:p>
          <a:p>
            <a:endParaRPr lang="en-US" sz="3200" dirty="0" smtClean="0"/>
          </a:p>
        </p:txBody>
      </p:sp>
    </p:spTree>
    <p:extLst>
      <p:ext uri="{BB962C8B-B14F-4D97-AF65-F5344CB8AC3E}">
        <p14:creationId xmlns:p14="http://schemas.microsoft.com/office/powerpoint/2010/main" val="1033325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3247697"/>
          </a:xfrm>
        </p:spPr>
        <p:txBody>
          <a:bodyPr>
            <a:normAutofit fontScale="90000"/>
          </a:bodyPr>
          <a:lstStyle/>
          <a:p>
            <a:r>
              <a:rPr lang="vi-VN" dirty="0"/>
              <a:t>b.Hãy xác định hàng thừa kế thứ 01? xác định di sản thừa kế? hãy xác định 1 suất thừa kế theo pháp luật? </a:t>
            </a:r>
          </a:p>
        </p:txBody>
      </p:sp>
      <p:sp>
        <p:nvSpPr>
          <p:cNvPr id="3" name="Subtitle 2"/>
          <p:cNvSpPr>
            <a:spLocks noGrp="1"/>
          </p:cNvSpPr>
          <p:nvPr>
            <p:ph type="subTitle" idx="1"/>
          </p:nvPr>
        </p:nvSpPr>
        <p:spPr>
          <a:xfrm>
            <a:off x="1718441" y="3767958"/>
            <a:ext cx="10473559" cy="3090041"/>
          </a:xfrm>
        </p:spPr>
        <p:txBody>
          <a:bodyPr>
            <a:noAutofit/>
          </a:bodyPr>
          <a:lstStyle/>
          <a:p>
            <a:r>
              <a:rPr lang="en-US" sz="3200" dirty="0" smtClean="0"/>
              <a:t>-</a:t>
            </a:r>
            <a:r>
              <a:rPr lang="en-US" sz="3200" dirty="0" err="1" smtClean="0"/>
              <a:t>Thời</a:t>
            </a:r>
            <a:r>
              <a:rPr lang="en-US" sz="3200" dirty="0" smtClean="0"/>
              <a:t> </a:t>
            </a:r>
            <a:r>
              <a:rPr lang="en-US" sz="3200" dirty="0" err="1" smtClean="0"/>
              <a:t>điểm</a:t>
            </a:r>
            <a:r>
              <a:rPr lang="en-US" sz="3200" dirty="0" smtClean="0"/>
              <a:t> </a:t>
            </a:r>
            <a:r>
              <a:rPr lang="en-US" sz="3200" dirty="0" err="1" smtClean="0"/>
              <a:t>mở</a:t>
            </a:r>
            <a:r>
              <a:rPr lang="en-US" sz="3200" dirty="0" smtClean="0"/>
              <a:t> </a:t>
            </a:r>
            <a:r>
              <a:rPr lang="en-US" sz="3200" dirty="0" err="1" smtClean="0"/>
              <a:t>thừa</a:t>
            </a:r>
            <a:r>
              <a:rPr lang="en-US" sz="3200" dirty="0" smtClean="0"/>
              <a:t> </a:t>
            </a:r>
            <a:r>
              <a:rPr lang="en-US" sz="3200" dirty="0" err="1" smtClean="0"/>
              <a:t>kế</a:t>
            </a:r>
            <a:r>
              <a:rPr lang="en-US" sz="3200" dirty="0" smtClean="0"/>
              <a:t>: </a:t>
            </a:r>
            <a:r>
              <a:rPr lang="en-US" sz="3200" dirty="0" err="1" smtClean="0"/>
              <a:t>Thời</a:t>
            </a:r>
            <a:r>
              <a:rPr lang="en-US" sz="3200" dirty="0" smtClean="0"/>
              <a:t> </a:t>
            </a:r>
            <a:r>
              <a:rPr lang="en-US" sz="3200" dirty="0" err="1" smtClean="0"/>
              <a:t>điểm</a:t>
            </a:r>
            <a:r>
              <a:rPr lang="en-US" sz="3200" dirty="0" smtClean="0"/>
              <a:t> </a:t>
            </a:r>
            <a:r>
              <a:rPr lang="en-US" sz="3200" dirty="0" err="1" smtClean="0"/>
              <a:t>người</a:t>
            </a:r>
            <a:r>
              <a:rPr lang="en-US" sz="3200" dirty="0" smtClean="0"/>
              <a:t> </a:t>
            </a:r>
            <a:r>
              <a:rPr lang="en-US" sz="3200" dirty="0" err="1" smtClean="0"/>
              <a:t>có</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chết</a:t>
            </a:r>
            <a:endParaRPr lang="en-US" sz="3200" dirty="0" smtClean="0"/>
          </a:p>
          <a:p>
            <a:r>
              <a:rPr lang="en-US" sz="3200" dirty="0" smtClean="0"/>
              <a:t>-</a:t>
            </a:r>
            <a:r>
              <a:rPr lang="vi-VN" sz="3200" dirty="0" smtClean="0"/>
              <a:t>1 </a:t>
            </a:r>
            <a:r>
              <a:rPr lang="vi-VN" sz="3200" dirty="0"/>
              <a:t>suất thừa kế theo pháp </a:t>
            </a:r>
            <a:r>
              <a:rPr lang="vi-VN" sz="3200" dirty="0" smtClean="0"/>
              <a:t>luật</a:t>
            </a:r>
            <a:r>
              <a:rPr lang="en-US" sz="3200" dirty="0" smtClean="0"/>
              <a:t>: 900: 2= 450 </a:t>
            </a:r>
            <a:r>
              <a:rPr lang="en-US" sz="3200" dirty="0" err="1" smtClean="0"/>
              <a:t>triệu</a:t>
            </a:r>
            <a:endParaRPr lang="en-US" sz="3200" dirty="0" smtClean="0"/>
          </a:p>
          <a:p>
            <a:r>
              <a:rPr lang="en-US" sz="3200" dirty="0" err="1" smtClean="0"/>
              <a:t>Tại</a:t>
            </a:r>
            <a:r>
              <a:rPr lang="en-US" sz="3200" dirty="0" smtClean="0"/>
              <a:t> </a:t>
            </a:r>
            <a:r>
              <a:rPr lang="en-US" sz="3200" dirty="0" err="1" smtClean="0"/>
              <a:t>vì</a:t>
            </a:r>
            <a:r>
              <a:rPr lang="en-US" sz="3200" dirty="0" smtClean="0"/>
              <a:t>: </a:t>
            </a:r>
            <a:r>
              <a:rPr lang="en-US" sz="3200" dirty="0" err="1" smtClean="0"/>
              <a:t>Hàng</a:t>
            </a:r>
            <a:r>
              <a:rPr lang="en-US" sz="3200" dirty="0" smtClean="0"/>
              <a:t> </a:t>
            </a:r>
            <a:r>
              <a:rPr lang="en-US" sz="3200" dirty="0" err="1" smtClean="0"/>
              <a:t>thừa</a:t>
            </a:r>
            <a:r>
              <a:rPr lang="en-US" sz="3200" dirty="0" smtClean="0"/>
              <a:t> </a:t>
            </a:r>
            <a:r>
              <a:rPr lang="en-US" sz="3200" dirty="0" err="1" smtClean="0"/>
              <a:t>kế</a:t>
            </a:r>
            <a:r>
              <a:rPr lang="en-US" sz="3200" dirty="0" smtClean="0"/>
              <a:t> </a:t>
            </a:r>
            <a:r>
              <a:rPr lang="en-US" sz="3200" dirty="0" err="1" smtClean="0"/>
              <a:t>thứ</a:t>
            </a:r>
            <a:r>
              <a:rPr lang="en-US" sz="3200" dirty="0" smtClean="0"/>
              <a:t> </a:t>
            </a:r>
            <a:r>
              <a:rPr lang="en-US" sz="3200" dirty="0" err="1" smtClean="0"/>
              <a:t>nhất</a:t>
            </a:r>
            <a:r>
              <a:rPr lang="en-US" sz="3200" dirty="0" smtClean="0"/>
              <a:t> </a:t>
            </a:r>
            <a:r>
              <a:rPr lang="en-US" sz="3200" dirty="0" err="1" smtClean="0"/>
              <a:t>có</a:t>
            </a:r>
            <a:r>
              <a:rPr lang="en-US" sz="3200" dirty="0" smtClean="0"/>
              <a:t> </a:t>
            </a:r>
            <a:r>
              <a:rPr lang="en-US" sz="3200" dirty="0" err="1" smtClean="0"/>
              <a:t>hai</a:t>
            </a:r>
            <a:r>
              <a:rPr lang="en-US" sz="3200" dirty="0" smtClean="0"/>
              <a:t> </a:t>
            </a:r>
            <a:r>
              <a:rPr lang="en-US" sz="3200" dirty="0" err="1" smtClean="0"/>
              <a:t>người</a:t>
            </a:r>
            <a:r>
              <a:rPr lang="en-US" sz="3200" dirty="0" smtClean="0"/>
              <a:t>, </a:t>
            </a:r>
            <a:r>
              <a:rPr lang="en-US" sz="3200" dirty="0" err="1" smtClean="0"/>
              <a:t>cho</a:t>
            </a:r>
            <a:r>
              <a:rPr lang="en-US" sz="3200" dirty="0" smtClean="0"/>
              <a:t> </a:t>
            </a:r>
            <a:r>
              <a:rPr lang="en-US" sz="3200" dirty="0" err="1" smtClean="0"/>
              <a:t>nên</a:t>
            </a:r>
            <a:r>
              <a:rPr lang="en-US" sz="3200" dirty="0" smtClean="0"/>
              <a:t> </a:t>
            </a:r>
            <a:r>
              <a:rPr lang="en-US" sz="3200" dirty="0" err="1" smtClean="0"/>
              <a:t>mỗi</a:t>
            </a:r>
            <a:r>
              <a:rPr lang="en-US" sz="3200" dirty="0" smtClean="0"/>
              <a:t> </a:t>
            </a:r>
            <a:r>
              <a:rPr lang="en-US" sz="3200" dirty="0" err="1" smtClean="0"/>
              <a:t>người</a:t>
            </a:r>
            <a:r>
              <a:rPr lang="en-US" sz="3200" dirty="0" smtClean="0"/>
              <a:t> </a:t>
            </a:r>
            <a:r>
              <a:rPr lang="en-US" sz="3200" dirty="0" err="1" smtClean="0"/>
              <a:t>được</a:t>
            </a:r>
            <a:r>
              <a:rPr lang="en-US" sz="3200" dirty="0" smtClean="0"/>
              <a:t> 450 </a:t>
            </a:r>
            <a:r>
              <a:rPr lang="en-US" sz="3200" dirty="0" err="1" smtClean="0"/>
              <a:t>triệu</a:t>
            </a:r>
            <a:endParaRPr lang="en-US" sz="3200" dirty="0" smtClean="0"/>
          </a:p>
          <a:p>
            <a:endParaRPr lang="en-US" sz="3200" dirty="0" smtClean="0"/>
          </a:p>
        </p:txBody>
      </p:sp>
    </p:spTree>
    <p:extLst>
      <p:ext uri="{BB962C8B-B14F-4D97-AF65-F5344CB8AC3E}">
        <p14:creationId xmlns:p14="http://schemas.microsoft.com/office/powerpoint/2010/main" val="3904941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dirty="0" err="1" smtClean="0"/>
              <a:t>Nếu</a:t>
            </a:r>
            <a:r>
              <a:rPr lang="en-US" sz="3200" dirty="0" smtClean="0"/>
              <a:t> </a:t>
            </a:r>
            <a:r>
              <a:rPr lang="en-US" sz="3200" dirty="0" err="1" smtClean="0"/>
              <a:t>thực</a:t>
            </a:r>
            <a:r>
              <a:rPr lang="en-US" sz="3200" dirty="0" smtClean="0"/>
              <a:t> </a:t>
            </a:r>
            <a:r>
              <a:rPr lang="en-US" sz="3200" dirty="0" err="1" smtClean="0"/>
              <a:t>hiện</a:t>
            </a:r>
            <a:r>
              <a:rPr lang="en-US" sz="3200" dirty="0" smtClean="0"/>
              <a:t> </a:t>
            </a:r>
            <a:r>
              <a:rPr lang="en-US" sz="3200" dirty="0" err="1" smtClean="0"/>
              <a:t>theo</a:t>
            </a:r>
            <a:r>
              <a:rPr lang="en-US" sz="3200" dirty="0" smtClean="0"/>
              <a:t> di </a:t>
            </a:r>
            <a:r>
              <a:rPr lang="en-US" sz="3200" dirty="0" err="1" smtClean="0"/>
              <a:t>chúc</a:t>
            </a:r>
            <a:r>
              <a:rPr lang="en-US" sz="3200" dirty="0" smtClean="0"/>
              <a:t> </a:t>
            </a:r>
            <a:r>
              <a:rPr lang="en-US" sz="3200" dirty="0" err="1" smtClean="0"/>
              <a:t>thì</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sẽ</a:t>
            </a:r>
            <a:r>
              <a:rPr lang="en-US" sz="3200" dirty="0" smtClean="0"/>
              <a:t> </a:t>
            </a:r>
            <a:r>
              <a:rPr lang="en-US" sz="3200" dirty="0" err="1" smtClean="0"/>
              <a:t>được</a:t>
            </a:r>
            <a:r>
              <a:rPr lang="en-US" sz="3200" dirty="0" smtClean="0"/>
              <a:t> </a:t>
            </a:r>
            <a:r>
              <a:rPr lang="en-US" sz="3200" dirty="0" err="1" smtClean="0"/>
              <a:t>định</a:t>
            </a:r>
            <a:r>
              <a:rPr lang="en-US" sz="3200" dirty="0" smtClean="0"/>
              <a:t> </a:t>
            </a:r>
            <a:r>
              <a:rPr lang="en-US" sz="3200" dirty="0" err="1" smtClean="0"/>
              <a:t>đoạt</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là</a:t>
            </a:r>
            <a:r>
              <a:rPr lang="en-US" sz="3200" dirty="0" smtClean="0"/>
              <a:t> con </a:t>
            </a:r>
            <a:r>
              <a:rPr lang="en-US" sz="3200" dirty="0" err="1" smtClean="0"/>
              <a:t>của</a:t>
            </a:r>
            <a:r>
              <a:rPr lang="en-US" sz="3200" dirty="0" smtClean="0"/>
              <a:t> </a:t>
            </a:r>
            <a:r>
              <a:rPr lang="en-US" sz="3200" dirty="0" err="1" smtClean="0"/>
              <a:t>ông</a:t>
            </a:r>
            <a:r>
              <a:rPr lang="en-US" sz="3200" dirty="0" smtClean="0"/>
              <a:t> </a:t>
            </a:r>
            <a:r>
              <a:rPr lang="en-US" sz="3200" dirty="0" err="1" smtClean="0"/>
              <a:t>nội</a:t>
            </a:r>
            <a:r>
              <a:rPr lang="en-US" sz="3200" dirty="0" smtClean="0"/>
              <a:t> </a:t>
            </a:r>
            <a:r>
              <a:rPr lang="en-US" sz="3200" dirty="0" err="1" smtClean="0"/>
              <a:t>và</a:t>
            </a:r>
            <a:r>
              <a:rPr lang="en-US" sz="3200" dirty="0" smtClean="0"/>
              <a:t> </a:t>
            </a:r>
            <a:r>
              <a:rPr lang="en-US" sz="3200" dirty="0" err="1" smtClean="0"/>
              <a:t>không</a:t>
            </a:r>
            <a:r>
              <a:rPr lang="en-US" sz="3200" dirty="0" smtClean="0"/>
              <a:t> </a:t>
            </a:r>
            <a:r>
              <a:rPr lang="en-US" sz="3200" dirty="0" err="1" smtClean="0"/>
              <a:t>có</a:t>
            </a:r>
            <a:r>
              <a:rPr lang="en-US" sz="3200" dirty="0" smtClean="0"/>
              <a:t> </a:t>
            </a:r>
            <a:r>
              <a:rPr lang="en-US" sz="3200" dirty="0" err="1" smtClean="0"/>
              <a:t>khả</a:t>
            </a:r>
            <a:r>
              <a:rPr lang="en-US" sz="3200" dirty="0" smtClean="0"/>
              <a:t> </a:t>
            </a:r>
            <a:r>
              <a:rPr lang="en-US" sz="3200" dirty="0" err="1" smtClean="0"/>
              <a:t>năng</a:t>
            </a:r>
            <a:r>
              <a:rPr lang="en-US" sz="3200" dirty="0" smtClean="0"/>
              <a:t> </a:t>
            </a:r>
            <a:r>
              <a:rPr lang="en-US" sz="3200" dirty="0" err="1" smtClean="0"/>
              <a:t>lao</a:t>
            </a:r>
            <a:r>
              <a:rPr lang="en-US" sz="3200" dirty="0" smtClean="0"/>
              <a:t> </a:t>
            </a:r>
            <a:r>
              <a:rPr lang="en-US" sz="3200" dirty="0" err="1" smtClean="0"/>
              <a:t>động</a:t>
            </a:r>
            <a:r>
              <a:rPr lang="en-US" sz="3200" dirty="0" smtClean="0"/>
              <a:t>, </a:t>
            </a:r>
            <a:r>
              <a:rPr lang="en-US" sz="3200" dirty="0" err="1" smtClean="0"/>
              <a:t>theo</a:t>
            </a:r>
            <a:r>
              <a:rPr lang="en-US" sz="3200" dirty="0" smtClean="0"/>
              <a:t> </a:t>
            </a:r>
            <a:r>
              <a:rPr lang="en-US" sz="3200" dirty="0" err="1" smtClean="0"/>
              <a:t>quy</a:t>
            </a:r>
            <a:r>
              <a:rPr lang="en-US" sz="3200" dirty="0" smtClean="0"/>
              <a:t> </a:t>
            </a:r>
            <a:r>
              <a:rPr lang="en-US" sz="3200" dirty="0" err="1" smtClean="0"/>
              <a:t>định</a:t>
            </a:r>
            <a:r>
              <a:rPr lang="en-US" sz="3200" dirty="0" smtClean="0"/>
              <a:t> </a:t>
            </a:r>
            <a:r>
              <a:rPr lang="en-US" sz="3200" dirty="0" err="1" smtClean="0"/>
              <a:t>pháp</a:t>
            </a:r>
            <a:r>
              <a:rPr lang="en-US" sz="3200" dirty="0" smtClean="0"/>
              <a:t> </a:t>
            </a:r>
            <a:r>
              <a:rPr lang="en-US" sz="3200" dirty="0" err="1" smtClean="0"/>
              <a:t>luật</a:t>
            </a:r>
            <a:r>
              <a:rPr lang="en-US" sz="3200" dirty="0" smtClean="0"/>
              <a:t> </a:t>
            </a:r>
            <a:r>
              <a:rPr lang="en-US" sz="3200" dirty="0" err="1" smtClean="0"/>
              <a:t>thì</a:t>
            </a:r>
            <a:r>
              <a:rPr lang="en-US" sz="3200" dirty="0" smtClean="0"/>
              <a:t>:</a:t>
            </a:r>
            <a:endParaRPr lang="vi-VN" sz="3200" dirty="0"/>
          </a:p>
        </p:txBody>
      </p:sp>
    </p:spTree>
    <p:extLst>
      <p:ext uri="{BB962C8B-B14F-4D97-AF65-F5344CB8AC3E}">
        <p14:creationId xmlns:p14="http://schemas.microsoft.com/office/powerpoint/2010/main" val="4134417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b="1" i="1" dirty="0" err="1" smtClean="0"/>
              <a:t>Người</a:t>
            </a:r>
            <a:r>
              <a:rPr lang="en-US" sz="3200" b="1" i="1" dirty="0" smtClean="0"/>
              <a:t> </a:t>
            </a:r>
            <a:r>
              <a:rPr lang="en-US" sz="3200" b="1" i="1" dirty="0" err="1"/>
              <a:t>thừa</a:t>
            </a:r>
            <a:r>
              <a:rPr lang="en-US" sz="3200" b="1" i="1" dirty="0"/>
              <a:t> </a:t>
            </a:r>
            <a:r>
              <a:rPr lang="en-US" sz="3200" b="1" i="1" dirty="0" err="1"/>
              <a:t>kế</a:t>
            </a:r>
            <a:r>
              <a:rPr lang="en-US" sz="3200" b="1" i="1" dirty="0"/>
              <a:t> </a:t>
            </a:r>
            <a:r>
              <a:rPr lang="en-US" sz="3200" b="1" i="1" dirty="0" err="1"/>
              <a:t>không</a:t>
            </a:r>
            <a:r>
              <a:rPr lang="en-US" sz="3200" b="1" i="1" dirty="0"/>
              <a:t> </a:t>
            </a:r>
            <a:r>
              <a:rPr lang="en-US" sz="3200" b="1" i="1" dirty="0" err="1"/>
              <a:t>phụ</a:t>
            </a:r>
            <a:r>
              <a:rPr lang="en-US" sz="3200" b="1" i="1" dirty="0"/>
              <a:t> </a:t>
            </a:r>
            <a:r>
              <a:rPr lang="en-US" sz="3200" b="1" i="1" dirty="0" err="1"/>
              <a:t>thuộc</a:t>
            </a:r>
            <a:r>
              <a:rPr lang="en-US" sz="3200" b="1" i="1" dirty="0"/>
              <a:t> </a:t>
            </a:r>
            <a:r>
              <a:rPr lang="en-US" sz="3200" b="1" i="1" dirty="0" err="1"/>
              <a:t>vào</a:t>
            </a:r>
            <a:r>
              <a:rPr lang="en-US" sz="3200" b="1" i="1" dirty="0"/>
              <a:t> </a:t>
            </a:r>
            <a:r>
              <a:rPr lang="en-US" sz="3200" b="1" i="1" dirty="0" err="1"/>
              <a:t>nội</a:t>
            </a:r>
            <a:r>
              <a:rPr lang="en-US" sz="3200" b="1" i="1" dirty="0"/>
              <a:t> dung di </a:t>
            </a:r>
            <a:r>
              <a:rPr lang="en-US" sz="3200" b="1" i="1" dirty="0" err="1"/>
              <a:t>chúc</a:t>
            </a:r>
            <a:r>
              <a:rPr lang="en-US" sz="3200" b="1" i="1" dirty="0"/>
              <a:t> (</a:t>
            </a:r>
            <a:r>
              <a:rPr lang="en-US" sz="3200" b="1" i="1" dirty="0" err="1"/>
              <a:t>Điều</a:t>
            </a:r>
            <a:r>
              <a:rPr lang="en-US" sz="3200" b="1" i="1" dirty="0"/>
              <a:t> </a:t>
            </a:r>
            <a:r>
              <a:rPr lang="en-US" sz="3200" b="1" i="1" dirty="0" smtClean="0"/>
              <a:t>624/BLDS/2015</a:t>
            </a:r>
          </a:p>
          <a:p>
            <a:pPr marL="457200" indent="-457200">
              <a:buFontTx/>
              <a:buChar char="-"/>
            </a:pPr>
            <a:r>
              <a:rPr lang="en-US" sz="3200" dirty="0"/>
              <a:t>Con </a:t>
            </a:r>
            <a:r>
              <a:rPr lang="en-US" sz="3200" dirty="0" err="1"/>
              <a:t>đã</a:t>
            </a:r>
            <a:r>
              <a:rPr lang="en-US" sz="3200" dirty="0"/>
              <a:t> </a:t>
            </a:r>
            <a:r>
              <a:rPr lang="en-US" sz="3200" dirty="0" err="1"/>
              <a:t>thành</a:t>
            </a:r>
            <a:r>
              <a:rPr lang="en-US" sz="3200" dirty="0"/>
              <a:t> </a:t>
            </a:r>
            <a:r>
              <a:rPr lang="en-US" sz="3200" dirty="0" err="1"/>
              <a:t>niên</a:t>
            </a:r>
            <a:r>
              <a:rPr lang="en-US" sz="3200" dirty="0"/>
              <a:t> </a:t>
            </a:r>
            <a:r>
              <a:rPr lang="en-US" sz="3200" dirty="0" err="1"/>
              <a:t>mà</a:t>
            </a:r>
            <a:r>
              <a:rPr lang="en-US" sz="3200" dirty="0"/>
              <a:t> </a:t>
            </a:r>
            <a:r>
              <a:rPr lang="en-US" sz="3200" dirty="0" err="1"/>
              <a:t>không</a:t>
            </a:r>
            <a:r>
              <a:rPr lang="en-US" sz="3200" dirty="0"/>
              <a:t> </a:t>
            </a:r>
            <a:r>
              <a:rPr lang="en-US" sz="3200" dirty="0" err="1"/>
              <a:t>có</a:t>
            </a:r>
            <a:r>
              <a:rPr lang="en-US" sz="3200" dirty="0"/>
              <a:t> </a:t>
            </a:r>
            <a:r>
              <a:rPr lang="en-US" sz="3200" dirty="0" err="1"/>
              <a:t>khả</a:t>
            </a:r>
            <a:r>
              <a:rPr lang="en-US" sz="3200" dirty="0"/>
              <a:t> </a:t>
            </a:r>
            <a:r>
              <a:rPr lang="en-US" sz="3200" dirty="0" err="1"/>
              <a:t>năng</a:t>
            </a:r>
            <a:r>
              <a:rPr lang="en-US" sz="3200" dirty="0"/>
              <a:t> </a:t>
            </a:r>
            <a:r>
              <a:rPr lang="en-US" sz="3200" dirty="0" err="1"/>
              <a:t>lao</a:t>
            </a:r>
            <a:r>
              <a:rPr lang="en-US" sz="3200" dirty="0"/>
              <a:t> </a:t>
            </a:r>
            <a:r>
              <a:rPr lang="en-US" sz="3200" dirty="0" err="1" smtClean="0"/>
              <a:t>động</a:t>
            </a:r>
            <a:endParaRPr lang="en-US" sz="3200" dirty="0" smtClean="0"/>
          </a:p>
          <a:p>
            <a:pPr marL="457200" indent="-457200">
              <a:buFontTx/>
              <a:buChar char="-"/>
            </a:pPr>
            <a:r>
              <a:rPr lang="en-US" sz="3200" dirty="0" err="1"/>
              <a:t>Mức</a:t>
            </a:r>
            <a:r>
              <a:rPr lang="en-US" sz="3200" dirty="0"/>
              <a:t> </a:t>
            </a:r>
            <a:r>
              <a:rPr lang="en-US" sz="3200" dirty="0" err="1"/>
              <a:t>hưởng</a:t>
            </a:r>
            <a:r>
              <a:rPr lang="en-US" sz="3200" dirty="0"/>
              <a:t>: </a:t>
            </a:r>
            <a:r>
              <a:rPr lang="en-US" sz="3200" i="1" dirty="0" err="1"/>
              <a:t>Bằng</a:t>
            </a:r>
            <a:r>
              <a:rPr lang="en-US" sz="3200" i="1" dirty="0"/>
              <a:t> 2/3 </a:t>
            </a:r>
            <a:r>
              <a:rPr lang="en-US" sz="3200" i="1" dirty="0" err="1"/>
              <a:t>suất</a:t>
            </a:r>
            <a:r>
              <a:rPr lang="en-US" sz="3200" i="1" dirty="0"/>
              <a:t> </a:t>
            </a:r>
            <a:r>
              <a:rPr lang="en-US" sz="3200" i="1" dirty="0" err="1"/>
              <a:t>thừa</a:t>
            </a:r>
            <a:r>
              <a:rPr lang="en-US" sz="3200" i="1" dirty="0"/>
              <a:t> </a:t>
            </a:r>
            <a:r>
              <a:rPr lang="en-US" sz="3200" i="1" dirty="0" err="1"/>
              <a:t>kế</a:t>
            </a:r>
            <a:r>
              <a:rPr lang="en-US" sz="3200" i="1" dirty="0"/>
              <a:t> </a:t>
            </a:r>
            <a:r>
              <a:rPr lang="en-US" sz="3200" i="1" dirty="0" err="1"/>
              <a:t>nếu</a:t>
            </a:r>
            <a:r>
              <a:rPr lang="en-US" sz="3200" i="1" dirty="0"/>
              <a:t> </a:t>
            </a:r>
            <a:r>
              <a:rPr lang="en-US" sz="3200" i="1" dirty="0" err="1"/>
              <a:t>được</a:t>
            </a:r>
            <a:r>
              <a:rPr lang="en-US" sz="3200" i="1" dirty="0"/>
              <a:t> chia </a:t>
            </a:r>
            <a:r>
              <a:rPr lang="en-US" sz="3200" i="1" dirty="0" err="1"/>
              <a:t>theo</a:t>
            </a:r>
            <a:r>
              <a:rPr lang="en-US" sz="3200" i="1" dirty="0"/>
              <a:t> </a:t>
            </a:r>
            <a:r>
              <a:rPr lang="en-US" sz="3200" i="1" dirty="0" err="1"/>
              <a:t>pháp</a:t>
            </a:r>
            <a:r>
              <a:rPr lang="en-US" sz="3200" i="1" dirty="0"/>
              <a:t> </a:t>
            </a:r>
            <a:r>
              <a:rPr lang="en-US" sz="3200" i="1" dirty="0" err="1"/>
              <a:t>luật</a:t>
            </a:r>
            <a:r>
              <a:rPr lang="en-US" sz="3200" i="1" dirty="0"/>
              <a:t> </a:t>
            </a:r>
            <a:r>
              <a:rPr lang="en-US" sz="3200" i="1" dirty="0" err="1"/>
              <a:t>nếu</a:t>
            </a:r>
            <a:r>
              <a:rPr lang="en-US" sz="3200" i="1" dirty="0"/>
              <a:t> </a:t>
            </a:r>
            <a:r>
              <a:rPr lang="en-US" sz="3200" i="1" dirty="0" err="1"/>
              <a:t>người</a:t>
            </a:r>
            <a:r>
              <a:rPr lang="en-US" sz="3200" i="1" dirty="0"/>
              <a:t> </a:t>
            </a:r>
            <a:r>
              <a:rPr lang="en-US" sz="3200" i="1" dirty="0" err="1"/>
              <a:t>đó</a:t>
            </a:r>
            <a:r>
              <a:rPr lang="en-US" sz="3200" i="1" dirty="0"/>
              <a:t> </a:t>
            </a:r>
            <a:r>
              <a:rPr lang="en-US" sz="3200" i="1" dirty="0" err="1"/>
              <a:t>không</a:t>
            </a:r>
            <a:r>
              <a:rPr lang="en-US" sz="3200" i="1" dirty="0"/>
              <a:t> </a:t>
            </a:r>
            <a:r>
              <a:rPr lang="en-US" sz="3200" i="1" dirty="0" err="1"/>
              <a:t>được</a:t>
            </a:r>
            <a:r>
              <a:rPr lang="en-US" sz="3200" i="1" dirty="0"/>
              <a:t> di </a:t>
            </a:r>
            <a:r>
              <a:rPr lang="en-US" sz="3200" i="1" dirty="0" err="1"/>
              <a:t>chúc</a:t>
            </a:r>
            <a:r>
              <a:rPr lang="en-US" sz="3200" i="1" dirty="0"/>
              <a:t> </a:t>
            </a:r>
            <a:r>
              <a:rPr lang="en-US" sz="3200" i="1" dirty="0" err="1"/>
              <a:t>để</a:t>
            </a:r>
            <a:r>
              <a:rPr lang="en-US" sz="3200" i="1" dirty="0"/>
              <a:t> </a:t>
            </a:r>
            <a:r>
              <a:rPr lang="en-US" sz="3200" i="1" dirty="0" err="1"/>
              <a:t>lại</a:t>
            </a:r>
            <a:r>
              <a:rPr lang="en-US" sz="3200" i="1" dirty="0"/>
              <a:t> </a:t>
            </a:r>
            <a:r>
              <a:rPr lang="en-US" sz="3200" i="1" dirty="0" err="1"/>
              <a:t>cho</a:t>
            </a:r>
            <a:r>
              <a:rPr lang="en-US" sz="3200" i="1" dirty="0"/>
              <a:t> </a:t>
            </a:r>
            <a:r>
              <a:rPr lang="en-US" sz="3200" i="1" dirty="0" err="1"/>
              <a:t>hưởng</a:t>
            </a:r>
            <a:r>
              <a:rPr lang="en-US" sz="3200" i="1" dirty="0"/>
              <a:t> di </a:t>
            </a:r>
            <a:r>
              <a:rPr lang="en-US" sz="3200" i="1" dirty="0" err="1"/>
              <a:t>sản</a:t>
            </a:r>
            <a:r>
              <a:rPr lang="en-US" sz="3200" i="1" dirty="0"/>
              <a:t> </a:t>
            </a:r>
            <a:r>
              <a:rPr lang="en-US" sz="3200" i="1" dirty="0" err="1"/>
              <a:t>hoặc</a:t>
            </a:r>
            <a:r>
              <a:rPr lang="en-US" sz="3200" i="1" dirty="0"/>
              <a:t> </a:t>
            </a:r>
            <a:r>
              <a:rPr lang="en-US" sz="3200" i="1" dirty="0" err="1"/>
              <a:t>hưởng</a:t>
            </a:r>
            <a:r>
              <a:rPr lang="en-US" sz="3200" i="1" dirty="0"/>
              <a:t> </a:t>
            </a:r>
            <a:r>
              <a:rPr lang="en-US" sz="3200" i="1" dirty="0" err="1"/>
              <a:t>ít</a:t>
            </a:r>
            <a:r>
              <a:rPr lang="en-US" sz="3200" i="1" dirty="0"/>
              <a:t> </a:t>
            </a:r>
            <a:r>
              <a:rPr lang="en-US" sz="3200" i="1" dirty="0" err="1"/>
              <a:t>hơn</a:t>
            </a:r>
            <a:r>
              <a:rPr lang="en-US" sz="3200" i="1" dirty="0"/>
              <a:t> 2/3</a:t>
            </a:r>
            <a:endParaRPr lang="vi-VN" sz="3200" dirty="0"/>
          </a:p>
        </p:txBody>
      </p:sp>
    </p:spTree>
    <p:extLst>
      <p:ext uri="{BB962C8B-B14F-4D97-AF65-F5344CB8AC3E}">
        <p14:creationId xmlns:p14="http://schemas.microsoft.com/office/powerpoint/2010/main" val="2863298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7066" y="0"/>
            <a:ext cx="11954933" cy="2675467"/>
          </a:xfrm>
        </p:spPr>
        <p:txBody>
          <a:bodyPr>
            <a:normAutofit/>
          </a:bodyPr>
          <a:lstStyle/>
          <a:p>
            <a:r>
              <a:rPr lang="vi-VN" dirty="0"/>
              <a:t>c.Nếu thực hiện theo di chúc của Lý Nhân Bản, tài sản là căn nhà sau khi bán sẽ được định đoạt như thế nào? </a:t>
            </a:r>
          </a:p>
        </p:txBody>
      </p:sp>
      <p:sp>
        <p:nvSpPr>
          <p:cNvPr id="3" name="Subtitle 2"/>
          <p:cNvSpPr>
            <a:spLocks noGrp="1"/>
          </p:cNvSpPr>
          <p:nvPr>
            <p:ph type="subTitle" idx="1"/>
          </p:nvPr>
        </p:nvSpPr>
        <p:spPr>
          <a:xfrm>
            <a:off x="1642533" y="2675467"/>
            <a:ext cx="10549467" cy="4182533"/>
          </a:xfrm>
        </p:spPr>
        <p:txBody>
          <a:bodyPr>
            <a:noAutofit/>
          </a:bodyPr>
          <a:lstStyle/>
          <a:p>
            <a:r>
              <a:rPr lang="en-US" sz="3200" b="1" i="1" dirty="0" err="1" smtClean="0"/>
              <a:t>Trong</a:t>
            </a:r>
            <a:r>
              <a:rPr lang="en-US" sz="3200" b="1" i="1" dirty="0" smtClean="0"/>
              <a:t> </a:t>
            </a:r>
            <a:r>
              <a:rPr lang="en-US" sz="3200" b="1" i="1" dirty="0" err="1" smtClean="0"/>
              <a:t>trường</a:t>
            </a:r>
            <a:r>
              <a:rPr lang="en-US" sz="3200" b="1" i="1" dirty="0" smtClean="0"/>
              <a:t> </a:t>
            </a:r>
            <a:r>
              <a:rPr lang="en-US" sz="3200" b="1" i="1" dirty="0" err="1" smtClean="0"/>
              <a:t>hợp</a:t>
            </a:r>
            <a:r>
              <a:rPr lang="en-US" sz="3200" b="1" i="1" dirty="0" smtClean="0"/>
              <a:t> </a:t>
            </a:r>
            <a:r>
              <a:rPr lang="en-US" sz="3200" b="1" i="1" dirty="0" err="1" smtClean="0"/>
              <a:t>này</a:t>
            </a:r>
            <a:r>
              <a:rPr lang="en-US" sz="3200" b="1" i="1" dirty="0" smtClean="0"/>
              <a:t>: </a:t>
            </a:r>
          </a:p>
          <a:p>
            <a:pPr marL="457200" indent="-457200">
              <a:buFontTx/>
              <a:buChar char="-"/>
            </a:pPr>
            <a:r>
              <a:rPr lang="en-US" sz="3200" b="1" i="1" dirty="0" err="1" smtClean="0"/>
              <a:t>Lý</a:t>
            </a:r>
            <a:r>
              <a:rPr lang="en-US" sz="3200" b="1" i="1" dirty="0" smtClean="0"/>
              <a:t> </a:t>
            </a:r>
            <a:r>
              <a:rPr lang="en-US" sz="3200" b="1" i="1" dirty="0" err="1" smtClean="0"/>
              <a:t>Bôn</a:t>
            </a:r>
            <a:r>
              <a:rPr lang="en-US" sz="3200" b="1" i="1" dirty="0" smtClean="0"/>
              <a:t> </a:t>
            </a:r>
            <a:r>
              <a:rPr lang="en-US" sz="3200" b="1" i="1" dirty="0" err="1" smtClean="0"/>
              <a:t>được</a:t>
            </a:r>
            <a:r>
              <a:rPr lang="en-US" sz="3200" b="1" i="1" dirty="0" smtClean="0"/>
              <a:t> 2/3 x 450 </a:t>
            </a:r>
            <a:r>
              <a:rPr lang="en-US" sz="3200" b="1" i="1" dirty="0" err="1" smtClean="0"/>
              <a:t>triệu</a:t>
            </a:r>
            <a:r>
              <a:rPr lang="en-US" sz="3200" b="1" i="1" dirty="0" smtClean="0"/>
              <a:t> =  300 </a:t>
            </a:r>
            <a:r>
              <a:rPr lang="en-US" sz="3200" b="1" i="1" dirty="0" err="1" smtClean="0"/>
              <a:t>triệu</a:t>
            </a:r>
            <a:endParaRPr lang="en-US" sz="3200" b="1" i="1" dirty="0" smtClean="0"/>
          </a:p>
          <a:p>
            <a:pPr marL="457200" indent="-457200">
              <a:buFontTx/>
              <a:buChar char="-"/>
            </a:pPr>
            <a:r>
              <a:rPr lang="en-US" sz="3200" b="1" i="1" dirty="0" smtClean="0"/>
              <a:t>900-300= 600 </a:t>
            </a:r>
            <a:r>
              <a:rPr lang="en-US" sz="3200" b="1" i="1" dirty="0" err="1" smtClean="0"/>
              <a:t>triệu</a:t>
            </a:r>
            <a:endParaRPr lang="en-US" sz="3200" b="1" i="1" dirty="0" smtClean="0"/>
          </a:p>
          <a:p>
            <a:pPr marL="457200" indent="-457200">
              <a:buFontTx/>
              <a:buChar char="-"/>
            </a:pPr>
            <a:r>
              <a:rPr lang="en-US" sz="3200" b="1" i="1" dirty="0" err="1" smtClean="0"/>
              <a:t>Nghĩa</a:t>
            </a:r>
            <a:r>
              <a:rPr lang="en-US" sz="3200" b="1" i="1" dirty="0" smtClean="0"/>
              <a:t> </a:t>
            </a:r>
            <a:r>
              <a:rPr lang="en-US" sz="3200" b="1" i="1" dirty="0" err="1" smtClean="0"/>
              <a:t>được</a:t>
            </a:r>
            <a:r>
              <a:rPr lang="en-US" sz="3200" b="1" i="1" dirty="0" smtClean="0"/>
              <a:t> 600 </a:t>
            </a:r>
            <a:r>
              <a:rPr lang="en-US" sz="3200" b="1" i="1" dirty="0" err="1" smtClean="0"/>
              <a:t>triệu</a:t>
            </a:r>
            <a:endParaRPr lang="vi-VN" sz="3200" dirty="0"/>
          </a:p>
        </p:txBody>
      </p:sp>
    </p:spTree>
    <p:extLst>
      <p:ext uri="{BB962C8B-B14F-4D97-AF65-F5344CB8AC3E}">
        <p14:creationId xmlns:p14="http://schemas.microsoft.com/office/powerpoint/2010/main" val="2060902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3491" y="0"/>
            <a:ext cx="9991122" cy="2585545"/>
          </a:xfrm>
        </p:spPr>
        <p:txBody>
          <a:bodyPr>
            <a:normAutofit/>
          </a:bodyPr>
          <a:lstStyle/>
          <a:p>
            <a:r>
              <a:rPr lang="vi-VN" dirty="0"/>
              <a:t>d. Lý Việt Nghĩa có được trực tiếp thực hiện ý muốn của mình không? Tại sao </a:t>
            </a:r>
            <a:r>
              <a:rPr lang="vi-VN" dirty="0" smtClean="0"/>
              <a:t>?</a:t>
            </a:r>
            <a:endParaRPr lang="vi-VN" dirty="0"/>
          </a:p>
        </p:txBody>
      </p:sp>
      <p:sp>
        <p:nvSpPr>
          <p:cNvPr id="3" name="Subtitle 2"/>
          <p:cNvSpPr>
            <a:spLocks noGrp="1"/>
          </p:cNvSpPr>
          <p:nvPr>
            <p:ph type="subTitle" idx="1"/>
          </p:nvPr>
        </p:nvSpPr>
        <p:spPr>
          <a:xfrm>
            <a:off x="1718441" y="2585546"/>
            <a:ext cx="10473559" cy="4272454"/>
          </a:xfrm>
        </p:spPr>
        <p:txBody>
          <a:bodyPr>
            <a:noAutofit/>
          </a:bodyPr>
          <a:lstStyle/>
          <a:p>
            <a:pPr marL="457200" indent="-457200">
              <a:buFontTx/>
              <a:buChar char="-"/>
            </a:pPr>
            <a:r>
              <a:rPr lang="en-US" sz="3200" dirty="0" err="1" smtClean="0"/>
              <a:t>Không</a:t>
            </a:r>
            <a:r>
              <a:rPr lang="en-US" sz="3200" dirty="0" smtClean="0"/>
              <a:t> </a:t>
            </a:r>
          </a:p>
          <a:p>
            <a:pPr marL="457200" indent="-457200">
              <a:buFontTx/>
              <a:buChar char="-"/>
            </a:pPr>
            <a:r>
              <a:rPr lang="en-US" sz="3200" dirty="0" err="1" smtClean="0"/>
              <a:t>Tại</a:t>
            </a:r>
            <a:r>
              <a:rPr lang="en-US" sz="3200" dirty="0" smtClean="0"/>
              <a:t> </a:t>
            </a:r>
            <a:r>
              <a:rPr lang="en-US" sz="3200" dirty="0" err="1" smtClean="0"/>
              <a:t>vì</a:t>
            </a:r>
            <a:r>
              <a:rPr lang="en-US" sz="3200" dirty="0" smtClean="0"/>
              <a:t> : </a:t>
            </a:r>
          </a:p>
          <a:p>
            <a:pPr marL="457200" indent="-457200">
              <a:buFontTx/>
              <a:buChar char="-"/>
            </a:pPr>
            <a:r>
              <a:rPr lang="en-US" sz="3200" dirty="0" err="1" smtClean="0"/>
              <a:t>Căn</a:t>
            </a:r>
            <a:r>
              <a:rPr lang="en-US" sz="3200" dirty="0" smtClean="0"/>
              <a:t> </a:t>
            </a:r>
            <a:r>
              <a:rPr lang="en-US" sz="3200" dirty="0" err="1" smtClean="0"/>
              <a:t>nhà</a:t>
            </a:r>
            <a:r>
              <a:rPr lang="en-US" sz="3200" dirty="0" smtClean="0"/>
              <a:t> </a:t>
            </a:r>
            <a:r>
              <a:rPr lang="en-US" sz="3200" dirty="0" err="1" smtClean="0"/>
              <a:t>là</a:t>
            </a:r>
            <a:r>
              <a:rPr lang="en-US" sz="3200" dirty="0" smtClean="0"/>
              <a:t> </a:t>
            </a:r>
            <a:r>
              <a:rPr lang="en-US" sz="3200" dirty="0" err="1" smtClean="0"/>
              <a:t>tài</a:t>
            </a:r>
            <a:r>
              <a:rPr lang="en-US" sz="3200" dirty="0" smtClean="0"/>
              <a:t> </a:t>
            </a:r>
            <a:r>
              <a:rPr lang="en-US" sz="3200" dirty="0" err="1" smtClean="0"/>
              <a:t>sản</a:t>
            </a:r>
            <a:r>
              <a:rPr lang="en-US" sz="3200" dirty="0" smtClean="0"/>
              <a:t> </a:t>
            </a:r>
            <a:r>
              <a:rPr lang="en-US" sz="3200" dirty="0" err="1" smtClean="0"/>
              <a:t>chung</a:t>
            </a:r>
            <a:r>
              <a:rPr lang="en-US" sz="3200" dirty="0" smtClean="0"/>
              <a:t> </a:t>
            </a:r>
            <a:r>
              <a:rPr lang="en-US" sz="3200" dirty="0" err="1" smtClean="0"/>
              <a:t>của</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và</a:t>
            </a:r>
            <a:r>
              <a:rPr lang="en-US" sz="3200" dirty="0" smtClean="0"/>
              <a:t> </a:t>
            </a:r>
            <a:r>
              <a:rPr lang="en-US" sz="3200" dirty="0" err="1" smtClean="0"/>
              <a:t>Nghĩa</a:t>
            </a:r>
            <a:r>
              <a:rPr lang="en-US" sz="3200" dirty="0" smtClean="0"/>
              <a:t>.</a:t>
            </a:r>
          </a:p>
          <a:p>
            <a:pPr marL="457200" indent="-457200">
              <a:buFontTx/>
              <a:buChar char="-"/>
            </a:pPr>
            <a:r>
              <a:rPr lang="en-US" sz="3200" dirty="0" err="1" smtClean="0"/>
              <a:t>Nghĩa</a:t>
            </a:r>
            <a:r>
              <a:rPr lang="en-US" sz="3200" dirty="0" smtClean="0"/>
              <a:t> </a:t>
            </a:r>
            <a:r>
              <a:rPr lang="en-US" sz="3200" dirty="0" err="1" smtClean="0"/>
              <a:t>không</a:t>
            </a:r>
            <a:r>
              <a:rPr lang="en-US" sz="3200" dirty="0" smtClean="0"/>
              <a:t> </a:t>
            </a:r>
            <a:r>
              <a:rPr lang="en-US" sz="3200" dirty="0" err="1" smtClean="0"/>
              <a:t>chưa</a:t>
            </a:r>
            <a:r>
              <a:rPr lang="en-US" sz="3200" dirty="0" smtClean="0"/>
              <a:t> </a:t>
            </a:r>
            <a:r>
              <a:rPr lang="en-US" sz="3200" dirty="0" err="1" smtClean="0"/>
              <a:t>đủ</a:t>
            </a:r>
            <a:r>
              <a:rPr lang="en-US" sz="3200" dirty="0" smtClean="0"/>
              <a:t> </a:t>
            </a:r>
            <a:r>
              <a:rPr lang="en-US" sz="3200" dirty="0" err="1" smtClean="0"/>
              <a:t>năng</a:t>
            </a:r>
            <a:r>
              <a:rPr lang="en-US" sz="3200" dirty="0" smtClean="0"/>
              <a:t> </a:t>
            </a:r>
            <a:r>
              <a:rPr lang="en-US" sz="3200" dirty="0" err="1" smtClean="0"/>
              <a:t>lực</a:t>
            </a:r>
            <a:r>
              <a:rPr lang="en-US" sz="3200" dirty="0" smtClean="0"/>
              <a:t> </a:t>
            </a:r>
            <a:r>
              <a:rPr lang="en-US" sz="3200" dirty="0" err="1" smtClean="0"/>
              <a:t>hành</a:t>
            </a:r>
            <a:r>
              <a:rPr lang="en-US" sz="3200" dirty="0" smtClean="0"/>
              <a:t> vi </a:t>
            </a:r>
            <a:r>
              <a:rPr lang="en-US" sz="3200" dirty="0" err="1" smtClean="0"/>
              <a:t>dân</a:t>
            </a:r>
            <a:r>
              <a:rPr lang="en-US" sz="3200" dirty="0" smtClean="0"/>
              <a:t> </a:t>
            </a:r>
            <a:r>
              <a:rPr lang="en-US" sz="3200" dirty="0" err="1" smtClean="0"/>
              <a:t>sự</a:t>
            </a:r>
            <a:r>
              <a:rPr lang="en-US" sz="3200" dirty="0" smtClean="0"/>
              <a:t> (</a:t>
            </a:r>
            <a:r>
              <a:rPr lang="en-US" sz="3200" dirty="0" err="1" smtClean="0"/>
              <a:t>chưa</a:t>
            </a:r>
            <a:r>
              <a:rPr lang="en-US" sz="3200" dirty="0" smtClean="0"/>
              <a:t> </a:t>
            </a:r>
            <a:r>
              <a:rPr lang="en-US" sz="3200" dirty="0" err="1" smtClean="0"/>
              <a:t>đủ</a:t>
            </a:r>
            <a:r>
              <a:rPr lang="en-US" sz="3200" dirty="0" smtClean="0"/>
              <a:t> 18 </a:t>
            </a:r>
            <a:r>
              <a:rPr lang="en-US" sz="3200" dirty="0" err="1" smtClean="0"/>
              <a:t>tuổi</a:t>
            </a:r>
            <a:r>
              <a:rPr lang="en-US" sz="3200" dirty="0" smtClean="0"/>
              <a:t>) </a:t>
            </a:r>
          </a:p>
          <a:p>
            <a:r>
              <a:rPr lang="en-US" sz="3200" dirty="0" smtClean="0"/>
              <a:t>	Do </a:t>
            </a:r>
            <a:r>
              <a:rPr lang="en-US" sz="3200" dirty="0" err="1" smtClean="0"/>
              <a:t>đó</a:t>
            </a:r>
            <a:r>
              <a:rPr lang="en-US" sz="3200" dirty="0" smtClean="0"/>
              <a:t> </a:t>
            </a:r>
            <a:r>
              <a:rPr lang="en-US" sz="3200" dirty="0" err="1" smtClean="0"/>
              <a:t>nghĩa</a:t>
            </a:r>
            <a:r>
              <a:rPr lang="en-US" sz="3200" dirty="0" smtClean="0"/>
              <a:t> </a:t>
            </a:r>
            <a:r>
              <a:rPr lang="en-US" sz="3200" dirty="0" err="1" smtClean="0"/>
              <a:t>muốn</a:t>
            </a:r>
            <a:r>
              <a:rPr lang="en-US" sz="3200" dirty="0" smtClean="0"/>
              <a:t> </a:t>
            </a:r>
            <a:r>
              <a:rPr lang="en-US" sz="3200" dirty="0" err="1" smtClean="0"/>
              <a:t>bán</a:t>
            </a:r>
            <a:r>
              <a:rPr lang="en-US" sz="3200" dirty="0" smtClean="0"/>
              <a:t> </a:t>
            </a:r>
            <a:r>
              <a:rPr lang="en-US" sz="3200" dirty="0" err="1" smtClean="0"/>
              <a:t>căn</a:t>
            </a:r>
            <a:r>
              <a:rPr lang="en-US" sz="3200" dirty="0" smtClean="0"/>
              <a:t> </a:t>
            </a:r>
            <a:r>
              <a:rPr lang="en-US" sz="3200" dirty="0" err="1" smtClean="0"/>
              <a:t>nhà</a:t>
            </a:r>
            <a:r>
              <a:rPr lang="en-US" sz="3200" dirty="0" smtClean="0"/>
              <a:t> </a:t>
            </a:r>
            <a:r>
              <a:rPr lang="en-US" sz="3200" dirty="0" err="1" smtClean="0"/>
              <a:t>phải</a:t>
            </a:r>
            <a:r>
              <a:rPr lang="en-US" sz="3200" dirty="0" smtClean="0"/>
              <a:t> </a:t>
            </a:r>
            <a:r>
              <a:rPr lang="en-US" sz="3200" dirty="0" err="1" smtClean="0"/>
              <a:t>thông</a:t>
            </a:r>
            <a:r>
              <a:rPr lang="en-US" sz="3200" dirty="0" smtClean="0"/>
              <a:t> qua </a:t>
            </a:r>
            <a:r>
              <a:rPr lang="en-US" sz="3200" dirty="0" err="1" smtClean="0"/>
              <a:t>người</a:t>
            </a:r>
            <a:r>
              <a:rPr lang="en-US" sz="3200" dirty="0" smtClean="0"/>
              <a:t> </a:t>
            </a:r>
            <a:r>
              <a:rPr lang="en-US" sz="3200" dirty="0" err="1" smtClean="0"/>
              <a:t>đại</a:t>
            </a:r>
            <a:r>
              <a:rPr lang="en-US" sz="3200" dirty="0" smtClean="0"/>
              <a:t> </a:t>
            </a:r>
            <a:r>
              <a:rPr lang="en-US" sz="3200" dirty="0" err="1" smtClean="0"/>
              <a:t>diện</a:t>
            </a:r>
            <a:r>
              <a:rPr lang="en-US" sz="3200" dirty="0" smtClean="0"/>
              <a:t> </a:t>
            </a:r>
            <a:r>
              <a:rPr lang="en-US" sz="3200" dirty="0" err="1" smtClean="0"/>
              <a:t>hợp</a:t>
            </a:r>
            <a:r>
              <a:rPr lang="en-US" sz="3200" dirty="0" smtClean="0"/>
              <a:t> </a:t>
            </a:r>
            <a:r>
              <a:rPr lang="en-US" sz="3200" dirty="0" err="1" smtClean="0"/>
              <a:t>pháp</a:t>
            </a:r>
            <a:r>
              <a:rPr lang="en-US" sz="3200" dirty="0" smtClean="0"/>
              <a:t> </a:t>
            </a:r>
            <a:r>
              <a:rPr lang="en-US" sz="3200" dirty="0" err="1" smtClean="0"/>
              <a:t>của</a:t>
            </a:r>
            <a:r>
              <a:rPr lang="en-US" sz="3200" dirty="0" smtClean="0"/>
              <a:t> </a:t>
            </a:r>
            <a:r>
              <a:rPr lang="en-US" sz="3200" dirty="0" err="1" smtClean="0"/>
              <a:t>Lý</a:t>
            </a:r>
            <a:r>
              <a:rPr lang="en-US" sz="3200" dirty="0" smtClean="0"/>
              <a:t> </a:t>
            </a:r>
            <a:r>
              <a:rPr lang="en-US" sz="3200" dirty="0" err="1" smtClean="0"/>
              <a:t>Bôn</a:t>
            </a:r>
            <a:r>
              <a:rPr lang="en-US" sz="3200" dirty="0" smtClean="0"/>
              <a:t> </a:t>
            </a:r>
            <a:r>
              <a:rPr lang="en-US" sz="3200" dirty="0" err="1" smtClean="0"/>
              <a:t>và</a:t>
            </a:r>
            <a:r>
              <a:rPr lang="en-US" sz="3200" dirty="0" smtClean="0"/>
              <a:t> </a:t>
            </a:r>
            <a:r>
              <a:rPr lang="en-US" sz="3200" dirty="0" err="1" smtClean="0"/>
              <a:t>Nghĩa</a:t>
            </a:r>
            <a:endParaRPr lang="vi-VN" sz="3200" dirty="0"/>
          </a:p>
        </p:txBody>
      </p:sp>
    </p:spTree>
    <p:extLst>
      <p:ext uri="{BB962C8B-B14F-4D97-AF65-F5344CB8AC3E}">
        <p14:creationId xmlns:p14="http://schemas.microsoft.com/office/powerpoint/2010/main" val="26880835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128</TotalTime>
  <Words>1207</Words>
  <Application>Microsoft Office PowerPoint</Application>
  <PresentationFormat>Widescreen</PresentationFormat>
  <Paragraphs>68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Tahoma</vt:lpstr>
      <vt:lpstr>Wingdings 3</vt:lpstr>
      <vt:lpstr>Wisp</vt:lpstr>
      <vt:lpstr>PHÁP LUẬT DÂN SỰ </vt:lpstr>
      <vt:lpstr>PHÁP LUẬT DÂN SỰ </vt:lpstr>
      <vt:lpstr>a/ Hôn nhân giữa bà An và ông Ba có được pháp luật công nhận hay không? Tại sao? </vt:lpstr>
      <vt:lpstr>b/ Hôn nhân giữa bà Danh và ông Ba có được pháp luật công nhận hay không? Tại sao?  </vt:lpstr>
      <vt:lpstr>c/ Những ai được hưởng thừa kế và những ai không được hưởng thừa kế của ông Ba? Giải thích từng trường hợp.</vt:lpstr>
      <vt:lpstr>PHÁP LUẬT DÂN SỰ </vt:lpstr>
      <vt:lpstr>PHÁP LUẬT DÂN SỰ </vt:lpstr>
      <vt:lpstr>a. Di chúc này có hiệu lực hay không? Tại sao? </vt:lpstr>
      <vt:lpstr>b.Hãy xác định hàng thừa kế thứ 01? xác định di sản thừa kế? hãy xác định 1 suất thừa kế theo pháp luật? </vt:lpstr>
      <vt:lpstr>b.Hãy xác định hàng thừa kế thứ 01? xác định di sản thừa kế? hãy xác định 1 suất thừa kế theo pháp luật? </vt:lpstr>
      <vt:lpstr>b.Hãy xác định hàng thừa kế thứ 01? xác định di sản thừa kế? hãy xác định 1 suất thừa kế theo pháp luật? </vt:lpstr>
      <vt:lpstr>c.Nếu thực hiện theo di chúc của Lý Nhân Bản, tài sản là căn nhà sau khi bán sẽ được định đoạt như thế nào? </vt:lpstr>
      <vt:lpstr>c.Nếu thực hiện theo di chúc của Lý Nhân Bản, tài sản là căn nhà sau khi bán sẽ được định đoạt như thế nào? </vt:lpstr>
      <vt:lpstr>c.Nếu thực hiện theo di chúc của Lý Nhân Bản, tài sản là căn nhà sau khi bán sẽ được định đoạt như thế nào? </vt:lpstr>
      <vt:lpstr>d. Lý Việt Nghĩa có được trực tiếp thực hiện ý muốn của mình không? Tại sao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PHÁP LUẬT DÂN SỰ</dc:title>
  <dc:creator>User</dc:creator>
  <cp:lastModifiedBy>User</cp:lastModifiedBy>
  <cp:revision>9</cp:revision>
  <dcterms:created xsi:type="dcterms:W3CDTF">2021-04-21T23:45:55Z</dcterms:created>
  <dcterms:modified xsi:type="dcterms:W3CDTF">2021-04-22T01:54:45Z</dcterms:modified>
</cp:coreProperties>
</file>