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 id="2147483962" r:id="rId2"/>
  </p:sldMasterIdLst>
  <p:notesMasterIdLst>
    <p:notesMasterId r:id="rId58"/>
  </p:notesMasterIdLst>
  <p:sldIdLst>
    <p:sldId id="375" r:id="rId3"/>
    <p:sldId id="420" r:id="rId4"/>
    <p:sldId id="479" r:id="rId5"/>
    <p:sldId id="443" r:id="rId6"/>
    <p:sldId id="441" r:id="rId7"/>
    <p:sldId id="470" r:id="rId8"/>
    <p:sldId id="449" r:id="rId9"/>
    <p:sldId id="450" r:id="rId10"/>
    <p:sldId id="471" r:id="rId11"/>
    <p:sldId id="424" r:id="rId12"/>
    <p:sldId id="451" r:id="rId13"/>
    <p:sldId id="480" r:id="rId14"/>
    <p:sldId id="481" r:id="rId15"/>
    <p:sldId id="432" r:id="rId16"/>
    <p:sldId id="453" r:id="rId17"/>
    <p:sldId id="482" r:id="rId18"/>
    <p:sldId id="483" r:id="rId19"/>
    <p:sldId id="484" r:id="rId20"/>
    <p:sldId id="485" r:id="rId21"/>
    <p:sldId id="486" r:id="rId22"/>
    <p:sldId id="496" r:id="rId23"/>
    <p:sldId id="497" r:id="rId24"/>
    <p:sldId id="498" r:id="rId25"/>
    <p:sldId id="499" r:id="rId26"/>
    <p:sldId id="500" r:id="rId27"/>
    <p:sldId id="501" r:id="rId28"/>
    <p:sldId id="502" r:id="rId29"/>
    <p:sldId id="503" r:id="rId30"/>
    <p:sldId id="488" r:id="rId31"/>
    <p:sldId id="506" r:id="rId32"/>
    <p:sldId id="507" r:id="rId33"/>
    <p:sldId id="508" r:id="rId34"/>
    <p:sldId id="509" r:id="rId35"/>
    <p:sldId id="510" r:id="rId36"/>
    <p:sldId id="511" r:id="rId37"/>
    <p:sldId id="512" r:id="rId38"/>
    <p:sldId id="513" r:id="rId39"/>
    <p:sldId id="514" r:id="rId40"/>
    <p:sldId id="518" r:id="rId41"/>
    <p:sldId id="515" r:id="rId42"/>
    <p:sldId id="490" r:id="rId43"/>
    <p:sldId id="519" r:id="rId44"/>
    <p:sldId id="516" r:id="rId45"/>
    <p:sldId id="491" r:id="rId46"/>
    <p:sldId id="380" r:id="rId47"/>
    <p:sldId id="473" r:id="rId48"/>
    <p:sldId id="474" r:id="rId49"/>
    <p:sldId id="517" r:id="rId50"/>
    <p:sldId id="407" r:id="rId51"/>
    <p:sldId id="414" r:id="rId52"/>
    <p:sldId id="462" r:id="rId53"/>
    <p:sldId id="476" r:id="rId54"/>
    <p:sldId id="478" r:id="rId55"/>
    <p:sldId id="477" r:id="rId56"/>
    <p:sldId id="456" r:id="rId5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902" y="3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B5754A2-4EA3-4557-A185-8D3B428D7250}"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a:latin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E7ABC99-F050-4A62-9AA2-DAB238C19A0C}" type="slidenum">
              <a:rPr lang="en-US" altLang="vi-VN" smtClean="0">
                <a:latin typeface="Calibri" panose="020F0502020204030204" pitchFamily="34" charset="0"/>
              </a:rPr>
              <a:pPr>
                <a:spcBef>
                  <a:spcPct val="0"/>
                </a:spcBef>
              </a:pPr>
              <a:t>15</a:t>
            </a:fld>
            <a:endParaRPr lang="en-US" altLang="vi-VN">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BC18F4-7CBD-4FAD-A120-7F9A043B09E4}" type="slidenum">
              <a:rPr lang="en-US" altLang="vi-VN" smtClean="0">
                <a:latin typeface="Calibri" panose="020F0502020204030204" pitchFamily="34" charset="0"/>
              </a:rPr>
              <a:pPr>
                <a:spcBef>
                  <a:spcPct val="0"/>
                </a:spcBef>
              </a:pPr>
              <a:t>27</a:t>
            </a:fld>
            <a:endParaRPr lang="en-US" altLang="vi-VN">
              <a:latin typeface="Calibri" panose="020F0502020204030204" pitchFamily="34" charset="0"/>
            </a:endParaRPr>
          </a:p>
        </p:txBody>
      </p:sp>
    </p:spTree>
    <p:extLst>
      <p:ext uri="{BB962C8B-B14F-4D97-AF65-F5344CB8AC3E}">
        <p14:creationId xmlns:p14="http://schemas.microsoft.com/office/powerpoint/2010/main" val="4111619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46</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54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47</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208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64C558-F775-4441-B31E-46762507CABD}" type="slidenum">
              <a:rPr lang="en-US" altLang="vi-VN"/>
              <a:pPr>
                <a:defRPr/>
              </a:pPr>
              <a:t>‹#›</a:t>
            </a:fld>
            <a:endParaRPr lang="en-US" altLang="vi-VN"/>
          </a:p>
        </p:txBody>
      </p:sp>
    </p:spTree>
    <p:extLst>
      <p:ext uri="{BB962C8B-B14F-4D97-AF65-F5344CB8AC3E}">
        <p14:creationId xmlns:p14="http://schemas.microsoft.com/office/powerpoint/2010/main" val="1073253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F38FBE-9B57-4DC8-8D8E-0FE17557E1CE}" type="slidenum">
              <a:rPr lang="en-US" altLang="vi-VN"/>
              <a:pPr>
                <a:defRPr/>
              </a:pPr>
              <a:t>‹#›</a:t>
            </a:fld>
            <a:endParaRPr lang="en-US" altLang="vi-VN"/>
          </a:p>
        </p:txBody>
      </p:sp>
    </p:spTree>
    <p:extLst>
      <p:ext uri="{BB962C8B-B14F-4D97-AF65-F5344CB8AC3E}">
        <p14:creationId xmlns:p14="http://schemas.microsoft.com/office/powerpoint/2010/main" val="24001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2DCE20-ADE2-4CC8-B6B2-40AFEF7EEE11}" type="slidenum">
              <a:rPr lang="en-US" altLang="vi-VN"/>
              <a:pPr>
                <a:defRPr/>
              </a:pPr>
              <a:t>‹#›</a:t>
            </a:fld>
            <a:endParaRPr lang="en-US" altLang="vi-VN"/>
          </a:p>
        </p:txBody>
      </p:sp>
    </p:spTree>
    <p:extLst>
      <p:ext uri="{BB962C8B-B14F-4D97-AF65-F5344CB8AC3E}">
        <p14:creationId xmlns:p14="http://schemas.microsoft.com/office/powerpoint/2010/main" val="3120931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9C701E-8978-43B4-B278-4C987B6205A9}" type="slidenum">
              <a:rPr lang="en-US" altLang="vi-VN"/>
              <a:pPr>
                <a:defRPr/>
              </a:pPr>
              <a:t>‹#›</a:t>
            </a:fld>
            <a:endParaRPr lang="en-US" altLang="vi-VN"/>
          </a:p>
        </p:txBody>
      </p:sp>
    </p:spTree>
    <p:extLst>
      <p:ext uri="{BB962C8B-B14F-4D97-AF65-F5344CB8AC3E}">
        <p14:creationId xmlns:p14="http://schemas.microsoft.com/office/powerpoint/2010/main" val="2955702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2AD3F-82F7-439D-BE32-F405FA655515}" type="slidenum">
              <a:rPr lang="en-US" altLang="vi-VN"/>
              <a:pPr>
                <a:defRPr/>
              </a:pPr>
              <a:t>‹#›</a:t>
            </a:fld>
            <a:endParaRPr lang="en-US" altLang="vi-VN"/>
          </a:p>
        </p:txBody>
      </p:sp>
    </p:spTree>
    <p:extLst>
      <p:ext uri="{BB962C8B-B14F-4D97-AF65-F5344CB8AC3E}">
        <p14:creationId xmlns:p14="http://schemas.microsoft.com/office/powerpoint/2010/main" val="320544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921B59-9266-4416-954C-FB8347D1DD7F}" type="slidenum">
              <a:rPr lang="en-US" altLang="vi-VN"/>
              <a:pPr>
                <a:defRPr/>
              </a:pPr>
              <a:t>‹#›</a:t>
            </a:fld>
            <a:endParaRPr lang="en-US" altLang="vi-VN"/>
          </a:p>
        </p:txBody>
      </p:sp>
    </p:spTree>
    <p:extLst>
      <p:ext uri="{BB962C8B-B14F-4D97-AF65-F5344CB8AC3E}">
        <p14:creationId xmlns:p14="http://schemas.microsoft.com/office/powerpoint/2010/main" val="1394033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4653CE0-9135-45E0-94D6-72A8643CDEE6}" type="slidenum">
              <a:rPr lang="en-US" altLang="vi-VN"/>
              <a:pPr>
                <a:defRPr/>
              </a:pPr>
              <a:t>‹#›</a:t>
            </a:fld>
            <a:endParaRPr lang="en-US" altLang="vi-VN"/>
          </a:p>
        </p:txBody>
      </p:sp>
    </p:spTree>
    <p:extLst>
      <p:ext uri="{BB962C8B-B14F-4D97-AF65-F5344CB8AC3E}">
        <p14:creationId xmlns:p14="http://schemas.microsoft.com/office/powerpoint/2010/main" val="1357059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B61E77-E424-4B32-BA31-BFECC2DB1D5B}" type="slidenum">
              <a:rPr lang="en-US" altLang="vi-VN"/>
              <a:pPr>
                <a:defRPr/>
              </a:pPr>
              <a:t>‹#›</a:t>
            </a:fld>
            <a:endParaRPr lang="en-US" altLang="vi-VN"/>
          </a:p>
        </p:txBody>
      </p:sp>
    </p:spTree>
    <p:extLst>
      <p:ext uri="{BB962C8B-B14F-4D97-AF65-F5344CB8AC3E}">
        <p14:creationId xmlns:p14="http://schemas.microsoft.com/office/powerpoint/2010/main" val="3244247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C28BC-BEE0-4795-B49D-5E395F54966D}" type="slidenum">
              <a:rPr lang="en-US" altLang="vi-VN"/>
              <a:pPr>
                <a:defRPr/>
              </a:pPr>
              <a:t>‹#›</a:t>
            </a:fld>
            <a:endParaRPr lang="en-US" altLang="vi-VN"/>
          </a:p>
        </p:txBody>
      </p:sp>
    </p:spTree>
    <p:extLst>
      <p:ext uri="{BB962C8B-B14F-4D97-AF65-F5344CB8AC3E}">
        <p14:creationId xmlns:p14="http://schemas.microsoft.com/office/powerpoint/2010/main" val="4089878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8C7823-6699-4700-8F9C-30E032EDB6EC}" type="slidenum">
              <a:rPr lang="en-US" altLang="vi-VN"/>
              <a:pPr>
                <a:defRPr/>
              </a:pPr>
              <a:t>‹#›</a:t>
            </a:fld>
            <a:endParaRPr lang="en-US" altLang="vi-VN"/>
          </a:p>
        </p:txBody>
      </p:sp>
    </p:spTree>
    <p:extLst>
      <p:ext uri="{BB962C8B-B14F-4D97-AF65-F5344CB8AC3E}">
        <p14:creationId xmlns:p14="http://schemas.microsoft.com/office/powerpoint/2010/main" val="833620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6DBEB-B4E7-4C02-B10F-21FCEBB1DD3A}" type="slidenum">
              <a:rPr lang="en-US" altLang="vi-VN"/>
              <a:pPr>
                <a:defRPr/>
              </a:pPr>
              <a:t>‹#›</a:t>
            </a:fld>
            <a:endParaRPr lang="en-US" altLang="vi-VN"/>
          </a:p>
        </p:txBody>
      </p:sp>
    </p:spTree>
    <p:extLst>
      <p:ext uri="{BB962C8B-B14F-4D97-AF65-F5344CB8AC3E}">
        <p14:creationId xmlns:p14="http://schemas.microsoft.com/office/powerpoint/2010/main" val="432099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C4940A00-5675-4C1E-9D7C-EE3CAA9B223D}" type="datetimeFigureOut">
              <a:rPr lang="en-US"/>
              <a:pPr>
                <a:defRPr/>
              </a:pPr>
              <a:t>3/12/2021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210C0E30-25BC-43CB-BAE6-EE4824BE9A86}" type="slidenum">
              <a:rPr lang="en-US" altLang="vi-VN"/>
              <a:pPr>
                <a:defRPr/>
              </a:pPr>
              <a:t>‹#›</a:t>
            </a:fld>
            <a:endParaRPr lang="en-US" altLang="vi-VN"/>
          </a:p>
        </p:txBody>
      </p:sp>
    </p:spTree>
    <p:extLst>
      <p:ext uri="{BB962C8B-B14F-4D97-AF65-F5344CB8AC3E}">
        <p14:creationId xmlns:p14="http://schemas.microsoft.com/office/powerpoint/2010/main" val="1590058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9C24E00-49F0-49F4-8D56-CCDCC85A214E}" type="datetimeFigureOut">
              <a:rPr lang="en-US"/>
              <a:pPr>
                <a:defRPr/>
              </a:pPr>
              <a:t>3/12/2021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F5C335D3-461E-4DED-B41A-00D1A0217F5A}" type="slidenum">
              <a:rPr lang="en-US" altLang="vi-VN"/>
              <a:pPr>
                <a:defRPr/>
              </a:pPr>
              <a:t>‹#›</a:t>
            </a:fld>
            <a:endParaRPr lang="en-US" altLang="vi-VN"/>
          </a:p>
        </p:txBody>
      </p:sp>
    </p:spTree>
    <p:extLst>
      <p:ext uri="{BB962C8B-B14F-4D97-AF65-F5344CB8AC3E}">
        <p14:creationId xmlns:p14="http://schemas.microsoft.com/office/powerpoint/2010/main" val="2319142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B8C0DEB-08E0-480D-A6A1-25D7141AA487}" type="datetimeFigureOut">
              <a:rPr lang="en-US"/>
              <a:pPr>
                <a:defRPr/>
              </a:pPr>
              <a:t>3/12/2021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156D9A5D-370A-405B-8CFF-02CA7B59825F}" type="slidenum">
              <a:rPr lang="en-US" altLang="vi-VN"/>
              <a:pPr>
                <a:defRPr/>
              </a:pPr>
              <a:t>‹#›</a:t>
            </a:fld>
            <a:endParaRPr lang="en-US" altLang="vi-VN"/>
          </a:p>
        </p:txBody>
      </p:sp>
    </p:spTree>
    <p:extLst>
      <p:ext uri="{BB962C8B-B14F-4D97-AF65-F5344CB8AC3E}">
        <p14:creationId xmlns:p14="http://schemas.microsoft.com/office/powerpoint/2010/main" val="636794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71C9796-6B4C-43DE-BB87-45B9209E7CA3}" type="datetimeFigureOut">
              <a:rPr lang="en-US"/>
              <a:pPr>
                <a:defRPr/>
              </a:pPr>
              <a:t>3/12/2021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0CBCFD95-1BAA-4EC3-BBD6-02E70F722D49}" type="slidenum">
              <a:rPr lang="en-US" altLang="vi-VN"/>
              <a:pPr>
                <a:defRPr/>
              </a:pPr>
              <a:t>‹#›</a:t>
            </a:fld>
            <a:endParaRPr lang="en-US" altLang="vi-VN"/>
          </a:p>
        </p:txBody>
      </p:sp>
    </p:spTree>
    <p:extLst>
      <p:ext uri="{BB962C8B-B14F-4D97-AF65-F5344CB8AC3E}">
        <p14:creationId xmlns:p14="http://schemas.microsoft.com/office/powerpoint/2010/main" val="1752366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3F75D27-9975-44FE-AF67-8B2D056BC97C}" type="datetimeFigureOut">
              <a:rPr lang="en-US"/>
              <a:pPr>
                <a:defRPr/>
              </a:pPr>
              <a:t>3/12/2021</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defRPr>
            </a:lvl1pPr>
          </a:lstStyle>
          <a:p>
            <a:pPr>
              <a:defRPr/>
            </a:pPr>
            <a:fld id="{21FF332A-AE43-4CF8-8F05-607D8319A398}" type="slidenum">
              <a:rPr lang="en-US" altLang="vi-VN"/>
              <a:pPr>
                <a:defRPr/>
              </a:pPr>
              <a:t>‹#›</a:t>
            </a:fld>
            <a:endParaRPr lang="en-US" altLang="vi-VN"/>
          </a:p>
        </p:txBody>
      </p:sp>
    </p:spTree>
    <p:extLst>
      <p:ext uri="{BB962C8B-B14F-4D97-AF65-F5344CB8AC3E}">
        <p14:creationId xmlns:p14="http://schemas.microsoft.com/office/powerpoint/2010/main" val="3872119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8E035894-9EC9-4E99-9A2D-2814BCAA3BEA}" type="datetimeFigureOut">
              <a:rPr lang="en-US"/>
              <a:pPr>
                <a:defRPr/>
              </a:pPr>
              <a:t>3/12/2021</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defRPr>
            </a:lvl1pPr>
          </a:lstStyle>
          <a:p>
            <a:pPr>
              <a:defRPr/>
            </a:pPr>
            <a:fld id="{C40ED817-B78A-4961-8E1F-1023F242B756}" type="slidenum">
              <a:rPr lang="en-US" altLang="vi-VN"/>
              <a:pPr>
                <a:defRPr/>
              </a:pPr>
              <a:t>‹#›</a:t>
            </a:fld>
            <a:endParaRPr lang="en-US" altLang="vi-VN"/>
          </a:p>
        </p:txBody>
      </p:sp>
    </p:spTree>
    <p:extLst>
      <p:ext uri="{BB962C8B-B14F-4D97-AF65-F5344CB8AC3E}">
        <p14:creationId xmlns:p14="http://schemas.microsoft.com/office/powerpoint/2010/main" val="4291033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16A2D0B5-73B8-47B8-8C0E-F91FA6F85E4B}" type="datetimeFigureOut">
              <a:rPr lang="en-US"/>
              <a:pPr>
                <a:defRPr/>
              </a:pPr>
              <a:t>3/12/2021</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defRPr>
            </a:lvl1pPr>
          </a:lstStyle>
          <a:p>
            <a:pPr>
              <a:defRPr/>
            </a:pPr>
            <a:fld id="{5F49CDBC-7CA8-42D9-8A82-755B7194A62D}" type="slidenum">
              <a:rPr lang="en-US" altLang="vi-VN"/>
              <a:pPr>
                <a:defRPr/>
              </a:pPr>
              <a:t>‹#›</a:t>
            </a:fld>
            <a:endParaRPr lang="en-US" altLang="vi-VN"/>
          </a:p>
        </p:txBody>
      </p:sp>
    </p:spTree>
    <p:extLst>
      <p:ext uri="{BB962C8B-B14F-4D97-AF65-F5344CB8AC3E}">
        <p14:creationId xmlns:p14="http://schemas.microsoft.com/office/powerpoint/2010/main" val="285682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90598205-8B62-4FAE-9E21-6CD6BB38FF4C}" type="datetimeFigureOut">
              <a:rPr lang="en-US"/>
              <a:pPr>
                <a:defRPr/>
              </a:pPr>
              <a:t>3/12/2021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F968762C-2A9A-439B-816E-C081A48F51ED}" type="slidenum">
              <a:rPr lang="en-US" altLang="vi-VN"/>
              <a:pPr>
                <a:defRPr/>
              </a:pPr>
              <a:t>‹#›</a:t>
            </a:fld>
            <a:endParaRPr lang="en-US" altLang="vi-VN"/>
          </a:p>
        </p:txBody>
      </p:sp>
    </p:spTree>
    <p:extLst>
      <p:ext uri="{BB962C8B-B14F-4D97-AF65-F5344CB8AC3E}">
        <p14:creationId xmlns:p14="http://schemas.microsoft.com/office/powerpoint/2010/main" val="249259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9A86E67-F128-4416-8A53-B99C22B4919F}" type="datetimeFigureOut">
              <a:rPr lang="en-US"/>
              <a:pPr>
                <a:defRPr/>
              </a:pPr>
              <a:t>3/12/2021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E6AE6B1D-B688-43F9-8D37-6B1E108EECAE}" type="slidenum">
              <a:rPr lang="en-US" altLang="vi-VN"/>
              <a:pPr>
                <a:defRPr/>
              </a:pPr>
              <a:t>‹#›</a:t>
            </a:fld>
            <a:endParaRPr lang="en-US" altLang="vi-VN"/>
          </a:p>
        </p:txBody>
      </p:sp>
    </p:spTree>
    <p:extLst>
      <p:ext uri="{BB962C8B-B14F-4D97-AF65-F5344CB8AC3E}">
        <p14:creationId xmlns:p14="http://schemas.microsoft.com/office/powerpoint/2010/main" val="1875898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2174FE9-AABB-49A7-85DA-16BC68A02FA4}" type="datetimeFigureOut">
              <a:rPr lang="en-US"/>
              <a:pPr>
                <a:defRPr/>
              </a:pPr>
              <a:t>3/12/2021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CDE9EF7A-289F-40C5-8EF6-9FC81189AE6E}" type="slidenum">
              <a:rPr lang="en-US" altLang="vi-VN"/>
              <a:pPr>
                <a:defRPr/>
              </a:pPr>
              <a:t>‹#›</a:t>
            </a:fld>
            <a:endParaRPr lang="en-US" altLang="vi-VN"/>
          </a:p>
        </p:txBody>
      </p:sp>
    </p:spTree>
    <p:extLst>
      <p:ext uri="{BB962C8B-B14F-4D97-AF65-F5344CB8AC3E}">
        <p14:creationId xmlns:p14="http://schemas.microsoft.com/office/powerpoint/2010/main" val="29960970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554A4F17-CB88-441D-9B07-899EDEE761CD}" type="datetimeFigureOut">
              <a:rPr lang="en-US"/>
              <a:pPr>
                <a:defRPr/>
              </a:pPr>
              <a:t>3/12/2021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8E802473-3FAE-48E6-A48C-9B0892B6C07C}" type="slidenum">
              <a:rPr lang="en-US" altLang="vi-VN"/>
              <a:pPr>
                <a:defRPr/>
              </a:pPr>
              <a:t>‹#›</a:t>
            </a:fld>
            <a:endParaRPr lang="en-US" altLang="vi-VN"/>
          </a:p>
        </p:txBody>
      </p:sp>
    </p:spTree>
    <p:extLst>
      <p:ext uri="{BB962C8B-B14F-4D97-AF65-F5344CB8AC3E}">
        <p14:creationId xmlns:p14="http://schemas.microsoft.com/office/powerpoint/2010/main" val="2785825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a:t>Click to edit Master text styles</a:t>
            </a:r>
          </a:p>
          <a:p>
            <a:pPr lvl="1"/>
            <a:r>
              <a:rPr lang="en-US" altLang="vi-VN"/>
              <a:t>Second level</a:t>
            </a:r>
          </a:p>
          <a:p>
            <a:pPr lvl="2"/>
            <a:r>
              <a:rPr lang="en-US" altLang="vi-VN"/>
              <a:t>Third level</a:t>
            </a:r>
          </a:p>
          <a:p>
            <a:pPr lvl="3"/>
            <a:r>
              <a:rPr lang="en-US" altLang="vi-VN"/>
              <a:t>Fourth level</a:t>
            </a:r>
          </a:p>
          <a:p>
            <a:pPr lvl="4"/>
            <a:r>
              <a:rPr lang="en-US" altLang="vi-VN"/>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AAD27F51-303A-4DC7-9EF6-D768FC39D8D1}"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a:t>Click to edit Master text styles</a:t>
            </a:r>
          </a:p>
          <a:p>
            <a:pPr lvl="1"/>
            <a:r>
              <a:rPr lang="en-US" altLang="vi-VN"/>
              <a:t>Second level</a:t>
            </a:r>
          </a:p>
          <a:p>
            <a:pPr lvl="2"/>
            <a:r>
              <a:rPr lang="en-US" altLang="vi-VN"/>
              <a:t>Third level</a:t>
            </a:r>
          </a:p>
          <a:p>
            <a:pPr lvl="3"/>
            <a:r>
              <a:rPr lang="en-US" altLang="vi-VN"/>
              <a:t>Fourth level</a:t>
            </a:r>
          </a:p>
          <a:p>
            <a:pPr lvl="4"/>
            <a:r>
              <a:rPr lang="en-US" altLang="vi-VN"/>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pPr>
              <a:defRPr/>
            </a:pPr>
            <a:fld id="{930E0D3F-972E-4F90-872D-50143B9FB876}" type="datetimeFigureOut">
              <a:rPr lang="en-US"/>
              <a:pPr>
                <a:defRPr/>
              </a:pPr>
              <a:t>3/12/2021</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B57075EE-9536-4B5D-A88E-F0548BAD37C3}"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2209800" y="228600"/>
            <a:ext cx="21336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contourClr>
              <a:srgbClr val="FFFF00"/>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800">
                <a:solidFill>
                  <a:srgbClr val="0000FF"/>
                </a:solidFill>
                <a:latin typeface="Times New Roman" panose="02020603050405020304" pitchFamily="18" charset="0"/>
              </a:rPr>
              <a:t>Bài 3</a:t>
            </a:r>
          </a:p>
        </p:txBody>
      </p:sp>
      <p:pic>
        <p:nvPicPr>
          <p:cNvPr id="16387" name="Picture 4" descr="CHRIST14"/>
          <p:cNvPicPr>
            <a:picLocks noChangeAspect="1" noChangeArrowheads="1"/>
          </p:cNvPicPr>
          <p:nvPr/>
        </p:nvPicPr>
        <p:blipFill>
          <a:blip r:embed="rId2">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4114800" y="2514600"/>
            <a:ext cx="3733800"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5" descr="StarDivi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4495800"/>
            <a:ext cx="4724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BOOKANI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4724400"/>
            <a:ext cx="22860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6"/>
          <p:cNvSpPr txBox="1">
            <a:spLocks noChangeArrowheads="1"/>
          </p:cNvSpPr>
          <p:nvPr/>
        </p:nvSpPr>
        <p:spPr bwMode="auto">
          <a:xfrm>
            <a:off x="1828800" y="1295400"/>
            <a:ext cx="80772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NHỮNG THÀNH TỰU CỦA CÁCH MẠNG VIỆT NAM DƯỚI SỰ </a:t>
            </a:r>
          </a:p>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LÃNH ĐẠO CỦA ĐẢNG</a:t>
            </a:r>
          </a:p>
        </p:txBody>
      </p:sp>
    </p:spTree>
  </p:cSld>
  <p:clrMapOvr>
    <a:masterClrMapping/>
  </p:clrMapOvr>
  <p:transition spd="med">
    <p:strips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vi-VN" sz="2800" b="1" i="1" dirty="0">
                <a:solidFill>
                  <a:srgbClr val="FF0000"/>
                </a:solidFill>
                <a:latin typeface="Times New Roman" panose="02020603050405020304" pitchFamily="18" charset="0"/>
                <a:cs typeface="Times New Roman" panose="02020603050405020304" pitchFamily="18" charset="0"/>
              </a:rPr>
              <a:t> </a:t>
            </a:r>
            <a:r>
              <a:rPr lang="nl-NL" altLang="vi-VN" sz="2800" b="1" i="1" dirty="0">
                <a:solidFill>
                  <a:srgbClr val="FF0000"/>
                </a:solidFill>
                <a:latin typeface="Times New Roman" panose="02020603050405020304" pitchFamily="18" charset="0"/>
                <a:cs typeface="Times New Roman" panose="02020603050405020304" pitchFamily="18" charset="0"/>
              </a:rPr>
              <a:t>I. Sự ra đời và lãnh đạo của Đảng Cộng sản Việt Nam đối với cách mạng Việt Nam</a:t>
            </a:r>
            <a:endParaRPr lang="en-US" altLang="vi-VN" sz="2800" i="1" dirty="0">
              <a:solidFill>
                <a:srgbClr val="FF0000"/>
              </a:solidFill>
              <a:latin typeface="Times New Roman" panose="02020603050405020304" pitchFamily="18" charset="0"/>
              <a:cs typeface="Times New Roman" panose="02020603050405020304" pitchFamily="18" charset="0"/>
            </a:endParaRP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dirty="0">
                <a:solidFill>
                  <a:srgbClr val="0000FF"/>
                </a:solidFill>
                <a:latin typeface="Times New Roman" panose="02020603050405020304" pitchFamily="18" charset="0"/>
                <a:cs typeface="Times New Roman" panose="02020603050405020304" pitchFamily="18" charset="0"/>
              </a:rPr>
              <a:t>a/ </a:t>
            </a:r>
            <a:r>
              <a:rPr lang="en-US" altLang="vi-VN" sz="2800" i="1" dirty="0" err="1">
                <a:solidFill>
                  <a:srgbClr val="0000FF"/>
                </a:solidFill>
                <a:latin typeface="Times New Roman" panose="02020603050405020304" pitchFamily="18" charset="0"/>
                <a:cs typeface="Times New Roman" panose="02020603050405020304" pitchFamily="18" charset="0"/>
              </a:rPr>
              <a:t>Tình</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hình</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thế</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giới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và</a:t>
            </a:r>
            <a:r>
              <a:rPr lang="nl-NL" altLang="vi-VN" sz="2800" i="1" dirty="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b="1" dirty="0" err="1">
                <a:latin typeface="Times New Roman" panose="02020603050405020304" pitchFamily="18" charset="0"/>
                <a:cs typeface="Times New Roman" panose="02020603050405020304" pitchFamily="18" charset="0"/>
              </a:rPr>
              <a:t>Tình</a:t>
            </a:r>
            <a:r>
              <a:rPr lang="en-US" altLang="vi-VN" sz="2800" b="1" dirty="0">
                <a:latin typeface="Times New Roman" panose="02020603050405020304" pitchFamily="18" charset="0"/>
                <a:cs typeface="Times New Roman" panose="02020603050405020304" pitchFamily="18" charset="0"/>
              </a:rPr>
              <a:t> </a:t>
            </a:r>
            <a:r>
              <a:rPr lang="en-US" altLang="vi-VN" sz="2800" b="1" dirty="0" err="1">
                <a:latin typeface="Times New Roman" panose="02020603050405020304" pitchFamily="18" charset="0"/>
                <a:cs typeface="Times New Roman" panose="02020603050405020304" pitchFamily="18" charset="0"/>
              </a:rPr>
              <a:t>hình</a:t>
            </a:r>
            <a:r>
              <a:rPr lang="en-US" altLang="vi-VN" sz="2800" b="1" dirty="0">
                <a:latin typeface="Times New Roman" panose="02020603050405020304" pitchFamily="18" charset="0"/>
                <a:cs typeface="Times New Roman" panose="02020603050405020304" pitchFamily="18" charset="0"/>
              </a:rPr>
              <a:t> </a:t>
            </a:r>
            <a:r>
              <a:rPr lang="en-US" altLang="vi-VN" sz="2800" b="1" dirty="0" err="1">
                <a:latin typeface="Times New Roman" panose="02020603050405020304" pitchFamily="18" charset="0"/>
                <a:cs typeface="Times New Roman" panose="02020603050405020304" pitchFamily="18" charset="0"/>
              </a:rPr>
              <a:t>thế</a:t>
            </a:r>
            <a:r>
              <a:rPr lang="en-US" altLang="vi-VN" sz="2800" b="1" dirty="0">
                <a:latin typeface="Times New Roman" panose="02020603050405020304" pitchFamily="18" charset="0"/>
                <a:cs typeface="Times New Roman" panose="02020603050405020304" pitchFamily="18" charset="0"/>
              </a:rPr>
              <a:t> </a:t>
            </a:r>
            <a:r>
              <a:rPr lang="en-US" altLang="vi-VN" sz="2800" b="1" dirty="0" err="1">
                <a:latin typeface="Times New Roman" panose="02020603050405020304" pitchFamily="18" charset="0"/>
                <a:cs typeface="Times New Roman" panose="02020603050405020304" pitchFamily="18" charset="0"/>
              </a:rPr>
              <a:t>giới</a:t>
            </a:r>
            <a:endParaRPr lang="en-US" altLang="vi-VN"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err="1">
                <a:solidFill>
                  <a:srgbClr val="FF0000"/>
                </a:solidFill>
                <a:latin typeface="Times New Roman" panose="02020603050405020304" pitchFamily="18" charset="0"/>
                <a:cs typeface="Times New Roman" panose="02020603050405020304" pitchFamily="18" charset="0"/>
              </a:rPr>
              <a:t>Tình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hình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thế</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giới</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spcBef>
                <a:spcPct val="0"/>
              </a:spcBef>
              <a:buFont typeface="Wingdings" panose="05000000000000000000" pitchFamily="2" charset="2"/>
              <a:buChar char="§"/>
            </a:pP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Cuối</a:t>
            </a:r>
            <a:r>
              <a:rPr lang="en-US" altLang="vi-VN" dirty="0">
                <a:latin typeface="Times New Roman" panose="02020603050405020304" pitchFamily="18" charset="0"/>
                <a:cs typeface="Times New Roman" panose="02020603050405020304" pitchFamily="18" charset="0"/>
              </a:rPr>
              <a:t> TK XIX: CNTB   =&gt;  CNĐQ</a:t>
            </a:r>
          </a:p>
          <a:p>
            <a:pPr>
              <a:spcBef>
                <a:spcPct val="0"/>
              </a:spcBef>
              <a:buFont typeface="Wingdings" panose="05000000000000000000" pitchFamily="2" charset="2"/>
              <a:buChar char="§"/>
            </a:pPr>
            <a:r>
              <a:rPr lang="en-US" altLang="vi-VN" dirty="0" err="1">
                <a:latin typeface="Times New Roman" panose="02020603050405020304" pitchFamily="18" charset="0"/>
                <a:cs typeface="Times New Roman" panose="02020603050405020304" pitchFamily="18" charset="0"/>
              </a:rPr>
              <a:t>Cách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mạng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tháng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Mười</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Nga</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thắng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lợi</a:t>
            </a:r>
            <a:r>
              <a:rPr lang="en-US" altLang="vi-VN" dirty="0">
                <a:latin typeface="Times New Roman" panose="02020603050405020304" pitchFamily="18" charset="0"/>
                <a:cs typeface="Times New Roman" panose="02020603050405020304" pitchFamily="18" charset="0"/>
              </a:rPr>
              <a:t> (1917)</a:t>
            </a:r>
          </a:p>
          <a:p>
            <a:pPr>
              <a:spcBef>
                <a:spcPct val="0"/>
              </a:spcBef>
              <a:buFont typeface="Wingdings" panose="05000000000000000000" pitchFamily="2" charset="2"/>
              <a:buChar char="§"/>
            </a:pPr>
            <a:r>
              <a:rPr lang="en-US" altLang="vi-VN" dirty="0" err="1">
                <a:latin typeface="Times New Roman" panose="02020603050405020304" pitchFamily="18" charset="0"/>
                <a:cs typeface="Times New Roman" panose="02020603050405020304" pitchFamily="18" charset="0"/>
              </a:rPr>
              <a:t>Quốc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tế</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cộng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sản</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được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thành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lập</a:t>
            </a:r>
            <a:r>
              <a:rPr lang="en-US" altLang="vi-VN" dirty="0">
                <a:latin typeface="Times New Roman" panose="02020603050405020304" pitchFamily="18" charset="0"/>
                <a:cs typeface="Times New Roman" panose="02020603050405020304" pitchFamily="18" charset="0"/>
              </a:rPr>
              <a:t> (1919)</a:t>
            </a:r>
          </a:p>
          <a:p>
            <a:pPr>
              <a:spcBef>
                <a:spcPct val="0"/>
              </a:spcBef>
              <a:buFont typeface="Wingdings" panose="05000000000000000000" pitchFamily="2" charset="2"/>
              <a:buChar char="§"/>
            </a:pPr>
            <a:r>
              <a:rPr lang="en-US" altLang="vi-VN" dirty="0" err="1">
                <a:latin typeface="Times New Roman" panose="02020603050405020304" pitchFamily="18" charset="0"/>
                <a:cs typeface="Times New Roman" panose="02020603050405020304" pitchFamily="18" charset="0"/>
              </a:rPr>
              <a:t>Cách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mạng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Tân</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Hợi</a:t>
            </a:r>
            <a:r>
              <a:rPr lang="en-US" altLang="vi-VN" dirty="0">
                <a:latin typeface="Times New Roman" panose="02020603050405020304" pitchFamily="18" charset="0"/>
                <a:cs typeface="Times New Roman" panose="02020603050405020304" pitchFamily="18" charset="0"/>
              </a:rPr>
              <a:t> ( 1910 – 1911), </a:t>
            </a:r>
            <a:r>
              <a:rPr lang="en-US" altLang="vi-VN" dirty="0" err="1">
                <a:latin typeface="Times New Roman" panose="02020603050405020304" pitchFamily="18" charset="0"/>
                <a:cs typeface="Times New Roman" panose="02020603050405020304" pitchFamily="18" charset="0"/>
              </a:rPr>
              <a:t>công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cuộc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canh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tân</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đất</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nước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của</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Nhật</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Bản</a:t>
            </a:r>
            <a:endParaRPr lang="en-US" altLang="vi-VN" dirty="0">
              <a:latin typeface="Times New Roman" panose="02020603050405020304" pitchFamily="18" charset="0"/>
              <a:cs typeface="Times New Roman" panose="02020603050405020304" pitchFamily="18" charset="0"/>
            </a:endParaRPr>
          </a:p>
          <a:p>
            <a:pPr>
              <a:spcBef>
                <a:spcPct val="0"/>
              </a:spcBef>
              <a:buNone/>
            </a:pPr>
            <a:endParaRPr lang="en-US" altLang="vi-VN" dirty="0">
              <a:solidFill>
                <a:srgbClr val="FFFF00"/>
              </a:solidFill>
              <a:latin typeface="Arial" panose="020B0604020202020204" pitchFamily="34" charset="0"/>
              <a:cs typeface="Arial" panose="020B0604020202020204" pitchFamily="34" charset="0"/>
            </a:endParaRPr>
          </a:p>
          <a:p>
            <a:pPr>
              <a:spcBef>
                <a:spcPct val="0"/>
              </a:spcBef>
              <a:buNone/>
            </a:pPr>
            <a:endParaRPr lang="en-US" altLang="vi-VN" dirty="0">
              <a:solidFill>
                <a:srgbClr val="FFFF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23102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57400" y="2438400"/>
            <a:ext cx="8305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2"/>
          <p:cNvSpPr>
            <a:spLocks noChangeArrowheads="1"/>
          </p:cNvSpPr>
          <p:nvPr/>
        </p:nvSpPr>
        <p:spPr bwMode="auto">
          <a:xfrm>
            <a:off x="3124200" y="228600"/>
            <a:ext cx="6553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b="1" i="1" dirty="0" err="1">
                <a:solidFill>
                  <a:srgbClr val="0000FF"/>
                </a:solidFill>
                <a:latin typeface="Times New Roman" panose="02020603050405020304" pitchFamily="18" charset="0"/>
                <a:cs typeface="Times New Roman" panose="02020603050405020304" pitchFamily="18" charset="0"/>
              </a:rPr>
              <a:t>Tình</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hình</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trong</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nước</a:t>
            </a:r>
            <a:endParaRPr lang="en-US" altLang="vi-VN" sz="2800" b="1" dirty="0">
              <a:solidFill>
                <a:srgbClr val="0000FF"/>
              </a:solidFill>
              <a:latin typeface="Arial" panose="020B0604020202020204" pitchFamily="34" charset="0"/>
            </a:endParaRPr>
          </a:p>
        </p:txBody>
      </p:sp>
      <p:sp>
        <p:nvSpPr>
          <p:cNvPr id="19460" name="Rectangle 3"/>
          <p:cNvSpPr>
            <a:spLocks noChangeArrowheads="1"/>
          </p:cNvSpPr>
          <p:nvPr/>
        </p:nvSpPr>
        <p:spPr bwMode="auto">
          <a:xfrm>
            <a:off x="2057400" y="990600"/>
            <a:ext cx="8001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i="1" dirty="0">
                <a:solidFill>
                  <a:srgbClr val="FF0000"/>
                </a:solidFill>
                <a:latin typeface="Times New Roman" panose="02020603050405020304" pitchFamily="18" charset="0"/>
                <a:cs typeface="Times New Roman" panose="02020603050405020304" pitchFamily="18" charset="0"/>
              </a:rPr>
              <a:t>- 1858 </a:t>
            </a:r>
            <a:r>
              <a:rPr lang="en-US" altLang="vi-VN" sz="2400" i="1" dirty="0" err="1">
                <a:latin typeface="Times New Roman" panose="02020603050405020304" pitchFamily="18" charset="0"/>
                <a:cs typeface="Times New Roman" panose="02020603050405020304" pitchFamily="18" charset="0"/>
              </a:rPr>
              <a:t>Thực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dân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Pháp</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nổ</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súng</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xâm</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lược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Việt</a:t>
            </a:r>
            <a:r>
              <a:rPr lang="en-US" altLang="vi-VN" sz="2400" i="1"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từ</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cuối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XIX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XX,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đặt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circle(in)">
                                      <p:cBhvr>
                                        <p:cTn id="7" dur="20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barn(inVertical)">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6" name="Group 4"/>
          <p:cNvGrpSpPr>
            <a:grpSpLocks/>
          </p:cNvGrpSpPr>
          <p:nvPr/>
        </p:nvGrpSpPr>
        <p:grpSpPr bwMode="auto">
          <a:xfrm>
            <a:off x="1676400" y="1828800"/>
            <a:ext cx="8991600" cy="3657600"/>
            <a:chOff x="-25" y="907"/>
            <a:chExt cx="6184" cy="1541"/>
          </a:xfrm>
        </p:grpSpPr>
        <p:sp>
          <p:nvSpPr>
            <p:cNvPr id="20488" name="Rectangle 5"/>
            <p:cNvSpPr>
              <a:spLocks noChangeArrowheads="1"/>
            </p:cNvSpPr>
            <p:nvPr/>
          </p:nvSpPr>
          <p:spPr bwMode="auto">
            <a:xfrm>
              <a:off x="4367" y="1200"/>
              <a:ext cx="1792" cy="816"/>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vi-VN" sz="1800" dirty="0">
                <a:solidFill>
                  <a:srgbClr val="FFFF00"/>
                </a:solidFill>
                <a:latin typeface="Arial" panose="020B0604020202020204" pitchFamily="34" charset="0"/>
                <a:cs typeface="Arial" panose="020B0604020202020204" pitchFamily="34"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Các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phong</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trào</a:t>
              </a: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yêu</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nước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sôi</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nổi</a:t>
              </a:r>
              <a:r>
                <a:rPr lang="en-US" altLang="vi-VN" sz="1800" b="1" i="1"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dirty="0">
                  <a:solidFill>
                    <a:srgbClr val="FFFF00"/>
                  </a:solidFill>
                  <a:latin typeface="Arial" panose="020B0604020202020204" pitchFamily="34" charset="0"/>
                  <a:cs typeface="Arial" panose="020B0604020202020204" pitchFamily="34" charset="0"/>
                </a:rPr>
                <a:t> </a:t>
              </a:r>
            </a:p>
          </p:txBody>
        </p:sp>
        <p:sp>
          <p:nvSpPr>
            <p:cNvPr id="20489"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Toàn thể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dân tộc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Việt Nam</a:t>
              </a:r>
            </a:p>
          </p:txBody>
        </p:sp>
        <p:sp>
          <p:nvSpPr>
            <p:cNvPr id="20490"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Thực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Pháp</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xâm lược</a:t>
              </a:r>
            </a:p>
          </p:txBody>
        </p:sp>
        <p:sp>
          <p:nvSpPr>
            <p:cNvPr id="20491"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Nông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Việt Nam</a:t>
              </a:r>
            </a:p>
          </p:txBody>
        </p:sp>
        <p:sp>
          <p:nvSpPr>
            <p:cNvPr id="20492"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Địa chủ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phong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kiến</a:t>
              </a:r>
            </a:p>
          </p:txBody>
        </p:sp>
        <p:sp>
          <p:nvSpPr>
            <p:cNvPr id="20494"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6"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7"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1"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Xã hội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thuộc địa nửa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phong kiến</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 (cuối TK XIX)</a:t>
              </a:r>
            </a:p>
          </p:txBody>
        </p:sp>
      </p:grpSp>
      <p:sp>
        <p:nvSpPr>
          <p:cNvPr id="20485" name="Title 23"/>
          <p:cNvSpPr>
            <a:spLocks noGrp="1"/>
          </p:cNvSpPr>
          <p:nvPr>
            <p:ph type="title"/>
          </p:nvPr>
        </p:nvSpPr>
        <p:spPr>
          <a:xfrm>
            <a:off x="1981200" y="579438"/>
            <a:ext cx="8229600" cy="411162"/>
          </a:xfrm>
        </p:spPr>
        <p:txBody>
          <a:bodyPr/>
          <a:lstStyle/>
          <a:p>
            <a:r>
              <a:rPr lang="en-US" altLang="vi-VN" sz="2800" i="1" dirty="0" err="1">
                <a:solidFill>
                  <a:srgbClr val="0000FF"/>
                </a:solidFill>
                <a:latin typeface="Times New Roman" panose="02020603050405020304" pitchFamily="18" charset="0"/>
                <a:cs typeface="Times New Roman" panose="02020603050405020304" pitchFamily="18" charset="0"/>
              </a:rPr>
              <a:t>Việt</a:t>
            </a:r>
            <a:r>
              <a:rPr lang="en-US" altLang="vi-VN" sz="2800" i="1" dirty="0">
                <a:solidFill>
                  <a:srgbClr val="0000FF"/>
                </a:solidFill>
                <a:latin typeface="Times New Roman" panose="02020603050405020304" pitchFamily="18" charset="0"/>
                <a:cs typeface="Times New Roman" panose="02020603050405020304" pitchFamily="18" charset="0"/>
              </a:rPr>
              <a:t> Nam </a:t>
            </a:r>
            <a:r>
              <a:rPr lang="en-US" altLang="vi-VN" sz="2800" i="1" dirty="0" err="1">
                <a:solidFill>
                  <a:srgbClr val="0000FF"/>
                </a:solidFill>
                <a:latin typeface="Times New Roman" panose="02020603050405020304" pitchFamily="18" charset="0"/>
                <a:cs typeface="Times New Roman" panose="02020603050405020304" pitchFamily="18" charset="0"/>
              </a:rPr>
              <a:t>cuối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thế</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kỷ</a:t>
            </a:r>
            <a:r>
              <a:rPr lang="en-US" altLang="vi-VN" sz="2800" i="1" dirty="0">
                <a:solidFill>
                  <a:srgbClr val="0000FF"/>
                </a:solidFill>
                <a:latin typeface="Times New Roman" panose="02020603050405020304" pitchFamily="18" charset="0"/>
                <a:cs typeface="Times New Roman" panose="02020603050405020304" pitchFamily="18" charset="0"/>
              </a:rPr>
              <a:t> XIX </a:t>
            </a:r>
            <a:r>
              <a:rPr lang="en-US" altLang="vi-VN" sz="2800" i="1" dirty="0" err="1">
                <a:solidFill>
                  <a:srgbClr val="0000FF"/>
                </a:solidFill>
                <a:latin typeface="Times New Roman" panose="02020603050405020304" pitchFamily="18" charset="0"/>
                <a:cs typeface="Times New Roman" panose="02020603050405020304" pitchFamily="18" charset="0"/>
              </a:rPr>
              <a:t>đầu</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thế</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kỷ</a:t>
            </a:r>
            <a:r>
              <a:rPr lang="en-US" altLang="vi-VN" sz="2800" i="1" dirty="0">
                <a:solidFill>
                  <a:srgbClr val="0000FF"/>
                </a:solidFill>
                <a:latin typeface="Times New Roman" panose="02020603050405020304" pitchFamily="18" charset="0"/>
                <a:cs typeface="Times New Roman" panose="02020603050405020304" pitchFamily="18" charset="0"/>
              </a:rPr>
              <a:t> XX</a:t>
            </a:r>
            <a:endParaRPr lang="en-US" altLang="vi-VN" sz="28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Tiểu sử người anh hùng áo vải &quot;Hoàng Hoa Thá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18" y="818429"/>
            <a:ext cx="3449782" cy="3590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Phan Bội Châu – Wikipedia tiếng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Phan Bội Châu – Wikipedia tiếng Việ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PhanBoiCh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33400"/>
            <a:ext cx="2743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han Chau Trin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421480"/>
            <a:ext cx="3248025" cy="34417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90600" y="4953000"/>
            <a:ext cx="2895600" cy="369332"/>
          </a:xfrm>
          <a:prstGeom prst="rect">
            <a:avLst/>
          </a:prstGeom>
          <a:noFill/>
        </p:spPr>
        <p:txBody>
          <a:bodyPr wrap="square" rtlCol="0">
            <a:spAutoFit/>
          </a:bodyPr>
          <a:lstStyle/>
          <a:p>
            <a:r>
              <a:rPr lang="en-US" b="1" dirty="0"/>
              <a:t>HOÀNG HOA THÁM</a:t>
            </a:r>
          </a:p>
        </p:txBody>
      </p:sp>
      <p:sp>
        <p:nvSpPr>
          <p:cNvPr id="10" name="TextBox 9"/>
          <p:cNvSpPr txBox="1"/>
          <p:nvPr/>
        </p:nvSpPr>
        <p:spPr>
          <a:xfrm>
            <a:off x="4953000" y="4572000"/>
            <a:ext cx="2895600" cy="369332"/>
          </a:xfrm>
          <a:prstGeom prst="rect">
            <a:avLst/>
          </a:prstGeom>
          <a:noFill/>
        </p:spPr>
        <p:txBody>
          <a:bodyPr wrap="square" rtlCol="0">
            <a:spAutoFit/>
          </a:bodyPr>
          <a:lstStyle/>
          <a:p>
            <a:r>
              <a:rPr lang="en-US" b="1" dirty="0"/>
              <a:t>PHAN BỘI CHÂU</a:t>
            </a:r>
          </a:p>
        </p:txBody>
      </p:sp>
      <p:sp>
        <p:nvSpPr>
          <p:cNvPr id="11" name="TextBox 10"/>
          <p:cNvSpPr txBox="1"/>
          <p:nvPr/>
        </p:nvSpPr>
        <p:spPr>
          <a:xfrm>
            <a:off x="8153400" y="4191000"/>
            <a:ext cx="2895600" cy="369332"/>
          </a:xfrm>
          <a:prstGeom prst="rect">
            <a:avLst/>
          </a:prstGeom>
          <a:noFill/>
        </p:spPr>
        <p:txBody>
          <a:bodyPr wrap="square" rtlCol="0">
            <a:spAutoFit/>
          </a:bodyPr>
          <a:lstStyle/>
          <a:p>
            <a:r>
              <a:rPr lang="en-US" b="1" dirty="0"/>
              <a:t>PHAN CHÂU TRINH</a:t>
            </a:r>
          </a:p>
        </p:txBody>
      </p:sp>
    </p:spTree>
    <p:extLst>
      <p:ext uri="{BB962C8B-B14F-4D97-AF65-F5344CB8AC3E}">
        <p14:creationId xmlns:p14="http://schemas.microsoft.com/office/powerpoint/2010/main" val="1333718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br>
              <a:rPr lang="en-US" altLang="vi-VN" sz="2800" b="1" i="1" dirty="0">
                <a:solidFill>
                  <a:srgbClr val="0000FF"/>
                </a:solidFill>
                <a:latin typeface="Times New Roman" panose="02020603050405020304" pitchFamily="18" charset="0"/>
                <a:cs typeface="Times New Roman" panose="02020603050405020304" pitchFamily="18" charset="0"/>
              </a:rPr>
            </a:br>
            <a:r>
              <a:rPr lang="en-US" altLang="vi-VN" sz="2800" b="1" i="1" dirty="0">
                <a:solidFill>
                  <a:srgbClr val="0000FF"/>
                </a:solidFill>
                <a:latin typeface="Times New Roman" panose="02020603050405020304" pitchFamily="18" charset="0"/>
                <a:cs typeface="Times New Roman" panose="02020603050405020304" pitchFamily="18" charset="0"/>
              </a:rPr>
              <a:t>b/ </a:t>
            </a:r>
            <a:r>
              <a:rPr lang="en-US" altLang="vi-VN" sz="2800" b="1" i="1" dirty="0" err="1">
                <a:solidFill>
                  <a:srgbClr val="0000FF"/>
                </a:solidFill>
                <a:latin typeface="Times New Roman" panose="02020603050405020304" pitchFamily="18" charset="0"/>
                <a:cs typeface="Times New Roman" panose="02020603050405020304" pitchFamily="18" charset="0"/>
              </a:rPr>
              <a:t>Nguyễn</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Ái</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Quốc</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đến</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với</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chủ</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nghĩa</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Mác</a:t>
            </a:r>
            <a:r>
              <a:rPr lang="en-US" altLang="vi-VN" sz="2800" b="1" i="1" dirty="0">
                <a:solidFill>
                  <a:srgbClr val="0000FF"/>
                </a:solidFill>
                <a:latin typeface="Times New Roman" panose="02020603050405020304" pitchFamily="18" charset="0"/>
                <a:cs typeface="Times New Roman" panose="02020603050405020304" pitchFamily="18" charset="0"/>
              </a:rPr>
              <a:t> – </a:t>
            </a:r>
            <a:r>
              <a:rPr lang="en-US" altLang="vi-VN" sz="2800" b="1" i="1" dirty="0" err="1">
                <a:solidFill>
                  <a:srgbClr val="0000FF"/>
                </a:solidFill>
                <a:latin typeface="Times New Roman" panose="02020603050405020304" pitchFamily="18" charset="0"/>
                <a:cs typeface="Times New Roman" panose="02020603050405020304" pitchFamily="18" charset="0"/>
              </a:rPr>
              <a:t>lênin</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chuẩn</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bị</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thành</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lập</a:t>
            </a:r>
            <a:r>
              <a:rPr lang="en-US" altLang="vi-VN" sz="2800" b="1" i="1" dirty="0">
                <a:solidFill>
                  <a:srgbClr val="0000FF"/>
                </a:solidFill>
                <a:latin typeface="Times New Roman" panose="02020603050405020304" pitchFamily="18" charset="0"/>
                <a:cs typeface="Times New Roman" panose="02020603050405020304" pitchFamily="18" charset="0"/>
              </a:rPr>
              <a:t> </a:t>
            </a:r>
            <a:r>
              <a:rPr lang="en-US" altLang="vi-VN" sz="2800" b="1" i="1" dirty="0" err="1">
                <a:solidFill>
                  <a:srgbClr val="0000FF"/>
                </a:solidFill>
                <a:latin typeface="Times New Roman" panose="02020603050405020304" pitchFamily="18" charset="0"/>
                <a:cs typeface="Times New Roman" panose="02020603050405020304" pitchFamily="18" charset="0"/>
              </a:rPr>
              <a:t>Đảng</a:t>
            </a:r>
            <a:endParaRPr lang="en-US" altLang="vi-VN" sz="2800" dirty="0"/>
          </a:p>
        </p:txBody>
      </p:sp>
      <p:sp>
        <p:nvSpPr>
          <p:cNvPr id="3" name="Content Placeholder 2"/>
          <p:cNvSpPr>
            <a:spLocks noGrp="1"/>
          </p:cNvSpPr>
          <p:nvPr>
            <p:ph idx="1"/>
          </p:nvPr>
        </p:nvSpPr>
        <p:spPr/>
        <p:txBody>
          <a:bodyPr/>
          <a:lstStyle/>
          <a:p>
            <a:pPr marL="0" indent="0">
              <a:buFont typeface="Arial" panose="020B0604020202020204" pitchFamily="34" charset="0"/>
              <a:buNone/>
            </a:pPr>
            <a:r>
              <a:rPr lang="en-US" altLang="vi-VN" sz="2400">
                <a:latin typeface="Times New Roman" panose="02020603050405020304" pitchFamily="18" charset="0"/>
                <a:cs typeface="Times New Roman" panose="02020603050405020304" pitchFamily="18" charset="0"/>
              </a:rPr>
              <a:t>- 5/6/1911, Người thanh niên Nguyễn Tất Thành ra đi tìm con đường cứu nước mới</a:t>
            </a:r>
          </a:p>
        </p:txBody>
      </p:sp>
      <p:pic>
        <p:nvPicPr>
          <p:cNvPr id="87042" name="Picture 2" descr="Káº¿t quáº£ hÃ¬nh áº£nh cho 5/6/1911 ra di tim duong cuu nuo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2684463"/>
            <a:ext cx="3581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5791200" y="4445000"/>
            <a:ext cx="5562600" cy="2154238"/>
          </a:xfrm>
          <a:prstGeom prst="rect">
            <a:avLst/>
          </a:prstGeom>
          <a:noFill/>
        </p:spPr>
        <p:txBody>
          <a:bodyPr>
            <a:spAutoFit/>
          </a:bodyPr>
          <a:lstStyle/>
          <a:p>
            <a:pPr algn="just" eaLnBrk="1" hangingPunct="1">
              <a:defRPr/>
            </a:pPr>
            <a:r>
              <a:rPr lang="vi-VN" sz="2000" dirty="0">
                <a:latin typeface="+mj-lt"/>
              </a:rPr>
              <a:t>Đời bồi tàu lênh đênh theo sóng bể</a:t>
            </a:r>
          </a:p>
          <a:p>
            <a:pPr algn="just" eaLnBrk="1" hangingPunct="1">
              <a:defRPr/>
            </a:pPr>
            <a:r>
              <a:rPr lang="vi-VN" sz="2000" dirty="0">
                <a:latin typeface="+mj-lt"/>
              </a:rPr>
              <a:t>Người đi hỏi khắp bóng cờ châu Mỹ, châu Phi</a:t>
            </a:r>
          </a:p>
          <a:p>
            <a:pPr algn="just" eaLnBrk="1" hangingPunct="1">
              <a:defRPr/>
            </a:pPr>
            <a:r>
              <a:rPr lang="vi-VN" sz="2000" dirty="0">
                <a:latin typeface="+mj-lt"/>
              </a:rPr>
              <a:t>Những đất tự do, những trời nô lệ</a:t>
            </a:r>
          </a:p>
          <a:p>
            <a:pPr algn="just" eaLnBrk="1" hangingPunct="1">
              <a:defRPr/>
            </a:pPr>
            <a:r>
              <a:rPr lang="vi-VN" sz="2000" dirty="0">
                <a:latin typeface="+mj-lt"/>
              </a:rPr>
              <a:t>Những con đường cách mạng đang tìm đi</a:t>
            </a:r>
            <a:endParaRPr lang="en-US" sz="2000" dirty="0">
              <a:latin typeface="+mj-lt"/>
            </a:endParaRPr>
          </a:p>
          <a:p>
            <a:pPr eaLnBrk="1" hangingPunct="1">
              <a:defRPr/>
            </a:pPr>
            <a:endParaRPr lang="en-US" dirty="0"/>
          </a:p>
          <a:p>
            <a:pPr eaLnBrk="1" hangingPunct="1">
              <a:defRPr/>
            </a:pPr>
            <a:r>
              <a:rPr lang="en-US" dirty="0"/>
              <a:t>			(</a:t>
            </a:r>
            <a:r>
              <a:rPr lang="en-US" dirty="0" err="1"/>
              <a:t>Chế</a:t>
            </a:r>
            <a:r>
              <a:rPr lang="en-US" dirty="0"/>
              <a:t> Lan </a:t>
            </a:r>
            <a:r>
              <a:rPr lang="en-US" dirty="0" err="1"/>
              <a:t>Viên</a:t>
            </a:r>
            <a:r>
              <a:rPr lang="en-US" dirty="0"/>
              <a:t>)</a:t>
            </a:r>
            <a:endParaRPr lang="vi-VN" dirty="0"/>
          </a:p>
          <a:p>
            <a:pPr eaLnBrk="1" hangingPunct="1">
              <a:defRPr/>
            </a:pP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7042"/>
                                        </p:tgtEl>
                                        <p:attrNameLst>
                                          <p:attrName>style.visibility</p:attrName>
                                        </p:attrNameLst>
                                      </p:cBhvr>
                                      <p:to>
                                        <p:strVal val="visible"/>
                                      </p:to>
                                    </p:set>
                                    <p:anim calcmode="lin" valueType="num">
                                      <p:cBhvr additive="base">
                                        <p:cTn id="7" dur="500" fill="hold"/>
                                        <p:tgtEl>
                                          <p:spTgt spid="87042"/>
                                        </p:tgtEl>
                                        <p:attrNameLst>
                                          <p:attrName>ppt_x</p:attrName>
                                        </p:attrNameLst>
                                      </p:cBhvr>
                                      <p:tavLst>
                                        <p:tav tm="0">
                                          <p:val>
                                            <p:strVal val="#ppt_x"/>
                                          </p:val>
                                        </p:tav>
                                        <p:tav tm="100000">
                                          <p:val>
                                            <p:strVal val="#ppt_x"/>
                                          </p:val>
                                        </p:tav>
                                      </p:tavLst>
                                    </p:anim>
                                    <p:anim calcmode="lin" valueType="num">
                                      <p:cBhvr additive="base">
                                        <p:cTn id="8" dur="500" fill="hold"/>
                                        <p:tgtEl>
                                          <p:spTgt spid="870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81200" y="274638"/>
            <a:ext cx="8229600" cy="487362"/>
          </a:xfrm>
        </p:spPr>
        <p:txBody>
          <a:bodyPr/>
          <a:lstStyle/>
          <a:p>
            <a:endParaRPr lang="vi-VN" altLang="vi-VN">
              <a:latin typeface="Calibri" panose="020F0502020204030204" pitchFamily="34" charset="0"/>
            </a:endParaRPr>
          </a:p>
        </p:txBody>
      </p:sp>
      <p:sp>
        <p:nvSpPr>
          <p:cNvPr id="3" name="Content Placeholder 2"/>
          <p:cNvSpPr>
            <a:spLocks noGrp="1"/>
          </p:cNvSpPr>
          <p:nvPr>
            <p:ph idx="1"/>
          </p:nvPr>
        </p:nvSpPr>
        <p:spPr>
          <a:xfrm>
            <a:off x="533400" y="762000"/>
            <a:ext cx="10972800" cy="4906963"/>
          </a:xfrm>
        </p:spPr>
        <p:txBody>
          <a:bodyPr/>
          <a:lstStyle/>
          <a:p>
            <a:pPr algn="just">
              <a:buFontTx/>
              <a:buChar char="-"/>
              <a:defRPr/>
            </a:pPr>
            <a:r>
              <a:rPr lang="en-US" sz="2400" dirty="0">
                <a:solidFill>
                  <a:srgbClr val="FF0000"/>
                </a:solidFill>
                <a:latin typeface="Times New Roman" pitchFamily="18" charset="0"/>
                <a:cs typeface="Times New Roman" pitchFamily="18" charset="0"/>
              </a:rPr>
              <a:t>7/1920</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thấy</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đắn</a:t>
            </a:r>
            <a:r>
              <a:rPr lang="en-US" sz="2400" dirty="0">
                <a:latin typeface="Times New Roman" pitchFamily="18" charset="0"/>
                <a:cs typeface="Times New Roman" pitchFamily="18" charset="0"/>
              </a:rPr>
              <a:t>: </a:t>
            </a:r>
            <a:r>
              <a:rPr lang="en-US" sz="2400" b="1" i="1" dirty="0">
                <a:solidFill>
                  <a:srgbClr val="7030A0"/>
                </a:solidFill>
                <a:latin typeface="Times New Roman" pitchFamily="18" charset="0"/>
                <a:cs typeface="Times New Roman" pitchFamily="18" charset="0"/>
              </a:rPr>
              <a:t>con </a:t>
            </a:r>
            <a:r>
              <a:rPr lang="en-US" sz="2400" b="1" i="1" dirty="0" err="1">
                <a:solidFill>
                  <a:srgbClr val="7030A0"/>
                </a:solidFill>
                <a:latin typeface="Times New Roman" pitchFamily="18" charset="0"/>
                <a:cs typeface="Times New Roman" pitchFamily="18" charset="0"/>
              </a:rPr>
              <a:t>đường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cách</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mạng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vô</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sản</a:t>
            </a: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Luận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cương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của</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Lênin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làm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cho</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tôi</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rất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cảm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động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sáng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tỏ</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và</a:t>
            </a:r>
            <a:r>
              <a:rPr lang="en-US" sz="1600" b="1" i="1" dirty="0">
                <a:solidFill>
                  <a:srgbClr val="7030A0"/>
                </a:solidFill>
                <a:latin typeface="Times New Roman" pitchFamily="18" charset="0"/>
                <a:cs typeface="Times New Roman" pitchFamily="18" charset="0"/>
              </a:rPr>
              <a:t> tin </a:t>
            </a:r>
            <a:r>
              <a:rPr lang="en-US" sz="1600" b="1" i="1" dirty="0" err="1">
                <a:solidFill>
                  <a:srgbClr val="7030A0"/>
                </a:solidFill>
                <a:latin typeface="Times New Roman" pitchFamily="18" charset="0"/>
                <a:cs typeface="Times New Roman" pitchFamily="18" charset="0"/>
              </a:rPr>
              <a:t>tưởng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biết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bao</a:t>
            </a:r>
            <a:r>
              <a:rPr lang="en-US" sz="1600" b="1" i="1" dirty="0">
                <a:solidFill>
                  <a:srgbClr val="7030A0"/>
                </a:solidFill>
                <a:latin typeface="Times New Roman" pitchFamily="18" charset="0"/>
                <a:cs typeface="Times New Roman" pitchFamily="18" charset="0"/>
              </a:rPr>
              <a:t>”</a:t>
            </a:r>
          </a:p>
          <a:p>
            <a:pPr marL="0" indent="0" algn="just">
              <a:buFont typeface="Arial" panose="020B0604020202020204" pitchFamily="34" charset="0"/>
              <a:buNone/>
              <a:defRPr/>
            </a:pPr>
            <a:r>
              <a:rPr lang="en-US" sz="1600" b="1" i="1" dirty="0">
                <a:solidFill>
                  <a:srgbClr val="7030A0"/>
                </a:solidFill>
                <a:latin typeface="Times New Roman" pitchFamily="18" charset="0"/>
                <a:cs typeface="Times New Roman" pitchFamily="18" charset="0"/>
              </a:rPr>
              <a:t>					( </a:t>
            </a:r>
            <a:r>
              <a:rPr lang="en-US" sz="1600" b="1" i="1" dirty="0" err="1">
                <a:solidFill>
                  <a:srgbClr val="7030A0"/>
                </a:solidFill>
                <a:latin typeface="Times New Roman" pitchFamily="18" charset="0"/>
                <a:cs typeface="Times New Roman" pitchFamily="18" charset="0"/>
              </a:rPr>
              <a:t>Hồ</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Chí</a:t>
            </a:r>
            <a:r>
              <a:rPr lang="en-US" sz="1600" b="1" i="1" dirty="0">
                <a:solidFill>
                  <a:srgbClr val="7030A0"/>
                </a:solidFill>
                <a:latin typeface="Times New Roman" pitchFamily="18" charset="0"/>
                <a:cs typeface="Times New Roman" pitchFamily="18" charset="0"/>
              </a:rPr>
              <a:t> Minh)</a:t>
            </a:r>
          </a:p>
          <a:p>
            <a:pPr algn="just">
              <a:buFontTx/>
              <a:buChar char="-"/>
              <a:defRPr/>
            </a:pPr>
            <a:endParaRPr lang="en-US" sz="2400" b="1" i="1" dirty="0">
              <a:solidFill>
                <a:srgbClr val="7030A0"/>
              </a:solidFill>
              <a:latin typeface="Times New Roman" pitchFamily="18" charset="0"/>
              <a:cs typeface="Times New Roman" pitchFamily="18" charset="0"/>
            </a:endParaRPr>
          </a:p>
        </p:txBody>
      </p:sp>
      <p:pic>
        <p:nvPicPr>
          <p:cNvPr id="22532" name="Picture 5" descr="http://dangcongsan.vn/DATA/0/2019/08/b%C3%A1o_nh%C3%A2n_%C4%91%E1%BA%A1o-15_36_15_5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588" y="2178050"/>
            <a:ext cx="3043237"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7" descr="Káº¿t quáº£ hÃ¬nh áº£nh cho leni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2514600"/>
            <a:ext cx="278288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Quá</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trình</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Nguyễn</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Ái</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Quốc</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truyền</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bá</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chủ</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nghĩa</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Mác</a:t>
            </a:r>
            <a:r>
              <a:rPr lang="en-US" altLang="vi-VN" sz="2800" b="1" dirty="0">
                <a:solidFill>
                  <a:srgbClr val="0000FF"/>
                </a:solidFill>
                <a:latin typeface="Times New Roman" panose="02020603050405020304" pitchFamily="18" charset="0"/>
                <a:cs typeface="Times New Roman" panose="02020603050405020304" pitchFamily="18" charset="0"/>
              </a:rPr>
              <a:t> – </a:t>
            </a:r>
            <a:r>
              <a:rPr lang="en-US" altLang="vi-VN" sz="2800" b="1" dirty="0" err="1">
                <a:solidFill>
                  <a:srgbClr val="0000FF"/>
                </a:solidFill>
                <a:latin typeface="Times New Roman" panose="02020603050405020304" pitchFamily="18" charset="0"/>
                <a:cs typeface="Times New Roman" panose="02020603050405020304" pitchFamily="18" charset="0"/>
              </a:rPr>
              <a:t>Lê</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a:solidFill>
                  <a:srgbClr val="0000FF"/>
                </a:solidFill>
                <a:latin typeface="Times New Roman" panose="02020603050405020304" pitchFamily="18" charset="0"/>
                <a:cs typeface="Times New Roman" panose="02020603050405020304" pitchFamily="18" charset="0"/>
              </a:rPr>
              <a:t>nin</a:t>
            </a:r>
            <a:r>
              <a:rPr lang="en-US" altLang="vi-VN" sz="2800" b="1" dirty="0">
                <a:solidFill>
                  <a:srgbClr val="0000FF"/>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p:txBody>
          <a:bodyPr/>
          <a:lstStyle/>
          <a:p>
            <a:pPr algn="just">
              <a:buFontTx/>
              <a:buChar char="-"/>
              <a:defRPr/>
            </a:pP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truyền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a:t>
            </a:r>
            <a:r>
              <a:rPr lang="en-US" dirty="0">
                <a:latin typeface="Times New Roman" pitchFamily="18" charset="0"/>
                <a:cs typeface="Times New Roman" pitchFamily="18" charset="0"/>
              </a:rPr>
              <a:t> CN </a:t>
            </a:r>
            <a:r>
              <a:rPr lang="en-US" dirty="0" err="1">
                <a:latin typeface="Times New Roman" pitchFamily="18" charset="0"/>
                <a:cs typeface="Times New Roman" pitchFamily="18" charset="0"/>
              </a:rPr>
              <a:t>Mác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Lênin</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chính</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trị</a:t>
            </a:r>
            <a:r>
              <a:rPr lang="en-US" i="1" dirty="0">
                <a:solidFill>
                  <a:srgbClr val="0000FF"/>
                </a:solidFill>
                <a:latin typeface="Times New Roman" pitchFamily="18" charset="0"/>
                <a:cs typeface="Times New Roman" pitchFamily="18" charset="0"/>
              </a:rPr>
              <a:t> </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lối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3960242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b="1" dirty="0">
              <a:solidFill>
                <a:srgbClr val="0000FF"/>
              </a:solidFill>
              <a:latin typeface="Times New Roman" panose="02020603050405020304" pitchFamily="18" charset="0"/>
              <a:cs typeface="Times New Roman" panose="02020603050405020304" pitchFamily="18" charset="0"/>
            </a:endParaRPr>
          </a:p>
        </p:txBody>
      </p:sp>
      <p:sp>
        <p:nvSpPr>
          <p:cNvPr id="11267" name="Content Placeholder 2"/>
          <p:cNvSpPr>
            <a:spLocks noGrp="1"/>
          </p:cNvSpPr>
          <p:nvPr>
            <p:ph sz="half" idx="1"/>
          </p:nvPr>
        </p:nvSpPr>
        <p:spPr>
          <a:xfrm>
            <a:off x="457200" y="1600200"/>
            <a:ext cx="6096000" cy="4525963"/>
          </a:xfrm>
        </p:spPr>
        <p:txBody>
          <a:bodyPr/>
          <a:lstStyle/>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tổ</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a:t>
            </a:r>
          </a:p>
          <a:p>
            <a:pPr algn="just">
              <a:buFont typeface="Wingdings" panose="05000000000000000000" pitchFamily="2" charset="2"/>
              <a:buChar char="v"/>
            </a:pPr>
            <a:r>
              <a:rPr lang="en-US" altLang="vi-VN" sz="2400" dirty="0">
                <a:latin typeface="Times New Roman" panose="02020603050405020304" pitchFamily="18" charset="0"/>
                <a:cs typeface="Times New Roman" panose="02020603050405020304" pitchFamily="18" charset="0"/>
              </a:rPr>
              <a:t> 1923: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việc</a:t>
            </a:r>
            <a:r>
              <a:rPr lang="en-US" altLang="vi-VN" sz="2400" dirty="0">
                <a:latin typeface="Times New Roman" panose="02020603050405020304" pitchFamily="18" charset="0"/>
                <a:cs typeface="Times New Roman" panose="02020603050405020304" pitchFamily="18" charset="0"/>
              </a:rPr>
              <a:t> ở Ban </a:t>
            </a:r>
            <a:r>
              <a:rPr lang="en-US" altLang="vi-VN" sz="2400" dirty="0" err="1">
                <a:latin typeface="Times New Roman" panose="02020603050405020304" pitchFamily="18" charset="0"/>
                <a:cs typeface="Times New Roman" panose="02020603050405020304" pitchFamily="18" charset="0"/>
              </a:rPr>
              <a:t>phương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Đông</a:t>
            </a:r>
            <a:endParaRPr lang="en-US" altLang="vi-VN"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a:latin typeface="Times New Roman" panose="02020603050405020304" pitchFamily="18" charset="0"/>
                <a:cs typeface="Times New Roman" panose="02020603050405020304" pitchFamily="18" charset="0"/>
              </a:rPr>
              <a:t> 1924: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ở </a:t>
            </a:r>
            <a:r>
              <a:rPr lang="en-US" altLang="vi-VN" sz="2400" dirty="0" err="1">
                <a:latin typeface="Times New Roman" panose="02020603050405020304" pitchFamily="18" charset="0"/>
                <a:cs typeface="Times New Roman" panose="02020603050405020304" pitchFamily="18" charset="0"/>
              </a:rPr>
              <a:t>Trung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endParaRPr lang="en-US" altLang="vi-VN"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a:latin typeface="Times New Roman" panose="02020603050405020304" pitchFamily="18" charset="0"/>
                <a:cs typeface="Times New Roman" panose="02020603050405020304" pitchFamily="18" charset="0"/>
              </a:rPr>
              <a:t> 6/1925: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yêu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phù</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hợp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 (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thanh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niên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lập</a:t>
            </a:r>
            <a:endParaRPr lang="en-US" altLang="vi-VN" sz="2400" dirty="0">
              <a:latin typeface="Times New Roman" panose="02020603050405020304" pitchFamily="18" charset="0"/>
              <a:cs typeface="Times New Roman" panose="02020603050405020304" pitchFamily="18" charset="0"/>
            </a:endParaRPr>
          </a:p>
        </p:txBody>
      </p:sp>
      <p:pic>
        <p:nvPicPr>
          <p:cNvPr id="23556" name="Content Placeholder 5" descr="Trưng bày bảo vật quốc gia - cuốn &quot;Đường kách mệnh&quot; - Báo Người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53200" y="1417638"/>
            <a:ext cx="5029200" cy="4708525"/>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dirty="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435600" cy="4525963"/>
          </a:xfrm>
        </p:spPr>
        <p:txBody>
          <a:bodyPr/>
          <a:lstStyle/>
          <a:p>
            <a:pPr marL="0" indent="0" algn="just">
              <a:buFont typeface="Arial" panose="020B0604020202020204" pitchFamily="34" charset="0"/>
              <a:buNone/>
            </a:pPr>
            <a:r>
              <a:rPr lang="en-US" altLang="vi-VN" sz="2400" dirty="0">
                <a:latin typeface="Times New Roman" panose="02020603050405020304" pitchFamily="18" charset="0"/>
                <a:cs typeface="Times New Roman" panose="02020603050405020304" pitchFamily="18" charset="0"/>
              </a:rPr>
              <a:t>- 1929,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ở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 ĐDCSĐ (6/1929), ANCSĐ (8/1929), </a:t>
            </a:r>
            <a:r>
              <a:rPr lang="en-US" altLang="vi-VN" sz="2400" dirty="0" err="1">
                <a:latin typeface="Times New Roman" panose="02020603050405020304" pitchFamily="18" charset="0"/>
                <a:cs typeface="Times New Roman" panose="02020603050405020304" pitchFamily="18" charset="0"/>
              </a:rPr>
              <a:t>Đông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Dương</a:t>
            </a:r>
            <a:r>
              <a:rPr lang="en-US" altLang="vi-VN" sz="2400" dirty="0">
                <a:latin typeface="Times New Roman" panose="02020603050405020304" pitchFamily="18" charset="0"/>
                <a:cs typeface="Times New Roman" panose="02020603050405020304" pitchFamily="18" charset="0"/>
              </a:rPr>
              <a:t> CSLĐ (9/1929)</a:t>
            </a:r>
          </a:p>
        </p:txBody>
      </p:sp>
      <p:sp>
        <p:nvSpPr>
          <p:cNvPr id="2" name="Content Placeholder 1"/>
          <p:cNvSpPr>
            <a:spLocks noGrp="1"/>
          </p:cNvSpPr>
          <p:nvPr>
            <p:ph sz="half" idx="2"/>
          </p:nvPr>
        </p:nvSpPr>
        <p:spPr/>
        <p:txBody>
          <a:bodyPr/>
          <a:lstStyle/>
          <a:p>
            <a:endParaRPr lang="en-US"/>
          </a:p>
        </p:txBody>
      </p:sp>
      <p:pic>
        <p:nvPicPr>
          <p:cNvPr id="3" name="Picture 2" descr="http://baotanglichsu.vn/DataFiles/Uploaded/image/hue1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8"/>
            <a:ext cx="5537200" cy="4983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vi-VN" sz="2800" dirty="0">
                <a:solidFill>
                  <a:srgbClr val="0000FF"/>
                </a:solidFill>
                <a:latin typeface="Times New Roman" panose="02020603050405020304" pitchFamily="18" charset="0"/>
                <a:cs typeface="Times New Roman" panose="02020603050405020304" pitchFamily="18" charset="0"/>
              </a:rPr>
              <a:t>c/  </a:t>
            </a:r>
            <a:r>
              <a:rPr lang="en-US" altLang="vi-VN" sz="2800" dirty="0" err="1">
                <a:solidFill>
                  <a:srgbClr val="0000FF"/>
                </a:solidFill>
                <a:latin typeface="Times New Roman" panose="02020603050405020304" pitchFamily="18" charset="0"/>
                <a:cs typeface="Times New Roman" panose="02020603050405020304" pitchFamily="18" charset="0"/>
              </a:rPr>
              <a:t>Hội</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nghị</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thành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lập</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Đảng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cộng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sản</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Việt</a:t>
            </a:r>
            <a:r>
              <a:rPr lang="en-US" altLang="vi-VN" sz="2800" dirty="0">
                <a:solidFill>
                  <a:srgbClr val="0000FF"/>
                </a:solidFill>
                <a:latin typeface="Times New Roman" panose="02020603050405020304" pitchFamily="18" charset="0"/>
                <a:cs typeface="Times New Roman" panose="02020603050405020304" pitchFamily="18" charset="0"/>
              </a:rPr>
              <a:t> Nam </a:t>
            </a:r>
            <a:r>
              <a:rPr lang="en-US" altLang="vi-VN" sz="2800" dirty="0" err="1">
                <a:solidFill>
                  <a:srgbClr val="0000FF"/>
                </a:solidFill>
                <a:latin typeface="Times New Roman" panose="02020603050405020304" pitchFamily="18" charset="0"/>
                <a:cs typeface="Times New Roman" panose="02020603050405020304" pitchFamily="18" charset="0"/>
              </a:rPr>
              <a:t>và</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Cương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lĩnh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chính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trị</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đầu</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tiên</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của</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Đảng</a:t>
            </a:r>
            <a:endParaRPr lang="en-US" altLang="vi-VN" sz="2800" dirty="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791200" cy="4525963"/>
          </a:xfrm>
        </p:spPr>
        <p:txBody>
          <a:bodyPr/>
          <a:lstStyle/>
          <a:p>
            <a:pPr marL="0" indent="0" algn="just">
              <a:buFont typeface="Arial" panose="020B0604020202020204" pitchFamily="34" charset="0"/>
              <a:buNone/>
            </a:pPr>
            <a:r>
              <a:rPr lang="en-US" altLang="vi-VN" sz="2400" dirty="0">
                <a:latin typeface="Times New Roman" panose="02020603050405020304" pitchFamily="18" charset="0"/>
                <a:cs typeface="Times New Roman" panose="02020603050405020304" pitchFamily="18" charset="0"/>
              </a:rPr>
              <a:t>- 3/2/1930: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hợp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họp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Cửu</a:t>
            </a:r>
            <a:r>
              <a:rPr lang="en-US" altLang="vi-VN" sz="2400" dirty="0">
                <a:latin typeface="Times New Roman" panose="02020603050405020304" pitchFamily="18" charset="0"/>
                <a:cs typeface="Times New Roman" panose="02020603050405020304" pitchFamily="18" charset="0"/>
              </a:rPr>
              <a:t> Long (</a:t>
            </a:r>
            <a:r>
              <a:rPr lang="en-US" altLang="vi-VN" sz="2400" dirty="0" err="1">
                <a:latin typeface="Times New Roman" panose="02020603050405020304" pitchFamily="18" charset="0"/>
                <a:cs typeface="Times New Roman" panose="02020603050405020304" pitchFamily="18" charset="0"/>
              </a:rPr>
              <a: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Trung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dưới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sự</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trì</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đồng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endParaRPr lang="en-US" altLang="vi-VN" sz="2400" dirty="0">
              <a:latin typeface="Times New Roman" panose="02020603050405020304" pitchFamily="18" charset="0"/>
              <a:cs typeface="Times New Roman" panose="02020603050405020304" pitchFamily="18" charset="0"/>
            </a:endParaRPr>
          </a:p>
        </p:txBody>
      </p:sp>
      <p:pic>
        <p:nvPicPr>
          <p:cNvPr id="24580" name="Picture 2" descr="Káº¿t quáº£ hÃ¬nh áº£nh cho hoi nghi thanh lap dang&quot;"/>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604000" y="1600200"/>
            <a:ext cx="5359400" cy="4876800"/>
          </a:xfrm>
          <a:noFill/>
        </p:spPr>
      </p:pic>
    </p:spTree>
    <p:extLst>
      <p:ext uri="{BB962C8B-B14F-4D97-AF65-F5344CB8AC3E}">
        <p14:creationId xmlns:p14="http://schemas.microsoft.com/office/powerpoint/2010/main" val="13334593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800" dirty="0" err="1">
                <a:solidFill>
                  <a:srgbClr val="0000FF"/>
                </a:solidFill>
                <a:latin typeface="Times New Roman" panose="02020603050405020304" pitchFamily="18" charset="0"/>
                <a:cs typeface="Times New Roman" panose="02020603050405020304" pitchFamily="18" charset="0"/>
              </a:rPr>
              <a:t>Cương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lĩnh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chính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trị</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đầu</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tiên</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của</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Đảng</a:t>
            </a:r>
            <a:endParaRPr lang="en-US" sz="2800" dirty="0"/>
          </a:p>
        </p:txBody>
      </p:sp>
      <p:sp>
        <p:nvSpPr>
          <p:cNvPr id="3" name="Content Placeholder 2"/>
          <p:cNvSpPr>
            <a:spLocks noGrp="1"/>
          </p:cNvSpPr>
          <p:nvPr>
            <p:ph sz="half" idx="1"/>
          </p:nvPr>
        </p:nvSpPr>
        <p:spPr/>
        <p:txBody>
          <a:bodyPr/>
          <a:lstStyle/>
          <a:p>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hướng</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Nhiệm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vụ</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Lực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lượng</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Lãnh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đạo</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quốc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a:t>
            </a:r>
          </a:p>
          <a:p>
            <a:pPr marL="0" indent="0">
              <a:buNone/>
            </a:pPr>
            <a:r>
              <a:rPr lang="en-US" dirty="0">
                <a:latin typeface="Times New Roman" panose="02020603050405020304" pitchFamily="18" charset="0"/>
                <a:cs typeface="Times New Roman" panose="02020603050405020304" pitchFamily="18" charset="0"/>
              </a:rPr>
              <a:t>=&gt; </a:t>
            </a:r>
            <a:r>
              <a:rPr lang="en-US" dirty="0" err="1">
                <a:latin typeface="Times New Roman" panose="02020603050405020304" pitchFamily="18" charset="0"/>
                <a:cs typeface="Times New Roman" panose="02020603050405020304" pitchFamily="18" charset="0"/>
              </a:rPr>
              <a:t>Nêu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vấn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vấn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VN</a:t>
            </a:r>
          </a:p>
        </p:txBody>
      </p:sp>
      <p:sp>
        <p:nvSpPr>
          <p:cNvPr id="4" name="Content Placeholder 3"/>
          <p:cNvSpPr>
            <a:spLocks noGrp="1"/>
          </p:cNvSpPr>
          <p:nvPr>
            <p:ph sz="half" idx="2"/>
          </p:nvPr>
        </p:nvSpPr>
        <p:spPr/>
        <p:txBody>
          <a:bodyPr/>
          <a:lstStyle/>
          <a:p>
            <a:endParaRPr lang="en-US"/>
          </a:p>
        </p:txBody>
      </p:sp>
      <p:pic>
        <p:nvPicPr>
          <p:cNvPr id="5" name="Picture 2" descr="Tính đúng đắn của Cương lĩnh chính trị đầu tiên của Đảng Cộng sả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417638"/>
            <a:ext cx="5791200" cy="505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229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pl-PL" altLang="vi-VN" sz="2800" b="1" i="1" dirty="0">
                <a:solidFill>
                  <a:srgbClr val="0000FF"/>
                </a:solidFill>
                <a:latin typeface="Times New Roman" panose="02020603050405020304" pitchFamily="18" charset="0"/>
                <a:cs typeface="Times New Roman" panose="02020603050405020304" pitchFamily="18" charset="0"/>
              </a:rPr>
              <a:t>Ý nghĩa lịch sử của việc thành lập Đảng </a:t>
            </a:r>
            <a:endParaRPr lang="en-US" altLang="vi-VN" sz="2800" b="1" dirty="0">
              <a:solidFill>
                <a:srgbClr val="0000FF"/>
              </a:solidFill>
              <a:latin typeface="Times New Roman" panose="02020603050405020304" pitchFamily="18" charset="0"/>
              <a:cs typeface="Times New Roman" panose="02020603050405020304" pitchFamily="18" charset="0"/>
            </a:endParaRPr>
          </a:p>
        </p:txBody>
      </p:sp>
      <p:sp>
        <p:nvSpPr>
          <p:cNvPr id="23555" name="Content Placeholder 2"/>
          <p:cNvSpPr>
            <a:spLocks noGrp="1"/>
          </p:cNvSpPr>
          <p:nvPr>
            <p:ph sz="half" idx="1"/>
          </p:nvPr>
        </p:nvSpPr>
        <p:spPr>
          <a:xfrm>
            <a:off x="460375" y="2057400"/>
            <a:ext cx="5864225" cy="3505200"/>
          </a:xfrm>
        </p:spPr>
        <p:txBody>
          <a:bodyPr/>
          <a:lstStyle/>
          <a:p>
            <a:pPr algn="just">
              <a:buFont typeface="Arial" charset="0"/>
              <a:buChar char="•"/>
              <a:defRPr/>
            </a:pPr>
            <a:r>
              <a:rPr lang="en-US" sz="2400" dirty="0" err="1">
                <a:latin typeface="Times New Roman" pitchFamily="18" charset="0"/>
                <a:cs typeface="Times New Roman" pitchFamily="18" charset="0"/>
              </a:rPr>
              <a:t>Chấm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dứt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endParaRPr lang="en-US" sz="2400" dirty="0">
              <a:latin typeface="Times New Roman" pitchFamily="18" charset="0"/>
              <a:cs typeface="Times New Roman" pitchFamily="18" charset="0"/>
            </a:endParaRPr>
          </a:p>
          <a:p>
            <a:pPr algn="just">
              <a:buFont typeface="Arial" charset="0"/>
              <a:buChar char="•"/>
              <a:defRPr/>
            </a:pPr>
            <a:r>
              <a:rPr lang="en-US" sz="2400" dirty="0" err="1">
                <a:latin typeface="Times New Roman" pitchFamily="18" charset="0"/>
                <a:cs typeface="Times New Roman" pitchFamily="18" charset="0"/>
              </a:rPr>
              <a:t>Chứng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a:t>
            </a:r>
          </a:p>
          <a:p>
            <a:pPr algn="just">
              <a:buFont typeface="Arial" charset="0"/>
              <a:buChar char="•"/>
              <a:defRPr/>
            </a:pP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Mác</a:t>
            </a:r>
            <a:r>
              <a:rPr lang="en-US" sz="2400" dirty="0">
                <a:latin typeface="Times New Roman" pitchFamily="18" charset="0"/>
                <a:cs typeface="Times New Roman" pitchFamily="18" charset="0"/>
              </a:rPr>
              <a:t> – Lenin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phong</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trào</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yêu</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nước</a:t>
            </a:r>
            <a:r>
              <a:rPr lang="en-US" sz="2400" b="1" i="1" dirty="0">
                <a:solidFill>
                  <a:srgbClr val="FF0000"/>
                </a:solidFill>
                <a:latin typeface="Times New Roman" pitchFamily="18" charset="0"/>
                <a:cs typeface="Times New Roman" pitchFamily="18" charset="0"/>
              </a:rPr>
              <a:t>. </a:t>
            </a:r>
          </a:p>
          <a:p>
            <a:pPr marL="0" indent="0">
              <a:buFont typeface="Arial" panose="020B0604020202020204" pitchFamily="34" charset="0"/>
              <a:buNone/>
              <a:defRPr/>
            </a:pPr>
            <a:endParaRPr lang="en-US" sz="2400" dirty="0"/>
          </a:p>
        </p:txBody>
      </p:sp>
      <p:sp>
        <p:nvSpPr>
          <p:cNvPr id="25604" name="AutoShape 5" descr="90 năm đất nước đi lên dưới lá cờ vẻ vang của Đả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25605" name="Picture 9" descr="90 năm đất nước đi lên dưới lá cờ vẻ vang của Đả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705600" y="1417638"/>
            <a:ext cx="5029200" cy="4906962"/>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2664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4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2663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3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2954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4017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a:latin typeface="Times New Roman" panose="02020603050405020304" pitchFamily="18" charset="0"/>
                <a:cs typeface="Times New Roman" panose="02020603050405020304" pitchFamily="18" charset="0"/>
              </a:rPr>
              <a:t>Đấu tranh giành chính quyền</a:t>
            </a:r>
            <a:endParaRPr lang="en-US" altLang="vi-VN" sz="24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3810000" y="22098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0"/>
          <p:cNvSpPr txBox="1">
            <a:spLocks noChangeArrowheads="1"/>
          </p:cNvSpPr>
          <p:nvPr/>
        </p:nvSpPr>
        <p:spPr bwMode="auto">
          <a:xfrm>
            <a:off x="4038600" y="23161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a:latin typeface="Times New Roman" panose="02020603050405020304" pitchFamily="18" charset="0"/>
                <a:cs typeface="Times New Roman" panose="02020603050405020304" pitchFamily="18" charset="0"/>
              </a:rPr>
              <a:t>Đấu tranh chống Pháp xâm lược</a:t>
            </a:r>
            <a:endParaRPr lang="en-US" altLang="vi-VN" sz="2400" dirty="0">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3810000" y="31940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7" name="TextBox 40"/>
          <p:cNvSpPr txBox="1">
            <a:spLocks noChangeArrowheads="1"/>
          </p:cNvSpPr>
          <p:nvPr/>
        </p:nvSpPr>
        <p:spPr bwMode="auto">
          <a:xfrm>
            <a:off x="4038600" y="33004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a:latin typeface="Times New Roman" panose="02020603050405020304" pitchFamily="18" charset="0"/>
                <a:cs typeface="Times New Roman" panose="02020603050405020304" pitchFamily="18" charset="0"/>
              </a:rPr>
              <a:t>Đấu tranh chống Mỹ, thống nhất đất nước</a:t>
            </a:r>
            <a:endParaRPr lang="en-US" altLang="vi-VN" sz="2400" dirty="0">
              <a:latin typeface="Times New Roman" panose="02020603050405020304" pitchFamily="18" charset="0"/>
              <a:cs typeface="Times New Roman" panose="02020603050405020304" pitchFamily="18" charset="0"/>
            </a:endParaRPr>
          </a:p>
        </p:txBody>
      </p:sp>
      <p:sp>
        <p:nvSpPr>
          <p:cNvPr id="29" name="AutoShape 50">
            <a:hlinkClick r:id="" action="ppaction://noaction"/>
          </p:cNvPr>
          <p:cNvSpPr>
            <a:spLocks noChangeArrowheads="1"/>
          </p:cNvSpPr>
          <p:nvPr/>
        </p:nvSpPr>
        <p:spPr bwMode="gray">
          <a:xfrm>
            <a:off x="3962400" y="41910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0" name="TextBox 40"/>
          <p:cNvSpPr txBox="1">
            <a:spLocks noChangeArrowheads="1"/>
          </p:cNvSpPr>
          <p:nvPr/>
        </p:nvSpPr>
        <p:spPr bwMode="auto">
          <a:xfrm>
            <a:off x="4191000" y="42973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a:latin typeface="Times New Roman" panose="02020603050405020304" pitchFamily="18" charset="0"/>
                <a:cs typeface="Times New Roman" panose="02020603050405020304" pitchFamily="18" charset="0"/>
              </a:rPr>
              <a:t>Xây dựng CNXH và bảo vệ Tổ quốc</a:t>
            </a:r>
            <a:endParaRPr lang="en-US" altLang="vi-VN" sz="2400" dirty="0">
              <a:latin typeface="Times New Roman" panose="02020603050405020304" pitchFamily="18" charset="0"/>
              <a:cs typeface="Times New Roman" panose="02020603050405020304" pitchFamily="18" charset="0"/>
            </a:endParaRPr>
          </a:p>
        </p:txBody>
      </p:sp>
      <p:sp>
        <p:nvSpPr>
          <p:cNvPr id="31" name="AutoShape 50">
            <a:hlinkClick r:id="" action="ppaction://noaction"/>
          </p:cNvPr>
          <p:cNvSpPr>
            <a:spLocks noChangeArrowheads="1"/>
          </p:cNvSpPr>
          <p:nvPr/>
        </p:nvSpPr>
        <p:spPr bwMode="gray">
          <a:xfrm>
            <a:off x="3962400" y="54038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2" name="TextBox 40"/>
          <p:cNvSpPr txBox="1">
            <a:spLocks noChangeArrowheads="1"/>
          </p:cNvSpPr>
          <p:nvPr/>
        </p:nvSpPr>
        <p:spPr bwMode="auto">
          <a:xfrm>
            <a:off x="4191000" y="55102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a:latin typeface="Times New Roman" panose="02020603050405020304" pitchFamily="18" charset="0"/>
                <a:cs typeface="Times New Roman" panose="02020603050405020304" pitchFamily="18" charset="0"/>
              </a:rPr>
              <a:t>Trong công cuộc đổi mới đất nước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box(in)">
                                      <p:cBhvr>
                                        <p:cTn id="25" dur="500"/>
                                        <p:tgtEl>
                                          <p:spTgt spid="27"/>
                                        </p:tgtEl>
                                      </p:cBhvr>
                                    </p:animEffect>
                                  </p:childTnLst>
                                </p:cTn>
                              </p:par>
                              <p:par>
                                <p:cTn id="26" presetID="4"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ox(in)">
                                      <p:cBhvr>
                                        <p:cTn id="34" dur="500"/>
                                        <p:tgtEl>
                                          <p:spTgt spid="2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ox(in)">
                                      <p:cBhvr>
                                        <p:cTn id="37" dur="500"/>
                                        <p:tgtEl>
                                          <p:spTgt spid="32"/>
                                        </p:tgtEl>
                                      </p:cBhvr>
                                    </p:animEffect>
                                  </p:childTnLst>
                                </p:cTn>
                              </p:par>
                              <p:par>
                                <p:cTn id="38" presetID="4" presetClass="entr" presetSubtype="16" fill="hold"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ox(in)">
                                      <p:cBhvr>
                                        <p:cTn id="4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4" grpId="0"/>
      <p:bldP spid="27" grpId="0"/>
      <p:bldP spid="30"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a/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đấu</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tranh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giành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chính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quyền</a:t>
            </a:r>
            <a:r>
              <a:rPr lang="en-US" i="1" dirty="0">
                <a:solidFill>
                  <a:srgbClr val="0000FF"/>
                </a:solidFill>
                <a:latin typeface="Times New Roman" panose="02020603050405020304" pitchFamily="18" charset="0"/>
                <a:cs typeface="Times New Roman" panose="02020603050405020304" pitchFamily="18" charset="0"/>
              </a:rPr>
              <a:t> (1930 – 1945)</a:t>
            </a: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1"/>
            <a:ext cx="54864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062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endParaRPr lang="en-US" dirty="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r>
              <a:rPr lang="en-US" dirty="0" err="1">
                <a:latin typeface="Times New Roman" panose="02020603050405020304" pitchFamily="18" charset="0"/>
                <a:cs typeface="Times New Roman" panose="02020603050405020304" pitchFamily="18" charset="0"/>
              </a:rPr>
              <a:t>Cương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lĩnh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tiên</a:t>
            </a:r>
            <a:r>
              <a:rPr lang="en-US" dirty="0">
                <a:latin typeface="Times New Roman" panose="02020603050405020304" pitchFamily="18" charset="0"/>
                <a:cs typeface="Times New Roman" panose="02020603050405020304" pitchFamily="18" charset="0"/>
              </a:rPr>
              <a:t> 2/ 1930</a:t>
            </a:r>
          </a:p>
          <a:p>
            <a:pPr>
              <a:buFont typeface="Courier New" panose="02070309020205020404" pitchFamily="49" charset="0"/>
              <a:buChar char="o"/>
            </a:pPr>
            <a:r>
              <a:rPr lang="en-US" dirty="0" err="1">
                <a:latin typeface="Times New Roman" panose="02020603050405020304" pitchFamily="18" charset="0"/>
                <a:cs typeface="Times New Roman" panose="02020603050405020304" pitchFamily="18" charset="0"/>
              </a:rPr>
              <a:t>Luận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trị</a:t>
            </a:r>
            <a:r>
              <a:rPr lang="en-US" dirty="0">
                <a:latin typeface="Times New Roman" panose="02020603050405020304" pitchFamily="18" charset="0"/>
                <a:cs typeface="Times New Roman" panose="02020603050405020304" pitchFamily="18" charset="0"/>
              </a:rPr>
              <a:t> 10/1930…</a:t>
            </a:r>
          </a:p>
          <a:p>
            <a:pPr>
              <a:buFont typeface="Courier New" panose="02070309020205020404" pitchFamily="49" charset="0"/>
              <a:buChar char="o"/>
            </a:pP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Trung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ương</a:t>
            </a:r>
            <a:r>
              <a:rPr lang="en-US" dirty="0">
                <a:latin typeface="Times New Roman" panose="02020603050405020304" pitchFamily="18" charset="0"/>
                <a:cs typeface="Times New Roman" panose="02020603050405020304" pitchFamily="18" charset="0"/>
              </a:rPr>
              <a:t> 8 (5/1941)</a:t>
            </a:r>
          </a:p>
          <a:p>
            <a:pPr>
              <a:buFont typeface="Courier New" panose="02070309020205020404" pitchFamily="49" charset="0"/>
              <a:buChar char="o"/>
            </a:pP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050" name="Picture 2" descr="Đồng chí Trường Chinh với tạp chí lý luận của Đảng - Những cống hiến xuất  sắc của đồng chí cho cách mạng Việt Nam (kỳ 5) - Báo Nam Đị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372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0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Chuẩn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liên</a:t>
            </a:r>
            <a:r>
              <a:rPr lang="en-US" dirty="0">
                <a:latin typeface="Times New Roman" panose="02020603050405020304" pitchFamily="18" charset="0"/>
                <a:cs typeface="Times New Roman" panose="02020603050405020304" pitchFamily="18" charset="0"/>
              </a:rPr>
              <a:t> minh</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1026" name="Picture 2" descr="Sáng mãi ngọn lửa Xô viết Nghệ-Tĩnh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405582" cy="45259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I.Cao trào kháng Nhật, cứu nước tiến tới tổng khởi nghĩa tháng Tám năm  1945. - CUỘC VẬN ĐỘNG TIẾN TỚI CÁCH MẠNG (8/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971800"/>
            <a:ext cx="4572000" cy="3566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819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Dự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bám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chớp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phú</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 name="Picture 2" descr="Nội dung, phương pháp vận động quần chúng bảo vệ an ninh Tổ quốc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613400" cy="470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85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b/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cuộc</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chống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Pháp</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xâm</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lược</a:t>
            </a:r>
            <a:r>
              <a:rPr lang="en-US" i="1" dirty="0">
                <a:solidFill>
                  <a:srgbClr val="0000FF"/>
                </a:solidFill>
                <a:latin typeface="Times New Roman" panose="02020603050405020304" pitchFamily="18" charset="0"/>
                <a:cs typeface="Times New Roman" panose="02020603050405020304" pitchFamily="18" charset="0"/>
              </a:rPr>
              <a:t> ( 1945 – 1954)</a:t>
            </a: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endParaRPr lang="en-US"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Chiến dịch Điện Biên Phủ - 56 ngày đêm chấn động địa cầu | Megastory | Báo  điện tử Tiền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600201"/>
            <a:ext cx="5928729"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9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828800" y="685800"/>
            <a:ext cx="8686800" cy="1143000"/>
          </a:xfrm>
        </p:spPr>
        <p:txBody>
          <a:bodyPr/>
          <a:lstStyle/>
          <a:p>
            <a:pPr algn="l"/>
            <a:endParaRPr lang="en-US" altLang="vi-VN" sz="2800" b="1" dirty="0">
              <a:solidFill>
                <a:srgbClr val="0000FF"/>
              </a:solidFill>
              <a:latin typeface="Times New Roman" panose="02020603050405020304" pitchFamily="18" charset="0"/>
              <a:cs typeface="Times New Roman" panose="02020603050405020304" pitchFamily="18" charset="0"/>
            </a:endParaRPr>
          </a:p>
        </p:txBody>
      </p:sp>
      <p:sp>
        <p:nvSpPr>
          <p:cNvPr id="35843" name="Content Placeholder 2"/>
          <p:cNvSpPr>
            <a:spLocks noGrp="1"/>
          </p:cNvSpPr>
          <p:nvPr>
            <p:ph idx="1"/>
          </p:nvPr>
        </p:nvSpPr>
        <p:spPr>
          <a:xfrm>
            <a:off x="762000" y="2514600"/>
            <a:ext cx="10439400" cy="3611563"/>
          </a:xfrm>
        </p:spPr>
        <p:txBody>
          <a:bodyPr/>
          <a:lstStyle/>
          <a:p>
            <a:pPr marL="0" indent="0">
              <a:buFont typeface="Arial" panose="020B0604020202020204" pitchFamily="34" charset="0"/>
              <a:buNone/>
            </a:pPr>
            <a:r>
              <a:rPr lang="en-US" altLang="vi-VN" dirty="0" err="1">
                <a:latin typeface="Times New Roman" panose="02020603050405020304" pitchFamily="18" charset="0"/>
              </a:rPr>
              <a:t>Sau</a:t>
            </a:r>
            <a:r>
              <a:rPr lang="en-US" altLang="vi-VN" dirty="0">
                <a:latin typeface="Times New Roman" panose="02020603050405020304" pitchFamily="18" charset="0"/>
              </a:rPr>
              <a:t> </a:t>
            </a:r>
            <a:r>
              <a:rPr lang="en-US" altLang="vi-VN" dirty="0" err="1">
                <a:latin typeface="Times New Roman" panose="02020603050405020304" pitchFamily="18" charset="0"/>
              </a:rPr>
              <a:t>cách</a:t>
            </a:r>
            <a:r>
              <a:rPr lang="en-US" altLang="vi-VN" dirty="0">
                <a:latin typeface="Times New Roman" panose="02020603050405020304" pitchFamily="18" charset="0"/>
              </a:rPr>
              <a:t> </a:t>
            </a:r>
            <a:r>
              <a:rPr lang="en-US" altLang="vi-VN" dirty="0" err="1">
                <a:latin typeface="Times New Roman" panose="02020603050405020304" pitchFamily="18" charset="0"/>
              </a:rPr>
              <a:t>mạng</a:t>
            </a:r>
            <a:r>
              <a:rPr lang="en-US" altLang="vi-VN" dirty="0">
                <a:latin typeface="Times New Roman" panose="02020603050405020304" pitchFamily="18" charset="0"/>
              </a:rPr>
              <a:t> </a:t>
            </a:r>
            <a:r>
              <a:rPr lang="en-US" altLang="vi-VN" dirty="0" err="1">
                <a:latin typeface="Times New Roman" panose="02020603050405020304" pitchFamily="18" charset="0"/>
              </a:rPr>
              <a:t>tháng</a:t>
            </a:r>
            <a:r>
              <a:rPr lang="en-US" altLang="vi-VN" dirty="0">
                <a:latin typeface="Times New Roman" panose="02020603050405020304" pitchFamily="18" charset="0"/>
              </a:rPr>
              <a:t> </a:t>
            </a:r>
            <a:r>
              <a:rPr lang="en-US" altLang="vi-VN" dirty="0" err="1">
                <a:latin typeface="Times New Roman" panose="02020603050405020304" pitchFamily="18" charset="0"/>
              </a:rPr>
              <a:t>Tám</a:t>
            </a:r>
            <a:r>
              <a:rPr lang="en-US" altLang="vi-VN" dirty="0">
                <a:latin typeface="Times New Roman" panose="02020603050405020304" pitchFamily="18" charset="0"/>
              </a:rPr>
              <a:t>, </a:t>
            </a:r>
            <a:r>
              <a:rPr lang="en-US" altLang="vi-VN" dirty="0" err="1">
                <a:latin typeface="Times New Roman" panose="02020603050405020304" pitchFamily="18" charset="0"/>
              </a:rPr>
              <a:t>đất</a:t>
            </a:r>
            <a:r>
              <a:rPr lang="en-US" altLang="vi-VN" dirty="0">
                <a:latin typeface="Times New Roman" panose="02020603050405020304" pitchFamily="18" charset="0"/>
              </a:rPr>
              <a:t> </a:t>
            </a:r>
            <a:r>
              <a:rPr lang="en-US" altLang="vi-VN" dirty="0" err="1">
                <a:latin typeface="Times New Roman" panose="02020603050405020304" pitchFamily="18" charset="0"/>
              </a:rPr>
              <a:t>nước</a:t>
            </a:r>
            <a:r>
              <a:rPr lang="en-US" altLang="vi-VN" dirty="0">
                <a:latin typeface="Times New Roman" panose="02020603050405020304" pitchFamily="18" charset="0"/>
              </a:rPr>
              <a:t> ta </a:t>
            </a:r>
            <a:r>
              <a:rPr lang="en-US" altLang="vi-VN" dirty="0" err="1">
                <a:latin typeface="Times New Roman" panose="02020603050405020304" pitchFamily="18" charset="0"/>
              </a:rPr>
              <a:t>rơi</a:t>
            </a:r>
            <a:r>
              <a:rPr lang="en-US" altLang="vi-VN" dirty="0">
                <a:latin typeface="Times New Roman" panose="02020603050405020304" pitchFamily="18" charset="0"/>
              </a:rPr>
              <a:t> </a:t>
            </a:r>
            <a:r>
              <a:rPr lang="en-US" altLang="vi-VN" dirty="0" err="1">
                <a:latin typeface="Times New Roman" panose="02020603050405020304" pitchFamily="18" charset="0"/>
              </a:rPr>
              <a:t>vào</a:t>
            </a:r>
            <a:r>
              <a:rPr lang="en-US" altLang="vi-VN" dirty="0">
                <a:latin typeface="Times New Roman" panose="02020603050405020304" pitchFamily="18" charset="0"/>
              </a:rPr>
              <a:t> </a:t>
            </a:r>
            <a:r>
              <a:rPr lang="en-US" altLang="vi-VN" dirty="0" err="1">
                <a:latin typeface="Times New Roman" panose="02020603050405020304" pitchFamily="18" charset="0"/>
              </a:rPr>
              <a:t>tình</a:t>
            </a:r>
            <a:r>
              <a:rPr lang="en-US" altLang="vi-VN" dirty="0">
                <a:latin typeface="Times New Roman" panose="02020603050405020304" pitchFamily="18" charset="0"/>
              </a:rPr>
              <a:t> </a:t>
            </a:r>
            <a:r>
              <a:rPr lang="en-US" altLang="vi-VN" dirty="0" err="1">
                <a:latin typeface="Times New Roman" panose="02020603050405020304" pitchFamily="18" charset="0"/>
              </a:rPr>
              <a:t>thế</a:t>
            </a:r>
            <a:r>
              <a:rPr lang="en-US" altLang="vi-VN" dirty="0">
                <a:latin typeface="Times New Roman" panose="02020603050405020304" pitchFamily="18" charset="0"/>
              </a:rPr>
              <a:t> “ </a:t>
            </a:r>
            <a:r>
              <a:rPr lang="en-US" altLang="vi-VN" dirty="0" err="1">
                <a:latin typeface="Times New Roman" panose="02020603050405020304" pitchFamily="18" charset="0"/>
              </a:rPr>
              <a:t>nghìn</a:t>
            </a:r>
            <a:r>
              <a:rPr lang="en-US" altLang="vi-VN" dirty="0">
                <a:latin typeface="Times New Roman" panose="02020603050405020304" pitchFamily="18" charset="0"/>
              </a:rPr>
              <a:t> </a:t>
            </a:r>
            <a:r>
              <a:rPr lang="en-US" altLang="vi-VN" dirty="0" err="1">
                <a:latin typeface="Times New Roman" panose="02020603050405020304" pitchFamily="18" charset="0"/>
              </a:rPr>
              <a:t>cân</a:t>
            </a:r>
            <a:r>
              <a:rPr lang="en-US" altLang="vi-VN" dirty="0">
                <a:latin typeface="Times New Roman" panose="02020603050405020304" pitchFamily="18" charset="0"/>
              </a:rPr>
              <a:t> </a:t>
            </a:r>
            <a:r>
              <a:rPr lang="en-US" altLang="vi-VN" dirty="0" err="1">
                <a:latin typeface="Times New Roman" panose="02020603050405020304" pitchFamily="18" charset="0"/>
              </a:rPr>
              <a:t>treo</a:t>
            </a:r>
            <a:r>
              <a:rPr lang="en-US" altLang="vi-VN" dirty="0">
                <a:latin typeface="Times New Roman" panose="02020603050405020304" pitchFamily="18" charset="0"/>
              </a:rPr>
              <a:t> </a:t>
            </a:r>
            <a:r>
              <a:rPr lang="en-US" altLang="vi-VN" dirty="0" err="1">
                <a:latin typeface="Times New Roman" panose="02020603050405020304" pitchFamily="18" charset="0"/>
              </a:rPr>
              <a:t>sợi</a:t>
            </a:r>
            <a:r>
              <a:rPr lang="en-US" altLang="vi-VN" dirty="0">
                <a:latin typeface="Times New Roman" panose="02020603050405020304" pitchFamily="18" charset="0"/>
              </a:rPr>
              <a:t> </a:t>
            </a:r>
            <a:r>
              <a:rPr lang="en-US" altLang="vi-VN" dirty="0" err="1">
                <a:latin typeface="Times New Roman" panose="02020603050405020304" pitchFamily="18" charset="0"/>
              </a:rPr>
              <a:t>tóc</a:t>
            </a:r>
            <a:r>
              <a:rPr lang="en-US" altLang="vi-VN" dirty="0">
                <a:latin typeface="Times New Roman" panose="02020603050405020304" pitchFamily="18" charset="0"/>
              </a:rPr>
              <a:t>”</a:t>
            </a:r>
          </a:p>
          <a:p>
            <a:pPr marL="0" indent="0">
              <a:buFont typeface="Arial" panose="020B0604020202020204" pitchFamily="34" charset="0"/>
              <a:buNone/>
            </a:pPr>
            <a:endParaRPr lang="en-US"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112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vi-VN" sz="2400" b="1" i="1">
                <a:latin typeface="Times New Roman" panose="02020603050405020304" pitchFamily="18" charset="0"/>
                <a:cs typeface="Times New Roman" panose="02020603050405020304" pitchFamily="18" charset="0"/>
              </a:rPr>
              <a:t>Giặc ngoại xâm và nội phản</a:t>
            </a:r>
          </a:p>
        </p:txBody>
      </p:sp>
      <p:sp>
        <p:nvSpPr>
          <p:cNvPr id="36867" name="Content Placeholder 2"/>
          <p:cNvSpPr>
            <a:spLocks noGrp="1"/>
          </p:cNvSpPr>
          <p:nvPr>
            <p:ph idx="1"/>
          </p:nvPr>
        </p:nvSpPr>
        <p:spPr/>
        <p:txBody>
          <a:bodyPr/>
          <a:lstStyle/>
          <a:p>
            <a:pPr marL="0" indent="0">
              <a:buFont typeface="Arial" panose="020B0604020202020204" pitchFamily="34" charset="0"/>
              <a:buNone/>
            </a:pPr>
            <a:r>
              <a:rPr lang="en-US" altLang="vi-VN" sz="2400">
                <a:latin typeface="Times New Roman" panose="02020603050405020304" pitchFamily="18" charset="0"/>
                <a:cs typeface="Times New Roman" panose="02020603050405020304" pitchFamily="18" charset="0"/>
              </a:rPr>
              <a:t>- </a:t>
            </a:r>
            <a:r>
              <a:rPr lang="vi-VN" altLang="vi-VN" sz="2400">
                <a:latin typeface="Times New Roman" panose="02020603050405020304" pitchFamily="18" charset="0"/>
                <a:cs typeface="Times New Roman" panose="02020603050405020304" pitchFamily="18" charset="0"/>
              </a:rPr>
              <a:t>Từ vĩ tuyến 16 trở ra Bắc: 20 vạn quân Tưởng </a:t>
            </a:r>
            <a:endParaRPr lang="en-US" altLang="vi-VN" sz="24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vi-VN" altLang="vi-VN" sz="2400">
                <a:latin typeface="Times New Roman" panose="02020603050405020304" pitchFamily="18" charset="0"/>
                <a:cs typeface="Times New Roman" panose="02020603050405020304" pitchFamily="18" charset="0"/>
              </a:rPr>
              <a:t>- Từ vĩ tuyến 16 trở vào Nam: hơn 1 vạn quân Anh</a:t>
            </a:r>
          </a:p>
          <a:p>
            <a:pPr marL="0" indent="0">
              <a:buFont typeface="Arial" panose="020B0604020202020204" pitchFamily="34" charset="0"/>
              <a:buNone/>
            </a:pPr>
            <a:r>
              <a:rPr lang="vi-VN" altLang="vi-VN" sz="2400">
                <a:latin typeface="Times New Roman" panose="02020603050405020304" pitchFamily="18" charset="0"/>
                <a:cs typeface="Times New Roman" panose="02020603050405020304" pitchFamily="18" charset="0"/>
              </a:rPr>
              <a:t>- Còn 6 vạn quân Nhật chờ giải giáp.</a:t>
            </a:r>
          </a:p>
          <a:p>
            <a:pPr marL="0" indent="0">
              <a:buFont typeface="Arial" panose="020B0604020202020204" pitchFamily="34" charset="0"/>
              <a:buNone/>
            </a:pPr>
            <a:r>
              <a:rPr lang="vi-VN" altLang="vi-VN" sz="2400">
                <a:latin typeface="Times New Roman" panose="02020603050405020304" pitchFamily="18" charset="0"/>
                <a:cs typeface="Times New Roman" panose="02020603050405020304" pitchFamily="18" charset="0"/>
              </a:rPr>
              <a:t>- Các thế lực phản động trong nước lợi dụng tình hình này nổi dậy chống phá.</a:t>
            </a:r>
            <a:br>
              <a:rPr lang="vi-VN" altLang="vi-VN"/>
            </a:br>
            <a:br>
              <a:rPr lang="vi-VN" altLang="vi-VN"/>
            </a:br>
            <a:endParaRPr lang="en-US" altLang="vi-VN"/>
          </a:p>
        </p:txBody>
      </p:sp>
    </p:spTree>
    <p:extLst>
      <p:ext uri="{BB962C8B-B14F-4D97-AF65-F5344CB8AC3E}">
        <p14:creationId xmlns:p14="http://schemas.microsoft.com/office/powerpoint/2010/main" val="544414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sz="half" idx="1"/>
          </p:nvPr>
        </p:nvSpPr>
        <p:spPr>
          <a:xfrm>
            <a:off x="609600" y="1219200"/>
            <a:ext cx="4267200" cy="4525963"/>
          </a:xfrm>
        </p:spPr>
        <p:txBody>
          <a:bodyPr/>
          <a:lstStyle/>
          <a:p>
            <a:pPr marL="0" indent="0">
              <a:buFont typeface="Arial" panose="020B0604020202020204" pitchFamily="34" charset="0"/>
              <a:buNone/>
              <a:defRPr/>
            </a:pPr>
            <a:r>
              <a:rPr lang="vi-VN" sz="2400" b="1" i="1" dirty="0">
                <a:latin typeface="+mj-lt"/>
              </a:rPr>
              <a:t>- Về kinh tế:</a:t>
            </a:r>
            <a:endParaRPr lang="vi-VN" sz="2400" dirty="0">
              <a:latin typeface="+mj-lt"/>
            </a:endParaRPr>
          </a:p>
          <a:p>
            <a:pPr marL="0" indent="0">
              <a:buFont typeface="Arial" panose="020B0604020202020204" pitchFamily="34" charset="0"/>
              <a:buNone/>
              <a:defRPr/>
            </a:pPr>
            <a:r>
              <a:rPr lang="vi-VN" sz="2400" dirty="0">
                <a:latin typeface="+mj-lt"/>
              </a:rPr>
              <a:t>+ Chủ yếu là nông nghiệp vố</a:t>
            </a:r>
            <a:r>
              <a:rPr lang="en-US" sz="2400" dirty="0">
                <a:latin typeface="Times New Roman" pitchFamily="18" charset="0"/>
                <a:cs typeface="Times New Roman" pitchFamily="18" charset="0"/>
              </a:rPr>
              <a:t>n</a:t>
            </a:r>
            <a:r>
              <a:rPr lang="vi-VN" sz="2400" dirty="0">
                <a:latin typeface="+mj-lt"/>
              </a:rPr>
              <a:t> đã nghèo nàn, lạc hậu còn bị chiến tranh tàn phá nặng nề.</a:t>
            </a:r>
          </a:p>
          <a:p>
            <a:pPr marL="0" indent="0">
              <a:buFont typeface="Arial" panose="020B0604020202020204" pitchFamily="34" charset="0"/>
              <a:buNone/>
              <a:defRPr/>
            </a:pPr>
            <a:r>
              <a:rPr lang="vi-VN" sz="2400" dirty="0">
                <a:latin typeface="+mj-lt"/>
              </a:rPr>
              <a:t>+ Thiên tai liên tiếp sảy ra: Lũ lụt lớn vào tháng 8/1948 làm vỡ đê 9 tỉnh Bắc Bộ, rồi đến hạn hán kéo dài làm cho 50% ruộng đất không thể cày cấy được.</a:t>
            </a:r>
          </a:p>
        </p:txBody>
      </p:sp>
      <p:pic>
        <p:nvPicPr>
          <p:cNvPr id="2" name="nan doi 1945">
            <a:hlinkClick r:id="" action="ppaction://media"/>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5105400" y="533400"/>
            <a:ext cx="6629400" cy="5029200"/>
          </a:xfrm>
        </p:spPr>
      </p:pic>
    </p:spTree>
    <p:extLst>
      <p:ext uri="{BB962C8B-B14F-4D97-AF65-F5344CB8AC3E}">
        <p14:creationId xmlns:p14="http://schemas.microsoft.com/office/powerpoint/2010/main" val="37166333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3795" name="Content Placeholder 2"/>
          <p:cNvSpPr>
            <a:spLocks noGrp="1"/>
          </p:cNvSpPr>
          <p:nvPr>
            <p:ph sz="half" idx="1"/>
          </p:nvPr>
        </p:nvSpPr>
        <p:spPr/>
        <p:txBody>
          <a:bodyPr/>
          <a:lstStyle/>
          <a:p>
            <a:pPr marL="0" indent="0">
              <a:buFont typeface="Arial" panose="020B0604020202020204" pitchFamily="34" charset="0"/>
              <a:buNone/>
              <a:defRPr/>
            </a:pPr>
            <a:r>
              <a:rPr lang="vi-VN" sz="2400" b="1" i="1"/>
              <a:t>- </a:t>
            </a:r>
            <a:r>
              <a:rPr lang="vi-VN" sz="2400" b="1" i="1">
                <a:latin typeface="+mj-lt"/>
              </a:rPr>
              <a:t>Về tài chính:</a:t>
            </a:r>
            <a:endParaRPr lang="vi-VN" sz="2400">
              <a:latin typeface="+mj-lt"/>
            </a:endParaRPr>
          </a:p>
          <a:p>
            <a:pPr marL="0" indent="0">
              <a:buFont typeface="Arial" panose="020B0604020202020204" pitchFamily="34" charset="0"/>
              <a:buNone/>
              <a:defRPr/>
            </a:pPr>
            <a:r>
              <a:rPr lang="vi-VN" sz="2400">
                <a:latin typeface="+mj-lt"/>
              </a:rPr>
              <a:t>+ Ngân sách nước nhà trống rỗng.</a:t>
            </a:r>
          </a:p>
          <a:p>
            <a:pPr marL="0" indent="0">
              <a:buFont typeface="Arial" panose="020B0604020202020204" pitchFamily="34" charset="0"/>
              <a:buNone/>
              <a:defRPr/>
            </a:pPr>
            <a:r>
              <a:rPr lang="vi-VN" sz="2400">
                <a:latin typeface="+mj-lt"/>
              </a:rPr>
              <a:t>+ Nhà nước cách mạng chưa được kiểm soát ngân h</a:t>
            </a:r>
            <a:r>
              <a:rPr lang="en-US" sz="2400">
                <a:latin typeface="+mj-lt"/>
              </a:rPr>
              <a:t>àng</a:t>
            </a:r>
            <a:r>
              <a:rPr lang="vi-VN" sz="2400">
                <a:latin typeface="+mj-lt"/>
              </a:rPr>
              <a:t> Đông Dương.</a:t>
            </a:r>
          </a:p>
          <a:p>
            <a:pPr marL="0" indent="0">
              <a:buFont typeface="Arial" panose="020B0604020202020204" pitchFamily="34" charset="0"/>
              <a:buNone/>
              <a:defRPr/>
            </a:pPr>
            <a:r>
              <a:rPr lang="vi-VN" sz="2400">
                <a:latin typeface="+mj-lt"/>
              </a:rPr>
              <a:t>+ Quân Tưởng tung ra thị trường các loại tiền đã mất giá trị.</a:t>
            </a:r>
          </a:p>
          <a:p>
            <a:pPr marL="0" indent="0">
              <a:buFont typeface="Arial" panose="020B0604020202020204" pitchFamily="34" charset="0"/>
              <a:buNone/>
              <a:defRPr/>
            </a:pPr>
            <a:r>
              <a:rPr lang="vi-VN" sz="2400" b="1" i="1">
                <a:latin typeface="+mj-lt"/>
              </a:rPr>
              <a:t>- Về văn hóa - xã hội:</a:t>
            </a:r>
            <a:endParaRPr lang="vi-VN" sz="2400">
              <a:latin typeface="+mj-lt"/>
            </a:endParaRPr>
          </a:p>
          <a:p>
            <a:pPr marL="0" indent="0">
              <a:buFont typeface="Arial" panose="020B0604020202020204" pitchFamily="34" charset="0"/>
              <a:buNone/>
              <a:defRPr/>
            </a:pPr>
            <a:r>
              <a:rPr lang="vi-VN" sz="2400">
                <a:latin typeface="+mj-lt"/>
              </a:rPr>
              <a:t>+ Hơn 90% dân số không biết chữ.</a:t>
            </a:r>
          </a:p>
          <a:p>
            <a:pPr marL="0" indent="0">
              <a:buFont typeface="Arial" panose="020B0604020202020204" pitchFamily="34" charset="0"/>
              <a:buNone/>
              <a:defRPr/>
            </a:pPr>
            <a:r>
              <a:rPr lang="vi-VN" sz="2400">
                <a:latin typeface="+mj-lt"/>
              </a:rPr>
              <a:t>+ Các tệ nạn xã hội như mê tín dị đoan, rượu chè, cờ bạc, nghiện hút,… tràn lan.</a:t>
            </a:r>
          </a:p>
          <a:p>
            <a:pPr marL="0" indent="0">
              <a:buFont typeface="Arial" panose="020B0604020202020204" pitchFamily="34" charset="0"/>
              <a:buNone/>
              <a:defRPr/>
            </a:pPr>
            <a:br>
              <a:rPr lang="vi-VN" sz="2400"/>
            </a:br>
            <a:endParaRPr lang="en-US" sz="2400"/>
          </a:p>
        </p:txBody>
      </p:sp>
      <p:pic>
        <p:nvPicPr>
          <p:cNvPr id="1026" name="Picture 2" descr="Chuyện về phong trào diệt giặc dốt 70 năm trước | Lao Động Online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600200"/>
            <a:ext cx="51816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74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6"/>
          <p:cNvGrpSpPr>
            <a:grpSpLocks/>
          </p:cNvGrpSpPr>
          <p:nvPr/>
        </p:nvGrpSpPr>
        <p:grpSpPr bwMode="auto">
          <a:xfrm>
            <a:off x="1676400" y="1524000"/>
            <a:ext cx="8991600" cy="3352800"/>
            <a:chOff x="96" y="960"/>
            <a:chExt cx="5664" cy="2112"/>
          </a:xfrm>
        </p:grpSpPr>
        <p:sp>
          <p:nvSpPr>
            <p:cNvPr id="39941"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Củng cố chính quyền</a:t>
              </a:r>
            </a:p>
          </p:txBody>
        </p:sp>
        <p:sp>
          <p:nvSpPr>
            <p:cNvPr id="39942"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Bài trừ nội phản</a:t>
              </a:r>
            </a:p>
          </p:txBody>
        </p:sp>
        <p:sp>
          <p:nvSpPr>
            <p:cNvPr id="39943"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Chống TDP xâm lược</a:t>
              </a:r>
            </a:p>
          </p:txBody>
        </p:sp>
        <p:sp>
          <p:nvSpPr>
            <p:cNvPr id="39944"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Cải thiện đời sống nhân dân</a:t>
              </a:r>
            </a:p>
          </p:txBody>
        </p:sp>
        <p:grpSp>
          <p:nvGrpSpPr>
            <p:cNvPr id="39945" name="Group 25"/>
            <p:cNvGrpSpPr>
              <a:grpSpLocks/>
            </p:cNvGrpSpPr>
            <p:nvPr/>
          </p:nvGrpSpPr>
          <p:grpSpPr bwMode="auto">
            <a:xfrm>
              <a:off x="672" y="960"/>
              <a:ext cx="4368" cy="480"/>
              <a:chOff x="672" y="960"/>
              <a:chExt cx="4368" cy="480"/>
            </a:xfrm>
          </p:grpSpPr>
          <p:sp>
            <p:nvSpPr>
              <p:cNvPr id="39946" name="Line 20"/>
              <p:cNvSpPr>
                <a:spLocks noChangeShapeType="1"/>
              </p:cNvSpPr>
              <p:nvPr/>
            </p:nvSpPr>
            <p:spPr bwMode="auto">
              <a:xfrm>
                <a:off x="672" y="960"/>
                <a:ext cx="43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9947"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8"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9"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50"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18459" name="Rectangle 27"/>
          <p:cNvSpPr>
            <a:spLocks noChangeArrowheads="1"/>
          </p:cNvSpPr>
          <p:nvPr/>
        </p:nvSpPr>
        <p:spPr bwMode="auto">
          <a:xfrm>
            <a:off x="2209800" y="838200"/>
            <a:ext cx="7162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vi-VN" sz="2400">
                <a:latin typeface="Times New Roman" panose="02020603050405020304" pitchFamily="18" charset="0"/>
              </a:rPr>
              <a:t>	Đảng ta xác định 4 nhiệm vụ chủ yếu</a:t>
            </a:r>
          </a:p>
        </p:txBody>
      </p:sp>
      <p:sp>
        <p:nvSpPr>
          <p:cNvPr id="39940" name="TextBox 1"/>
          <p:cNvSpPr txBox="1">
            <a:spLocks noChangeArrowheads="1"/>
          </p:cNvSpPr>
          <p:nvPr/>
        </p:nvSpPr>
        <p:spPr bwMode="auto">
          <a:xfrm>
            <a:off x="1676400" y="5715000"/>
            <a:ext cx="8686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nl-NL" altLang="vi-VN" sz="2400" b="1" i="1">
                <a:solidFill>
                  <a:srgbClr val="0000FF"/>
                </a:solidFill>
                <a:latin typeface="Times New Roman" panose="02020603050405020304" pitchFamily="18" charset="0"/>
                <a:cs typeface="Times New Roman" panose="02020603050405020304" pitchFamily="18" charset="0"/>
              </a:rPr>
              <a:t>Đảng ta đã lãnh đạo cách mạng vượt qua khó khăn, chuẩn bị cho cuộc kháng chiến chống Pháp</a:t>
            </a:r>
            <a:endParaRPr lang="en-US" altLang="vi-VN" sz="2400" b="1" i="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767387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pPr marL="0" indent="0" algn="just">
              <a:buFont typeface="Arial" panose="020B0604020202020204" pitchFamily="34" charset="0"/>
              <a:buNone/>
              <a:defRPr/>
            </a:pPr>
            <a:r>
              <a:rPr lang="vi-VN" sz="2400" dirty="0">
                <a:latin typeface="Times New Roman" panose="02020603050405020304" pitchFamily="18" charset="0"/>
                <a:cs typeface="Times New Roman" panose="02020603050405020304" pitchFamily="18" charset="0"/>
              </a:rPr>
              <a:t>Đường lối toàn quốc kháng chiến của Đảng được thể hiện tập trung trong ba văn kiện lớn được soạn thảo và công bố ngay trước và sau ngày cuộc kháng chiến toàn quốc bùng nổ</a:t>
            </a:r>
            <a:r>
              <a:rPr lang="en-US" sz="2400" dirty="0">
                <a:latin typeface="Times New Roman" panose="02020603050405020304" pitchFamily="18" charset="0"/>
                <a:cs typeface="Times New Roman" panose="02020603050405020304" pitchFamily="18" charset="0"/>
              </a:rPr>
              <a:t>:</a:t>
            </a:r>
          </a:p>
          <a:p>
            <a:pPr algn="just">
              <a:buFont typeface="Arial" charset="0"/>
              <a:buChar char="•"/>
              <a:defRPr/>
            </a:pPr>
            <a:r>
              <a:rPr lang="vi-VN" sz="2400" dirty="0">
                <a:latin typeface="Times New Roman" panose="02020603050405020304" pitchFamily="18" charset="0"/>
                <a:cs typeface="Times New Roman" panose="02020603050405020304" pitchFamily="18" charset="0"/>
              </a:rPr>
              <a:t>Toàn dân kháng chiến của Trung ương Đảng (12-12-1946)</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Lời kêu gọi toàn quốc kháng chiến của Hồ Ch</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Minh (19-12-1946) </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a:t>
            </a:r>
            <a:r>
              <a:rPr lang="vi-VN" sz="2400" dirty="0">
                <a:latin typeface="Times New Roman" panose="02020603050405020304" pitchFamily="18" charset="0"/>
                <a:cs typeface="Times New Roman" panose="02020603050405020304" pitchFamily="18" charset="0"/>
              </a:rPr>
              <a:t>ác phẩm Kháng chiến nhất định thắng lợi của Trường Chinh.</a:t>
            </a:r>
          </a:p>
        </p:txBody>
      </p:sp>
      <p:pic>
        <p:nvPicPr>
          <p:cNvPr id="2050" name="Picture 2" descr="Lời kêu gọi toàn quốc kháng chiến” - Biểu tượng mẫu mực về nghệ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539876"/>
            <a:ext cx="5334000" cy="4479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31060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Tự lực cánh sinh</a:t>
            </a:r>
          </a:p>
        </p:txBody>
      </p:sp>
      <p:sp>
        <p:nvSpPr>
          <p:cNvPr id="41998" name="Title 3"/>
          <p:cNvSpPr>
            <a:spLocks noGrp="1"/>
          </p:cNvSpPr>
          <p:nvPr>
            <p:ph type="title"/>
          </p:nvPr>
        </p:nvSpPr>
        <p:spPr/>
        <p:txBody>
          <a:bodyPr/>
          <a:lstStyle/>
          <a:p>
            <a:r>
              <a:rPr lang="en-US" altLang="vi-VN" sz="2400">
                <a:latin typeface="Times New Roman" panose="02020603050405020304" pitchFamily="18" charset="0"/>
                <a:cs typeface="Times New Roman" panose="02020603050405020304" pitchFamily="18" charset="0"/>
              </a:rPr>
              <a:t>Nội dung của đường lối kháng chiến</a:t>
            </a:r>
          </a:p>
        </p:txBody>
      </p:sp>
      <p:sp>
        <p:nvSpPr>
          <p:cNvPr id="41999" name="Content Placeholder 4"/>
          <p:cNvSpPr>
            <a:spLocks noGrp="1"/>
          </p:cNvSpPr>
          <p:nvPr>
            <p:ph idx="1"/>
          </p:nvPr>
        </p:nvSpPr>
        <p:spPr/>
        <p:txBody>
          <a:bodyPr/>
          <a:lstStyle/>
          <a:p>
            <a:endParaRPr lang="vi-VN" altLang="vi-VN">
              <a:latin typeface="Calibri" panose="020F0502020204030204" pitchFamily="34" charset="0"/>
            </a:endParaRPr>
          </a:p>
        </p:txBody>
      </p:sp>
    </p:spTree>
    <p:extLst>
      <p:ext uri="{BB962C8B-B14F-4D97-AF65-F5344CB8AC3E}">
        <p14:creationId xmlns:p14="http://schemas.microsoft.com/office/powerpoint/2010/main" val="4100023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Xây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giỏi</a:t>
            </a:r>
            <a:endParaRPr lang="en-US" dirty="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069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c/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cuộc</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chống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Mỹ</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thống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nhất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nước</a:t>
            </a:r>
            <a:r>
              <a:rPr lang="en-US" i="1" dirty="0">
                <a:solidFill>
                  <a:srgbClr val="0000FF"/>
                </a:solidFill>
                <a:latin typeface="Times New Roman" panose="02020603050405020304" pitchFamily="18" charset="0"/>
                <a:cs typeface="Times New Roman" panose="02020603050405020304" pitchFamily="18" charset="0"/>
              </a:rPr>
              <a:t> ( 1954 – 1975)</a:t>
            </a: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2" name="Picture 2" descr="Thắng lợi vĩ đại của sự nghiệp chống Mỹ, cứu nước là thắng lợi của đường  lối và nghệ thuật quân sự Việt Nam dưới sự lãnh đạo đúng đắn,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880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787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09600" y="2057400"/>
            <a:ext cx="5029200" cy="3860800"/>
          </a:xfrm>
        </p:spPr>
        <p:txBody>
          <a:bodyPr rtlCol="0">
            <a:normAutofit/>
          </a:bodyPr>
          <a:lstStyle/>
          <a:p>
            <a:pPr marL="0" indent="0" algn="just" eaLnBrk="1" fontAlgn="auto" hangingPunct="1">
              <a:lnSpc>
                <a:spcPct val="150000"/>
              </a:lnSpc>
              <a:spcAft>
                <a:spcPts val="0"/>
              </a:spcAft>
              <a:buFont typeface="Arial" panose="020B0604020202020204" pitchFamily="34" charset="0"/>
              <a:buNone/>
              <a:defRPr/>
            </a:pPr>
            <a:r>
              <a:rPr lang="en-US" sz="2600" kern="0" dirty="0" err="1">
                <a:latin typeface="Times New Roman" pitchFamily="18" charset="0"/>
                <a:cs typeface="Times New Roman" pitchFamily="18" charset="0"/>
              </a:rPr>
              <a:t>Sau</a:t>
            </a:r>
            <a:r>
              <a:rPr lang="en-US" sz="2600" kern="0" dirty="0">
                <a:latin typeface="Times New Roman" pitchFamily="18" charset="0"/>
                <a:cs typeface="Times New Roman" pitchFamily="18" charset="0"/>
              </a:rPr>
              <a:t> 1954, đ</a:t>
            </a:r>
            <a:r>
              <a:rPr lang="vi-VN" sz="2600" kern="0" dirty="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a:effectLst>
                <a:outerShdw blurRad="38100" dist="38100" dir="2700000" algn="tl">
                  <a:srgbClr val="000000"/>
                </a:outerShdw>
              </a:effectLst>
            </a:endParaRPr>
          </a:p>
        </p:txBody>
      </p:sp>
      <p:pic>
        <p:nvPicPr>
          <p:cNvPr id="50179" name="Picture 4" descr="phan chia gioi tuyen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295400"/>
            <a:ext cx="3657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extBox 6"/>
          <p:cNvSpPr txBox="1">
            <a:spLocks noChangeArrowheads="1"/>
          </p:cNvSpPr>
          <p:nvPr/>
        </p:nvSpPr>
        <p:spPr bwMode="auto">
          <a:xfrm>
            <a:off x="6629400" y="5816600"/>
            <a:ext cx="4953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1600" b="1" dirty="0">
                <a:latin typeface="Times New Roman" panose="02020603050405020304" pitchFamily="18" charset="0"/>
                <a:cs typeface="Times New Roman" panose="02020603050405020304" pitchFamily="18" charset="0"/>
              </a:rPr>
              <a:t>VĨ TUYẾN 17 CHIA CẮT ĐẤT NƯỚC</a:t>
            </a:r>
          </a:p>
        </p:txBody>
      </p:sp>
    </p:spTree>
    <p:extLst>
      <p:ext uri="{BB962C8B-B14F-4D97-AF65-F5344CB8AC3E}">
        <p14:creationId xmlns:p14="http://schemas.microsoft.com/office/powerpoint/2010/main" val="7627025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endParaRPr lang="vi-VN" altLang="vi-VN">
              <a:latin typeface="Calibri" panose="020F0502020204030204" pitchFamily="34" charset="0"/>
            </a:endParaRPr>
          </a:p>
        </p:txBody>
      </p:sp>
      <p:sp>
        <p:nvSpPr>
          <p:cNvPr id="51203" name="Content Placeholder 2"/>
          <p:cNvSpPr>
            <a:spLocks noGrp="1"/>
          </p:cNvSpPr>
          <p:nvPr>
            <p:ph idx="1"/>
          </p:nvPr>
        </p:nvSpPr>
        <p:spPr>
          <a:xfrm>
            <a:off x="1066800" y="1600200"/>
            <a:ext cx="10668000" cy="4525963"/>
          </a:xfrm>
        </p:spPr>
        <p:txBody>
          <a:bodyPr/>
          <a:lstStyle/>
          <a:p>
            <a:pPr algn="just">
              <a:lnSpc>
                <a:spcPct val="150000"/>
              </a:lnSpc>
              <a:buFont typeface="Arial" panose="020B0604020202020204" pitchFamily="34" charset="0"/>
              <a:buNone/>
            </a:pPr>
            <a:r>
              <a:rPr lang="en-US" altLang="vi-VN" sz="3000" dirty="0">
                <a:latin typeface="Times New Roman" panose="02020603050405020304" pitchFamily="18" charset="0"/>
                <a:cs typeface="Times New Roman" panose="02020603050405020304" pitchFamily="18" charset="0"/>
              </a:rPr>
              <a:t> 	</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Đặc</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điểm</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lớn</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nhất</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của</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cách</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mạng</a:t>
            </a:r>
            <a:r>
              <a:rPr lang="en-US" altLang="vi-VN" sz="3000" b="1" i="1" dirty="0">
                <a:solidFill>
                  <a:srgbClr val="0000FF"/>
                </a:solidFill>
                <a:latin typeface="Times New Roman" panose="02020603050405020304" pitchFamily="18" charset="0"/>
                <a:cs typeface="Times New Roman" panose="02020603050405020304" pitchFamily="18" charset="0"/>
              </a:rPr>
              <a:t> </a:t>
            </a:r>
            <a:r>
              <a:rPr lang="en-US" altLang="vi-VN" sz="3000" b="1" i="1" dirty="0" err="1">
                <a:solidFill>
                  <a:srgbClr val="0000FF"/>
                </a:solidFill>
                <a:latin typeface="Times New Roman" panose="02020603050405020304" pitchFamily="18" charset="0"/>
                <a:cs typeface="Times New Roman" panose="02020603050405020304" pitchFamily="18" charset="0"/>
              </a:rPr>
              <a:t>Việt</a:t>
            </a:r>
            <a:r>
              <a:rPr lang="en-US" altLang="vi-VN" sz="3000" b="1" i="1" dirty="0">
                <a:solidFill>
                  <a:srgbClr val="0000FF"/>
                </a:solidFill>
                <a:latin typeface="Times New Roman" panose="02020603050405020304" pitchFamily="18" charset="0"/>
                <a:cs typeface="Times New Roman" panose="02020603050405020304" pitchFamily="18" charset="0"/>
              </a:rPr>
              <a:t> Nam </a:t>
            </a:r>
            <a:r>
              <a:rPr lang="en-US" altLang="vi-VN" sz="3000" b="1" i="1" dirty="0" err="1">
                <a:solidFill>
                  <a:srgbClr val="0000FF"/>
                </a:solidFill>
                <a:latin typeface="Times New Roman" panose="02020603050405020304" pitchFamily="18" charset="0"/>
                <a:cs typeface="Times New Roman" panose="02020603050405020304" pitchFamily="18" charset="0"/>
              </a:rPr>
              <a:t>sau</a:t>
            </a:r>
            <a:r>
              <a:rPr lang="en-US" altLang="vi-VN" sz="3000" b="1" i="1" dirty="0">
                <a:solidFill>
                  <a:srgbClr val="0000FF"/>
                </a:solidFill>
                <a:latin typeface="Times New Roman" panose="02020603050405020304" pitchFamily="18" charset="0"/>
                <a:cs typeface="Times New Roman" panose="02020603050405020304" pitchFamily="18" charset="0"/>
              </a:rPr>
              <a:t> 7/1954</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Một</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Đảng</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lãnh</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đạo</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hai</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cuộc</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cách</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mạng</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khác</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nhau</a:t>
            </a:r>
            <a:r>
              <a:rPr lang="en-US" altLang="vi-VN" sz="3000" dirty="0">
                <a:solidFill>
                  <a:srgbClr val="0000FF"/>
                </a:solidFill>
                <a:latin typeface="Times New Roman" panose="02020603050405020304" pitchFamily="18" charset="0"/>
                <a:cs typeface="Times New Roman" panose="02020603050405020304" pitchFamily="18" charset="0"/>
              </a:rPr>
              <a:t>, ở </a:t>
            </a:r>
            <a:r>
              <a:rPr lang="en-US" altLang="vi-VN" sz="3000" dirty="0" err="1">
                <a:solidFill>
                  <a:srgbClr val="0000FF"/>
                </a:solidFill>
                <a:latin typeface="Times New Roman" panose="02020603050405020304" pitchFamily="18" charset="0"/>
                <a:cs typeface="Times New Roman" panose="02020603050405020304" pitchFamily="18" charset="0"/>
              </a:rPr>
              <a:t>hai</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miền</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đất</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nước</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có</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chế</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độ</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chính</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trị</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khác</a:t>
            </a:r>
            <a:r>
              <a:rPr lang="en-US" altLang="vi-VN" sz="3000" dirty="0">
                <a:solidFill>
                  <a:srgbClr val="0000FF"/>
                </a:solidFill>
                <a:latin typeface="Times New Roman" panose="02020603050405020304" pitchFamily="18" charset="0"/>
                <a:cs typeface="Times New Roman" panose="02020603050405020304" pitchFamily="18" charset="0"/>
              </a:rPr>
              <a:t> </a:t>
            </a:r>
            <a:r>
              <a:rPr lang="en-US" altLang="vi-VN" sz="3000" dirty="0" err="1">
                <a:solidFill>
                  <a:srgbClr val="0000FF"/>
                </a:solidFill>
                <a:latin typeface="Times New Roman" panose="02020603050405020304" pitchFamily="18" charset="0"/>
                <a:cs typeface="Times New Roman" panose="02020603050405020304" pitchFamily="18" charset="0"/>
              </a:rPr>
              <a:t>nhau</a:t>
            </a:r>
            <a:r>
              <a:rPr lang="en-US" altLang="vi-VN" sz="3000" dirty="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136371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ltLang="vi-VN" sz="2400" b="1" i="1">
                <a:solidFill>
                  <a:srgbClr val="0000FF"/>
                </a:solidFill>
                <a:latin typeface="Times New Roman" panose="02020603050405020304" pitchFamily="18" charset="0"/>
                <a:cs typeface="Times New Roman" panose="02020603050405020304" pitchFamily="18" charset="0"/>
              </a:rPr>
              <a:t>Đảng xác định con đường tất yếu của cách mạng VN là tiến hành đồng thời 2 nhiệm vụ chiến lược</a:t>
            </a:r>
          </a:p>
        </p:txBody>
      </p:sp>
      <p:sp>
        <p:nvSpPr>
          <p:cNvPr id="52227" name="Content Placeholder 2"/>
          <p:cNvSpPr>
            <a:spLocks noGrp="1"/>
          </p:cNvSpPr>
          <p:nvPr>
            <p:ph sz="half" idx="1"/>
          </p:nvPr>
        </p:nvSpPr>
        <p:spPr>
          <a:xfrm>
            <a:off x="609600" y="1600201"/>
            <a:ext cx="5029200" cy="4525963"/>
          </a:xfrm>
        </p:spPr>
        <p:txBody>
          <a:bodyPr/>
          <a:lstStyle/>
          <a:p>
            <a:pPr algn="just">
              <a:lnSpc>
                <a:spcPct val="150000"/>
              </a:lnSpc>
            </a:pPr>
            <a:r>
              <a:rPr lang="en-US" altLang="vi-VN" sz="2400" dirty="0" err="1">
                <a:latin typeface="Times New Roman" panose="02020603050405020304" pitchFamily="18" charset="0"/>
                <a:cs typeface="Times New Roman" panose="02020603050405020304" pitchFamily="18" charset="0"/>
              </a:rPr>
              <a:t>Tiến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ở </a:t>
            </a:r>
            <a:r>
              <a:rPr lang="en-US" altLang="vi-VN" sz="2400" dirty="0" err="1">
                <a:latin typeface="Times New Roman" panose="02020603050405020304" pitchFamily="18" charset="0"/>
                <a:cs typeface="Times New Roman" panose="02020603050405020304" pitchFamily="18" charset="0"/>
              </a:rPr>
              <a:t>miền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Bắc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xây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dựng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miền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bắc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vững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endParaRPr lang="en-US" altLang="vi-VN" sz="2400" dirty="0">
              <a:latin typeface="Times New Roman" panose="02020603050405020304" pitchFamily="18" charset="0"/>
              <a:cs typeface="Times New Roman" panose="02020603050405020304" pitchFamily="18" charset="0"/>
            </a:endParaRPr>
          </a:p>
          <a:p>
            <a:pPr algn="just">
              <a:lnSpc>
                <a:spcPct val="150000"/>
              </a:lnSpc>
            </a:pPr>
            <a:r>
              <a:rPr lang="en-US" altLang="vi-VN" sz="2400" dirty="0" err="1">
                <a:latin typeface="Times New Roman" panose="02020603050405020304" pitchFamily="18" charset="0"/>
                <a:cs typeface="Times New Roman" panose="02020603050405020304" pitchFamily="18" charset="0"/>
              </a:rPr>
              <a:t>Tiến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ở </a:t>
            </a:r>
            <a:r>
              <a:rPr lang="en-US" altLang="vi-VN" sz="2400" dirty="0" err="1">
                <a:latin typeface="Times New Roman" panose="02020603050405020304" pitchFamily="18" charset="0"/>
                <a:cs typeface="Times New Roman" panose="02020603050405020304" pitchFamily="18" charset="0"/>
              </a:rPr>
              <a:t>miền</a:t>
            </a:r>
            <a:r>
              <a:rPr lang="en-US" altLang="vi-VN" sz="2400"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chống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Mỹ</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bè</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tay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endParaRPr lang="en-US" altLang="vi-VN" sz="2400"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2"/>
          </p:nvPr>
        </p:nvSpPr>
        <p:spPr/>
        <p:txBody>
          <a:bodyPr/>
          <a:lstStyle/>
          <a:p>
            <a:endParaRPr lang="en-US"/>
          </a:p>
        </p:txBody>
      </p:sp>
      <p:pic>
        <p:nvPicPr>
          <p:cNvPr id="52229" name="Picture 6" descr="http://drive.sopro.vn/s1/hiec/articles/018-143676054691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751592"/>
            <a:ext cx="5791891"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630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533400"/>
            <a:ext cx="5384800" cy="4525963"/>
          </a:xfrm>
        </p:spPr>
        <p:txBody>
          <a:bodyPr/>
          <a:lstStyle/>
          <a:p>
            <a:pPr>
              <a:buFont typeface="Arial" charset="0"/>
              <a:buChar char="•"/>
              <a:defRPr/>
            </a:pPr>
            <a:r>
              <a:rPr lang="en-US" sz="2400" dirty="0" err="1">
                <a:latin typeface="Times New Roman" pitchFamily="18" charset="0"/>
                <a:cs typeface="Times New Roman" pitchFamily="18" charset="0"/>
              </a:rPr>
              <a:t>Mối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nhau</a:t>
            </a:r>
            <a:r>
              <a:rPr lang="en-US" sz="2400" dirty="0">
                <a:latin typeface="Times New Roman" pitchFamily="18" charset="0"/>
                <a:cs typeface="Times New Roman" pitchFamily="18" charset="0"/>
              </a:rPr>
              <a:t>.</a:t>
            </a:r>
          </a:p>
          <a:p>
            <a:pPr>
              <a:buFont typeface="Arial" charset="0"/>
              <a:buChar char="•"/>
              <a:defRPr/>
            </a:pP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mỗi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Nam:</a:t>
            </a:r>
          </a:p>
          <a:p>
            <a:pPr>
              <a:buFont typeface="Arial" charset="0"/>
              <a:buChar char="•"/>
              <a:defRPr/>
            </a:pP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dirty="0"/>
          </a:p>
        </p:txBody>
      </p:sp>
      <p:pic>
        <p:nvPicPr>
          <p:cNvPr id="53253" name="Picture 4" descr="Kết quả hình ảnh cho tất cả vì miền nam thân yê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274638"/>
            <a:ext cx="5003800" cy="361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Phong trào Đồng khởi miền Nam 1960 - Bước ngoặt chiến lược củ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438400"/>
            <a:ext cx="45720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1467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altLang="vi-VN" sz="3200">
                <a:latin typeface="Times New Roman" panose="02020603050405020304" pitchFamily="18" charset="0"/>
              </a:rPr>
              <a:t>Giai đoạn 1965 - 1975</a:t>
            </a:r>
            <a:br>
              <a:rPr lang="en-US" altLang="vi-VN" sz="3200">
                <a:latin typeface="Times New Roman" panose="02020603050405020304" pitchFamily="18" charset="0"/>
              </a:rPr>
            </a:br>
            <a:endParaRPr lang="en-US" altLang="vi-VN" sz="320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3400" y="990600"/>
            <a:ext cx="10744200" cy="5135563"/>
          </a:xfrm>
        </p:spPr>
        <p:txBody>
          <a:bodyPr/>
          <a:lstStyle/>
          <a:p>
            <a:pPr marL="53975" indent="352425" algn="just">
              <a:lnSpc>
                <a:spcPct val="130000"/>
              </a:lnSpc>
              <a:buClr>
                <a:schemeClr val="hlink"/>
              </a:buClr>
              <a:buSzPct val="70000"/>
              <a:buFontTx/>
              <a:buChar char="-"/>
              <a:defRPr/>
            </a:pPr>
            <a:r>
              <a:rPr lang="en-US" sz="2400" dirty="0" err="1">
                <a:solidFill>
                  <a:schemeClr val="hlink"/>
                </a:solidFill>
                <a:latin typeface="Times New Roman" pitchFamily="18" charset="0"/>
                <a:cs typeface="Times New Roman" pitchFamily="18" charset="0"/>
              </a:rPr>
              <a:t>Miền</a:t>
            </a:r>
            <a:r>
              <a:rPr lang="en-US" sz="2400" dirty="0">
                <a:solidFill>
                  <a:schemeClr val="hlink"/>
                </a:solidFill>
                <a:latin typeface="Times New Roman" pitchFamily="18" charset="0"/>
                <a:cs typeface="Times New Roman" pitchFamily="18" charset="0"/>
              </a:rPr>
              <a:t> </a:t>
            </a:r>
            <a:r>
              <a:rPr lang="en-US" sz="2400" dirty="0" err="1">
                <a:solidFill>
                  <a:schemeClr val="hlink"/>
                </a:solidFill>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10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a:t>
            </a:r>
            <a:r>
              <a:rPr lang="en-US" sz="2400" dirty="0">
                <a:latin typeface="Times New Roman" pitchFamily="18" charset="0"/>
                <a:cs typeface="Times New Roman" pitchFamily="18" charset="0"/>
              </a:rPr>
              <a:t> XHCN.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1 (1965 – 1968),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2 (1972-1973)</a:t>
            </a:r>
          </a:p>
          <a:p>
            <a:pPr marL="0" indent="0">
              <a:buFont typeface="Arial" panose="020B0604020202020204" pitchFamily="34" charset="0"/>
              <a:buNone/>
              <a:defRPr/>
            </a:pPr>
            <a:endParaRPr lang="en-US" dirty="0"/>
          </a:p>
        </p:txBody>
      </p:sp>
      <p:pic>
        <p:nvPicPr>
          <p:cNvPr id="54276" name="Picture 2" descr="Kết quả hình ảnh cho chiến tranh phá hoại miền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362200"/>
            <a:ext cx="50101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s://sites.google.com/site/lichsuvietnam19541975/_/rsrc/1506043022224/bai-viet/bai-29/30042015tonha030820393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0" y="2505075"/>
            <a:ext cx="5276850"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8972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sz="half" idx="1"/>
          </p:nvPr>
        </p:nvSpPr>
        <p:spPr>
          <a:xfrm>
            <a:off x="609600" y="838201"/>
            <a:ext cx="5244137" cy="5287964"/>
          </a:xfrm>
        </p:spPr>
        <p:txBody>
          <a:bodyPr/>
          <a:lstStyle/>
          <a:p>
            <a:pPr marL="53975" indent="0" algn="just">
              <a:lnSpc>
                <a:spcPct val="130000"/>
              </a:lnSpc>
              <a:buClr>
                <a:schemeClr val="hlink"/>
              </a:buClr>
              <a:buSzPct val="70000"/>
              <a:buFont typeface="Arial" panose="020B0604020202020204" pitchFamily="34" charset="0"/>
              <a:buNone/>
            </a:pPr>
            <a:r>
              <a:rPr lang="en-US" altLang="vi-VN" b="1" i="1" dirty="0">
                <a:solidFill>
                  <a:srgbClr val="FF0000"/>
                </a:solidFill>
                <a:latin typeface="Times New Roman" panose="02020603050405020304" pitchFamily="18" charset="0"/>
                <a:cs typeface="Times New Roman" panose="02020603050405020304" pitchFamily="18" charset="0"/>
              </a:rPr>
              <a:t>- </a:t>
            </a:r>
            <a:r>
              <a:rPr lang="en-US" altLang="vi-VN" sz="2600" b="1" i="1" dirty="0" err="1">
                <a:solidFill>
                  <a:srgbClr val="FF0000"/>
                </a:solidFill>
                <a:latin typeface="Times New Roman" panose="02020603050405020304" pitchFamily="18" charset="0"/>
                <a:cs typeface="Times New Roman" panose="02020603050405020304" pitchFamily="18" charset="0"/>
              </a:rPr>
              <a:t>Miền</a:t>
            </a:r>
            <a:r>
              <a:rPr lang="en-US" altLang="vi-VN" sz="2600" b="1" i="1" dirty="0">
                <a:solidFill>
                  <a:srgbClr val="FF0000"/>
                </a:solidFill>
                <a:latin typeface="Times New Roman" panose="02020603050405020304" pitchFamily="18" charset="0"/>
                <a:cs typeface="Times New Roman" panose="02020603050405020304" pitchFamily="18" charset="0"/>
              </a:rPr>
              <a:t> Nam: </a:t>
            </a:r>
            <a:r>
              <a:rPr lang="en-US" altLang="vi-VN" sz="2600" b="1" i="1" dirty="0" err="1">
                <a:solidFill>
                  <a:srgbClr val="FF0000"/>
                </a:solidFill>
                <a:latin typeface="Times New Roman" panose="02020603050405020304" pitchFamily="18" charset="0"/>
                <a:cs typeface="Times New Roman" panose="02020603050405020304" pitchFamily="18" charset="0"/>
              </a:rPr>
              <a:t>nhân</a:t>
            </a:r>
            <a:r>
              <a:rPr lang="en-US" altLang="vi-VN" sz="2600" b="1" i="1" dirty="0">
                <a:solidFill>
                  <a:srgbClr val="FF0000"/>
                </a:solidFill>
                <a:latin typeface="Times New Roman" panose="02020603050405020304" pitchFamily="18" charset="0"/>
                <a:cs typeface="Times New Roman" panose="02020603050405020304" pitchFamily="18" charset="0"/>
              </a:rPr>
              <a:t> </a:t>
            </a:r>
            <a:r>
              <a:rPr lang="en-US" altLang="vi-VN" sz="2600" b="1" i="1" dirty="0" err="1">
                <a:solidFill>
                  <a:srgbClr val="FF0000"/>
                </a:solidFill>
                <a:latin typeface="Times New Roman" panose="02020603050405020304" pitchFamily="18" charset="0"/>
                <a:cs typeface="Times New Roman" panose="02020603050405020304" pitchFamily="18" charset="0"/>
              </a:rPr>
              <a:t>dân</a:t>
            </a:r>
            <a:r>
              <a:rPr lang="en-US" altLang="vi-VN" sz="2600" b="1" i="1" dirty="0">
                <a:solidFill>
                  <a:srgbClr val="FF0000"/>
                </a:solidFill>
                <a:latin typeface="Times New Roman" panose="02020603050405020304" pitchFamily="18" charset="0"/>
                <a:cs typeface="Times New Roman" panose="02020603050405020304" pitchFamily="18" charset="0"/>
              </a:rPr>
              <a:t> </a:t>
            </a:r>
            <a:r>
              <a:rPr lang="en-US" altLang="vi-VN" sz="2600" b="1" i="1" dirty="0" err="1">
                <a:solidFill>
                  <a:srgbClr val="FF0000"/>
                </a:solidFill>
                <a:latin typeface="Times New Roman" panose="02020603050405020304" pitchFamily="18" charset="0"/>
                <a:cs typeface="Times New Roman" panose="02020603050405020304" pitchFamily="18" charset="0"/>
              </a:rPr>
              <a:t>miền</a:t>
            </a:r>
            <a:r>
              <a:rPr lang="en-US" altLang="vi-VN" sz="2600" b="1" i="1" dirty="0">
                <a:solidFill>
                  <a:srgbClr val="FF0000"/>
                </a:solidFill>
                <a:latin typeface="Times New Roman" panose="02020603050405020304" pitchFamily="18" charset="0"/>
                <a:cs typeface="Times New Roman" panose="02020603050405020304" pitchFamily="18" charset="0"/>
              </a:rPr>
              <a:t> Nam </a:t>
            </a:r>
            <a:r>
              <a:rPr lang="en-US" altLang="vi-VN" sz="2600" b="1" i="1" dirty="0" err="1">
                <a:solidFill>
                  <a:srgbClr val="FF0000"/>
                </a:solidFill>
                <a:latin typeface="Times New Roman" panose="02020603050405020304" pitchFamily="18" charset="0"/>
                <a:cs typeface="Times New Roman" panose="02020603050405020304" pitchFamily="18" charset="0"/>
              </a:rPr>
              <a:t>đã</a:t>
            </a:r>
            <a:r>
              <a:rPr lang="en-US" altLang="vi-VN" sz="2600" b="1" i="1" dirty="0">
                <a:solidFill>
                  <a:srgbClr val="FF0000"/>
                </a:solidFill>
                <a:latin typeface="Times New Roman" panose="02020603050405020304" pitchFamily="18" charset="0"/>
                <a:cs typeface="Times New Roman" panose="02020603050405020304" pitchFamily="18" charset="0"/>
              </a:rPr>
              <a:t> </a:t>
            </a:r>
            <a:r>
              <a:rPr lang="en-US" altLang="vi-VN" sz="2600" b="1" i="1" dirty="0" err="1">
                <a:solidFill>
                  <a:srgbClr val="FF0000"/>
                </a:solidFill>
                <a:latin typeface="Times New Roman" panose="02020603050405020304" pitchFamily="18" charset="0"/>
                <a:cs typeface="Times New Roman" panose="02020603050405020304" pitchFamily="18" charset="0"/>
              </a:rPr>
              <a:t>đánh</a:t>
            </a:r>
            <a:r>
              <a:rPr lang="en-US" altLang="vi-VN" sz="2600" b="1" i="1" dirty="0">
                <a:solidFill>
                  <a:srgbClr val="FF0000"/>
                </a:solidFill>
                <a:latin typeface="Times New Roman" panose="02020603050405020304" pitchFamily="18" charset="0"/>
                <a:cs typeface="Times New Roman" panose="02020603050405020304" pitchFamily="18" charset="0"/>
              </a:rPr>
              <a:t> </a:t>
            </a:r>
            <a:r>
              <a:rPr lang="en-US" altLang="vi-VN" sz="2600" b="1" i="1" dirty="0" err="1">
                <a:solidFill>
                  <a:srgbClr val="FF0000"/>
                </a:solidFill>
                <a:latin typeface="Times New Roman" panose="02020603050405020304" pitchFamily="18" charset="0"/>
                <a:cs typeface="Times New Roman" panose="02020603050405020304" pitchFamily="18" charset="0"/>
              </a:rPr>
              <a:t>bại</a:t>
            </a:r>
            <a:r>
              <a:rPr lang="en-US" altLang="vi-VN" sz="2600" b="1" i="1" dirty="0">
                <a:solidFill>
                  <a:srgbClr val="FF0000"/>
                </a:solidFill>
                <a:latin typeface="Times New Roman" panose="02020603050405020304" pitchFamily="18" charset="0"/>
                <a:cs typeface="Times New Roman" panose="02020603050405020304" pitchFamily="18" charset="0"/>
              </a:rPr>
              <a:t>: </a:t>
            </a:r>
          </a:p>
          <a:p>
            <a:pPr marL="53975" indent="0" algn="just">
              <a:lnSpc>
                <a:spcPct val="150000"/>
              </a:lnSpc>
              <a:buClr>
                <a:schemeClr val="hlink"/>
              </a:buClr>
              <a:buSzPct val="70000"/>
              <a:buFont typeface="Arial" panose="020B0604020202020204" pitchFamily="34" charset="0"/>
              <a:buNone/>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lược</a:t>
            </a:r>
            <a:r>
              <a:rPr lang="en-US" altLang="vi-VN" sz="2400" dirty="0">
                <a:latin typeface="Times New Roman" panose="02020603050405020304" pitchFamily="18" charset="0"/>
                <a:cs typeface="Times New Roman" panose="02020603050405020304" pitchFamily="18" charset="0"/>
              </a:rPr>
              <a:t> </a:t>
            </a:r>
            <a:r>
              <a:rPr lang="en-US" altLang="vi-VN" sz="2400" i="1" dirty="0">
                <a:latin typeface="Times New Roman" panose="02020603050405020304" pitchFamily="18" charset="0"/>
                <a:cs typeface="Times New Roman" panose="02020603050405020304" pitchFamily="18" charset="0"/>
              </a:rPr>
              <a:t>“</a:t>
            </a:r>
            <a:r>
              <a:rPr lang="en-US" altLang="vi-VN" sz="2400" i="1" dirty="0" err="1">
                <a:latin typeface="Times New Roman" panose="02020603050405020304" pitchFamily="18" charset="0"/>
                <a:cs typeface="Times New Roman" panose="02020603050405020304" pitchFamily="18" charset="0"/>
              </a:rPr>
              <a:t>chiến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tranh</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đặc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biệt</a:t>
            </a:r>
            <a:r>
              <a:rPr lang="en-US" altLang="vi-VN" sz="2400" i="1" dirty="0">
                <a:latin typeface="Times New Roman" panose="02020603050405020304" pitchFamily="18" charset="0"/>
                <a:cs typeface="Times New Roman" panose="02020603050405020304" pitchFamily="18" charset="0"/>
              </a:rPr>
              <a:t>” </a:t>
            </a:r>
            <a:r>
              <a:rPr lang="en-US" altLang="vi-VN" sz="2400" dirty="0">
                <a:latin typeface="Times New Roman" panose="02020603050405020304" pitchFamily="18" charset="0"/>
                <a:cs typeface="Times New Roman" panose="02020603050405020304" pitchFamily="18" charset="0"/>
              </a:rPr>
              <a:t>(1961-1965). </a:t>
            </a:r>
            <a:r>
              <a:rPr lang="vi-VN" altLang="vi-VN" sz="2400" dirty="0">
                <a:latin typeface="Times New Roman" panose="02020603050405020304" pitchFamily="18" charset="0"/>
                <a:cs typeface="Times New Roman" panose="02020603050405020304" pitchFamily="18" charset="0"/>
              </a:rPr>
              <a:t>Đó là cuộc chiến tranh “dùng người Việt Nam đánh người Việt Nam”, kết hợp những thủ đoạn chiến tranh xâm lược tàn bạo của đế quốc có vũ khí và trang bị kỹ thuật hiện đại với những biện pháp khủng bố, đàn áp dã man</a:t>
            </a:r>
            <a:r>
              <a:rPr lang="en-US" altLang="vi-VN" sz="2400" dirty="0">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sz="half" idx="2"/>
          </p:nvPr>
        </p:nvSpPr>
        <p:spPr/>
        <p:txBody>
          <a:bodyPr/>
          <a:lstStyle/>
          <a:p>
            <a:endParaRPr lang="en-US"/>
          </a:p>
        </p:txBody>
      </p:sp>
      <p:pic>
        <p:nvPicPr>
          <p:cNvPr id="55299" name="Picture 4" descr="Káº¿t quáº£ hÃ¬nh áº£nh cho dá»n dÃ¢n láº­p áº¥p chiáº¿n lÆ°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1" y="838201"/>
            <a:ext cx="5728662" cy="528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6392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838201"/>
            <a:ext cx="5384800" cy="5287964"/>
          </a:xfrm>
        </p:spPr>
        <p:txBody>
          <a:bodyPr/>
          <a:lstStyle/>
          <a:p>
            <a:pPr marL="0" indent="0" algn="just">
              <a:lnSpc>
                <a:spcPct val="150000"/>
              </a:lnSpc>
              <a:buFont typeface="Arial" panose="020B0604020202020204" pitchFamily="34" charset="0"/>
              <a:buNone/>
              <a:defRPr/>
            </a:pPr>
            <a:r>
              <a:rPr lang="en-US" sz="2400" dirty="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lược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tranh</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cục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bộ</a:t>
            </a:r>
            <a:r>
              <a:rPr lang="en-US" sz="2400" i="1" dirty="0">
                <a:solidFill>
                  <a:srgbClr val="0000FF"/>
                </a:solidFill>
                <a:latin typeface="Times New Roman" pitchFamily="18" charset="0"/>
                <a:cs typeface="Times New Roman" pitchFamily="18" charset="0"/>
              </a:rPr>
              <a:t>” (1965-1968). </a:t>
            </a:r>
            <a:r>
              <a:rPr lang="vi-VN" sz="2400" dirty="0">
                <a:latin typeface="Times New Roman" pitchFamily="18" charset="0"/>
                <a:cs typeface="Times New Roman" pitchFamily="18" charset="0"/>
              </a:rPr>
              <a:t>được tiến hành bằng lực lượng của quân viễn chinh Mỹ, quân "đồng minh"và quân ngụy tay sai ở miền Nam, trong đó quân Mỹ giữ vai trò quan trọng và không ngừng tăng lên về số lượng và trang bị, nhằm chống lại các lực lượng cách mạng và nhân dân ta. </a:t>
            </a:r>
            <a:endParaRPr lang="en-US" sz="2400" dirty="0">
              <a:latin typeface="Times New Roman" pitchFamily="18" charset="0"/>
              <a:cs typeface="Times New Roman" pitchFamily="18" charset="0"/>
            </a:endParaRPr>
          </a:p>
          <a:p>
            <a:pPr>
              <a:defRPr/>
            </a:pPr>
            <a:endParaRPr lang="en-US" dirty="0"/>
          </a:p>
        </p:txBody>
      </p:sp>
      <p:sp>
        <p:nvSpPr>
          <p:cNvPr id="5" name="AutoShape 2" descr="Chiến tranh cục bộ phá sản thể hiện bản lĩnh, trí tuệ VN - antv"/>
          <p:cNvSpPr>
            <a:spLocks noGrp="1" noChangeAspect="1" noChangeArrowheads="1"/>
          </p:cNvSpPr>
          <p:nvPr>
            <p:ph sz="half" idx="2"/>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Chiến tranh cục bộ phá sản thể hiện bản lĩnh, trí tuệ VN - ant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066800"/>
            <a:ext cx="56896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0565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sz="half" idx="1"/>
          </p:nvPr>
        </p:nvSpPr>
        <p:spPr>
          <a:xfrm>
            <a:off x="609600" y="762001"/>
            <a:ext cx="5384800" cy="5364164"/>
          </a:xfrm>
        </p:spPr>
        <p:txBody>
          <a:bodyPr/>
          <a:lstStyle/>
          <a:p>
            <a:pPr marL="0" indent="0" algn="just">
              <a:lnSpc>
                <a:spcPct val="150000"/>
              </a:lnSpc>
              <a:buFont typeface="Arial" panose="020B0604020202020204" pitchFamily="34" charset="0"/>
              <a:buNone/>
            </a:pP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Chiến</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lược</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việt</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nam</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hóa</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chiến</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tranh</a:t>
            </a:r>
            <a:r>
              <a:rPr lang="en-US" altLang="vi-VN" sz="2800" i="1" dirty="0">
                <a:solidFill>
                  <a:srgbClr val="0000FF"/>
                </a:solidFill>
                <a:latin typeface="Times New Roman" panose="02020603050405020304" pitchFamily="18" charset="0"/>
                <a:cs typeface="Times New Roman" panose="02020603050405020304" pitchFamily="18" charset="0"/>
              </a:rPr>
              <a:t>” (1969-1972). </a:t>
            </a:r>
            <a:r>
              <a:rPr lang="vi-VN" altLang="vi-VN" sz="2800" dirty="0">
                <a:latin typeface="Times New Roman" panose="02020603050405020304" pitchFamily="18" charset="0"/>
                <a:cs typeface="Times New Roman" panose="02020603050405020304" pitchFamily="18" charset="0"/>
              </a:rPr>
              <a:t>Thực chất của chiến lược đó là dùng người Việt Nam đánh người Việt Nam thay cho quân đội viễn chinh Mỹ, với bom đạn và đô la của Mỹ, dưới sự chỉ đạo của quân phiệt Mỹ</a:t>
            </a:r>
            <a:endParaRPr lang="en-US" alt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2"/>
          </p:nvPr>
        </p:nvSpPr>
        <p:spPr/>
        <p:txBody>
          <a:bodyPr/>
          <a:lstStyle/>
          <a:p>
            <a:endParaRPr lang="en-US"/>
          </a:p>
        </p:txBody>
      </p:sp>
      <p:pic>
        <p:nvPicPr>
          <p:cNvPr id="4098" name="Picture 2" descr="III . Chiến đấu chống chiến lược “Việt Nam hoá chiến tranh” và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308" y="762001"/>
            <a:ext cx="5560291" cy="5364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2134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AutoShape 6" descr="Kết quả hình ảnh cho mùa xuân 1975"/>
          <p:cNvSpPr>
            <a:spLocks noGrp="1" noChangeAspect="1" noChangeArrowheads="1"/>
          </p:cNvSpPr>
          <p:nvPr>
            <p:ph type="title"/>
          </p:nvPr>
        </p:nvSpPr>
        <p:spPr>
          <a:noFill/>
        </p:spPr>
        <p:txBody>
          <a:bodyPr anchor="t"/>
          <a:lstStyle/>
          <a:p>
            <a:r>
              <a:rPr lang="en-US" altLang="vi-VN" sz="3200">
                <a:latin typeface="Times New Roman" panose="02020603050405020304" pitchFamily="18" charset="0"/>
                <a:cs typeface="Times New Roman" panose="02020603050405020304" pitchFamily="18" charset="0"/>
              </a:rPr>
              <a:t>Đại thắng mùa xuân 1975</a:t>
            </a:r>
          </a:p>
        </p:txBody>
      </p:sp>
      <p:sp>
        <p:nvSpPr>
          <p:cNvPr id="2" name="Content Placeholder 1"/>
          <p:cNvSpPr>
            <a:spLocks noGrp="1"/>
          </p:cNvSpPr>
          <p:nvPr>
            <p:ph sz="half" idx="1"/>
          </p:nvPr>
        </p:nvSpPr>
        <p:spPr/>
        <p:txBody>
          <a:bodyPr/>
          <a:lstStyle/>
          <a:p>
            <a:endParaRPr lang="en-US"/>
          </a:p>
        </p:txBody>
      </p:sp>
      <p:sp>
        <p:nvSpPr>
          <p:cNvPr id="3" name="Content Placeholder 2"/>
          <p:cNvSpPr>
            <a:spLocks noGrp="1"/>
          </p:cNvSpPr>
          <p:nvPr>
            <p:ph sz="half" idx="2"/>
          </p:nvPr>
        </p:nvSpPr>
        <p:spPr/>
        <p:txBody>
          <a:bodyPr/>
          <a:lstStyle/>
          <a:p>
            <a:endParaRPr lang="en-US"/>
          </a:p>
        </p:txBody>
      </p:sp>
      <p:sp>
        <p:nvSpPr>
          <p:cNvPr id="58371" name="AutoShape 2" descr="Kết quả hình ảnh cho mùa xuân 1975"/>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58372" name="AutoShape 4" descr="Kết quả hình ảnh cho mùa xuân 1975"/>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58374" name="Picture 8" descr="Kết quả hình ảnh cho mùa xuân 1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143000"/>
            <a:ext cx="5587999" cy="516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10" descr="Kết quả hình ảnh cho mùa xuân 19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143001"/>
            <a:ext cx="5486400" cy="516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25732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c/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cuộc</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chống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Mỹ</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thống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nhất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nước</a:t>
            </a:r>
            <a:r>
              <a:rPr lang="en-US" i="1" dirty="0">
                <a:solidFill>
                  <a:srgbClr val="0000FF"/>
                </a:solidFill>
                <a:latin typeface="Times New Roman" panose="02020603050405020304" pitchFamily="18" charset="0"/>
                <a:cs typeface="Times New Roman" panose="02020603050405020304" pitchFamily="18" charset="0"/>
              </a:rPr>
              <a:t> ( 1954 – 1975)</a:t>
            </a:r>
          </a:p>
          <a:p>
            <a:pPr marL="342900" lvl="1" indent="-342900">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a:t>
            </a: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2" name="Picture 2" descr="Thắng lợi vĩ đại của sự nghiệp chống Mỹ, cứu nước là thắng lợi của đường  lối và nghệ thuật quân sự Việt Nam dưới sự lãnh đạo đúng đắn,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880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221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lvl="1">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tin </a:t>
            </a:r>
            <a:r>
              <a:rPr lang="en-US" dirty="0" err="1">
                <a:latin typeface="Times New Roman" panose="02020603050405020304" pitchFamily="18" charset="0"/>
                <a:cs typeface="Times New Roman" panose="02020603050405020304" pitchFamily="18" charset="0"/>
              </a:rPr>
              <a:t>tưởng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p>
          <a:p>
            <a:pPr lvl="1">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đấu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ủng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XHCN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giới</a:t>
            </a:r>
            <a:r>
              <a:rPr lang="en-US" dirty="0">
                <a:latin typeface="Times New Roman" panose="02020603050405020304" pitchFamily="18" charset="0"/>
                <a:cs typeface="Times New Roman" panose="02020603050405020304" pitchFamily="18" charset="0"/>
              </a:rPr>
              <a:t>…</a:t>
            </a:r>
          </a:p>
          <a:p>
            <a:pPr marL="457200" lvl="1" indent="0">
              <a:buNone/>
            </a:pPr>
            <a:endParaRPr lang="en-US" dirty="0">
              <a:latin typeface="Times New Roman" panose="02020603050405020304" pitchFamily="18" charset="0"/>
              <a:cs typeface="Times New Roman" panose="02020603050405020304" pitchFamily="18" charset="0"/>
            </a:endParaRPr>
          </a:p>
          <a:p>
            <a:pPr lvl="1">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1631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d/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xây</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dựng</a:t>
            </a:r>
            <a:r>
              <a:rPr lang="en-US" i="1" dirty="0">
                <a:solidFill>
                  <a:srgbClr val="0000FF"/>
                </a:solidFill>
                <a:latin typeface="Times New Roman" panose="02020603050405020304" pitchFamily="18" charset="0"/>
                <a:cs typeface="Times New Roman" panose="02020603050405020304" pitchFamily="18" charset="0"/>
              </a:rPr>
              <a:t> CNXH  </a:t>
            </a:r>
            <a:r>
              <a:rPr lang="en-US" i="1" dirty="0" err="1">
                <a:solidFill>
                  <a:srgbClr val="0000FF"/>
                </a:solidFill>
                <a:latin typeface="Times New Roman" panose="02020603050405020304" pitchFamily="18" charset="0"/>
                <a:cs typeface="Times New Roman" panose="02020603050405020304" pitchFamily="18" charset="0"/>
              </a:rPr>
              <a:t>và</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bảo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vệ</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Tổ</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quốc</a:t>
            </a:r>
            <a:r>
              <a:rPr lang="en-US" i="1" dirty="0">
                <a:solidFill>
                  <a:srgbClr val="0000FF"/>
                </a:solidFill>
                <a:latin typeface="Times New Roman" panose="02020603050405020304" pitchFamily="18" charset="0"/>
                <a:cs typeface="Times New Roman" panose="02020603050405020304" pitchFamily="18" charset="0"/>
              </a:rPr>
              <a:t> (1975- 1986)</a:t>
            </a: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8475"/>
            <a:ext cx="5651500" cy="487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2216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lgn="just">
              <a:buNone/>
            </a:pPr>
            <a:r>
              <a:rPr lang="en-US" sz="2600" dirty="0">
                <a:latin typeface="Times New Roman" panose="02020603050405020304" pitchFamily="18" charset="0"/>
                <a:cs typeface="Times New Roman" panose="02020603050405020304" pitchFamily="18" charset="0"/>
              </a:rPr>
              <a:t>ĐH IV: “ </a:t>
            </a:r>
            <a:r>
              <a:rPr lang="en-US" sz="2600" dirty="0" err="1">
                <a:latin typeface="Times New Roman" panose="02020603050405020304" pitchFamily="18" charset="0"/>
                <a:cs typeface="Times New Roman" panose="02020603050405020304" pitchFamily="18" charset="0"/>
              </a:rPr>
              <a:t>Xây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nước</a:t>
            </a:r>
            <a:r>
              <a:rPr lang="en-US" sz="2600" dirty="0">
                <a:latin typeface="Times New Roman" panose="02020603050405020304" pitchFamily="18" charset="0"/>
                <a:cs typeface="Times New Roman" panose="02020603050405020304" pitchFamily="18" charset="0"/>
              </a:rPr>
              <a:t> ta </a:t>
            </a:r>
            <a:r>
              <a:rPr lang="en-US" sz="2600" dirty="0" err="1">
                <a:latin typeface="Times New Roman" panose="02020603050405020304" pitchFamily="18" charset="0"/>
                <a:cs typeface="Times New Roman" panose="02020603050405020304" pitchFamily="18" charset="0"/>
              </a:rPr>
              <a:t>đàng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 to </a:t>
            </a:r>
            <a:r>
              <a:rPr lang="en-US" sz="2600" dirty="0" err="1">
                <a:latin typeface="Times New Roman" panose="02020603050405020304" pitchFamily="18" charset="0"/>
                <a:cs typeface="Times New Roman" panose="02020603050405020304" pitchFamily="18" charset="0"/>
              </a:rPr>
              <a:t>đẹp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a:t>
            </a:r>
          </a:p>
          <a:p>
            <a:pPr marL="0" indent="0" algn="just">
              <a:buNone/>
            </a:pPr>
            <a:r>
              <a:rPr lang="en-US" sz="2600" dirty="0">
                <a:latin typeface="Times New Roman" panose="02020603050405020304" pitchFamily="18" charset="0"/>
                <a:cs typeface="Times New Roman" panose="02020603050405020304" pitchFamily="18" charset="0"/>
              </a:rPr>
              <a:t>ĐH V: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mạng</a:t>
            </a:r>
            <a:r>
              <a:rPr lang="en-US" sz="2600" dirty="0">
                <a:latin typeface="Times New Roman" panose="02020603050405020304" pitchFamily="18" charset="0"/>
                <a:cs typeface="Times New Roman" panose="02020603050405020304" pitchFamily="18" charset="0"/>
              </a:rPr>
              <a:t> VN </a:t>
            </a:r>
            <a:r>
              <a:rPr lang="en-US" sz="2600" dirty="0" err="1">
                <a:latin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cs typeface="Times New Roman" panose="02020603050405020304" pitchFamily="18" charset="0"/>
              </a:rPr>
              <a:t> 2 </a:t>
            </a:r>
            <a:r>
              <a:rPr lang="en-US" sz="2600" dirty="0" err="1">
                <a:latin typeface="Times New Roman" panose="02020603050405020304" pitchFamily="18" charset="0"/>
                <a:cs typeface="Times New Roman" panose="02020603050405020304" pitchFamily="18" charset="0"/>
              </a:rPr>
              <a:t>nhiệm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xây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CNXH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bảo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chắc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Tổ</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quốc</a:t>
            </a:r>
            <a:r>
              <a:rPr lang="en-US" sz="2600" dirty="0">
                <a:latin typeface="Times New Roman" panose="02020603050405020304" pitchFamily="18" charset="0"/>
                <a:cs typeface="Times New Roman" panose="02020603050405020304" pitchFamily="18" charset="0"/>
              </a:rPr>
              <a:t> VN XHCN</a:t>
            </a:r>
          </a:p>
          <a:p>
            <a:pPr marL="0" indent="0" algn="just">
              <a:buNone/>
            </a:pPr>
            <a:endParaRPr lang="en-US" sz="2600"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 name="Picture 2" descr="Đại hội đại biểu toàn quốc lần thứ V: Tất cả vì Tổ quốc XHCN, vì hạnh phúc  của nhân dân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0"/>
            <a:ext cx="5384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5530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endParaRPr lang="vi-VN" altLang="en-US"/>
          </a:p>
        </p:txBody>
      </p:sp>
      <p:pic>
        <p:nvPicPr>
          <p:cNvPr id="61443" name="Picture 2" descr="Kết quả hình ảnh cho ba chuc an giang bi diet chu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418" y="420001"/>
            <a:ext cx="4620491" cy="3051254"/>
          </a:xfrm>
          <a:noFill/>
        </p:spPr>
      </p:pic>
      <p:pic>
        <p:nvPicPr>
          <p:cNvPr id="5122" name="Picture 2" descr="Hình ảnh tội ác của quân phản động Pol Pot với người dâ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19" y="3616618"/>
            <a:ext cx="4620491" cy="30127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ung Quoc xam pham lanh tho Viet Nam nam 1979 nhu the nao anh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1" y="274638"/>
            <a:ext cx="6979516" cy="620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891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a:solidFill>
                  <a:srgbClr val="FFFF00"/>
                </a:solidFill>
                <a:latin typeface="Times New Roman" pitchFamily="18" charset="0"/>
                <a:cs typeface="Times New Roman" pitchFamily="18" charset="0"/>
              </a:rPr>
              <a:t>2. Vai trò lãnh đạo của Đảng trong các giai đoạn cách mạng</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e/ </a:t>
            </a:r>
            <a:r>
              <a:rPr lang="en-US" i="1" dirty="0" err="1">
                <a:solidFill>
                  <a:srgbClr val="0000FF"/>
                </a:solidFill>
                <a:latin typeface="Times New Roman" panose="02020603050405020304" pitchFamily="18" charset="0"/>
                <a:cs typeface="Times New Roman" panose="02020603050405020304" pitchFamily="18" charset="0"/>
              </a:rPr>
              <a:t>Vai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trò</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lãnh</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đạo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của</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Đảng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trong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công</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cuộc</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đổi</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mới</a:t>
            </a:r>
            <a:r>
              <a:rPr lang="en-US" i="1" dirty="0">
                <a:solidFill>
                  <a:srgbClr val="0000FF"/>
                </a:solidFill>
                <a:latin typeface="Times New Roman" panose="02020603050405020304" pitchFamily="18" charset="0"/>
                <a:cs typeface="Times New Roman" panose="02020603050405020304" pitchFamily="18" charset="0"/>
              </a:rPr>
              <a:t> ( 1986 – nay)</a:t>
            </a:r>
          </a:p>
          <a:p>
            <a:pPr>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ĐH VI  -  ĐH XII: </a:t>
            </a:r>
          </a:p>
          <a:p>
            <a:pPr marL="0" indent="0" algn="just">
              <a:buNone/>
            </a:pP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Đ</a:t>
            </a:r>
            <a:r>
              <a:rPr lang="pl-PL" sz="2400" dirty="0">
                <a:latin typeface="Times New Roman" panose="02020603050405020304" pitchFamily="18" charset="0"/>
                <a:cs typeface="Times New Roman" panose="02020603050405020304" pitchFamily="18" charset="0"/>
              </a:rPr>
              <a:t>ẩy mạnh công nghiệp hoá, hiện đại hoá đất nước gắn với phát triển kinh tế tri thức, bảo vệ tài nguyên, môi </a:t>
            </a:r>
            <a:r>
              <a:rPr lang="vi-VN" sz="2400" dirty="0">
                <a:latin typeface="Times New Roman" panose="02020603050405020304" pitchFamily="18" charset="0"/>
                <a:cs typeface="Times New Roman" panose="02020603050405020304" pitchFamily="18" charset="0"/>
              </a:rPr>
              <a:t>trường</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Đường lối về</a:t>
            </a:r>
            <a:r>
              <a:rPr lang="pl-PL" sz="2400" i="1"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phát triển nền kinh tế thị trường định hướng xã hội chủ nghĩ</a:t>
            </a:r>
            <a:r>
              <a:rPr lang="en-US" sz="2400" dirty="0">
                <a:latin typeface="Times New Roman" panose="02020603050405020304" pitchFamily="18" charset="0"/>
                <a:cs typeface="Times New Roman" panose="02020603050405020304" pitchFamily="18" charset="0"/>
              </a:rPr>
              <a:t>a</a:t>
            </a:r>
          </a:p>
          <a:p>
            <a:pPr marL="0" indent="0" algn="just">
              <a:buNone/>
            </a:pPr>
            <a:r>
              <a:rPr lang="en-US" sz="2400"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Đường lối đối ngoại độc lập, tự chủ, hoà bình, hữu nghị, hợp tác và phát triển; chủ động và tích cực hội nhập quốc tế</a:t>
            </a:r>
            <a:r>
              <a:rPr lang="en-US" sz="2400" dirty="0">
                <a:latin typeface="Times New Roman" panose="02020603050405020304" pitchFamily="18" charset="0"/>
                <a:cs typeface="Times New Roman" panose="02020603050405020304" pitchFamily="18" charset="0"/>
              </a:rPr>
              <a:t>…</a:t>
            </a:r>
            <a:endParaRPr lang="en-US" sz="2400" i="1" dirty="0">
              <a:latin typeface="Times New Roman" panose="02020603050405020304" pitchFamily="18" charset="0"/>
              <a:cs typeface="Times New Roman" panose="02020603050405020304" pitchFamily="18" charset="0"/>
            </a:endParaRPr>
          </a:p>
          <a:p>
            <a:pPr marL="0" indent="0" algn="just">
              <a:buNone/>
            </a:pPr>
            <a:endParaRPr lang="en-US" i="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Quá trình thực hiện đường lối đổi mới (1986-2000) | Lịch sử lớp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79720"/>
            <a:ext cx="5622925" cy="4873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3646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a:solidFill>
                  <a:srgbClr val="0000FF"/>
                </a:solidFill>
                <a:latin typeface="Times New Roman" panose="02020603050405020304" pitchFamily="18" charset="0"/>
                <a:cs typeface="Times New Roman" panose="02020603050405020304" pitchFamily="18" charset="0"/>
              </a:rPr>
              <a:t> </a:t>
            </a:r>
            <a:br>
              <a:rPr lang="en-US" altLang="vi-VN" sz="2400" dirty="0"/>
            </a:br>
            <a:br>
              <a:rPr lang="en-US" altLang="vi-VN" sz="2400" dirty="0"/>
            </a:br>
            <a:r>
              <a:rPr lang="nl-NL" altLang="vi-VN" sz="2400" b="1" dirty="0">
                <a:solidFill>
                  <a:srgbClr val="FF0000"/>
                </a:solidFill>
                <a:latin typeface="Times New Roman" panose="02020603050405020304" pitchFamily="18" charset="0"/>
                <a:cs typeface="Times New Roman" panose="02020603050405020304" pitchFamily="18" charset="0"/>
              </a:rPr>
              <a:t>III. Những thành tựu của cách mạng Việt Nam dưới sự lãnh đạo của Đảng</a:t>
            </a:r>
            <a:br>
              <a:rPr lang="en-US" altLang="vi-VN" sz="2400"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br>
              <a:rPr lang="nl-NL" altLang="vi-VN" sz="2400" b="1" i="1" dirty="0">
                <a:latin typeface="Times New Roman" panose="02020603050405020304" pitchFamily="18" charset="0"/>
                <a:cs typeface="Times New Roman" panose="02020603050405020304" pitchFamily="18" charset="0"/>
              </a:rPr>
            </a:br>
            <a:br>
              <a:rPr lang="nl-NL" altLang="vi-VN" sz="2400" b="1" i="1" dirty="0">
                <a:latin typeface="Times New Roman" panose="02020603050405020304" pitchFamily="18" charset="0"/>
                <a:cs typeface="Times New Roman" panose="02020603050405020304" pitchFamily="18" charset="0"/>
              </a:rPr>
            </a:br>
            <a:br>
              <a:rPr lang="nl-NL" altLang="vi-VN" sz="2400" b="1" i="1" dirty="0">
                <a:latin typeface="Times New Roman" panose="02020603050405020304" pitchFamily="18" charset="0"/>
                <a:cs typeface="Times New Roman" panose="02020603050405020304" pitchFamily="18" charset="0"/>
              </a:rPr>
            </a:br>
            <a:endParaRPr lang="en-US" altLang="vi-VN" sz="2400"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a:solidFill>
                  <a:srgbClr val="0000FF"/>
                </a:solidFill>
                <a:latin typeface="Times New Roman" panose="02020603050405020304" pitchFamily="18" charset="0"/>
                <a:cs typeface="Times New Roman" panose="02020603050405020304" pitchFamily="18" charset="0"/>
              </a:rPr>
              <a:t>a. Thắng lợi Cách mạng Tháng Tám 1945</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do</a:t>
            </a: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Nhân dân ta từ nô lệ thành người làm chủ đất nước </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vi-VN" sz="2800" dirty="0">
                <a:latin typeface="+mj-lt"/>
              </a:rPr>
              <a:t>Đập tan ách thống trị của thực dân, phong kiến, lập ra nước Việt Nam dân chủ cộng hòa</a:t>
            </a:r>
            <a:endParaRPr lang="en-US" altLang="en-US" sz="2800" b="1" dirty="0">
              <a:solidFill>
                <a:schemeClr val="bg1"/>
              </a:solidFill>
              <a:latin typeface="+mj-lt"/>
              <a:ea typeface="Calibri" panose="020F0502020204030204" pitchFamily="34" charset="0"/>
            </a:endParaRP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daân</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toäc</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9131047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endParaRPr lang="en-US" sz="2800" dirty="0">
              <a:latin typeface="Times New Roman" panose="02020603050405020304" pitchFamily="18" charset="0"/>
              <a:cs typeface="Times New Roman" panose="02020603050405020304" pitchFamily="18" charset="0"/>
            </a:endParaRP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a:t>
            </a:r>
            <a:r>
              <a:rPr lang="en-US" sz="2800" dirty="0">
                <a:latin typeface="Times New Roman" panose="02020603050405020304" pitchFamily="18" charset="0"/>
                <a:cs typeface="Times New Roman" panose="02020603050405020304" pitchFamily="18" charset="0"/>
              </a:rPr>
              <a:t>.</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5232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Thắng lợi đầu tiên của chủ nghĩa Mác – Lênin ở một nước thuộc địa. </a:t>
            </a: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quốc</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tế</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16599453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a:solidFill>
                  <a:srgbClr val="0000FF"/>
                </a:solidFill>
                <a:latin typeface="Times New Roman" panose="02020603050405020304" pitchFamily="18" charset="0"/>
                <a:cs typeface="Times New Roman" panose="02020603050405020304" pitchFamily="18" charset="0"/>
              </a:rPr>
              <a:t> </a:t>
            </a:r>
            <a:br>
              <a:rPr lang="en-US" altLang="vi-VN" sz="2400" dirty="0"/>
            </a:br>
            <a:br>
              <a:rPr lang="en-US" altLang="vi-VN" sz="2400" dirty="0"/>
            </a:br>
            <a:r>
              <a:rPr lang="nl-NL" altLang="vi-VN" sz="2400" b="1" dirty="0">
                <a:solidFill>
                  <a:srgbClr val="FF0000"/>
                </a:solidFill>
                <a:latin typeface="Times New Roman" panose="02020603050405020304" pitchFamily="18" charset="0"/>
                <a:cs typeface="Times New Roman" panose="02020603050405020304" pitchFamily="18" charset="0"/>
              </a:rPr>
              <a:t>III. Thắng lợi của cách mạng Việt Nam dưới sự lãnh đạo của Đảng</a:t>
            </a:r>
            <a:br>
              <a:rPr lang="en-US" altLang="vi-VN" sz="2400"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br>
              <a:rPr lang="nl-NL" altLang="vi-VN" sz="2400" b="1" i="1" dirty="0">
                <a:latin typeface="Times New Roman" panose="02020603050405020304" pitchFamily="18" charset="0"/>
                <a:cs typeface="Times New Roman" panose="02020603050405020304" pitchFamily="18" charset="0"/>
              </a:rPr>
            </a:br>
            <a:br>
              <a:rPr lang="nl-NL" altLang="vi-VN" sz="2400" b="1" i="1" dirty="0">
                <a:latin typeface="Times New Roman" panose="02020603050405020304" pitchFamily="18" charset="0"/>
                <a:cs typeface="Times New Roman" panose="02020603050405020304" pitchFamily="18" charset="0"/>
              </a:rPr>
            </a:br>
            <a:br>
              <a:rPr lang="nl-NL" altLang="vi-VN" sz="2400" b="1" i="1" dirty="0">
                <a:latin typeface="Times New Roman" panose="02020603050405020304" pitchFamily="18" charset="0"/>
                <a:cs typeface="Times New Roman" panose="02020603050405020304" pitchFamily="18" charset="0"/>
              </a:rPr>
            </a:br>
            <a:endParaRPr lang="en-US" altLang="vi-VN" sz="2400"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a:solidFill>
                  <a:srgbClr val="0000FF"/>
                </a:solidFill>
                <a:latin typeface="Times New Roman" panose="02020603050405020304" pitchFamily="18" charset="0"/>
                <a:cs typeface="Times New Roman" panose="02020603050405020304" pitchFamily="18" charset="0"/>
              </a:rPr>
              <a:t>b. Thắng lợi của các cuộc kháng chiến chống xâm lược, thống nhất đất nước, bảo vệ Tổ quốc, làm tròn nghĩa vụ quốc tế</a:t>
            </a:r>
            <a:endParaRPr lang="en-US" dirty="0"/>
          </a:p>
        </p:txBody>
      </p:sp>
    </p:spTree>
    <p:extLst>
      <p:ext uri="{BB962C8B-B14F-4D97-AF65-F5344CB8AC3E}">
        <p14:creationId xmlns:p14="http://schemas.microsoft.com/office/powerpoint/2010/main" val="35627614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48131" name="AutoShape 4"/>
          <p:cNvSpPr>
            <a:spLocks noChangeArrowheads="1"/>
          </p:cNvSpPr>
          <p:nvPr/>
        </p:nvSpPr>
        <p:spPr bwMode="auto">
          <a:xfrm>
            <a:off x="228600" y="0"/>
            <a:ext cx="117348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667000" y="16258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NGHĨA KHÁNG CHIẾN CHỐNG PHÁP</a:t>
            </a:r>
          </a:p>
        </p:txBody>
      </p:sp>
      <p:sp>
        <p:nvSpPr>
          <p:cNvPr id="192518" name="Rectangle 6"/>
          <p:cNvSpPr>
            <a:spLocks noChangeArrowheads="1"/>
          </p:cNvSpPr>
          <p:nvPr/>
        </p:nvSpPr>
        <p:spPr bwMode="auto">
          <a:xfrm>
            <a:off x="609600" y="701675"/>
            <a:ext cx="54102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701675"/>
            <a:ext cx="55626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12954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NƯỚC TA</a:t>
            </a:r>
          </a:p>
        </p:txBody>
      </p:sp>
      <p:sp>
        <p:nvSpPr>
          <p:cNvPr id="192521" name="Text Box 9"/>
          <p:cNvSpPr txBox="1">
            <a:spLocks noChangeArrowheads="1"/>
          </p:cNvSpPr>
          <p:nvPr/>
        </p:nvSpPr>
        <p:spPr bwMode="auto">
          <a:xfrm>
            <a:off x="71628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QUỐC TẾ</a:t>
            </a:r>
          </a:p>
        </p:txBody>
      </p:sp>
      <p:sp>
        <p:nvSpPr>
          <p:cNvPr id="192522" name="Text Box 10"/>
          <p:cNvSpPr txBox="1">
            <a:spLocks noChangeArrowheads="1"/>
          </p:cNvSpPr>
          <p:nvPr/>
        </p:nvSpPr>
        <p:spPr bwMode="auto">
          <a:xfrm>
            <a:off x="762000" y="832277"/>
            <a:ext cx="52578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None/>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xâm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lược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thực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Pháp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chúng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chủ</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quyền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vẹn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lãnh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thổ</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các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nước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mưu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mở</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rộng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kéo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dài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đế</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Mỹ</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kết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thúc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bình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Giải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phóng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tạo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điều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kiện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để</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lên</a:t>
            </a:r>
            <a:r>
              <a:rPr lang="en-US" altLang="vi-VN" sz="2200" dirty="0">
                <a:latin typeface="Times New Roman" panose="02020603050405020304" pitchFamily="18" charset="0"/>
                <a:cs typeface="Times New Roman" panose="02020603050405020304" pitchFamily="18" charset="0"/>
              </a:rPr>
              <a:t> CNXH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căn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cứ</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địa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đấu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tăng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thêm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niềm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tự</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hào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ta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nâng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cao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uy</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Việt</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trên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trường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tế</a:t>
            </a:r>
            <a:r>
              <a:rPr lang="en-US" altLang="vi-VN" sz="2200" dirty="0">
                <a:latin typeface="Times New Roman" panose="02020603050405020304" pitchFamily="18" charset="0"/>
                <a:cs typeface="Times New Roman" panose="02020603050405020304" pitchFamily="18" charset="0"/>
              </a:rPr>
              <a:t>.</a:t>
            </a:r>
          </a:p>
        </p:txBody>
      </p:sp>
      <p:sp>
        <p:nvSpPr>
          <p:cNvPr id="192523" name="Text Box 11"/>
          <p:cNvSpPr txBox="1">
            <a:spLocks noChangeArrowheads="1"/>
          </p:cNvSpPr>
          <p:nvPr/>
        </p:nvSpPr>
        <p:spPr bwMode="auto">
          <a:xfrm>
            <a:off x="6400800" y="1371600"/>
            <a:ext cx="487680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mẽ</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phong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phóng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thêm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Campuchia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đập</a:t>
            </a:r>
            <a:r>
              <a:rPr lang="en-US" altLang="vi-VN" sz="2400" dirty="0">
                <a:latin typeface="Times New Roman" panose="02020603050405020304" pitchFamily="18" charset="0"/>
                <a:cs typeface="Times New Roman" panose="02020603050405020304" pitchFamily="18" charset="0"/>
              </a:rPr>
              <a:t> tan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39" presetClass="entr" presetSubtype="0" accel="10000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fill="hold"/>
                                        <p:tgtEl>
                                          <p:spTgt spid="19252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19252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19252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1925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ntr" presetSubtype="0" fill="hold" nodeType="clickEffect">
                                  <p:stCondLst>
                                    <p:cond delay="0"/>
                                  </p:stCondLst>
                                  <p:childTnLst>
                                    <p:set>
                                      <p:cBhvr>
                                        <p:cTn id="68" dur="1" fill="hold">
                                          <p:stCondLst>
                                            <p:cond delay="0"/>
                                          </p:stCondLst>
                                        </p:cTn>
                                        <p:tgtEl>
                                          <p:spTgt spid="192522">
                                            <p:txEl>
                                              <p:pRg st="2" end="2"/>
                                            </p:txEl>
                                          </p:spTgt>
                                        </p:tgtEl>
                                        <p:attrNameLst>
                                          <p:attrName>style.visibility</p:attrName>
                                        </p:attrNameLst>
                                      </p:cBhvr>
                                      <p:to>
                                        <p:strVal val="visible"/>
                                      </p:to>
                                    </p:set>
                                    <p:anim calcmode="lin" valueType="num">
                                      <p:cBhvr>
                                        <p:cTn id="69" dur="1000" fill="hold"/>
                                        <p:tgtEl>
                                          <p:spTgt spid="192522">
                                            <p:txEl>
                                              <p:pRg st="2" end="2"/>
                                            </p:txEl>
                                          </p:spTgt>
                                        </p:tgtEl>
                                        <p:attrNameLst>
                                          <p:attrName>ppt_w</p:attrName>
                                        </p:attrNameLst>
                                      </p:cBhvr>
                                      <p:tavLst>
                                        <p:tav tm="0">
                                          <p:val>
                                            <p:fltVal val="0"/>
                                          </p:val>
                                        </p:tav>
                                        <p:tav tm="100000">
                                          <p:val>
                                            <p:strVal val="#ppt_w"/>
                                          </p:val>
                                        </p:tav>
                                      </p:tavLst>
                                    </p:anim>
                                    <p:anim calcmode="lin" valueType="num">
                                      <p:cBhvr>
                                        <p:cTn id="70" dur="1000" fill="hold"/>
                                        <p:tgtEl>
                                          <p:spTgt spid="192522">
                                            <p:txEl>
                                              <p:pRg st="2" end="2"/>
                                            </p:txEl>
                                          </p:spTgt>
                                        </p:tgtEl>
                                        <p:attrNameLst>
                                          <p:attrName>ppt_h</p:attrName>
                                        </p:attrNameLst>
                                      </p:cBhvr>
                                      <p:tavLst>
                                        <p:tav tm="0">
                                          <p:val>
                                            <p:fltVal val="0"/>
                                          </p:val>
                                        </p:tav>
                                        <p:tav tm="100000">
                                          <p:val>
                                            <p:strVal val="#ppt_h"/>
                                          </p:val>
                                        </p:tav>
                                      </p:tavLst>
                                    </p:anim>
                                    <p:anim calcmode="lin" valueType="num">
                                      <p:cBhvr>
                                        <p:cTn id="71" dur="1000" fill="hold"/>
                                        <p:tgtEl>
                                          <p:spTgt spid="19252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19252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7" presetClass="entr" presetSubtype="0" fill="hold" nodeType="clickEffect">
                                  <p:stCondLst>
                                    <p:cond delay="0"/>
                                  </p:stCondLst>
                                  <p:iterate type="lt">
                                    <p:tmPct val="50000"/>
                                  </p:iterate>
                                  <p:childTnLst>
                                    <p:set>
                                      <p:cBhvr>
                                        <p:cTn id="76"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77"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79" dur="80"/>
                                        <p:tgtEl>
                                          <p:spTgt spid="192523">
                                            <p:txEl>
                                              <p:pRg st="0" end="0"/>
                                            </p:txEl>
                                          </p:spTgt>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nodeType="clickEffect">
                                  <p:stCondLst>
                                    <p:cond delay="0"/>
                                  </p:stCondLst>
                                  <p:iterate type="lt">
                                    <p:tmPct val="50000"/>
                                  </p:iterate>
                                  <p:childTnLst>
                                    <p:set>
                                      <p:cBhvr>
                                        <p:cTn id="83"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84"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86"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59395" name="AutoShape 4"/>
          <p:cNvSpPr>
            <a:spLocks noChangeArrowheads="1"/>
          </p:cNvSpPr>
          <p:nvPr/>
        </p:nvSpPr>
        <p:spPr bwMode="auto">
          <a:xfrm>
            <a:off x="228600" y="0"/>
            <a:ext cx="118110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964872" y="162580"/>
            <a:ext cx="69411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NGHĨA KHÁNG CHIẾN CHỐNG MỸ</a:t>
            </a:r>
          </a:p>
        </p:txBody>
      </p:sp>
      <p:sp>
        <p:nvSpPr>
          <p:cNvPr id="192518" name="Rectangle 6"/>
          <p:cNvSpPr>
            <a:spLocks noChangeArrowheads="1"/>
          </p:cNvSpPr>
          <p:nvPr/>
        </p:nvSpPr>
        <p:spPr bwMode="auto">
          <a:xfrm>
            <a:off x="533400" y="1066800"/>
            <a:ext cx="5486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1066800"/>
            <a:ext cx="5638800" cy="3962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2209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NƯỚC TA</a:t>
            </a:r>
          </a:p>
        </p:txBody>
      </p:sp>
      <p:sp>
        <p:nvSpPr>
          <p:cNvPr id="192521" name="Text Box 9"/>
          <p:cNvSpPr txBox="1">
            <a:spLocks noChangeArrowheads="1"/>
          </p:cNvSpPr>
          <p:nvPr/>
        </p:nvSpPr>
        <p:spPr bwMode="auto">
          <a:xfrm>
            <a:off x="6781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QUỐC TẾ</a:t>
            </a:r>
          </a:p>
        </p:txBody>
      </p:sp>
      <p:sp>
        <p:nvSpPr>
          <p:cNvPr id="192523" name="Text Box 11"/>
          <p:cNvSpPr txBox="1">
            <a:spLocks noChangeArrowheads="1"/>
          </p:cNvSpPr>
          <p:nvPr/>
        </p:nvSpPr>
        <p:spPr bwMode="auto">
          <a:xfrm>
            <a:off x="6248400" y="1371600"/>
            <a:ext cx="44196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vi-VN" altLang="vi-VN" sz="1800" b="1">
              <a:latin typeface="Arial" panose="020B0604020202020204" pitchFamily="34" charset="0"/>
            </a:endParaRPr>
          </a:p>
        </p:txBody>
      </p:sp>
      <p:sp>
        <p:nvSpPr>
          <p:cNvPr id="59403" name="TextBox 1"/>
          <p:cNvSpPr txBox="1">
            <a:spLocks noChangeArrowheads="1"/>
          </p:cNvSpPr>
          <p:nvPr/>
        </p:nvSpPr>
        <p:spPr bwMode="auto">
          <a:xfrm>
            <a:off x="838200" y="1741488"/>
            <a:ext cx="502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hấm dứt ách thống trị tàn bạo hơn một thế kỷ của chủ nghĩa thực dân cũ và mới trên đất nước ta</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altLang="vi-VN" sz="2400" dirty="0">
              <a:latin typeface="Times New Roman" panose="02020603050405020304" pitchFamily="18" charset="0"/>
              <a:cs typeface="Times New Roman" panose="02020603050405020304" pitchFamily="18" charset="0"/>
            </a:endParaRPr>
          </a:p>
        </p:txBody>
      </p:sp>
      <p:sp>
        <p:nvSpPr>
          <p:cNvPr id="59404" name="TextBox 2"/>
          <p:cNvSpPr txBox="1">
            <a:spLocks noChangeArrowheads="1"/>
          </p:cNvSpPr>
          <p:nvPr/>
        </p:nvSpPr>
        <p:spPr bwMode="auto">
          <a:xfrm>
            <a:off x="6324600" y="1314450"/>
            <a:ext cx="5181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đánh bại cuộc chiến tranh xâm lược quy mô lớn nhất, dài ngày nhất của chủ nghĩa đế quốc kể từ sau Chiến tranh thế giới thứ hai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mở đầu sự sụp đổ không thể tránh khỏi của chủ nghĩa thực dân mới</a:t>
            </a:r>
            <a:endParaRPr lang="en-US" altLang="vi-VN" sz="24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1800" dirty="0">
              <a:latin typeface="Arial" panose="020B0604020202020204"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609600" y="274638"/>
            <a:ext cx="10972800" cy="639762"/>
          </a:xfrm>
        </p:spPr>
        <p:txBody>
          <a:bodyPr/>
          <a:lstStyle/>
          <a:p>
            <a:br>
              <a:rPr lang="en-US" altLang="vi-VN" b="1" i="1" dirty="0">
                <a:solidFill>
                  <a:srgbClr val="FF0000"/>
                </a:solidFill>
                <a:latin typeface="Times New Roman" panose="02020603050405020304" pitchFamily="18" charset="0"/>
                <a:cs typeface="Times New Roman" panose="02020603050405020304" pitchFamily="18" charset="0"/>
              </a:rPr>
            </a:br>
            <a:r>
              <a:rPr lang="en-US" altLang="vi-VN" sz="2800" b="1" i="1" dirty="0">
                <a:solidFill>
                  <a:srgbClr val="FF0000"/>
                </a:solidFill>
                <a:latin typeface="Times New Roman" panose="02020603050405020304" pitchFamily="18" charset="0"/>
                <a:cs typeface="Times New Roman" panose="02020603050405020304" pitchFamily="18" charset="0"/>
              </a:rPr>
              <a:t>2. </a:t>
            </a:r>
            <a:r>
              <a:rPr lang="en-US" altLang="vi-VN" sz="2800" b="1" i="1" dirty="0" err="1">
                <a:solidFill>
                  <a:srgbClr val="FF0000"/>
                </a:solidFill>
                <a:latin typeface="Times New Roman" panose="02020603050405020304" pitchFamily="18" charset="0"/>
                <a:cs typeface="Times New Roman" panose="02020603050405020304" pitchFamily="18" charset="0"/>
              </a:rPr>
              <a:t>Thắng</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lợi</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của</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công</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cuộc</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đổi</a:t>
            </a:r>
            <a:r>
              <a:rPr lang="en-US" altLang="vi-VN" sz="2800" b="1" i="1" dirty="0">
                <a:solidFill>
                  <a:srgbClr val="FF0000"/>
                </a:solidFill>
                <a:latin typeface="Times New Roman" panose="02020603050405020304" pitchFamily="18" charset="0"/>
                <a:cs typeface="Times New Roman" panose="02020603050405020304" pitchFamily="18" charset="0"/>
              </a:rPr>
              <a:t> </a:t>
            </a:r>
            <a:r>
              <a:rPr lang="en-US" altLang="vi-VN" sz="2800" b="1" i="1" dirty="0" err="1">
                <a:solidFill>
                  <a:srgbClr val="FF0000"/>
                </a:solidFill>
                <a:latin typeface="Times New Roman" panose="02020603050405020304" pitchFamily="18" charset="0"/>
                <a:cs typeface="Times New Roman" panose="02020603050405020304" pitchFamily="18" charset="0"/>
              </a:rPr>
              <a:t>mới</a:t>
            </a:r>
            <a:br>
              <a:rPr lang="en-US" altLang="vi-VN" sz="2800" b="1" i="1" dirty="0"/>
            </a:br>
            <a:endParaRPr lang="en-US" altLang="vi-VN" sz="2800" dirty="0"/>
          </a:p>
        </p:txBody>
      </p:sp>
      <p:sp>
        <p:nvSpPr>
          <p:cNvPr id="3" name="Content Placeholder 2"/>
          <p:cNvSpPr>
            <a:spLocks noGrp="1"/>
          </p:cNvSpPr>
          <p:nvPr>
            <p:ph idx="1"/>
          </p:nvPr>
        </p:nvSpPr>
        <p:spPr>
          <a:xfrm>
            <a:off x="228600" y="990600"/>
            <a:ext cx="11407775" cy="5703887"/>
          </a:xfrm>
        </p:spPr>
        <p:txBody>
          <a:bodyPr/>
          <a:lstStyle/>
          <a:p>
            <a:pPr marL="0" indent="0" algn="just">
              <a:buFont typeface="Arial" panose="020B0604020202020204" pitchFamily="34" charset="0"/>
              <a:buNone/>
              <a:defRPr/>
            </a:pPr>
            <a:r>
              <a:rPr lang="en-US" sz="2400" dirty="0">
                <a:latin typeface="Times New Roman" pitchFamily="18" charset="0"/>
                <a:cs typeface="Times New Roman" pitchFamily="18" charset="0"/>
              </a:rPr>
              <a:t>- Khó khăn:</a:t>
            </a:r>
          </a:p>
          <a:p>
            <a:pPr algn="just">
              <a:buFont typeface="Arial" charset="0"/>
              <a:buChar char="•"/>
              <a:defRPr/>
            </a:pPr>
            <a:r>
              <a:rPr lang="en-US" sz="2400" dirty="0">
                <a:latin typeface="Times New Roman" pitchFamily="18" charset="0"/>
                <a:cs typeface="Times New Roman" pitchFamily="18" charset="0"/>
              </a:rPr>
              <a:t>Quá độ lên CNXH từ nước nông nghiệp lạc hậu, kinh tế chậm phát triển, hậu quả chiến tranh nặng nề</a:t>
            </a:r>
          </a:p>
          <a:p>
            <a:pPr algn="just">
              <a:buFont typeface="Arial" charset="0"/>
              <a:buChar char="•"/>
              <a:defRPr/>
            </a:pPr>
            <a:r>
              <a:rPr lang="en-US" sz="2400" dirty="0">
                <a:latin typeface="Times New Roman" pitchFamily="18" charset="0"/>
                <a:cs typeface="Times New Roman" pitchFamily="18" charset="0"/>
              </a:rPr>
              <a:t>Bị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phong </a:t>
            </a:r>
            <a:r>
              <a:rPr lang="en-US" sz="2400" dirty="0" err="1">
                <a:latin typeface="Times New Roman" pitchFamily="18" charset="0"/>
                <a:cs typeface="Times New Roman" pitchFamily="18" charset="0"/>
              </a:rPr>
              <a:t>tỏa</a:t>
            </a:r>
            <a:r>
              <a:rPr lang="en-US" sz="2400" dirty="0">
                <a:latin typeface="Times New Roman" pitchFamily="18" charset="0"/>
                <a:cs typeface="Times New Roman" pitchFamily="18" charset="0"/>
              </a:rPr>
              <a:t> cấm vận, phải đương đầu với cuộc chiến tranh ở hai đầu biên giới</a:t>
            </a:r>
          </a:p>
        </p:txBody>
      </p:sp>
      <p:pic>
        <p:nvPicPr>
          <p:cNvPr id="60420" name="Picture 5" descr="Kết quả hình ảnh cho chien tranh bien gi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2834368"/>
            <a:ext cx="4343400"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7" descr="Kết quả hình ảnh cho chien tranh bien gi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834368"/>
            <a:ext cx="4365625"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endParaRPr lang="en-US" dirty="0"/>
          </a:p>
        </p:txBody>
      </p:sp>
      <p:sp>
        <p:nvSpPr>
          <p:cNvPr id="6" name="Content Placeholder 5"/>
          <p:cNvSpPr>
            <a:spLocks noGrp="1"/>
          </p:cNvSpPr>
          <p:nvPr>
            <p:ph sz="half" idx="2"/>
          </p:nvPr>
        </p:nvSpPr>
        <p:spPr/>
        <p:txBody>
          <a:bodyPr/>
          <a:lstStyle/>
          <a:p>
            <a:endParaRPr lang="en-US" dirty="0"/>
          </a:p>
        </p:txBody>
      </p:sp>
      <p:pic>
        <p:nvPicPr>
          <p:cNvPr id="6148" name="Picture 4" descr="Infographics] Đại hội Đảng lần thứ VI: Quyết tâm đổi mới | Chín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295400"/>
            <a:ext cx="5689600" cy="483076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baotuyenquang.com.vn/media/images/2016/01/img_201601130843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417639"/>
            <a:ext cx="5303982" cy="470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0602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914401"/>
            <a:ext cx="5384800" cy="5211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p>
          <a:p>
            <a:r>
              <a:rPr lang="en-US" sz="2400" dirty="0" err="1">
                <a:latin typeface="Times New Roman" panose="02020603050405020304" pitchFamily="18" charset="0"/>
                <a:cs typeface="Times New Roman" panose="02020603050405020304" pitchFamily="18" charset="0"/>
              </a:rPr>
              <a:t>Chú</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nặng</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cs typeface="Times New Roman" panose="02020603050405020304" pitchFamily="18" charset="0"/>
              </a:rPr>
              <a:t> </a:t>
            </a:r>
          </a:p>
        </p:txBody>
      </p:sp>
      <p:sp>
        <p:nvSpPr>
          <p:cNvPr id="4" name="Content Placeholder 3"/>
          <p:cNvSpPr>
            <a:spLocks noGrp="1"/>
          </p:cNvSpPr>
          <p:nvPr>
            <p:ph sz="half" idx="2"/>
          </p:nvPr>
        </p:nvSpPr>
        <p:spPr>
          <a:xfrm>
            <a:off x="6197600" y="914401"/>
            <a:ext cx="5384800" cy="5211764"/>
          </a:xfrm>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p>
          <a:p>
            <a:pPr algn="just"/>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nặng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endParaRPr lang="en-US" sz="2400" dirty="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8194" name="Picture 2" descr="3 phim hay về thời bao cấp tái hiện một thời kỳ đổi mới đầy biế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819400"/>
            <a:ext cx="5105400"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31987"/>
          </a:xfrm>
        </p:spPr>
        <p:txBody>
          <a:bodyPr/>
          <a:lstStyle/>
          <a:p>
            <a:r>
              <a:rPr lang="en-US" sz="2400" b="1" i="1" dirty="0" err="1">
                <a:solidFill>
                  <a:srgbClr val="0000FF"/>
                </a:solidFill>
                <a:latin typeface="Times New Roman" panose="02020603050405020304" pitchFamily="18" charset="0"/>
                <a:cs typeface="Times New Roman" panose="02020603050405020304" pitchFamily="18" charset="0"/>
              </a:rPr>
              <a:t>Vì</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sao</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Đảng</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đề</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ra</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đường</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lối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đổi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mới</a:t>
            </a:r>
            <a:r>
              <a:rPr lang="en-US" sz="2400" b="1" i="1" dirty="0">
                <a:solidFill>
                  <a:srgbClr val="0000FF"/>
                </a:solidFill>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sz="half" idx="1"/>
          </p:nvPr>
        </p:nvSpPr>
        <p:spPr>
          <a:xfrm>
            <a:off x="609600" y="1295401"/>
            <a:ext cx="5384800" cy="4830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p>
          <a:p>
            <a:r>
              <a:rPr lang="en-US" sz="2400" dirty="0" err="1">
                <a:latin typeface="Times New Roman" panose="02020603050405020304" pitchFamily="18" charset="0"/>
                <a:cs typeface="Times New Roman" panose="02020603050405020304" pitchFamily="18" charset="0"/>
              </a:rPr>
              <a:t>Coi</a:t>
            </a:r>
            <a:r>
              <a:rPr lang="en-US" sz="2400" dirty="0">
                <a:latin typeface="Times New Roman" panose="02020603050405020304" pitchFamily="18" charset="0"/>
                <a:cs typeface="Times New Roman" panose="02020603050405020304" pitchFamily="18" charset="0"/>
              </a:rPr>
              <a:t> NN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p>
          <a:p>
            <a:pPr algn="just"/>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endParaRPr lang="en-US" sz="2400" dirty="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tắc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hưởng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endParaRPr lang="en-US" sz="2400" dirty="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hướng</a:t>
            </a:r>
            <a:r>
              <a:rPr lang="en-US" sz="2400" dirty="0">
                <a:latin typeface="Times New Roman" panose="02020603050405020304" pitchFamily="18" charset="0"/>
                <a:cs typeface="Times New Roman" panose="02020603050405020304" pitchFamily="18" charset="0"/>
              </a:rPr>
              <a:t> XHCN.</a:t>
            </a:r>
          </a:p>
          <a:p>
            <a:endParaRPr lang="en-US" dirty="0"/>
          </a:p>
          <a:p>
            <a:endParaRPr lang="en-US" dirty="0"/>
          </a:p>
        </p:txBody>
      </p:sp>
      <p:pic>
        <p:nvPicPr>
          <p:cNvPr id="7172" name="Picture 4" descr="30 năm đổi mới: Cả dân tộc đã vươn mình | Thời Báo Tài Chí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743199"/>
            <a:ext cx="4762500" cy="3671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381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65539" name="Content Placeholder 2"/>
          <p:cNvSpPr>
            <a:spLocks noGrp="1"/>
          </p:cNvSpPr>
          <p:nvPr>
            <p:ph sz="half" idx="2"/>
          </p:nvPr>
        </p:nvSpPr>
        <p:spPr>
          <a:xfrm>
            <a:off x="609600" y="1219200"/>
            <a:ext cx="5386917" cy="3951288"/>
          </a:xfrm>
        </p:spPr>
        <p:txBody>
          <a:bodyPr/>
          <a:lstStyle/>
          <a:p>
            <a:pPr marL="0" indent="0" algn="just">
              <a:lnSpc>
                <a:spcPct val="150000"/>
              </a:lnSpc>
              <a:buFont typeface="Arial" panose="020B0604020202020204" pitchFamily="34" charset="0"/>
              <a:buNone/>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Sau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hơn</a:t>
            </a:r>
            <a:r>
              <a:rPr lang="en-US" altLang="vi-VN" sz="2400" dirty="0">
                <a:latin typeface="Times New Roman" panose="02020603050405020304" pitchFamily="18" charset="0"/>
                <a:cs typeface="Times New Roman" panose="02020603050405020304" pitchFamily="18" charset="0"/>
              </a:rPr>
              <a:t> 30 </a:t>
            </a:r>
            <a:r>
              <a:rPr lang="en-US" altLang="vi-VN" sz="2400" dirty="0" err="1">
                <a:latin typeface="Times New Roman" panose="02020603050405020304" pitchFamily="18" charset="0"/>
                <a:cs typeface="Times New Roman" panose="02020603050405020304" pitchFamily="18" charset="0"/>
              </a:rPr>
              <a:t>năm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đổi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dưới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sự</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lãnh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đạo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ta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được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nhiều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tựu</a:t>
            </a:r>
            <a:r>
              <a:rPr lang="en-US" altLang="vi-VN" sz="2400" dirty="0">
                <a:latin typeface="Times New Roman" panose="02020603050405020304" pitchFamily="18" charset="0"/>
                <a:cs typeface="Times New Roman" panose="02020603050405020304" pitchFamily="18" charset="0"/>
              </a:rPr>
              <a:t> to </a:t>
            </a:r>
            <a:r>
              <a:rPr lang="en-US" altLang="vi-VN" sz="2400" dirty="0" err="1">
                <a:latin typeface="Times New Roman" panose="02020603050405020304" pitchFamily="18" charset="0"/>
                <a:cs typeface="Times New Roman" panose="02020603050405020304" pitchFamily="18" charset="0"/>
              </a:rPr>
              <a:t>lớn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lĩnh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an </a:t>
            </a:r>
            <a:r>
              <a:rPr lang="en-US" altLang="vi-VN" sz="2400" dirty="0" err="1">
                <a:latin typeface="Times New Roman" panose="02020603050405020304" pitchFamily="18" charset="0"/>
                <a:cs typeface="Times New Roman" panose="02020603050405020304" pitchFamily="18" charset="0"/>
              </a:rPr>
              <a:t>ninh</a:t>
            </a:r>
            <a:r>
              <a:rPr lang="en-US" altLang="vi-VN" sz="2400" dirty="0">
                <a:latin typeface="Times New Roman" panose="02020603050405020304" pitchFamily="18" charset="0"/>
                <a:cs typeface="Times New Roman" panose="02020603050405020304" pitchFamily="18" charset="0"/>
              </a:rPr>
              <a:t> – </a:t>
            </a:r>
            <a:r>
              <a:rPr lang="en-US" altLang="vi-VN" sz="2400" dirty="0" err="1">
                <a:latin typeface="Times New Roman" panose="02020603050405020304" pitchFamily="18" charset="0"/>
                <a:cs typeface="Times New Roman" panose="02020603050405020304" pitchFamily="18" charset="0"/>
              </a:rPr>
              <a:t>quốc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phòng</a:t>
            </a:r>
            <a:r>
              <a:rPr lang="en-US" altLang="vi-VN" sz="2400" dirty="0">
                <a:latin typeface="Times New Roman" panose="02020603050405020304" pitchFamily="18" charset="0"/>
                <a:cs typeface="Times New Roman" panose="02020603050405020304" pitchFamily="18" charset="0"/>
              </a:rPr>
              <a:t>...</a:t>
            </a:r>
            <a:r>
              <a:rPr lang="nl-NL" altLang="vi-VN" sz="2400" dirty="0">
                <a:latin typeface="Times New Roman" panose="02020603050405020304" pitchFamily="18" charset="0"/>
                <a:cs typeface="Times New Roman" panose="02020603050405020304" pitchFamily="18" charset="0"/>
              </a:rPr>
              <a:t> với những thắng lợi đã giành được trong thế kỷ XX và đầu thế kỷ XXI là minh chứng sinh động về năng lực lãnh đạo đúng đắn, sáng tạo của Đảng ta, sức mạnh to lớn của nhân dân ta.</a:t>
            </a:r>
            <a:endParaRPr lang="en-US" altLang="vi-VN" sz="24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p:txBody>
          <a:bodyPr/>
          <a:lstStyle/>
          <a:p>
            <a:endParaRPr lang="en-US"/>
          </a:p>
        </p:txBody>
      </p:sp>
      <p:pic>
        <p:nvPicPr>
          <p:cNvPr id="6" name="30 nam doi moi">
            <a:hlinkClick r:id="" action="ppaction://media"/>
          </p:cNvPr>
          <p:cNvPicPr>
            <a:picLocks noGrp="1" noChangeAspect="1"/>
          </p:cNvPicPr>
          <p:nvPr>
            <p:ph sz="quarter" idx="4"/>
            <a:videoFile r:link="rId2"/>
            <p:extLst>
              <p:ext uri="{DAA4B4D4-6D71-4841-9C94-3DE7FCFB9230}">
                <p14:media xmlns:p14="http://schemas.microsoft.com/office/powerpoint/2010/main" r:embed="rId1"/>
              </p:ext>
            </p:extLst>
          </p:nvPr>
        </p:nvPicPr>
        <p:blipFill>
          <a:blip r:embed="rId4"/>
          <a:stretch>
            <a:fillRect/>
          </a:stretch>
        </p:blipFill>
        <p:spPr>
          <a:xfrm>
            <a:off x="6192838" y="1371600"/>
            <a:ext cx="5770562" cy="4724399"/>
          </a:xfr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9076</TotalTime>
  <Words>3112</Words>
  <Application>Microsoft Office PowerPoint</Application>
  <PresentationFormat>Widescreen</PresentationFormat>
  <Paragraphs>269</Paragraphs>
  <Slides>55</Slides>
  <Notes>4</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55</vt:i4>
      </vt:variant>
    </vt:vector>
  </HeadingPairs>
  <TitlesOfParts>
    <vt:vector size="64" baseType="lpstr">
      <vt:lpstr>.VnTime</vt:lpstr>
      <vt:lpstr>Arial</vt:lpstr>
      <vt:lpstr>Calibri</vt:lpstr>
      <vt:lpstr>Courier New</vt:lpstr>
      <vt:lpstr>Times New Roman</vt:lpstr>
      <vt:lpstr>VNI-Times</vt:lpstr>
      <vt:lpstr>Wingdings</vt:lpstr>
      <vt:lpstr>Office Theme</vt:lpstr>
      <vt:lpstr>1_Office Theme</vt:lpstr>
      <vt:lpstr>PowerPoint Presentation</vt:lpstr>
      <vt:lpstr> I. Sự ra đời và lãnh đạo của Đảng Cộng sản Việt Nam đối với cách mạng Việt Nam</vt:lpstr>
      <vt:lpstr>Tình hình thế giới</vt:lpstr>
      <vt:lpstr>PowerPoint Presentation</vt:lpstr>
      <vt:lpstr>Việt Nam cuối thế kỷ XIX đầu thế kỷ XX</vt:lpstr>
      <vt:lpstr>PowerPoint Presentation</vt:lpstr>
      <vt:lpstr> b/ Nguyễn Ái Quốc đến với chủ nghĩa Mác – lênin, chuẩn bị thành lập Đảng</vt:lpstr>
      <vt:lpstr>PowerPoint Presentation</vt:lpstr>
      <vt:lpstr> Quá trình Nguyễn Ái Quốc truyền bá chủ nghĩa Mác – Lê nin  </vt:lpstr>
      <vt:lpstr>1. Sự ra đời của Đảng Cộng sản Việt Nam </vt:lpstr>
      <vt:lpstr>1. Sự ra đời của Đảng Cộng sản Việt Nam </vt:lpstr>
      <vt:lpstr>c/  Hội nghị thành lập Đảng cộng sản Việt Nam và Cương lĩnh chính trị đầu tiên của Đảng</vt:lpstr>
      <vt:lpstr>Cương lĩnh chính trị đầu tiên của Đảng</vt:lpstr>
      <vt:lpstr>Ý nghĩa lịch sử của việc thành lập Đảng </vt:lpstr>
      <vt:lpstr>PowerPoint Presentation</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Giặc ngoại xâm và nội phản</vt:lpstr>
      <vt:lpstr>PowerPoint Presentation</vt:lpstr>
      <vt:lpstr>PowerPoint Presentation</vt:lpstr>
      <vt:lpstr>PowerPoint Presentation</vt:lpstr>
      <vt:lpstr>PowerPoint Presentation</vt:lpstr>
      <vt:lpstr>Nội dung của đường lối kháng chiến</vt:lpstr>
      <vt:lpstr> 2. Vai trò lãnh đạo của Đảng trong các giai đoạn cách mạng </vt:lpstr>
      <vt:lpstr> 2. Vai trò lãnh đạo của Đảng trong các giai đoạn cách mạng </vt:lpstr>
      <vt:lpstr>PowerPoint Presentation</vt:lpstr>
      <vt:lpstr>PowerPoint Presentation</vt:lpstr>
      <vt:lpstr>Đảng xác định con đường tất yếu của cách mạng VN là tiến hành đồng thời 2 nhiệm vụ chiến lược</vt:lpstr>
      <vt:lpstr>PowerPoint Presentation</vt:lpstr>
      <vt:lpstr>Giai đoạn 1965 - 1975 </vt:lpstr>
      <vt:lpstr>PowerPoint Presentation</vt:lpstr>
      <vt:lpstr>PowerPoint Presentation</vt:lpstr>
      <vt:lpstr>PowerPoint Presentation</vt:lpstr>
      <vt:lpstr>Đại thắng mùa xuân 1975</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 2. Vai trò lãnh đạo của Đảng trong các giai đoạn cách mạng </vt:lpstr>
      <vt:lpstr>   III. Những thành tựu của cách mạng Việt Nam dưới sự lãnh đạo của Đảng 1. Thắng lợi của cuộc đấu tranh giành và bảo vệ nền độc lập dân tộc    </vt:lpstr>
      <vt:lpstr>PowerPoint Presentation</vt:lpstr>
      <vt:lpstr>PowerPoint Presentation</vt:lpstr>
      <vt:lpstr>   III. Thắng lợi của cách mạng Việt Nam dưới sự lãnh đạo của Đảng 1. Thắng lợi của cuộc đấu tranh giành và bảo vệ nền độc lập dân tộc    </vt:lpstr>
      <vt:lpstr>PowerPoint Presentation</vt:lpstr>
      <vt:lpstr>PowerPoint Presentation</vt:lpstr>
      <vt:lpstr> 2. Thắng lợi của công cuộc đổi mới </vt:lpstr>
      <vt:lpstr>PowerPoint Presentation</vt:lpstr>
      <vt:lpstr>PowerPoint Presentation</vt:lpstr>
      <vt:lpstr>Vì sao Đảng đề ra đường lối đổi mới?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Đỗ Thị Thơm</cp:lastModifiedBy>
  <cp:revision>509</cp:revision>
  <dcterms:created xsi:type="dcterms:W3CDTF">2010-08-17T14:04:13Z</dcterms:created>
  <dcterms:modified xsi:type="dcterms:W3CDTF">2021-03-12T09:06:10Z</dcterms:modified>
</cp:coreProperties>
</file>