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1.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3"/>
  </p:notesMasterIdLst>
  <p:sldIdLst>
    <p:sldId id="256" r:id="rId2"/>
    <p:sldId id="257" r:id="rId3"/>
    <p:sldId id="258" r:id="rId4"/>
    <p:sldId id="303" r:id="rId5"/>
    <p:sldId id="259" r:id="rId6"/>
    <p:sldId id="260" r:id="rId7"/>
    <p:sldId id="261" r:id="rId8"/>
    <p:sldId id="326" r:id="rId9"/>
    <p:sldId id="262" r:id="rId10"/>
    <p:sldId id="263" r:id="rId11"/>
    <p:sldId id="264" r:id="rId12"/>
    <p:sldId id="327" r:id="rId13"/>
    <p:sldId id="328" r:id="rId14"/>
    <p:sldId id="329" r:id="rId15"/>
    <p:sldId id="330" r:id="rId16"/>
    <p:sldId id="265" r:id="rId17"/>
    <p:sldId id="331" r:id="rId18"/>
    <p:sldId id="332" r:id="rId19"/>
    <p:sldId id="333" r:id="rId20"/>
    <p:sldId id="334" r:id="rId21"/>
    <p:sldId id="335" r:id="rId22"/>
    <p:sldId id="278" r:id="rId23"/>
    <p:sldId id="279" r:id="rId24"/>
    <p:sldId id="336" r:id="rId25"/>
    <p:sldId id="268" r:id="rId26"/>
    <p:sldId id="337" r:id="rId27"/>
    <p:sldId id="280" r:id="rId28"/>
    <p:sldId id="269" r:id="rId29"/>
    <p:sldId id="270" r:id="rId30"/>
    <p:sldId id="338" r:id="rId31"/>
    <p:sldId id="271" r:id="rId32"/>
    <p:sldId id="341" r:id="rId33"/>
    <p:sldId id="312" r:id="rId34"/>
    <p:sldId id="339" r:id="rId35"/>
    <p:sldId id="272" r:id="rId36"/>
    <p:sldId id="340" r:id="rId37"/>
    <p:sldId id="273" r:id="rId38"/>
    <p:sldId id="314" r:id="rId39"/>
    <p:sldId id="275" r:id="rId40"/>
    <p:sldId id="315" r:id="rId41"/>
    <p:sldId id="305" r:id="rId4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D2185"/>
    <a:srgbClr val="0000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000" autoAdjust="0"/>
    <p:restoredTop sz="87544" autoAdjust="0"/>
  </p:normalViewPr>
  <p:slideViewPr>
    <p:cSldViewPr snapToGrid="0">
      <p:cViewPr varScale="1">
        <p:scale>
          <a:sx n="59" d="100"/>
          <a:sy n="59" d="100"/>
        </p:scale>
        <p:origin x="964" y="48"/>
      </p:cViewPr>
      <p:guideLst>
        <p:guide orient="horz" pos="2160"/>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notesMaster" Target="notesMasters/notesMaster1.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heme" Target="theme/theme1.xml"/><Relationship Id="rId20" Type="http://schemas.openxmlformats.org/officeDocument/2006/relationships/slide" Target="slides/slide19.xml"/><Relationship Id="rId41" Type="http://schemas.openxmlformats.org/officeDocument/2006/relationships/slide" Target="slides/slide40.xml"/></Relationships>
</file>

<file path=ppt/diagrams/_rels/data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image" Target="../media/image6.png"/></Relationships>
</file>

<file path=ppt/diagrams/_rels/drawing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image" Target="../media/image6.png"/></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E6DF9A57-F239-4596-9FCE-42E3E647A927}" type="doc">
      <dgm:prSet loTypeId="urn:microsoft.com/office/officeart/2008/layout/PictureStrips" loCatId="list" qsTypeId="urn:microsoft.com/office/officeart/2005/8/quickstyle/simple1" qsCatId="simple" csTypeId="urn:microsoft.com/office/officeart/2005/8/colors/accent1_2" csCatId="accent1" phldr="1"/>
      <dgm:spPr/>
      <dgm:t>
        <a:bodyPr/>
        <a:lstStyle/>
        <a:p>
          <a:endParaRPr lang="en-US"/>
        </a:p>
      </dgm:t>
    </dgm:pt>
    <dgm:pt modelId="{7880DB78-BE98-43A1-A2FD-2D94A9C4E5B1}">
      <dgm:prSet phldrT="[Text]"/>
      <dgm:spPr/>
      <dgm:t>
        <a:bodyPr/>
        <a:lstStyle/>
        <a:p>
          <a:r>
            <a:rPr lang="vi-VN" dirty="0"/>
            <a:t>Bốn là, phát triển mạnh mẽ lực lượng sản xuất với trình độ khoa học, công nghệ ngày càng cao; đồng thời hoàn thiện quan hệ sản xuất trong nền kinh tế thị trường định hướng xã hội chủ nghĩa.</a:t>
          </a:r>
          <a:endParaRPr lang="en-US" dirty="0"/>
        </a:p>
      </dgm:t>
    </dgm:pt>
    <dgm:pt modelId="{9968353D-4A2A-4594-BCDC-6BA09C4C7D60}" type="parTrans" cxnId="{D2572ECC-E5AF-4BD8-8119-D1748F879D3E}">
      <dgm:prSet/>
      <dgm:spPr/>
      <dgm:t>
        <a:bodyPr/>
        <a:lstStyle/>
        <a:p>
          <a:endParaRPr lang="en-US"/>
        </a:p>
      </dgm:t>
    </dgm:pt>
    <dgm:pt modelId="{D871D461-7A6C-4028-AD81-B352C9C8E5DE}" type="sibTrans" cxnId="{D2572ECC-E5AF-4BD8-8119-D1748F879D3E}">
      <dgm:prSet/>
      <dgm:spPr/>
      <dgm:t>
        <a:bodyPr/>
        <a:lstStyle/>
        <a:p>
          <a:endParaRPr lang="en-US"/>
        </a:p>
      </dgm:t>
    </dgm:pt>
    <dgm:pt modelId="{282D8235-3925-4AA3-87A0-AE9B57D52765}">
      <dgm:prSet phldrT="[Text]"/>
      <dgm:spPr/>
      <dgm:t>
        <a:bodyPr/>
        <a:lstStyle/>
        <a:p>
          <a:r>
            <a:rPr lang="vi-VN" dirty="0"/>
            <a:t>Năm là, xây dựng nền kinh tế độc lập, tự chủ ngày càng cao trong điều kiện hội nhập quốc tế ngày càng sâu rộng</a:t>
          </a:r>
          <a:endParaRPr lang="en-US" dirty="0"/>
        </a:p>
      </dgm:t>
    </dgm:pt>
    <dgm:pt modelId="{6F4986BA-7F1C-4497-AA42-B0B9D96CFC69}" type="parTrans" cxnId="{3DE2658A-050D-4908-8100-EA4C71E62E74}">
      <dgm:prSet/>
      <dgm:spPr/>
      <dgm:t>
        <a:bodyPr/>
        <a:lstStyle/>
        <a:p>
          <a:endParaRPr lang="en-US"/>
        </a:p>
      </dgm:t>
    </dgm:pt>
    <dgm:pt modelId="{5CDC68C2-1091-494D-98D3-F28EFC0794BB}" type="sibTrans" cxnId="{3DE2658A-050D-4908-8100-EA4C71E62E74}">
      <dgm:prSet/>
      <dgm:spPr/>
      <dgm:t>
        <a:bodyPr/>
        <a:lstStyle/>
        <a:p>
          <a:endParaRPr lang="en-US"/>
        </a:p>
      </dgm:t>
    </dgm:pt>
    <dgm:pt modelId="{FCE7E20B-56B9-4D37-80F6-4368EE5F99E1}" type="pres">
      <dgm:prSet presAssocID="{E6DF9A57-F239-4596-9FCE-42E3E647A927}" presName="Name0" presStyleCnt="0">
        <dgm:presLayoutVars>
          <dgm:dir/>
          <dgm:resizeHandles val="exact"/>
        </dgm:presLayoutVars>
      </dgm:prSet>
      <dgm:spPr/>
    </dgm:pt>
    <dgm:pt modelId="{2617F564-4724-4494-BB13-E8D805B3839C}" type="pres">
      <dgm:prSet presAssocID="{7880DB78-BE98-43A1-A2FD-2D94A9C4E5B1}" presName="composite" presStyleCnt="0"/>
      <dgm:spPr/>
    </dgm:pt>
    <dgm:pt modelId="{EB4125AA-CE93-4AAE-A7CF-6AA29692ECA4}" type="pres">
      <dgm:prSet presAssocID="{7880DB78-BE98-43A1-A2FD-2D94A9C4E5B1}" presName="rect1" presStyleLbl="trAlignAcc1" presStyleIdx="0" presStyleCnt="2" custScaleX="141406" custLinFactNeighborX="569" custLinFactNeighborY="-6681">
        <dgm:presLayoutVars>
          <dgm:bulletEnabled val="1"/>
        </dgm:presLayoutVars>
      </dgm:prSet>
      <dgm:spPr/>
    </dgm:pt>
    <dgm:pt modelId="{26182B31-8D6C-4488-90DA-5D7120E43DFB}" type="pres">
      <dgm:prSet presAssocID="{7880DB78-BE98-43A1-A2FD-2D94A9C4E5B1}" presName="rect2" presStyleLbl="fgImgPlace1" presStyleIdx="0" presStyleCnt="2" custLinFactX="-26688" custLinFactNeighborX="-100000" custLinFactNeighborY="-2109"/>
      <dgm:spPr>
        <a:blipFill rotWithShape="1">
          <a:blip xmlns:r="http://schemas.openxmlformats.org/officeDocument/2006/relationships" r:embed="rId1"/>
          <a:stretch>
            <a:fillRect/>
          </a:stretch>
        </a:blipFill>
      </dgm:spPr>
    </dgm:pt>
    <dgm:pt modelId="{AAF02C34-474A-4B90-A04D-027FB16EBD45}" type="pres">
      <dgm:prSet presAssocID="{D871D461-7A6C-4028-AD81-B352C9C8E5DE}" presName="sibTrans" presStyleCnt="0"/>
      <dgm:spPr/>
    </dgm:pt>
    <dgm:pt modelId="{AAFEFCF9-A3CF-461E-BF68-447AB9D95F6E}" type="pres">
      <dgm:prSet presAssocID="{282D8235-3925-4AA3-87A0-AE9B57D52765}" presName="composite" presStyleCnt="0"/>
      <dgm:spPr/>
    </dgm:pt>
    <dgm:pt modelId="{4BABFFB5-7390-4DC3-9B22-AF44542E26FE}" type="pres">
      <dgm:prSet presAssocID="{282D8235-3925-4AA3-87A0-AE9B57D52765}" presName="rect1" presStyleLbl="trAlignAcc1" presStyleIdx="1" presStyleCnt="2" custScaleX="142507">
        <dgm:presLayoutVars>
          <dgm:bulletEnabled val="1"/>
        </dgm:presLayoutVars>
      </dgm:prSet>
      <dgm:spPr/>
    </dgm:pt>
    <dgm:pt modelId="{62251A64-D38D-428E-BE12-2B57A973C88D}" type="pres">
      <dgm:prSet presAssocID="{282D8235-3925-4AA3-87A0-AE9B57D52765}" presName="rect2" presStyleLbl="fgImgPlace1" presStyleIdx="1" presStyleCnt="2" custLinFactX="-26688" custLinFactNeighborX="-100000" custLinFactNeighborY="-2109"/>
      <dgm:spPr>
        <a:blipFill rotWithShape="1">
          <a:blip xmlns:r="http://schemas.openxmlformats.org/officeDocument/2006/relationships" r:embed="rId2"/>
          <a:stretch>
            <a:fillRect/>
          </a:stretch>
        </a:blipFill>
      </dgm:spPr>
    </dgm:pt>
  </dgm:ptLst>
  <dgm:cxnLst>
    <dgm:cxn modelId="{263BE47A-9987-48A1-B45D-FEC751ABFE15}" type="presOf" srcId="{282D8235-3925-4AA3-87A0-AE9B57D52765}" destId="{4BABFFB5-7390-4DC3-9B22-AF44542E26FE}" srcOrd="0" destOrd="0" presId="urn:microsoft.com/office/officeart/2008/layout/PictureStrips"/>
    <dgm:cxn modelId="{3DE2658A-050D-4908-8100-EA4C71E62E74}" srcId="{E6DF9A57-F239-4596-9FCE-42E3E647A927}" destId="{282D8235-3925-4AA3-87A0-AE9B57D52765}" srcOrd="1" destOrd="0" parTransId="{6F4986BA-7F1C-4497-AA42-B0B9D96CFC69}" sibTransId="{5CDC68C2-1091-494D-98D3-F28EFC0794BB}"/>
    <dgm:cxn modelId="{8C8CC6C0-0308-45E4-91FE-CBDF72C72D23}" type="presOf" srcId="{7880DB78-BE98-43A1-A2FD-2D94A9C4E5B1}" destId="{EB4125AA-CE93-4AAE-A7CF-6AA29692ECA4}" srcOrd="0" destOrd="0" presId="urn:microsoft.com/office/officeart/2008/layout/PictureStrips"/>
    <dgm:cxn modelId="{D2572ECC-E5AF-4BD8-8119-D1748F879D3E}" srcId="{E6DF9A57-F239-4596-9FCE-42E3E647A927}" destId="{7880DB78-BE98-43A1-A2FD-2D94A9C4E5B1}" srcOrd="0" destOrd="0" parTransId="{9968353D-4A2A-4594-BCDC-6BA09C4C7D60}" sibTransId="{D871D461-7A6C-4028-AD81-B352C9C8E5DE}"/>
    <dgm:cxn modelId="{D15247DE-6FD6-4277-982D-14D6746EE2B8}" type="presOf" srcId="{E6DF9A57-F239-4596-9FCE-42E3E647A927}" destId="{FCE7E20B-56B9-4D37-80F6-4368EE5F99E1}" srcOrd="0" destOrd="0" presId="urn:microsoft.com/office/officeart/2008/layout/PictureStrips"/>
    <dgm:cxn modelId="{3EB4D154-C631-45B1-B498-83D111DB1EA8}" type="presParOf" srcId="{FCE7E20B-56B9-4D37-80F6-4368EE5F99E1}" destId="{2617F564-4724-4494-BB13-E8D805B3839C}" srcOrd="0" destOrd="0" presId="urn:microsoft.com/office/officeart/2008/layout/PictureStrips"/>
    <dgm:cxn modelId="{4BEAB6F8-B7D8-4349-B80C-7F103F48E332}" type="presParOf" srcId="{2617F564-4724-4494-BB13-E8D805B3839C}" destId="{EB4125AA-CE93-4AAE-A7CF-6AA29692ECA4}" srcOrd="0" destOrd="0" presId="urn:microsoft.com/office/officeart/2008/layout/PictureStrips"/>
    <dgm:cxn modelId="{17435116-095D-4272-B1ED-66B0B27F2BA3}" type="presParOf" srcId="{2617F564-4724-4494-BB13-E8D805B3839C}" destId="{26182B31-8D6C-4488-90DA-5D7120E43DFB}" srcOrd="1" destOrd="0" presId="urn:microsoft.com/office/officeart/2008/layout/PictureStrips"/>
    <dgm:cxn modelId="{157CD8A8-74D0-4B81-B4C3-435DCDE945EC}" type="presParOf" srcId="{FCE7E20B-56B9-4D37-80F6-4368EE5F99E1}" destId="{AAF02C34-474A-4B90-A04D-027FB16EBD45}" srcOrd="1" destOrd="0" presId="urn:microsoft.com/office/officeart/2008/layout/PictureStrips"/>
    <dgm:cxn modelId="{5F1A172A-FF3F-433E-AD49-096E367EA172}" type="presParOf" srcId="{FCE7E20B-56B9-4D37-80F6-4368EE5F99E1}" destId="{AAFEFCF9-A3CF-461E-BF68-447AB9D95F6E}" srcOrd="2" destOrd="0" presId="urn:microsoft.com/office/officeart/2008/layout/PictureStrips"/>
    <dgm:cxn modelId="{99BA522C-5C78-48BB-8354-750F8012CD03}" type="presParOf" srcId="{AAFEFCF9-A3CF-461E-BF68-447AB9D95F6E}" destId="{4BABFFB5-7390-4DC3-9B22-AF44542E26FE}" srcOrd="0" destOrd="0" presId="urn:microsoft.com/office/officeart/2008/layout/PictureStrips"/>
    <dgm:cxn modelId="{6E57468D-C599-4194-9A33-C989BB56269D}" type="presParOf" srcId="{AAFEFCF9-A3CF-461E-BF68-447AB9D95F6E}" destId="{62251A64-D38D-428E-BE12-2B57A973C88D}" srcOrd="1" destOrd="0" presId="urn:microsoft.com/office/officeart/2008/layout/PictureStrips"/>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26277672-43C0-4B05-A21D-F3986E3AD2E8}" type="doc">
      <dgm:prSet loTypeId="urn:microsoft.com/office/officeart/2008/layout/PictureStrips" loCatId="list" qsTypeId="urn:microsoft.com/office/officeart/2005/8/quickstyle/simple1" qsCatId="simple" csTypeId="urn:microsoft.com/office/officeart/2005/8/colors/accent1_2" csCatId="accent1" phldr="1"/>
      <dgm:spPr/>
      <dgm:t>
        <a:bodyPr/>
        <a:lstStyle/>
        <a:p>
          <a:endParaRPr lang="en-US"/>
        </a:p>
      </dgm:t>
    </dgm:pt>
    <dgm:pt modelId="{C8B940A0-D509-4700-BD17-4933106B3F44}">
      <dgm:prSet phldrT="[Text]"/>
      <dgm:spPr/>
      <dgm:t>
        <a:bodyPr/>
        <a:lstStyle/>
        <a:p>
          <a:r>
            <a:rPr lang="vi-VN" dirty="0"/>
            <a:t>- Định hướng đổi mới mô hình tăng trưởng, cơ cấu lại nền kinh tế</a:t>
          </a:r>
          <a:endParaRPr lang="en-US" dirty="0"/>
        </a:p>
      </dgm:t>
    </dgm:pt>
    <dgm:pt modelId="{79AC6576-78B8-43CE-AA24-8DA10FAFE9C5}" type="parTrans" cxnId="{8A403378-D3B0-45DD-9EE3-58E2BFDFF5D2}">
      <dgm:prSet/>
      <dgm:spPr/>
      <dgm:t>
        <a:bodyPr/>
        <a:lstStyle/>
        <a:p>
          <a:endParaRPr lang="en-US"/>
        </a:p>
      </dgm:t>
    </dgm:pt>
    <dgm:pt modelId="{9F1A9EDE-435B-414B-B27D-EAA1B865114C}" type="sibTrans" cxnId="{8A403378-D3B0-45DD-9EE3-58E2BFDFF5D2}">
      <dgm:prSet/>
      <dgm:spPr/>
      <dgm:t>
        <a:bodyPr/>
        <a:lstStyle/>
        <a:p>
          <a:endParaRPr lang="en-US"/>
        </a:p>
      </dgm:t>
    </dgm:pt>
    <dgm:pt modelId="{CF669665-8555-46D6-954B-AF91A3A3613C}">
      <dgm:prSet phldrT="[Text]"/>
      <dgm:spPr/>
      <dgm:t>
        <a:bodyPr/>
        <a:lstStyle/>
        <a:p>
          <a:r>
            <a:rPr lang="vi-VN" dirty="0"/>
            <a:t>- Đẩy mạnh công nghiệp hóa, hiện đại hóa, phấn đấu sớm đưa nước ta cơ bản trở thành nước công nghiệp theo hướng hiện đại </a:t>
          </a:r>
          <a:endParaRPr lang="en-US" dirty="0"/>
        </a:p>
      </dgm:t>
    </dgm:pt>
    <dgm:pt modelId="{BB873345-1CF0-4145-88B5-EBCF144DBE31}" type="parTrans" cxnId="{67DEB2E4-BE09-4907-A480-1E0080302EA8}">
      <dgm:prSet/>
      <dgm:spPr/>
      <dgm:t>
        <a:bodyPr/>
        <a:lstStyle/>
        <a:p>
          <a:endParaRPr lang="en-US"/>
        </a:p>
      </dgm:t>
    </dgm:pt>
    <dgm:pt modelId="{6BC0F2FB-AE30-459B-82FE-E11B0C41C521}" type="sibTrans" cxnId="{67DEB2E4-BE09-4907-A480-1E0080302EA8}">
      <dgm:prSet/>
      <dgm:spPr/>
      <dgm:t>
        <a:bodyPr/>
        <a:lstStyle/>
        <a:p>
          <a:endParaRPr lang="en-US"/>
        </a:p>
      </dgm:t>
    </dgm:pt>
    <dgm:pt modelId="{D913D2D9-3BF9-4A92-8BE1-61D4EF755096}" type="pres">
      <dgm:prSet presAssocID="{26277672-43C0-4B05-A21D-F3986E3AD2E8}" presName="Name0" presStyleCnt="0">
        <dgm:presLayoutVars>
          <dgm:dir/>
          <dgm:resizeHandles val="exact"/>
        </dgm:presLayoutVars>
      </dgm:prSet>
      <dgm:spPr/>
    </dgm:pt>
    <dgm:pt modelId="{3350A147-4D45-431F-BACF-A4BEA673A3AB}" type="pres">
      <dgm:prSet presAssocID="{C8B940A0-D509-4700-BD17-4933106B3F44}" presName="composite" presStyleCnt="0"/>
      <dgm:spPr/>
    </dgm:pt>
    <dgm:pt modelId="{E7054E6C-B4FA-45F2-AFDE-8D06F325775F}" type="pres">
      <dgm:prSet presAssocID="{C8B940A0-D509-4700-BD17-4933106B3F44}" presName="rect1" presStyleLbl="trAlignAcc1" presStyleIdx="0" presStyleCnt="2">
        <dgm:presLayoutVars>
          <dgm:bulletEnabled val="1"/>
        </dgm:presLayoutVars>
      </dgm:prSet>
      <dgm:spPr/>
    </dgm:pt>
    <dgm:pt modelId="{7425F3F4-F2C6-4CD8-8A11-9AF50A2D3297}" type="pres">
      <dgm:prSet presAssocID="{C8B940A0-D509-4700-BD17-4933106B3F44}" presName="rect2" presStyleLbl="fgImgPlace1" presStyleIdx="0" presStyleCnt="2"/>
      <dgm:spPr/>
    </dgm:pt>
    <dgm:pt modelId="{3A8362D1-6F8E-4729-A80B-85FDC061E597}" type="pres">
      <dgm:prSet presAssocID="{9F1A9EDE-435B-414B-B27D-EAA1B865114C}" presName="sibTrans" presStyleCnt="0"/>
      <dgm:spPr/>
    </dgm:pt>
    <dgm:pt modelId="{044E9C90-5F70-464B-9AD4-FA13B2FD271C}" type="pres">
      <dgm:prSet presAssocID="{CF669665-8555-46D6-954B-AF91A3A3613C}" presName="composite" presStyleCnt="0"/>
      <dgm:spPr/>
    </dgm:pt>
    <dgm:pt modelId="{A0727FDF-003E-47B3-8EE5-D0C783EE2958}" type="pres">
      <dgm:prSet presAssocID="{CF669665-8555-46D6-954B-AF91A3A3613C}" presName="rect1" presStyleLbl="trAlignAcc1" presStyleIdx="1" presStyleCnt="2">
        <dgm:presLayoutVars>
          <dgm:bulletEnabled val="1"/>
        </dgm:presLayoutVars>
      </dgm:prSet>
      <dgm:spPr/>
    </dgm:pt>
    <dgm:pt modelId="{B67088BB-0B74-4595-A3C4-43D1DE4EEDE1}" type="pres">
      <dgm:prSet presAssocID="{CF669665-8555-46D6-954B-AF91A3A3613C}" presName="rect2" presStyleLbl="fgImgPlace1" presStyleIdx="1" presStyleCnt="2"/>
      <dgm:spPr/>
    </dgm:pt>
  </dgm:ptLst>
  <dgm:cxnLst>
    <dgm:cxn modelId="{B42DBE37-4722-4B62-A9A3-BE89A25F14B8}" type="presOf" srcId="{26277672-43C0-4B05-A21D-F3986E3AD2E8}" destId="{D913D2D9-3BF9-4A92-8BE1-61D4EF755096}" srcOrd="0" destOrd="0" presId="urn:microsoft.com/office/officeart/2008/layout/PictureStrips"/>
    <dgm:cxn modelId="{8A403378-D3B0-45DD-9EE3-58E2BFDFF5D2}" srcId="{26277672-43C0-4B05-A21D-F3986E3AD2E8}" destId="{C8B940A0-D509-4700-BD17-4933106B3F44}" srcOrd="0" destOrd="0" parTransId="{79AC6576-78B8-43CE-AA24-8DA10FAFE9C5}" sibTransId="{9F1A9EDE-435B-414B-B27D-EAA1B865114C}"/>
    <dgm:cxn modelId="{447AFE8A-283E-496C-BF5F-7E1F73375F7A}" type="presOf" srcId="{C8B940A0-D509-4700-BD17-4933106B3F44}" destId="{E7054E6C-B4FA-45F2-AFDE-8D06F325775F}" srcOrd="0" destOrd="0" presId="urn:microsoft.com/office/officeart/2008/layout/PictureStrips"/>
    <dgm:cxn modelId="{C40F1FC1-8896-4EC5-B10F-17100CB3EC1C}" type="presOf" srcId="{CF669665-8555-46D6-954B-AF91A3A3613C}" destId="{A0727FDF-003E-47B3-8EE5-D0C783EE2958}" srcOrd="0" destOrd="0" presId="urn:microsoft.com/office/officeart/2008/layout/PictureStrips"/>
    <dgm:cxn modelId="{67DEB2E4-BE09-4907-A480-1E0080302EA8}" srcId="{26277672-43C0-4B05-A21D-F3986E3AD2E8}" destId="{CF669665-8555-46D6-954B-AF91A3A3613C}" srcOrd="1" destOrd="0" parTransId="{BB873345-1CF0-4145-88B5-EBCF144DBE31}" sibTransId="{6BC0F2FB-AE30-459B-82FE-E11B0C41C521}"/>
    <dgm:cxn modelId="{63D5CD6C-C69A-4D21-8418-F6EA294F5D61}" type="presParOf" srcId="{D913D2D9-3BF9-4A92-8BE1-61D4EF755096}" destId="{3350A147-4D45-431F-BACF-A4BEA673A3AB}" srcOrd="0" destOrd="0" presId="urn:microsoft.com/office/officeart/2008/layout/PictureStrips"/>
    <dgm:cxn modelId="{C11979A5-CBD3-4A31-9545-F89E2EC2DA63}" type="presParOf" srcId="{3350A147-4D45-431F-BACF-A4BEA673A3AB}" destId="{E7054E6C-B4FA-45F2-AFDE-8D06F325775F}" srcOrd="0" destOrd="0" presId="urn:microsoft.com/office/officeart/2008/layout/PictureStrips"/>
    <dgm:cxn modelId="{EA3EC6F4-DF90-45B7-AEF8-05C69979BF86}" type="presParOf" srcId="{3350A147-4D45-431F-BACF-A4BEA673A3AB}" destId="{7425F3F4-F2C6-4CD8-8A11-9AF50A2D3297}" srcOrd="1" destOrd="0" presId="urn:microsoft.com/office/officeart/2008/layout/PictureStrips"/>
    <dgm:cxn modelId="{B39F595B-268A-44DD-AE44-D642588251BB}" type="presParOf" srcId="{D913D2D9-3BF9-4A92-8BE1-61D4EF755096}" destId="{3A8362D1-6F8E-4729-A80B-85FDC061E597}" srcOrd="1" destOrd="0" presId="urn:microsoft.com/office/officeart/2008/layout/PictureStrips"/>
    <dgm:cxn modelId="{414D9947-170E-4866-A681-63A41FB53CEB}" type="presParOf" srcId="{D913D2D9-3BF9-4A92-8BE1-61D4EF755096}" destId="{044E9C90-5F70-464B-9AD4-FA13B2FD271C}" srcOrd="2" destOrd="0" presId="urn:microsoft.com/office/officeart/2008/layout/PictureStrips"/>
    <dgm:cxn modelId="{274A47F9-15DC-4D3D-8B42-9F4299B3BEFA}" type="presParOf" srcId="{044E9C90-5F70-464B-9AD4-FA13B2FD271C}" destId="{A0727FDF-003E-47B3-8EE5-D0C783EE2958}" srcOrd="0" destOrd="0" presId="urn:microsoft.com/office/officeart/2008/layout/PictureStrips"/>
    <dgm:cxn modelId="{D7FA205B-A9FC-402A-8D4D-C031E4F06517}" type="presParOf" srcId="{044E9C90-5F70-464B-9AD4-FA13B2FD271C}" destId="{B67088BB-0B74-4595-A3C4-43D1DE4EEDE1}" srcOrd="1" destOrd="0" presId="urn:microsoft.com/office/officeart/2008/layout/PictureStrips"/>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B7C82610-2D82-44C3-ABBA-D76C2E9D45D1}" type="doc">
      <dgm:prSet loTypeId="urn:microsoft.com/office/officeart/2005/8/layout/list1" loCatId="list" qsTypeId="urn:microsoft.com/office/officeart/2005/8/quickstyle/simple1" qsCatId="simple" csTypeId="urn:microsoft.com/office/officeart/2005/8/colors/accent1_2" csCatId="accent1" phldr="1"/>
      <dgm:spPr/>
      <dgm:t>
        <a:bodyPr/>
        <a:lstStyle/>
        <a:p>
          <a:endParaRPr lang="en-US"/>
        </a:p>
      </dgm:t>
    </dgm:pt>
    <dgm:pt modelId="{9FF51039-FC58-4BDD-8A88-7F41EC1B2916}">
      <dgm:prSet phldrT="[Text]" custT="1"/>
      <dgm:spPr/>
      <dgm:t>
        <a:bodyPr/>
        <a:lstStyle/>
        <a:p>
          <a:r>
            <a:rPr lang="en-US" sz="2400" dirty="0"/>
            <a:t>+ </a:t>
          </a:r>
          <a:r>
            <a:rPr lang="en-US" sz="2400" dirty="0" err="1"/>
            <a:t>Phát</a:t>
          </a:r>
          <a:r>
            <a:rPr lang="en-US" sz="2400" dirty="0"/>
            <a:t> </a:t>
          </a:r>
          <a:r>
            <a:rPr lang="en-US" sz="2400" dirty="0" err="1"/>
            <a:t>triển</a:t>
          </a:r>
          <a:r>
            <a:rPr lang="en-US" sz="2400" dirty="0"/>
            <a:t> </a:t>
          </a:r>
          <a:r>
            <a:rPr lang="en-US" sz="2400" dirty="0" err="1"/>
            <a:t>công</a:t>
          </a:r>
          <a:r>
            <a:rPr lang="en-US" sz="2400" dirty="0"/>
            <a:t> </a:t>
          </a:r>
          <a:r>
            <a:rPr lang="en-US" sz="2400" dirty="0" err="1"/>
            <a:t>nghiệp</a:t>
          </a:r>
          <a:r>
            <a:rPr lang="en-US" sz="2400" dirty="0"/>
            <a:t> </a:t>
          </a:r>
        </a:p>
      </dgm:t>
    </dgm:pt>
    <dgm:pt modelId="{6F697493-49BE-41AC-AFBA-A3C3AB854C10}" type="parTrans" cxnId="{2FD1DE17-AB94-46CC-812C-EE794302E946}">
      <dgm:prSet/>
      <dgm:spPr/>
      <dgm:t>
        <a:bodyPr/>
        <a:lstStyle/>
        <a:p>
          <a:endParaRPr lang="en-US" sz="1800"/>
        </a:p>
      </dgm:t>
    </dgm:pt>
    <dgm:pt modelId="{71CD98CB-3E9F-4039-BA29-3D393181A98D}" type="sibTrans" cxnId="{2FD1DE17-AB94-46CC-812C-EE794302E946}">
      <dgm:prSet/>
      <dgm:spPr/>
      <dgm:t>
        <a:bodyPr/>
        <a:lstStyle/>
        <a:p>
          <a:endParaRPr lang="en-US" sz="1800"/>
        </a:p>
      </dgm:t>
    </dgm:pt>
    <dgm:pt modelId="{16E4DDBC-BE8B-4AE1-AA66-C233CDF02BAC}">
      <dgm:prSet phldrT="[Text]" custT="1"/>
      <dgm:spPr/>
      <dgm:t>
        <a:bodyPr/>
        <a:lstStyle/>
        <a:p>
          <a:r>
            <a:rPr lang="en-US" sz="2400" dirty="0"/>
            <a:t>+ </a:t>
          </a:r>
          <a:r>
            <a:rPr lang="en-US" sz="2400" dirty="0" err="1"/>
            <a:t>Phát</a:t>
          </a:r>
          <a:r>
            <a:rPr lang="en-US" sz="2400" dirty="0"/>
            <a:t> </a:t>
          </a:r>
          <a:r>
            <a:rPr lang="en-US" sz="2400" dirty="0" err="1"/>
            <a:t>triển</a:t>
          </a:r>
          <a:r>
            <a:rPr lang="en-US" sz="2400" dirty="0"/>
            <a:t> </a:t>
          </a:r>
          <a:r>
            <a:rPr lang="en-US" sz="2400" dirty="0" err="1"/>
            <a:t>nông</a:t>
          </a:r>
          <a:r>
            <a:rPr lang="en-US" sz="2400" dirty="0"/>
            <a:t> </a:t>
          </a:r>
          <a:r>
            <a:rPr lang="en-US" sz="2400" dirty="0" err="1"/>
            <a:t>nghiệp</a:t>
          </a:r>
          <a:r>
            <a:rPr lang="en-US" sz="2400" dirty="0"/>
            <a:t> </a:t>
          </a:r>
          <a:r>
            <a:rPr lang="en-US" sz="2400" dirty="0" err="1"/>
            <a:t>và</a:t>
          </a:r>
          <a:r>
            <a:rPr lang="en-US" sz="2400" dirty="0"/>
            <a:t> </a:t>
          </a:r>
          <a:r>
            <a:rPr lang="en-US" sz="2400" dirty="0" err="1"/>
            <a:t>kinh</a:t>
          </a:r>
          <a:r>
            <a:rPr lang="en-US" sz="2400" dirty="0"/>
            <a:t> </a:t>
          </a:r>
          <a:r>
            <a:rPr lang="en-US" sz="2400" dirty="0" err="1"/>
            <a:t>tế</a:t>
          </a:r>
          <a:r>
            <a:rPr lang="en-US" sz="2400" dirty="0"/>
            <a:t> </a:t>
          </a:r>
          <a:r>
            <a:rPr lang="en-US" sz="2400" dirty="0" err="1"/>
            <a:t>nông</a:t>
          </a:r>
          <a:r>
            <a:rPr lang="en-US" sz="2400" dirty="0"/>
            <a:t> </a:t>
          </a:r>
          <a:r>
            <a:rPr lang="en-US" sz="2400" dirty="0" err="1"/>
            <a:t>thôn</a:t>
          </a:r>
          <a:r>
            <a:rPr lang="en-US" sz="2400" dirty="0"/>
            <a:t> </a:t>
          </a:r>
          <a:r>
            <a:rPr lang="en-US" sz="2400" dirty="0" err="1"/>
            <a:t>gắn</a:t>
          </a:r>
          <a:r>
            <a:rPr lang="en-US" sz="2400" dirty="0"/>
            <a:t> </a:t>
          </a:r>
          <a:r>
            <a:rPr lang="en-US" sz="2400" dirty="0" err="1"/>
            <a:t>với</a:t>
          </a:r>
          <a:r>
            <a:rPr lang="en-US" sz="2400" dirty="0"/>
            <a:t> </a:t>
          </a:r>
          <a:r>
            <a:rPr lang="en-US" sz="2400" dirty="0" err="1"/>
            <a:t>xây</a:t>
          </a:r>
          <a:r>
            <a:rPr lang="en-US" sz="2400" dirty="0"/>
            <a:t> </a:t>
          </a:r>
          <a:r>
            <a:rPr lang="en-US" sz="2400" dirty="0" err="1"/>
            <a:t>dựng</a:t>
          </a:r>
          <a:r>
            <a:rPr lang="en-US" sz="2400" dirty="0"/>
            <a:t> </a:t>
          </a:r>
          <a:r>
            <a:rPr lang="en-US" sz="2400" dirty="0" err="1"/>
            <a:t>nông</a:t>
          </a:r>
          <a:r>
            <a:rPr lang="en-US" sz="2400" dirty="0"/>
            <a:t> </a:t>
          </a:r>
          <a:r>
            <a:rPr lang="en-US" sz="2400" dirty="0" err="1"/>
            <a:t>thôn</a:t>
          </a:r>
          <a:r>
            <a:rPr lang="en-US" sz="2400" dirty="0"/>
            <a:t> </a:t>
          </a:r>
          <a:r>
            <a:rPr lang="en-US" sz="2400" dirty="0" err="1"/>
            <a:t>mới</a:t>
          </a:r>
          <a:endParaRPr lang="en-US" sz="2400" dirty="0"/>
        </a:p>
      </dgm:t>
    </dgm:pt>
    <dgm:pt modelId="{CC791FCA-E727-4805-A208-E79A23F27F20}" type="parTrans" cxnId="{1018B27D-8A2C-472D-A073-0D45277F01C1}">
      <dgm:prSet/>
      <dgm:spPr/>
      <dgm:t>
        <a:bodyPr/>
        <a:lstStyle/>
        <a:p>
          <a:endParaRPr lang="en-US" sz="1800"/>
        </a:p>
      </dgm:t>
    </dgm:pt>
    <dgm:pt modelId="{8B99E1EC-4AB4-4A86-8A99-C295294154D7}" type="sibTrans" cxnId="{1018B27D-8A2C-472D-A073-0D45277F01C1}">
      <dgm:prSet/>
      <dgm:spPr/>
      <dgm:t>
        <a:bodyPr/>
        <a:lstStyle/>
        <a:p>
          <a:endParaRPr lang="en-US" sz="1800"/>
        </a:p>
      </dgm:t>
    </dgm:pt>
    <dgm:pt modelId="{499F205E-072B-494E-84C0-62FCC5B7E6A0}">
      <dgm:prSet phldrT="[Text]" custT="1"/>
      <dgm:spPr/>
      <dgm:t>
        <a:bodyPr/>
        <a:lstStyle/>
        <a:p>
          <a:r>
            <a:rPr lang="en-US" sz="2400" dirty="0"/>
            <a:t>+ </a:t>
          </a:r>
          <a:r>
            <a:rPr lang="en-US" sz="2400" dirty="0" err="1"/>
            <a:t>Phát</a:t>
          </a:r>
          <a:r>
            <a:rPr lang="en-US" sz="2400" dirty="0"/>
            <a:t> </a:t>
          </a:r>
          <a:r>
            <a:rPr lang="en-US" sz="2400" dirty="0" err="1"/>
            <a:t>triển</a:t>
          </a:r>
          <a:r>
            <a:rPr lang="en-US" sz="2400" dirty="0"/>
            <a:t> </a:t>
          </a:r>
          <a:r>
            <a:rPr lang="en-US" sz="2400" dirty="0" err="1"/>
            <a:t>khu</a:t>
          </a:r>
          <a:r>
            <a:rPr lang="en-US" sz="2400" dirty="0"/>
            <a:t> </a:t>
          </a:r>
          <a:r>
            <a:rPr lang="en-US" sz="2400" dirty="0" err="1"/>
            <a:t>vực</a:t>
          </a:r>
          <a:r>
            <a:rPr lang="en-US" sz="2400" dirty="0"/>
            <a:t> </a:t>
          </a:r>
          <a:r>
            <a:rPr lang="en-US" sz="2400" dirty="0" err="1"/>
            <a:t>dịch</a:t>
          </a:r>
          <a:r>
            <a:rPr lang="en-US" sz="2400" dirty="0"/>
            <a:t> </a:t>
          </a:r>
          <a:r>
            <a:rPr lang="en-US" sz="2400" dirty="0" err="1"/>
            <a:t>vụ</a:t>
          </a:r>
          <a:endParaRPr lang="en-US" sz="2400" dirty="0"/>
        </a:p>
      </dgm:t>
    </dgm:pt>
    <dgm:pt modelId="{DD567FA2-50AF-4D2F-A51F-847360166DB8}" type="parTrans" cxnId="{0325131A-D38C-4A58-96DE-D329CC174212}">
      <dgm:prSet/>
      <dgm:spPr/>
      <dgm:t>
        <a:bodyPr/>
        <a:lstStyle/>
        <a:p>
          <a:endParaRPr lang="en-US" sz="1800"/>
        </a:p>
      </dgm:t>
    </dgm:pt>
    <dgm:pt modelId="{AE6DC6DA-7C20-47B2-AD5E-146FF3169D47}" type="sibTrans" cxnId="{0325131A-D38C-4A58-96DE-D329CC174212}">
      <dgm:prSet/>
      <dgm:spPr/>
      <dgm:t>
        <a:bodyPr/>
        <a:lstStyle/>
        <a:p>
          <a:endParaRPr lang="en-US" sz="1800"/>
        </a:p>
      </dgm:t>
    </dgm:pt>
    <dgm:pt modelId="{AD3AE29B-1784-4164-B978-CC6ABFB099FD}">
      <dgm:prSet phldrT="[Text]" custT="1"/>
      <dgm:spPr/>
      <dgm:t>
        <a:bodyPr/>
        <a:lstStyle/>
        <a:p>
          <a:r>
            <a:rPr lang="vi-VN" sz="2400" i="1" dirty="0"/>
            <a:t>+ </a:t>
          </a:r>
          <a:r>
            <a:rPr lang="nl-NL" sz="2400" i="1" dirty="0"/>
            <a:t>Phát triển kinh tế biển</a:t>
          </a:r>
          <a:endParaRPr lang="en-US" sz="2400" dirty="0"/>
        </a:p>
      </dgm:t>
    </dgm:pt>
    <dgm:pt modelId="{2C2EBFD3-7330-4272-B461-FC629A499C09}" type="parTrans" cxnId="{37312A79-984D-41F9-88F1-2B6F725F22A7}">
      <dgm:prSet/>
      <dgm:spPr/>
      <dgm:t>
        <a:bodyPr/>
        <a:lstStyle/>
        <a:p>
          <a:endParaRPr lang="en-US" sz="1800"/>
        </a:p>
      </dgm:t>
    </dgm:pt>
    <dgm:pt modelId="{6F674CCD-219A-4430-9179-4B3339D43ECE}" type="sibTrans" cxnId="{37312A79-984D-41F9-88F1-2B6F725F22A7}">
      <dgm:prSet/>
      <dgm:spPr/>
      <dgm:t>
        <a:bodyPr/>
        <a:lstStyle/>
        <a:p>
          <a:endParaRPr lang="en-US" sz="1800"/>
        </a:p>
      </dgm:t>
    </dgm:pt>
    <dgm:pt modelId="{035FFE98-F156-409C-A9B2-ECA50212478E}">
      <dgm:prSet phldrT="[Text]" custT="1"/>
      <dgm:spPr/>
      <dgm:t>
        <a:bodyPr/>
        <a:lstStyle/>
        <a:p>
          <a:r>
            <a:rPr lang="en-US" sz="2400" dirty="0"/>
            <a:t>+ </a:t>
          </a:r>
          <a:r>
            <a:rPr lang="en-US" sz="2400" dirty="0" err="1"/>
            <a:t>Phát</a:t>
          </a:r>
          <a:r>
            <a:rPr lang="en-US" sz="2400" dirty="0"/>
            <a:t> </a:t>
          </a:r>
          <a:r>
            <a:rPr lang="en-US" sz="2400" dirty="0" err="1"/>
            <a:t>triển</a:t>
          </a:r>
          <a:r>
            <a:rPr lang="en-US" sz="2400" dirty="0"/>
            <a:t> </a:t>
          </a:r>
          <a:r>
            <a:rPr lang="en-US" sz="2400" dirty="0" err="1"/>
            <a:t>kinh</a:t>
          </a:r>
          <a:r>
            <a:rPr lang="en-US" sz="2400" dirty="0"/>
            <a:t> </a:t>
          </a:r>
          <a:r>
            <a:rPr lang="en-US" sz="2400" dirty="0" err="1"/>
            <a:t>tế</a:t>
          </a:r>
          <a:r>
            <a:rPr lang="en-US" sz="2400" dirty="0"/>
            <a:t> </a:t>
          </a:r>
          <a:r>
            <a:rPr lang="en-US" sz="2400" dirty="0" err="1"/>
            <a:t>vùng</a:t>
          </a:r>
          <a:r>
            <a:rPr lang="en-US" sz="2400" dirty="0"/>
            <a:t>, </a:t>
          </a:r>
          <a:r>
            <a:rPr lang="en-US" sz="2400" dirty="0" err="1"/>
            <a:t>liên</a:t>
          </a:r>
          <a:r>
            <a:rPr lang="en-US" sz="2400" dirty="0"/>
            <a:t> </a:t>
          </a:r>
          <a:r>
            <a:rPr lang="en-US" sz="2400" dirty="0" err="1"/>
            <a:t>vùng</a:t>
          </a:r>
          <a:endParaRPr lang="en-US" sz="2400" dirty="0"/>
        </a:p>
      </dgm:t>
    </dgm:pt>
    <dgm:pt modelId="{E151B29C-9389-47EB-86C2-DEFBEBD0AD28}" type="parTrans" cxnId="{DA2F65CB-503C-41A3-B209-7208981D91B4}">
      <dgm:prSet/>
      <dgm:spPr/>
      <dgm:t>
        <a:bodyPr/>
        <a:lstStyle/>
        <a:p>
          <a:endParaRPr lang="en-US" sz="1800"/>
        </a:p>
      </dgm:t>
    </dgm:pt>
    <dgm:pt modelId="{EB5C39CC-033B-40F6-A47E-5FD309A501E2}" type="sibTrans" cxnId="{DA2F65CB-503C-41A3-B209-7208981D91B4}">
      <dgm:prSet/>
      <dgm:spPr/>
      <dgm:t>
        <a:bodyPr/>
        <a:lstStyle/>
        <a:p>
          <a:endParaRPr lang="en-US" sz="1800"/>
        </a:p>
      </dgm:t>
    </dgm:pt>
    <dgm:pt modelId="{53DA3ADC-2D28-467B-888E-B171AB522190}">
      <dgm:prSet phldrT="[Text]" custT="1"/>
      <dgm:spPr/>
      <dgm:t>
        <a:bodyPr/>
        <a:lstStyle/>
        <a:p>
          <a:r>
            <a:rPr lang="vi-VN" sz="2400" i="1" dirty="0"/>
            <a:t>+ </a:t>
          </a:r>
          <a:r>
            <a:rPr lang="nl-NL" sz="2400" i="1" dirty="0"/>
            <a:t>Phát triển đô thị </a:t>
          </a:r>
          <a:endParaRPr lang="en-US" sz="2400" dirty="0"/>
        </a:p>
      </dgm:t>
    </dgm:pt>
    <dgm:pt modelId="{E669B0FD-3BD0-4DA0-B556-0A9501BB6890}" type="parTrans" cxnId="{998A721C-D8E9-454F-B0B0-34698A9F7728}">
      <dgm:prSet/>
      <dgm:spPr/>
      <dgm:t>
        <a:bodyPr/>
        <a:lstStyle/>
        <a:p>
          <a:endParaRPr lang="en-US" sz="1800"/>
        </a:p>
      </dgm:t>
    </dgm:pt>
    <dgm:pt modelId="{1A785E21-17D8-4DCF-9C4C-163F5229A62F}" type="sibTrans" cxnId="{998A721C-D8E9-454F-B0B0-34698A9F7728}">
      <dgm:prSet/>
      <dgm:spPr/>
      <dgm:t>
        <a:bodyPr/>
        <a:lstStyle/>
        <a:p>
          <a:endParaRPr lang="en-US" sz="1800"/>
        </a:p>
      </dgm:t>
    </dgm:pt>
    <dgm:pt modelId="{EF2123D9-E45F-4C4F-9C65-7A6AD124C669}">
      <dgm:prSet phldrT="[Text]" custT="1"/>
      <dgm:spPr/>
      <dgm:t>
        <a:bodyPr/>
        <a:lstStyle/>
        <a:p>
          <a:r>
            <a:rPr lang="vi-VN" sz="2400" i="1" dirty="0"/>
            <a:t>+ </a:t>
          </a:r>
          <a:r>
            <a:rPr lang="nl-NL" sz="2400" i="1" dirty="0"/>
            <a:t>Xây dựng hệ thống kết cấu hạ tầng kinh tế-xã hội</a:t>
          </a:r>
          <a:endParaRPr lang="en-US" sz="2400" dirty="0"/>
        </a:p>
      </dgm:t>
    </dgm:pt>
    <dgm:pt modelId="{DA73912A-5091-43DE-ADEA-74B0D06731A1}" type="parTrans" cxnId="{E32A0869-2017-4886-A4F5-A0718FAB8973}">
      <dgm:prSet/>
      <dgm:spPr/>
      <dgm:t>
        <a:bodyPr/>
        <a:lstStyle/>
        <a:p>
          <a:endParaRPr lang="en-US" sz="1800"/>
        </a:p>
      </dgm:t>
    </dgm:pt>
    <dgm:pt modelId="{5F8C18D0-3BF0-47E8-97DF-75DE7C3E0331}" type="sibTrans" cxnId="{E32A0869-2017-4886-A4F5-A0718FAB8973}">
      <dgm:prSet/>
      <dgm:spPr/>
      <dgm:t>
        <a:bodyPr/>
        <a:lstStyle/>
        <a:p>
          <a:endParaRPr lang="en-US" sz="1800"/>
        </a:p>
      </dgm:t>
    </dgm:pt>
    <dgm:pt modelId="{1A4D072A-14D0-42AE-92A1-4CA06E579938}" type="pres">
      <dgm:prSet presAssocID="{B7C82610-2D82-44C3-ABBA-D76C2E9D45D1}" presName="linear" presStyleCnt="0">
        <dgm:presLayoutVars>
          <dgm:dir/>
          <dgm:animLvl val="lvl"/>
          <dgm:resizeHandles val="exact"/>
        </dgm:presLayoutVars>
      </dgm:prSet>
      <dgm:spPr/>
    </dgm:pt>
    <dgm:pt modelId="{FDC7E682-47D1-421D-B20F-86009525CA0B}" type="pres">
      <dgm:prSet presAssocID="{9FF51039-FC58-4BDD-8A88-7F41EC1B2916}" presName="parentLin" presStyleCnt="0"/>
      <dgm:spPr/>
    </dgm:pt>
    <dgm:pt modelId="{7CA35867-E994-4F4E-A09F-3BBB0D7041A0}" type="pres">
      <dgm:prSet presAssocID="{9FF51039-FC58-4BDD-8A88-7F41EC1B2916}" presName="parentLeftMargin" presStyleLbl="node1" presStyleIdx="0" presStyleCnt="7"/>
      <dgm:spPr/>
    </dgm:pt>
    <dgm:pt modelId="{F48E3EBC-F89D-44B0-B183-809687F09BCA}" type="pres">
      <dgm:prSet presAssocID="{9FF51039-FC58-4BDD-8A88-7F41EC1B2916}" presName="parentText" presStyleLbl="node1" presStyleIdx="0" presStyleCnt="7" custScaleX="142857">
        <dgm:presLayoutVars>
          <dgm:chMax val="0"/>
          <dgm:bulletEnabled val="1"/>
        </dgm:presLayoutVars>
      </dgm:prSet>
      <dgm:spPr/>
    </dgm:pt>
    <dgm:pt modelId="{54635694-CC8D-4411-A97A-CA2D9B33249F}" type="pres">
      <dgm:prSet presAssocID="{9FF51039-FC58-4BDD-8A88-7F41EC1B2916}" presName="negativeSpace" presStyleCnt="0"/>
      <dgm:spPr/>
    </dgm:pt>
    <dgm:pt modelId="{EEBF3BE0-B408-49BE-9A94-6E8D5FF71F75}" type="pres">
      <dgm:prSet presAssocID="{9FF51039-FC58-4BDD-8A88-7F41EC1B2916}" presName="childText" presStyleLbl="conFgAcc1" presStyleIdx="0" presStyleCnt="7">
        <dgm:presLayoutVars>
          <dgm:bulletEnabled val="1"/>
        </dgm:presLayoutVars>
      </dgm:prSet>
      <dgm:spPr/>
    </dgm:pt>
    <dgm:pt modelId="{529BCD5E-9DBA-42BE-82C6-AA6C1FB10B18}" type="pres">
      <dgm:prSet presAssocID="{71CD98CB-3E9F-4039-BA29-3D393181A98D}" presName="spaceBetweenRectangles" presStyleCnt="0"/>
      <dgm:spPr/>
    </dgm:pt>
    <dgm:pt modelId="{315F6CB4-3B17-4AB0-A256-40991C1BE993}" type="pres">
      <dgm:prSet presAssocID="{16E4DDBC-BE8B-4AE1-AA66-C233CDF02BAC}" presName="parentLin" presStyleCnt="0"/>
      <dgm:spPr/>
    </dgm:pt>
    <dgm:pt modelId="{7C831146-90D9-4D8D-A71A-466FE13C5536}" type="pres">
      <dgm:prSet presAssocID="{16E4DDBC-BE8B-4AE1-AA66-C233CDF02BAC}" presName="parentLeftMargin" presStyleLbl="node1" presStyleIdx="0" presStyleCnt="7"/>
      <dgm:spPr/>
    </dgm:pt>
    <dgm:pt modelId="{C03965B1-8863-45CC-833E-0006A0ACA6C6}" type="pres">
      <dgm:prSet presAssocID="{16E4DDBC-BE8B-4AE1-AA66-C233CDF02BAC}" presName="parentText" presStyleLbl="node1" presStyleIdx="1" presStyleCnt="7" custScaleX="142857">
        <dgm:presLayoutVars>
          <dgm:chMax val="0"/>
          <dgm:bulletEnabled val="1"/>
        </dgm:presLayoutVars>
      </dgm:prSet>
      <dgm:spPr/>
    </dgm:pt>
    <dgm:pt modelId="{B73EFB50-B64A-4720-AE62-F08372032395}" type="pres">
      <dgm:prSet presAssocID="{16E4DDBC-BE8B-4AE1-AA66-C233CDF02BAC}" presName="negativeSpace" presStyleCnt="0"/>
      <dgm:spPr/>
    </dgm:pt>
    <dgm:pt modelId="{05FD87D3-E016-4F26-ADDB-B639FD6515E1}" type="pres">
      <dgm:prSet presAssocID="{16E4DDBC-BE8B-4AE1-AA66-C233CDF02BAC}" presName="childText" presStyleLbl="conFgAcc1" presStyleIdx="1" presStyleCnt="7">
        <dgm:presLayoutVars>
          <dgm:bulletEnabled val="1"/>
        </dgm:presLayoutVars>
      </dgm:prSet>
      <dgm:spPr/>
    </dgm:pt>
    <dgm:pt modelId="{B2978E3D-D073-4B9A-88E6-31F95E0BFFDD}" type="pres">
      <dgm:prSet presAssocID="{8B99E1EC-4AB4-4A86-8A99-C295294154D7}" presName="spaceBetweenRectangles" presStyleCnt="0"/>
      <dgm:spPr/>
    </dgm:pt>
    <dgm:pt modelId="{E1109F3C-BE7D-4B01-91F1-BF8B3B057983}" type="pres">
      <dgm:prSet presAssocID="{499F205E-072B-494E-84C0-62FCC5B7E6A0}" presName="parentLin" presStyleCnt="0"/>
      <dgm:spPr/>
    </dgm:pt>
    <dgm:pt modelId="{025637BD-E58D-43F3-89C7-BBE2CCE4526B}" type="pres">
      <dgm:prSet presAssocID="{499F205E-072B-494E-84C0-62FCC5B7E6A0}" presName="parentLeftMargin" presStyleLbl="node1" presStyleIdx="1" presStyleCnt="7"/>
      <dgm:spPr/>
    </dgm:pt>
    <dgm:pt modelId="{FCCAAE00-E880-4DE8-AEDA-04CA15299D0A}" type="pres">
      <dgm:prSet presAssocID="{499F205E-072B-494E-84C0-62FCC5B7E6A0}" presName="parentText" presStyleLbl="node1" presStyleIdx="2" presStyleCnt="7" custScaleX="142857">
        <dgm:presLayoutVars>
          <dgm:chMax val="0"/>
          <dgm:bulletEnabled val="1"/>
        </dgm:presLayoutVars>
      </dgm:prSet>
      <dgm:spPr/>
    </dgm:pt>
    <dgm:pt modelId="{6884B5EC-A063-4B5B-8206-734D4EEE2B3B}" type="pres">
      <dgm:prSet presAssocID="{499F205E-072B-494E-84C0-62FCC5B7E6A0}" presName="negativeSpace" presStyleCnt="0"/>
      <dgm:spPr/>
    </dgm:pt>
    <dgm:pt modelId="{95880B68-F3C6-46CC-89D2-7E53F5E00AF0}" type="pres">
      <dgm:prSet presAssocID="{499F205E-072B-494E-84C0-62FCC5B7E6A0}" presName="childText" presStyleLbl="conFgAcc1" presStyleIdx="2" presStyleCnt="7">
        <dgm:presLayoutVars>
          <dgm:bulletEnabled val="1"/>
        </dgm:presLayoutVars>
      </dgm:prSet>
      <dgm:spPr/>
    </dgm:pt>
    <dgm:pt modelId="{98FCF9E0-77CF-44CE-87B3-331917838271}" type="pres">
      <dgm:prSet presAssocID="{AE6DC6DA-7C20-47B2-AD5E-146FF3169D47}" presName="spaceBetweenRectangles" presStyleCnt="0"/>
      <dgm:spPr/>
    </dgm:pt>
    <dgm:pt modelId="{04415830-7C0F-4595-B5AA-EEF738C93BD7}" type="pres">
      <dgm:prSet presAssocID="{AD3AE29B-1784-4164-B978-CC6ABFB099FD}" presName="parentLin" presStyleCnt="0"/>
      <dgm:spPr/>
    </dgm:pt>
    <dgm:pt modelId="{F1543747-3483-4E9F-B573-AC95FA0305D3}" type="pres">
      <dgm:prSet presAssocID="{AD3AE29B-1784-4164-B978-CC6ABFB099FD}" presName="parentLeftMargin" presStyleLbl="node1" presStyleIdx="2" presStyleCnt="7"/>
      <dgm:spPr/>
    </dgm:pt>
    <dgm:pt modelId="{66944944-E554-4E23-A9B6-DDBB26CD5E63}" type="pres">
      <dgm:prSet presAssocID="{AD3AE29B-1784-4164-B978-CC6ABFB099FD}" presName="parentText" presStyleLbl="node1" presStyleIdx="3" presStyleCnt="7" custScaleX="142857">
        <dgm:presLayoutVars>
          <dgm:chMax val="0"/>
          <dgm:bulletEnabled val="1"/>
        </dgm:presLayoutVars>
      </dgm:prSet>
      <dgm:spPr/>
    </dgm:pt>
    <dgm:pt modelId="{A950541E-F58E-4577-A262-035E2B94229C}" type="pres">
      <dgm:prSet presAssocID="{AD3AE29B-1784-4164-B978-CC6ABFB099FD}" presName="negativeSpace" presStyleCnt="0"/>
      <dgm:spPr/>
    </dgm:pt>
    <dgm:pt modelId="{25EF7EBB-B223-41CF-BEDD-2B58433CFCBD}" type="pres">
      <dgm:prSet presAssocID="{AD3AE29B-1784-4164-B978-CC6ABFB099FD}" presName="childText" presStyleLbl="conFgAcc1" presStyleIdx="3" presStyleCnt="7">
        <dgm:presLayoutVars>
          <dgm:bulletEnabled val="1"/>
        </dgm:presLayoutVars>
      </dgm:prSet>
      <dgm:spPr/>
    </dgm:pt>
    <dgm:pt modelId="{5D0E9341-BFE3-4B6C-9970-3CD92ED20EBA}" type="pres">
      <dgm:prSet presAssocID="{6F674CCD-219A-4430-9179-4B3339D43ECE}" presName="spaceBetweenRectangles" presStyleCnt="0"/>
      <dgm:spPr/>
    </dgm:pt>
    <dgm:pt modelId="{A824F56E-D930-4F75-9AF7-E88CACE51A40}" type="pres">
      <dgm:prSet presAssocID="{035FFE98-F156-409C-A9B2-ECA50212478E}" presName="parentLin" presStyleCnt="0"/>
      <dgm:spPr/>
    </dgm:pt>
    <dgm:pt modelId="{A986F010-E548-43A4-B750-CD3E68E231B8}" type="pres">
      <dgm:prSet presAssocID="{035FFE98-F156-409C-A9B2-ECA50212478E}" presName="parentLeftMargin" presStyleLbl="node1" presStyleIdx="3" presStyleCnt="7"/>
      <dgm:spPr/>
    </dgm:pt>
    <dgm:pt modelId="{AE4DD156-5974-4534-A82F-2FD40D3CB2F4}" type="pres">
      <dgm:prSet presAssocID="{035FFE98-F156-409C-A9B2-ECA50212478E}" presName="parentText" presStyleLbl="node1" presStyleIdx="4" presStyleCnt="7" custScaleX="142857">
        <dgm:presLayoutVars>
          <dgm:chMax val="0"/>
          <dgm:bulletEnabled val="1"/>
        </dgm:presLayoutVars>
      </dgm:prSet>
      <dgm:spPr/>
    </dgm:pt>
    <dgm:pt modelId="{7CF14B3F-158C-4D8C-B917-E28A85A49D7A}" type="pres">
      <dgm:prSet presAssocID="{035FFE98-F156-409C-A9B2-ECA50212478E}" presName="negativeSpace" presStyleCnt="0"/>
      <dgm:spPr/>
    </dgm:pt>
    <dgm:pt modelId="{1060D1E9-988C-4A62-93A7-D90DBA2FAED7}" type="pres">
      <dgm:prSet presAssocID="{035FFE98-F156-409C-A9B2-ECA50212478E}" presName="childText" presStyleLbl="conFgAcc1" presStyleIdx="4" presStyleCnt="7">
        <dgm:presLayoutVars>
          <dgm:bulletEnabled val="1"/>
        </dgm:presLayoutVars>
      </dgm:prSet>
      <dgm:spPr/>
    </dgm:pt>
    <dgm:pt modelId="{2713F303-CE0E-4015-A378-201E3F8EF16D}" type="pres">
      <dgm:prSet presAssocID="{EB5C39CC-033B-40F6-A47E-5FD309A501E2}" presName="spaceBetweenRectangles" presStyleCnt="0"/>
      <dgm:spPr/>
    </dgm:pt>
    <dgm:pt modelId="{F4497E77-FD98-4BED-8B56-E446C0BAECE6}" type="pres">
      <dgm:prSet presAssocID="{53DA3ADC-2D28-467B-888E-B171AB522190}" presName="parentLin" presStyleCnt="0"/>
      <dgm:spPr/>
    </dgm:pt>
    <dgm:pt modelId="{C14A27BB-05D2-48CF-A1C8-3164B2ED8ED2}" type="pres">
      <dgm:prSet presAssocID="{53DA3ADC-2D28-467B-888E-B171AB522190}" presName="parentLeftMargin" presStyleLbl="node1" presStyleIdx="4" presStyleCnt="7"/>
      <dgm:spPr/>
    </dgm:pt>
    <dgm:pt modelId="{5893263F-2C92-4D29-9A0B-1F53A4CE814C}" type="pres">
      <dgm:prSet presAssocID="{53DA3ADC-2D28-467B-888E-B171AB522190}" presName="parentText" presStyleLbl="node1" presStyleIdx="5" presStyleCnt="7" custScaleX="142857">
        <dgm:presLayoutVars>
          <dgm:chMax val="0"/>
          <dgm:bulletEnabled val="1"/>
        </dgm:presLayoutVars>
      </dgm:prSet>
      <dgm:spPr/>
    </dgm:pt>
    <dgm:pt modelId="{848E8BBA-AD05-4F20-8EFE-1604EEB8754E}" type="pres">
      <dgm:prSet presAssocID="{53DA3ADC-2D28-467B-888E-B171AB522190}" presName="negativeSpace" presStyleCnt="0"/>
      <dgm:spPr/>
    </dgm:pt>
    <dgm:pt modelId="{F9AC5AB7-6DCE-4A1C-8FDC-62E9EB425BD1}" type="pres">
      <dgm:prSet presAssocID="{53DA3ADC-2D28-467B-888E-B171AB522190}" presName="childText" presStyleLbl="conFgAcc1" presStyleIdx="5" presStyleCnt="7">
        <dgm:presLayoutVars>
          <dgm:bulletEnabled val="1"/>
        </dgm:presLayoutVars>
      </dgm:prSet>
      <dgm:spPr/>
    </dgm:pt>
    <dgm:pt modelId="{919E8872-D5FD-4CBB-8454-3B0499A244B5}" type="pres">
      <dgm:prSet presAssocID="{1A785E21-17D8-4DCF-9C4C-163F5229A62F}" presName="spaceBetweenRectangles" presStyleCnt="0"/>
      <dgm:spPr/>
    </dgm:pt>
    <dgm:pt modelId="{1C7F4D2E-41AF-40FB-994E-83F049A9B11F}" type="pres">
      <dgm:prSet presAssocID="{EF2123D9-E45F-4C4F-9C65-7A6AD124C669}" presName="parentLin" presStyleCnt="0"/>
      <dgm:spPr/>
    </dgm:pt>
    <dgm:pt modelId="{BC47DC60-9063-4054-A07E-3E1C935C034F}" type="pres">
      <dgm:prSet presAssocID="{EF2123D9-E45F-4C4F-9C65-7A6AD124C669}" presName="parentLeftMargin" presStyleLbl="node1" presStyleIdx="5" presStyleCnt="7"/>
      <dgm:spPr/>
    </dgm:pt>
    <dgm:pt modelId="{CAC39637-9C77-4181-8CA6-75F33B953A25}" type="pres">
      <dgm:prSet presAssocID="{EF2123D9-E45F-4C4F-9C65-7A6AD124C669}" presName="parentText" presStyleLbl="node1" presStyleIdx="6" presStyleCnt="7" custScaleX="142857">
        <dgm:presLayoutVars>
          <dgm:chMax val="0"/>
          <dgm:bulletEnabled val="1"/>
        </dgm:presLayoutVars>
      </dgm:prSet>
      <dgm:spPr/>
    </dgm:pt>
    <dgm:pt modelId="{339BAF95-9D07-448A-9D6A-D9A47E2A513B}" type="pres">
      <dgm:prSet presAssocID="{EF2123D9-E45F-4C4F-9C65-7A6AD124C669}" presName="negativeSpace" presStyleCnt="0"/>
      <dgm:spPr/>
    </dgm:pt>
    <dgm:pt modelId="{1AAC9603-7D62-4263-BA7C-1745B5A07EDA}" type="pres">
      <dgm:prSet presAssocID="{EF2123D9-E45F-4C4F-9C65-7A6AD124C669}" presName="childText" presStyleLbl="conFgAcc1" presStyleIdx="6" presStyleCnt="7">
        <dgm:presLayoutVars>
          <dgm:bulletEnabled val="1"/>
        </dgm:presLayoutVars>
      </dgm:prSet>
      <dgm:spPr/>
    </dgm:pt>
  </dgm:ptLst>
  <dgm:cxnLst>
    <dgm:cxn modelId="{4C5F0210-9DE6-45A4-AF1D-2A30A0202670}" type="presOf" srcId="{53DA3ADC-2D28-467B-888E-B171AB522190}" destId="{5893263F-2C92-4D29-9A0B-1F53A4CE814C}" srcOrd="1" destOrd="0" presId="urn:microsoft.com/office/officeart/2005/8/layout/list1"/>
    <dgm:cxn modelId="{2FD1DE17-AB94-46CC-812C-EE794302E946}" srcId="{B7C82610-2D82-44C3-ABBA-D76C2E9D45D1}" destId="{9FF51039-FC58-4BDD-8A88-7F41EC1B2916}" srcOrd="0" destOrd="0" parTransId="{6F697493-49BE-41AC-AFBA-A3C3AB854C10}" sibTransId="{71CD98CB-3E9F-4039-BA29-3D393181A98D}"/>
    <dgm:cxn modelId="{0325131A-D38C-4A58-96DE-D329CC174212}" srcId="{B7C82610-2D82-44C3-ABBA-D76C2E9D45D1}" destId="{499F205E-072B-494E-84C0-62FCC5B7E6A0}" srcOrd="2" destOrd="0" parTransId="{DD567FA2-50AF-4D2F-A51F-847360166DB8}" sibTransId="{AE6DC6DA-7C20-47B2-AD5E-146FF3169D47}"/>
    <dgm:cxn modelId="{E474FA1A-3A8F-4AB0-853A-DAB41F30B178}" type="presOf" srcId="{B7C82610-2D82-44C3-ABBA-D76C2E9D45D1}" destId="{1A4D072A-14D0-42AE-92A1-4CA06E579938}" srcOrd="0" destOrd="0" presId="urn:microsoft.com/office/officeart/2005/8/layout/list1"/>
    <dgm:cxn modelId="{998A721C-D8E9-454F-B0B0-34698A9F7728}" srcId="{B7C82610-2D82-44C3-ABBA-D76C2E9D45D1}" destId="{53DA3ADC-2D28-467B-888E-B171AB522190}" srcOrd="5" destOrd="0" parTransId="{E669B0FD-3BD0-4DA0-B556-0A9501BB6890}" sibTransId="{1A785E21-17D8-4DCF-9C4C-163F5229A62F}"/>
    <dgm:cxn modelId="{29E24022-BCB8-45D1-9F0A-8F0FDE4654E5}" type="presOf" srcId="{035FFE98-F156-409C-A9B2-ECA50212478E}" destId="{AE4DD156-5974-4534-A82F-2FD40D3CB2F4}" srcOrd="1" destOrd="0" presId="urn:microsoft.com/office/officeart/2005/8/layout/list1"/>
    <dgm:cxn modelId="{EB1D6C35-AA90-42B9-B6B6-98F1682D5C51}" type="presOf" srcId="{16E4DDBC-BE8B-4AE1-AA66-C233CDF02BAC}" destId="{7C831146-90D9-4D8D-A71A-466FE13C5536}" srcOrd="0" destOrd="0" presId="urn:microsoft.com/office/officeart/2005/8/layout/list1"/>
    <dgm:cxn modelId="{E32A0869-2017-4886-A4F5-A0718FAB8973}" srcId="{B7C82610-2D82-44C3-ABBA-D76C2E9D45D1}" destId="{EF2123D9-E45F-4C4F-9C65-7A6AD124C669}" srcOrd="6" destOrd="0" parTransId="{DA73912A-5091-43DE-ADEA-74B0D06731A1}" sibTransId="{5F8C18D0-3BF0-47E8-97DF-75DE7C3E0331}"/>
    <dgm:cxn modelId="{111EF169-32B9-47AA-8160-D92F4FFB6A41}" type="presOf" srcId="{035FFE98-F156-409C-A9B2-ECA50212478E}" destId="{A986F010-E548-43A4-B750-CD3E68E231B8}" srcOrd="0" destOrd="0" presId="urn:microsoft.com/office/officeart/2005/8/layout/list1"/>
    <dgm:cxn modelId="{37312A79-984D-41F9-88F1-2B6F725F22A7}" srcId="{B7C82610-2D82-44C3-ABBA-D76C2E9D45D1}" destId="{AD3AE29B-1784-4164-B978-CC6ABFB099FD}" srcOrd="3" destOrd="0" parTransId="{2C2EBFD3-7330-4272-B461-FC629A499C09}" sibTransId="{6F674CCD-219A-4430-9179-4B3339D43ECE}"/>
    <dgm:cxn modelId="{8AF69379-DEED-41A6-B171-2C4B6C3ED8A7}" type="presOf" srcId="{AD3AE29B-1784-4164-B978-CC6ABFB099FD}" destId="{F1543747-3483-4E9F-B573-AC95FA0305D3}" srcOrd="0" destOrd="0" presId="urn:microsoft.com/office/officeart/2005/8/layout/list1"/>
    <dgm:cxn modelId="{1018B27D-8A2C-472D-A073-0D45277F01C1}" srcId="{B7C82610-2D82-44C3-ABBA-D76C2E9D45D1}" destId="{16E4DDBC-BE8B-4AE1-AA66-C233CDF02BAC}" srcOrd="1" destOrd="0" parTransId="{CC791FCA-E727-4805-A208-E79A23F27F20}" sibTransId="{8B99E1EC-4AB4-4A86-8A99-C295294154D7}"/>
    <dgm:cxn modelId="{A069EB80-731F-40A5-AA2C-A66D98855433}" type="presOf" srcId="{9FF51039-FC58-4BDD-8A88-7F41EC1B2916}" destId="{F48E3EBC-F89D-44B0-B183-809687F09BCA}" srcOrd="1" destOrd="0" presId="urn:microsoft.com/office/officeart/2005/8/layout/list1"/>
    <dgm:cxn modelId="{3AB8AD83-6271-49F1-A8F9-DEE76416A179}" type="presOf" srcId="{53DA3ADC-2D28-467B-888E-B171AB522190}" destId="{C14A27BB-05D2-48CF-A1C8-3164B2ED8ED2}" srcOrd="0" destOrd="0" presId="urn:microsoft.com/office/officeart/2005/8/layout/list1"/>
    <dgm:cxn modelId="{3479AF8F-4164-402F-9A06-5AA1A44563BE}" type="presOf" srcId="{EF2123D9-E45F-4C4F-9C65-7A6AD124C669}" destId="{CAC39637-9C77-4181-8CA6-75F33B953A25}" srcOrd="1" destOrd="0" presId="urn:microsoft.com/office/officeart/2005/8/layout/list1"/>
    <dgm:cxn modelId="{29B49CA9-A8A6-4312-A8E6-A62338C2DF9A}" type="presOf" srcId="{9FF51039-FC58-4BDD-8A88-7F41EC1B2916}" destId="{7CA35867-E994-4F4E-A09F-3BBB0D7041A0}" srcOrd="0" destOrd="0" presId="urn:microsoft.com/office/officeart/2005/8/layout/list1"/>
    <dgm:cxn modelId="{8649A6B8-352B-46B3-B5AE-F133C6540ED5}" type="presOf" srcId="{AD3AE29B-1784-4164-B978-CC6ABFB099FD}" destId="{66944944-E554-4E23-A9B6-DDBB26CD5E63}" srcOrd="1" destOrd="0" presId="urn:microsoft.com/office/officeart/2005/8/layout/list1"/>
    <dgm:cxn modelId="{1E89F7BE-62BC-473C-93DE-A2F5732671A6}" type="presOf" srcId="{499F205E-072B-494E-84C0-62FCC5B7E6A0}" destId="{FCCAAE00-E880-4DE8-AEDA-04CA15299D0A}" srcOrd="1" destOrd="0" presId="urn:microsoft.com/office/officeart/2005/8/layout/list1"/>
    <dgm:cxn modelId="{DA2F65CB-503C-41A3-B209-7208981D91B4}" srcId="{B7C82610-2D82-44C3-ABBA-D76C2E9D45D1}" destId="{035FFE98-F156-409C-A9B2-ECA50212478E}" srcOrd="4" destOrd="0" parTransId="{E151B29C-9389-47EB-86C2-DEFBEBD0AD28}" sibTransId="{EB5C39CC-033B-40F6-A47E-5FD309A501E2}"/>
    <dgm:cxn modelId="{CE6110DD-F3D5-496C-BF5A-E6AB7CD8FA42}" type="presOf" srcId="{499F205E-072B-494E-84C0-62FCC5B7E6A0}" destId="{025637BD-E58D-43F3-89C7-BBE2CCE4526B}" srcOrd="0" destOrd="0" presId="urn:microsoft.com/office/officeart/2005/8/layout/list1"/>
    <dgm:cxn modelId="{6457F6EE-602A-4BFD-9276-E203FE593A6D}" type="presOf" srcId="{16E4DDBC-BE8B-4AE1-AA66-C233CDF02BAC}" destId="{C03965B1-8863-45CC-833E-0006A0ACA6C6}" srcOrd="1" destOrd="0" presId="urn:microsoft.com/office/officeart/2005/8/layout/list1"/>
    <dgm:cxn modelId="{ECF2EBF1-48DE-4521-A513-29C2EFFF384C}" type="presOf" srcId="{EF2123D9-E45F-4C4F-9C65-7A6AD124C669}" destId="{BC47DC60-9063-4054-A07E-3E1C935C034F}" srcOrd="0" destOrd="0" presId="urn:microsoft.com/office/officeart/2005/8/layout/list1"/>
    <dgm:cxn modelId="{A8545F20-272B-417A-AAC0-CB6A466C1A62}" type="presParOf" srcId="{1A4D072A-14D0-42AE-92A1-4CA06E579938}" destId="{FDC7E682-47D1-421D-B20F-86009525CA0B}" srcOrd="0" destOrd="0" presId="urn:microsoft.com/office/officeart/2005/8/layout/list1"/>
    <dgm:cxn modelId="{E941AF0B-176A-4E1C-A93D-8E1704416190}" type="presParOf" srcId="{FDC7E682-47D1-421D-B20F-86009525CA0B}" destId="{7CA35867-E994-4F4E-A09F-3BBB0D7041A0}" srcOrd="0" destOrd="0" presId="urn:microsoft.com/office/officeart/2005/8/layout/list1"/>
    <dgm:cxn modelId="{23B47283-1610-484E-B7EB-3B7B5B85B36C}" type="presParOf" srcId="{FDC7E682-47D1-421D-B20F-86009525CA0B}" destId="{F48E3EBC-F89D-44B0-B183-809687F09BCA}" srcOrd="1" destOrd="0" presId="urn:microsoft.com/office/officeart/2005/8/layout/list1"/>
    <dgm:cxn modelId="{33F9EE4D-9BEB-4DEA-933A-8FC2C5E40E30}" type="presParOf" srcId="{1A4D072A-14D0-42AE-92A1-4CA06E579938}" destId="{54635694-CC8D-4411-A97A-CA2D9B33249F}" srcOrd="1" destOrd="0" presId="urn:microsoft.com/office/officeart/2005/8/layout/list1"/>
    <dgm:cxn modelId="{FD39D285-1CFB-4E26-BC3C-0AB3C2543C0B}" type="presParOf" srcId="{1A4D072A-14D0-42AE-92A1-4CA06E579938}" destId="{EEBF3BE0-B408-49BE-9A94-6E8D5FF71F75}" srcOrd="2" destOrd="0" presId="urn:microsoft.com/office/officeart/2005/8/layout/list1"/>
    <dgm:cxn modelId="{6F8B837D-7892-4E27-BAA5-679C2D67C99D}" type="presParOf" srcId="{1A4D072A-14D0-42AE-92A1-4CA06E579938}" destId="{529BCD5E-9DBA-42BE-82C6-AA6C1FB10B18}" srcOrd="3" destOrd="0" presId="urn:microsoft.com/office/officeart/2005/8/layout/list1"/>
    <dgm:cxn modelId="{A227BF95-DAA7-419A-A937-9764A501CCCF}" type="presParOf" srcId="{1A4D072A-14D0-42AE-92A1-4CA06E579938}" destId="{315F6CB4-3B17-4AB0-A256-40991C1BE993}" srcOrd="4" destOrd="0" presId="urn:microsoft.com/office/officeart/2005/8/layout/list1"/>
    <dgm:cxn modelId="{2D4A25A3-070E-498D-8DB0-B59E07159B2E}" type="presParOf" srcId="{315F6CB4-3B17-4AB0-A256-40991C1BE993}" destId="{7C831146-90D9-4D8D-A71A-466FE13C5536}" srcOrd="0" destOrd="0" presId="urn:microsoft.com/office/officeart/2005/8/layout/list1"/>
    <dgm:cxn modelId="{E60F50AE-3214-47D6-BFAD-08F07170EDF5}" type="presParOf" srcId="{315F6CB4-3B17-4AB0-A256-40991C1BE993}" destId="{C03965B1-8863-45CC-833E-0006A0ACA6C6}" srcOrd="1" destOrd="0" presId="urn:microsoft.com/office/officeart/2005/8/layout/list1"/>
    <dgm:cxn modelId="{9C1C1D6D-60E0-4342-A8E4-C6BDE89C840E}" type="presParOf" srcId="{1A4D072A-14D0-42AE-92A1-4CA06E579938}" destId="{B73EFB50-B64A-4720-AE62-F08372032395}" srcOrd="5" destOrd="0" presId="urn:microsoft.com/office/officeart/2005/8/layout/list1"/>
    <dgm:cxn modelId="{8C16DA41-4F57-4E6F-8C62-B084FBA60F80}" type="presParOf" srcId="{1A4D072A-14D0-42AE-92A1-4CA06E579938}" destId="{05FD87D3-E016-4F26-ADDB-B639FD6515E1}" srcOrd="6" destOrd="0" presId="urn:microsoft.com/office/officeart/2005/8/layout/list1"/>
    <dgm:cxn modelId="{890436CC-1E58-4159-87FF-AC5EFAFB6CAE}" type="presParOf" srcId="{1A4D072A-14D0-42AE-92A1-4CA06E579938}" destId="{B2978E3D-D073-4B9A-88E6-31F95E0BFFDD}" srcOrd="7" destOrd="0" presId="urn:microsoft.com/office/officeart/2005/8/layout/list1"/>
    <dgm:cxn modelId="{DAD3513B-0569-481F-AB51-EBE106EA72B3}" type="presParOf" srcId="{1A4D072A-14D0-42AE-92A1-4CA06E579938}" destId="{E1109F3C-BE7D-4B01-91F1-BF8B3B057983}" srcOrd="8" destOrd="0" presId="urn:microsoft.com/office/officeart/2005/8/layout/list1"/>
    <dgm:cxn modelId="{03DE8E88-455B-4D5B-B598-784030E50C13}" type="presParOf" srcId="{E1109F3C-BE7D-4B01-91F1-BF8B3B057983}" destId="{025637BD-E58D-43F3-89C7-BBE2CCE4526B}" srcOrd="0" destOrd="0" presId="urn:microsoft.com/office/officeart/2005/8/layout/list1"/>
    <dgm:cxn modelId="{DDD5A399-4E62-48AE-A9FB-24792638E1CE}" type="presParOf" srcId="{E1109F3C-BE7D-4B01-91F1-BF8B3B057983}" destId="{FCCAAE00-E880-4DE8-AEDA-04CA15299D0A}" srcOrd="1" destOrd="0" presId="urn:microsoft.com/office/officeart/2005/8/layout/list1"/>
    <dgm:cxn modelId="{E92F9D13-58ED-4BFD-9A23-372DBEC374B8}" type="presParOf" srcId="{1A4D072A-14D0-42AE-92A1-4CA06E579938}" destId="{6884B5EC-A063-4B5B-8206-734D4EEE2B3B}" srcOrd="9" destOrd="0" presId="urn:microsoft.com/office/officeart/2005/8/layout/list1"/>
    <dgm:cxn modelId="{D21FA3E0-1CE1-4F4A-ADCF-CA4F58751A7D}" type="presParOf" srcId="{1A4D072A-14D0-42AE-92A1-4CA06E579938}" destId="{95880B68-F3C6-46CC-89D2-7E53F5E00AF0}" srcOrd="10" destOrd="0" presId="urn:microsoft.com/office/officeart/2005/8/layout/list1"/>
    <dgm:cxn modelId="{0D0F26D4-F4B5-4AEB-AF6E-152506C90A7D}" type="presParOf" srcId="{1A4D072A-14D0-42AE-92A1-4CA06E579938}" destId="{98FCF9E0-77CF-44CE-87B3-331917838271}" srcOrd="11" destOrd="0" presId="urn:microsoft.com/office/officeart/2005/8/layout/list1"/>
    <dgm:cxn modelId="{591ED032-9AB2-4F5A-BD90-8AC6E6574BC9}" type="presParOf" srcId="{1A4D072A-14D0-42AE-92A1-4CA06E579938}" destId="{04415830-7C0F-4595-B5AA-EEF738C93BD7}" srcOrd="12" destOrd="0" presId="urn:microsoft.com/office/officeart/2005/8/layout/list1"/>
    <dgm:cxn modelId="{1B99A4DB-D7E1-4491-9479-36669D2F2D8F}" type="presParOf" srcId="{04415830-7C0F-4595-B5AA-EEF738C93BD7}" destId="{F1543747-3483-4E9F-B573-AC95FA0305D3}" srcOrd="0" destOrd="0" presId="urn:microsoft.com/office/officeart/2005/8/layout/list1"/>
    <dgm:cxn modelId="{59A5822E-DCBB-4F42-835F-553AB2558C28}" type="presParOf" srcId="{04415830-7C0F-4595-B5AA-EEF738C93BD7}" destId="{66944944-E554-4E23-A9B6-DDBB26CD5E63}" srcOrd="1" destOrd="0" presId="urn:microsoft.com/office/officeart/2005/8/layout/list1"/>
    <dgm:cxn modelId="{1B7C1CE6-615A-4245-AE3C-47B2FE7E5E92}" type="presParOf" srcId="{1A4D072A-14D0-42AE-92A1-4CA06E579938}" destId="{A950541E-F58E-4577-A262-035E2B94229C}" srcOrd="13" destOrd="0" presId="urn:microsoft.com/office/officeart/2005/8/layout/list1"/>
    <dgm:cxn modelId="{C47A11C2-6D12-473D-8C55-D74700A9044A}" type="presParOf" srcId="{1A4D072A-14D0-42AE-92A1-4CA06E579938}" destId="{25EF7EBB-B223-41CF-BEDD-2B58433CFCBD}" srcOrd="14" destOrd="0" presId="urn:microsoft.com/office/officeart/2005/8/layout/list1"/>
    <dgm:cxn modelId="{C67CE507-CE7D-4C96-9FF0-724197325373}" type="presParOf" srcId="{1A4D072A-14D0-42AE-92A1-4CA06E579938}" destId="{5D0E9341-BFE3-4B6C-9970-3CD92ED20EBA}" srcOrd="15" destOrd="0" presId="urn:microsoft.com/office/officeart/2005/8/layout/list1"/>
    <dgm:cxn modelId="{AF56B05B-6238-433B-A1F1-503DC42103E9}" type="presParOf" srcId="{1A4D072A-14D0-42AE-92A1-4CA06E579938}" destId="{A824F56E-D930-4F75-9AF7-E88CACE51A40}" srcOrd="16" destOrd="0" presId="urn:microsoft.com/office/officeart/2005/8/layout/list1"/>
    <dgm:cxn modelId="{D35A778E-3B91-4684-8BA1-18988CA64490}" type="presParOf" srcId="{A824F56E-D930-4F75-9AF7-E88CACE51A40}" destId="{A986F010-E548-43A4-B750-CD3E68E231B8}" srcOrd="0" destOrd="0" presId="urn:microsoft.com/office/officeart/2005/8/layout/list1"/>
    <dgm:cxn modelId="{3A4E7835-7727-4F3B-BF81-5C0260B27E64}" type="presParOf" srcId="{A824F56E-D930-4F75-9AF7-E88CACE51A40}" destId="{AE4DD156-5974-4534-A82F-2FD40D3CB2F4}" srcOrd="1" destOrd="0" presId="urn:microsoft.com/office/officeart/2005/8/layout/list1"/>
    <dgm:cxn modelId="{8D304433-E2E6-469B-90B9-7EFEB82B7E7E}" type="presParOf" srcId="{1A4D072A-14D0-42AE-92A1-4CA06E579938}" destId="{7CF14B3F-158C-4D8C-B917-E28A85A49D7A}" srcOrd="17" destOrd="0" presId="urn:microsoft.com/office/officeart/2005/8/layout/list1"/>
    <dgm:cxn modelId="{83F0F308-5260-4A39-A175-C8FAD2E53EE1}" type="presParOf" srcId="{1A4D072A-14D0-42AE-92A1-4CA06E579938}" destId="{1060D1E9-988C-4A62-93A7-D90DBA2FAED7}" srcOrd="18" destOrd="0" presId="urn:microsoft.com/office/officeart/2005/8/layout/list1"/>
    <dgm:cxn modelId="{9A7BD50C-2EFA-4598-A61B-DA28CE9A790E}" type="presParOf" srcId="{1A4D072A-14D0-42AE-92A1-4CA06E579938}" destId="{2713F303-CE0E-4015-A378-201E3F8EF16D}" srcOrd="19" destOrd="0" presId="urn:microsoft.com/office/officeart/2005/8/layout/list1"/>
    <dgm:cxn modelId="{544E59EC-0154-4FFA-BC44-1DB82E8F76B3}" type="presParOf" srcId="{1A4D072A-14D0-42AE-92A1-4CA06E579938}" destId="{F4497E77-FD98-4BED-8B56-E446C0BAECE6}" srcOrd="20" destOrd="0" presId="urn:microsoft.com/office/officeart/2005/8/layout/list1"/>
    <dgm:cxn modelId="{89A1F80C-D635-483E-A033-2F287D4C14ED}" type="presParOf" srcId="{F4497E77-FD98-4BED-8B56-E446C0BAECE6}" destId="{C14A27BB-05D2-48CF-A1C8-3164B2ED8ED2}" srcOrd="0" destOrd="0" presId="urn:microsoft.com/office/officeart/2005/8/layout/list1"/>
    <dgm:cxn modelId="{8600088F-FD34-4F64-BFDA-752C9337FA83}" type="presParOf" srcId="{F4497E77-FD98-4BED-8B56-E446C0BAECE6}" destId="{5893263F-2C92-4D29-9A0B-1F53A4CE814C}" srcOrd="1" destOrd="0" presId="urn:microsoft.com/office/officeart/2005/8/layout/list1"/>
    <dgm:cxn modelId="{A79407FD-7940-41F4-B2E0-1F7B8DBFBD34}" type="presParOf" srcId="{1A4D072A-14D0-42AE-92A1-4CA06E579938}" destId="{848E8BBA-AD05-4F20-8EFE-1604EEB8754E}" srcOrd="21" destOrd="0" presId="urn:microsoft.com/office/officeart/2005/8/layout/list1"/>
    <dgm:cxn modelId="{12281160-3871-4CC6-99EC-F804DFF623C9}" type="presParOf" srcId="{1A4D072A-14D0-42AE-92A1-4CA06E579938}" destId="{F9AC5AB7-6DCE-4A1C-8FDC-62E9EB425BD1}" srcOrd="22" destOrd="0" presId="urn:microsoft.com/office/officeart/2005/8/layout/list1"/>
    <dgm:cxn modelId="{CDBDAEF2-6879-4453-B4FB-E29E87504247}" type="presParOf" srcId="{1A4D072A-14D0-42AE-92A1-4CA06E579938}" destId="{919E8872-D5FD-4CBB-8454-3B0499A244B5}" srcOrd="23" destOrd="0" presId="urn:microsoft.com/office/officeart/2005/8/layout/list1"/>
    <dgm:cxn modelId="{FC4B753F-1AEF-4EFD-9EA9-28A8D3D10404}" type="presParOf" srcId="{1A4D072A-14D0-42AE-92A1-4CA06E579938}" destId="{1C7F4D2E-41AF-40FB-994E-83F049A9B11F}" srcOrd="24" destOrd="0" presId="urn:microsoft.com/office/officeart/2005/8/layout/list1"/>
    <dgm:cxn modelId="{2AED0177-B7B5-4D95-8F5D-F225163A48BF}" type="presParOf" srcId="{1C7F4D2E-41AF-40FB-994E-83F049A9B11F}" destId="{BC47DC60-9063-4054-A07E-3E1C935C034F}" srcOrd="0" destOrd="0" presId="urn:microsoft.com/office/officeart/2005/8/layout/list1"/>
    <dgm:cxn modelId="{CCEADA76-3C1D-4F2F-91BD-49ACD3E9C1BC}" type="presParOf" srcId="{1C7F4D2E-41AF-40FB-994E-83F049A9B11F}" destId="{CAC39637-9C77-4181-8CA6-75F33B953A25}" srcOrd="1" destOrd="0" presId="urn:microsoft.com/office/officeart/2005/8/layout/list1"/>
    <dgm:cxn modelId="{D74FD49B-B391-4585-9E1A-5766654E42B4}" type="presParOf" srcId="{1A4D072A-14D0-42AE-92A1-4CA06E579938}" destId="{339BAF95-9D07-448A-9D6A-D9A47E2A513B}" srcOrd="25" destOrd="0" presId="urn:microsoft.com/office/officeart/2005/8/layout/list1"/>
    <dgm:cxn modelId="{66588ACB-F976-4614-8542-7CB7EDF7B1CD}" type="presParOf" srcId="{1A4D072A-14D0-42AE-92A1-4CA06E579938}" destId="{1AAC9603-7D62-4263-BA7C-1745B5A07EDA}" srcOrd="26" destOrd="0" presId="urn:microsoft.com/office/officeart/2005/8/layout/lis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B4125AA-CE93-4AAE-A7CF-6AA29692ECA4}">
      <dsp:nvSpPr>
        <dsp:cNvPr id="0" name=""/>
        <dsp:cNvSpPr/>
      </dsp:nvSpPr>
      <dsp:spPr>
        <a:xfrm>
          <a:off x="2096462" y="125171"/>
          <a:ext cx="7081902" cy="1565064"/>
        </a:xfrm>
        <a:prstGeom prst="rect">
          <a:avLst/>
        </a:prstGeom>
        <a:solidFill>
          <a:schemeClr val="lt1">
            <a:alpha val="40000"/>
            <a:hueOff val="0"/>
            <a:satOff val="0"/>
            <a:lumOff val="0"/>
            <a:alphaOff val="0"/>
          </a:schemeClr>
        </a:solidFill>
        <a:ln w="6350" cap="flat" cmpd="sng" algn="ctr">
          <a:solidFill>
            <a:schemeClr val="accent1">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1060070" tIns="80010" rIns="80010" bIns="80010" numCol="1" spcCol="1270" anchor="ctr" anchorCtr="0">
          <a:noAutofit/>
        </a:bodyPr>
        <a:lstStyle/>
        <a:p>
          <a:pPr marL="0" lvl="0" indent="0" algn="l" defTabSz="933450">
            <a:lnSpc>
              <a:spcPct val="90000"/>
            </a:lnSpc>
            <a:spcBef>
              <a:spcPct val="0"/>
            </a:spcBef>
            <a:spcAft>
              <a:spcPct val="35000"/>
            </a:spcAft>
            <a:buNone/>
          </a:pPr>
          <a:r>
            <a:rPr lang="vi-VN" sz="2100" kern="1200" dirty="0"/>
            <a:t>Bốn là, phát triển mạnh mẽ lực lượng sản xuất với trình độ khoa học, công nghệ ngày càng cao; đồng thời hoàn thiện quan hệ sản xuất trong nền kinh tế thị trường định hướng xã hội chủ nghĩa.</a:t>
          </a:r>
          <a:endParaRPr lang="en-US" sz="2100" kern="1200" dirty="0"/>
        </a:p>
      </dsp:txBody>
      <dsp:txXfrm>
        <a:off x="2096462" y="125171"/>
        <a:ext cx="7081902" cy="1565064"/>
      </dsp:txXfrm>
    </dsp:sp>
    <dsp:sp modelId="{26182B31-8D6C-4488-90DA-5D7120E43DFB}">
      <dsp:nvSpPr>
        <dsp:cNvPr id="0" name=""/>
        <dsp:cNvSpPr/>
      </dsp:nvSpPr>
      <dsp:spPr>
        <a:xfrm>
          <a:off x="1508215" y="0"/>
          <a:ext cx="1095544" cy="1643317"/>
        </a:xfrm>
        <a:prstGeom prst="rect">
          <a:avLst/>
        </a:prstGeom>
        <a:blipFill rotWithShape="1">
          <a:blip xmlns:r="http://schemas.openxmlformats.org/officeDocument/2006/relationships" r:embed="rId1"/>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4BABFFB5-7390-4DC3-9B22-AF44542E26FE}">
      <dsp:nvSpPr>
        <dsp:cNvPr id="0" name=""/>
        <dsp:cNvSpPr/>
      </dsp:nvSpPr>
      <dsp:spPr>
        <a:xfrm>
          <a:off x="1933340" y="2205348"/>
          <a:ext cx="7351154" cy="1612016"/>
        </a:xfrm>
        <a:prstGeom prst="rect">
          <a:avLst/>
        </a:prstGeom>
        <a:solidFill>
          <a:schemeClr val="lt1">
            <a:alpha val="40000"/>
            <a:hueOff val="0"/>
            <a:satOff val="0"/>
            <a:lumOff val="0"/>
            <a:alphaOff val="0"/>
          </a:schemeClr>
        </a:solidFill>
        <a:ln w="6350" cap="flat" cmpd="sng" algn="ctr">
          <a:solidFill>
            <a:schemeClr val="accent1">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1091872" tIns="80010" rIns="80010" bIns="80010" numCol="1" spcCol="1270" anchor="ctr" anchorCtr="0">
          <a:noAutofit/>
        </a:bodyPr>
        <a:lstStyle/>
        <a:p>
          <a:pPr marL="0" lvl="0" indent="0" algn="l" defTabSz="933450">
            <a:lnSpc>
              <a:spcPct val="90000"/>
            </a:lnSpc>
            <a:spcBef>
              <a:spcPct val="0"/>
            </a:spcBef>
            <a:spcAft>
              <a:spcPct val="35000"/>
            </a:spcAft>
            <a:buNone/>
          </a:pPr>
          <a:r>
            <a:rPr lang="vi-VN" sz="2100" kern="1200" dirty="0"/>
            <a:t>Năm là, xây dựng nền kinh tế độc lập, tự chủ ngày càng cao trong điều kiện hội nhập quốc tế ngày càng sâu rộng</a:t>
          </a:r>
          <a:endParaRPr lang="en-US" sz="2100" kern="1200" dirty="0"/>
        </a:p>
      </dsp:txBody>
      <dsp:txXfrm>
        <a:off x="1933340" y="2205348"/>
        <a:ext cx="7351154" cy="1612016"/>
      </dsp:txXfrm>
    </dsp:sp>
    <dsp:sp modelId="{62251A64-D38D-428E-BE12-2B57A973C88D}">
      <dsp:nvSpPr>
        <dsp:cNvPr id="0" name=""/>
        <dsp:cNvSpPr/>
      </dsp:nvSpPr>
      <dsp:spPr>
        <a:xfrm>
          <a:off x="1391455" y="1943586"/>
          <a:ext cx="1128411" cy="1692616"/>
        </a:xfrm>
        <a:prstGeom prst="rect">
          <a:avLst/>
        </a:prstGeom>
        <a:blipFill rotWithShape="1">
          <a:blip xmlns:r="http://schemas.openxmlformats.org/officeDocument/2006/relationships" r:embed="rId2"/>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7054E6C-B4FA-45F2-AFDE-8D06F325775F}">
      <dsp:nvSpPr>
        <dsp:cNvPr id="0" name=""/>
        <dsp:cNvSpPr/>
      </dsp:nvSpPr>
      <dsp:spPr>
        <a:xfrm>
          <a:off x="320231" y="1176434"/>
          <a:ext cx="5554677" cy="1735836"/>
        </a:xfrm>
        <a:prstGeom prst="rect">
          <a:avLst/>
        </a:prstGeom>
        <a:solidFill>
          <a:schemeClr val="lt1">
            <a:alpha val="40000"/>
            <a:hueOff val="0"/>
            <a:satOff val="0"/>
            <a:lumOff val="0"/>
            <a:alphaOff val="0"/>
          </a:schemeClr>
        </a:solidFill>
        <a:ln w="6350" cap="flat" cmpd="sng" algn="ctr">
          <a:solidFill>
            <a:schemeClr val="accent1">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1175740" tIns="91440" rIns="91440" bIns="91440" numCol="1" spcCol="1270" anchor="ctr" anchorCtr="0">
          <a:noAutofit/>
        </a:bodyPr>
        <a:lstStyle/>
        <a:p>
          <a:pPr marL="0" lvl="0" indent="0" algn="l" defTabSz="1066800">
            <a:lnSpc>
              <a:spcPct val="90000"/>
            </a:lnSpc>
            <a:spcBef>
              <a:spcPct val="0"/>
            </a:spcBef>
            <a:spcAft>
              <a:spcPct val="35000"/>
            </a:spcAft>
            <a:buNone/>
          </a:pPr>
          <a:r>
            <a:rPr lang="vi-VN" sz="2400" kern="1200" dirty="0"/>
            <a:t>- Định hướng đổi mới mô hình tăng trưởng, cơ cấu lại nền kinh tế</a:t>
          </a:r>
          <a:endParaRPr lang="en-US" sz="2400" kern="1200" dirty="0"/>
        </a:p>
      </dsp:txBody>
      <dsp:txXfrm>
        <a:off x="320231" y="1176434"/>
        <a:ext cx="5554677" cy="1735836"/>
      </dsp:txXfrm>
    </dsp:sp>
    <dsp:sp modelId="{7425F3F4-F2C6-4CD8-8A11-9AF50A2D3297}">
      <dsp:nvSpPr>
        <dsp:cNvPr id="0" name=""/>
        <dsp:cNvSpPr/>
      </dsp:nvSpPr>
      <dsp:spPr>
        <a:xfrm>
          <a:off x="88786" y="925702"/>
          <a:ext cx="1215085" cy="1822628"/>
        </a:xfrm>
        <a:prstGeom prst="rect">
          <a:avLst/>
        </a:prstGeom>
        <a:solidFill>
          <a:schemeClr val="accent1">
            <a:tint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A0727FDF-003E-47B3-8EE5-D0C783EE2958}">
      <dsp:nvSpPr>
        <dsp:cNvPr id="0" name=""/>
        <dsp:cNvSpPr/>
      </dsp:nvSpPr>
      <dsp:spPr>
        <a:xfrm>
          <a:off x="6310970" y="1176434"/>
          <a:ext cx="5554677" cy="1735836"/>
        </a:xfrm>
        <a:prstGeom prst="rect">
          <a:avLst/>
        </a:prstGeom>
        <a:solidFill>
          <a:schemeClr val="lt1">
            <a:alpha val="40000"/>
            <a:hueOff val="0"/>
            <a:satOff val="0"/>
            <a:lumOff val="0"/>
            <a:alphaOff val="0"/>
          </a:schemeClr>
        </a:solidFill>
        <a:ln w="6350" cap="flat" cmpd="sng" algn="ctr">
          <a:solidFill>
            <a:schemeClr val="accent1">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1211012" tIns="91440" rIns="91440" bIns="91440" numCol="1" spcCol="1270" anchor="ctr" anchorCtr="0">
          <a:noAutofit/>
        </a:bodyPr>
        <a:lstStyle/>
        <a:p>
          <a:pPr marL="0" lvl="0" indent="0" algn="l" defTabSz="1066800">
            <a:lnSpc>
              <a:spcPct val="90000"/>
            </a:lnSpc>
            <a:spcBef>
              <a:spcPct val="0"/>
            </a:spcBef>
            <a:spcAft>
              <a:spcPct val="35000"/>
            </a:spcAft>
            <a:buNone/>
          </a:pPr>
          <a:r>
            <a:rPr lang="vi-VN" sz="2400" kern="1200" dirty="0"/>
            <a:t>- Đẩy mạnh công nghiệp hóa, hiện đại hóa, phấn đấu sớm đưa nước ta cơ bản trở thành nước công nghiệp theo hướng hiện đại </a:t>
          </a:r>
          <a:endParaRPr lang="en-US" sz="2400" kern="1200" dirty="0"/>
        </a:p>
      </dsp:txBody>
      <dsp:txXfrm>
        <a:off x="6310970" y="1176434"/>
        <a:ext cx="5554677" cy="1735836"/>
      </dsp:txXfrm>
    </dsp:sp>
    <dsp:sp modelId="{B67088BB-0B74-4595-A3C4-43D1DE4EEDE1}">
      <dsp:nvSpPr>
        <dsp:cNvPr id="0" name=""/>
        <dsp:cNvSpPr/>
      </dsp:nvSpPr>
      <dsp:spPr>
        <a:xfrm>
          <a:off x="6079525" y="925702"/>
          <a:ext cx="1215085" cy="1822628"/>
        </a:xfrm>
        <a:prstGeom prst="rect">
          <a:avLst/>
        </a:prstGeom>
        <a:solidFill>
          <a:schemeClr val="accent1">
            <a:tint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EBF3BE0-B408-49BE-9A94-6E8D5FF71F75}">
      <dsp:nvSpPr>
        <dsp:cNvPr id="0" name=""/>
        <dsp:cNvSpPr/>
      </dsp:nvSpPr>
      <dsp:spPr>
        <a:xfrm>
          <a:off x="0" y="394888"/>
          <a:ext cx="11479304" cy="42840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F48E3EBC-F89D-44B0-B183-809687F09BCA}">
      <dsp:nvSpPr>
        <dsp:cNvPr id="0" name=""/>
        <dsp:cNvSpPr/>
      </dsp:nvSpPr>
      <dsp:spPr>
        <a:xfrm>
          <a:off x="546500" y="143968"/>
          <a:ext cx="10929990" cy="50184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03723" tIns="0" rIns="303723" bIns="0" numCol="1" spcCol="1270" anchor="ctr" anchorCtr="0">
          <a:noAutofit/>
        </a:bodyPr>
        <a:lstStyle/>
        <a:p>
          <a:pPr marL="0" lvl="0" indent="0" algn="l" defTabSz="1066800">
            <a:lnSpc>
              <a:spcPct val="90000"/>
            </a:lnSpc>
            <a:spcBef>
              <a:spcPct val="0"/>
            </a:spcBef>
            <a:spcAft>
              <a:spcPct val="35000"/>
            </a:spcAft>
            <a:buNone/>
          </a:pPr>
          <a:r>
            <a:rPr lang="en-US" sz="2400" kern="1200" dirty="0"/>
            <a:t>+ </a:t>
          </a:r>
          <a:r>
            <a:rPr lang="en-US" sz="2400" kern="1200" dirty="0" err="1"/>
            <a:t>Phát</a:t>
          </a:r>
          <a:r>
            <a:rPr lang="en-US" sz="2400" kern="1200" dirty="0"/>
            <a:t> </a:t>
          </a:r>
          <a:r>
            <a:rPr lang="en-US" sz="2400" kern="1200" dirty="0" err="1"/>
            <a:t>triển</a:t>
          </a:r>
          <a:r>
            <a:rPr lang="en-US" sz="2400" kern="1200" dirty="0"/>
            <a:t> </a:t>
          </a:r>
          <a:r>
            <a:rPr lang="en-US" sz="2400" kern="1200" dirty="0" err="1"/>
            <a:t>công</a:t>
          </a:r>
          <a:r>
            <a:rPr lang="en-US" sz="2400" kern="1200" dirty="0"/>
            <a:t> </a:t>
          </a:r>
          <a:r>
            <a:rPr lang="en-US" sz="2400" kern="1200" dirty="0" err="1"/>
            <a:t>nghiệp</a:t>
          </a:r>
          <a:r>
            <a:rPr lang="en-US" sz="2400" kern="1200" dirty="0"/>
            <a:t> </a:t>
          </a:r>
        </a:p>
      </dsp:txBody>
      <dsp:txXfrm>
        <a:off x="570998" y="168466"/>
        <a:ext cx="10880994" cy="452844"/>
      </dsp:txXfrm>
    </dsp:sp>
    <dsp:sp modelId="{05FD87D3-E016-4F26-ADDB-B639FD6515E1}">
      <dsp:nvSpPr>
        <dsp:cNvPr id="0" name=""/>
        <dsp:cNvSpPr/>
      </dsp:nvSpPr>
      <dsp:spPr>
        <a:xfrm>
          <a:off x="0" y="1166008"/>
          <a:ext cx="11479304" cy="42840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C03965B1-8863-45CC-833E-0006A0ACA6C6}">
      <dsp:nvSpPr>
        <dsp:cNvPr id="0" name=""/>
        <dsp:cNvSpPr/>
      </dsp:nvSpPr>
      <dsp:spPr>
        <a:xfrm>
          <a:off x="546500" y="915088"/>
          <a:ext cx="10929990" cy="50184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03723" tIns="0" rIns="303723" bIns="0" numCol="1" spcCol="1270" anchor="ctr" anchorCtr="0">
          <a:noAutofit/>
        </a:bodyPr>
        <a:lstStyle/>
        <a:p>
          <a:pPr marL="0" lvl="0" indent="0" algn="l" defTabSz="1066800">
            <a:lnSpc>
              <a:spcPct val="90000"/>
            </a:lnSpc>
            <a:spcBef>
              <a:spcPct val="0"/>
            </a:spcBef>
            <a:spcAft>
              <a:spcPct val="35000"/>
            </a:spcAft>
            <a:buNone/>
          </a:pPr>
          <a:r>
            <a:rPr lang="en-US" sz="2400" kern="1200" dirty="0"/>
            <a:t>+ </a:t>
          </a:r>
          <a:r>
            <a:rPr lang="en-US" sz="2400" kern="1200" dirty="0" err="1"/>
            <a:t>Phát</a:t>
          </a:r>
          <a:r>
            <a:rPr lang="en-US" sz="2400" kern="1200" dirty="0"/>
            <a:t> </a:t>
          </a:r>
          <a:r>
            <a:rPr lang="en-US" sz="2400" kern="1200" dirty="0" err="1"/>
            <a:t>triển</a:t>
          </a:r>
          <a:r>
            <a:rPr lang="en-US" sz="2400" kern="1200" dirty="0"/>
            <a:t> </a:t>
          </a:r>
          <a:r>
            <a:rPr lang="en-US" sz="2400" kern="1200" dirty="0" err="1"/>
            <a:t>nông</a:t>
          </a:r>
          <a:r>
            <a:rPr lang="en-US" sz="2400" kern="1200" dirty="0"/>
            <a:t> </a:t>
          </a:r>
          <a:r>
            <a:rPr lang="en-US" sz="2400" kern="1200" dirty="0" err="1"/>
            <a:t>nghiệp</a:t>
          </a:r>
          <a:r>
            <a:rPr lang="en-US" sz="2400" kern="1200" dirty="0"/>
            <a:t> </a:t>
          </a:r>
          <a:r>
            <a:rPr lang="en-US" sz="2400" kern="1200" dirty="0" err="1"/>
            <a:t>và</a:t>
          </a:r>
          <a:r>
            <a:rPr lang="en-US" sz="2400" kern="1200" dirty="0"/>
            <a:t> </a:t>
          </a:r>
          <a:r>
            <a:rPr lang="en-US" sz="2400" kern="1200" dirty="0" err="1"/>
            <a:t>kinh</a:t>
          </a:r>
          <a:r>
            <a:rPr lang="en-US" sz="2400" kern="1200" dirty="0"/>
            <a:t> </a:t>
          </a:r>
          <a:r>
            <a:rPr lang="en-US" sz="2400" kern="1200" dirty="0" err="1"/>
            <a:t>tế</a:t>
          </a:r>
          <a:r>
            <a:rPr lang="en-US" sz="2400" kern="1200" dirty="0"/>
            <a:t> </a:t>
          </a:r>
          <a:r>
            <a:rPr lang="en-US" sz="2400" kern="1200" dirty="0" err="1"/>
            <a:t>nông</a:t>
          </a:r>
          <a:r>
            <a:rPr lang="en-US" sz="2400" kern="1200" dirty="0"/>
            <a:t> </a:t>
          </a:r>
          <a:r>
            <a:rPr lang="en-US" sz="2400" kern="1200" dirty="0" err="1"/>
            <a:t>thôn</a:t>
          </a:r>
          <a:r>
            <a:rPr lang="en-US" sz="2400" kern="1200" dirty="0"/>
            <a:t> </a:t>
          </a:r>
          <a:r>
            <a:rPr lang="en-US" sz="2400" kern="1200" dirty="0" err="1"/>
            <a:t>gắn</a:t>
          </a:r>
          <a:r>
            <a:rPr lang="en-US" sz="2400" kern="1200" dirty="0"/>
            <a:t> </a:t>
          </a:r>
          <a:r>
            <a:rPr lang="en-US" sz="2400" kern="1200" dirty="0" err="1"/>
            <a:t>với</a:t>
          </a:r>
          <a:r>
            <a:rPr lang="en-US" sz="2400" kern="1200" dirty="0"/>
            <a:t> </a:t>
          </a:r>
          <a:r>
            <a:rPr lang="en-US" sz="2400" kern="1200" dirty="0" err="1"/>
            <a:t>xây</a:t>
          </a:r>
          <a:r>
            <a:rPr lang="en-US" sz="2400" kern="1200" dirty="0"/>
            <a:t> </a:t>
          </a:r>
          <a:r>
            <a:rPr lang="en-US" sz="2400" kern="1200" dirty="0" err="1"/>
            <a:t>dựng</a:t>
          </a:r>
          <a:r>
            <a:rPr lang="en-US" sz="2400" kern="1200" dirty="0"/>
            <a:t> </a:t>
          </a:r>
          <a:r>
            <a:rPr lang="en-US" sz="2400" kern="1200" dirty="0" err="1"/>
            <a:t>nông</a:t>
          </a:r>
          <a:r>
            <a:rPr lang="en-US" sz="2400" kern="1200" dirty="0"/>
            <a:t> </a:t>
          </a:r>
          <a:r>
            <a:rPr lang="en-US" sz="2400" kern="1200" dirty="0" err="1"/>
            <a:t>thôn</a:t>
          </a:r>
          <a:r>
            <a:rPr lang="en-US" sz="2400" kern="1200" dirty="0"/>
            <a:t> </a:t>
          </a:r>
          <a:r>
            <a:rPr lang="en-US" sz="2400" kern="1200" dirty="0" err="1"/>
            <a:t>mới</a:t>
          </a:r>
          <a:endParaRPr lang="en-US" sz="2400" kern="1200" dirty="0"/>
        </a:p>
      </dsp:txBody>
      <dsp:txXfrm>
        <a:off x="570998" y="939586"/>
        <a:ext cx="10880994" cy="452844"/>
      </dsp:txXfrm>
    </dsp:sp>
    <dsp:sp modelId="{95880B68-F3C6-46CC-89D2-7E53F5E00AF0}">
      <dsp:nvSpPr>
        <dsp:cNvPr id="0" name=""/>
        <dsp:cNvSpPr/>
      </dsp:nvSpPr>
      <dsp:spPr>
        <a:xfrm>
          <a:off x="0" y="1937128"/>
          <a:ext cx="11479304" cy="42840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FCCAAE00-E880-4DE8-AEDA-04CA15299D0A}">
      <dsp:nvSpPr>
        <dsp:cNvPr id="0" name=""/>
        <dsp:cNvSpPr/>
      </dsp:nvSpPr>
      <dsp:spPr>
        <a:xfrm>
          <a:off x="546500" y="1686208"/>
          <a:ext cx="10929990" cy="50184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03723" tIns="0" rIns="303723" bIns="0" numCol="1" spcCol="1270" anchor="ctr" anchorCtr="0">
          <a:noAutofit/>
        </a:bodyPr>
        <a:lstStyle/>
        <a:p>
          <a:pPr marL="0" lvl="0" indent="0" algn="l" defTabSz="1066800">
            <a:lnSpc>
              <a:spcPct val="90000"/>
            </a:lnSpc>
            <a:spcBef>
              <a:spcPct val="0"/>
            </a:spcBef>
            <a:spcAft>
              <a:spcPct val="35000"/>
            </a:spcAft>
            <a:buNone/>
          </a:pPr>
          <a:r>
            <a:rPr lang="en-US" sz="2400" kern="1200" dirty="0"/>
            <a:t>+ </a:t>
          </a:r>
          <a:r>
            <a:rPr lang="en-US" sz="2400" kern="1200" dirty="0" err="1"/>
            <a:t>Phát</a:t>
          </a:r>
          <a:r>
            <a:rPr lang="en-US" sz="2400" kern="1200" dirty="0"/>
            <a:t> </a:t>
          </a:r>
          <a:r>
            <a:rPr lang="en-US" sz="2400" kern="1200" dirty="0" err="1"/>
            <a:t>triển</a:t>
          </a:r>
          <a:r>
            <a:rPr lang="en-US" sz="2400" kern="1200" dirty="0"/>
            <a:t> </a:t>
          </a:r>
          <a:r>
            <a:rPr lang="en-US" sz="2400" kern="1200" dirty="0" err="1"/>
            <a:t>khu</a:t>
          </a:r>
          <a:r>
            <a:rPr lang="en-US" sz="2400" kern="1200" dirty="0"/>
            <a:t> </a:t>
          </a:r>
          <a:r>
            <a:rPr lang="en-US" sz="2400" kern="1200" dirty="0" err="1"/>
            <a:t>vực</a:t>
          </a:r>
          <a:r>
            <a:rPr lang="en-US" sz="2400" kern="1200" dirty="0"/>
            <a:t> </a:t>
          </a:r>
          <a:r>
            <a:rPr lang="en-US" sz="2400" kern="1200" dirty="0" err="1"/>
            <a:t>dịch</a:t>
          </a:r>
          <a:r>
            <a:rPr lang="en-US" sz="2400" kern="1200" dirty="0"/>
            <a:t> </a:t>
          </a:r>
          <a:r>
            <a:rPr lang="en-US" sz="2400" kern="1200" dirty="0" err="1"/>
            <a:t>vụ</a:t>
          </a:r>
          <a:endParaRPr lang="en-US" sz="2400" kern="1200" dirty="0"/>
        </a:p>
      </dsp:txBody>
      <dsp:txXfrm>
        <a:off x="570998" y="1710706"/>
        <a:ext cx="10880994" cy="452844"/>
      </dsp:txXfrm>
    </dsp:sp>
    <dsp:sp modelId="{25EF7EBB-B223-41CF-BEDD-2B58433CFCBD}">
      <dsp:nvSpPr>
        <dsp:cNvPr id="0" name=""/>
        <dsp:cNvSpPr/>
      </dsp:nvSpPr>
      <dsp:spPr>
        <a:xfrm>
          <a:off x="0" y="2708248"/>
          <a:ext cx="11479304" cy="42840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66944944-E554-4E23-A9B6-DDBB26CD5E63}">
      <dsp:nvSpPr>
        <dsp:cNvPr id="0" name=""/>
        <dsp:cNvSpPr/>
      </dsp:nvSpPr>
      <dsp:spPr>
        <a:xfrm>
          <a:off x="546500" y="2457329"/>
          <a:ext cx="10929990" cy="50184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03723" tIns="0" rIns="303723" bIns="0" numCol="1" spcCol="1270" anchor="ctr" anchorCtr="0">
          <a:noAutofit/>
        </a:bodyPr>
        <a:lstStyle/>
        <a:p>
          <a:pPr marL="0" lvl="0" indent="0" algn="l" defTabSz="1066800">
            <a:lnSpc>
              <a:spcPct val="90000"/>
            </a:lnSpc>
            <a:spcBef>
              <a:spcPct val="0"/>
            </a:spcBef>
            <a:spcAft>
              <a:spcPct val="35000"/>
            </a:spcAft>
            <a:buNone/>
          </a:pPr>
          <a:r>
            <a:rPr lang="vi-VN" sz="2400" i="1" kern="1200" dirty="0"/>
            <a:t>+ </a:t>
          </a:r>
          <a:r>
            <a:rPr lang="nl-NL" sz="2400" i="1" kern="1200" dirty="0"/>
            <a:t>Phát triển kinh tế biển</a:t>
          </a:r>
          <a:endParaRPr lang="en-US" sz="2400" kern="1200" dirty="0"/>
        </a:p>
      </dsp:txBody>
      <dsp:txXfrm>
        <a:off x="570998" y="2481827"/>
        <a:ext cx="10880994" cy="452844"/>
      </dsp:txXfrm>
    </dsp:sp>
    <dsp:sp modelId="{1060D1E9-988C-4A62-93A7-D90DBA2FAED7}">
      <dsp:nvSpPr>
        <dsp:cNvPr id="0" name=""/>
        <dsp:cNvSpPr/>
      </dsp:nvSpPr>
      <dsp:spPr>
        <a:xfrm>
          <a:off x="0" y="3479369"/>
          <a:ext cx="11479304" cy="42840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AE4DD156-5974-4534-A82F-2FD40D3CB2F4}">
      <dsp:nvSpPr>
        <dsp:cNvPr id="0" name=""/>
        <dsp:cNvSpPr/>
      </dsp:nvSpPr>
      <dsp:spPr>
        <a:xfrm>
          <a:off x="546500" y="3228449"/>
          <a:ext cx="10929990" cy="50184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03723" tIns="0" rIns="303723" bIns="0" numCol="1" spcCol="1270" anchor="ctr" anchorCtr="0">
          <a:noAutofit/>
        </a:bodyPr>
        <a:lstStyle/>
        <a:p>
          <a:pPr marL="0" lvl="0" indent="0" algn="l" defTabSz="1066800">
            <a:lnSpc>
              <a:spcPct val="90000"/>
            </a:lnSpc>
            <a:spcBef>
              <a:spcPct val="0"/>
            </a:spcBef>
            <a:spcAft>
              <a:spcPct val="35000"/>
            </a:spcAft>
            <a:buNone/>
          </a:pPr>
          <a:r>
            <a:rPr lang="en-US" sz="2400" kern="1200" dirty="0"/>
            <a:t>+ </a:t>
          </a:r>
          <a:r>
            <a:rPr lang="en-US" sz="2400" kern="1200" dirty="0" err="1"/>
            <a:t>Phát</a:t>
          </a:r>
          <a:r>
            <a:rPr lang="en-US" sz="2400" kern="1200" dirty="0"/>
            <a:t> </a:t>
          </a:r>
          <a:r>
            <a:rPr lang="en-US" sz="2400" kern="1200" dirty="0" err="1"/>
            <a:t>triển</a:t>
          </a:r>
          <a:r>
            <a:rPr lang="en-US" sz="2400" kern="1200" dirty="0"/>
            <a:t> </a:t>
          </a:r>
          <a:r>
            <a:rPr lang="en-US" sz="2400" kern="1200" dirty="0" err="1"/>
            <a:t>kinh</a:t>
          </a:r>
          <a:r>
            <a:rPr lang="en-US" sz="2400" kern="1200" dirty="0"/>
            <a:t> </a:t>
          </a:r>
          <a:r>
            <a:rPr lang="en-US" sz="2400" kern="1200" dirty="0" err="1"/>
            <a:t>tế</a:t>
          </a:r>
          <a:r>
            <a:rPr lang="en-US" sz="2400" kern="1200" dirty="0"/>
            <a:t> </a:t>
          </a:r>
          <a:r>
            <a:rPr lang="en-US" sz="2400" kern="1200" dirty="0" err="1"/>
            <a:t>vùng</a:t>
          </a:r>
          <a:r>
            <a:rPr lang="en-US" sz="2400" kern="1200" dirty="0"/>
            <a:t>, </a:t>
          </a:r>
          <a:r>
            <a:rPr lang="en-US" sz="2400" kern="1200" dirty="0" err="1"/>
            <a:t>liên</a:t>
          </a:r>
          <a:r>
            <a:rPr lang="en-US" sz="2400" kern="1200" dirty="0"/>
            <a:t> </a:t>
          </a:r>
          <a:r>
            <a:rPr lang="en-US" sz="2400" kern="1200" dirty="0" err="1"/>
            <a:t>vùng</a:t>
          </a:r>
          <a:endParaRPr lang="en-US" sz="2400" kern="1200" dirty="0"/>
        </a:p>
      </dsp:txBody>
      <dsp:txXfrm>
        <a:off x="570998" y="3252947"/>
        <a:ext cx="10880994" cy="452844"/>
      </dsp:txXfrm>
    </dsp:sp>
    <dsp:sp modelId="{F9AC5AB7-6DCE-4A1C-8FDC-62E9EB425BD1}">
      <dsp:nvSpPr>
        <dsp:cNvPr id="0" name=""/>
        <dsp:cNvSpPr/>
      </dsp:nvSpPr>
      <dsp:spPr>
        <a:xfrm>
          <a:off x="0" y="4250489"/>
          <a:ext cx="11479304" cy="42840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5893263F-2C92-4D29-9A0B-1F53A4CE814C}">
      <dsp:nvSpPr>
        <dsp:cNvPr id="0" name=""/>
        <dsp:cNvSpPr/>
      </dsp:nvSpPr>
      <dsp:spPr>
        <a:xfrm>
          <a:off x="546500" y="3999569"/>
          <a:ext cx="10929990" cy="50184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03723" tIns="0" rIns="303723" bIns="0" numCol="1" spcCol="1270" anchor="ctr" anchorCtr="0">
          <a:noAutofit/>
        </a:bodyPr>
        <a:lstStyle/>
        <a:p>
          <a:pPr marL="0" lvl="0" indent="0" algn="l" defTabSz="1066800">
            <a:lnSpc>
              <a:spcPct val="90000"/>
            </a:lnSpc>
            <a:spcBef>
              <a:spcPct val="0"/>
            </a:spcBef>
            <a:spcAft>
              <a:spcPct val="35000"/>
            </a:spcAft>
            <a:buNone/>
          </a:pPr>
          <a:r>
            <a:rPr lang="vi-VN" sz="2400" i="1" kern="1200" dirty="0"/>
            <a:t>+ </a:t>
          </a:r>
          <a:r>
            <a:rPr lang="nl-NL" sz="2400" i="1" kern="1200" dirty="0"/>
            <a:t>Phát triển đô thị </a:t>
          </a:r>
          <a:endParaRPr lang="en-US" sz="2400" kern="1200" dirty="0"/>
        </a:p>
      </dsp:txBody>
      <dsp:txXfrm>
        <a:off x="570998" y="4024067"/>
        <a:ext cx="10880994" cy="452844"/>
      </dsp:txXfrm>
    </dsp:sp>
    <dsp:sp modelId="{1AAC9603-7D62-4263-BA7C-1745B5A07EDA}">
      <dsp:nvSpPr>
        <dsp:cNvPr id="0" name=""/>
        <dsp:cNvSpPr/>
      </dsp:nvSpPr>
      <dsp:spPr>
        <a:xfrm>
          <a:off x="0" y="5021608"/>
          <a:ext cx="11479304" cy="42840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CAC39637-9C77-4181-8CA6-75F33B953A25}">
      <dsp:nvSpPr>
        <dsp:cNvPr id="0" name=""/>
        <dsp:cNvSpPr/>
      </dsp:nvSpPr>
      <dsp:spPr>
        <a:xfrm>
          <a:off x="546500" y="4770689"/>
          <a:ext cx="10929990" cy="50184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03723" tIns="0" rIns="303723" bIns="0" numCol="1" spcCol="1270" anchor="ctr" anchorCtr="0">
          <a:noAutofit/>
        </a:bodyPr>
        <a:lstStyle/>
        <a:p>
          <a:pPr marL="0" lvl="0" indent="0" algn="l" defTabSz="1066800">
            <a:lnSpc>
              <a:spcPct val="90000"/>
            </a:lnSpc>
            <a:spcBef>
              <a:spcPct val="0"/>
            </a:spcBef>
            <a:spcAft>
              <a:spcPct val="35000"/>
            </a:spcAft>
            <a:buNone/>
          </a:pPr>
          <a:r>
            <a:rPr lang="vi-VN" sz="2400" i="1" kern="1200" dirty="0"/>
            <a:t>+ </a:t>
          </a:r>
          <a:r>
            <a:rPr lang="nl-NL" sz="2400" i="1" kern="1200" dirty="0"/>
            <a:t>Xây dựng hệ thống kết cấu hạ tầng kinh tế-xã hội</a:t>
          </a:r>
          <a:endParaRPr lang="en-US" sz="2400" kern="1200" dirty="0"/>
        </a:p>
      </dsp:txBody>
      <dsp:txXfrm>
        <a:off x="570998" y="4795187"/>
        <a:ext cx="10880994" cy="452844"/>
      </dsp:txXfrm>
    </dsp:sp>
  </dsp:spTree>
</dsp:drawing>
</file>

<file path=ppt/diagrams/layout1.xml><?xml version="1.0" encoding="utf-8"?>
<dgm:layoutDef xmlns:dgm="http://schemas.openxmlformats.org/drawingml/2006/diagram" xmlns:a="http://schemas.openxmlformats.org/drawingml/2006/main" uniqueId="urn:microsoft.com/office/officeart/2008/layout/PictureStrips">
  <dgm:title val=""/>
  <dgm:desc val=""/>
  <dgm:catLst>
    <dgm:cat type="list" pri="12500"/>
    <dgm:cat type="picture" pri="13000"/>
    <dgm:cat type="pictureconvert" pri="13000"/>
  </dgm:catLst>
  <dgm:sampData>
    <dgm:dataModel>
      <dgm:ptLst>
        <dgm:pt modelId="0" type="doc"/>
        <dgm:pt modelId="10">
          <dgm:prSet phldr="1"/>
        </dgm:pt>
        <dgm:pt modelId="20">
          <dgm:prSet phldr="1"/>
        </dgm:pt>
        <dgm:pt modelId="30">
          <dgm:prSet phldr="1"/>
        </dgm:pt>
      </dgm:ptLst>
      <dgm:cxnLst>
        <dgm:cxn modelId="40" srcId="0" destId="10" srcOrd="0" destOrd="0"/>
        <dgm:cxn modelId="50" srcId="0" destId="20" srcOrd="1" destOrd="0"/>
        <dgm:cxn modelId="60" srcId="0" destId="30" srcOrd="2" destOrd="0"/>
      </dgm:cxnLst>
      <dgm:bg/>
      <dgm:whole/>
    </dgm:dataModel>
  </dgm:sampData>
  <dgm:styleData>
    <dgm:dataModel>
      <dgm:ptLst>
        <dgm:pt modelId="0" type="doc"/>
        <dgm:pt modelId="10">
          <dgm:prSet phldr="1"/>
        </dgm:pt>
        <dgm:pt modelId="20">
          <dgm:prSet phldr="1"/>
        </dgm:pt>
      </dgm:ptLst>
      <dgm:cxnLst>
        <dgm:cxn modelId="40" srcId="0" destId="10" srcOrd="0" destOrd="0"/>
        <dgm:cxn modelId="5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40" srcId="0" destId="10" srcOrd="0" destOrd="0"/>
        <dgm:cxn modelId="50" srcId="0" destId="20" srcOrd="1" destOrd="0"/>
        <dgm:cxn modelId="60" srcId="0" destId="30" srcOrd="2" destOrd="0"/>
        <dgm:cxn modelId="70" srcId="0" destId="40" srcOrd="2" destOrd="0"/>
      </dgm:cxnLst>
      <dgm:bg/>
      <dgm:whole/>
    </dgm:dataModel>
  </dgm:clrData>
  <dgm:layoutNode name="Name0">
    <dgm:varLst>
      <dgm:dir/>
      <dgm:resizeHandles val="exact"/>
    </dgm:varLst>
    <dgm:choose name="Name1">
      <dgm:if name="Name2" func="var" arg="dir" op="equ" val="norm">
        <dgm:alg type="snake">
          <dgm:param type="off" val="ctr"/>
        </dgm:alg>
      </dgm:if>
      <dgm:else name="Name3">
        <dgm:alg type="snake">
          <dgm:param type="off" val="ctr"/>
          <dgm:param type="grDir" val="tR"/>
        </dgm:alg>
      </dgm:else>
    </dgm:choose>
    <dgm:shape xmlns:r="http://schemas.openxmlformats.org/officeDocument/2006/relationships" r:blip="">
      <dgm:adjLst/>
    </dgm:shape>
    <dgm:constrLst>
      <dgm:constr type="primFontSz" for="des" ptType="node" op="equ" val="65"/>
      <dgm:constr type="w" for="ch" forName="composite" refType="w"/>
      <dgm:constr type="h" for="ch" forName="composite" refType="h"/>
      <dgm:constr type="sp" refType="h" refFor="ch" refForName="composite" op="equ" fact="0.1"/>
      <dgm:constr type="h" for="ch" forName="sibTrans" refType="h" refFor="ch" refForName="composite" op="equ" fact="0.1"/>
      <dgm:constr type="w" for="ch" forName="sibTrans" refType="h" refFor="ch" refForName="sibTrans" op="equ"/>
    </dgm:constrLst>
    <dgm:forEach name="nodesForEach" axis="ch" ptType="node">
      <dgm:layoutNode name="composite">
        <dgm:alg type="composite">
          <dgm:param type="ar" val="3"/>
        </dgm:alg>
        <dgm:shape xmlns:r="http://schemas.openxmlformats.org/officeDocument/2006/relationships" r:blip="">
          <dgm:adjLst/>
        </dgm:shape>
        <dgm:choose name="Name4">
          <dgm:if name="Name5" func="var" arg="dir" op="equ" val="norm">
            <dgm:constrLst>
              <dgm:constr type="l" for="ch" forName="rect1" refType="w" fact="0.04"/>
              <dgm:constr type="t" for="ch" forName="rect1" refType="h" fact="0.13"/>
              <dgm:constr type="w" for="ch" forName="rect1" refType="w" fact="0.96"/>
              <dgm:constr type="h" for="ch" forName="rect1" refType="h" fact="0.9"/>
              <dgm:constr type="l" for="ch" forName="rect2" refType="w" fact="0"/>
              <dgm:constr type="t" for="ch" forName="rect2" refType="h" fact="0"/>
              <dgm:constr type="w" for="ch" forName="rect2" refType="w" fact="0.21"/>
              <dgm:constr type="h" for="ch" forName="rect2" refType="w" fact="0.315"/>
            </dgm:constrLst>
          </dgm:if>
          <dgm:else name="Name6">
            <dgm:constrLst>
              <dgm:constr type="l" for="ch" forName="rect1" refType="w" fact="0"/>
              <dgm:constr type="t" for="ch" forName="rect1" refType="h" fact="0.13"/>
              <dgm:constr type="w" for="ch" forName="rect1" refType="w" fact="0.96"/>
              <dgm:constr type="h" for="ch" forName="rect1" refType="h" fact="0.9"/>
              <dgm:constr type="l" for="ch" forName="rect2" refType="w" fact="0.79"/>
              <dgm:constr type="t" for="ch" forName="rect2" refType="h" fact="0"/>
              <dgm:constr type="w" for="ch" forName="rect2" refType="w" fact="0.21"/>
              <dgm:constr type="h" for="ch" forName="rect2" refType="w" fact="0.315"/>
            </dgm:constrLst>
          </dgm:else>
        </dgm:choose>
        <dgm:layoutNode name="rect1" styleLbl="trAlignAcc1">
          <dgm:varLst>
            <dgm:bulletEnabled val="1"/>
          </dgm:varLst>
          <dgm:alg type="tx">
            <dgm:param type="parTxLTRAlign" val="l"/>
          </dgm:alg>
          <dgm:shape xmlns:r="http://schemas.openxmlformats.org/officeDocument/2006/relationships" type="rect" r:blip="">
            <dgm:adjLst/>
          </dgm:shape>
          <dgm:presOf axis="desOrSelf" ptType="node"/>
          <dgm:choose name="Name7">
            <dgm:if name="Name8" func="var" arg="dir" op="equ" val="norm">
              <dgm:constrLst>
                <dgm:constr type="lMarg" refType="w" fact="0.6"/>
                <dgm:constr type="rMarg" refType="primFontSz" fact="0.3"/>
                <dgm:constr type="tMarg" refType="primFontSz" fact="0.3"/>
                <dgm:constr type="bMarg" refType="primFontSz" fact="0.3"/>
              </dgm:constrLst>
            </dgm:if>
            <dgm:else name="Name9">
              <dgm:constrLst>
                <dgm:constr type="lMarg" refType="primFontSz" fact="0.3"/>
                <dgm:constr type="rMarg" refType="w" fact="0.6"/>
                <dgm:constr type="tMarg" refType="primFontSz" fact="0.3"/>
                <dgm:constr type="bMarg" refType="primFontSz" fact="0.3"/>
              </dgm:constrLst>
            </dgm:else>
          </dgm:choose>
          <dgm:ruleLst>
            <dgm:rule type="primFontSz" val="5" fact="NaN" max="NaN"/>
          </dgm:ruleLst>
        </dgm:layoutNode>
        <dgm:layoutNode name="rect2" styleLbl="fgImgPlace1">
          <dgm:alg type="sp"/>
          <dgm:shape xmlns:r="http://schemas.openxmlformats.org/officeDocument/2006/relationships" type="rect" r:blip="" blipPhldr="1">
            <dgm:adjLst/>
          </dgm:shape>
          <dgm:presOf/>
        </dgm:layoutNode>
      </dgm:layoutNode>
      <dgm:forEach name="sibTransForEach" axis="followSib" ptType="sibTrans" cnt="1">
        <dgm:layoutNode name="sibTrans">
          <dgm:alg type="sp"/>
          <dgm:shape xmlns:r="http://schemas.openxmlformats.org/officeDocument/2006/relationships" r:blip="">
            <dgm:adjLst/>
          </dgm:shape>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8/layout/PictureStrips">
  <dgm:title val=""/>
  <dgm:desc val=""/>
  <dgm:catLst>
    <dgm:cat type="list" pri="12500"/>
    <dgm:cat type="picture" pri="13000"/>
    <dgm:cat type="pictureconvert" pri="13000"/>
  </dgm:catLst>
  <dgm:sampData>
    <dgm:dataModel>
      <dgm:ptLst>
        <dgm:pt modelId="0" type="doc"/>
        <dgm:pt modelId="10">
          <dgm:prSet phldr="1"/>
        </dgm:pt>
        <dgm:pt modelId="20">
          <dgm:prSet phldr="1"/>
        </dgm:pt>
        <dgm:pt modelId="30">
          <dgm:prSet phldr="1"/>
        </dgm:pt>
      </dgm:ptLst>
      <dgm:cxnLst>
        <dgm:cxn modelId="40" srcId="0" destId="10" srcOrd="0" destOrd="0"/>
        <dgm:cxn modelId="50" srcId="0" destId="20" srcOrd="1" destOrd="0"/>
        <dgm:cxn modelId="60" srcId="0" destId="30" srcOrd="2" destOrd="0"/>
      </dgm:cxnLst>
      <dgm:bg/>
      <dgm:whole/>
    </dgm:dataModel>
  </dgm:sampData>
  <dgm:styleData>
    <dgm:dataModel>
      <dgm:ptLst>
        <dgm:pt modelId="0" type="doc"/>
        <dgm:pt modelId="10">
          <dgm:prSet phldr="1"/>
        </dgm:pt>
        <dgm:pt modelId="20">
          <dgm:prSet phldr="1"/>
        </dgm:pt>
      </dgm:ptLst>
      <dgm:cxnLst>
        <dgm:cxn modelId="40" srcId="0" destId="10" srcOrd="0" destOrd="0"/>
        <dgm:cxn modelId="5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40" srcId="0" destId="10" srcOrd="0" destOrd="0"/>
        <dgm:cxn modelId="50" srcId="0" destId="20" srcOrd="1" destOrd="0"/>
        <dgm:cxn modelId="60" srcId="0" destId="30" srcOrd="2" destOrd="0"/>
        <dgm:cxn modelId="70" srcId="0" destId="40" srcOrd="2" destOrd="0"/>
      </dgm:cxnLst>
      <dgm:bg/>
      <dgm:whole/>
    </dgm:dataModel>
  </dgm:clrData>
  <dgm:layoutNode name="Name0">
    <dgm:varLst>
      <dgm:dir/>
      <dgm:resizeHandles val="exact"/>
    </dgm:varLst>
    <dgm:choose name="Name1">
      <dgm:if name="Name2" func="var" arg="dir" op="equ" val="norm">
        <dgm:alg type="snake">
          <dgm:param type="off" val="ctr"/>
        </dgm:alg>
      </dgm:if>
      <dgm:else name="Name3">
        <dgm:alg type="snake">
          <dgm:param type="off" val="ctr"/>
          <dgm:param type="grDir" val="tR"/>
        </dgm:alg>
      </dgm:else>
    </dgm:choose>
    <dgm:shape xmlns:r="http://schemas.openxmlformats.org/officeDocument/2006/relationships" r:blip="">
      <dgm:adjLst/>
    </dgm:shape>
    <dgm:constrLst>
      <dgm:constr type="primFontSz" for="des" ptType="node" op="equ" val="65"/>
      <dgm:constr type="w" for="ch" forName="composite" refType="w"/>
      <dgm:constr type="h" for="ch" forName="composite" refType="h"/>
      <dgm:constr type="sp" refType="h" refFor="ch" refForName="composite" op="equ" fact="0.1"/>
      <dgm:constr type="h" for="ch" forName="sibTrans" refType="h" refFor="ch" refForName="composite" op="equ" fact="0.1"/>
      <dgm:constr type="w" for="ch" forName="sibTrans" refType="h" refFor="ch" refForName="sibTrans" op="equ"/>
    </dgm:constrLst>
    <dgm:forEach name="nodesForEach" axis="ch" ptType="node">
      <dgm:layoutNode name="composite">
        <dgm:alg type="composite">
          <dgm:param type="ar" val="3"/>
        </dgm:alg>
        <dgm:shape xmlns:r="http://schemas.openxmlformats.org/officeDocument/2006/relationships" r:blip="">
          <dgm:adjLst/>
        </dgm:shape>
        <dgm:choose name="Name4">
          <dgm:if name="Name5" func="var" arg="dir" op="equ" val="norm">
            <dgm:constrLst>
              <dgm:constr type="l" for="ch" forName="rect1" refType="w" fact="0.04"/>
              <dgm:constr type="t" for="ch" forName="rect1" refType="h" fact="0.13"/>
              <dgm:constr type="w" for="ch" forName="rect1" refType="w" fact="0.96"/>
              <dgm:constr type="h" for="ch" forName="rect1" refType="h" fact="0.9"/>
              <dgm:constr type="l" for="ch" forName="rect2" refType="w" fact="0"/>
              <dgm:constr type="t" for="ch" forName="rect2" refType="h" fact="0"/>
              <dgm:constr type="w" for="ch" forName="rect2" refType="w" fact="0.21"/>
              <dgm:constr type="h" for="ch" forName="rect2" refType="w" fact="0.315"/>
            </dgm:constrLst>
          </dgm:if>
          <dgm:else name="Name6">
            <dgm:constrLst>
              <dgm:constr type="l" for="ch" forName="rect1" refType="w" fact="0"/>
              <dgm:constr type="t" for="ch" forName="rect1" refType="h" fact="0.13"/>
              <dgm:constr type="w" for="ch" forName="rect1" refType="w" fact="0.96"/>
              <dgm:constr type="h" for="ch" forName="rect1" refType="h" fact="0.9"/>
              <dgm:constr type="l" for="ch" forName="rect2" refType="w" fact="0.79"/>
              <dgm:constr type="t" for="ch" forName="rect2" refType="h" fact="0"/>
              <dgm:constr type="w" for="ch" forName="rect2" refType="w" fact="0.21"/>
              <dgm:constr type="h" for="ch" forName="rect2" refType="w" fact="0.315"/>
            </dgm:constrLst>
          </dgm:else>
        </dgm:choose>
        <dgm:layoutNode name="rect1" styleLbl="trAlignAcc1">
          <dgm:varLst>
            <dgm:bulletEnabled val="1"/>
          </dgm:varLst>
          <dgm:alg type="tx">
            <dgm:param type="parTxLTRAlign" val="l"/>
          </dgm:alg>
          <dgm:shape xmlns:r="http://schemas.openxmlformats.org/officeDocument/2006/relationships" type="rect" r:blip="">
            <dgm:adjLst/>
          </dgm:shape>
          <dgm:presOf axis="desOrSelf" ptType="node"/>
          <dgm:choose name="Name7">
            <dgm:if name="Name8" func="var" arg="dir" op="equ" val="norm">
              <dgm:constrLst>
                <dgm:constr type="lMarg" refType="w" fact="0.6"/>
                <dgm:constr type="rMarg" refType="primFontSz" fact="0.3"/>
                <dgm:constr type="tMarg" refType="primFontSz" fact="0.3"/>
                <dgm:constr type="bMarg" refType="primFontSz" fact="0.3"/>
              </dgm:constrLst>
            </dgm:if>
            <dgm:else name="Name9">
              <dgm:constrLst>
                <dgm:constr type="lMarg" refType="primFontSz" fact="0.3"/>
                <dgm:constr type="rMarg" refType="w" fact="0.6"/>
                <dgm:constr type="tMarg" refType="primFontSz" fact="0.3"/>
                <dgm:constr type="bMarg" refType="primFontSz" fact="0.3"/>
              </dgm:constrLst>
            </dgm:else>
          </dgm:choose>
          <dgm:ruleLst>
            <dgm:rule type="primFontSz" val="5" fact="NaN" max="NaN"/>
          </dgm:ruleLst>
        </dgm:layoutNode>
        <dgm:layoutNode name="rect2" styleLbl="fgImgPlace1">
          <dgm:alg type="sp"/>
          <dgm:shape xmlns:r="http://schemas.openxmlformats.org/officeDocument/2006/relationships" type="rect" r:blip="" blipPhldr="1">
            <dgm:adjLst/>
          </dgm:shape>
          <dgm:presOf/>
        </dgm:layoutNode>
      </dgm:layoutNode>
      <dgm:forEach name="sibTransForEach" axis="followSib" ptType="sibTrans" cnt="1">
        <dgm:layoutNode name="sibTrans">
          <dgm:alg type="sp"/>
          <dgm:shape xmlns:r="http://schemas.openxmlformats.org/officeDocument/2006/relationships" r:blip="">
            <dgm:adjLst/>
          </dgm:shape>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CF3DEC67-F3A6-4DC8-84ED-5AD1661FF887}" type="datetimeFigureOut">
              <a:rPr lang="en-US" smtClean="0"/>
              <a:t>4/26/2021</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CAFF1DB-30BF-47CF-9FF5-51B0468C6C23}" type="slidenum">
              <a:rPr lang="en-US" smtClean="0"/>
              <a:t>‹#›</a:t>
            </a:fld>
            <a:endParaRPr lang="en-US"/>
          </a:p>
        </p:txBody>
      </p:sp>
    </p:spTree>
    <p:extLst>
      <p:ext uri="{BB962C8B-B14F-4D97-AF65-F5344CB8AC3E}">
        <p14:creationId xmlns:p14="http://schemas.microsoft.com/office/powerpoint/2010/main" val="100856410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5CAFF1DB-30BF-47CF-9FF5-51B0468C6C23}" type="slidenum">
              <a:rPr lang="en-US" smtClean="0"/>
              <a:t>22</a:t>
            </a:fld>
            <a:endParaRPr lang="en-US"/>
          </a:p>
        </p:txBody>
      </p:sp>
    </p:spTree>
    <p:extLst>
      <p:ext uri="{BB962C8B-B14F-4D97-AF65-F5344CB8AC3E}">
        <p14:creationId xmlns:p14="http://schemas.microsoft.com/office/powerpoint/2010/main" val="412449600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5CAFF1DB-30BF-47CF-9FF5-51B0468C6C23}" type="slidenum">
              <a:rPr lang="en-US" smtClean="0"/>
              <a:t>28</a:t>
            </a:fld>
            <a:endParaRPr lang="en-US"/>
          </a:p>
        </p:txBody>
      </p:sp>
    </p:spTree>
    <p:extLst>
      <p:ext uri="{BB962C8B-B14F-4D97-AF65-F5344CB8AC3E}">
        <p14:creationId xmlns:p14="http://schemas.microsoft.com/office/powerpoint/2010/main" val="278807908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53ED6B9C-CCA8-4FB7-B253-1D0E04702A7C}" type="datetimeFigureOut">
              <a:rPr lang="en-US" smtClean="0"/>
              <a:t>4/26/2021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19CA68B-2059-4332-BE9F-D42DDE5A16B6}" type="slidenum">
              <a:rPr lang="en-US" smtClean="0"/>
              <a:t>‹#›</a:t>
            </a:fld>
            <a:endParaRPr lang="en-US"/>
          </a:p>
        </p:txBody>
      </p:sp>
    </p:spTree>
    <p:extLst>
      <p:ext uri="{BB962C8B-B14F-4D97-AF65-F5344CB8AC3E}">
        <p14:creationId xmlns:p14="http://schemas.microsoft.com/office/powerpoint/2010/main" val="20863601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53ED6B9C-CCA8-4FB7-B253-1D0E04702A7C}" type="datetimeFigureOut">
              <a:rPr lang="en-US" smtClean="0"/>
              <a:t>4/26/2021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19CA68B-2059-4332-BE9F-D42DDE5A16B6}" type="slidenum">
              <a:rPr lang="en-US" smtClean="0"/>
              <a:t>‹#›</a:t>
            </a:fld>
            <a:endParaRPr lang="en-US"/>
          </a:p>
        </p:txBody>
      </p:sp>
    </p:spTree>
    <p:extLst>
      <p:ext uri="{BB962C8B-B14F-4D97-AF65-F5344CB8AC3E}">
        <p14:creationId xmlns:p14="http://schemas.microsoft.com/office/powerpoint/2010/main" val="165656269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53ED6B9C-CCA8-4FB7-B253-1D0E04702A7C}" type="datetimeFigureOut">
              <a:rPr lang="en-US" smtClean="0"/>
              <a:t>4/26/2021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19CA68B-2059-4332-BE9F-D42DDE5A16B6}" type="slidenum">
              <a:rPr lang="en-US" smtClean="0"/>
              <a:t>‹#›</a:t>
            </a:fld>
            <a:endParaRPr lang="en-US"/>
          </a:p>
        </p:txBody>
      </p:sp>
    </p:spTree>
    <p:extLst>
      <p:ext uri="{BB962C8B-B14F-4D97-AF65-F5344CB8AC3E}">
        <p14:creationId xmlns:p14="http://schemas.microsoft.com/office/powerpoint/2010/main" val="300850702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53ED6B9C-CCA8-4FB7-B253-1D0E04702A7C}" type="datetimeFigureOut">
              <a:rPr lang="en-US" smtClean="0"/>
              <a:t>4/26/2021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19CA68B-2059-4332-BE9F-D42DDE5A16B6}" type="slidenum">
              <a:rPr lang="en-US" smtClean="0"/>
              <a:t>‹#›</a:t>
            </a:fld>
            <a:endParaRPr lang="en-US"/>
          </a:p>
        </p:txBody>
      </p:sp>
    </p:spTree>
    <p:extLst>
      <p:ext uri="{BB962C8B-B14F-4D97-AF65-F5344CB8AC3E}">
        <p14:creationId xmlns:p14="http://schemas.microsoft.com/office/powerpoint/2010/main" val="106729036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53ED6B9C-CCA8-4FB7-B253-1D0E04702A7C}" type="datetimeFigureOut">
              <a:rPr lang="en-US" smtClean="0"/>
              <a:t>4/26/2021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319CA68B-2059-4332-BE9F-D42DDE5A16B6}" type="slidenum">
              <a:rPr lang="en-US" smtClean="0"/>
              <a:t>‹#›</a:t>
            </a:fld>
            <a:endParaRPr lang="en-US"/>
          </a:p>
        </p:txBody>
      </p:sp>
    </p:spTree>
    <p:extLst>
      <p:ext uri="{BB962C8B-B14F-4D97-AF65-F5344CB8AC3E}">
        <p14:creationId xmlns:p14="http://schemas.microsoft.com/office/powerpoint/2010/main" val="188489974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53ED6B9C-CCA8-4FB7-B253-1D0E04702A7C}" type="datetimeFigureOut">
              <a:rPr lang="en-US" smtClean="0"/>
              <a:t>4/26/2021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319CA68B-2059-4332-BE9F-D42DDE5A16B6}" type="slidenum">
              <a:rPr lang="en-US" smtClean="0"/>
              <a:t>‹#›</a:t>
            </a:fld>
            <a:endParaRPr lang="en-US"/>
          </a:p>
        </p:txBody>
      </p:sp>
    </p:spTree>
    <p:extLst>
      <p:ext uri="{BB962C8B-B14F-4D97-AF65-F5344CB8AC3E}">
        <p14:creationId xmlns:p14="http://schemas.microsoft.com/office/powerpoint/2010/main" val="221535821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3ED6B9C-CCA8-4FB7-B253-1D0E04702A7C}" type="datetimeFigureOut">
              <a:rPr lang="en-US" smtClean="0"/>
              <a:t>4/26/2021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319CA68B-2059-4332-BE9F-D42DDE5A16B6}" type="slidenum">
              <a:rPr lang="en-US" smtClean="0"/>
              <a:t>‹#›</a:t>
            </a:fld>
            <a:endParaRPr lang="en-US"/>
          </a:p>
        </p:txBody>
      </p:sp>
    </p:spTree>
    <p:extLst>
      <p:ext uri="{BB962C8B-B14F-4D97-AF65-F5344CB8AC3E}">
        <p14:creationId xmlns:p14="http://schemas.microsoft.com/office/powerpoint/2010/main" val="259972803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53ED6B9C-CCA8-4FB7-B253-1D0E04702A7C}" type="datetimeFigureOut">
              <a:rPr lang="en-US" smtClean="0"/>
              <a:t>4/26/2021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19CA68B-2059-4332-BE9F-D42DDE5A16B6}" type="slidenum">
              <a:rPr lang="en-US" smtClean="0"/>
              <a:t>‹#›</a:t>
            </a:fld>
            <a:endParaRPr lang="en-US"/>
          </a:p>
        </p:txBody>
      </p:sp>
    </p:spTree>
    <p:extLst>
      <p:ext uri="{BB962C8B-B14F-4D97-AF65-F5344CB8AC3E}">
        <p14:creationId xmlns:p14="http://schemas.microsoft.com/office/powerpoint/2010/main" val="317713862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53ED6B9C-CCA8-4FB7-B253-1D0E04702A7C}" type="datetimeFigureOut">
              <a:rPr lang="en-US" smtClean="0"/>
              <a:t>4/26/2021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19CA68B-2059-4332-BE9F-D42DDE5A16B6}" type="slidenum">
              <a:rPr lang="en-US" smtClean="0"/>
              <a:t>‹#›</a:t>
            </a:fld>
            <a:endParaRPr lang="en-US"/>
          </a:p>
        </p:txBody>
      </p:sp>
    </p:spTree>
    <p:extLst>
      <p:ext uri="{BB962C8B-B14F-4D97-AF65-F5344CB8AC3E}">
        <p14:creationId xmlns:p14="http://schemas.microsoft.com/office/powerpoint/2010/main" val="68698716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53ED6B9C-CCA8-4FB7-B253-1D0E04702A7C}" type="datetimeFigureOut">
              <a:rPr lang="en-US" smtClean="0"/>
              <a:t>4/26/2021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19CA68B-2059-4332-BE9F-D42DDE5A16B6}" type="slidenum">
              <a:rPr lang="en-US" smtClean="0"/>
              <a:t>‹#›</a:t>
            </a:fld>
            <a:endParaRPr lang="en-US"/>
          </a:p>
        </p:txBody>
      </p:sp>
    </p:spTree>
    <p:extLst>
      <p:ext uri="{BB962C8B-B14F-4D97-AF65-F5344CB8AC3E}">
        <p14:creationId xmlns:p14="http://schemas.microsoft.com/office/powerpoint/2010/main" val="125351930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53ED6B9C-CCA8-4FB7-B253-1D0E04702A7C}" type="datetimeFigureOut">
              <a:rPr lang="en-US" smtClean="0"/>
              <a:t>4/26/2021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19CA68B-2059-4332-BE9F-D42DDE5A16B6}" type="slidenum">
              <a:rPr lang="en-US" smtClean="0"/>
              <a:t>‹#›</a:t>
            </a:fld>
            <a:endParaRPr lang="en-US"/>
          </a:p>
        </p:txBody>
      </p:sp>
    </p:spTree>
    <p:extLst>
      <p:ext uri="{BB962C8B-B14F-4D97-AF65-F5344CB8AC3E}">
        <p14:creationId xmlns:p14="http://schemas.microsoft.com/office/powerpoint/2010/main" val="245752920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3ED6B9C-CCA8-4FB7-B253-1D0E04702A7C}" type="datetimeFigureOut">
              <a:rPr lang="en-US" smtClean="0"/>
              <a:t>4/26/2021</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19CA68B-2059-4332-BE9F-D42DDE5A16B6}" type="slidenum">
              <a:rPr lang="en-US" smtClean="0"/>
              <a:t>‹#›</a:t>
            </a:fld>
            <a:endParaRPr lang="en-US"/>
          </a:p>
        </p:txBody>
      </p:sp>
    </p:spTree>
    <p:extLst>
      <p:ext uri="{BB962C8B-B14F-4D97-AF65-F5344CB8AC3E}">
        <p14:creationId xmlns:p14="http://schemas.microsoft.com/office/powerpoint/2010/main" val="422171315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hyperlink" Target="file:///D:\congviecHuyen\phimtailieu\congnghetrongcaclinhvuc.mp4" TargetMode="External"/><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2.xml"/><Relationship Id="rId4" Type="http://schemas.openxmlformats.org/officeDocument/2006/relationships/image" Target="../media/image14.png"/></Relationships>
</file>

<file path=ppt/slides/_rels/slide11.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1.xml"/><Relationship Id="rId1" Type="http://schemas.openxmlformats.org/officeDocument/2006/relationships/slideLayout" Target="../slideLayouts/slideLayout2.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png"/><Relationship Id="rId1" Type="http://schemas.openxmlformats.org/officeDocument/2006/relationships/slideLayout" Target="../slideLayouts/slideLayout2.xml"/><Relationship Id="rId5" Type="http://schemas.openxmlformats.org/officeDocument/2006/relationships/image" Target="../media/image22.png"/><Relationship Id="rId4" Type="http://schemas.openxmlformats.org/officeDocument/2006/relationships/image" Target="../media/image21.png"/></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23.pn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645405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Title 1"/>
          <p:cNvSpPr>
            <a:spLocks noGrp="1"/>
          </p:cNvSpPr>
          <p:nvPr>
            <p:ph type="ctrTitle"/>
          </p:nvPr>
        </p:nvSpPr>
        <p:spPr>
          <a:xfrm>
            <a:off x="522194" y="699248"/>
            <a:ext cx="11147611" cy="3950178"/>
          </a:xfrm>
          <a:solidFill>
            <a:schemeClr val="tx1"/>
          </a:solidFill>
        </p:spPr>
        <p:txBody>
          <a:bodyPr>
            <a:normAutofit fontScale="90000"/>
          </a:bodyPr>
          <a:lstStyle/>
          <a:p>
            <a:r>
              <a:rPr lang="nl-NL" b="1" dirty="0">
                <a:solidFill>
                  <a:schemeClr val="bg1"/>
                </a:solidFill>
              </a:rPr>
              <a:t>Bài 4</a:t>
            </a:r>
            <a:br>
              <a:rPr lang="nl-NL" b="1" dirty="0">
                <a:solidFill>
                  <a:schemeClr val="bg1"/>
                </a:solidFill>
              </a:rPr>
            </a:br>
            <a:br>
              <a:rPr lang="en-US" dirty="0">
                <a:solidFill>
                  <a:schemeClr val="bg1"/>
                </a:solidFill>
              </a:rPr>
            </a:br>
            <a:r>
              <a:rPr lang="nl-NL" b="1" dirty="0">
                <a:solidFill>
                  <a:schemeClr val="bg1"/>
                </a:solidFill>
              </a:rPr>
              <a:t>PHÁT TRIỂN KINH TẾ, XÃ HỘI, VĂN HÓA, </a:t>
            </a:r>
            <a:br>
              <a:rPr lang="en-US" dirty="0">
                <a:solidFill>
                  <a:schemeClr val="bg1"/>
                </a:solidFill>
              </a:rPr>
            </a:br>
            <a:r>
              <a:rPr lang="nl-NL" b="1" dirty="0">
                <a:solidFill>
                  <a:schemeClr val="bg1"/>
                </a:solidFill>
              </a:rPr>
              <a:t>CON NGƯỜI Ở VIỆT NAM</a:t>
            </a:r>
            <a:br>
              <a:rPr lang="en-US" dirty="0">
                <a:solidFill>
                  <a:schemeClr val="bg1"/>
                </a:solidFill>
              </a:rPr>
            </a:br>
            <a:endParaRPr lang="en-US" dirty="0">
              <a:solidFill>
                <a:schemeClr val="bg1"/>
              </a:solidFill>
            </a:endParaRPr>
          </a:p>
        </p:txBody>
      </p:sp>
    </p:spTree>
    <p:extLst>
      <p:ext uri="{BB962C8B-B14F-4D97-AF65-F5344CB8AC3E}">
        <p14:creationId xmlns:p14="http://schemas.microsoft.com/office/powerpoint/2010/main" val="37489923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64776" y="365125"/>
            <a:ext cx="2433918" cy="1325563"/>
          </a:xfrm>
          <a:solidFill>
            <a:srgbClr val="FD2185"/>
          </a:solidFill>
        </p:spPr>
        <p:txBody>
          <a:bodyPr>
            <a:normAutofit/>
          </a:bodyPr>
          <a:lstStyle/>
          <a:p>
            <a:r>
              <a:rPr lang="en-US" sz="4800" b="1" i="1" dirty="0" err="1">
                <a:solidFill>
                  <a:schemeClr val="bg1"/>
                </a:solidFill>
              </a:rPr>
              <a:t>Nội</a:t>
            </a:r>
            <a:r>
              <a:rPr lang="en-US" sz="4800" b="1" i="1" dirty="0">
                <a:solidFill>
                  <a:schemeClr val="bg1"/>
                </a:solidFill>
              </a:rPr>
              <a:t> dung</a:t>
            </a:r>
          </a:p>
        </p:txBody>
      </p:sp>
      <p:sp>
        <p:nvSpPr>
          <p:cNvPr id="3" name="Content Placeholder 2"/>
          <p:cNvSpPr>
            <a:spLocks noGrp="1"/>
          </p:cNvSpPr>
          <p:nvPr>
            <p:ph idx="1"/>
          </p:nvPr>
        </p:nvSpPr>
        <p:spPr/>
        <p:txBody>
          <a:bodyPr/>
          <a:lstStyle/>
          <a:p>
            <a:pPr marL="514350" indent="-514350">
              <a:buAutoNum type="arabicPeriod"/>
            </a:pPr>
            <a:r>
              <a:rPr lang="vi-VN" b="1" dirty="0">
                <a:solidFill>
                  <a:srgbClr val="FF0000"/>
                </a:solidFill>
              </a:rPr>
              <a:t>NỘI DUNG CỦA CHỦ TRƯƠNG PHÁT TRIỂN KINH TẾ, XÃ HỘI, VĂN HÓA, CON NGƯỜI Ở VIỆT NAM HIỆN NAY</a:t>
            </a:r>
            <a:endParaRPr lang="en-US" b="1" dirty="0">
              <a:solidFill>
                <a:srgbClr val="FF0000"/>
              </a:solidFill>
            </a:endParaRPr>
          </a:p>
          <a:p>
            <a:pPr marL="0" indent="0">
              <a:buNone/>
            </a:pPr>
            <a:r>
              <a:rPr lang="nl-NL" b="1" dirty="0"/>
              <a:t>1.1. Chủ trương phát triển kinh tế, xã hội</a:t>
            </a:r>
            <a:endParaRPr lang="en-US" dirty="0"/>
          </a:p>
          <a:p>
            <a:pPr marL="0" indent="0">
              <a:buNone/>
            </a:pPr>
            <a:r>
              <a:rPr lang="en-US" b="1" dirty="0"/>
              <a:t>1.</a:t>
            </a:r>
            <a:r>
              <a:rPr lang="vi-VN" b="1" dirty="0"/>
              <a:t>2. Chủ trương phát triển văn hóa, con người</a:t>
            </a:r>
            <a:endParaRPr lang="en-US" b="1" dirty="0"/>
          </a:p>
          <a:p>
            <a:pPr marL="0" indent="0">
              <a:buNone/>
            </a:pPr>
            <a:r>
              <a:rPr lang="vi-VN" b="1" dirty="0">
                <a:solidFill>
                  <a:srgbClr val="FF0000"/>
                </a:solidFill>
              </a:rPr>
              <a:t>2. GIẢI PHÁP PHÁT TRIỂN KINH TẾ, XÃ HỘI, VĂN HÓA, CON NGƯỜI Ở VIỆT NAM HIỆN NAY</a:t>
            </a:r>
            <a:endParaRPr lang="en-US" b="1" dirty="0">
              <a:solidFill>
                <a:srgbClr val="FF0000"/>
              </a:solidFill>
            </a:endParaRPr>
          </a:p>
          <a:p>
            <a:pPr marL="0" indent="0">
              <a:buNone/>
            </a:pPr>
            <a:r>
              <a:rPr lang="nl-NL" b="1" i="1" dirty="0"/>
              <a:t>2.1. Nội dung phát triển kinh tế, xã hội</a:t>
            </a:r>
          </a:p>
          <a:p>
            <a:pPr marL="0" indent="0">
              <a:buNone/>
            </a:pPr>
            <a:r>
              <a:rPr lang="vi-VN" b="1" i="1" dirty="0"/>
              <a:t>2.2. Nội dung phát triển văn hóa, con người </a:t>
            </a:r>
            <a:endParaRPr lang="en-US" b="1" dirty="0"/>
          </a:p>
          <a:p>
            <a:pPr marL="0" indent="0">
              <a:buNone/>
            </a:pPr>
            <a:endParaRPr lang="en-US" dirty="0"/>
          </a:p>
          <a:p>
            <a:pPr marL="0" indent="0">
              <a:buNone/>
            </a:pPr>
            <a:endParaRPr lang="en-US" dirty="0"/>
          </a:p>
        </p:txBody>
      </p:sp>
    </p:spTree>
    <p:extLst>
      <p:ext uri="{BB962C8B-B14F-4D97-AF65-F5344CB8AC3E}">
        <p14:creationId xmlns:p14="http://schemas.microsoft.com/office/powerpoint/2010/main" val="3144369741"/>
      </p:ext>
    </p:extLst>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circle(in)">
                                      <p:cBhvr>
                                        <p:cTn id="12" dur="2000"/>
                                        <p:tgtEl>
                                          <p:spTgt spid="3">
                                            <p:txEl>
                                              <p:pRg st="0" end="0"/>
                                            </p:txEl>
                                          </p:spTgt>
                                        </p:tgtEl>
                                      </p:cBhvr>
                                    </p:animEffect>
                                  </p:childTnLst>
                                </p:cTn>
                              </p:par>
                              <p:par>
                                <p:cTn id="13" presetID="6" presetClass="entr" presetSubtype="16" fill="hold" nodeType="with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animEffect transition="in" filter="circle(in)">
                                      <p:cBhvr>
                                        <p:cTn id="15" dur="2000"/>
                                        <p:tgtEl>
                                          <p:spTgt spid="3">
                                            <p:txEl>
                                              <p:pRg st="1" end="1"/>
                                            </p:txEl>
                                          </p:spTgt>
                                        </p:tgtEl>
                                      </p:cBhvr>
                                    </p:animEffect>
                                  </p:childTnLst>
                                </p:cTn>
                              </p:par>
                              <p:par>
                                <p:cTn id="16" presetID="6" presetClass="entr" presetSubtype="16" fill="hold" nodeType="withEffect">
                                  <p:stCondLst>
                                    <p:cond delay="0"/>
                                  </p:stCondLst>
                                  <p:childTnLst>
                                    <p:set>
                                      <p:cBhvr>
                                        <p:cTn id="17" dur="1" fill="hold">
                                          <p:stCondLst>
                                            <p:cond delay="0"/>
                                          </p:stCondLst>
                                        </p:cTn>
                                        <p:tgtEl>
                                          <p:spTgt spid="3">
                                            <p:txEl>
                                              <p:pRg st="2" end="2"/>
                                            </p:txEl>
                                          </p:spTgt>
                                        </p:tgtEl>
                                        <p:attrNameLst>
                                          <p:attrName>style.visibility</p:attrName>
                                        </p:attrNameLst>
                                      </p:cBhvr>
                                      <p:to>
                                        <p:strVal val="visible"/>
                                      </p:to>
                                    </p:set>
                                    <p:animEffect transition="in" filter="circle(in)">
                                      <p:cBhvr>
                                        <p:cTn id="18" dur="2000"/>
                                        <p:tgtEl>
                                          <p:spTgt spid="3">
                                            <p:txEl>
                                              <p:pRg st="2" end="2"/>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14" presetClass="entr" presetSubtype="10" fill="hold" nodeType="clickEffect">
                                  <p:stCondLst>
                                    <p:cond delay="0"/>
                                  </p:stCondLst>
                                  <p:childTnLst>
                                    <p:set>
                                      <p:cBhvr>
                                        <p:cTn id="22" dur="1" fill="hold">
                                          <p:stCondLst>
                                            <p:cond delay="0"/>
                                          </p:stCondLst>
                                        </p:cTn>
                                        <p:tgtEl>
                                          <p:spTgt spid="3">
                                            <p:txEl>
                                              <p:pRg st="3" end="3"/>
                                            </p:txEl>
                                          </p:spTgt>
                                        </p:tgtEl>
                                        <p:attrNameLst>
                                          <p:attrName>style.visibility</p:attrName>
                                        </p:attrNameLst>
                                      </p:cBhvr>
                                      <p:to>
                                        <p:strVal val="visible"/>
                                      </p:to>
                                    </p:set>
                                    <p:animEffect transition="in" filter="randombar(horizontal)">
                                      <p:cBhvr>
                                        <p:cTn id="23" dur="500"/>
                                        <p:tgtEl>
                                          <p:spTgt spid="3">
                                            <p:txEl>
                                              <p:pRg st="3" end="3"/>
                                            </p:txEl>
                                          </p:spTgt>
                                        </p:tgtEl>
                                      </p:cBhvr>
                                    </p:animEffect>
                                  </p:childTnLst>
                                </p:cTn>
                              </p:par>
                              <p:par>
                                <p:cTn id="24" presetID="14" presetClass="entr" presetSubtype="10" fill="hold" nodeType="withEffect">
                                  <p:stCondLst>
                                    <p:cond delay="0"/>
                                  </p:stCondLst>
                                  <p:childTnLst>
                                    <p:set>
                                      <p:cBhvr>
                                        <p:cTn id="25" dur="1" fill="hold">
                                          <p:stCondLst>
                                            <p:cond delay="0"/>
                                          </p:stCondLst>
                                        </p:cTn>
                                        <p:tgtEl>
                                          <p:spTgt spid="3">
                                            <p:txEl>
                                              <p:pRg st="4" end="4"/>
                                            </p:txEl>
                                          </p:spTgt>
                                        </p:tgtEl>
                                        <p:attrNameLst>
                                          <p:attrName>style.visibility</p:attrName>
                                        </p:attrNameLst>
                                      </p:cBhvr>
                                      <p:to>
                                        <p:strVal val="visible"/>
                                      </p:to>
                                    </p:set>
                                    <p:animEffect transition="in" filter="randombar(horizontal)">
                                      <p:cBhvr>
                                        <p:cTn id="26"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43752" y="947555"/>
            <a:ext cx="11026587" cy="697193"/>
          </a:xfrm>
          <a:solidFill>
            <a:srgbClr val="002060"/>
          </a:solidFill>
        </p:spPr>
        <p:txBody>
          <a:bodyPr>
            <a:normAutofit fontScale="90000"/>
          </a:bodyPr>
          <a:lstStyle/>
          <a:p>
            <a:pPr algn="ctr"/>
            <a:br>
              <a:rPr lang="nl-NL" sz="4000" b="1" i="1" dirty="0">
                <a:solidFill>
                  <a:schemeClr val="bg1"/>
                </a:solidFill>
              </a:rPr>
            </a:br>
            <a:r>
              <a:rPr lang="vi-VN" sz="4000" b="1" i="1" dirty="0">
                <a:solidFill>
                  <a:schemeClr val="bg1"/>
                </a:solidFill>
              </a:rPr>
              <a:t>1.1. Chủ trương phát triển kinh tế, xã hội</a:t>
            </a:r>
            <a:br>
              <a:rPr lang="vi-VN" sz="4000" b="1" i="1" dirty="0">
                <a:solidFill>
                  <a:schemeClr val="bg1"/>
                </a:solidFill>
              </a:rPr>
            </a:br>
            <a:endParaRPr lang="en-US" dirty="0">
              <a:solidFill>
                <a:schemeClr val="bg1"/>
              </a:solidFill>
            </a:endParaRPr>
          </a:p>
        </p:txBody>
      </p:sp>
      <p:sp>
        <p:nvSpPr>
          <p:cNvPr id="3" name="Content Placeholder 2"/>
          <p:cNvSpPr>
            <a:spLocks noGrp="1"/>
          </p:cNvSpPr>
          <p:nvPr>
            <p:ph idx="1"/>
          </p:nvPr>
        </p:nvSpPr>
        <p:spPr>
          <a:xfrm>
            <a:off x="363070" y="1814744"/>
            <a:ext cx="10762129" cy="554504"/>
          </a:xfrm>
        </p:spPr>
        <p:txBody>
          <a:bodyPr/>
          <a:lstStyle/>
          <a:p>
            <a:pPr marL="0" indent="0" algn="just">
              <a:buNone/>
            </a:pPr>
            <a:r>
              <a:rPr lang="vi-VN" b="1" i="1" dirty="0">
                <a:solidFill>
                  <a:srgbClr val="0070C0"/>
                </a:solidFill>
              </a:rPr>
              <a:t>a) Quan điểm phát triển kinh tế-xã hội </a:t>
            </a:r>
            <a:endParaRPr lang="nl-NL" dirty="0"/>
          </a:p>
        </p:txBody>
      </p:sp>
      <p:sp>
        <p:nvSpPr>
          <p:cNvPr id="5" name="Rectangle 4"/>
          <p:cNvSpPr/>
          <p:nvPr/>
        </p:nvSpPr>
        <p:spPr>
          <a:xfrm>
            <a:off x="242046" y="2886943"/>
            <a:ext cx="6414247" cy="954107"/>
          </a:xfrm>
          <a:prstGeom prst="rect">
            <a:avLst/>
          </a:prstGeom>
        </p:spPr>
        <p:txBody>
          <a:bodyPr wrap="square">
            <a:spAutoFit/>
          </a:bodyPr>
          <a:lstStyle/>
          <a:p>
            <a:pPr indent="806450" algn="just"/>
            <a:r>
              <a:rPr lang="nl-NL" sz="2800" dirty="0"/>
              <a:t>Một là, phát triển nhanh gắn liền với phát triển bền vững. </a:t>
            </a:r>
            <a:endParaRPr lang="en-US" sz="2800" dirty="0"/>
          </a:p>
        </p:txBody>
      </p:sp>
      <p:pic>
        <p:nvPicPr>
          <p:cNvPr id="7" name="Picture 6"/>
          <p:cNvPicPr>
            <a:picLocks noChangeAspect="1"/>
          </p:cNvPicPr>
          <p:nvPr/>
        </p:nvPicPr>
        <p:blipFill>
          <a:blip r:embed="rId2"/>
          <a:stretch>
            <a:fillRect/>
          </a:stretch>
        </p:blipFill>
        <p:spPr>
          <a:xfrm>
            <a:off x="7031601" y="2886943"/>
            <a:ext cx="4869046" cy="3742457"/>
          </a:xfrm>
          <a:prstGeom prst="rect">
            <a:avLst/>
          </a:prstGeom>
        </p:spPr>
      </p:pic>
      <p:sp>
        <p:nvSpPr>
          <p:cNvPr id="4" name="Action Button: Movie 3">
            <a:hlinkClick r:id="rId3" action="ppaction://program" highlightClick="1"/>
          </p:cNvPr>
          <p:cNvSpPr/>
          <p:nvPr/>
        </p:nvSpPr>
        <p:spPr>
          <a:xfrm>
            <a:off x="242046" y="5905765"/>
            <a:ext cx="883404" cy="464950"/>
          </a:xfrm>
          <a:prstGeom prst="actionButtonMovi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p:cNvSpPr/>
          <p:nvPr/>
        </p:nvSpPr>
        <p:spPr>
          <a:xfrm>
            <a:off x="0" y="116558"/>
            <a:ext cx="12192000" cy="830997"/>
          </a:xfrm>
          <a:prstGeom prst="rect">
            <a:avLst/>
          </a:prstGeom>
        </p:spPr>
        <p:txBody>
          <a:bodyPr wrap="square">
            <a:spAutoFit/>
          </a:bodyPr>
          <a:lstStyle/>
          <a:p>
            <a:r>
              <a:rPr lang="vi-VN" sz="2400" b="1" dirty="0">
                <a:solidFill>
                  <a:srgbClr val="FF0000"/>
                </a:solidFill>
              </a:rPr>
              <a:t>1. NỘI DUNG CỦA CHỦ TRƯƠNG PHÁT TRIỂN KINH TẾ, XÃ HỘI, VĂN HÓA, CON NGƯỜI Ở VIỆT NAM HIỆN NAY</a:t>
            </a:r>
          </a:p>
        </p:txBody>
      </p:sp>
    </p:spTree>
    <p:extLst>
      <p:ext uri="{BB962C8B-B14F-4D97-AF65-F5344CB8AC3E}">
        <p14:creationId xmlns:p14="http://schemas.microsoft.com/office/powerpoint/2010/main" val="1300269627"/>
      </p:ext>
    </p:extLst>
  </p:cSld>
  <p:clrMapOvr>
    <a:masterClrMapping/>
  </p:clrMapOvr>
  <mc:AlternateContent xmlns:mc="http://schemas.openxmlformats.org/markup-compatibility/2006" xmlns:p14="http://schemas.microsoft.com/office/powerpoint/2010/main">
    <mc:Choice Requires="p14">
      <p:transition p14:dur="100">
        <p:cut/>
      </p:transition>
    </mc:Choice>
    <mc:Fallback xmlns="">
      <p:transition>
        <p:cu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circle(in)">
                                      <p:cBhvr>
                                        <p:cTn id="7" dur="1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grpId="0" nodeType="click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circle(in)">
                                      <p:cBhvr>
                                        <p:cTn id="12" dur="2000"/>
                                        <p:tgtEl>
                                          <p:spTgt spid="2"/>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32" fill="hold" grpId="0" nodeType="clickEffect">
                                  <p:stCondLst>
                                    <p:cond delay="0"/>
                                  </p:stCondLst>
                                  <p:childTnLst>
                                    <p:set>
                                      <p:cBhvr>
                                        <p:cTn id="16" dur="1" fill="hold">
                                          <p:stCondLst>
                                            <p:cond delay="0"/>
                                          </p:stCondLst>
                                        </p:cTn>
                                        <p:tgtEl>
                                          <p:spTgt spid="3">
                                            <p:txEl>
                                              <p:pRg st="0" end="0"/>
                                            </p:txEl>
                                          </p:spTgt>
                                        </p:tgtEl>
                                        <p:attrNameLst>
                                          <p:attrName>style.visibility</p:attrName>
                                        </p:attrNameLst>
                                      </p:cBhvr>
                                      <p:to>
                                        <p:strVal val="visible"/>
                                      </p:to>
                                    </p:set>
                                    <p:animEffect transition="in" filter="circle(out)">
                                      <p:cBhvr>
                                        <p:cTn id="17" dur="2000"/>
                                        <p:tgtEl>
                                          <p:spTgt spid="3">
                                            <p:txEl>
                                              <p:pRg st="0" end="0"/>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grpId="0" nodeType="clickEffect">
                                  <p:stCondLst>
                                    <p:cond delay="0"/>
                                  </p:stCondLst>
                                  <p:childTnLst>
                                    <p:set>
                                      <p:cBhvr>
                                        <p:cTn id="21" dur="1" fill="hold">
                                          <p:stCondLst>
                                            <p:cond delay="0"/>
                                          </p:stCondLst>
                                        </p:cTn>
                                        <p:tgtEl>
                                          <p:spTgt spid="5"/>
                                        </p:tgtEl>
                                        <p:attrNameLst>
                                          <p:attrName>style.visibility</p:attrName>
                                        </p:attrNameLst>
                                      </p:cBhvr>
                                      <p:to>
                                        <p:strVal val="visible"/>
                                      </p:to>
                                    </p:set>
                                    <p:animEffect transition="in" filter="randombar(horizontal)">
                                      <p:cBhvr>
                                        <p:cTn id="22" dur="500"/>
                                        <p:tgtEl>
                                          <p:spTgt spid="5"/>
                                        </p:tgtEl>
                                      </p:cBhvr>
                                    </p:animEffect>
                                  </p:childTnLst>
                                </p:cTn>
                              </p:par>
                              <p:par>
                                <p:cTn id="23" presetID="14" presetClass="entr" presetSubtype="10" fill="hold" nodeType="withEffect">
                                  <p:stCondLst>
                                    <p:cond delay="0"/>
                                  </p:stCondLst>
                                  <p:childTnLst>
                                    <p:set>
                                      <p:cBhvr>
                                        <p:cTn id="24" dur="1" fill="hold">
                                          <p:stCondLst>
                                            <p:cond delay="0"/>
                                          </p:stCondLst>
                                        </p:cTn>
                                        <p:tgtEl>
                                          <p:spTgt spid="7"/>
                                        </p:tgtEl>
                                        <p:attrNameLst>
                                          <p:attrName>style.visibility</p:attrName>
                                        </p:attrNameLst>
                                      </p:cBhvr>
                                      <p:to>
                                        <p:strVal val="visible"/>
                                      </p:to>
                                    </p:set>
                                    <p:animEffect transition="in" filter="randombar(horizontal)">
                                      <p:cBhvr>
                                        <p:cTn id="25"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build="p"/>
      <p:bldP spid="5" grpId="0"/>
      <p:bldP spid="6"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43752" y="2671061"/>
            <a:ext cx="5405719" cy="3326327"/>
          </a:xfrm>
        </p:spPr>
        <p:txBody>
          <a:bodyPr>
            <a:normAutofit fontScale="90000"/>
          </a:bodyPr>
          <a:lstStyle/>
          <a:p>
            <a:pPr algn="just"/>
            <a:r>
              <a:rPr lang="vi-VN" sz="4000" dirty="0"/>
              <a:t>Hai là, đổi mới đồng bộ, phù hợp về kinh tế và chính trị vì mục tiêu xây dựng nước Việt Nam xã hội chủ nghĩa dân giàu, nước mạnh, dân chủ, công bằng, văn minh. </a:t>
            </a:r>
            <a:endParaRPr lang="en-US" sz="4000" dirty="0"/>
          </a:p>
        </p:txBody>
      </p:sp>
      <p:sp>
        <p:nvSpPr>
          <p:cNvPr id="6" name="Content Placeholder 2"/>
          <p:cNvSpPr>
            <a:spLocks noGrp="1"/>
          </p:cNvSpPr>
          <p:nvPr>
            <p:ph idx="1"/>
          </p:nvPr>
        </p:nvSpPr>
        <p:spPr>
          <a:xfrm>
            <a:off x="484094" y="1666826"/>
            <a:ext cx="10762129" cy="554504"/>
          </a:xfrm>
        </p:spPr>
        <p:txBody>
          <a:bodyPr/>
          <a:lstStyle/>
          <a:p>
            <a:pPr marL="0" indent="0" algn="just">
              <a:buNone/>
            </a:pPr>
            <a:r>
              <a:rPr lang="vi-VN" b="1" i="1" dirty="0">
                <a:solidFill>
                  <a:srgbClr val="0070C0"/>
                </a:solidFill>
              </a:rPr>
              <a:t>a) Quan điểm phát triển kinh tế-xã hội </a:t>
            </a:r>
            <a:endParaRPr lang="nl-NL" dirty="0"/>
          </a:p>
        </p:txBody>
      </p:sp>
      <p:sp>
        <p:nvSpPr>
          <p:cNvPr id="4" name="Rectangle 3"/>
          <p:cNvSpPr/>
          <p:nvPr/>
        </p:nvSpPr>
        <p:spPr>
          <a:xfrm>
            <a:off x="0" y="116558"/>
            <a:ext cx="12192000" cy="830997"/>
          </a:xfrm>
          <a:prstGeom prst="rect">
            <a:avLst/>
          </a:prstGeom>
        </p:spPr>
        <p:txBody>
          <a:bodyPr wrap="square">
            <a:spAutoFit/>
          </a:bodyPr>
          <a:lstStyle/>
          <a:p>
            <a:r>
              <a:rPr lang="vi-VN" sz="2400" b="1" dirty="0">
                <a:solidFill>
                  <a:srgbClr val="FF0000"/>
                </a:solidFill>
              </a:rPr>
              <a:t>1. NỘI DUNG CỦA CHỦ TRƯƠNG PHÁT TRIỂN KINH TẾ, XÃ HỘI, VĂN HÓA, CON NGƯỜI Ở VIỆT NAM HIỆN NAY</a:t>
            </a:r>
          </a:p>
        </p:txBody>
      </p:sp>
      <p:sp>
        <p:nvSpPr>
          <p:cNvPr id="5" name="Title 1"/>
          <p:cNvSpPr txBox="1">
            <a:spLocks/>
          </p:cNvSpPr>
          <p:nvPr/>
        </p:nvSpPr>
        <p:spPr>
          <a:xfrm>
            <a:off x="443752" y="947555"/>
            <a:ext cx="11026587" cy="697193"/>
          </a:xfrm>
          <a:prstGeom prst="rect">
            <a:avLst/>
          </a:prstGeom>
          <a:solidFill>
            <a:srgbClr val="002060"/>
          </a:solidFill>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br>
              <a:rPr lang="nl-NL" sz="3600" b="1" i="1">
                <a:solidFill>
                  <a:schemeClr val="bg1"/>
                </a:solidFill>
              </a:rPr>
            </a:br>
            <a:r>
              <a:rPr lang="vi-VN" sz="3600" b="1" i="1">
                <a:solidFill>
                  <a:schemeClr val="bg1"/>
                </a:solidFill>
              </a:rPr>
              <a:t>1.1. Chủ trương phát triển kinh tế, xã hội</a:t>
            </a:r>
            <a:br>
              <a:rPr lang="vi-VN" sz="3600" b="1" i="1">
                <a:solidFill>
                  <a:schemeClr val="bg1"/>
                </a:solidFill>
              </a:rPr>
            </a:br>
            <a:endParaRPr lang="en-US" sz="3600" dirty="0">
              <a:solidFill>
                <a:schemeClr val="bg1"/>
              </a:solidFill>
            </a:endParaRPr>
          </a:p>
        </p:txBody>
      </p:sp>
      <p:pic>
        <p:nvPicPr>
          <p:cNvPr id="1027"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400799" y="2774577"/>
            <a:ext cx="5652245" cy="3352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437689485"/>
      </p:ext>
    </p:extLst>
  </p:cSld>
  <p:clrMapOvr>
    <a:masterClrMapping/>
  </p:clrMapOvr>
  <p:transition spd="med">
    <p:pull/>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6" presetClass="entr" presetSubtype="32" fill="hold" grpId="0" nodeType="clickEffect">
                                  <p:stCondLst>
                                    <p:cond delay="0"/>
                                  </p:stCondLst>
                                  <p:childTnLst>
                                    <p:set>
                                      <p:cBhvr>
                                        <p:cTn id="13" dur="1" fill="hold">
                                          <p:stCondLst>
                                            <p:cond delay="0"/>
                                          </p:stCondLst>
                                        </p:cTn>
                                        <p:tgtEl>
                                          <p:spTgt spid="6">
                                            <p:txEl>
                                              <p:pRg st="0" end="0"/>
                                            </p:txEl>
                                          </p:spTgt>
                                        </p:tgtEl>
                                        <p:attrNameLst>
                                          <p:attrName>style.visibility</p:attrName>
                                        </p:attrNameLst>
                                      </p:cBhvr>
                                      <p:to>
                                        <p:strVal val="visible"/>
                                      </p:to>
                                    </p:set>
                                    <p:animEffect transition="in" filter="circle(out)">
                                      <p:cBhvr>
                                        <p:cTn id="14" dur="2000"/>
                                        <p:tgtEl>
                                          <p:spTgt spid="6">
                                            <p:txEl>
                                              <p:pRg st="0" end="0"/>
                                            </p:txEl>
                                          </p:spTgt>
                                        </p:tgtEl>
                                      </p:cBhvr>
                                    </p:animEffect>
                                  </p:childTnLst>
                                </p:cTn>
                              </p:par>
                              <p:par>
                                <p:cTn id="15" presetID="6" presetClass="entr" presetSubtype="16" fill="hold" grpId="0" nodeType="with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circle(in)">
                                      <p:cBhvr>
                                        <p:cTn id="17" dur="1500"/>
                                        <p:tgtEl>
                                          <p:spTgt spid="4"/>
                                        </p:tgtEl>
                                      </p:cBhvr>
                                    </p:animEffect>
                                  </p:childTnLst>
                                </p:cTn>
                              </p:par>
                            </p:childTnLst>
                          </p:cTn>
                        </p:par>
                      </p:childTnLst>
                    </p:cTn>
                  </p:par>
                  <p:par>
                    <p:cTn id="18" fill="hold">
                      <p:stCondLst>
                        <p:cond delay="indefinite"/>
                      </p:stCondLst>
                      <p:childTnLst>
                        <p:par>
                          <p:cTn id="19" fill="hold">
                            <p:stCondLst>
                              <p:cond delay="0"/>
                            </p:stCondLst>
                            <p:childTnLst>
                              <p:par>
                                <p:cTn id="20" presetID="6" presetClass="entr" presetSubtype="16" fill="hold" grpId="0" nodeType="clickEffect">
                                  <p:stCondLst>
                                    <p:cond delay="0"/>
                                  </p:stCondLst>
                                  <p:childTnLst>
                                    <p:set>
                                      <p:cBhvr>
                                        <p:cTn id="21" dur="1" fill="hold">
                                          <p:stCondLst>
                                            <p:cond delay="0"/>
                                          </p:stCondLst>
                                        </p:cTn>
                                        <p:tgtEl>
                                          <p:spTgt spid="5"/>
                                        </p:tgtEl>
                                        <p:attrNameLst>
                                          <p:attrName>style.visibility</p:attrName>
                                        </p:attrNameLst>
                                      </p:cBhvr>
                                      <p:to>
                                        <p:strVal val="visible"/>
                                      </p:to>
                                    </p:set>
                                    <p:animEffect transition="in" filter="circle(in)">
                                      <p:cBhvr>
                                        <p:cTn id="22"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6" grpId="0" build="p"/>
      <p:bldP spid="4" grpId="0"/>
      <p:bldP spid="5"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0"/>
            <a:ext cx="12192000" cy="650777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Content Placeholder 2"/>
          <p:cNvSpPr>
            <a:spLocks noGrp="1"/>
          </p:cNvSpPr>
          <p:nvPr>
            <p:ph idx="1"/>
          </p:nvPr>
        </p:nvSpPr>
        <p:spPr>
          <a:xfrm>
            <a:off x="1286062" y="2638376"/>
            <a:ext cx="8395821" cy="1597446"/>
          </a:xfrm>
        </p:spPr>
        <p:txBody>
          <a:bodyPr>
            <a:normAutofit fontScale="92500" lnSpcReduction="10000"/>
          </a:bodyPr>
          <a:lstStyle/>
          <a:p>
            <a:pPr marL="0" indent="0" algn="just">
              <a:buNone/>
            </a:pPr>
            <a:r>
              <a:rPr lang="vi-VN" sz="3200" b="1" dirty="0"/>
              <a:t>Ba là, mở rộng dân chủ, phát huy tối đa nhân tố con người; coi con người là chủ thể, nguồn lực chủ yếu và là mục tiêu của sự phát triển.</a:t>
            </a:r>
            <a:endParaRPr lang="en-US" sz="3200" dirty="0"/>
          </a:p>
        </p:txBody>
      </p:sp>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51668" y="1718428"/>
            <a:ext cx="10888663" cy="768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Rectangle 3"/>
          <p:cNvSpPr/>
          <p:nvPr/>
        </p:nvSpPr>
        <p:spPr>
          <a:xfrm>
            <a:off x="0" y="116558"/>
            <a:ext cx="12192000" cy="830997"/>
          </a:xfrm>
          <a:prstGeom prst="rect">
            <a:avLst/>
          </a:prstGeom>
        </p:spPr>
        <p:txBody>
          <a:bodyPr wrap="square">
            <a:spAutoFit/>
          </a:bodyPr>
          <a:lstStyle/>
          <a:p>
            <a:r>
              <a:rPr lang="vi-VN" sz="2400" b="1" dirty="0">
                <a:solidFill>
                  <a:srgbClr val="FF0000"/>
                </a:solidFill>
              </a:rPr>
              <a:t>1. NỘI DUNG CỦA CHỦ TRƯƠNG PHÁT TRIỂN KINH TẾ, XÃ HỘI, VĂN HÓA, CON NGƯỜI Ở VIỆT NAM HIỆN NAY</a:t>
            </a:r>
          </a:p>
        </p:txBody>
      </p:sp>
      <p:sp>
        <p:nvSpPr>
          <p:cNvPr id="5" name="Title 1"/>
          <p:cNvSpPr txBox="1">
            <a:spLocks/>
          </p:cNvSpPr>
          <p:nvPr/>
        </p:nvSpPr>
        <p:spPr>
          <a:xfrm>
            <a:off x="443752" y="947555"/>
            <a:ext cx="11026587" cy="697193"/>
          </a:xfrm>
          <a:prstGeom prst="rect">
            <a:avLst/>
          </a:prstGeom>
          <a:solidFill>
            <a:srgbClr val="002060"/>
          </a:solidFill>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br>
              <a:rPr lang="nl-NL" sz="3600" b="1" i="1" dirty="0">
                <a:solidFill>
                  <a:schemeClr val="bg1"/>
                </a:solidFill>
              </a:rPr>
            </a:br>
            <a:r>
              <a:rPr lang="vi-VN" sz="3600" b="1" i="1" dirty="0">
                <a:solidFill>
                  <a:schemeClr val="bg1"/>
                </a:solidFill>
              </a:rPr>
              <a:t>1.1. Chủ trương phát triển kinh tế, xã hội</a:t>
            </a:r>
            <a:br>
              <a:rPr lang="vi-VN" sz="3600" b="1" i="1" dirty="0">
                <a:solidFill>
                  <a:schemeClr val="bg1"/>
                </a:solidFill>
              </a:rPr>
            </a:br>
            <a:endParaRPr lang="en-US" sz="3600" dirty="0">
              <a:solidFill>
                <a:schemeClr val="bg1"/>
              </a:solidFill>
            </a:endParaRPr>
          </a:p>
        </p:txBody>
      </p:sp>
    </p:spTree>
    <p:extLst>
      <p:ext uri="{BB962C8B-B14F-4D97-AF65-F5344CB8AC3E}">
        <p14:creationId xmlns:p14="http://schemas.microsoft.com/office/powerpoint/2010/main" val="2568321836"/>
      </p:ext>
    </p:extLst>
  </p:cSld>
  <p:clrMapOvr>
    <a:masterClrMapping/>
  </p:clrMapOvr>
  <mc:AlternateContent xmlns:mc="http://schemas.openxmlformats.org/markup-compatibility/2006" xmlns:p14="http://schemas.microsoft.com/office/powerpoint/2010/main">
    <mc:Choice Requires="p14">
      <p:transition spd="slow" p14:dur="2500">
        <p:checker/>
      </p:transition>
    </mc:Choice>
    <mc:Fallback xmlns="">
      <p:transition spd="slow">
        <p:checker/>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circle(in)">
                                      <p:cBhvr>
                                        <p:cTn id="7" dur="1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circle(in)">
                                      <p:cBhvr>
                                        <p:cTn id="12"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Content Placeholder 2"/>
          <p:cNvSpPr txBox="1">
            <a:spLocks/>
          </p:cNvSpPr>
          <p:nvPr/>
        </p:nvSpPr>
        <p:spPr>
          <a:xfrm>
            <a:off x="833718" y="1835893"/>
            <a:ext cx="10762129" cy="554504"/>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vi-VN" b="1" i="1" dirty="0">
                <a:solidFill>
                  <a:srgbClr val="FF0000"/>
                </a:solidFill>
              </a:rPr>
              <a:t>a) Quan điểm phát triển kinh tế-xã hội </a:t>
            </a:r>
            <a:endParaRPr lang="nl-NL" dirty="0">
              <a:solidFill>
                <a:srgbClr val="FF0000"/>
              </a:solidFill>
            </a:endParaRPr>
          </a:p>
        </p:txBody>
      </p:sp>
      <p:graphicFrame>
        <p:nvGraphicFramePr>
          <p:cNvPr id="8" name="Diagram 7"/>
          <p:cNvGraphicFramePr/>
          <p:nvPr>
            <p:extLst>
              <p:ext uri="{D42A27DB-BD31-4B8C-83A1-F6EECF244321}">
                <p14:modId xmlns:p14="http://schemas.microsoft.com/office/powerpoint/2010/main" val="3741422243"/>
              </p:ext>
            </p:extLst>
          </p:nvPr>
        </p:nvGraphicFramePr>
        <p:xfrm>
          <a:off x="378012" y="2622176"/>
          <a:ext cx="11217835" cy="382103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Rectangle 3"/>
          <p:cNvSpPr/>
          <p:nvPr/>
        </p:nvSpPr>
        <p:spPr>
          <a:xfrm>
            <a:off x="0" y="116558"/>
            <a:ext cx="12192000" cy="830997"/>
          </a:xfrm>
          <a:prstGeom prst="rect">
            <a:avLst/>
          </a:prstGeom>
        </p:spPr>
        <p:txBody>
          <a:bodyPr wrap="square">
            <a:spAutoFit/>
          </a:bodyPr>
          <a:lstStyle/>
          <a:p>
            <a:r>
              <a:rPr lang="vi-VN" sz="2400" b="1" dirty="0">
                <a:solidFill>
                  <a:srgbClr val="FF0000"/>
                </a:solidFill>
              </a:rPr>
              <a:t>1. NỘI DUNG CỦA CHỦ TRƯƠNG PHÁT TRIỂN KINH TẾ, XÃ HỘI, VĂN HÓA, CON NGƯỜI Ở VIỆT NAM HIỆN NAY</a:t>
            </a:r>
          </a:p>
        </p:txBody>
      </p:sp>
      <p:sp>
        <p:nvSpPr>
          <p:cNvPr id="5" name="Title 1"/>
          <p:cNvSpPr txBox="1">
            <a:spLocks/>
          </p:cNvSpPr>
          <p:nvPr/>
        </p:nvSpPr>
        <p:spPr>
          <a:xfrm>
            <a:off x="443752" y="947555"/>
            <a:ext cx="11026587" cy="697193"/>
          </a:xfrm>
          <a:prstGeom prst="rect">
            <a:avLst/>
          </a:prstGeom>
          <a:solidFill>
            <a:srgbClr val="002060"/>
          </a:solidFill>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br>
              <a:rPr lang="nl-NL" sz="3600" b="1" i="1">
                <a:solidFill>
                  <a:schemeClr val="bg1"/>
                </a:solidFill>
              </a:rPr>
            </a:br>
            <a:r>
              <a:rPr lang="vi-VN" sz="3600" b="1" i="1">
                <a:solidFill>
                  <a:schemeClr val="bg1"/>
                </a:solidFill>
              </a:rPr>
              <a:t>1.1. Chủ trương phát triển kinh tế, xã hội</a:t>
            </a:r>
            <a:br>
              <a:rPr lang="vi-VN" sz="3600" b="1" i="1">
                <a:solidFill>
                  <a:schemeClr val="bg1"/>
                </a:solidFill>
              </a:rPr>
            </a:br>
            <a:endParaRPr lang="en-US" sz="3600" dirty="0">
              <a:solidFill>
                <a:schemeClr val="bg1"/>
              </a:solidFill>
            </a:endParaRPr>
          </a:p>
        </p:txBody>
      </p:sp>
    </p:spTree>
    <p:extLst>
      <p:ext uri="{BB962C8B-B14F-4D97-AF65-F5344CB8AC3E}">
        <p14:creationId xmlns:p14="http://schemas.microsoft.com/office/powerpoint/2010/main" val="642924986"/>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32" fill="hold" grpId="0" nodeType="click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animEffect transition="in" filter="circle(out)">
                                      <p:cBhvr>
                                        <p:cTn id="7" dur="2000"/>
                                        <p:tgtEl>
                                          <p:spTgt spid="7">
                                            <p:txEl>
                                              <p:pRg st="0" end="0"/>
                                            </p:txEl>
                                          </p:spTgt>
                                        </p:tgtEl>
                                      </p:cBhvr>
                                    </p:animEffect>
                                  </p:childTnLst>
                                </p:cTn>
                              </p:par>
                              <p:par>
                                <p:cTn id="8" presetID="6" presetClass="entr" presetSubtype="16" fill="hold" grpId="0"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circle(in)">
                                      <p:cBhvr>
                                        <p:cTn id="10" dur="1500"/>
                                        <p:tgtEl>
                                          <p:spTgt spid="4"/>
                                        </p:tgtEl>
                                      </p:cBhvr>
                                    </p:animEffect>
                                  </p:childTnLst>
                                </p:cTn>
                              </p:par>
                            </p:childTnLst>
                          </p:cTn>
                        </p:par>
                      </p:childTnLst>
                    </p:cTn>
                  </p:par>
                  <p:par>
                    <p:cTn id="11" fill="hold">
                      <p:stCondLst>
                        <p:cond delay="indefinite"/>
                      </p:stCondLst>
                      <p:childTnLst>
                        <p:par>
                          <p:cTn id="12" fill="hold">
                            <p:stCondLst>
                              <p:cond delay="0"/>
                            </p:stCondLst>
                            <p:childTnLst>
                              <p:par>
                                <p:cTn id="13" presetID="6" presetClass="entr" presetSubtype="16" fill="hold" grpId="0" nodeType="click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circle(in)">
                                      <p:cBhvr>
                                        <p:cTn id="15"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build="p"/>
      <p:bldP spid="4" grpId="0"/>
      <p:bldP spid="5"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36176" y="1441542"/>
            <a:ext cx="5957047" cy="4354140"/>
          </a:xfrm>
        </p:spPr>
        <p:txBody>
          <a:bodyPr>
            <a:noAutofit/>
          </a:bodyPr>
          <a:lstStyle/>
          <a:p>
            <a:pPr marL="0" indent="0" algn="just">
              <a:buNone/>
            </a:pPr>
            <a:r>
              <a:rPr lang="en-US" sz="3200" b="1" i="1" dirty="0">
                <a:solidFill>
                  <a:srgbClr val="FF0000"/>
                </a:solidFill>
              </a:rPr>
              <a:t>b</a:t>
            </a:r>
            <a:r>
              <a:rPr lang="vi-VN" sz="3200" b="1" i="1" dirty="0">
                <a:solidFill>
                  <a:srgbClr val="FF0000"/>
                </a:solidFill>
              </a:rPr>
              <a:t>) Những định hướng lớn phát triển kinh tế, xã hội </a:t>
            </a:r>
            <a:endParaRPr lang="en-US" sz="3200" b="1" i="1" dirty="0">
              <a:solidFill>
                <a:srgbClr val="FF0000"/>
              </a:solidFill>
            </a:endParaRPr>
          </a:p>
          <a:p>
            <a:pPr marL="0" indent="0" algn="just">
              <a:buNone/>
            </a:pPr>
            <a:r>
              <a:rPr lang="vi-VN" sz="3200" i="1" dirty="0"/>
              <a:t>Một là,</a:t>
            </a:r>
            <a:r>
              <a:rPr lang="vi-VN" sz="3200" dirty="0"/>
              <a:t> phát triển nền kinh tế thị trường định hướng xã hội chủ nghĩa với nhiều hình thức sở hữu, nhiều thành phần kinh tế, nhiều hình thức tổ chức kinh doanh và phân phối. </a:t>
            </a:r>
            <a:endParaRPr lang="en-US" sz="3200" dirty="0"/>
          </a:p>
          <a:p>
            <a:pPr marL="0" indent="0" algn="just">
              <a:buNone/>
            </a:pPr>
            <a:endParaRPr lang="en-US" sz="3200" dirty="0"/>
          </a:p>
        </p:txBody>
      </p:sp>
      <p:sp>
        <p:nvSpPr>
          <p:cNvPr id="6" name="Title 1"/>
          <p:cNvSpPr>
            <a:spLocks noGrp="1"/>
          </p:cNvSpPr>
          <p:nvPr>
            <p:ph type="title"/>
          </p:nvPr>
        </p:nvSpPr>
        <p:spPr>
          <a:xfrm>
            <a:off x="838200" y="107577"/>
            <a:ext cx="10515600" cy="777874"/>
          </a:xfrm>
          <a:solidFill>
            <a:srgbClr val="002060"/>
          </a:solidFill>
        </p:spPr>
        <p:txBody>
          <a:bodyPr>
            <a:normAutofit fontScale="90000"/>
          </a:bodyPr>
          <a:lstStyle/>
          <a:p>
            <a:br>
              <a:rPr lang="nl-NL" sz="4000" b="1" i="1" dirty="0">
                <a:solidFill>
                  <a:schemeClr val="bg1"/>
                </a:solidFill>
              </a:rPr>
            </a:br>
            <a:r>
              <a:rPr lang="vi-VN" sz="4000" b="1" i="1" dirty="0">
                <a:solidFill>
                  <a:schemeClr val="bg1"/>
                </a:solidFill>
              </a:rPr>
              <a:t>1.1. Chủ trương phát triển kinh tế, xã hội</a:t>
            </a:r>
            <a:br>
              <a:rPr lang="vi-VN" sz="4000" b="1" i="1" dirty="0">
                <a:solidFill>
                  <a:schemeClr val="bg1"/>
                </a:solidFill>
              </a:rPr>
            </a:br>
            <a:endParaRPr lang="en-US" dirty="0">
              <a:solidFill>
                <a:schemeClr val="bg1"/>
              </a:solidFill>
            </a:endParaRPr>
          </a:p>
        </p:txBody>
      </p:sp>
      <p:pic>
        <p:nvPicPr>
          <p:cNvPr id="409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720118" y="1935255"/>
            <a:ext cx="5471882" cy="342956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013662450"/>
      </p:ext>
    </p:extLst>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circle(in)">
                                      <p:cBhvr>
                                        <p:cTn id="7"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10988" y="1381872"/>
            <a:ext cx="6535271" cy="2679140"/>
          </a:xfrm>
        </p:spPr>
        <p:txBody>
          <a:bodyPr>
            <a:noAutofit/>
          </a:bodyPr>
          <a:lstStyle/>
          <a:p>
            <a:pPr marL="0" indent="0" algn="just">
              <a:buNone/>
            </a:pPr>
            <a:r>
              <a:rPr lang="en-US" sz="3200" b="1" i="1" dirty="0">
                <a:solidFill>
                  <a:srgbClr val="FF0000"/>
                </a:solidFill>
              </a:rPr>
              <a:t>b</a:t>
            </a:r>
            <a:r>
              <a:rPr lang="vi-VN" sz="3200" b="1" i="1" dirty="0">
                <a:solidFill>
                  <a:srgbClr val="FF0000"/>
                </a:solidFill>
              </a:rPr>
              <a:t>) Những định hướng lớn phát triển kinh tế, xã hội </a:t>
            </a:r>
            <a:endParaRPr lang="en-US" sz="3200" b="1" i="1" dirty="0">
              <a:solidFill>
                <a:srgbClr val="FF0000"/>
              </a:solidFill>
            </a:endParaRPr>
          </a:p>
          <a:p>
            <a:pPr marL="0" indent="0" algn="just" fontAlgn="base">
              <a:buNone/>
            </a:pPr>
            <a:r>
              <a:rPr lang="vi-VN" sz="3200" i="1" dirty="0"/>
              <a:t>Hai là, </a:t>
            </a:r>
            <a:r>
              <a:rPr lang="vi-VN" sz="3200" dirty="0"/>
              <a:t>phát triển kinh tế là nhiệm vụ trung tâm; thực hiện công nghiệp hoá, hiện đại hoá đất nước gắn với phát triển kinh tế tri thức và bảo vệ tài nguyên, môi trường; xây dựng cơ cấu kinh tế hợp lý, hiện đại, có hiệu quả và bền vững, gắn kết chặt chẽ công nghiệp, nông nghiệp, dịch vụ. </a:t>
            </a:r>
            <a:endParaRPr lang="en-US" sz="3200" dirty="0"/>
          </a:p>
          <a:p>
            <a:pPr marL="0" indent="0" algn="just">
              <a:buNone/>
            </a:pPr>
            <a:endParaRPr lang="en-US" sz="3200" dirty="0"/>
          </a:p>
        </p:txBody>
      </p:sp>
      <p:sp>
        <p:nvSpPr>
          <p:cNvPr id="6" name="Title 1"/>
          <p:cNvSpPr>
            <a:spLocks noGrp="1"/>
          </p:cNvSpPr>
          <p:nvPr>
            <p:ph type="title"/>
          </p:nvPr>
        </p:nvSpPr>
        <p:spPr>
          <a:xfrm>
            <a:off x="932329" y="109632"/>
            <a:ext cx="10515600" cy="804768"/>
          </a:xfrm>
          <a:solidFill>
            <a:srgbClr val="002060"/>
          </a:solidFill>
        </p:spPr>
        <p:txBody>
          <a:bodyPr>
            <a:normAutofit fontScale="90000"/>
          </a:bodyPr>
          <a:lstStyle/>
          <a:p>
            <a:pPr algn="ctr"/>
            <a:br>
              <a:rPr lang="nl-NL" sz="4000" b="1" i="1" dirty="0">
                <a:solidFill>
                  <a:schemeClr val="bg1"/>
                </a:solidFill>
              </a:rPr>
            </a:br>
            <a:r>
              <a:rPr lang="vi-VN" sz="4000" b="1" i="1" dirty="0">
                <a:solidFill>
                  <a:schemeClr val="bg1"/>
                </a:solidFill>
              </a:rPr>
              <a:t>1.1. Chủ trương phát triển kinh tế, xã hội</a:t>
            </a:r>
            <a:br>
              <a:rPr lang="vi-VN" sz="4000" b="1" i="1" dirty="0">
                <a:solidFill>
                  <a:schemeClr val="bg1"/>
                </a:solidFill>
              </a:rPr>
            </a:br>
            <a:endParaRPr lang="en-US" dirty="0">
              <a:solidFill>
                <a:schemeClr val="bg1"/>
              </a:solidFill>
            </a:endParaRPr>
          </a:p>
        </p:txBody>
      </p:sp>
      <p:pic>
        <p:nvPicPr>
          <p:cNvPr id="512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557248" y="1156447"/>
            <a:ext cx="4303058" cy="242047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123"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557248" y="3697942"/>
            <a:ext cx="4303057" cy="303903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509656962"/>
      </p:ext>
    </p:extLst>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circle(in)">
                                      <p:cBhvr>
                                        <p:cTn id="7"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774264" y="2134908"/>
            <a:ext cx="5452782" cy="2141256"/>
          </a:xfrm>
        </p:spPr>
        <p:txBody>
          <a:bodyPr>
            <a:normAutofit lnSpcReduction="10000"/>
          </a:bodyPr>
          <a:lstStyle/>
          <a:p>
            <a:pPr algn="just"/>
            <a:r>
              <a:rPr lang="vi-VN" i="1" dirty="0"/>
              <a:t>Ba là,</a:t>
            </a:r>
            <a:r>
              <a:rPr lang="vi-VN" dirty="0"/>
              <a:t> chính sách xã hội đúng đắn, công bằng vì con người là động lực mạnh mẽ phát huy mọi năng lực sáng tạo của nhân dân trong sự nghiệp xây dựng và bảo vệ Tổ quốc. </a:t>
            </a:r>
            <a:endParaRPr lang="en-US" dirty="0"/>
          </a:p>
        </p:txBody>
      </p:sp>
      <p:sp>
        <p:nvSpPr>
          <p:cNvPr id="5" name="Title 1"/>
          <p:cNvSpPr txBox="1">
            <a:spLocks/>
          </p:cNvSpPr>
          <p:nvPr/>
        </p:nvSpPr>
        <p:spPr>
          <a:xfrm>
            <a:off x="645459" y="230656"/>
            <a:ext cx="9453282" cy="697191"/>
          </a:xfrm>
          <a:prstGeom prst="rect">
            <a:avLst/>
          </a:prstGeom>
          <a:solidFill>
            <a:srgbClr val="002060"/>
          </a:solidFill>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br>
              <a:rPr lang="nl-NL" sz="2800" b="1" dirty="0">
                <a:solidFill>
                  <a:schemeClr val="bg1"/>
                </a:solidFill>
              </a:rPr>
            </a:br>
            <a:r>
              <a:rPr lang="vi-VN" sz="2800" b="1" dirty="0">
                <a:solidFill>
                  <a:schemeClr val="bg1"/>
                </a:solidFill>
              </a:rPr>
              <a:t>1.1. Chủ trương phát triển kinh tế, xã hội</a:t>
            </a:r>
            <a:br>
              <a:rPr lang="vi-VN" sz="2800" b="1" dirty="0">
                <a:solidFill>
                  <a:schemeClr val="bg1"/>
                </a:solidFill>
              </a:rPr>
            </a:br>
            <a:endParaRPr lang="en-US" sz="2800" dirty="0">
              <a:solidFill>
                <a:schemeClr val="bg1"/>
              </a:solidFill>
            </a:endParaRPr>
          </a:p>
        </p:txBody>
      </p:sp>
      <p:sp>
        <p:nvSpPr>
          <p:cNvPr id="7" name="Rectangle 6"/>
          <p:cNvSpPr/>
          <p:nvPr/>
        </p:nvSpPr>
        <p:spPr>
          <a:xfrm>
            <a:off x="774264" y="1029309"/>
            <a:ext cx="8872942" cy="523220"/>
          </a:xfrm>
          <a:prstGeom prst="rect">
            <a:avLst/>
          </a:prstGeom>
        </p:spPr>
        <p:txBody>
          <a:bodyPr wrap="none">
            <a:spAutoFit/>
          </a:bodyPr>
          <a:lstStyle/>
          <a:p>
            <a:pPr algn="just"/>
            <a:r>
              <a:rPr lang="en-US" sz="2800" b="1" i="1" dirty="0">
                <a:solidFill>
                  <a:srgbClr val="FF0000"/>
                </a:solidFill>
              </a:rPr>
              <a:t>b</a:t>
            </a:r>
            <a:r>
              <a:rPr lang="vi-VN" sz="2800" b="1" i="1" dirty="0">
                <a:solidFill>
                  <a:srgbClr val="FF0000"/>
                </a:solidFill>
              </a:rPr>
              <a:t>) Những định hướng lớn phát triển kinh tế, xã hội </a:t>
            </a:r>
            <a:endParaRPr lang="en-US" sz="2800" b="1" i="1" dirty="0">
              <a:solidFill>
                <a:srgbClr val="FF0000"/>
              </a:solidFill>
            </a:endParaRPr>
          </a:p>
        </p:txBody>
      </p:sp>
      <p:pic>
        <p:nvPicPr>
          <p:cNvPr id="614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925235" y="1845607"/>
            <a:ext cx="4383741" cy="322393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274113804"/>
      </p:ext>
    </p:extLst>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8" presetClass="entr" presetSubtype="12"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strips(downLeft)">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circle(in)">
                                      <p:cBhvr>
                                        <p:cTn id="12"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89060" y="1986989"/>
            <a:ext cx="4735975" cy="3405281"/>
          </a:xfrm>
        </p:spPr>
        <p:txBody>
          <a:bodyPr>
            <a:noAutofit/>
          </a:bodyPr>
          <a:lstStyle/>
          <a:p>
            <a:pPr marL="0" indent="0" algn="just">
              <a:buNone/>
            </a:pPr>
            <a:r>
              <a:rPr lang="vi-VN" i="1" dirty="0"/>
              <a:t>Bốn là, </a:t>
            </a:r>
            <a:r>
              <a:rPr lang="vi-VN" dirty="0"/>
              <a:t>tạo môi trường và điều kiện để mọi người lao động có việc làm và thu nhập tốt hơn. Có chính sách tiền lương và chế độ đãi ngộ tạo động lực để phát triển</a:t>
            </a:r>
            <a:r>
              <a:rPr lang="nl-NL" dirty="0"/>
              <a:t>	</a:t>
            </a:r>
            <a:endParaRPr lang="en-US" dirty="0"/>
          </a:p>
        </p:txBody>
      </p:sp>
      <p:sp>
        <p:nvSpPr>
          <p:cNvPr id="7" name="Rectangle 6"/>
          <p:cNvSpPr/>
          <p:nvPr/>
        </p:nvSpPr>
        <p:spPr>
          <a:xfrm>
            <a:off x="774264" y="1250577"/>
            <a:ext cx="8872942" cy="523220"/>
          </a:xfrm>
          <a:prstGeom prst="rect">
            <a:avLst/>
          </a:prstGeom>
        </p:spPr>
        <p:txBody>
          <a:bodyPr wrap="none">
            <a:spAutoFit/>
          </a:bodyPr>
          <a:lstStyle/>
          <a:p>
            <a:pPr algn="just"/>
            <a:r>
              <a:rPr lang="en-US" sz="2800" b="1" i="1" dirty="0">
                <a:solidFill>
                  <a:srgbClr val="0070C0"/>
                </a:solidFill>
              </a:rPr>
              <a:t>b</a:t>
            </a:r>
            <a:r>
              <a:rPr lang="vi-VN" sz="2800" b="1" i="1" dirty="0">
                <a:solidFill>
                  <a:srgbClr val="0070C0"/>
                </a:solidFill>
              </a:rPr>
              <a:t>) Những định hướng lớn phát triển kinh tế, xã hội </a:t>
            </a:r>
            <a:endParaRPr lang="en-US" sz="2800" b="1" i="1" dirty="0">
              <a:solidFill>
                <a:srgbClr val="0070C0"/>
              </a:solidFill>
            </a:endParaRPr>
          </a:p>
        </p:txBody>
      </p:sp>
      <p:sp>
        <p:nvSpPr>
          <p:cNvPr id="8" name="Title 1"/>
          <p:cNvSpPr txBox="1">
            <a:spLocks/>
          </p:cNvSpPr>
          <p:nvPr/>
        </p:nvSpPr>
        <p:spPr>
          <a:xfrm>
            <a:off x="322729" y="230656"/>
            <a:ext cx="9776012" cy="818215"/>
          </a:xfrm>
          <a:prstGeom prst="rect">
            <a:avLst/>
          </a:prstGeom>
          <a:solidFill>
            <a:srgbClr val="002060"/>
          </a:solidFill>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br>
              <a:rPr lang="nl-NL" sz="2800" b="1" dirty="0">
                <a:solidFill>
                  <a:schemeClr val="bg1"/>
                </a:solidFill>
              </a:rPr>
            </a:br>
            <a:r>
              <a:rPr lang="vi-VN" sz="2800" b="1" dirty="0">
                <a:solidFill>
                  <a:schemeClr val="bg1"/>
                </a:solidFill>
              </a:rPr>
              <a:t>1.1. Chủ trương phát triển kinh tế, xã hội</a:t>
            </a:r>
            <a:br>
              <a:rPr lang="vi-VN" sz="2800" b="1" dirty="0">
                <a:solidFill>
                  <a:schemeClr val="bg1"/>
                </a:solidFill>
              </a:rPr>
            </a:br>
            <a:endParaRPr lang="en-US" sz="2800" dirty="0">
              <a:solidFill>
                <a:schemeClr val="bg1"/>
              </a:solidFill>
            </a:endParaRPr>
          </a:p>
        </p:txBody>
      </p:sp>
      <p:pic>
        <p:nvPicPr>
          <p:cNvPr id="717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776478" y="1773797"/>
            <a:ext cx="2619375" cy="17430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7171"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560919" y="3701584"/>
            <a:ext cx="2952750" cy="194618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7172"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999443" y="3701583"/>
            <a:ext cx="3022227" cy="194618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517060573"/>
      </p:ext>
    </p:extLst>
  </p:cSld>
  <p:clrMapOvr>
    <a:masterClrMapping/>
  </p:clrMapOvr>
  <mc:AlternateContent xmlns:mc="http://schemas.openxmlformats.org/markup-compatibility/2006" xmlns:p14="http://schemas.microsoft.com/office/powerpoint/2010/main">
    <mc:Choice Requires="p14">
      <p:transition spd="slow" p14:dur="800">
        <p14:flythrough/>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circle(in)">
                                      <p:cBhvr>
                                        <p:cTn id="7" dur="2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11305" y="1032249"/>
            <a:ext cx="10515600" cy="2316069"/>
          </a:xfrm>
        </p:spPr>
        <p:txBody>
          <a:bodyPr/>
          <a:lstStyle/>
          <a:p>
            <a:pPr marL="0" indent="0" algn="just">
              <a:buNone/>
            </a:pPr>
            <a:r>
              <a:rPr lang="vi-VN" b="1" i="1" dirty="0">
                <a:solidFill>
                  <a:srgbClr val="0000FF"/>
                </a:solidFill>
              </a:rPr>
              <a:t>a) Quan điểm phát triển văn hóa, con người</a:t>
            </a:r>
            <a:endParaRPr lang="en-US" dirty="0"/>
          </a:p>
          <a:p>
            <a:pPr marL="0" indent="0" algn="just">
              <a:buNone/>
            </a:pPr>
            <a:r>
              <a:rPr lang="nl-NL" dirty="0"/>
              <a:t>	</a:t>
            </a:r>
            <a:r>
              <a:rPr lang="vi-VN" dirty="0"/>
              <a:t>Một là, văn hóa là nền tảng tinh thần của xã hội, là mục tiêu, động lực phát triển bền vững đất nước. Văn hóa phải được đặt ngang hàng với kinh tế, chính trị, xã hội.</a:t>
            </a:r>
            <a:endParaRPr lang="en-US" dirty="0"/>
          </a:p>
        </p:txBody>
      </p:sp>
      <p:sp>
        <p:nvSpPr>
          <p:cNvPr id="4" name="Title 1"/>
          <p:cNvSpPr>
            <a:spLocks noGrp="1"/>
          </p:cNvSpPr>
          <p:nvPr>
            <p:ph type="title"/>
          </p:nvPr>
        </p:nvSpPr>
        <p:spPr>
          <a:xfrm>
            <a:off x="1250577" y="0"/>
            <a:ext cx="10273552" cy="697193"/>
          </a:xfrm>
          <a:solidFill>
            <a:srgbClr val="C00000"/>
          </a:solidFill>
        </p:spPr>
        <p:txBody>
          <a:bodyPr>
            <a:normAutofit/>
          </a:bodyPr>
          <a:lstStyle/>
          <a:p>
            <a:r>
              <a:rPr lang="vi-VN" sz="4000" b="1" i="1" dirty="0">
                <a:solidFill>
                  <a:schemeClr val="bg1"/>
                </a:solidFill>
              </a:rPr>
              <a:t>1.2. Chủ trương phát triển văn hóa, con người</a:t>
            </a:r>
            <a:endParaRPr lang="en-US" dirty="0">
              <a:solidFill>
                <a:schemeClr val="bg1"/>
              </a:solidFill>
            </a:endParaRPr>
          </a:p>
        </p:txBody>
      </p:sp>
      <p:pic>
        <p:nvPicPr>
          <p:cNvPr id="819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314197" y="3077976"/>
            <a:ext cx="4545919" cy="295975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8195"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207764" y="3077976"/>
            <a:ext cx="4652402" cy="339698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384247122"/>
      </p:ext>
    </p:extLst>
  </p:cSld>
  <p:clrMapOvr>
    <a:masterClrMapping/>
  </p:clrMapOvr>
  <mc:AlternateContent xmlns:mc="http://schemas.openxmlformats.org/markup-compatibility/2006" xmlns:p14="http://schemas.microsoft.com/office/powerpoint/2010/main">
    <mc:Choice Requires="p14">
      <p:transition spd="slow" p14:dur="3000">
        <p14:shred/>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0"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wedge">
                                      <p:cBhvr>
                                        <p:cTn id="7" dur="20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0" y="0"/>
            <a:ext cx="12192000" cy="6857999"/>
          </a:xfrm>
          <a:prstGeom prst="rect">
            <a:avLst/>
          </a:prstGeom>
        </p:spPr>
      </p:pic>
      <p:sp>
        <p:nvSpPr>
          <p:cNvPr id="3" name="Content Placeholder 2"/>
          <p:cNvSpPr>
            <a:spLocks noGrp="1"/>
          </p:cNvSpPr>
          <p:nvPr>
            <p:ph idx="1"/>
          </p:nvPr>
        </p:nvSpPr>
        <p:spPr/>
        <p:txBody>
          <a:bodyPr/>
          <a:lstStyle/>
          <a:p>
            <a:pPr marL="0" indent="0" algn="just">
              <a:buNone/>
            </a:pPr>
            <a:r>
              <a:rPr lang="vi-VN" b="1" i="1" dirty="0">
                <a:solidFill>
                  <a:srgbClr val="0000FF"/>
                </a:solidFill>
              </a:rPr>
              <a:t>a) Quan điểm phát triển văn hóa, con người</a:t>
            </a:r>
            <a:endParaRPr lang="en-US" dirty="0"/>
          </a:p>
          <a:p>
            <a:pPr marL="0" indent="0" algn="just">
              <a:buNone/>
            </a:pPr>
            <a:r>
              <a:rPr lang="nl-NL" dirty="0"/>
              <a:t>	</a:t>
            </a:r>
            <a:r>
              <a:rPr lang="vi-VN" dirty="0"/>
              <a:t>Hai là, xây dựng nền văn hóa Việt Nam tiên tiến, đậm đà bản sắc dân tộc, thống nhất trong đa dạng của cộng đồng các dân tộc Việt Nam, với các đặc trưng dân tộc, nhân văn, dân chủ và khoa học.</a:t>
            </a:r>
            <a:endParaRPr lang="en-US" dirty="0"/>
          </a:p>
        </p:txBody>
      </p:sp>
      <p:sp>
        <p:nvSpPr>
          <p:cNvPr id="4" name="Title 1"/>
          <p:cNvSpPr>
            <a:spLocks noGrp="1"/>
          </p:cNvSpPr>
          <p:nvPr>
            <p:ph type="title"/>
          </p:nvPr>
        </p:nvSpPr>
        <p:spPr>
          <a:xfrm>
            <a:off x="430307" y="365125"/>
            <a:ext cx="11470340" cy="697193"/>
          </a:xfrm>
          <a:solidFill>
            <a:srgbClr val="C00000"/>
          </a:solidFill>
        </p:spPr>
        <p:txBody>
          <a:bodyPr>
            <a:normAutofit/>
          </a:bodyPr>
          <a:lstStyle/>
          <a:p>
            <a:r>
              <a:rPr lang="vi-VN" sz="4000" b="1" i="1" dirty="0">
                <a:solidFill>
                  <a:schemeClr val="bg1"/>
                </a:solidFill>
              </a:rPr>
              <a:t>1.2. Chủ trương phát triển văn hóa, con người</a:t>
            </a:r>
            <a:endParaRPr lang="en-US" dirty="0">
              <a:solidFill>
                <a:schemeClr val="bg1"/>
              </a:solidFill>
            </a:endParaRPr>
          </a:p>
        </p:txBody>
      </p:sp>
    </p:spTree>
    <p:extLst>
      <p:ext uri="{BB962C8B-B14F-4D97-AF65-F5344CB8AC3E}">
        <p14:creationId xmlns:p14="http://schemas.microsoft.com/office/powerpoint/2010/main" val="257750949"/>
      </p:ext>
    </p:extLst>
  </p:cSld>
  <p:clrMapOvr>
    <a:masterClrMapping/>
  </p:clrMapOvr>
  <mc:AlternateContent xmlns:mc="http://schemas.openxmlformats.org/markup-compatibility/2006" xmlns:p14="http://schemas.microsoft.com/office/powerpoint/2010/main">
    <mc:Choice Requires="p14">
      <p:transition spd="slow" p14:dur="3000">
        <p14:shred/>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0"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wedge">
                                      <p:cBhvr>
                                        <p:cTn id="7" dur="20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0" y="0"/>
            <a:ext cx="12192000" cy="6857999"/>
          </a:xfrm>
          <a:prstGeom prst="rect">
            <a:avLst/>
          </a:prstGeom>
        </p:spPr>
      </p:pic>
      <p:sp>
        <p:nvSpPr>
          <p:cNvPr id="3" name="Content Placeholder 2"/>
          <p:cNvSpPr>
            <a:spLocks noGrp="1"/>
          </p:cNvSpPr>
          <p:nvPr>
            <p:ph idx="1"/>
          </p:nvPr>
        </p:nvSpPr>
        <p:spPr/>
        <p:txBody>
          <a:bodyPr/>
          <a:lstStyle/>
          <a:p>
            <a:pPr marL="0" indent="0" algn="just">
              <a:buNone/>
            </a:pPr>
            <a:r>
              <a:rPr lang="vi-VN" b="1" i="1" dirty="0">
                <a:solidFill>
                  <a:srgbClr val="0000FF"/>
                </a:solidFill>
              </a:rPr>
              <a:t>a) Quan điểm phát triển văn hóa, con người</a:t>
            </a:r>
            <a:endParaRPr lang="en-US" dirty="0"/>
          </a:p>
          <a:p>
            <a:pPr marL="0" indent="0" fontAlgn="base">
              <a:buNone/>
            </a:pPr>
            <a:r>
              <a:rPr lang="nl-NL" i="1" dirty="0"/>
              <a:t>Ba là,</a:t>
            </a:r>
            <a:r>
              <a:rPr lang="nl-NL" dirty="0"/>
              <a:t> phát triển văn hóa vì sự hoàn thiện nhân cách con người và xây dựng con người để phát triển văn hóa. Trong xây dựng văn hóa, trọng tâm là chăm lo xây dựng con người có nhân cách, lối sống tốt đẹp, với các đặc tính cơ bản: yêu nước, nhân ái, nghĩa tình, trung thực, đoàn kết, cần cù, sáng tạo.</a:t>
            </a:r>
            <a:endParaRPr lang="en-US" dirty="0"/>
          </a:p>
        </p:txBody>
      </p:sp>
      <p:sp>
        <p:nvSpPr>
          <p:cNvPr id="4" name="Title 1"/>
          <p:cNvSpPr>
            <a:spLocks noGrp="1"/>
          </p:cNvSpPr>
          <p:nvPr>
            <p:ph type="title"/>
          </p:nvPr>
        </p:nvSpPr>
        <p:spPr>
          <a:xfrm>
            <a:off x="430307" y="365125"/>
            <a:ext cx="11470340" cy="697193"/>
          </a:xfrm>
          <a:solidFill>
            <a:srgbClr val="C00000"/>
          </a:solidFill>
        </p:spPr>
        <p:txBody>
          <a:bodyPr>
            <a:normAutofit/>
          </a:bodyPr>
          <a:lstStyle/>
          <a:p>
            <a:r>
              <a:rPr lang="vi-VN" sz="4000" b="1" i="1" dirty="0">
                <a:solidFill>
                  <a:schemeClr val="bg1"/>
                </a:solidFill>
              </a:rPr>
              <a:t>1.2. Chủ trương phát triển văn hóa, con người</a:t>
            </a:r>
            <a:endParaRPr lang="en-US" dirty="0">
              <a:solidFill>
                <a:schemeClr val="bg1"/>
              </a:solidFill>
            </a:endParaRPr>
          </a:p>
        </p:txBody>
      </p:sp>
    </p:spTree>
    <p:extLst>
      <p:ext uri="{BB962C8B-B14F-4D97-AF65-F5344CB8AC3E}">
        <p14:creationId xmlns:p14="http://schemas.microsoft.com/office/powerpoint/2010/main" val="265622707"/>
      </p:ext>
    </p:extLst>
  </p:cSld>
  <p:clrMapOvr>
    <a:masterClrMapping/>
  </p:clrMapOvr>
  <mc:AlternateContent xmlns:mc="http://schemas.openxmlformats.org/markup-compatibility/2006" xmlns:p14="http://schemas.microsoft.com/office/powerpoint/2010/main">
    <mc:Choice Requires="p14">
      <p:transition spd="slow" p14:dur="3000">
        <p14:shred/>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0"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wedge">
                                      <p:cBhvr>
                                        <p:cTn id="7" dur="20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0" y="0"/>
            <a:ext cx="12192000" cy="6857999"/>
          </a:xfrm>
          <a:prstGeom prst="rect">
            <a:avLst/>
          </a:prstGeom>
        </p:spPr>
      </p:pic>
      <p:sp>
        <p:nvSpPr>
          <p:cNvPr id="3" name="Content Placeholder 2"/>
          <p:cNvSpPr>
            <a:spLocks noGrp="1"/>
          </p:cNvSpPr>
          <p:nvPr>
            <p:ph idx="1"/>
          </p:nvPr>
        </p:nvSpPr>
        <p:spPr>
          <a:xfrm>
            <a:off x="838200" y="1253330"/>
            <a:ext cx="10515600" cy="4351338"/>
          </a:xfrm>
        </p:spPr>
        <p:txBody>
          <a:bodyPr/>
          <a:lstStyle/>
          <a:p>
            <a:pPr marL="0" indent="0" algn="just">
              <a:buNone/>
            </a:pPr>
            <a:r>
              <a:rPr lang="vi-VN" b="1" i="1" dirty="0">
                <a:solidFill>
                  <a:srgbClr val="FF0000"/>
                </a:solidFill>
              </a:rPr>
              <a:t>a) Quan điểm phát triển văn hóa, con người</a:t>
            </a:r>
            <a:endParaRPr lang="en-US" dirty="0">
              <a:solidFill>
                <a:srgbClr val="FF0000"/>
              </a:solidFill>
            </a:endParaRPr>
          </a:p>
          <a:p>
            <a:pPr marL="0" indent="0" fontAlgn="base">
              <a:buNone/>
            </a:pPr>
            <a:r>
              <a:rPr lang="nl-NL" i="1" dirty="0"/>
              <a:t>Bốn là,</a:t>
            </a:r>
            <a:r>
              <a:rPr lang="nl-NL" dirty="0"/>
              <a:t> xây dựng đồng bộ môi trường văn hóa, trong đó chú trọng vai trò của gia đình, cộng đồng. Phát triển hài hòa giữa kinh tế và văn hóa; cần chú ý đầy đủ đến yếu tố văn hóa và con người trong phát triển kinh tế</a:t>
            </a:r>
            <a:endParaRPr lang="en-US" dirty="0"/>
          </a:p>
        </p:txBody>
      </p:sp>
      <p:sp>
        <p:nvSpPr>
          <p:cNvPr id="4" name="Title 1"/>
          <p:cNvSpPr>
            <a:spLocks noGrp="1"/>
          </p:cNvSpPr>
          <p:nvPr>
            <p:ph type="title"/>
          </p:nvPr>
        </p:nvSpPr>
        <p:spPr>
          <a:xfrm>
            <a:off x="430307" y="365125"/>
            <a:ext cx="11470340" cy="697193"/>
          </a:xfrm>
          <a:solidFill>
            <a:srgbClr val="C00000"/>
          </a:solidFill>
        </p:spPr>
        <p:txBody>
          <a:bodyPr>
            <a:normAutofit/>
          </a:bodyPr>
          <a:lstStyle/>
          <a:p>
            <a:r>
              <a:rPr lang="vi-VN" sz="4000" b="1" i="1" dirty="0">
                <a:solidFill>
                  <a:schemeClr val="bg1"/>
                </a:solidFill>
              </a:rPr>
              <a:t>1.2. Chủ trương phát triển văn hóa, con người</a:t>
            </a:r>
            <a:endParaRPr lang="en-US" dirty="0">
              <a:solidFill>
                <a:schemeClr val="bg1"/>
              </a:solidFill>
            </a:endParaRPr>
          </a:p>
        </p:txBody>
      </p:sp>
    </p:spTree>
    <p:extLst>
      <p:ext uri="{BB962C8B-B14F-4D97-AF65-F5344CB8AC3E}">
        <p14:creationId xmlns:p14="http://schemas.microsoft.com/office/powerpoint/2010/main" val="2386784129"/>
      </p:ext>
    </p:extLst>
  </p:cSld>
  <p:clrMapOvr>
    <a:masterClrMapping/>
  </p:clrMapOvr>
  <mc:AlternateContent xmlns:mc="http://schemas.openxmlformats.org/markup-compatibility/2006" xmlns:p14="http://schemas.microsoft.com/office/powerpoint/2010/main">
    <mc:Choice Requires="p14">
      <p:transition spd="slow" p14:dur="3000">
        <p14:shred/>
      </p:transition>
    </mc:Choice>
    <mc:Fallback xmlns="">
      <p:transition spd="slow">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0" y="0"/>
            <a:ext cx="12192000" cy="6857999"/>
          </a:xfrm>
          <a:prstGeom prst="rect">
            <a:avLst/>
          </a:prstGeom>
        </p:spPr>
      </p:pic>
      <p:sp>
        <p:nvSpPr>
          <p:cNvPr id="3" name="Content Placeholder 2"/>
          <p:cNvSpPr>
            <a:spLocks noGrp="1"/>
          </p:cNvSpPr>
          <p:nvPr>
            <p:ph idx="1"/>
          </p:nvPr>
        </p:nvSpPr>
        <p:spPr>
          <a:xfrm>
            <a:off x="838200" y="1253330"/>
            <a:ext cx="10515600" cy="4351338"/>
          </a:xfrm>
        </p:spPr>
        <p:txBody>
          <a:bodyPr/>
          <a:lstStyle/>
          <a:p>
            <a:pPr marL="0" indent="0" algn="just">
              <a:buNone/>
            </a:pPr>
            <a:r>
              <a:rPr lang="vi-VN" b="1" i="1" dirty="0">
                <a:solidFill>
                  <a:srgbClr val="FF0000"/>
                </a:solidFill>
              </a:rPr>
              <a:t>a) Quan điểm phát triển văn hóa, con người</a:t>
            </a:r>
            <a:endParaRPr lang="en-US" dirty="0">
              <a:solidFill>
                <a:srgbClr val="FF0000"/>
              </a:solidFill>
            </a:endParaRPr>
          </a:p>
          <a:p>
            <a:pPr marL="0" indent="0">
              <a:buNone/>
            </a:pPr>
            <a:r>
              <a:rPr lang="nl-NL" i="1" dirty="0"/>
              <a:t>Năm là,</a:t>
            </a:r>
            <a:r>
              <a:rPr lang="nl-NL" dirty="0"/>
              <a:t> xây dựng và phát triển văn hóa là sự nghiệp của toàn dân do Đảng lãnh đạo, Nhà nước quản lý, nhân dân là chủ thể sáng tạo, đội ngũ trí thức giữ vai trò quan trọng.</a:t>
            </a:r>
            <a:endParaRPr lang="en-US" dirty="0"/>
          </a:p>
        </p:txBody>
      </p:sp>
      <p:sp>
        <p:nvSpPr>
          <p:cNvPr id="4" name="Title 1"/>
          <p:cNvSpPr>
            <a:spLocks noGrp="1"/>
          </p:cNvSpPr>
          <p:nvPr>
            <p:ph type="title"/>
          </p:nvPr>
        </p:nvSpPr>
        <p:spPr>
          <a:xfrm>
            <a:off x="430307" y="365125"/>
            <a:ext cx="11470340" cy="697193"/>
          </a:xfrm>
          <a:solidFill>
            <a:srgbClr val="C00000"/>
          </a:solidFill>
        </p:spPr>
        <p:txBody>
          <a:bodyPr>
            <a:normAutofit/>
          </a:bodyPr>
          <a:lstStyle/>
          <a:p>
            <a:r>
              <a:rPr lang="vi-VN" sz="4000" b="1" i="1" dirty="0">
                <a:solidFill>
                  <a:schemeClr val="bg1"/>
                </a:solidFill>
              </a:rPr>
              <a:t>1.2. Chủ trương phát triển văn hóa, con người</a:t>
            </a:r>
            <a:endParaRPr lang="en-US" dirty="0">
              <a:solidFill>
                <a:schemeClr val="bg1"/>
              </a:solidFill>
            </a:endParaRPr>
          </a:p>
        </p:txBody>
      </p:sp>
    </p:spTree>
    <p:extLst>
      <p:ext uri="{BB962C8B-B14F-4D97-AF65-F5344CB8AC3E}">
        <p14:creationId xmlns:p14="http://schemas.microsoft.com/office/powerpoint/2010/main" val="3189061742"/>
      </p:ext>
    </p:extLst>
  </p:cSld>
  <p:clrMapOvr>
    <a:masterClrMapping/>
  </p:clrMapOvr>
  <mc:AlternateContent xmlns:mc="http://schemas.openxmlformats.org/markup-compatibility/2006" xmlns:p14="http://schemas.microsoft.com/office/powerpoint/2010/main">
    <mc:Choice Requires="p14">
      <p:transition spd="slow" p14:dur="3000">
        <p14:shred/>
      </p:transition>
    </mc:Choice>
    <mc:Fallback xmlns="">
      <p:transition spd="slow">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97005" y="1166721"/>
            <a:ext cx="10515600" cy="581399"/>
          </a:xfrm>
        </p:spPr>
        <p:txBody>
          <a:bodyPr>
            <a:noAutofit/>
          </a:bodyPr>
          <a:lstStyle/>
          <a:p>
            <a:pPr marL="0" indent="0" algn="just">
              <a:buNone/>
            </a:pPr>
            <a:r>
              <a:rPr lang="nl-NL" b="1" i="1" dirty="0">
                <a:solidFill>
                  <a:srgbClr val="FF0000"/>
                </a:solidFill>
              </a:rPr>
              <a:t>b) Định hướng lớn phát triển văn hóa, con người</a:t>
            </a:r>
            <a:r>
              <a:rPr lang="nl-NL" b="1" i="1" dirty="0"/>
              <a:t> </a:t>
            </a:r>
            <a:endParaRPr lang="nl-NL" dirty="0"/>
          </a:p>
          <a:p>
            <a:pPr marL="0" indent="0" algn="just">
              <a:buNone/>
            </a:pPr>
            <a:r>
              <a:rPr lang="nl-NL" dirty="0"/>
              <a:t>	</a:t>
            </a:r>
            <a:endParaRPr lang="en-US" dirty="0"/>
          </a:p>
        </p:txBody>
      </p:sp>
      <p:sp>
        <p:nvSpPr>
          <p:cNvPr id="5" name="Rectangle 4"/>
          <p:cNvSpPr/>
          <p:nvPr/>
        </p:nvSpPr>
        <p:spPr>
          <a:xfrm>
            <a:off x="829235" y="2362571"/>
            <a:ext cx="10251141" cy="1384995"/>
          </a:xfrm>
          <a:prstGeom prst="rect">
            <a:avLst/>
          </a:prstGeom>
        </p:spPr>
        <p:txBody>
          <a:bodyPr wrap="square">
            <a:spAutoFit/>
          </a:bodyPr>
          <a:lstStyle/>
          <a:p>
            <a:pPr fontAlgn="base"/>
            <a:r>
              <a:rPr lang="nl-NL" sz="2800" i="1" dirty="0"/>
              <a:t>Một là,</a:t>
            </a:r>
            <a:r>
              <a:rPr lang="nl-NL" sz="2800" b="1" dirty="0"/>
              <a:t> </a:t>
            </a:r>
            <a:r>
              <a:rPr lang="nl-NL" sz="2800" dirty="0"/>
              <a:t>xây dựng nền văn hoá Việt Nam tiên tiến, đậm đà bản sắc dân tộc, phát triển toàn diện, thống nhất trong đa dạng, thấm nhuần sâu sắc tinh thần nhân văn, dân chủ, tiến bộ.</a:t>
            </a:r>
            <a:endParaRPr lang="en-US" sz="2800" dirty="0"/>
          </a:p>
        </p:txBody>
      </p:sp>
      <p:sp>
        <p:nvSpPr>
          <p:cNvPr id="7" name="Title 1"/>
          <p:cNvSpPr>
            <a:spLocks noGrp="1"/>
          </p:cNvSpPr>
          <p:nvPr>
            <p:ph type="title"/>
          </p:nvPr>
        </p:nvSpPr>
        <p:spPr>
          <a:xfrm>
            <a:off x="430307" y="365125"/>
            <a:ext cx="11470340" cy="697193"/>
          </a:xfrm>
          <a:solidFill>
            <a:srgbClr val="C00000"/>
          </a:solidFill>
        </p:spPr>
        <p:txBody>
          <a:bodyPr>
            <a:normAutofit/>
          </a:bodyPr>
          <a:lstStyle/>
          <a:p>
            <a:r>
              <a:rPr lang="vi-VN" sz="4000" b="1" i="1" dirty="0">
                <a:solidFill>
                  <a:schemeClr val="bg1"/>
                </a:solidFill>
              </a:rPr>
              <a:t>1.2. Chủ trương phát triển văn hóa, con người</a:t>
            </a:r>
            <a:endParaRPr lang="en-US" dirty="0">
              <a:solidFill>
                <a:schemeClr val="bg1"/>
              </a:solidFill>
            </a:endParaRPr>
          </a:p>
        </p:txBody>
      </p:sp>
    </p:spTree>
    <p:extLst>
      <p:ext uri="{BB962C8B-B14F-4D97-AF65-F5344CB8AC3E}">
        <p14:creationId xmlns:p14="http://schemas.microsoft.com/office/powerpoint/2010/main" val="3954759649"/>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 calcmode="lin" valueType="num">
                                      <p:cBhvr additive="base">
                                        <p:cTn id="7"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6" presetClass="entr" presetSubtype="16"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circle(in)">
                                      <p:cBhvr>
                                        <p:cTn id="13"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5"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90283" y="1287744"/>
            <a:ext cx="10515600" cy="581399"/>
          </a:xfrm>
        </p:spPr>
        <p:txBody>
          <a:bodyPr>
            <a:noAutofit/>
          </a:bodyPr>
          <a:lstStyle/>
          <a:p>
            <a:pPr marL="0" indent="0" algn="just">
              <a:buNone/>
            </a:pPr>
            <a:r>
              <a:rPr lang="nl-NL" b="1" i="1" dirty="0">
                <a:solidFill>
                  <a:srgbClr val="FF0000"/>
                </a:solidFill>
              </a:rPr>
              <a:t>b) Định hướng lớn phát triển văn hóa, con người </a:t>
            </a:r>
            <a:endParaRPr lang="nl-NL" dirty="0">
              <a:solidFill>
                <a:srgbClr val="FF0000"/>
              </a:solidFill>
            </a:endParaRPr>
          </a:p>
          <a:p>
            <a:pPr marL="0" indent="0" algn="just">
              <a:buNone/>
            </a:pPr>
            <a:r>
              <a:rPr lang="nl-NL" dirty="0"/>
              <a:t>	</a:t>
            </a:r>
            <a:endParaRPr lang="en-US" dirty="0"/>
          </a:p>
        </p:txBody>
      </p:sp>
      <p:sp>
        <p:nvSpPr>
          <p:cNvPr id="5" name="Rectangle 4"/>
          <p:cNvSpPr/>
          <p:nvPr/>
        </p:nvSpPr>
        <p:spPr>
          <a:xfrm>
            <a:off x="842683" y="2156197"/>
            <a:ext cx="10210800" cy="1815882"/>
          </a:xfrm>
          <a:prstGeom prst="rect">
            <a:avLst/>
          </a:prstGeom>
        </p:spPr>
        <p:txBody>
          <a:bodyPr wrap="square">
            <a:spAutoFit/>
          </a:bodyPr>
          <a:lstStyle/>
          <a:p>
            <a:pPr fontAlgn="base"/>
            <a:r>
              <a:rPr lang="en-US" sz="2800" dirty="0"/>
              <a:t> </a:t>
            </a:r>
            <a:r>
              <a:rPr lang="nl-NL" sz="2800" i="1" dirty="0"/>
              <a:t>Hai là, </a:t>
            </a:r>
            <a:r>
              <a:rPr lang="nl-NL" sz="2800" dirty="0"/>
              <a:t>con người là trung tâm của chiến lược phát triển, đồng thời là chủ thể phát triển. Tôn trọng và bảo vệ quyền con người, gắn quyền con người với quyền và lợi ích của dân tộc, đất nước và quyền làm chủ của nhân dân. </a:t>
            </a:r>
            <a:endParaRPr lang="en-US" sz="2800" dirty="0"/>
          </a:p>
        </p:txBody>
      </p:sp>
      <p:sp>
        <p:nvSpPr>
          <p:cNvPr id="7" name="Title 1"/>
          <p:cNvSpPr>
            <a:spLocks noGrp="1"/>
          </p:cNvSpPr>
          <p:nvPr>
            <p:ph type="title"/>
          </p:nvPr>
        </p:nvSpPr>
        <p:spPr>
          <a:xfrm>
            <a:off x="430307" y="365125"/>
            <a:ext cx="11470340" cy="697193"/>
          </a:xfrm>
          <a:solidFill>
            <a:srgbClr val="C00000"/>
          </a:solidFill>
        </p:spPr>
        <p:txBody>
          <a:bodyPr>
            <a:normAutofit/>
          </a:bodyPr>
          <a:lstStyle/>
          <a:p>
            <a:r>
              <a:rPr lang="vi-VN" sz="4000" b="1" i="1" dirty="0">
                <a:solidFill>
                  <a:schemeClr val="bg1"/>
                </a:solidFill>
              </a:rPr>
              <a:t>1.2. Chủ trương phát triển văn hóa, con người</a:t>
            </a:r>
            <a:endParaRPr lang="en-US" dirty="0">
              <a:solidFill>
                <a:schemeClr val="bg1"/>
              </a:solidFill>
            </a:endParaRPr>
          </a:p>
        </p:txBody>
      </p:sp>
    </p:spTree>
    <p:extLst>
      <p:ext uri="{BB962C8B-B14F-4D97-AF65-F5344CB8AC3E}">
        <p14:creationId xmlns:p14="http://schemas.microsoft.com/office/powerpoint/2010/main" val="1481278156"/>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 calcmode="lin" valueType="num">
                                      <p:cBhvr additive="base">
                                        <p:cTn id="7"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6" presetClass="entr" presetSubtype="16"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circle(in)">
                                      <p:cBhvr>
                                        <p:cTn id="13"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5"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42683" y="1314638"/>
            <a:ext cx="10515600" cy="581399"/>
          </a:xfrm>
        </p:spPr>
        <p:txBody>
          <a:bodyPr>
            <a:noAutofit/>
          </a:bodyPr>
          <a:lstStyle/>
          <a:p>
            <a:pPr marL="0" indent="0" algn="just">
              <a:buNone/>
            </a:pPr>
            <a:r>
              <a:rPr lang="nl-NL" b="1" i="1" dirty="0">
                <a:solidFill>
                  <a:srgbClr val="FF0000"/>
                </a:solidFill>
              </a:rPr>
              <a:t>b) Định hướng lớn phát triển văn hóa, con người </a:t>
            </a:r>
            <a:endParaRPr lang="nl-NL" dirty="0">
              <a:solidFill>
                <a:srgbClr val="FF0000"/>
              </a:solidFill>
            </a:endParaRPr>
          </a:p>
          <a:p>
            <a:pPr marL="0" indent="0" algn="just">
              <a:buNone/>
            </a:pPr>
            <a:r>
              <a:rPr lang="nl-NL" dirty="0"/>
              <a:t>	</a:t>
            </a:r>
            <a:endParaRPr lang="en-US" dirty="0"/>
          </a:p>
        </p:txBody>
      </p:sp>
      <p:sp>
        <p:nvSpPr>
          <p:cNvPr id="5" name="Rectangle 4"/>
          <p:cNvSpPr/>
          <p:nvPr/>
        </p:nvSpPr>
        <p:spPr>
          <a:xfrm>
            <a:off x="842683" y="2156197"/>
            <a:ext cx="10210800" cy="1815882"/>
          </a:xfrm>
          <a:prstGeom prst="rect">
            <a:avLst/>
          </a:prstGeom>
        </p:spPr>
        <p:txBody>
          <a:bodyPr wrap="square">
            <a:spAutoFit/>
          </a:bodyPr>
          <a:lstStyle/>
          <a:p>
            <a:pPr fontAlgn="base"/>
            <a:r>
              <a:rPr lang="nl-NL" sz="2800" i="1" dirty="0"/>
              <a:t>Ba là, </a:t>
            </a:r>
            <a:r>
              <a:rPr lang="nl-NL" sz="2800" dirty="0"/>
              <a:t>giáo dục và đào tạo có sứ mệnh nâng cao dân trí, phát triển nguồn nhân lực, bồi dưỡng nhân tài, góp phần quan trọng phát triển đất nước, xây dựng nền văn hoá và con người Việt Nam.</a:t>
            </a:r>
            <a:endParaRPr lang="en-US" sz="2800" dirty="0"/>
          </a:p>
          <a:p>
            <a:pPr fontAlgn="base"/>
            <a:r>
              <a:rPr lang="nl-NL" sz="2800" dirty="0"/>
              <a:t> </a:t>
            </a:r>
            <a:endParaRPr lang="en-US" sz="2800" dirty="0"/>
          </a:p>
        </p:txBody>
      </p:sp>
      <p:sp>
        <p:nvSpPr>
          <p:cNvPr id="7" name="Title 1"/>
          <p:cNvSpPr>
            <a:spLocks noGrp="1"/>
          </p:cNvSpPr>
          <p:nvPr>
            <p:ph type="title"/>
          </p:nvPr>
        </p:nvSpPr>
        <p:spPr>
          <a:xfrm>
            <a:off x="430307" y="365125"/>
            <a:ext cx="11470340" cy="697193"/>
          </a:xfrm>
          <a:solidFill>
            <a:srgbClr val="C00000"/>
          </a:solidFill>
        </p:spPr>
        <p:txBody>
          <a:bodyPr>
            <a:normAutofit/>
          </a:bodyPr>
          <a:lstStyle/>
          <a:p>
            <a:r>
              <a:rPr lang="vi-VN" sz="4000" b="1" i="1" dirty="0">
                <a:solidFill>
                  <a:schemeClr val="bg1"/>
                </a:solidFill>
              </a:rPr>
              <a:t>1.2. Chủ trương phát triển văn hóa, con người</a:t>
            </a:r>
            <a:endParaRPr lang="en-US" dirty="0">
              <a:solidFill>
                <a:schemeClr val="bg1"/>
              </a:solidFill>
            </a:endParaRPr>
          </a:p>
        </p:txBody>
      </p:sp>
    </p:spTree>
    <p:extLst>
      <p:ext uri="{BB962C8B-B14F-4D97-AF65-F5344CB8AC3E}">
        <p14:creationId xmlns:p14="http://schemas.microsoft.com/office/powerpoint/2010/main" val="794655489"/>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 calcmode="lin" valueType="num">
                                      <p:cBhvr additive="base">
                                        <p:cTn id="7"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6" presetClass="entr" presetSubtype="16"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circle(in)">
                                      <p:cBhvr>
                                        <p:cTn id="13"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5"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42683" y="1314638"/>
            <a:ext cx="10515600" cy="581399"/>
          </a:xfrm>
        </p:spPr>
        <p:txBody>
          <a:bodyPr>
            <a:noAutofit/>
          </a:bodyPr>
          <a:lstStyle/>
          <a:p>
            <a:pPr marL="0" indent="0" algn="just">
              <a:buNone/>
            </a:pPr>
            <a:r>
              <a:rPr lang="nl-NL" b="1" i="1" dirty="0">
                <a:solidFill>
                  <a:srgbClr val="FF0000"/>
                </a:solidFill>
              </a:rPr>
              <a:t>b) Định hướng lớn phát triển văn hóa, con người </a:t>
            </a:r>
            <a:endParaRPr lang="nl-NL" dirty="0">
              <a:solidFill>
                <a:srgbClr val="FF0000"/>
              </a:solidFill>
            </a:endParaRPr>
          </a:p>
          <a:p>
            <a:pPr marL="0" indent="0" algn="just">
              <a:buNone/>
            </a:pPr>
            <a:r>
              <a:rPr lang="nl-NL" dirty="0"/>
              <a:t>	</a:t>
            </a:r>
            <a:endParaRPr lang="en-US" dirty="0"/>
          </a:p>
        </p:txBody>
      </p:sp>
      <p:sp>
        <p:nvSpPr>
          <p:cNvPr id="5" name="Rectangle 4"/>
          <p:cNvSpPr/>
          <p:nvPr/>
        </p:nvSpPr>
        <p:spPr>
          <a:xfrm>
            <a:off x="842683" y="2156197"/>
            <a:ext cx="10210800" cy="1815882"/>
          </a:xfrm>
          <a:prstGeom prst="rect">
            <a:avLst/>
          </a:prstGeom>
        </p:spPr>
        <p:txBody>
          <a:bodyPr wrap="square">
            <a:spAutoFit/>
          </a:bodyPr>
          <a:lstStyle/>
          <a:p>
            <a:pPr fontAlgn="base"/>
            <a:r>
              <a:rPr lang="nl-NL" sz="2800" i="1" dirty="0"/>
              <a:t>Bốn là, </a:t>
            </a:r>
            <a:r>
              <a:rPr lang="nl-NL" sz="2800" dirty="0"/>
              <a:t>khoa học và công nghệ giữ vai trò then chốt trong việc phát triển lực lượng sản xuất hiện đại, bảo vệ tài nguyên và môi trường, nâng cao năng suất, chất lượng, hiệu quả, tốc độ phát triển và sức cạnh tranh của nền kinh tế.  </a:t>
            </a:r>
            <a:endParaRPr lang="en-US" sz="2800" dirty="0"/>
          </a:p>
        </p:txBody>
      </p:sp>
      <p:sp>
        <p:nvSpPr>
          <p:cNvPr id="7" name="Title 1"/>
          <p:cNvSpPr>
            <a:spLocks noGrp="1"/>
          </p:cNvSpPr>
          <p:nvPr>
            <p:ph type="title"/>
          </p:nvPr>
        </p:nvSpPr>
        <p:spPr>
          <a:xfrm>
            <a:off x="430307" y="365125"/>
            <a:ext cx="11470340" cy="697193"/>
          </a:xfrm>
          <a:solidFill>
            <a:srgbClr val="C00000"/>
          </a:solidFill>
        </p:spPr>
        <p:txBody>
          <a:bodyPr>
            <a:normAutofit/>
          </a:bodyPr>
          <a:lstStyle/>
          <a:p>
            <a:r>
              <a:rPr lang="vi-VN" sz="4000" b="1" i="1" dirty="0">
                <a:solidFill>
                  <a:schemeClr val="bg1"/>
                </a:solidFill>
              </a:rPr>
              <a:t>1.2. Chủ trương phát triển văn hóa, con người</a:t>
            </a:r>
            <a:endParaRPr lang="en-US" dirty="0">
              <a:solidFill>
                <a:schemeClr val="bg1"/>
              </a:solidFill>
            </a:endParaRPr>
          </a:p>
        </p:txBody>
      </p:sp>
    </p:spTree>
    <p:extLst>
      <p:ext uri="{BB962C8B-B14F-4D97-AF65-F5344CB8AC3E}">
        <p14:creationId xmlns:p14="http://schemas.microsoft.com/office/powerpoint/2010/main" val="3958517006"/>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 calcmode="lin" valueType="num">
                                      <p:cBhvr additive="base">
                                        <p:cTn id="7"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6" presetClass="entr" presetSubtype="16"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circle(in)">
                                      <p:cBhvr>
                                        <p:cTn id="13"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5"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42683" y="1233955"/>
            <a:ext cx="10515600" cy="581399"/>
          </a:xfrm>
        </p:spPr>
        <p:txBody>
          <a:bodyPr>
            <a:noAutofit/>
          </a:bodyPr>
          <a:lstStyle/>
          <a:p>
            <a:pPr marL="0" indent="0" algn="just">
              <a:buNone/>
            </a:pPr>
            <a:r>
              <a:rPr lang="nl-NL" b="1" i="1" dirty="0">
                <a:solidFill>
                  <a:srgbClr val="FF0000"/>
                </a:solidFill>
              </a:rPr>
              <a:t>b) Định hướng lớn phát triển văn hóa, con người </a:t>
            </a:r>
            <a:endParaRPr lang="nl-NL" dirty="0">
              <a:solidFill>
                <a:srgbClr val="FF0000"/>
              </a:solidFill>
            </a:endParaRPr>
          </a:p>
          <a:p>
            <a:pPr marL="0" indent="0" algn="just">
              <a:buNone/>
            </a:pPr>
            <a:r>
              <a:rPr lang="nl-NL" dirty="0"/>
              <a:t>	</a:t>
            </a:r>
            <a:endParaRPr lang="en-US" dirty="0"/>
          </a:p>
        </p:txBody>
      </p:sp>
      <p:sp>
        <p:nvSpPr>
          <p:cNvPr id="5" name="Rectangle 4"/>
          <p:cNvSpPr/>
          <p:nvPr/>
        </p:nvSpPr>
        <p:spPr>
          <a:xfrm>
            <a:off x="842683" y="2156197"/>
            <a:ext cx="10210800" cy="1384995"/>
          </a:xfrm>
          <a:prstGeom prst="rect">
            <a:avLst/>
          </a:prstGeom>
        </p:spPr>
        <p:txBody>
          <a:bodyPr wrap="square">
            <a:spAutoFit/>
          </a:bodyPr>
          <a:lstStyle/>
          <a:p>
            <a:pPr fontAlgn="base"/>
            <a:r>
              <a:rPr lang="nl-NL" sz="2800" i="1" dirty="0"/>
              <a:t>Năm là, </a:t>
            </a:r>
            <a:r>
              <a:rPr lang="nl-NL" sz="2800" dirty="0"/>
              <a:t>bảo vệ môi trường là trách nhiệm của cả hệ thống chính trị, của toàn xã hội và nghĩa vụ của mọi công dân. </a:t>
            </a:r>
            <a:endParaRPr lang="en-US" sz="2800" dirty="0"/>
          </a:p>
          <a:p>
            <a:pPr fontAlgn="base"/>
            <a:r>
              <a:rPr lang="nl-NL" sz="2800" dirty="0"/>
              <a:t>  </a:t>
            </a:r>
            <a:endParaRPr lang="en-US" sz="2800" dirty="0"/>
          </a:p>
        </p:txBody>
      </p:sp>
      <p:sp>
        <p:nvSpPr>
          <p:cNvPr id="7" name="Title 1"/>
          <p:cNvSpPr>
            <a:spLocks noGrp="1"/>
          </p:cNvSpPr>
          <p:nvPr>
            <p:ph type="title"/>
          </p:nvPr>
        </p:nvSpPr>
        <p:spPr>
          <a:xfrm>
            <a:off x="430307" y="365125"/>
            <a:ext cx="11470340" cy="697193"/>
          </a:xfrm>
          <a:solidFill>
            <a:srgbClr val="C00000"/>
          </a:solidFill>
        </p:spPr>
        <p:txBody>
          <a:bodyPr>
            <a:normAutofit/>
          </a:bodyPr>
          <a:lstStyle/>
          <a:p>
            <a:r>
              <a:rPr lang="vi-VN" sz="4000" b="1" i="1" dirty="0">
                <a:solidFill>
                  <a:schemeClr val="bg1"/>
                </a:solidFill>
              </a:rPr>
              <a:t>1.2. Chủ trương phát triển văn hóa, con người</a:t>
            </a:r>
            <a:endParaRPr lang="en-US" dirty="0">
              <a:solidFill>
                <a:schemeClr val="bg1"/>
              </a:solidFill>
            </a:endParaRPr>
          </a:p>
        </p:txBody>
      </p:sp>
    </p:spTree>
    <p:extLst>
      <p:ext uri="{BB962C8B-B14F-4D97-AF65-F5344CB8AC3E}">
        <p14:creationId xmlns:p14="http://schemas.microsoft.com/office/powerpoint/2010/main" val="806637573"/>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 calcmode="lin" valueType="num">
                                      <p:cBhvr additive="base">
                                        <p:cTn id="7"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6" presetClass="entr" presetSubtype="16"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circle(in)">
                                      <p:cBhvr>
                                        <p:cTn id="13"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5"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90283" y="1301191"/>
            <a:ext cx="10515600" cy="581399"/>
          </a:xfrm>
        </p:spPr>
        <p:txBody>
          <a:bodyPr>
            <a:noAutofit/>
          </a:bodyPr>
          <a:lstStyle/>
          <a:p>
            <a:pPr marL="0" indent="0" algn="just">
              <a:buNone/>
            </a:pPr>
            <a:r>
              <a:rPr lang="nl-NL" b="1" i="1" dirty="0">
                <a:solidFill>
                  <a:srgbClr val="FF0000"/>
                </a:solidFill>
              </a:rPr>
              <a:t>b) Định hướng lớn phát triển văn hóa, con người </a:t>
            </a:r>
            <a:endParaRPr lang="nl-NL" dirty="0">
              <a:solidFill>
                <a:srgbClr val="FF0000"/>
              </a:solidFill>
            </a:endParaRPr>
          </a:p>
          <a:p>
            <a:pPr marL="0" indent="0" algn="just">
              <a:buNone/>
            </a:pPr>
            <a:r>
              <a:rPr lang="nl-NL" dirty="0"/>
              <a:t>	</a:t>
            </a:r>
            <a:endParaRPr lang="en-US" dirty="0"/>
          </a:p>
        </p:txBody>
      </p:sp>
      <p:sp>
        <p:nvSpPr>
          <p:cNvPr id="5" name="Rectangle 4"/>
          <p:cNvSpPr/>
          <p:nvPr/>
        </p:nvSpPr>
        <p:spPr>
          <a:xfrm>
            <a:off x="694766" y="2156196"/>
            <a:ext cx="10210800" cy="1384995"/>
          </a:xfrm>
          <a:prstGeom prst="rect">
            <a:avLst/>
          </a:prstGeom>
        </p:spPr>
        <p:txBody>
          <a:bodyPr wrap="square">
            <a:spAutoFit/>
          </a:bodyPr>
          <a:lstStyle/>
          <a:p>
            <a:pPr fontAlgn="base"/>
            <a:r>
              <a:rPr lang="en-US" sz="2800" dirty="0"/>
              <a:t> </a:t>
            </a:r>
            <a:r>
              <a:rPr lang="nl-NL" sz="2800" i="1" dirty="0"/>
              <a:t>Sáu là, </a:t>
            </a:r>
            <a:r>
              <a:rPr lang="nl-NL" sz="2800" dirty="0"/>
              <a:t>chính sách xã hội đúng đắn, công bằng vì con người là động lực mạnh mẽ phát huy mọi năng lực sáng tạo của nhân dân trong sự nghiệp xây dựng và bảo vệ Tổ quốc.</a:t>
            </a:r>
            <a:endParaRPr lang="en-US" sz="2800" dirty="0"/>
          </a:p>
        </p:txBody>
      </p:sp>
      <p:sp>
        <p:nvSpPr>
          <p:cNvPr id="7" name="Title 1"/>
          <p:cNvSpPr>
            <a:spLocks noGrp="1"/>
          </p:cNvSpPr>
          <p:nvPr>
            <p:ph type="title"/>
          </p:nvPr>
        </p:nvSpPr>
        <p:spPr>
          <a:xfrm>
            <a:off x="430307" y="365125"/>
            <a:ext cx="11470340" cy="697193"/>
          </a:xfrm>
          <a:solidFill>
            <a:srgbClr val="C00000"/>
          </a:solidFill>
        </p:spPr>
        <p:txBody>
          <a:bodyPr>
            <a:normAutofit/>
          </a:bodyPr>
          <a:lstStyle/>
          <a:p>
            <a:r>
              <a:rPr lang="vi-VN" sz="4000" b="1" i="1" dirty="0">
                <a:solidFill>
                  <a:schemeClr val="bg1"/>
                </a:solidFill>
              </a:rPr>
              <a:t>1.2. Chủ trương phát triển văn hóa, con người</a:t>
            </a:r>
            <a:endParaRPr lang="en-US" dirty="0">
              <a:solidFill>
                <a:schemeClr val="bg1"/>
              </a:solidFill>
            </a:endParaRPr>
          </a:p>
        </p:txBody>
      </p:sp>
    </p:spTree>
    <p:extLst>
      <p:ext uri="{BB962C8B-B14F-4D97-AF65-F5344CB8AC3E}">
        <p14:creationId xmlns:p14="http://schemas.microsoft.com/office/powerpoint/2010/main" val="3074795934"/>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 calcmode="lin" valueType="num">
                                      <p:cBhvr additive="base">
                                        <p:cTn id="7"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6" presetClass="entr" presetSubtype="16"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circle(in)">
                                      <p:cBhvr>
                                        <p:cTn id="13"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5"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54106" y="1134332"/>
            <a:ext cx="7367643" cy="688975"/>
          </a:xfrm>
          <a:solidFill>
            <a:srgbClr val="0070C0"/>
          </a:solidFill>
        </p:spPr>
        <p:txBody>
          <a:bodyPr/>
          <a:lstStyle/>
          <a:p>
            <a:pPr marL="0" indent="0">
              <a:buNone/>
            </a:pPr>
            <a:r>
              <a:rPr lang="nl-NL" b="1" dirty="0">
                <a:highlight>
                  <a:srgbClr val="FFFFFF"/>
                </a:highlight>
                <a:latin typeface="Times New Roman"/>
                <a:ea typeface="Calibri"/>
              </a:rPr>
              <a:t>2</a:t>
            </a:r>
            <a:r>
              <a:rPr lang="vi-VN" b="1" dirty="0">
                <a:highlight>
                  <a:srgbClr val="FFFFFF"/>
                </a:highlight>
                <a:latin typeface="Times New Roman"/>
                <a:ea typeface="Calibri"/>
              </a:rPr>
              <a:t>.</a:t>
            </a:r>
            <a:r>
              <a:rPr lang="nl-NL" b="1" dirty="0">
                <a:highlight>
                  <a:srgbClr val="FFFFFF"/>
                </a:highlight>
                <a:latin typeface="Times New Roman"/>
                <a:ea typeface="Calibri"/>
              </a:rPr>
              <a:t>1. Nội dung phát triển kinh tế, xã hội</a:t>
            </a:r>
            <a:endParaRPr lang="nl-NL" dirty="0"/>
          </a:p>
        </p:txBody>
      </p:sp>
      <p:sp>
        <p:nvSpPr>
          <p:cNvPr id="4" name="Title 1"/>
          <p:cNvSpPr>
            <a:spLocks noGrp="1"/>
          </p:cNvSpPr>
          <p:nvPr>
            <p:ph type="title"/>
          </p:nvPr>
        </p:nvSpPr>
        <p:spPr>
          <a:xfrm>
            <a:off x="0" y="0"/>
            <a:ext cx="12192000" cy="1075766"/>
          </a:xfrm>
          <a:solidFill>
            <a:schemeClr val="tx1"/>
          </a:solidFill>
        </p:spPr>
        <p:txBody>
          <a:bodyPr>
            <a:normAutofit fontScale="90000"/>
          </a:bodyPr>
          <a:lstStyle/>
          <a:p>
            <a:br>
              <a:rPr lang="nl-NL" sz="4000" b="1" i="1" dirty="0">
                <a:solidFill>
                  <a:schemeClr val="bg1"/>
                </a:solidFill>
              </a:rPr>
            </a:br>
            <a:r>
              <a:rPr lang="nl-NL" sz="3600" b="1" dirty="0">
                <a:solidFill>
                  <a:schemeClr val="bg1"/>
                </a:solidFill>
              </a:rPr>
              <a:t>2. GIẢI PHÁP PHÁT TRIỂN KINH TẾ, XÃ HỘI, VĂN HÓA, CON NGƯỜI Ở VIỆT NAM HIỆN NAY</a:t>
            </a:r>
            <a:br>
              <a:rPr lang="en-US" sz="3600" b="1" dirty="0">
                <a:solidFill>
                  <a:schemeClr val="bg1"/>
                </a:solidFill>
              </a:rPr>
            </a:br>
            <a:endParaRPr lang="en-US" b="1" dirty="0">
              <a:solidFill>
                <a:schemeClr val="bg1"/>
              </a:solidFill>
            </a:endParaRPr>
          </a:p>
        </p:txBody>
      </p:sp>
      <p:sp>
        <p:nvSpPr>
          <p:cNvPr id="5" name="Rectangle 4"/>
          <p:cNvSpPr/>
          <p:nvPr/>
        </p:nvSpPr>
        <p:spPr>
          <a:xfrm>
            <a:off x="192741" y="1823307"/>
            <a:ext cx="11344835" cy="830997"/>
          </a:xfrm>
          <a:prstGeom prst="rect">
            <a:avLst/>
          </a:prstGeom>
        </p:spPr>
        <p:txBody>
          <a:bodyPr wrap="square">
            <a:spAutoFit/>
          </a:bodyPr>
          <a:lstStyle/>
          <a:p>
            <a:pPr indent="806450" algn="just"/>
            <a:r>
              <a:rPr lang="vi-VN" sz="2400" b="1" dirty="0">
                <a:solidFill>
                  <a:srgbClr val="FF0000"/>
                </a:solidFill>
              </a:rPr>
              <a:t>a) Đổi mới mô hình tăng trưởng, cơ cấu lại nền kinh tế, đẩy mạnh công nghiệp hóa, hiện đại hóa đất nước</a:t>
            </a:r>
            <a:endParaRPr lang="en-US" sz="2400" b="1" dirty="0">
              <a:solidFill>
                <a:srgbClr val="FF0000"/>
              </a:solidFill>
            </a:endParaRPr>
          </a:p>
        </p:txBody>
      </p:sp>
      <p:graphicFrame>
        <p:nvGraphicFramePr>
          <p:cNvPr id="2" name="Diagram 1"/>
          <p:cNvGraphicFramePr/>
          <p:nvPr>
            <p:extLst>
              <p:ext uri="{D42A27DB-BD31-4B8C-83A1-F6EECF244321}">
                <p14:modId xmlns:p14="http://schemas.microsoft.com/office/powerpoint/2010/main" val="3301181854"/>
              </p:ext>
            </p:extLst>
          </p:nvPr>
        </p:nvGraphicFramePr>
        <p:xfrm>
          <a:off x="1" y="2300360"/>
          <a:ext cx="11954434" cy="383797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134804128"/>
      </p:ext>
    </p:extLst>
  </p:cSld>
  <p:clrMapOvr>
    <a:masterClrMapping/>
  </p:clrMapOvr>
  <p:transition spd="slow">
    <p:fade/>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47918" y="2013883"/>
            <a:ext cx="12044082" cy="2853952"/>
          </a:xfrm>
        </p:spPr>
        <p:txBody>
          <a:bodyPr/>
          <a:lstStyle/>
          <a:p>
            <a:pPr marL="0" indent="60325">
              <a:buNone/>
            </a:pPr>
            <a:r>
              <a:rPr lang="vi-VN" b="1" i="1" dirty="0">
                <a:solidFill>
                  <a:srgbClr val="FF0000"/>
                </a:solidFill>
              </a:rPr>
              <a:t>- Định hướng đổi mới mô hình tăng trưởng, cơ cấu lại nền kinh tế</a:t>
            </a:r>
          </a:p>
          <a:p>
            <a:pPr marL="0" indent="806450">
              <a:buNone/>
            </a:pPr>
            <a:endParaRPr lang="nl-NL" dirty="0"/>
          </a:p>
          <a:p>
            <a:pPr marL="0" indent="0">
              <a:buNone/>
            </a:pPr>
            <a:r>
              <a:rPr lang="vi-VN" dirty="0"/>
              <a:t>Mô hình tăng trưởng kinh tế kết hợp có hiệu quả phát triển chiều rộng với chiều sâu, chú trọng phát triển chiều sâu, nâng cao chất lượng tăng trưởng và sức cạnh tranh</a:t>
            </a:r>
            <a:endParaRPr lang="en-US" dirty="0"/>
          </a:p>
        </p:txBody>
      </p:sp>
      <p:sp>
        <p:nvSpPr>
          <p:cNvPr id="4" name="Title 1"/>
          <p:cNvSpPr>
            <a:spLocks noGrp="1"/>
          </p:cNvSpPr>
          <p:nvPr>
            <p:ph type="title"/>
          </p:nvPr>
        </p:nvSpPr>
        <p:spPr>
          <a:xfrm>
            <a:off x="1" y="739589"/>
            <a:ext cx="12191999" cy="941294"/>
          </a:xfrm>
          <a:solidFill>
            <a:schemeClr val="accent6">
              <a:lumMod val="50000"/>
            </a:schemeClr>
          </a:solidFill>
        </p:spPr>
        <p:txBody>
          <a:bodyPr>
            <a:noAutofit/>
          </a:bodyPr>
          <a:lstStyle/>
          <a:p>
            <a:br>
              <a:rPr lang="nl-NL" sz="2800" b="1" i="1" dirty="0">
                <a:solidFill>
                  <a:schemeClr val="bg1"/>
                </a:solidFill>
              </a:rPr>
            </a:br>
            <a:r>
              <a:rPr lang="vi-VN" sz="2800" b="1" i="1" dirty="0">
                <a:solidFill>
                  <a:schemeClr val="bg1"/>
                </a:solidFill>
              </a:rPr>
              <a:t>a) Đổi mới mô hình tăng trưởng, cơ cấu lại nền kinh tế, đẩy mạnh công nghiệp hóa, hiện đại hóa đất nước</a:t>
            </a:r>
            <a:br>
              <a:rPr lang="en-US" sz="2800" dirty="0">
                <a:solidFill>
                  <a:schemeClr val="bg1"/>
                </a:solidFill>
              </a:rPr>
            </a:br>
            <a:endParaRPr lang="en-US" sz="2800" dirty="0">
              <a:solidFill>
                <a:schemeClr val="bg1"/>
              </a:solidFill>
            </a:endParaRPr>
          </a:p>
        </p:txBody>
      </p:sp>
      <p:sp>
        <p:nvSpPr>
          <p:cNvPr id="5" name="Rectangle 4"/>
          <p:cNvSpPr/>
          <p:nvPr/>
        </p:nvSpPr>
        <p:spPr>
          <a:xfrm>
            <a:off x="2348986" y="3593"/>
            <a:ext cx="6719340" cy="584775"/>
          </a:xfrm>
          <a:prstGeom prst="rect">
            <a:avLst/>
          </a:prstGeom>
          <a:solidFill>
            <a:srgbClr val="002060"/>
          </a:solidFill>
        </p:spPr>
        <p:txBody>
          <a:bodyPr wrap="none">
            <a:spAutoFit/>
          </a:bodyPr>
          <a:lstStyle/>
          <a:p>
            <a:r>
              <a:rPr lang="en-US" sz="3200" b="1" dirty="0">
                <a:solidFill>
                  <a:schemeClr val="bg1"/>
                </a:solidFill>
              </a:rPr>
              <a:t>2.1. </a:t>
            </a:r>
            <a:r>
              <a:rPr lang="en-US" sz="3200" b="1" dirty="0" err="1">
                <a:solidFill>
                  <a:schemeClr val="bg1"/>
                </a:solidFill>
              </a:rPr>
              <a:t>Nội</a:t>
            </a:r>
            <a:r>
              <a:rPr lang="en-US" sz="3200" b="1" dirty="0">
                <a:solidFill>
                  <a:schemeClr val="bg1"/>
                </a:solidFill>
              </a:rPr>
              <a:t> dung </a:t>
            </a:r>
            <a:r>
              <a:rPr lang="en-US" sz="3200" b="1" dirty="0" err="1">
                <a:solidFill>
                  <a:schemeClr val="bg1"/>
                </a:solidFill>
              </a:rPr>
              <a:t>phát</a:t>
            </a:r>
            <a:r>
              <a:rPr lang="en-US" sz="3200" b="1" dirty="0">
                <a:solidFill>
                  <a:schemeClr val="bg1"/>
                </a:solidFill>
              </a:rPr>
              <a:t> </a:t>
            </a:r>
            <a:r>
              <a:rPr lang="en-US" sz="3200" b="1" dirty="0" err="1">
                <a:solidFill>
                  <a:schemeClr val="bg1"/>
                </a:solidFill>
              </a:rPr>
              <a:t>triển</a:t>
            </a:r>
            <a:r>
              <a:rPr lang="en-US" sz="3200" b="1" dirty="0">
                <a:solidFill>
                  <a:schemeClr val="bg1"/>
                </a:solidFill>
              </a:rPr>
              <a:t> </a:t>
            </a:r>
            <a:r>
              <a:rPr lang="en-US" sz="3200" b="1" dirty="0" err="1">
                <a:solidFill>
                  <a:schemeClr val="bg1"/>
                </a:solidFill>
              </a:rPr>
              <a:t>kinh</a:t>
            </a:r>
            <a:r>
              <a:rPr lang="en-US" sz="3200" b="1" dirty="0">
                <a:solidFill>
                  <a:schemeClr val="bg1"/>
                </a:solidFill>
              </a:rPr>
              <a:t> </a:t>
            </a:r>
            <a:r>
              <a:rPr lang="en-US" sz="3200" b="1" dirty="0" err="1">
                <a:solidFill>
                  <a:schemeClr val="bg1"/>
                </a:solidFill>
              </a:rPr>
              <a:t>tế</a:t>
            </a:r>
            <a:r>
              <a:rPr lang="en-US" sz="3200" b="1" dirty="0">
                <a:solidFill>
                  <a:schemeClr val="bg1"/>
                </a:solidFill>
              </a:rPr>
              <a:t>, </a:t>
            </a:r>
            <a:r>
              <a:rPr lang="en-US" sz="3200" b="1" dirty="0" err="1">
                <a:solidFill>
                  <a:schemeClr val="bg1"/>
                </a:solidFill>
              </a:rPr>
              <a:t>xã</a:t>
            </a:r>
            <a:r>
              <a:rPr lang="en-US" sz="3200" b="1" dirty="0">
                <a:solidFill>
                  <a:schemeClr val="bg1"/>
                </a:solidFill>
              </a:rPr>
              <a:t> </a:t>
            </a:r>
            <a:r>
              <a:rPr lang="en-US" sz="3200" b="1" dirty="0" err="1">
                <a:solidFill>
                  <a:schemeClr val="bg1"/>
                </a:solidFill>
              </a:rPr>
              <a:t>hội</a:t>
            </a:r>
            <a:endParaRPr lang="en-US" sz="3200" b="1" dirty="0">
              <a:solidFill>
                <a:schemeClr val="bg1"/>
              </a:solidFill>
            </a:endParaRPr>
          </a:p>
        </p:txBody>
      </p:sp>
    </p:spTree>
    <p:extLst>
      <p:ext uri="{BB962C8B-B14F-4D97-AF65-F5344CB8AC3E}">
        <p14:creationId xmlns:p14="http://schemas.microsoft.com/office/powerpoint/2010/main" val="448974428"/>
      </p:ext>
    </p:extLst>
  </p:cSld>
  <p:clrMapOvr>
    <a:masterClrMapping/>
  </p:clrMapOvr>
  <mc:AlternateContent xmlns:mc="http://schemas.openxmlformats.org/markup-compatibility/2006" xmlns:p14="http://schemas.microsoft.com/office/powerpoint/2010/main">
    <mc:Choice Requires="p14">
      <p:transition spd="slow" p14:dur="4000">
        <p14:vortex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barn(inVertical)">
                                      <p:cBhvr>
                                        <p:cTn id="10"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703728" y="0"/>
            <a:ext cx="10515600" cy="1092387"/>
          </a:xfrm>
        </p:spPr>
        <p:txBody>
          <a:bodyPr/>
          <a:lstStyle/>
          <a:p>
            <a:pPr marL="0" indent="60325">
              <a:buNone/>
            </a:pPr>
            <a:r>
              <a:rPr lang="nl-NL" i="1" dirty="0">
                <a:solidFill>
                  <a:srgbClr val="FF0000"/>
                </a:solidFill>
              </a:rPr>
              <a:t>- Đẩy mạnh công nghiệp hóa, hiện đại hóa, phấn đấu sớm đưa nước ta cơ bản trở thành nước công nghiệp theo hướng hiện đại </a:t>
            </a:r>
            <a:endParaRPr lang="nl-NL" dirty="0">
              <a:solidFill>
                <a:srgbClr val="FF0000"/>
              </a:solidFill>
            </a:endParaRPr>
          </a:p>
        </p:txBody>
      </p:sp>
      <p:graphicFrame>
        <p:nvGraphicFramePr>
          <p:cNvPr id="5" name="Diagram 4"/>
          <p:cNvGraphicFramePr/>
          <p:nvPr>
            <p:extLst>
              <p:ext uri="{D42A27DB-BD31-4B8C-83A1-F6EECF244321}">
                <p14:modId xmlns:p14="http://schemas.microsoft.com/office/powerpoint/2010/main" val="757382221"/>
              </p:ext>
            </p:extLst>
          </p:nvPr>
        </p:nvGraphicFramePr>
        <p:xfrm>
          <a:off x="490818" y="820271"/>
          <a:ext cx="11479304" cy="559397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4180312438"/>
      </p:ext>
    </p:extLst>
  </p:cSld>
  <p:clrMapOvr>
    <a:masterClrMapping/>
  </p:clrMapOvr>
  <mc:AlternateContent xmlns:mc="http://schemas.openxmlformats.org/markup-compatibility/2006" xmlns:p14="http://schemas.microsoft.com/office/powerpoint/2010/main">
    <mc:Choice Requires="p14">
      <p:transition spd="slow" p14:dur="4000">
        <p14:vortex dir="r"/>
      </p:transition>
    </mc:Choice>
    <mc:Fallback xmlns="">
      <p:transition spd="slow">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2719" y="1707776"/>
            <a:ext cx="11914093" cy="3393422"/>
          </a:xfrm>
        </p:spPr>
        <p:txBody>
          <a:bodyPr>
            <a:normAutofit/>
          </a:bodyPr>
          <a:lstStyle/>
          <a:p>
            <a:pPr marL="0" indent="0">
              <a:buNone/>
            </a:pPr>
            <a:r>
              <a:rPr lang="nl-NL" i="1" dirty="0">
                <a:solidFill>
                  <a:srgbClr val="FF0000"/>
                </a:solidFill>
              </a:rPr>
              <a:t>- Tiếp tục thống nhất nhận thức về nền kinh tế thị trường định hướng xã hội chủ nghĩa</a:t>
            </a:r>
            <a:endParaRPr lang="en-US" dirty="0">
              <a:solidFill>
                <a:srgbClr val="FF0000"/>
              </a:solidFill>
            </a:endParaRPr>
          </a:p>
          <a:p>
            <a:pPr marL="0" indent="739775" algn="just">
              <a:buNone/>
            </a:pPr>
            <a:r>
              <a:rPr lang="nl-NL" i="1" dirty="0"/>
              <a:t>Nền kinh tế thị trường định hướng xã hội chủ nghĩa Việt Nam là</a:t>
            </a:r>
            <a:r>
              <a:rPr lang="nl-NL" dirty="0"/>
              <a:t> nền kinh tế vận hành đầy đủ, đồng bộ theo các quy luật của kinh tế thị trường, đồng thời bảo đảm định hướng xã hội chủ nghĩa phù hợp với từng giai đoạn phát triển của đất nước. Đó là nền kinh tế thị trường hiện đại và hội nhập quốc tế; có sự quản lý của Nhà nước pháp quyền xã hội chủ nghĩa, do Đảng Cộng sản Việt Nam lãnh đạo</a:t>
            </a:r>
            <a:endParaRPr lang="en-US" dirty="0"/>
          </a:p>
        </p:txBody>
      </p:sp>
      <p:sp>
        <p:nvSpPr>
          <p:cNvPr id="4" name="Title 1"/>
          <p:cNvSpPr>
            <a:spLocks noGrp="1"/>
          </p:cNvSpPr>
          <p:nvPr>
            <p:ph type="title"/>
          </p:nvPr>
        </p:nvSpPr>
        <p:spPr>
          <a:xfrm>
            <a:off x="430308" y="699249"/>
            <a:ext cx="11470340" cy="779928"/>
          </a:xfrm>
          <a:solidFill>
            <a:schemeClr val="accent6">
              <a:lumMod val="50000"/>
            </a:schemeClr>
          </a:solidFill>
        </p:spPr>
        <p:txBody>
          <a:bodyPr>
            <a:normAutofit/>
          </a:bodyPr>
          <a:lstStyle/>
          <a:p>
            <a:r>
              <a:rPr lang="nl-NL" sz="2800" b="1" i="1" dirty="0">
                <a:solidFill>
                  <a:schemeClr val="bg1"/>
                </a:solidFill>
              </a:rPr>
              <a:t>b) Hoàn thiện thể chế, phát triển kinh tế thị trường định hướng xã hội chủ nghĩa</a:t>
            </a:r>
            <a:endParaRPr lang="en-US" sz="2800" dirty="0">
              <a:solidFill>
                <a:schemeClr val="bg1"/>
              </a:solidFill>
            </a:endParaRPr>
          </a:p>
        </p:txBody>
      </p:sp>
      <p:sp>
        <p:nvSpPr>
          <p:cNvPr id="6" name="Rectangle 5"/>
          <p:cNvSpPr/>
          <p:nvPr/>
        </p:nvSpPr>
        <p:spPr>
          <a:xfrm>
            <a:off x="2348986" y="3593"/>
            <a:ext cx="6719340" cy="584775"/>
          </a:xfrm>
          <a:prstGeom prst="rect">
            <a:avLst/>
          </a:prstGeom>
          <a:solidFill>
            <a:srgbClr val="002060"/>
          </a:solidFill>
        </p:spPr>
        <p:txBody>
          <a:bodyPr wrap="none">
            <a:spAutoFit/>
          </a:bodyPr>
          <a:lstStyle/>
          <a:p>
            <a:r>
              <a:rPr lang="en-US" sz="3200" b="1" dirty="0">
                <a:solidFill>
                  <a:schemeClr val="bg1"/>
                </a:solidFill>
              </a:rPr>
              <a:t>2.1. </a:t>
            </a:r>
            <a:r>
              <a:rPr lang="en-US" sz="3200" b="1" dirty="0" err="1">
                <a:solidFill>
                  <a:schemeClr val="bg1"/>
                </a:solidFill>
              </a:rPr>
              <a:t>Nội</a:t>
            </a:r>
            <a:r>
              <a:rPr lang="en-US" sz="3200" b="1" dirty="0">
                <a:solidFill>
                  <a:schemeClr val="bg1"/>
                </a:solidFill>
              </a:rPr>
              <a:t> dung </a:t>
            </a:r>
            <a:r>
              <a:rPr lang="en-US" sz="3200" b="1" dirty="0" err="1">
                <a:solidFill>
                  <a:schemeClr val="bg1"/>
                </a:solidFill>
              </a:rPr>
              <a:t>phát</a:t>
            </a:r>
            <a:r>
              <a:rPr lang="en-US" sz="3200" b="1" dirty="0">
                <a:solidFill>
                  <a:schemeClr val="bg1"/>
                </a:solidFill>
              </a:rPr>
              <a:t> </a:t>
            </a:r>
            <a:r>
              <a:rPr lang="en-US" sz="3200" b="1" dirty="0" err="1">
                <a:solidFill>
                  <a:schemeClr val="bg1"/>
                </a:solidFill>
              </a:rPr>
              <a:t>triển</a:t>
            </a:r>
            <a:r>
              <a:rPr lang="en-US" sz="3200" b="1" dirty="0">
                <a:solidFill>
                  <a:schemeClr val="bg1"/>
                </a:solidFill>
              </a:rPr>
              <a:t> </a:t>
            </a:r>
            <a:r>
              <a:rPr lang="en-US" sz="3200" b="1" dirty="0" err="1">
                <a:solidFill>
                  <a:schemeClr val="bg1"/>
                </a:solidFill>
              </a:rPr>
              <a:t>kinh</a:t>
            </a:r>
            <a:r>
              <a:rPr lang="en-US" sz="3200" b="1" dirty="0">
                <a:solidFill>
                  <a:schemeClr val="bg1"/>
                </a:solidFill>
              </a:rPr>
              <a:t> </a:t>
            </a:r>
            <a:r>
              <a:rPr lang="en-US" sz="3200" b="1" dirty="0" err="1">
                <a:solidFill>
                  <a:schemeClr val="bg1"/>
                </a:solidFill>
              </a:rPr>
              <a:t>tế</a:t>
            </a:r>
            <a:r>
              <a:rPr lang="en-US" sz="3200" b="1" dirty="0">
                <a:solidFill>
                  <a:schemeClr val="bg1"/>
                </a:solidFill>
              </a:rPr>
              <a:t>, </a:t>
            </a:r>
            <a:r>
              <a:rPr lang="en-US" sz="3200" b="1" dirty="0" err="1">
                <a:solidFill>
                  <a:schemeClr val="bg1"/>
                </a:solidFill>
              </a:rPr>
              <a:t>xã</a:t>
            </a:r>
            <a:r>
              <a:rPr lang="en-US" sz="3200" b="1" dirty="0">
                <a:solidFill>
                  <a:schemeClr val="bg1"/>
                </a:solidFill>
              </a:rPr>
              <a:t> </a:t>
            </a:r>
            <a:r>
              <a:rPr lang="en-US" sz="3200" b="1" dirty="0" err="1">
                <a:solidFill>
                  <a:schemeClr val="bg1"/>
                </a:solidFill>
              </a:rPr>
              <a:t>hội</a:t>
            </a:r>
            <a:endParaRPr lang="en-US" sz="3200" b="1" dirty="0">
              <a:solidFill>
                <a:schemeClr val="bg1"/>
              </a:solidFill>
            </a:endParaRPr>
          </a:p>
        </p:txBody>
      </p:sp>
    </p:spTree>
    <p:extLst>
      <p:ext uri="{BB962C8B-B14F-4D97-AF65-F5344CB8AC3E}">
        <p14:creationId xmlns:p14="http://schemas.microsoft.com/office/powerpoint/2010/main" val="933261576"/>
      </p:ext>
    </p:extLst>
  </p:cSld>
  <p:clrMapOvr>
    <a:masterClrMapping/>
  </p:clrMapOvr>
  <mc:AlternateContent xmlns:mc="http://schemas.openxmlformats.org/markup-compatibility/2006" xmlns:p14="http://schemas.microsoft.com/office/powerpoint/2010/main">
    <mc:Choice Requires="p14">
      <p:transition spd="slow" p14:dur="1250">
        <p14:switch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circle(in)">
                                      <p:cBhvr>
                                        <p:cTn id="7" dur="2000"/>
                                        <p:tgtEl>
                                          <p:spTgt spid="3">
                                            <p:txEl>
                                              <p:pRg st="0" end="0"/>
                                            </p:txEl>
                                          </p:spTgt>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fade">
                                      <p:cBhvr>
                                        <p:cTn id="10"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a:stretch>
            <a:fillRect/>
          </a:stretch>
        </p:blipFill>
        <p:spPr>
          <a:xfrm>
            <a:off x="0" y="0"/>
            <a:ext cx="12192000" cy="6857999"/>
          </a:xfrm>
          <a:prstGeom prst="rect">
            <a:avLst/>
          </a:prstGeom>
        </p:spPr>
      </p:pic>
      <p:sp>
        <p:nvSpPr>
          <p:cNvPr id="3" name="Content Placeholder 2"/>
          <p:cNvSpPr>
            <a:spLocks noGrp="1"/>
          </p:cNvSpPr>
          <p:nvPr>
            <p:ph idx="1"/>
          </p:nvPr>
        </p:nvSpPr>
        <p:spPr>
          <a:xfrm>
            <a:off x="703729" y="1099484"/>
            <a:ext cx="10515600" cy="4351338"/>
          </a:xfrm>
        </p:spPr>
        <p:txBody>
          <a:bodyPr>
            <a:normAutofit/>
          </a:bodyPr>
          <a:lstStyle/>
          <a:p>
            <a:pPr>
              <a:buFontTx/>
              <a:buChar char="-"/>
            </a:pPr>
            <a:r>
              <a:rPr lang="nl-NL" i="1" dirty="0">
                <a:solidFill>
                  <a:srgbClr val="FF0000"/>
                </a:solidFill>
              </a:rPr>
              <a:t>Tiếp tục hoàn thiện thể chế về sở hữu, phát triển các thành phần kinh tế, các loại hình doanh nghiệp</a:t>
            </a:r>
          </a:p>
          <a:p>
            <a:pPr lvl="0">
              <a:buFontTx/>
              <a:buChar char="-"/>
            </a:pPr>
            <a:r>
              <a:rPr lang="nl-NL" i="1" dirty="0">
                <a:solidFill>
                  <a:srgbClr val="FF0000"/>
                </a:solidFill>
              </a:rPr>
              <a:t>Phát triển đồng bộ các yếu tố thị trường và các loại thị trường</a:t>
            </a:r>
            <a:endParaRPr lang="en-US" dirty="0">
              <a:solidFill>
                <a:srgbClr val="FF0000"/>
              </a:solidFill>
            </a:endParaRPr>
          </a:p>
          <a:p>
            <a:pPr>
              <a:buFontTx/>
              <a:buChar char="-"/>
            </a:pPr>
            <a:r>
              <a:rPr lang="nl-NL" dirty="0">
                <a:solidFill>
                  <a:srgbClr val="FF0000"/>
                </a:solidFill>
              </a:rPr>
              <a:t> </a:t>
            </a:r>
            <a:r>
              <a:rPr lang="nl-NL" i="1" dirty="0">
                <a:solidFill>
                  <a:srgbClr val="FF0000"/>
                </a:solidFill>
              </a:rPr>
              <a:t>Đẩy mạnh, nâng cao hiệu quả hội nhập kinh tế quốc tế</a:t>
            </a:r>
          </a:p>
          <a:p>
            <a:pPr lvl="0">
              <a:buFontTx/>
              <a:buChar char="-"/>
            </a:pPr>
            <a:r>
              <a:rPr lang="nl-NL" i="1" dirty="0">
                <a:solidFill>
                  <a:srgbClr val="FF0000"/>
                </a:solidFill>
              </a:rPr>
              <a:t>Nâng cao vai trò lãnh đạo của Đảng, năng lực và hiệu lực quản lý của nhà nước, vai trò làm chủ của nhân dân đối với nền kinh tế thị trường định hướng xã hội chủ nghĩa.</a:t>
            </a:r>
            <a:endParaRPr lang="en-US" dirty="0">
              <a:solidFill>
                <a:srgbClr val="FF0000"/>
              </a:solidFill>
            </a:endParaRPr>
          </a:p>
          <a:p>
            <a:pPr>
              <a:buFontTx/>
              <a:buChar char="-"/>
            </a:pPr>
            <a:endParaRPr lang="en-US" dirty="0"/>
          </a:p>
        </p:txBody>
      </p:sp>
      <p:sp>
        <p:nvSpPr>
          <p:cNvPr id="4" name="Title 1"/>
          <p:cNvSpPr>
            <a:spLocks noGrp="1"/>
          </p:cNvSpPr>
          <p:nvPr>
            <p:ph type="title"/>
          </p:nvPr>
        </p:nvSpPr>
        <p:spPr>
          <a:xfrm>
            <a:off x="145676" y="147919"/>
            <a:ext cx="11900647" cy="699246"/>
          </a:xfrm>
          <a:solidFill>
            <a:schemeClr val="accent6">
              <a:lumMod val="50000"/>
            </a:schemeClr>
          </a:solidFill>
        </p:spPr>
        <p:txBody>
          <a:bodyPr>
            <a:normAutofit/>
          </a:bodyPr>
          <a:lstStyle/>
          <a:p>
            <a:r>
              <a:rPr lang="nl-NL" sz="2800" b="1" i="1" dirty="0">
                <a:solidFill>
                  <a:schemeClr val="bg1"/>
                </a:solidFill>
              </a:rPr>
              <a:t>b) Hoàn thiện thể chế, phát triển kinh tế thị trường định hướng xã hội chủ nghĩa</a:t>
            </a:r>
            <a:endParaRPr lang="en-US" sz="2800" dirty="0">
              <a:solidFill>
                <a:schemeClr val="bg1"/>
              </a:solidFill>
            </a:endParaRPr>
          </a:p>
        </p:txBody>
      </p:sp>
    </p:spTree>
    <p:extLst>
      <p:ext uri="{BB962C8B-B14F-4D97-AF65-F5344CB8AC3E}">
        <p14:creationId xmlns:p14="http://schemas.microsoft.com/office/powerpoint/2010/main" val="607867773"/>
      </p:ext>
    </p:extLst>
  </p:cSld>
  <p:clrMapOvr>
    <a:masterClrMapping/>
  </p:clrMapOvr>
  <mc:AlternateContent xmlns:mc="http://schemas.openxmlformats.org/markup-compatibility/2006" xmlns:p14="http://schemas.microsoft.com/office/powerpoint/2010/main">
    <mc:Choice Requires="p14">
      <p:transition spd="slow" p14:dur="1250">
        <p14:switch dir="r"/>
      </p:transition>
    </mc:Choice>
    <mc:Fallback xmlns="">
      <p:transition spd="slow">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65094" y="1522272"/>
            <a:ext cx="10515600" cy="4351338"/>
          </a:xfrm>
        </p:spPr>
        <p:txBody>
          <a:bodyPr>
            <a:normAutofit lnSpcReduction="10000"/>
          </a:bodyPr>
          <a:lstStyle/>
          <a:p>
            <a:pPr marL="0" indent="0" algn="just">
              <a:buFontTx/>
              <a:buChar char="-"/>
            </a:pPr>
            <a:r>
              <a:rPr lang="nl-NL" dirty="0">
                <a:solidFill>
                  <a:srgbClr val="FF0000"/>
                </a:solidFill>
              </a:rPr>
              <a:t>Xây dựng, thực hiện các chính sách phù hợp với các giai tầng xã hội; </a:t>
            </a:r>
          </a:p>
          <a:p>
            <a:pPr marL="0" indent="0" algn="just">
              <a:buFontTx/>
              <a:buChar char="-"/>
            </a:pPr>
            <a:r>
              <a:rPr lang="nl-NL" dirty="0">
                <a:solidFill>
                  <a:srgbClr val="FF0000"/>
                </a:solidFill>
              </a:rPr>
              <a:t>Quan tâm thích đáng đến các tầng lớp, bộ phận yếu thế trong xã hội, khắc phục xu hướng gia tăng phân hóa giàu nghèo</a:t>
            </a:r>
          </a:p>
          <a:p>
            <a:pPr marL="0" indent="0" algn="just">
              <a:buFontTx/>
              <a:buChar char="-"/>
            </a:pPr>
            <a:r>
              <a:rPr lang="nl-NL" dirty="0">
                <a:solidFill>
                  <a:srgbClr val="FF0000"/>
                </a:solidFill>
              </a:rPr>
              <a:t>Đẩy mạnh các giải pháp đấu tranh phòng, chống tội phạm và tệ nạn xã hội; giảm thiểu tai nạn giao thông</a:t>
            </a:r>
          </a:p>
          <a:p>
            <a:pPr marL="0" indent="0" algn="just">
              <a:buFontTx/>
              <a:buChar char="-"/>
            </a:pPr>
            <a:r>
              <a:rPr lang="nl-NL" dirty="0">
                <a:solidFill>
                  <a:srgbClr val="FF0000"/>
                </a:solidFill>
              </a:rPr>
              <a:t>Gắn kết chặt chẽ chính sách kinh tế với chính sách xã hội</a:t>
            </a:r>
          </a:p>
          <a:p>
            <a:pPr marL="0" indent="0" algn="just">
              <a:buFontTx/>
              <a:buChar char="-"/>
            </a:pPr>
            <a:r>
              <a:rPr lang="nl-NL" dirty="0">
                <a:solidFill>
                  <a:srgbClr val="FF0000"/>
                </a:solidFill>
              </a:rPr>
              <a:t>Giải quyết tốt lao động, việc làm và thu nhập cho người lao động, bảo đảm an sinh xã hội. </a:t>
            </a:r>
            <a:endParaRPr lang="en-US" dirty="0">
              <a:solidFill>
                <a:srgbClr val="FF0000"/>
              </a:solidFill>
            </a:endParaRPr>
          </a:p>
          <a:p>
            <a:pPr marL="0" indent="0" algn="just">
              <a:buFontTx/>
              <a:buChar char="-"/>
            </a:pPr>
            <a:r>
              <a:rPr lang="nl-NL" dirty="0">
                <a:solidFill>
                  <a:srgbClr val="FF0000"/>
                </a:solidFill>
              </a:rPr>
              <a:t>Tiếp tục hoàn thiện chính sách an sinh xã hội phù hợp với quá trình phát triển kinh tế-xã hội. </a:t>
            </a:r>
            <a:endParaRPr lang="en-US" dirty="0">
              <a:solidFill>
                <a:srgbClr val="FF0000"/>
              </a:solidFill>
            </a:endParaRPr>
          </a:p>
          <a:p>
            <a:pPr marL="0" indent="0" algn="just">
              <a:buFontTx/>
              <a:buChar char="-"/>
            </a:pPr>
            <a:endParaRPr lang="en-US" dirty="0"/>
          </a:p>
          <a:p>
            <a:pPr marL="0" indent="0">
              <a:buNone/>
            </a:pPr>
            <a:endParaRPr lang="en-US" dirty="0"/>
          </a:p>
        </p:txBody>
      </p:sp>
      <p:sp>
        <p:nvSpPr>
          <p:cNvPr id="4" name="Title 1"/>
          <p:cNvSpPr>
            <a:spLocks noGrp="1"/>
          </p:cNvSpPr>
          <p:nvPr>
            <p:ph type="title"/>
          </p:nvPr>
        </p:nvSpPr>
        <p:spPr>
          <a:xfrm>
            <a:off x="428065" y="714750"/>
            <a:ext cx="11470340" cy="508934"/>
          </a:xfrm>
          <a:solidFill>
            <a:schemeClr val="accent6">
              <a:lumMod val="50000"/>
            </a:schemeClr>
          </a:solidFill>
        </p:spPr>
        <p:txBody>
          <a:bodyPr>
            <a:normAutofit fontScale="90000"/>
          </a:bodyPr>
          <a:lstStyle/>
          <a:p>
            <a:pPr algn="ctr"/>
            <a:r>
              <a:rPr lang="nl-NL" sz="3200" b="1" i="1" dirty="0">
                <a:solidFill>
                  <a:schemeClr val="bg1"/>
                </a:solidFill>
              </a:rPr>
              <a:t>c) Quản lý, phát triển xã hội, thực hiện công bằng xã hội </a:t>
            </a:r>
            <a:endParaRPr lang="en-US" sz="3200" dirty="0">
              <a:solidFill>
                <a:schemeClr val="bg1"/>
              </a:solidFill>
            </a:endParaRPr>
          </a:p>
        </p:txBody>
      </p:sp>
      <p:sp>
        <p:nvSpPr>
          <p:cNvPr id="5" name="Rectangle 4"/>
          <p:cNvSpPr/>
          <p:nvPr/>
        </p:nvSpPr>
        <p:spPr>
          <a:xfrm>
            <a:off x="2348986" y="3593"/>
            <a:ext cx="6719340" cy="584775"/>
          </a:xfrm>
          <a:prstGeom prst="rect">
            <a:avLst/>
          </a:prstGeom>
          <a:solidFill>
            <a:srgbClr val="002060"/>
          </a:solidFill>
        </p:spPr>
        <p:txBody>
          <a:bodyPr wrap="none">
            <a:spAutoFit/>
          </a:bodyPr>
          <a:lstStyle/>
          <a:p>
            <a:r>
              <a:rPr lang="en-US" sz="3200" b="1" dirty="0">
                <a:solidFill>
                  <a:schemeClr val="bg1"/>
                </a:solidFill>
              </a:rPr>
              <a:t>2.1. </a:t>
            </a:r>
            <a:r>
              <a:rPr lang="en-US" sz="3200" b="1" dirty="0" err="1">
                <a:solidFill>
                  <a:schemeClr val="bg1"/>
                </a:solidFill>
              </a:rPr>
              <a:t>Nội</a:t>
            </a:r>
            <a:r>
              <a:rPr lang="en-US" sz="3200" b="1" dirty="0">
                <a:solidFill>
                  <a:schemeClr val="bg1"/>
                </a:solidFill>
              </a:rPr>
              <a:t> dung </a:t>
            </a:r>
            <a:r>
              <a:rPr lang="en-US" sz="3200" b="1" dirty="0" err="1">
                <a:solidFill>
                  <a:schemeClr val="bg1"/>
                </a:solidFill>
              </a:rPr>
              <a:t>phát</a:t>
            </a:r>
            <a:r>
              <a:rPr lang="en-US" sz="3200" b="1" dirty="0">
                <a:solidFill>
                  <a:schemeClr val="bg1"/>
                </a:solidFill>
              </a:rPr>
              <a:t> </a:t>
            </a:r>
            <a:r>
              <a:rPr lang="en-US" sz="3200" b="1" dirty="0" err="1">
                <a:solidFill>
                  <a:schemeClr val="bg1"/>
                </a:solidFill>
              </a:rPr>
              <a:t>triển</a:t>
            </a:r>
            <a:r>
              <a:rPr lang="en-US" sz="3200" b="1" dirty="0">
                <a:solidFill>
                  <a:schemeClr val="bg1"/>
                </a:solidFill>
              </a:rPr>
              <a:t> </a:t>
            </a:r>
            <a:r>
              <a:rPr lang="en-US" sz="3200" b="1" dirty="0" err="1">
                <a:solidFill>
                  <a:schemeClr val="bg1"/>
                </a:solidFill>
              </a:rPr>
              <a:t>kinh</a:t>
            </a:r>
            <a:r>
              <a:rPr lang="en-US" sz="3200" b="1" dirty="0">
                <a:solidFill>
                  <a:schemeClr val="bg1"/>
                </a:solidFill>
              </a:rPr>
              <a:t> </a:t>
            </a:r>
            <a:r>
              <a:rPr lang="en-US" sz="3200" b="1" dirty="0" err="1">
                <a:solidFill>
                  <a:schemeClr val="bg1"/>
                </a:solidFill>
              </a:rPr>
              <a:t>tế</a:t>
            </a:r>
            <a:r>
              <a:rPr lang="en-US" sz="3200" b="1" dirty="0">
                <a:solidFill>
                  <a:schemeClr val="bg1"/>
                </a:solidFill>
              </a:rPr>
              <a:t>, </a:t>
            </a:r>
            <a:r>
              <a:rPr lang="en-US" sz="3200" b="1" dirty="0" err="1">
                <a:solidFill>
                  <a:schemeClr val="bg1"/>
                </a:solidFill>
              </a:rPr>
              <a:t>xã</a:t>
            </a:r>
            <a:r>
              <a:rPr lang="en-US" sz="3200" b="1" dirty="0">
                <a:solidFill>
                  <a:schemeClr val="bg1"/>
                </a:solidFill>
              </a:rPr>
              <a:t> </a:t>
            </a:r>
            <a:r>
              <a:rPr lang="en-US" sz="3200" b="1" dirty="0" err="1">
                <a:solidFill>
                  <a:schemeClr val="bg1"/>
                </a:solidFill>
              </a:rPr>
              <a:t>hội</a:t>
            </a:r>
            <a:endParaRPr lang="en-US" sz="3200" b="1" dirty="0">
              <a:solidFill>
                <a:schemeClr val="bg1"/>
              </a:solidFill>
            </a:endParaRPr>
          </a:p>
        </p:txBody>
      </p:sp>
    </p:spTree>
    <p:extLst>
      <p:ext uri="{BB962C8B-B14F-4D97-AF65-F5344CB8AC3E}">
        <p14:creationId xmlns:p14="http://schemas.microsoft.com/office/powerpoint/2010/main" val="1127380684"/>
      </p:ext>
    </p:extLst>
  </p:cSld>
  <p:clrMapOvr>
    <a:masterClrMapping/>
  </p:clrMapOvr>
  <mc:AlternateContent xmlns:mc="http://schemas.openxmlformats.org/markup-compatibility/2006" xmlns:p14="http://schemas.microsoft.com/office/powerpoint/2010/main">
    <mc:Choice Requires="p14">
      <p:transition spd="slow" p14:dur="1300">
        <p14:pan dir="u"/>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arn(inVertic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barn(inVertical)">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barn(inVertical)">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barn(inVertical)">
                                      <p:cBhvr>
                                        <p:cTn id="22" dur="5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6" presetClass="entr" presetSubtype="21" fill="hold"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barn(inVertical)">
                                      <p:cBhvr>
                                        <p:cTn id="27" dur="500"/>
                                        <p:tgtEl>
                                          <p:spTgt spid="3">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6" presetClass="entr" presetSubtype="21" fill="hold" nodeType="clickEffect">
                                  <p:stCondLst>
                                    <p:cond delay="0"/>
                                  </p:stCondLst>
                                  <p:childTnLst>
                                    <p:set>
                                      <p:cBhvr>
                                        <p:cTn id="31" dur="1" fill="hold">
                                          <p:stCondLst>
                                            <p:cond delay="0"/>
                                          </p:stCondLst>
                                        </p:cTn>
                                        <p:tgtEl>
                                          <p:spTgt spid="3">
                                            <p:txEl>
                                              <p:pRg st="5" end="5"/>
                                            </p:txEl>
                                          </p:spTgt>
                                        </p:tgtEl>
                                        <p:attrNameLst>
                                          <p:attrName>style.visibility</p:attrName>
                                        </p:attrNameLst>
                                      </p:cBhvr>
                                      <p:to>
                                        <p:strVal val="visible"/>
                                      </p:to>
                                    </p:set>
                                    <p:animEffect transition="in" filter="barn(inVertical)">
                                      <p:cBhvr>
                                        <p:cTn id="32" dur="500"/>
                                        <p:tgtEl>
                                          <p:spTgt spid="3">
                                            <p:txEl>
                                              <p:pRg st="5" end="5"/>
                                            </p:txEl>
                                          </p:spTgt>
                                        </p:tgtEl>
                                      </p:cBhvr>
                                    </p:animEffect>
                                  </p:childTnLst>
                                </p:cTn>
                              </p:par>
                              <p:par>
                                <p:cTn id="33" presetID="10" presetClass="entr" presetSubtype="0" fill="hold" grpId="0" nodeType="withEffect">
                                  <p:stCondLst>
                                    <p:cond delay="0"/>
                                  </p:stCondLst>
                                  <p:childTnLst>
                                    <p:set>
                                      <p:cBhvr>
                                        <p:cTn id="34" dur="1" fill="hold">
                                          <p:stCondLst>
                                            <p:cond delay="0"/>
                                          </p:stCondLst>
                                        </p:cTn>
                                        <p:tgtEl>
                                          <p:spTgt spid="5"/>
                                        </p:tgtEl>
                                        <p:attrNameLst>
                                          <p:attrName>style.visibility</p:attrName>
                                        </p:attrNameLst>
                                      </p:cBhvr>
                                      <p:to>
                                        <p:strVal val="visible"/>
                                      </p:to>
                                    </p:set>
                                    <p:animEffect transition="in" filter="fade">
                                      <p:cBhvr>
                                        <p:cTn id="35"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48117" y="0"/>
            <a:ext cx="10000129" cy="603063"/>
          </a:xfrm>
          <a:solidFill>
            <a:srgbClr val="002060"/>
          </a:solidFill>
        </p:spPr>
        <p:txBody>
          <a:bodyPr>
            <a:normAutofit fontScale="90000"/>
          </a:bodyPr>
          <a:lstStyle/>
          <a:p>
            <a:pPr algn="ctr"/>
            <a:br>
              <a:rPr lang="nl-NL" sz="4000" b="1" dirty="0">
                <a:solidFill>
                  <a:schemeClr val="bg1"/>
                </a:solidFill>
              </a:rPr>
            </a:br>
            <a:r>
              <a:rPr lang="vi-VN" sz="4000" b="1" dirty="0">
                <a:solidFill>
                  <a:schemeClr val="bg1"/>
                </a:solidFill>
              </a:rPr>
              <a:t>2.2. Nội dung phát triển văn hóa, con người </a:t>
            </a:r>
            <a:br>
              <a:rPr lang="en-US" dirty="0">
                <a:solidFill>
                  <a:schemeClr val="bg1"/>
                </a:solidFill>
              </a:rPr>
            </a:br>
            <a:endParaRPr lang="en-US" dirty="0">
              <a:solidFill>
                <a:schemeClr val="bg1"/>
              </a:solidFill>
            </a:endParaRPr>
          </a:p>
        </p:txBody>
      </p:sp>
      <p:sp>
        <p:nvSpPr>
          <p:cNvPr id="3" name="Content Placeholder 2"/>
          <p:cNvSpPr>
            <a:spLocks noGrp="1"/>
          </p:cNvSpPr>
          <p:nvPr>
            <p:ph idx="1"/>
          </p:nvPr>
        </p:nvSpPr>
        <p:spPr>
          <a:xfrm>
            <a:off x="277906" y="903707"/>
            <a:ext cx="11914094" cy="5604670"/>
          </a:xfrm>
        </p:spPr>
        <p:txBody>
          <a:bodyPr>
            <a:normAutofit lnSpcReduction="10000"/>
          </a:bodyPr>
          <a:lstStyle/>
          <a:p>
            <a:pPr marL="514350" indent="-514350">
              <a:buAutoNum type="alphaLcParenR"/>
            </a:pPr>
            <a:r>
              <a:rPr lang="vi-VN" b="1" i="1" dirty="0">
                <a:solidFill>
                  <a:srgbClr val="FF0000"/>
                </a:solidFill>
              </a:rPr>
              <a:t>Xây dựng con người Việt Nam phát triển toàn diện</a:t>
            </a:r>
          </a:p>
          <a:p>
            <a:pPr>
              <a:buFont typeface="Wingdings" pitchFamily="2" charset="2"/>
              <a:buChar char="§"/>
            </a:pPr>
            <a:r>
              <a:rPr lang="vi-VN" dirty="0"/>
              <a:t>Chăm lo xây dựng con người Việt Nam phát triển toàn diện, trọng tâm là bồi dưỡng tinh thần yêu nước, lòng tự hào dân tộc, đạo đức, lối sống và nhân cách.</a:t>
            </a:r>
          </a:p>
          <a:p>
            <a:pPr>
              <a:buFont typeface="Wingdings" pitchFamily="2" charset="2"/>
              <a:buChar char="§"/>
            </a:pPr>
            <a:r>
              <a:rPr lang="nl-NL" dirty="0"/>
              <a:t>Nâng cao trí lực, bồi dưỡng tri thức cho con người Việt Nam đáp ứng yêu cầu của nền kinh tế thị trường định hướng xã hội chủ nghĩa và hội nhập quốc tế</a:t>
            </a:r>
            <a:endParaRPr lang="vi-VN" dirty="0"/>
          </a:p>
          <a:p>
            <a:pPr>
              <a:buFont typeface="Wingdings" pitchFamily="2" charset="2"/>
              <a:buChar char="§"/>
            </a:pPr>
            <a:r>
              <a:rPr lang="nl-NL" dirty="0"/>
              <a:t>Xây dựng và phát huy lối sống “</a:t>
            </a:r>
            <a:r>
              <a:rPr lang="nl-NL" i="1" dirty="0"/>
              <a:t>Mỗi người vì mọi người, mọi người vì mỗi người</a:t>
            </a:r>
            <a:r>
              <a:rPr lang="nl-NL" dirty="0"/>
              <a:t>”; </a:t>
            </a:r>
            <a:endParaRPr lang="vi-VN" dirty="0"/>
          </a:p>
          <a:p>
            <a:pPr>
              <a:buFont typeface="Wingdings" pitchFamily="2" charset="2"/>
              <a:buChar char="§"/>
            </a:pPr>
            <a:r>
              <a:rPr lang="nl-NL" dirty="0"/>
              <a:t>Tăng cường giáo dục nghệ thuật, nâng cao năng lực cảm thụ thẩm mỹ cho nhân dân, đặc biệt là thanh niên, thiếu niên</a:t>
            </a:r>
            <a:endParaRPr lang="vi-VN" dirty="0"/>
          </a:p>
          <a:p>
            <a:pPr>
              <a:buFont typeface="Wingdings" pitchFamily="2" charset="2"/>
              <a:buChar char="§"/>
            </a:pPr>
            <a:r>
              <a:rPr lang="nl-NL" dirty="0"/>
              <a:t>Nâng cao thể lực, tầm vóc con người Việt Nam, gắn giáo dục thể chất với giáo dục tri thức, đạo đức, kỹ năng sống, đáp ứng yêu cầu xây dựng và bảo vệ Tổ quốc.</a:t>
            </a:r>
            <a:endParaRPr lang="en-US" dirty="0"/>
          </a:p>
          <a:p>
            <a:pPr marL="0" indent="0">
              <a:buNone/>
            </a:pPr>
            <a:endParaRPr lang="en-US" dirty="0"/>
          </a:p>
        </p:txBody>
      </p:sp>
    </p:spTree>
    <p:extLst>
      <p:ext uri="{BB962C8B-B14F-4D97-AF65-F5344CB8AC3E}">
        <p14:creationId xmlns:p14="http://schemas.microsoft.com/office/powerpoint/2010/main" val="289232064"/>
      </p:ext>
    </p:extLst>
  </p:cSld>
  <p:clrMapOvr>
    <a:masterClrMapping/>
  </p:clrMapOvr>
  <mc:AlternateContent xmlns:mc="http://schemas.openxmlformats.org/markup-compatibility/2006" xmlns:p14="http://schemas.microsoft.com/office/powerpoint/2010/main">
    <mc:Choice Requires="p14">
      <p:transition spd="slow" p14:dur="1600">
        <p14:prism isContent="1" isInverted="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3">
                                            <p:txEl>
                                              <p:pRg st="4" end="4"/>
                                            </p:txEl>
                                          </p:spTgt>
                                        </p:tgtEl>
                                        <p:attrNameLst>
                                          <p:attrName>style.visibility</p:attrName>
                                        </p:attrNameLst>
                                      </p:cBhvr>
                                      <p:to>
                                        <p:strVal val="visible"/>
                                      </p:to>
                                    </p:set>
                                    <p:anim calcmode="lin" valueType="num">
                                      <p:cBhvr additive="base">
                                        <p:cTn id="31"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nodeType="clickEffect">
                                  <p:stCondLst>
                                    <p:cond delay="0"/>
                                  </p:stCondLst>
                                  <p:childTnLst>
                                    <p:set>
                                      <p:cBhvr>
                                        <p:cTn id="36" dur="1" fill="hold">
                                          <p:stCondLst>
                                            <p:cond delay="0"/>
                                          </p:stCondLst>
                                        </p:cTn>
                                        <p:tgtEl>
                                          <p:spTgt spid="3">
                                            <p:txEl>
                                              <p:pRg st="5" end="5"/>
                                            </p:txEl>
                                          </p:spTgt>
                                        </p:tgtEl>
                                        <p:attrNameLst>
                                          <p:attrName>style.visibility</p:attrName>
                                        </p:attrNameLst>
                                      </p:cBhvr>
                                      <p:to>
                                        <p:strVal val="visible"/>
                                      </p:to>
                                    </p:set>
                                    <p:anim calcmode="lin" valueType="num">
                                      <p:cBhvr additive="base">
                                        <p:cTn id="37"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09283" y="929901"/>
            <a:ext cx="11672047" cy="4351338"/>
          </a:xfrm>
        </p:spPr>
        <p:txBody>
          <a:bodyPr>
            <a:normAutofit/>
          </a:bodyPr>
          <a:lstStyle/>
          <a:p>
            <a:pPr marL="0" indent="0">
              <a:buNone/>
            </a:pPr>
            <a:r>
              <a:rPr lang="nl-NL" b="1" i="1" dirty="0">
                <a:solidFill>
                  <a:srgbClr val="FF0000"/>
                </a:solidFill>
              </a:rPr>
              <a:t>b) Xây dựng môi trường văn hóa lành mạnh</a:t>
            </a:r>
            <a:endParaRPr lang="vi-VN" b="1" i="1" dirty="0">
              <a:solidFill>
                <a:srgbClr val="FF0000"/>
              </a:solidFill>
            </a:endParaRPr>
          </a:p>
          <a:p>
            <a:pPr marL="0" indent="0">
              <a:buNone/>
            </a:pPr>
            <a:r>
              <a:rPr lang="vi-VN" dirty="0"/>
              <a:t>+</a:t>
            </a:r>
            <a:r>
              <a:rPr lang="nl-NL" dirty="0"/>
              <a:t>Mỗi địa phương, cộng đồng, cơ quan, đơn vị, tổ chức phải là một môi trường văn hóa lành mạnh</a:t>
            </a:r>
            <a:endParaRPr lang="vi-VN" dirty="0"/>
          </a:p>
          <a:p>
            <a:pPr marL="0" indent="0">
              <a:buNone/>
            </a:pPr>
            <a:r>
              <a:rPr lang="vi-VN" dirty="0"/>
              <a:t>+ </a:t>
            </a:r>
            <a:r>
              <a:rPr lang="nl-NL" dirty="0"/>
              <a:t>Thực hiện chiến lược phát triển gia đình Việt Nam, xây dựng gia đình thực sự là nơi hình thành, nuôi dưỡng nhân cách văn hóa và giáo dục nếp sống cho con người</a:t>
            </a:r>
            <a:endParaRPr lang="vi-VN" dirty="0"/>
          </a:p>
          <a:p>
            <a:pPr marL="0" indent="0">
              <a:buNone/>
            </a:pPr>
            <a:r>
              <a:rPr lang="vi-VN" dirty="0"/>
              <a:t>+ </a:t>
            </a:r>
            <a:r>
              <a:rPr lang="nl-NL" dirty="0"/>
              <a:t>Xây dựng mỗi trường học phải thực sự là một trung tâm văn hóa giáo dục, rèn luyện con người về lý tưởng, phẩm chất, nhân cách, lối sống; giáo dục truyền thống văn hóa cho thế hệ trẻ.</a:t>
            </a:r>
            <a:endParaRPr lang="en-US" dirty="0"/>
          </a:p>
          <a:p>
            <a:pPr marL="0" indent="0">
              <a:buNone/>
            </a:pPr>
            <a:endParaRPr lang="en-US" dirty="0"/>
          </a:p>
        </p:txBody>
      </p:sp>
      <p:sp>
        <p:nvSpPr>
          <p:cNvPr id="6" name="Title 1"/>
          <p:cNvSpPr>
            <a:spLocks noGrp="1"/>
          </p:cNvSpPr>
          <p:nvPr>
            <p:ph type="title"/>
          </p:nvPr>
        </p:nvSpPr>
        <p:spPr>
          <a:xfrm>
            <a:off x="1398493" y="0"/>
            <a:ext cx="10376647" cy="603063"/>
          </a:xfrm>
          <a:solidFill>
            <a:srgbClr val="002060"/>
          </a:solidFill>
        </p:spPr>
        <p:txBody>
          <a:bodyPr>
            <a:normAutofit fontScale="90000"/>
          </a:bodyPr>
          <a:lstStyle/>
          <a:p>
            <a:pPr algn="ctr"/>
            <a:br>
              <a:rPr lang="nl-NL" sz="4000" b="1" dirty="0">
                <a:solidFill>
                  <a:schemeClr val="bg1"/>
                </a:solidFill>
              </a:rPr>
            </a:br>
            <a:r>
              <a:rPr lang="vi-VN" sz="4000" b="1" dirty="0">
                <a:solidFill>
                  <a:schemeClr val="bg1"/>
                </a:solidFill>
              </a:rPr>
              <a:t>2.2. Nội dung phát triển văn hóa, con người </a:t>
            </a:r>
            <a:br>
              <a:rPr lang="en-US" dirty="0">
                <a:solidFill>
                  <a:schemeClr val="bg1"/>
                </a:solidFill>
              </a:rPr>
            </a:br>
            <a:endParaRPr lang="en-US" dirty="0">
              <a:solidFill>
                <a:schemeClr val="bg1"/>
              </a:solidFill>
            </a:endParaRPr>
          </a:p>
        </p:txBody>
      </p:sp>
    </p:spTree>
    <p:extLst>
      <p:ext uri="{BB962C8B-B14F-4D97-AF65-F5344CB8AC3E}">
        <p14:creationId xmlns:p14="http://schemas.microsoft.com/office/powerpoint/2010/main" val="3815900421"/>
      </p:ext>
    </p:extLst>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22729" y="862666"/>
            <a:ext cx="11551023" cy="2889063"/>
          </a:xfrm>
        </p:spPr>
        <p:txBody>
          <a:bodyPr>
            <a:normAutofit/>
          </a:bodyPr>
          <a:lstStyle/>
          <a:p>
            <a:pPr marL="0" indent="0">
              <a:buNone/>
            </a:pPr>
            <a:r>
              <a:rPr lang="nl-NL" b="1" i="1" dirty="0">
                <a:solidFill>
                  <a:srgbClr val="FF0000"/>
                </a:solidFill>
              </a:rPr>
              <a:t>b) Xây dựng môi trường văn hóa lành mạnh</a:t>
            </a:r>
            <a:endParaRPr lang="vi-VN" b="1" i="1" dirty="0">
              <a:solidFill>
                <a:srgbClr val="FF0000"/>
              </a:solidFill>
            </a:endParaRPr>
          </a:p>
          <a:p>
            <a:pPr marL="0" indent="0">
              <a:buNone/>
            </a:pPr>
            <a:r>
              <a:rPr lang="vi-VN" dirty="0"/>
              <a:t>+ </a:t>
            </a:r>
            <a:r>
              <a:rPr lang="nl-NL" dirty="0"/>
              <a:t>Gắn các hoạt động văn hóa với phát triển kinh tế-xã hội, bảo đảm quốc phòng, an ninh.</a:t>
            </a:r>
            <a:endParaRPr lang="en-US" dirty="0"/>
          </a:p>
          <a:p>
            <a:pPr marL="0" indent="0">
              <a:buNone/>
            </a:pPr>
            <a:r>
              <a:rPr lang="vi-VN" dirty="0"/>
              <a:t>+ </a:t>
            </a:r>
            <a:r>
              <a:rPr lang="nl-NL" dirty="0"/>
              <a:t>Phát huy các giá trị, nhân tố tích cực trong văn hóa tôn giáo, tín ngưỡng; khuyến khích các hoạt động tôn giáo gắn bó với dân tộc, hướng thiện, nhân đạo, nhân văn, tiến bộ, “tốt đời, đẹp đạo”.</a:t>
            </a:r>
            <a:endParaRPr lang="en-US" dirty="0"/>
          </a:p>
        </p:txBody>
      </p:sp>
      <p:sp>
        <p:nvSpPr>
          <p:cNvPr id="6" name="Title 1"/>
          <p:cNvSpPr>
            <a:spLocks noGrp="1"/>
          </p:cNvSpPr>
          <p:nvPr>
            <p:ph type="title"/>
          </p:nvPr>
        </p:nvSpPr>
        <p:spPr>
          <a:xfrm>
            <a:off x="645459" y="0"/>
            <a:ext cx="10793506" cy="603063"/>
          </a:xfrm>
          <a:solidFill>
            <a:srgbClr val="002060"/>
          </a:solidFill>
        </p:spPr>
        <p:txBody>
          <a:bodyPr>
            <a:normAutofit fontScale="90000"/>
          </a:bodyPr>
          <a:lstStyle/>
          <a:p>
            <a:pPr algn="ctr"/>
            <a:br>
              <a:rPr lang="nl-NL" sz="4000" b="1" dirty="0">
                <a:solidFill>
                  <a:schemeClr val="bg1"/>
                </a:solidFill>
              </a:rPr>
            </a:br>
            <a:r>
              <a:rPr lang="vi-VN" sz="4000" b="1" dirty="0">
                <a:solidFill>
                  <a:schemeClr val="bg1"/>
                </a:solidFill>
              </a:rPr>
              <a:t>2.2. Nội dung phát triển văn hóa, con người </a:t>
            </a:r>
            <a:br>
              <a:rPr lang="en-US" dirty="0">
                <a:solidFill>
                  <a:schemeClr val="bg1"/>
                </a:solidFill>
              </a:rPr>
            </a:br>
            <a:endParaRPr lang="en-US" dirty="0">
              <a:solidFill>
                <a:schemeClr val="bg1"/>
              </a:solidFill>
            </a:endParaRPr>
          </a:p>
        </p:txBody>
      </p:sp>
    </p:spTree>
    <p:extLst>
      <p:ext uri="{BB962C8B-B14F-4D97-AF65-F5344CB8AC3E}">
        <p14:creationId xmlns:p14="http://schemas.microsoft.com/office/powerpoint/2010/main" val="3300208306"/>
      </p:ext>
    </p:extLst>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03412" y="830543"/>
            <a:ext cx="11510682" cy="3243916"/>
          </a:xfrm>
        </p:spPr>
        <p:txBody>
          <a:bodyPr/>
          <a:lstStyle/>
          <a:p>
            <a:pPr marL="0" indent="0">
              <a:buNone/>
            </a:pPr>
            <a:r>
              <a:rPr lang="vi-VN" b="1" i="1" dirty="0">
                <a:solidFill>
                  <a:srgbClr val="FF0000"/>
                </a:solidFill>
              </a:rPr>
              <a:t>c. </a:t>
            </a:r>
            <a:r>
              <a:rPr lang="nl-NL" b="1" i="1" dirty="0">
                <a:solidFill>
                  <a:srgbClr val="FF0000"/>
                </a:solidFill>
              </a:rPr>
              <a:t>Xây dựng văn hóa trong chính trị và kinh tế</a:t>
            </a:r>
          </a:p>
          <a:p>
            <a:pPr>
              <a:buFontTx/>
              <a:buChar char="-"/>
            </a:pPr>
            <a:endParaRPr lang="en-US" sz="1100" b="1" dirty="0">
              <a:solidFill>
                <a:srgbClr val="FF0000"/>
              </a:solidFill>
            </a:endParaRPr>
          </a:p>
          <a:p>
            <a:pPr marL="0" indent="914400">
              <a:buNone/>
            </a:pPr>
            <a:r>
              <a:rPr lang="nl-NL" dirty="0"/>
              <a:t>+ Chú trọng chăm lo xây dựng văn hóa trong Đảng, trong các cơ quan nhà nước và các đoàn thể </a:t>
            </a:r>
          </a:p>
          <a:p>
            <a:pPr marL="0" indent="914400">
              <a:buNone/>
            </a:pPr>
            <a:r>
              <a:rPr lang="vi-VN" dirty="0"/>
              <a:t>+ Ngăn chặn, đẩy lùi tình trạng suy thoái về tư tưởng chính trị, đạo đức, lối sống trong một bộ phận cán bộ, công chức, đảng viên</a:t>
            </a:r>
            <a:endParaRPr lang="en-US" dirty="0"/>
          </a:p>
        </p:txBody>
      </p:sp>
      <p:sp>
        <p:nvSpPr>
          <p:cNvPr id="6" name="Title 1"/>
          <p:cNvSpPr>
            <a:spLocks noGrp="1"/>
          </p:cNvSpPr>
          <p:nvPr>
            <p:ph type="title"/>
          </p:nvPr>
        </p:nvSpPr>
        <p:spPr>
          <a:xfrm>
            <a:off x="564775" y="0"/>
            <a:ext cx="11062447" cy="603063"/>
          </a:xfrm>
          <a:solidFill>
            <a:srgbClr val="002060"/>
          </a:solidFill>
        </p:spPr>
        <p:txBody>
          <a:bodyPr>
            <a:normAutofit fontScale="90000"/>
          </a:bodyPr>
          <a:lstStyle/>
          <a:p>
            <a:pPr algn="ctr"/>
            <a:br>
              <a:rPr lang="nl-NL" sz="4000" b="1" i="1" dirty="0">
                <a:solidFill>
                  <a:schemeClr val="bg1"/>
                </a:solidFill>
              </a:rPr>
            </a:br>
            <a:r>
              <a:rPr lang="nl-NL" b="1" dirty="0">
                <a:solidFill>
                  <a:schemeClr val="bg1"/>
                </a:solidFill>
              </a:rPr>
              <a:t>2</a:t>
            </a:r>
            <a:r>
              <a:rPr lang="vi-VN" b="1" dirty="0">
                <a:solidFill>
                  <a:schemeClr val="bg1"/>
                </a:solidFill>
              </a:rPr>
              <a:t>.</a:t>
            </a:r>
            <a:r>
              <a:rPr lang="nl-NL" b="1" dirty="0">
                <a:solidFill>
                  <a:schemeClr val="bg1"/>
                </a:solidFill>
              </a:rPr>
              <a:t>2. Nội dung phát triển văn hóa, con người </a:t>
            </a:r>
            <a:br>
              <a:rPr lang="en-US" dirty="0">
                <a:solidFill>
                  <a:schemeClr val="bg1"/>
                </a:solidFill>
              </a:rPr>
            </a:br>
            <a:endParaRPr lang="en-US" dirty="0">
              <a:solidFill>
                <a:schemeClr val="bg1"/>
              </a:solidFill>
            </a:endParaRPr>
          </a:p>
        </p:txBody>
      </p:sp>
    </p:spTree>
    <p:extLst>
      <p:ext uri="{BB962C8B-B14F-4D97-AF65-F5344CB8AC3E}">
        <p14:creationId xmlns:p14="http://schemas.microsoft.com/office/powerpoint/2010/main" val="696037653"/>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anim calcmode="lin" valueType="num">
                                      <p:cBhvr additive="base">
                                        <p:cTn id="13"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268941" y="128028"/>
            <a:ext cx="11649636" cy="6541714"/>
          </a:xfrm>
          <a:prstGeom prst="rect">
            <a:avLst/>
          </a:prstGeom>
        </p:spPr>
      </p:pic>
    </p:spTree>
    <p:extLst>
      <p:ext uri="{BB962C8B-B14F-4D97-AF65-F5344CB8AC3E}">
        <p14:creationId xmlns:p14="http://schemas.microsoft.com/office/powerpoint/2010/main" val="1046692902"/>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circle(in)">
                                      <p:cBhvr>
                                        <p:cTn id="7"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stretch>
            <a:fillRect/>
          </a:stretch>
        </p:blipFill>
        <p:spPr>
          <a:xfrm>
            <a:off x="1000123" y="61772"/>
            <a:ext cx="3626785" cy="2799229"/>
          </a:xfrm>
          <a:prstGeom prst="rect">
            <a:avLst/>
          </a:prstGeom>
        </p:spPr>
      </p:pic>
      <p:pic>
        <p:nvPicPr>
          <p:cNvPr id="7" name="Picture 6"/>
          <p:cNvPicPr>
            <a:picLocks noChangeAspect="1"/>
          </p:cNvPicPr>
          <p:nvPr/>
        </p:nvPicPr>
        <p:blipFill>
          <a:blip r:embed="rId3"/>
          <a:stretch>
            <a:fillRect/>
          </a:stretch>
        </p:blipFill>
        <p:spPr>
          <a:xfrm>
            <a:off x="6373905" y="-171170"/>
            <a:ext cx="3954557" cy="3265114"/>
          </a:xfrm>
          <a:prstGeom prst="rect">
            <a:avLst/>
          </a:prstGeom>
        </p:spPr>
      </p:pic>
      <p:pic>
        <p:nvPicPr>
          <p:cNvPr id="8" name="Picture 7"/>
          <p:cNvPicPr>
            <a:picLocks noChangeAspect="1"/>
          </p:cNvPicPr>
          <p:nvPr/>
        </p:nvPicPr>
        <p:blipFill>
          <a:blip r:embed="rId4"/>
          <a:stretch>
            <a:fillRect/>
          </a:stretch>
        </p:blipFill>
        <p:spPr>
          <a:xfrm>
            <a:off x="0" y="2790825"/>
            <a:ext cx="6096000" cy="4067175"/>
          </a:xfrm>
          <a:prstGeom prst="rect">
            <a:avLst/>
          </a:prstGeom>
        </p:spPr>
      </p:pic>
      <p:pic>
        <p:nvPicPr>
          <p:cNvPr id="9" name="Picture 8"/>
          <p:cNvPicPr>
            <a:picLocks noChangeAspect="1"/>
          </p:cNvPicPr>
          <p:nvPr/>
        </p:nvPicPr>
        <p:blipFill>
          <a:blip r:embed="rId5"/>
          <a:stretch>
            <a:fillRect/>
          </a:stretch>
        </p:blipFill>
        <p:spPr>
          <a:xfrm>
            <a:off x="6234390" y="2790825"/>
            <a:ext cx="5841069" cy="4067175"/>
          </a:xfrm>
          <a:prstGeom prst="rect">
            <a:avLst/>
          </a:prstGeom>
        </p:spPr>
      </p:pic>
    </p:spTree>
    <p:extLst>
      <p:ext uri="{BB962C8B-B14F-4D97-AF65-F5344CB8AC3E}">
        <p14:creationId xmlns:p14="http://schemas.microsoft.com/office/powerpoint/2010/main" val="73412862"/>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circle(in)">
                                      <p:cBhvr>
                                        <p:cTn id="7" dur="2000"/>
                                        <p:tgtEl>
                                          <p:spTgt spid="6"/>
                                        </p:tgtEl>
                                      </p:cBhvr>
                                    </p:animEffect>
                                  </p:childTnLst>
                                </p:cTn>
                              </p:par>
                              <p:par>
                                <p:cTn id="8" presetID="6" presetClass="entr" presetSubtype="16" fill="hold"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circle(in)">
                                      <p:cBhvr>
                                        <p:cTn id="10" dur="2000"/>
                                        <p:tgtEl>
                                          <p:spTgt spid="7"/>
                                        </p:tgtEl>
                                      </p:cBhvr>
                                    </p:animEffect>
                                  </p:childTnLst>
                                </p:cTn>
                              </p:par>
                              <p:par>
                                <p:cTn id="11" presetID="6" presetClass="entr" presetSubtype="16" fill="hold" nodeType="withEffect">
                                  <p:stCondLst>
                                    <p:cond delay="0"/>
                                  </p:stCondLst>
                                  <p:childTnLst>
                                    <p:set>
                                      <p:cBhvr>
                                        <p:cTn id="12" dur="1" fill="hold">
                                          <p:stCondLst>
                                            <p:cond delay="0"/>
                                          </p:stCondLst>
                                        </p:cTn>
                                        <p:tgtEl>
                                          <p:spTgt spid="8"/>
                                        </p:tgtEl>
                                        <p:attrNameLst>
                                          <p:attrName>style.visibility</p:attrName>
                                        </p:attrNameLst>
                                      </p:cBhvr>
                                      <p:to>
                                        <p:strVal val="visible"/>
                                      </p:to>
                                    </p:set>
                                    <p:animEffect transition="in" filter="circle(in)">
                                      <p:cBhvr>
                                        <p:cTn id="13" dur="2000"/>
                                        <p:tgtEl>
                                          <p:spTgt spid="8"/>
                                        </p:tgtEl>
                                      </p:cBhvr>
                                    </p:animEffect>
                                  </p:childTnLst>
                                </p:cTn>
                              </p:par>
                              <p:par>
                                <p:cTn id="14" presetID="6" presetClass="entr" presetSubtype="16" fill="hold" nodeType="withEffect">
                                  <p:stCondLst>
                                    <p:cond delay="0"/>
                                  </p:stCondLst>
                                  <p:childTnLst>
                                    <p:set>
                                      <p:cBhvr>
                                        <p:cTn id="15" dur="1" fill="hold">
                                          <p:stCondLst>
                                            <p:cond delay="0"/>
                                          </p:stCondLst>
                                        </p:cTn>
                                        <p:tgtEl>
                                          <p:spTgt spid="9"/>
                                        </p:tgtEl>
                                        <p:attrNameLst>
                                          <p:attrName>style.visibility</p:attrName>
                                        </p:attrNameLst>
                                      </p:cBhvr>
                                      <p:to>
                                        <p:strVal val="visible"/>
                                      </p:to>
                                    </p:set>
                                    <p:animEffect transition="in" filter="circle(in)">
                                      <p:cBhvr>
                                        <p:cTn id="16" dur="2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730623" y="776754"/>
            <a:ext cx="10515600" cy="3082552"/>
          </a:xfrm>
        </p:spPr>
        <p:txBody>
          <a:bodyPr/>
          <a:lstStyle/>
          <a:p>
            <a:pPr marL="0" indent="0">
              <a:buNone/>
            </a:pPr>
            <a:r>
              <a:rPr lang="vi-VN" b="1" i="1" dirty="0">
                <a:solidFill>
                  <a:srgbClr val="FF0000"/>
                </a:solidFill>
              </a:rPr>
              <a:t>c. </a:t>
            </a:r>
            <a:r>
              <a:rPr lang="nl-NL" b="1" i="1" dirty="0">
                <a:solidFill>
                  <a:srgbClr val="FF0000"/>
                </a:solidFill>
              </a:rPr>
              <a:t>Xây dựng văn hóa trong chính trị và kinh tế</a:t>
            </a:r>
          </a:p>
          <a:p>
            <a:pPr>
              <a:buFontTx/>
              <a:buChar char="-"/>
            </a:pPr>
            <a:endParaRPr lang="en-US" sz="1100" b="1" dirty="0">
              <a:solidFill>
                <a:srgbClr val="FF0000"/>
              </a:solidFill>
            </a:endParaRPr>
          </a:p>
          <a:p>
            <a:pPr marL="0" indent="914400">
              <a:buNone/>
            </a:pPr>
            <a:r>
              <a:rPr lang="nl-NL" dirty="0"/>
              <a:t>+ </a:t>
            </a:r>
            <a:r>
              <a:rPr lang="vi-VN" dirty="0"/>
              <a:t>Thường xuyên quan tâm xây dựng văn hóa trong kinh tế</a:t>
            </a:r>
            <a:endParaRPr lang="nl-NL" dirty="0"/>
          </a:p>
          <a:p>
            <a:pPr marL="0" indent="914400">
              <a:buNone/>
            </a:pPr>
            <a:r>
              <a:rPr lang="vi-VN" dirty="0"/>
              <a:t>+</a:t>
            </a:r>
            <a:r>
              <a:rPr lang="nl-NL" dirty="0"/>
              <a:t>Phát huy ý thức và tinh thần dân tộc, động viên toàn dân, trước hết là các doanh nghiệp, doanh nhân xây dựng và phát triển các thương hiệu Việt Nam có uy tín trên thị trường trong nước và quốc tế</a:t>
            </a:r>
            <a:endParaRPr lang="en-US" dirty="0"/>
          </a:p>
        </p:txBody>
      </p:sp>
      <p:sp>
        <p:nvSpPr>
          <p:cNvPr id="6" name="Title 1"/>
          <p:cNvSpPr>
            <a:spLocks noGrp="1"/>
          </p:cNvSpPr>
          <p:nvPr>
            <p:ph type="title"/>
          </p:nvPr>
        </p:nvSpPr>
        <p:spPr>
          <a:xfrm>
            <a:off x="968187" y="0"/>
            <a:ext cx="10690413" cy="603063"/>
          </a:xfrm>
          <a:solidFill>
            <a:srgbClr val="002060"/>
          </a:solidFill>
        </p:spPr>
        <p:txBody>
          <a:bodyPr>
            <a:normAutofit fontScale="90000"/>
          </a:bodyPr>
          <a:lstStyle/>
          <a:p>
            <a:pPr algn="ctr"/>
            <a:br>
              <a:rPr lang="nl-NL" sz="4000" b="1" i="1" dirty="0">
                <a:solidFill>
                  <a:schemeClr val="bg1"/>
                </a:solidFill>
              </a:rPr>
            </a:br>
            <a:r>
              <a:rPr lang="nl-NL" b="1" dirty="0">
                <a:solidFill>
                  <a:schemeClr val="bg1"/>
                </a:solidFill>
              </a:rPr>
              <a:t>2</a:t>
            </a:r>
            <a:r>
              <a:rPr lang="vi-VN" b="1" dirty="0">
                <a:solidFill>
                  <a:schemeClr val="bg1"/>
                </a:solidFill>
              </a:rPr>
              <a:t>.</a:t>
            </a:r>
            <a:r>
              <a:rPr lang="nl-NL" b="1" dirty="0">
                <a:solidFill>
                  <a:schemeClr val="bg1"/>
                </a:solidFill>
              </a:rPr>
              <a:t>2. Nội dung phát triển văn hóa, con người </a:t>
            </a:r>
            <a:br>
              <a:rPr lang="en-US" dirty="0">
                <a:solidFill>
                  <a:schemeClr val="bg1"/>
                </a:solidFill>
              </a:rPr>
            </a:br>
            <a:endParaRPr lang="en-US" dirty="0">
              <a:solidFill>
                <a:schemeClr val="bg1"/>
              </a:solidFill>
            </a:endParaRPr>
          </a:p>
        </p:txBody>
      </p:sp>
    </p:spTree>
    <p:extLst>
      <p:ext uri="{BB962C8B-B14F-4D97-AF65-F5344CB8AC3E}">
        <p14:creationId xmlns:p14="http://schemas.microsoft.com/office/powerpoint/2010/main" val="3901686028"/>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anim calcmode="lin" valueType="num">
                                      <p:cBhvr additive="base">
                                        <p:cTn id="13"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744071" y="843990"/>
            <a:ext cx="11075894" cy="4351338"/>
          </a:xfrm>
        </p:spPr>
        <p:txBody>
          <a:bodyPr/>
          <a:lstStyle/>
          <a:p>
            <a:pPr>
              <a:buFontTx/>
              <a:buChar char="-"/>
            </a:pPr>
            <a:r>
              <a:rPr lang="nl-NL" b="1" i="1" dirty="0">
                <a:solidFill>
                  <a:srgbClr val="FF0000"/>
                </a:solidFill>
              </a:rPr>
              <a:t>Nâng cao chất lượng, hiệu quả hoạt động văn hóa </a:t>
            </a:r>
          </a:p>
          <a:p>
            <a:pPr>
              <a:buFontTx/>
              <a:buChar char="-"/>
            </a:pPr>
            <a:endParaRPr lang="en-US" sz="1200" dirty="0"/>
          </a:p>
          <a:p>
            <a:pPr marL="0" indent="806450">
              <a:buNone/>
            </a:pPr>
            <a:r>
              <a:rPr lang="nl-NL" i="1" dirty="0"/>
              <a:t> + </a:t>
            </a:r>
            <a:r>
              <a:rPr lang="nl-NL" dirty="0"/>
              <a:t>Huy động sức mạnh của toàn xã hội nhằm bảo tồn, phát huy các giá trị văn hóa truyền thống dân tộc; khích lệ sáng tạo các giá trị văn hóa mới, tiếp thu tinh hoa văn hóa nhân loại, làm giàu văn hóa dân tộc. </a:t>
            </a:r>
            <a:endParaRPr lang="en-US" dirty="0"/>
          </a:p>
          <a:p>
            <a:pPr marL="0" indent="806450">
              <a:buNone/>
            </a:pPr>
            <a:r>
              <a:rPr lang="nl-NL" dirty="0"/>
              <a:t> </a:t>
            </a:r>
            <a:r>
              <a:rPr lang="vi-VN" dirty="0"/>
              <a:t>+ Xây dựng cơ chế để giải quyết hợp lý, hài hòa giữa bảo tồn, phát huy di sản văn hóa với phát triển kinh tế-xã hội</a:t>
            </a:r>
          </a:p>
          <a:p>
            <a:pPr marL="0" indent="806450">
              <a:buNone/>
            </a:pPr>
            <a:r>
              <a:rPr lang="vi-VN" dirty="0"/>
              <a:t>+ </a:t>
            </a:r>
            <a:r>
              <a:rPr lang="nl-NL" dirty="0"/>
              <a:t>Phát triển đi đôi với giữ gìn sự trong sáng của tiếng Việt</a:t>
            </a:r>
            <a:endParaRPr lang="en-US" dirty="0"/>
          </a:p>
        </p:txBody>
      </p:sp>
      <p:sp>
        <p:nvSpPr>
          <p:cNvPr id="6" name="Title 1"/>
          <p:cNvSpPr txBox="1">
            <a:spLocks/>
          </p:cNvSpPr>
          <p:nvPr/>
        </p:nvSpPr>
        <p:spPr>
          <a:xfrm>
            <a:off x="0" y="0"/>
            <a:ext cx="12192000" cy="603063"/>
          </a:xfrm>
          <a:prstGeom prst="rect">
            <a:avLst/>
          </a:prstGeom>
          <a:solidFill>
            <a:srgbClr val="002060"/>
          </a:solidFill>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br>
              <a:rPr lang="nl-NL" sz="3200" b="1" i="1" dirty="0">
                <a:solidFill>
                  <a:schemeClr val="bg1"/>
                </a:solidFill>
              </a:rPr>
            </a:br>
            <a:r>
              <a:rPr lang="nl-NL" sz="3200" b="1" dirty="0">
                <a:solidFill>
                  <a:schemeClr val="bg1"/>
                </a:solidFill>
              </a:rPr>
              <a:t>2</a:t>
            </a:r>
            <a:r>
              <a:rPr lang="vi-VN" sz="3200" b="1" dirty="0">
                <a:solidFill>
                  <a:schemeClr val="bg1"/>
                </a:solidFill>
              </a:rPr>
              <a:t>.</a:t>
            </a:r>
            <a:r>
              <a:rPr lang="nl-NL" sz="3200" b="1" dirty="0">
                <a:solidFill>
                  <a:schemeClr val="bg1"/>
                </a:solidFill>
              </a:rPr>
              <a:t>2. Nội dung phát triển văn hóa, con người </a:t>
            </a:r>
            <a:br>
              <a:rPr lang="en-US" sz="3200" dirty="0">
                <a:solidFill>
                  <a:schemeClr val="bg1"/>
                </a:solidFill>
              </a:rPr>
            </a:br>
            <a:endParaRPr lang="en-US" sz="3200" dirty="0">
              <a:solidFill>
                <a:schemeClr val="bg1"/>
              </a:solidFill>
            </a:endParaRPr>
          </a:p>
        </p:txBody>
      </p:sp>
    </p:spTree>
    <p:extLst>
      <p:ext uri="{BB962C8B-B14F-4D97-AF65-F5344CB8AC3E}">
        <p14:creationId xmlns:p14="http://schemas.microsoft.com/office/powerpoint/2010/main" val="1590997383"/>
      </p:ext>
    </p:extLst>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arn(inVertic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42" presetClass="entr" presetSubtype="0" fill="hold"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fade">
                                      <p:cBhvr>
                                        <p:cTn id="12" dur="1000"/>
                                        <p:tgtEl>
                                          <p:spTgt spid="3">
                                            <p:txEl>
                                              <p:pRg st="2" end="2"/>
                                            </p:txEl>
                                          </p:spTgt>
                                        </p:tgtEl>
                                      </p:cBhvr>
                                    </p:animEffect>
                                    <p:anim calcmode="lin" valueType="num">
                                      <p:cBhvr>
                                        <p:cTn id="13"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14"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anim calcmode="lin" valueType="num">
                                      <p:cBhvr additive="base">
                                        <p:cTn id="19"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3">
                                            <p:txEl>
                                              <p:pRg st="4" end="4"/>
                                            </p:txEl>
                                          </p:spTgt>
                                        </p:tgtEl>
                                        <p:attrNameLst>
                                          <p:attrName>style.visibility</p:attrName>
                                        </p:attrNameLst>
                                      </p:cBhvr>
                                      <p:to>
                                        <p:strVal val="visible"/>
                                      </p:to>
                                    </p:set>
                                    <p:anim calcmode="lin" valueType="num">
                                      <p:cBhvr additive="base">
                                        <p:cTn id="25"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15153" y="803648"/>
            <a:ext cx="11806517" cy="3351493"/>
          </a:xfrm>
        </p:spPr>
        <p:txBody>
          <a:bodyPr/>
          <a:lstStyle/>
          <a:p>
            <a:pPr marL="0" indent="0">
              <a:buNone/>
            </a:pPr>
            <a:r>
              <a:rPr lang="vi-VN" b="1" i="1" dirty="0">
                <a:solidFill>
                  <a:srgbClr val="FF0000"/>
                </a:solidFill>
              </a:rPr>
              <a:t>d) </a:t>
            </a:r>
            <a:r>
              <a:rPr lang="nl-NL" b="1" i="1" dirty="0">
                <a:solidFill>
                  <a:srgbClr val="FF0000"/>
                </a:solidFill>
              </a:rPr>
              <a:t>Nâng cao chất lượng, hiệu quả hoạt động văn hóa </a:t>
            </a:r>
          </a:p>
          <a:p>
            <a:pPr>
              <a:buFontTx/>
              <a:buChar char="-"/>
            </a:pPr>
            <a:endParaRPr lang="en-US" sz="1200" dirty="0"/>
          </a:p>
          <a:p>
            <a:pPr marL="0" indent="806450">
              <a:buNone/>
            </a:pPr>
            <a:r>
              <a:rPr lang="nl-NL" i="1" dirty="0"/>
              <a:t> + </a:t>
            </a:r>
            <a:r>
              <a:rPr lang="nl-NL" dirty="0"/>
              <a:t>Phát triển sự nghiệp văn học, nghệ thuật, trọng dụng, tôn vinh trí thức, văn nghệ sĩ, nghệ nhân trên cơ sở cống hiến cho đất nước</a:t>
            </a:r>
            <a:endParaRPr lang="vi-VN" dirty="0"/>
          </a:p>
          <a:p>
            <a:pPr marL="0" indent="806450">
              <a:buNone/>
            </a:pPr>
            <a:r>
              <a:rPr lang="vi-VN" dirty="0"/>
              <a:t>+ </a:t>
            </a:r>
            <a:r>
              <a:rPr lang="nl-NL" dirty="0"/>
              <a:t>Quy hoạch, sắp xếp lại hệ thống báo chí đáp ứng yêu cầu phát triển, bảo đảm thiết thực, hiệu quả. Chú trọng công tác quản lý các loại hình thông tin trên mạng Internet để định hướng tư tưởng và thẩm mỹ cho nhân dân.</a:t>
            </a:r>
            <a:endParaRPr lang="en-US" dirty="0"/>
          </a:p>
          <a:p>
            <a:pPr marL="0" indent="806450">
              <a:buNone/>
            </a:pPr>
            <a:endParaRPr lang="vi-VN" dirty="0"/>
          </a:p>
        </p:txBody>
      </p:sp>
      <p:sp>
        <p:nvSpPr>
          <p:cNvPr id="6" name="Title 1"/>
          <p:cNvSpPr>
            <a:spLocks noGrp="1"/>
          </p:cNvSpPr>
          <p:nvPr>
            <p:ph type="title"/>
          </p:nvPr>
        </p:nvSpPr>
        <p:spPr>
          <a:xfrm>
            <a:off x="0" y="0"/>
            <a:ext cx="12192000" cy="603063"/>
          </a:xfrm>
          <a:solidFill>
            <a:srgbClr val="002060"/>
          </a:solidFill>
        </p:spPr>
        <p:txBody>
          <a:bodyPr>
            <a:normAutofit fontScale="90000"/>
          </a:bodyPr>
          <a:lstStyle/>
          <a:p>
            <a:pPr algn="ctr"/>
            <a:br>
              <a:rPr lang="nl-NL" sz="4000" b="1" i="1" dirty="0">
                <a:solidFill>
                  <a:schemeClr val="bg1"/>
                </a:solidFill>
              </a:rPr>
            </a:br>
            <a:r>
              <a:rPr lang="nl-NL" b="1" dirty="0">
                <a:solidFill>
                  <a:schemeClr val="bg1"/>
                </a:solidFill>
              </a:rPr>
              <a:t>2</a:t>
            </a:r>
            <a:r>
              <a:rPr lang="vi-VN" b="1" dirty="0">
                <a:solidFill>
                  <a:schemeClr val="bg1"/>
                </a:solidFill>
              </a:rPr>
              <a:t>.</a:t>
            </a:r>
            <a:r>
              <a:rPr lang="nl-NL" b="1" dirty="0">
                <a:solidFill>
                  <a:schemeClr val="bg1"/>
                </a:solidFill>
              </a:rPr>
              <a:t>2. Nội dung phát triển văn hóa, con người </a:t>
            </a:r>
            <a:br>
              <a:rPr lang="en-US" dirty="0">
                <a:solidFill>
                  <a:schemeClr val="bg1"/>
                </a:solidFill>
              </a:rPr>
            </a:br>
            <a:endParaRPr lang="en-US" dirty="0">
              <a:solidFill>
                <a:schemeClr val="bg1"/>
              </a:solidFill>
            </a:endParaRPr>
          </a:p>
        </p:txBody>
      </p:sp>
    </p:spTree>
    <p:extLst>
      <p:ext uri="{BB962C8B-B14F-4D97-AF65-F5344CB8AC3E}">
        <p14:creationId xmlns:p14="http://schemas.microsoft.com/office/powerpoint/2010/main" val="3997165891"/>
      </p:ext>
    </p:extLst>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arn(inVertic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42" presetClass="entr" presetSubtype="0" fill="hold"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fade">
                                      <p:cBhvr>
                                        <p:cTn id="12" dur="1000"/>
                                        <p:tgtEl>
                                          <p:spTgt spid="3">
                                            <p:txEl>
                                              <p:pRg st="2" end="2"/>
                                            </p:txEl>
                                          </p:spTgt>
                                        </p:tgtEl>
                                      </p:cBhvr>
                                    </p:animEffect>
                                    <p:anim calcmode="lin" valueType="num">
                                      <p:cBhvr>
                                        <p:cTn id="13"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14"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42" presetClass="entr" presetSubtype="0" fill="hold"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animEffect transition="in" filter="fade">
                                      <p:cBhvr>
                                        <p:cTn id="19" dur="1000"/>
                                        <p:tgtEl>
                                          <p:spTgt spid="3">
                                            <p:txEl>
                                              <p:pRg st="3" end="3"/>
                                            </p:txEl>
                                          </p:spTgt>
                                        </p:tgtEl>
                                      </p:cBhvr>
                                    </p:animEffect>
                                    <p:anim calcmode="lin" valueType="num">
                                      <p:cBhvr>
                                        <p:cTn id="20"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21" dur="1000" fill="hold"/>
                                        <p:tgtEl>
                                          <p:spTgt spid="3">
                                            <p:txEl>
                                              <p:pRg st="3" end="3"/>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65094" y="793376"/>
            <a:ext cx="10515600" cy="4805363"/>
          </a:xfrm>
        </p:spPr>
        <p:txBody>
          <a:bodyPr>
            <a:normAutofit/>
          </a:bodyPr>
          <a:lstStyle/>
          <a:p>
            <a:pPr marL="0" indent="0">
              <a:buNone/>
            </a:pPr>
            <a:r>
              <a:rPr lang="vi-VN" b="1" i="1" dirty="0">
                <a:solidFill>
                  <a:srgbClr val="FF0000"/>
                </a:solidFill>
              </a:rPr>
              <a:t>e) Phát triển công nghiệp văn hóa đi đôi với xây dựng, hoàn thiện thị trường văn hóa </a:t>
            </a:r>
            <a:endParaRPr lang="en-US" sz="1200" b="1" dirty="0">
              <a:solidFill>
                <a:srgbClr val="FF0000"/>
              </a:solidFill>
            </a:endParaRPr>
          </a:p>
          <a:p>
            <a:pPr marL="0" indent="806450" algn="just">
              <a:buNone/>
            </a:pPr>
            <a:r>
              <a:rPr lang="nl-NL" dirty="0"/>
              <a:t>+ </a:t>
            </a:r>
            <a:r>
              <a:rPr lang="vi-VN" dirty="0"/>
              <a:t>Phát triển công nghiệp văn hóa nhằm khai thác và phát huy những tiềm năng và giá trị đặc sắc của văn hóa Việt Nam; khuyến khích xuất khẩu sản phẩm văn hóa, góp phần quảng bá văn hóa Việt Nam ra thế giới.</a:t>
            </a:r>
            <a:endParaRPr lang="en-US" dirty="0"/>
          </a:p>
          <a:p>
            <a:pPr marL="0" indent="806450" algn="just">
              <a:buNone/>
            </a:pPr>
            <a:r>
              <a:rPr lang="vi-VN" dirty="0"/>
              <a:t>+ Đổi mới, hoàn thiện thể chế, tạo môi trường pháp lý thuận lợi để xây dựng, phát triển thị trường văn hóa và công nghiệp văn hóa, nâng cao chất lượng sản phẩm văn hóa.</a:t>
            </a:r>
          </a:p>
          <a:p>
            <a:pPr marL="0" indent="806450" algn="just">
              <a:buNone/>
            </a:pPr>
            <a:r>
              <a:rPr lang="vi-VN" dirty="0"/>
              <a:t>+ </a:t>
            </a:r>
            <a:r>
              <a:rPr lang="nl-NL" dirty="0"/>
              <a:t>Tạo thuận lợi cho các doanh nghiệp văn hóa, văn nghệ, thể thao, du lịch thu hút các nguồn lực xã hội để phát triển</a:t>
            </a:r>
            <a:endParaRPr lang="en-US" dirty="0"/>
          </a:p>
        </p:txBody>
      </p:sp>
      <p:sp>
        <p:nvSpPr>
          <p:cNvPr id="6" name="Title 1"/>
          <p:cNvSpPr>
            <a:spLocks noGrp="1"/>
          </p:cNvSpPr>
          <p:nvPr>
            <p:ph type="title"/>
          </p:nvPr>
        </p:nvSpPr>
        <p:spPr>
          <a:xfrm>
            <a:off x="0" y="0"/>
            <a:ext cx="12192000" cy="603063"/>
          </a:xfrm>
          <a:solidFill>
            <a:srgbClr val="002060"/>
          </a:solidFill>
        </p:spPr>
        <p:txBody>
          <a:bodyPr>
            <a:normAutofit fontScale="90000"/>
          </a:bodyPr>
          <a:lstStyle/>
          <a:p>
            <a:pPr algn="ctr"/>
            <a:br>
              <a:rPr lang="nl-NL" sz="4000" b="1" i="1" dirty="0">
                <a:solidFill>
                  <a:schemeClr val="bg1"/>
                </a:solidFill>
              </a:rPr>
            </a:br>
            <a:r>
              <a:rPr lang="nl-NL" b="1" dirty="0">
                <a:solidFill>
                  <a:schemeClr val="bg1"/>
                </a:solidFill>
              </a:rPr>
              <a:t>2</a:t>
            </a:r>
            <a:r>
              <a:rPr lang="vi-VN" b="1" dirty="0">
                <a:solidFill>
                  <a:schemeClr val="bg1"/>
                </a:solidFill>
              </a:rPr>
              <a:t>.</a:t>
            </a:r>
            <a:r>
              <a:rPr lang="nl-NL" b="1" dirty="0">
                <a:solidFill>
                  <a:schemeClr val="bg1"/>
                </a:solidFill>
              </a:rPr>
              <a:t>2. Nội dung phát triển văn hóa, con người </a:t>
            </a:r>
            <a:br>
              <a:rPr lang="en-US" dirty="0">
                <a:solidFill>
                  <a:schemeClr val="bg1"/>
                </a:solidFill>
              </a:rPr>
            </a:br>
            <a:endParaRPr lang="en-US" dirty="0">
              <a:solidFill>
                <a:schemeClr val="bg1"/>
              </a:solidFill>
            </a:endParaRPr>
          </a:p>
        </p:txBody>
      </p:sp>
    </p:spTree>
    <p:extLst>
      <p:ext uri="{BB962C8B-B14F-4D97-AF65-F5344CB8AC3E}">
        <p14:creationId xmlns:p14="http://schemas.microsoft.com/office/powerpoint/2010/main" val="4091728468"/>
      </p:ext>
    </p:extLst>
  </p:cSld>
  <p:clrMapOvr>
    <a:masterClrMapping/>
  </p:clrMapOvr>
  <mc:AlternateContent xmlns:mc="http://schemas.openxmlformats.org/markup-compatibility/2006" xmlns:p14="http://schemas.microsoft.com/office/powerpoint/2010/main">
    <mc:Choice Requires="p14">
      <p:transition spd="slow" p14:dur="1500">
        <p:split orient="vert" dir="in"/>
      </p:transition>
    </mc:Choice>
    <mc:Fallback xmlns="">
      <p:transition spd="slow">
        <p:split orient="vert" dir="in"/>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 calcmode="lin" valueType="num">
                                      <p:cBhvr additive="base">
                                        <p:cTn id="7"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32228" y="112618"/>
            <a:ext cx="11785451" cy="6592981"/>
          </a:xfrm>
          <a:prstGeom prst="rect">
            <a:avLst/>
          </a:prstGeom>
        </p:spPr>
      </p:pic>
      <p:pic>
        <p:nvPicPr>
          <p:cNvPr id="5" name="Picture 4"/>
          <p:cNvPicPr>
            <a:picLocks noChangeAspect="1"/>
          </p:cNvPicPr>
          <p:nvPr/>
        </p:nvPicPr>
        <p:blipFill>
          <a:blip r:embed="rId3"/>
          <a:stretch>
            <a:fillRect/>
          </a:stretch>
        </p:blipFill>
        <p:spPr>
          <a:xfrm>
            <a:off x="0" y="-19050"/>
            <a:ext cx="12192000" cy="6877050"/>
          </a:xfrm>
          <a:prstGeom prst="rect">
            <a:avLst/>
          </a:prstGeom>
        </p:spPr>
      </p:pic>
    </p:spTree>
    <p:extLst>
      <p:ext uri="{BB962C8B-B14F-4D97-AF65-F5344CB8AC3E}">
        <p14:creationId xmlns:p14="http://schemas.microsoft.com/office/powerpoint/2010/main" val="1760591400"/>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circle(in)">
                                      <p:cBhvr>
                                        <p:cTn id="7"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24753" y="884331"/>
            <a:ext cx="10515600" cy="4351338"/>
          </a:xfrm>
        </p:spPr>
        <p:txBody>
          <a:bodyPr/>
          <a:lstStyle/>
          <a:p>
            <a:pPr marL="0" indent="0">
              <a:buNone/>
            </a:pPr>
            <a:r>
              <a:rPr lang="vi-VN" b="1" i="1" dirty="0">
                <a:solidFill>
                  <a:srgbClr val="FF0000"/>
                </a:solidFill>
              </a:rPr>
              <a:t>d) </a:t>
            </a:r>
            <a:r>
              <a:rPr lang="nl-NL" b="1" i="1" dirty="0">
                <a:solidFill>
                  <a:srgbClr val="FF0000"/>
                </a:solidFill>
              </a:rPr>
              <a:t>Chủ động hội nhập quốc tế về văn hóa, tiếp thu tinh hoa văn hóa nhân loại</a:t>
            </a:r>
          </a:p>
          <a:p>
            <a:pPr>
              <a:buFontTx/>
              <a:buChar char="-"/>
            </a:pPr>
            <a:endParaRPr lang="en-US" sz="600" b="1" dirty="0">
              <a:solidFill>
                <a:srgbClr val="FF0000"/>
              </a:solidFill>
            </a:endParaRPr>
          </a:p>
          <a:p>
            <a:pPr marL="0" indent="0">
              <a:buNone/>
            </a:pPr>
            <a:r>
              <a:rPr lang="nl-NL" i="1" dirty="0"/>
              <a:t>	 </a:t>
            </a:r>
            <a:r>
              <a:rPr lang="vi-VN" i="1" dirty="0"/>
              <a:t>+ Chủ động mở rộng hợp tác văn hóa với các nước, thực hiện đa dạng các hình thức văn hóa đối ngoại, đưa các quan hệ quốc tế về văn hóa đi vào chiều sâu</a:t>
            </a:r>
            <a:endParaRPr lang="en-US" sz="1100" dirty="0"/>
          </a:p>
          <a:p>
            <a:pPr marL="0" indent="0">
              <a:buNone/>
            </a:pPr>
            <a:r>
              <a:rPr lang="nl-NL" dirty="0"/>
              <a:t>	 + </a:t>
            </a:r>
            <a:r>
              <a:rPr lang="vi-VN" dirty="0"/>
              <a:t>Chủ động đón nhận cơ hội phát triển, vượt qua các thách thức để giữ gìn, hoàn thiện bản sắc văn hóa dân tộc; hạn chế, khắc phục những ảnh hưởng tiêu cực, mặt trái của toàn cầu hóa về văn hóa.</a:t>
            </a:r>
            <a:endParaRPr lang="en-US" dirty="0"/>
          </a:p>
        </p:txBody>
      </p:sp>
      <p:sp>
        <p:nvSpPr>
          <p:cNvPr id="4" name="Title 1"/>
          <p:cNvSpPr>
            <a:spLocks noGrp="1"/>
          </p:cNvSpPr>
          <p:nvPr>
            <p:ph type="title"/>
          </p:nvPr>
        </p:nvSpPr>
        <p:spPr>
          <a:xfrm>
            <a:off x="0" y="0"/>
            <a:ext cx="12192000" cy="603063"/>
          </a:xfrm>
          <a:solidFill>
            <a:srgbClr val="002060"/>
          </a:solidFill>
        </p:spPr>
        <p:txBody>
          <a:bodyPr>
            <a:normAutofit fontScale="90000"/>
          </a:bodyPr>
          <a:lstStyle/>
          <a:p>
            <a:pPr algn="ctr"/>
            <a:br>
              <a:rPr lang="nl-NL" sz="4000" b="1" i="1" dirty="0">
                <a:solidFill>
                  <a:schemeClr val="bg1"/>
                </a:solidFill>
              </a:rPr>
            </a:br>
            <a:r>
              <a:rPr lang="nl-NL" b="1" dirty="0">
                <a:solidFill>
                  <a:schemeClr val="bg1"/>
                </a:solidFill>
              </a:rPr>
              <a:t>2</a:t>
            </a:r>
            <a:r>
              <a:rPr lang="vi-VN" b="1" dirty="0">
                <a:solidFill>
                  <a:schemeClr val="bg1"/>
                </a:solidFill>
              </a:rPr>
              <a:t>.</a:t>
            </a:r>
            <a:r>
              <a:rPr lang="nl-NL" b="1" dirty="0">
                <a:solidFill>
                  <a:schemeClr val="bg1"/>
                </a:solidFill>
              </a:rPr>
              <a:t>2. Nội dung phát triển văn hóa, con người </a:t>
            </a:r>
            <a:br>
              <a:rPr lang="en-US" dirty="0">
                <a:solidFill>
                  <a:schemeClr val="bg1"/>
                </a:solidFill>
              </a:rPr>
            </a:br>
            <a:endParaRPr lang="en-US" dirty="0">
              <a:solidFill>
                <a:schemeClr val="bg1"/>
              </a:solidFill>
            </a:endParaRPr>
          </a:p>
        </p:txBody>
      </p:sp>
    </p:spTree>
    <p:extLst>
      <p:ext uri="{BB962C8B-B14F-4D97-AF65-F5344CB8AC3E}">
        <p14:creationId xmlns:p14="http://schemas.microsoft.com/office/powerpoint/2010/main" val="2388256458"/>
      </p:ext>
    </p:extLst>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circle(in)">
                                      <p:cBhvr>
                                        <p:cTn id="7" dur="20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53" presetClass="entr" presetSubtype="16" fill="hold"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 calcmode="lin" valueType="num">
                                      <p:cBhvr>
                                        <p:cTn id="12" dur="500" fill="hold"/>
                                        <p:tgtEl>
                                          <p:spTgt spid="3">
                                            <p:txEl>
                                              <p:pRg st="2" end="2"/>
                                            </p:txEl>
                                          </p:spTgt>
                                        </p:tgtEl>
                                        <p:attrNameLst>
                                          <p:attrName>ppt_w</p:attrName>
                                        </p:attrNameLst>
                                      </p:cBhvr>
                                      <p:tavLst>
                                        <p:tav tm="0">
                                          <p:val>
                                            <p:fltVal val="0"/>
                                          </p:val>
                                        </p:tav>
                                        <p:tav tm="100000">
                                          <p:val>
                                            <p:strVal val="#ppt_w"/>
                                          </p:val>
                                        </p:tav>
                                      </p:tavLst>
                                    </p:anim>
                                    <p:anim calcmode="lin" valueType="num">
                                      <p:cBhvr>
                                        <p:cTn id="13" dur="500" fill="hold"/>
                                        <p:tgtEl>
                                          <p:spTgt spid="3">
                                            <p:txEl>
                                              <p:pRg st="2" end="2"/>
                                            </p:txEl>
                                          </p:spTgt>
                                        </p:tgtEl>
                                        <p:attrNameLst>
                                          <p:attrName>ppt_h</p:attrName>
                                        </p:attrNameLst>
                                      </p:cBhvr>
                                      <p:tavLst>
                                        <p:tav tm="0">
                                          <p:val>
                                            <p:fltVal val="0"/>
                                          </p:val>
                                        </p:tav>
                                        <p:tav tm="100000">
                                          <p:val>
                                            <p:strVal val="#ppt_h"/>
                                          </p:val>
                                        </p:tav>
                                      </p:tavLst>
                                    </p:anim>
                                    <p:animEffect transition="in" filter="fade">
                                      <p:cBhvr>
                                        <p:cTn id="14" dur="500"/>
                                        <p:tgtEl>
                                          <p:spTgt spid="3">
                                            <p:txEl>
                                              <p:pRg st="2" end="2"/>
                                            </p:txEl>
                                          </p:spTgt>
                                        </p:tgtEl>
                                      </p:cBhvr>
                                    </p:animEffect>
                                  </p:childTnLst>
                                </p:cTn>
                              </p:par>
                            </p:childTnLst>
                          </p:cTn>
                        </p:par>
                      </p:childTnLst>
                    </p:cTn>
                  </p:par>
                  <p:par>
                    <p:cTn id="15" fill="hold">
                      <p:stCondLst>
                        <p:cond delay="indefinite"/>
                      </p:stCondLst>
                      <p:childTnLst>
                        <p:par>
                          <p:cTn id="16" fill="hold">
                            <p:stCondLst>
                              <p:cond delay="0"/>
                            </p:stCondLst>
                            <p:childTnLst>
                              <p:par>
                                <p:cTn id="17" presetID="16" presetClass="entr" presetSubtype="21" fill="hold"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animEffect transition="in" filter="barn(inVertical)">
                                      <p:cBhvr>
                                        <p:cTn id="19"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533399" y="143995"/>
            <a:ext cx="12533498" cy="6619875"/>
          </a:xfrm>
          <a:prstGeom prst="rect">
            <a:avLst/>
          </a:prstGeom>
        </p:spPr>
      </p:pic>
    </p:spTree>
    <p:extLst>
      <p:ext uri="{BB962C8B-B14F-4D97-AF65-F5344CB8AC3E}">
        <p14:creationId xmlns:p14="http://schemas.microsoft.com/office/powerpoint/2010/main" val="1258345331"/>
      </p:ext>
    </p:extLst>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3" presetClass="entr" presetSubtype="16"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plus(in)">
                                      <p:cBhvr>
                                        <p:cTn id="7"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47918" y="188260"/>
            <a:ext cx="12044082" cy="6427694"/>
          </a:xfrm>
          <a:prstGeom prst="rect">
            <a:avLst/>
          </a:prstGeom>
        </p:spPr>
      </p:pic>
    </p:spTree>
    <p:extLst>
      <p:ext uri="{BB962C8B-B14F-4D97-AF65-F5344CB8AC3E}">
        <p14:creationId xmlns:p14="http://schemas.microsoft.com/office/powerpoint/2010/main" val="1745253164"/>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circle(in)">
                                      <p:cBhvr>
                                        <p:cTn id="7"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4340</TotalTime>
  <Words>3351</Words>
  <Application>Microsoft Office PowerPoint</Application>
  <PresentationFormat>Widescreen</PresentationFormat>
  <Paragraphs>161</Paragraphs>
  <Slides>41</Slides>
  <Notes>2</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41</vt:i4>
      </vt:variant>
    </vt:vector>
  </HeadingPairs>
  <TitlesOfParts>
    <vt:vector size="47" baseType="lpstr">
      <vt:lpstr>Arial</vt:lpstr>
      <vt:lpstr>Calibri</vt:lpstr>
      <vt:lpstr>Calibri Light</vt:lpstr>
      <vt:lpstr>Times New Roman</vt:lpstr>
      <vt:lpstr>Wingdings</vt:lpstr>
      <vt:lpstr>Office Theme</vt:lpstr>
      <vt:lpstr>Bài 4  PHÁT TRIỂN KINH TẾ, XÃ HỘI, VĂN HÓA,  CON NGƯỜI Ở VIỆT NAM </vt:lpstr>
      <vt:lpstr>Nội dung</vt:lpstr>
      <vt:lpstr> 1.1. Chủ trương phát triển kinh tế, xã hội </vt:lpstr>
      <vt:lpstr>Hai là, đổi mới đồng bộ, phù hợp về kinh tế và chính trị vì mục tiêu xây dựng nước Việt Nam xã hội chủ nghĩa dân giàu, nước mạnh, dân chủ, công bằng, văn minh. </vt:lpstr>
      <vt:lpstr>PowerPoint Presentation</vt:lpstr>
      <vt:lpstr>PowerPoint Presentation</vt:lpstr>
      <vt:lpstr> 1.1. Chủ trương phát triển kinh tế, xã hội </vt:lpstr>
      <vt:lpstr> 1.1. Chủ trương phát triển kinh tế, xã hội </vt:lpstr>
      <vt:lpstr>PowerPoint Presentation</vt:lpstr>
      <vt:lpstr>PowerPoint Presentation</vt:lpstr>
      <vt:lpstr>1.2. Chủ trương phát triển văn hóa, con người</vt:lpstr>
      <vt:lpstr>1.2. Chủ trương phát triển văn hóa, con người</vt:lpstr>
      <vt:lpstr>1.2. Chủ trương phát triển văn hóa, con người</vt:lpstr>
      <vt:lpstr>1.2. Chủ trương phát triển văn hóa, con người</vt:lpstr>
      <vt:lpstr>1.2. Chủ trương phát triển văn hóa, con người</vt:lpstr>
      <vt:lpstr>1.2. Chủ trương phát triển văn hóa, con người</vt:lpstr>
      <vt:lpstr>1.2. Chủ trương phát triển văn hóa, con người</vt:lpstr>
      <vt:lpstr>1.2. Chủ trương phát triển văn hóa, con người</vt:lpstr>
      <vt:lpstr>1.2. Chủ trương phát triển văn hóa, con người</vt:lpstr>
      <vt:lpstr>1.2. Chủ trương phát triển văn hóa, con người</vt:lpstr>
      <vt:lpstr>1.2. Chủ trương phát triển văn hóa, con người</vt:lpstr>
      <vt:lpstr> 2. GIẢI PHÁP PHÁT TRIỂN KINH TẾ, XÃ HỘI, VĂN HÓA, CON NGƯỜI Ở VIỆT NAM HIỆN NAY </vt:lpstr>
      <vt:lpstr> a) Đổi mới mô hình tăng trưởng, cơ cấu lại nền kinh tế, đẩy mạnh công nghiệp hóa, hiện đại hóa đất nước </vt:lpstr>
      <vt:lpstr>PowerPoint Presentation</vt:lpstr>
      <vt:lpstr>b) Hoàn thiện thể chế, phát triển kinh tế thị trường định hướng xã hội chủ nghĩa</vt:lpstr>
      <vt:lpstr>b) Hoàn thiện thể chế, phát triển kinh tế thị trường định hướng xã hội chủ nghĩa</vt:lpstr>
      <vt:lpstr>c) Quản lý, phát triển xã hội, thực hiện công bằng xã hội </vt:lpstr>
      <vt:lpstr> 2.2. Nội dung phát triển văn hóa, con người  </vt:lpstr>
      <vt:lpstr> 2.2. Nội dung phát triển văn hóa, con người  </vt:lpstr>
      <vt:lpstr> 2.2. Nội dung phát triển văn hóa, con người  </vt:lpstr>
      <vt:lpstr> 2.2. Nội dung phát triển văn hóa, con người  </vt:lpstr>
      <vt:lpstr>PowerPoint Presentation</vt:lpstr>
      <vt:lpstr>PowerPoint Presentation</vt:lpstr>
      <vt:lpstr> 2.2. Nội dung phát triển văn hóa, con người  </vt:lpstr>
      <vt:lpstr>PowerPoint Presentation</vt:lpstr>
      <vt:lpstr> 2.2. Nội dung phát triển văn hóa, con người  </vt:lpstr>
      <vt:lpstr> 2.2. Nội dung phát triển văn hóa, con người  </vt:lpstr>
      <vt:lpstr>PowerPoint Presentation</vt:lpstr>
      <vt:lpstr> 2.2. Nội dung phát triển văn hóa, con người  </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Bài 4  PHÁT TRIỂN KINH TẾ, XÃ HỘI, VĂN HÓA,  CON NGƯỜI Ở VIỆT NAM</dc:title>
  <dc:creator>Administrator</dc:creator>
  <cp:lastModifiedBy>huyen dinh</cp:lastModifiedBy>
  <cp:revision>153</cp:revision>
  <dcterms:created xsi:type="dcterms:W3CDTF">2019-08-29T03:16:30Z</dcterms:created>
  <dcterms:modified xsi:type="dcterms:W3CDTF">2021-04-26T03:16:41Z</dcterms:modified>
</cp:coreProperties>
</file>