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7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EDF02-6EE3-483F-8ED5-37DE5A61FA55}" type="datetimeFigureOut">
              <a:rPr lang="vi-VN" smtClean="0"/>
              <a:pPr/>
              <a:t>14/05/2021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F0B83-AD99-4FD1-9CC5-FD1B93F51F4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8429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smtClean="0">
                <a:solidFill>
                  <a:srgbClr val="FF0000"/>
                </a:solidFill>
                <a:latin typeface="+mj-lt"/>
              </a:rPr>
              <a:t>1) Cho các dòng điện i</a:t>
            </a:r>
            <a:r>
              <a:rPr lang="vi-VN" sz="3200" b="1" baseline="-25000" smtClean="0">
                <a:solidFill>
                  <a:srgbClr val="FF0000"/>
                </a:solidFill>
                <a:latin typeface="+mj-lt"/>
              </a:rPr>
              <a:t>1,</a:t>
            </a:r>
            <a:r>
              <a:rPr lang="vi-VN" sz="3200" b="1" smtClean="0">
                <a:solidFill>
                  <a:srgbClr val="FF0000"/>
                </a:solidFill>
                <a:latin typeface="+mj-lt"/>
              </a:rPr>
              <a:t> i</a:t>
            </a:r>
            <a:r>
              <a:rPr lang="vi-VN" sz="3200" b="1" baseline="-25000" smtClean="0">
                <a:solidFill>
                  <a:srgbClr val="FF0000"/>
                </a:solidFill>
                <a:latin typeface="+mj-lt"/>
              </a:rPr>
              <a:t>2,</a:t>
            </a:r>
            <a:r>
              <a:rPr lang="vi-VN" sz="3200" b="1" smtClean="0">
                <a:solidFill>
                  <a:srgbClr val="FF0000"/>
                </a:solidFill>
                <a:latin typeface="+mj-lt"/>
              </a:rPr>
              <a:t> i</a:t>
            </a:r>
            <a:r>
              <a:rPr lang="vi-VN" sz="3200" b="1" baseline="-25000" smtClean="0">
                <a:solidFill>
                  <a:srgbClr val="FF0000"/>
                </a:solidFill>
                <a:latin typeface="+mj-lt"/>
              </a:rPr>
              <a:t>3</a:t>
            </a:r>
            <a:r>
              <a:rPr lang="vi-VN" sz="3200" b="1" smtClean="0">
                <a:solidFill>
                  <a:srgbClr val="FF0000"/>
                </a:solidFill>
                <a:latin typeface="+mj-lt"/>
              </a:rPr>
              <a:t> như hình vẽ sau:</a:t>
            </a:r>
            <a:endParaRPr lang="vi-VN" sz="3200" b="1">
              <a:solidFill>
                <a:srgbClr val="FF0000"/>
              </a:solidFill>
              <a:latin typeface="+mj-lt"/>
            </a:endParaRPr>
          </a:p>
        </p:txBody>
      </p:sp>
      <p:grpSp>
        <p:nvGrpSpPr>
          <p:cNvPr id="1026" name="Group 1689"/>
          <p:cNvGrpSpPr>
            <a:grpSpLocks/>
          </p:cNvGrpSpPr>
          <p:nvPr/>
        </p:nvGrpSpPr>
        <p:grpSpPr bwMode="auto">
          <a:xfrm>
            <a:off x="2530474" y="1214422"/>
            <a:ext cx="3541724" cy="1785950"/>
            <a:chOff x="5412" y="8889"/>
            <a:chExt cx="2279" cy="1425"/>
          </a:xfrm>
        </p:grpSpPr>
        <p:cxnSp>
          <p:nvCxnSpPr>
            <p:cNvPr id="2047" name="Line 1690"/>
            <p:cNvCxnSpPr>
              <a:cxnSpLocks noChangeShapeType="1"/>
            </p:cNvCxnSpPr>
            <p:nvPr/>
          </p:nvCxnSpPr>
          <p:spPr bwMode="auto">
            <a:xfrm flipV="1">
              <a:off x="6436" y="9630"/>
              <a:ext cx="125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8" name="Line 1691"/>
            <p:cNvCxnSpPr>
              <a:cxnSpLocks noChangeShapeType="1"/>
            </p:cNvCxnSpPr>
            <p:nvPr/>
          </p:nvCxnSpPr>
          <p:spPr bwMode="auto">
            <a:xfrm>
              <a:off x="5412" y="9174"/>
              <a:ext cx="1026" cy="45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" name="Line 1692"/>
            <p:cNvCxnSpPr>
              <a:cxnSpLocks noChangeShapeType="1"/>
            </p:cNvCxnSpPr>
            <p:nvPr/>
          </p:nvCxnSpPr>
          <p:spPr bwMode="auto">
            <a:xfrm flipV="1">
              <a:off x="5754" y="9630"/>
              <a:ext cx="684" cy="68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0" name="Line 1693"/>
            <p:cNvCxnSpPr>
              <a:cxnSpLocks noChangeShapeType="1"/>
            </p:cNvCxnSpPr>
            <p:nvPr/>
          </p:nvCxnSpPr>
          <p:spPr bwMode="auto">
            <a:xfrm flipV="1">
              <a:off x="6830" y="9630"/>
              <a:ext cx="46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1" name="Line 1694"/>
            <p:cNvCxnSpPr>
              <a:cxnSpLocks noChangeShapeType="1"/>
            </p:cNvCxnSpPr>
            <p:nvPr/>
          </p:nvCxnSpPr>
          <p:spPr bwMode="auto">
            <a:xfrm>
              <a:off x="5696" y="9288"/>
              <a:ext cx="230" cy="1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2" name="Line 1695"/>
            <p:cNvCxnSpPr>
              <a:cxnSpLocks noChangeShapeType="1"/>
            </p:cNvCxnSpPr>
            <p:nvPr/>
          </p:nvCxnSpPr>
          <p:spPr bwMode="auto">
            <a:xfrm flipV="1">
              <a:off x="5982" y="9858"/>
              <a:ext cx="232" cy="2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053" name="Text Box 1696"/>
            <p:cNvSpPr txBox="1">
              <a:spLocks noChangeArrowheads="1"/>
            </p:cNvSpPr>
            <p:nvPr/>
          </p:nvSpPr>
          <p:spPr bwMode="auto">
            <a:xfrm>
              <a:off x="5788" y="8889"/>
              <a:ext cx="570" cy="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24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i</a:t>
              </a:r>
              <a:r>
                <a:rPr kumimoji="0" lang="vi-VN" sz="2400" b="1" i="1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1</a:t>
              </a:r>
              <a:endParaRPr kumimoji="0" lang="vi-V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endParaRPr>
            </a:p>
          </p:txBody>
        </p:sp>
        <p:sp>
          <p:nvSpPr>
            <p:cNvPr id="2054" name="Text Box 1697"/>
            <p:cNvSpPr txBox="1">
              <a:spLocks noChangeArrowheads="1"/>
            </p:cNvSpPr>
            <p:nvPr/>
          </p:nvSpPr>
          <p:spPr bwMode="auto">
            <a:xfrm>
              <a:off x="6128" y="9915"/>
              <a:ext cx="322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24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i</a:t>
              </a:r>
              <a:r>
                <a:rPr kumimoji="0" lang="vi-VN" sz="2400" b="1" i="1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2</a:t>
              </a:r>
              <a:endParaRPr kumimoji="0" lang="vi-V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endParaRPr>
            </a:p>
          </p:txBody>
        </p:sp>
        <p:sp>
          <p:nvSpPr>
            <p:cNvPr id="2055" name="Text Box 1698"/>
            <p:cNvSpPr txBox="1">
              <a:spLocks noChangeArrowheads="1"/>
            </p:cNvSpPr>
            <p:nvPr/>
          </p:nvSpPr>
          <p:spPr bwMode="auto">
            <a:xfrm>
              <a:off x="7008" y="9687"/>
              <a:ext cx="570" cy="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24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i</a:t>
              </a:r>
              <a:r>
                <a:rPr kumimoji="0" lang="vi-VN" sz="2400" b="1" i="1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cs typeface="Arial" pitchFamily="34" charset="0"/>
                </a:rPr>
                <a:t>3</a:t>
              </a:r>
              <a:endParaRPr kumimoji="0" lang="vi-V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28596" y="3571876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smtClean="0">
                <a:solidFill>
                  <a:srgbClr val="0070C0"/>
                </a:solidFill>
                <a:latin typeface="+mj-lt"/>
              </a:rPr>
              <a:t>Biết : </a:t>
            </a:r>
            <a:endParaRPr lang="vi-VN" sz="320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36" name="Object 12"/>
          <p:cNvGraphicFramePr>
            <a:graphicFrameLocks noChangeAspect="1"/>
          </p:cNvGraphicFramePr>
          <p:nvPr/>
        </p:nvGraphicFramePr>
        <p:xfrm>
          <a:off x="1622274" y="3429000"/>
          <a:ext cx="2848242" cy="714380"/>
        </p:xfrm>
        <a:graphic>
          <a:graphicData uri="http://schemas.openxmlformats.org/presentationml/2006/ole">
            <p:oleObj spid="_x0000_s1036" name="Equation" r:id="rId3" imgW="977900" imgH="241300" progId="Equation.3">
              <p:embed/>
            </p:oleObj>
          </a:graphicData>
        </a:graphic>
      </p:graphicFrame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" name="Rectangle 19"/>
          <p:cNvSpPr/>
          <p:nvPr/>
        </p:nvSpPr>
        <p:spPr>
          <a:xfrm>
            <a:off x="1285852" y="4429132"/>
            <a:ext cx="55701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Viết biểu thức của </a:t>
            </a:r>
            <a:r>
              <a:rPr lang="en-US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dòng điện </a:t>
            </a:r>
            <a:r>
              <a:rPr lang="en-US" sz="3200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?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40" name="Object 16"/>
          <p:cNvGraphicFramePr>
            <a:graphicFrameLocks noChangeAspect="1"/>
          </p:cNvGraphicFramePr>
          <p:nvPr/>
        </p:nvGraphicFramePr>
        <p:xfrm>
          <a:off x="4857752" y="3357562"/>
          <a:ext cx="4119284" cy="714380"/>
        </p:xfrm>
        <a:graphic>
          <a:graphicData uri="http://schemas.openxmlformats.org/presentationml/2006/ole">
            <p:oleObj spid="_x0000_s1040" name="Equation" r:id="rId4" imgW="1409088" imgH="241195" progId="Equation.3">
              <p:embed/>
            </p:oleObj>
          </a:graphicData>
        </a:graphic>
      </p:graphicFrame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244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4" name="TextBox 23"/>
          <p:cNvSpPr txBox="1"/>
          <p:nvPr/>
        </p:nvSpPr>
        <p:spPr>
          <a:xfrm>
            <a:off x="4500562" y="3429000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42844" y="772523"/>
            <a:ext cx="77850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743200" algn="ctr"/>
                <a:tab pos="5486400" algn="r"/>
              </a:tabLst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 dụng định luật Kirchhoff 1 tại nút ta có: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4744" y="142852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2796766" y="1428736"/>
          <a:ext cx="2345547" cy="714380"/>
        </p:xfrm>
        <a:graphic>
          <a:graphicData uri="http://schemas.openxmlformats.org/presentationml/2006/ole">
            <p:oleObj spid="_x0000_s15362" name="Equation" r:id="rId3" imgW="622030" imgH="190417" progId="Equation.3">
              <p:embed/>
            </p:oleObj>
          </a:graphicData>
        </a:graphic>
      </p:graphicFrame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2714612" y="2285992"/>
          <a:ext cx="2356388" cy="714380"/>
        </p:xfrm>
        <a:graphic>
          <a:graphicData uri="http://schemas.openxmlformats.org/presentationml/2006/ole">
            <p:oleObj spid="_x0000_s15364" name="Equation" r:id="rId4" imgW="698197" imgH="215806" progId="Equation.3">
              <p:embed/>
            </p:oleObj>
          </a:graphicData>
        </a:graphic>
      </p:graphicFrame>
      <p:grpSp>
        <p:nvGrpSpPr>
          <p:cNvPr id="15366" name="Group 1344"/>
          <p:cNvGrpSpPr>
            <a:grpSpLocks/>
          </p:cNvGrpSpPr>
          <p:nvPr/>
        </p:nvGrpSpPr>
        <p:grpSpPr bwMode="auto">
          <a:xfrm>
            <a:off x="2214546" y="3286124"/>
            <a:ext cx="5000660" cy="3357586"/>
            <a:chOff x="5184" y="11055"/>
            <a:chExt cx="4332" cy="1890"/>
          </a:xfrm>
        </p:grpSpPr>
        <p:grpSp>
          <p:nvGrpSpPr>
            <p:cNvPr id="2029" name="Group 1345"/>
            <p:cNvGrpSpPr>
              <a:grpSpLocks/>
            </p:cNvGrpSpPr>
            <p:nvPr/>
          </p:nvGrpSpPr>
          <p:grpSpPr bwMode="auto">
            <a:xfrm>
              <a:off x="5184" y="11055"/>
              <a:ext cx="4332" cy="1890"/>
              <a:chOff x="5184" y="11055"/>
              <a:chExt cx="4332" cy="1890"/>
            </a:xfrm>
          </p:grpSpPr>
          <p:sp>
            <p:nvSpPr>
              <p:cNvPr id="2030" name="Text Box 1346"/>
              <p:cNvSpPr txBox="1">
                <a:spLocks noChangeArrowheads="1"/>
              </p:cNvSpPr>
              <p:nvPr/>
            </p:nvSpPr>
            <p:spPr bwMode="auto">
              <a:xfrm>
                <a:off x="5184" y="11055"/>
                <a:ext cx="513" cy="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I</a:t>
                </a:r>
                <a:r>
                  <a:rPr kumimoji="0" lang="vi-VN" sz="1100" b="1" i="1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2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031" name="Line 1347"/>
              <p:cNvCxnSpPr>
                <a:cxnSpLocks noChangeShapeType="1"/>
              </p:cNvCxnSpPr>
              <p:nvPr/>
            </p:nvCxnSpPr>
            <p:spPr bwMode="auto">
              <a:xfrm>
                <a:off x="5241" y="11169"/>
                <a:ext cx="34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2032" name="Text Box 1348"/>
              <p:cNvSpPr txBox="1">
                <a:spLocks noChangeArrowheads="1"/>
              </p:cNvSpPr>
              <p:nvPr/>
            </p:nvSpPr>
            <p:spPr bwMode="auto">
              <a:xfrm>
                <a:off x="7178" y="12432"/>
                <a:ext cx="513" cy="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I</a:t>
                </a:r>
                <a:r>
                  <a:rPr kumimoji="0" lang="vi-VN" sz="1100" b="1" i="1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1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033" name="Line 1349"/>
              <p:cNvCxnSpPr>
                <a:cxnSpLocks noChangeShapeType="1"/>
              </p:cNvCxnSpPr>
              <p:nvPr/>
            </p:nvCxnSpPr>
            <p:spPr bwMode="auto">
              <a:xfrm>
                <a:off x="7236" y="12546"/>
                <a:ext cx="34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2034" name="Text Box 1350"/>
              <p:cNvSpPr txBox="1">
                <a:spLocks noChangeArrowheads="1"/>
              </p:cNvSpPr>
              <p:nvPr/>
            </p:nvSpPr>
            <p:spPr bwMode="auto">
              <a:xfrm>
                <a:off x="9003" y="12309"/>
                <a:ext cx="513" cy="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35" name="Text Box 1351"/>
              <p:cNvSpPr txBox="1">
                <a:spLocks noChangeArrowheads="1"/>
              </p:cNvSpPr>
              <p:nvPr/>
            </p:nvSpPr>
            <p:spPr bwMode="auto">
              <a:xfrm>
                <a:off x="7577" y="11064"/>
                <a:ext cx="513" cy="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I</a:t>
                </a:r>
                <a:r>
                  <a:rPr kumimoji="0" lang="vi-VN" sz="1100" b="1" i="1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3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036" name="Line 1352"/>
              <p:cNvCxnSpPr>
                <a:cxnSpLocks noChangeShapeType="1"/>
              </p:cNvCxnSpPr>
              <p:nvPr/>
            </p:nvCxnSpPr>
            <p:spPr bwMode="auto">
              <a:xfrm>
                <a:off x="7634" y="11187"/>
                <a:ext cx="34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2037" name="Line 1353"/>
              <p:cNvCxnSpPr>
                <a:cxnSpLocks noChangeShapeType="1"/>
              </p:cNvCxnSpPr>
              <p:nvPr/>
            </p:nvCxnSpPr>
            <p:spPr bwMode="auto">
              <a:xfrm flipV="1">
                <a:off x="5639" y="11112"/>
                <a:ext cx="2" cy="132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2038" name="Line 1354"/>
              <p:cNvCxnSpPr>
                <a:cxnSpLocks noChangeShapeType="1"/>
              </p:cNvCxnSpPr>
              <p:nvPr/>
            </p:nvCxnSpPr>
            <p:spPr bwMode="auto">
              <a:xfrm>
                <a:off x="7235" y="12423"/>
                <a:ext cx="216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2039" name="Line 1355"/>
              <p:cNvCxnSpPr>
                <a:cxnSpLocks noChangeShapeType="1"/>
              </p:cNvCxnSpPr>
              <p:nvPr/>
            </p:nvCxnSpPr>
            <p:spPr bwMode="auto">
              <a:xfrm>
                <a:off x="5641" y="12414"/>
                <a:ext cx="1934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2040" name="Line 1356"/>
              <p:cNvCxnSpPr>
                <a:cxnSpLocks noChangeShapeType="1"/>
              </p:cNvCxnSpPr>
              <p:nvPr/>
            </p:nvCxnSpPr>
            <p:spPr bwMode="auto">
              <a:xfrm flipV="1">
                <a:off x="7575" y="11103"/>
                <a:ext cx="0" cy="13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</p:cxnSp>
          <p:cxnSp>
            <p:nvCxnSpPr>
              <p:cNvPr id="2041" name="Line 1357"/>
              <p:cNvCxnSpPr>
                <a:cxnSpLocks noChangeShapeType="1"/>
              </p:cNvCxnSpPr>
              <p:nvPr/>
            </p:nvCxnSpPr>
            <p:spPr bwMode="auto">
              <a:xfrm>
                <a:off x="5643" y="11103"/>
                <a:ext cx="19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</p:cxnSp>
          <p:cxnSp>
            <p:nvCxnSpPr>
              <p:cNvPr id="2042" name="Line 1358"/>
              <p:cNvCxnSpPr>
                <a:cxnSpLocks noChangeShapeType="1"/>
              </p:cNvCxnSpPr>
              <p:nvPr/>
            </p:nvCxnSpPr>
            <p:spPr bwMode="auto">
              <a:xfrm flipV="1">
                <a:off x="5643" y="11103"/>
                <a:ext cx="1932" cy="131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2043" name="Arc 1359"/>
              <p:cNvSpPr>
                <a:spLocks/>
              </p:cNvSpPr>
              <p:nvPr/>
            </p:nvSpPr>
            <p:spPr bwMode="auto">
              <a:xfrm rot="2747224">
                <a:off x="5957" y="12106"/>
                <a:ext cx="449" cy="513"/>
              </a:xfrm>
              <a:custGeom>
                <a:avLst/>
                <a:gdLst>
                  <a:gd name="T0" fmla="*/ 0 w 21600"/>
                  <a:gd name="T1" fmla="*/ 0 h 21600"/>
                  <a:gd name="T2" fmla="*/ 449 w 21600"/>
                  <a:gd name="T3" fmla="*/ 83 h 21600"/>
                  <a:gd name="T4" fmla="*/ 5 w 21600"/>
                  <a:gd name="T5" fmla="*/ 5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0" y="0"/>
                    </a:moveTo>
                    <a:cubicBezTo>
                      <a:pt x="40" y="0"/>
                      <a:pt x="81" y="-1"/>
                      <a:pt x="122" y="0"/>
                    </a:cubicBezTo>
                    <a:cubicBezTo>
                      <a:pt x="4301" y="0"/>
                      <a:pt x="8390" y="1212"/>
                      <a:pt x="11894" y="3489"/>
                    </a:cubicBezTo>
                  </a:path>
                  <a:path w="21600" h="21600" stroke="0" extrusionOk="0">
                    <a:moveTo>
                      <a:pt x="0" y="0"/>
                    </a:moveTo>
                    <a:cubicBezTo>
                      <a:pt x="40" y="0"/>
                      <a:pt x="81" y="-1"/>
                      <a:pt x="122" y="0"/>
                    </a:cubicBezTo>
                    <a:cubicBezTo>
                      <a:pt x="4301" y="0"/>
                      <a:pt x="8390" y="1212"/>
                      <a:pt x="11894" y="3489"/>
                    </a:cubicBezTo>
                    <a:lnTo>
                      <a:pt x="122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sm" len="sm"/>
                <a:tailEnd type="triangl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044" name="Text Box 1360"/>
              <p:cNvSpPr txBox="1">
                <a:spLocks noChangeArrowheads="1"/>
              </p:cNvSpPr>
              <p:nvPr/>
            </p:nvSpPr>
            <p:spPr bwMode="auto">
              <a:xfrm>
                <a:off x="6210" y="11910"/>
                <a:ext cx="513" cy="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vi-VN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  <a:sym typeface="Symbol" pitchFamily="18" charset="2"/>
                  </a:rPr>
                  <a:t></a:t>
                </a:r>
                <a:endParaRPr kumimoji="0" lang="vi-V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045" name="Text Box 1361"/>
            <p:cNvSpPr txBox="1">
              <a:spLocks noChangeArrowheads="1"/>
            </p:cNvSpPr>
            <p:nvPr/>
          </p:nvSpPr>
          <p:spPr bwMode="auto">
            <a:xfrm>
              <a:off x="5297" y="12204"/>
              <a:ext cx="456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0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0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57356" y="142852"/>
            <a:ext cx="54361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 số hiệu dụng của dòng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là: 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6385" name="Object 1"/>
          <p:cNvGraphicFramePr>
            <a:graphicFrameLocks noChangeAspect="1"/>
          </p:cNvGraphicFramePr>
          <p:nvPr/>
        </p:nvGraphicFramePr>
        <p:xfrm>
          <a:off x="2517173" y="928670"/>
          <a:ext cx="3687213" cy="1071570"/>
        </p:xfrm>
        <a:graphic>
          <a:graphicData uri="http://schemas.openxmlformats.org/presentationml/2006/ole">
            <p:oleObj spid="_x0000_s16385" name="Equation" r:id="rId3" imgW="1383699" imgH="406224" progId="Equation.3">
              <p:embed/>
            </p:oleObj>
          </a:graphicData>
        </a:graphic>
      </p:graphicFrame>
      <p:sp>
        <p:nvSpPr>
          <p:cNvPr id="7" name="Rectangle 6"/>
          <p:cNvSpPr/>
          <p:nvPr/>
        </p:nvSpPr>
        <p:spPr>
          <a:xfrm>
            <a:off x="1928794" y="2143116"/>
            <a:ext cx="54361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 số hiệu dụng của dòng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là: 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2714612" y="2928934"/>
          <a:ext cx="3599803" cy="1046167"/>
        </p:xfrm>
        <a:graphic>
          <a:graphicData uri="http://schemas.openxmlformats.org/presentationml/2006/ole">
            <p:oleObj spid="_x0000_s16387" name="Equation" r:id="rId4" imgW="1383699" imgH="406224" progId="Equation.3">
              <p:embed/>
            </p:oleObj>
          </a:graphicData>
        </a:graphic>
      </p:graphicFrame>
      <p:sp>
        <p:nvSpPr>
          <p:cNvPr id="10" name="Rectangle 9"/>
          <p:cNvSpPr/>
          <p:nvPr/>
        </p:nvSpPr>
        <p:spPr>
          <a:xfrm>
            <a:off x="1928794" y="4272985"/>
            <a:ext cx="54361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 số hiệu dụng của dòng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là: 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2143108" y="5214950"/>
          <a:ext cx="5695976" cy="766766"/>
        </p:xfrm>
        <a:graphic>
          <a:graphicData uri="http://schemas.openxmlformats.org/presentationml/2006/ole">
            <p:oleObj spid="_x0000_s16389" name="Equation" r:id="rId5" imgW="1981200" imgH="266700" progId="Equation.3">
              <p:embed/>
            </p:oleObj>
          </a:graphicData>
        </a:graphic>
      </p:graphicFrame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1071538" y="500042"/>
            <a:ext cx="7151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Góc lệch pha của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so với trục ngang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1928794" y="1357298"/>
          <a:ext cx="5527515" cy="1071570"/>
        </p:xfrm>
        <a:graphic>
          <a:graphicData uri="http://schemas.openxmlformats.org/presentationml/2006/ole">
            <p:oleObj spid="_x0000_s17413" name="Equation" r:id="rId3" imgW="1968500" imgH="381000" progId="Equation.3">
              <p:embed/>
            </p:oleObj>
          </a:graphicData>
        </a:graphic>
      </p:graphicFrame>
      <p:sp>
        <p:nvSpPr>
          <p:cNvPr id="16" name="Rectangle 15"/>
          <p:cNvSpPr/>
          <p:nvPr/>
        </p:nvSpPr>
        <p:spPr>
          <a:xfrm>
            <a:off x="1142976" y="2714620"/>
            <a:ext cx="72875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Như vậy trị số tức thời của dòng điện </a:t>
            </a:r>
            <a:r>
              <a:rPr lang="en-US" sz="32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baseline="-2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là: 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2012138" y="3429000"/>
          <a:ext cx="5488820" cy="857256"/>
        </p:xfrm>
        <a:graphic>
          <a:graphicData uri="http://schemas.openxmlformats.org/presentationml/2006/ole">
            <p:oleObj spid="_x0000_s17414" name="Equation" r:id="rId4" imgW="14605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4282" y="142852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2) Cho mạch điện xoay chiều gồm 2 nhánh song song như hình vẽ 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357298"/>
            <a:ext cx="392050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8001024" y="5000636"/>
          <a:ext cx="785818" cy="421198"/>
        </p:xfrm>
        <a:graphic>
          <a:graphicData uri="http://schemas.openxmlformats.org/presentationml/2006/ole">
            <p:oleObj spid="_x0000_s18434" name="Equation" r:id="rId4" imgW="393359" imgH="215713" progId="Equation.3">
              <p:embed/>
            </p:oleObj>
          </a:graphicData>
        </a:graphic>
      </p:graphicFrame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4907173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Biết áp hiệu dụng V cấp trên hai đầu mạch tải là     (V). Xác định dòng hiệu dụng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và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qua mỗi nhánh?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4744" y="142852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57" name="Object 1"/>
          <p:cNvGraphicFramePr>
            <a:graphicFrameLocks noChangeAspect="1"/>
          </p:cNvGraphicFramePr>
          <p:nvPr/>
        </p:nvGraphicFramePr>
        <p:xfrm>
          <a:off x="1785918" y="1000108"/>
          <a:ext cx="6779466" cy="928694"/>
        </p:xfrm>
        <a:graphic>
          <a:graphicData uri="http://schemas.openxmlformats.org/presentationml/2006/ole">
            <p:oleObj spid="_x0000_s19457" name="Equation" r:id="rId3" imgW="2057400" imgH="279400" progId="Equation.3">
              <p:embed/>
            </p:oleObj>
          </a:graphicData>
        </a:graphic>
      </p:graphicFrame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3071802" y="2071678"/>
          <a:ext cx="2316526" cy="785818"/>
        </p:xfrm>
        <a:graphic>
          <a:graphicData uri="http://schemas.openxmlformats.org/presentationml/2006/ole">
            <p:oleObj spid="_x0000_s19459" name="Equation" r:id="rId4" imgW="634449" imgH="215713" progId="Equation.3">
              <p:embed/>
            </p:oleObj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2357422" y="3000372"/>
          <a:ext cx="4514270" cy="1214446"/>
        </p:xfrm>
        <a:graphic>
          <a:graphicData uri="http://schemas.openxmlformats.org/presentationml/2006/ole">
            <p:oleObj spid="_x0000_s19461" name="Equation" r:id="rId5" imgW="1739900" imgH="469900" progId="Equation.3">
              <p:embed/>
            </p:oleObj>
          </a:graphicData>
        </a:graphic>
      </p:graphicFrame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2500298" y="4500570"/>
          <a:ext cx="4334372" cy="1214446"/>
        </p:xfrm>
        <a:graphic>
          <a:graphicData uri="http://schemas.openxmlformats.org/presentationml/2006/ole">
            <p:oleObj spid="_x0000_s19463" name="Equation" r:id="rId6" imgW="1689100" imgH="4699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141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Office Theme</vt:lpstr>
      <vt:lpstr>Equation</vt:lpstr>
      <vt:lpstr>Microsoft Equation 3.0</vt:lpstr>
      <vt:lpstr>Slide 1</vt:lpstr>
      <vt:lpstr>Slide 2</vt:lpstr>
      <vt:lpstr>Slide 3</vt:lpstr>
      <vt:lpstr>Slide 4</vt:lpstr>
      <vt:lpstr>Slide 5</vt:lpstr>
      <vt:lpstr>Slide 6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8</cp:revision>
  <dcterms:created xsi:type="dcterms:W3CDTF">2020-12-24T04:13:51Z</dcterms:created>
  <dcterms:modified xsi:type="dcterms:W3CDTF">2021-05-14T01:25:59Z</dcterms:modified>
</cp:coreProperties>
</file>