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838" r:id="rId1"/>
  </p:sldMasterIdLst>
  <p:notesMasterIdLst>
    <p:notesMasterId r:id="rId63"/>
  </p:notesMasterIdLst>
  <p:sldIdLst>
    <p:sldId id="256" r:id="rId2"/>
    <p:sldId id="459" r:id="rId3"/>
    <p:sldId id="561" r:id="rId4"/>
    <p:sldId id="609" r:id="rId5"/>
    <p:sldId id="662" r:id="rId6"/>
    <p:sldId id="659" r:id="rId7"/>
    <p:sldId id="661" r:id="rId8"/>
    <p:sldId id="663" r:id="rId9"/>
    <p:sldId id="667" r:id="rId10"/>
    <p:sldId id="664" r:id="rId11"/>
    <p:sldId id="666" r:id="rId12"/>
    <p:sldId id="669" r:id="rId13"/>
    <p:sldId id="670" r:id="rId14"/>
    <p:sldId id="671" r:id="rId15"/>
    <p:sldId id="672" r:id="rId16"/>
    <p:sldId id="673" r:id="rId17"/>
    <p:sldId id="674" r:id="rId18"/>
    <p:sldId id="675" r:id="rId19"/>
    <p:sldId id="676" r:id="rId20"/>
    <p:sldId id="677" r:id="rId21"/>
    <p:sldId id="678" r:id="rId22"/>
    <p:sldId id="679" r:id="rId23"/>
    <p:sldId id="682" r:id="rId24"/>
    <p:sldId id="680" r:id="rId25"/>
    <p:sldId id="681" r:id="rId26"/>
    <p:sldId id="683" r:id="rId27"/>
    <p:sldId id="703" r:id="rId28"/>
    <p:sldId id="704" r:id="rId29"/>
    <p:sldId id="705" r:id="rId30"/>
    <p:sldId id="706" r:id="rId31"/>
    <p:sldId id="707" r:id="rId32"/>
    <p:sldId id="708" r:id="rId33"/>
    <p:sldId id="709" r:id="rId34"/>
    <p:sldId id="710" r:id="rId35"/>
    <p:sldId id="711" r:id="rId36"/>
    <p:sldId id="712" r:id="rId37"/>
    <p:sldId id="713" r:id="rId38"/>
    <p:sldId id="685" r:id="rId39"/>
    <p:sldId id="686" r:id="rId40"/>
    <p:sldId id="716" r:id="rId41"/>
    <p:sldId id="717" r:id="rId42"/>
    <p:sldId id="687" r:id="rId43"/>
    <p:sldId id="688" r:id="rId44"/>
    <p:sldId id="714" r:id="rId45"/>
    <p:sldId id="715" r:id="rId46"/>
    <p:sldId id="689" r:id="rId47"/>
    <p:sldId id="690" r:id="rId48"/>
    <p:sldId id="691" r:id="rId49"/>
    <p:sldId id="692" r:id="rId50"/>
    <p:sldId id="693" r:id="rId51"/>
    <p:sldId id="694" r:id="rId52"/>
    <p:sldId id="695" r:id="rId53"/>
    <p:sldId id="696" r:id="rId54"/>
    <p:sldId id="697" r:id="rId55"/>
    <p:sldId id="698" r:id="rId56"/>
    <p:sldId id="699" r:id="rId57"/>
    <p:sldId id="700" r:id="rId58"/>
    <p:sldId id="701" r:id="rId59"/>
    <p:sldId id="702" r:id="rId60"/>
    <p:sldId id="718" r:id="rId61"/>
    <p:sldId id="658" r:id="rId62"/>
  </p:sldIdLst>
  <p:sldSz cx="9144000" cy="6858000" type="screen4x3"/>
  <p:notesSz cx="6858000" cy="9144000"/>
  <p:defaultTextStyle>
    <a:defPPr>
      <a:defRPr lang="vi-V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12C4"/>
    <a:srgbClr val="1405D1"/>
    <a:srgbClr val="FFFF00"/>
    <a:srgbClr val="FDEFC7"/>
    <a:srgbClr val="CC99FF"/>
    <a:srgbClr val="000000"/>
    <a:srgbClr val="9378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30" autoAdjust="0"/>
    <p:restoredTop sz="86512" autoAdjust="0"/>
  </p:normalViewPr>
  <p:slideViewPr>
    <p:cSldViewPr>
      <p:cViewPr varScale="1">
        <p:scale>
          <a:sx n="113" d="100"/>
          <a:sy n="113" d="100"/>
        </p:scale>
        <p:origin x="1578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4" Type="http://schemas.openxmlformats.org/officeDocument/2006/relationships/image" Target="../media/image2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6" Type="http://schemas.openxmlformats.org/officeDocument/2006/relationships/image" Target="../media/image36.wmf"/><Relationship Id="rId5" Type="http://schemas.openxmlformats.org/officeDocument/2006/relationships/image" Target="../media/image35.wmf"/><Relationship Id="rId4" Type="http://schemas.openxmlformats.org/officeDocument/2006/relationships/image" Target="../media/image34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Relationship Id="rId4" Type="http://schemas.openxmlformats.org/officeDocument/2006/relationships/image" Target="../media/image41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Relationship Id="rId6" Type="http://schemas.openxmlformats.org/officeDocument/2006/relationships/image" Target="../media/image47.wmf"/><Relationship Id="rId5" Type="http://schemas.openxmlformats.org/officeDocument/2006/relationships/image" Target="../media/image46.wmf"/><Relationship Id="rId4" Type="http://schemas.openxmlformats.org/officeDocument/2006/relationships/image" Target="../media/image45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Relationship Id="rId4" Type="http://schemas.openxmlformats.org/officeDocument/2006/relationships/image" Target="../media/image54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5.wmf"/><Relationship Id="rId1" Type="http://schemas.openxmlformats.org/officeDocument/2006/relationships/image" Target="../media/image29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8.wmf"/><Relationship Id="rId1" Type="http://schemas.openxmlformats.org/officeDocument/2006/relationships/image" Target="../media/image57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62.wmf"/><Relationship Id="rId1" Type="http://schemas.openxmlformats.org/officeDocument/2006/relationships/image" Target="../media/image61.w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wmf"/><Relationship Id="rId1" Type="http://schemas.openxmlformats.org/officeDocument/2006/relationships/image" Target="../media/image63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6.wmf"/><Relationship Id="rId1" Type="http://schemas.openxmlformats.org/officeDocument/2006/relationships/image" Target="../media/image65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4.wmf"/><Relationship Id="rId2" Type="http://schemas.openxmlformats.org/officeDocument/2006/relationships/image" Target="../media/image83.wmf"/><Relationship Id="rId1" Type="http://schemas.openxmlformats.org/officeDocument/2006/relationships/image" Target="../media/image82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5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9.wmf"/><Relationship Id="rId2" Type="http://schemas.openxmlformats.org/officeDocument/2006/relationships/image" Target="../media/image88.wmf"/><Relationship Id="rId1" Type="http://schemas.openxmlformats.org/officeDocument/2006/relationships/image" Target="../media/image87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0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1.w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94.wmf"/><Relationship Id="rId1" Type="http://schemas.openxmlformats.org/officeDocument/2006/relationships/image" Target="../media/image93.w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96.wmf"/><Relationship Id="rId1" Type="http://schemas.openxmlformats.org/officeDocument/2006/relationships/image" Target="../media/image95.wmf"/></Relationships>
</file>

<file path=ppt/drawings/_rels/vmlDrawing29.vml.rels><?xml version="1.0" encoding="UTF-8" standalone="yes"?>
<Relationships xmlns="http://schemas.openxmlformats.org/package/2006/relationships"><Relationship Id="rId2" Type="http://schemas.openxmlformats.org/officeDocument/2006/relationships/image" Target="../media/image98.wmf"/><Relationship Id="rId1" Type="http://schemas.openxmlformats.org/officeDocument/2006/relationships/image" Target="../media/image97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99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C6886-F459-4BC6-AD35-A735E86B9973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170A23-4326-456C-A6EA-BC1ACBB9EC5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816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32128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08459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45474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74984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75420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32515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2905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30957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59131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40195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75495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68983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01174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35804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04742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932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D4E4A-6149-49DB-82B5-3CA712108DB2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579377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98B20-D3DB-4A00-BB15-FF773122D601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76850040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14E31-6405-4D3A-897E-9C1D064012CD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194361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FAA07-3961-40C9-A2BB-437188A1217A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0742200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BBABE-526E-47BE-B0A0-22E340C90B63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0955886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A58D1-1B7F-4339-8B30-356628F9F929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79443043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6D9BC-C756-40E4-857D-0EA608D3884D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5997729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55200-4C58-414B-9C0D-74FCBCEC93BF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230232234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EFFD8-DE31-4742-85DD-A6D49A701CC1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6666989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58D14-66A8-4804-9B77-1584DB036575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950864599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60BBD-D321-4A53-A7B0-9A23E603625E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5354971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8AB34F2F-8382-4CA4-A330-8C7C86E43470}" type="slidenum">
              <a:rPr lang="vi-VN"/>
              <a:pPr>
                <a:defRPr/>
              </a:pPr>
              <a:t>‹#›</a:t>
            </a:fld>
            <a:endParaRPr lang="vi-VN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1" r:id="rId1"/>
    <p:sldLayoutId id="2147483993" r:id="rId2"/>
    <p:sldLayoutId id="2147484002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4003" r:id="rId9"/>
    <p:sldLayoutId id="2147483999" r:id="rId10"/>
    <p:sldLayoutId id="2147484000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3.png"/><Relationship Id="rId5" Type="http://schemas.openxmlformats.org/officeDocument/2006/relationships/image" Target="../media/image12.wmf"/><Relationship Id="rId4" Type="http://schemas.openxmlformats.org/officeDocument/2006/relationships/oleObject" Target="../embeddings/oleObject2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17.wmf"/><Relationship Id="rId4" Type="http://schemas.openxmlformats.org/officeDocument/2006/relationships/oleObject" Target="../embeddings/oleObject3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2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11" Type="http://schemas.openxmlformats.org/officeDocument/2006/relationships/image" Target="../media/image22.wmf"/><Relationship Id="rId5" Type="http://schemas.openxmlformats.org/officeDocument/2006/relationships/image" Target="../media/image19.wmf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5.bin"/><Relationship Id="rId9" Type="http://schemas.openxmlformats.org/officeDocument/2006/relationships/image" Target="../media/image21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13" Type="http://schemas.openxmlformats.org/officeDocument/2006/relationships/oleObject" Target="../embeddings/oleObject14.bin"/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24.wmf"/><Relationship Id="rId12" Type="http://schemas.openxmlformats.org/officeDocument/2006/relationships/image" Target="../media/image26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8.wmf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0.bin"/><Relationship Id="rId11" Type="http://schemas.openxmlformats.org/officeDocument/2006/relationships/oleObject" Target="../embeddings/oleObject13.bin"/><Relationship Id="rId5" Type="http://schemas.openxmlformats.org/officeDocument/2006/relationships/image" Target="../media/image23.wmf"/><Relationship Id="rId15" Type="http://schemas.openxmlformats.org/officeDocument/2006/relationships/oleObject" Target="../embeddings/oleObject15.bin"/><Relationship Id="rId10" Type="http://schemas.openxmlformats.org/officeDocument/2006/relationships/image" Target="../media/image25.wmf"/><Relationship Id="rId4" Type="http://schemas.openxmlformats.org/officeDocument/2006/relationships/oleObject" Target="../embeddings/oleObject9.bin"/><Relationship Id="rId9" Type="http://schemas.openxmlformats.org/officeDocument/2006/relationships/oleObject" Target="../embeddings/oleObject12.bin"/><Relationship Id="rId14" Type="http://schemas.openxmlformats.org/officeDocument/2006/relationships/image" Target="../media/image27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0.png"/><Relationship Id="rId5" Type="http://schemas.openxmlformats.org/officeDocument/2006/relationships/image" Target="../media/image29.wmf"/><Relationship Id="rId4" Type="http://schemas.openxmlformats.org/officeDocument/2006/relationships/oleObject" Target="../embeddings/oleObject16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13" Type="http://schemas.openxmlformats.org/officeDocument/2006/relationships/image" Target="../media/image35.wmf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32.wmf"/><Relationship Id="rId12" Type="http://schemas.openxmlformats.org/officeDocument/2006/relationships/oleObject" Target="../embeddings/oleObject2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8.bin"/><Relationship Id="rId11" Type="http://schemas.openxmlformats.org/officeDocument/2006/relationships/image" Target="../media/image34.wmf"/><Relationship Id="rId5" Type="http://schemas.openxmlformats.org/officeDocument/2006/relationships/image" Target="../media/image31.wmf"/><Relationship Id="rId15" Type="http://schemas.openxmlformats.org/officeDocument/2006/relationships/image" Target="../media/image36.wmf"/><Relationship Id="rId10" Type="http://schemas.openxmlformats.org/officeDocument/2006/relationships/oleObject" Target="../embeddings/oleObject20.bin"/><Relationship Id="rId4" Type="http://schemas.openxmlformats.org/officeDocument/2006/relationships/oleObject" Target="../embeddings/oleObject17.bin"/><Relationship Id="rId9" Type="http://schemas.openxmlformats.org/officeDocument/2006/relationships/image" Target="../media/image33.wmf"/><Relationship Id="rId14" Type="http://schemas.openxmlformats.org/officeDocument/2006/relationships/oleObject" Target="../embeddings/oleObject22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37.wmf"/><Relationship Id="rId4" Type="http://schemas.openxmlformats.org/officeDocument/2006/relationships/oleObject" Target="../embeddings/oleObject23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3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5.bin"/><Relationship Id="rId11" Type="http://schemas.openxmlformats.org/officeDocument/2006/relationships/image" Target="../media/image41.wmf"/><Relationship Id="rId5" Type="http://schemas.openxmlformats.org/officeDocument/2006/relationships/image" Target="../media/image38.wmf"/><Relationship Id="rId10" Type="http://schemas.openxmlformats.org/officeDocument/2006/relationships/oleObject" Target="../embeddings/oleObject27.bin"/><Relationship Id="rId4" Type="http://schemas.openxmlformats.org/officeDocument/2006/relationships/oleObject" Target="../embeddings/oleObject24.bin"/><Relationship Id="rId9" Type="http://schemas.openxmlformats.org/officeDocument/2006/relationships/image" Target="../media/image40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36.wmf"/><Relationship Id="rId4" Type="http://schemas.openxmlformats.org/officeDocument/2006/relationships/oleObject" Target="../embeddings/oleObject28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13" Type="http://schemas.openxmlformats.org/officeDocument/2006/relationships/image" Target="../media/image46.wmf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43.wmf"/><Relationship Id="rId12" Type="http://schemas.openxmlformats.org/officeDocument/2006/relationships/oleObject" Target="../embeddings/oleObject3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0.bin"/><Relationship Id="rId11" Type="http://schemas.openxmlformats.org/officeDocument/2006/relationships/image" Target="../media/image45.wmf"/><Relationship Id="rId5" Type="http://schemas.openxmlformats.org/officeDocument/2006/relationships/image" Target="../media/image42.wmf"/><Relationship Id="rId15" Type="http://schemas.openxmlformats.org/officeDocument/2006/relationships/image" Target="../media/image47.wmf"/><Relationship Id="rId10" Type="http://schemas.openxmlformats.org/officeDocument/2006/relationships/oleObject" Target="../embeddings/oleObject32.bin"/><Relationship Id="rId4" Type="http://schemas.openxmlformats.org/officeDocument/2006/relationships/oleObject" Target="../embeddings/oleObject29.bin"/><Relationship Id="rId9" Type="http://schemas.openxmlformats.org/officeDocument/2006/relationships/image" Target="../media/image44.wmf"/><Relationship Id="rId14" Type="http://schemas.openxmlformats.org/officeDocument/2006/relationships/oleObject" Target="../embeddings/oleObject34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48.emf"/><Relationship Id="rId4" Type="http://schemas.openxmlformats.org/officeDocument/2006/relationships/oleObject" Target="../embeddings/oleObject35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5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37.bin"/><Relationship Id="rId11" Type="http://schemas.openxmlformats.org/officeDocument/2006/relationships/image" Target="../media/image54.wmf"/><Relationship Id="rId5" Type="http://schemas.openxmlformats.org/officeDocument/2006/relationships/image" Target="../media/image51.wmf"/><Relationship Id="rId10" Type="http://schemas.openxmlformats.org/officeDocument/2006/relationships/oleObject" Target="../embeddings/oleObject39.bin"/><Relationship Id="rId4" Type="http://schemas.openxmlformats.org/officeDocument/2006/relationships/oleObject" Target="../embeddings/oleObject36.bin"/><Relationship Id="rId9" Type="http://schemas.openxmlformats.org/officeDocument/2006/relationships/image" Target="../media/image53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5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41.bin"/><Relationship Id="rId5" Type="http://schemas.openxmlformats.org/officeDocument/2006/relationships/image" Target="../media/image29.wmf"/><Relationship Id="rId4" Type="http://schemas.openxmlformats.org/officeDocument/2006/relationships/oleObject" Target="../embeddings/oleObject40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56.wmf"/><Relationship Id="rId4" Type="http://schemas.openxmlformats.org/officeDocument/2006/relationships/oleObject" Target="../embeddings/oleObject42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7" Type="http://schemas.openxmlformats.org/officeDocument/2006/relationships/image" Target="../media/image5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44.bin"/><Relationship Id="rId5" Type="http://schemas.openxmlformats.org/officeDocument/2006/relationships/image" Target="../media/image57.wmf"/><Relationship Id="rId4" Type="http://schemas.openxmlformats.org/officeDocument/2006/relationships/oleObject" Target="../embeddings/oleObject43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59.wmf"/><Relationship Id="rId4" Type="http://schemas.openxmlformats.org/officeDocument/2006/relationships/oleObject" Target="../embeddings/oleObject45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60.wmf"/><Relationship Id="rId5" Type="http://schemas.openxmlformats.org/officeDocument/2006/relationships/oleObject" Target="../embeddings/oleObject46.bin"/><Relationship Id="rId4" Type="http://schemas.openxmlformats.org/officeDocument/2006/relationships/image" Target="../media/image6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6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48.bin"/><Relationship Id="rId5" Type="http://schemas.openxmlformats.org/officeDocument/2006/relationships/image" Target="../media/image61.wmf"/><Relationship Id="rId4" Type="http://schemas.openxmlformats.org/officeDocument/2006/relationships/oleObject" Target="../embeddings/oleObject47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7" Type="http://schemas.openxmlformats.org/officeDocument/2006/relationships/image" Target="../media/image6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50.bin"/><Relationship Id="rId5" Type="http://schemas.openxmlformats.org/officeDocument/2006/relationships/image" Target="../media/image63.wmf"/><Relationship Id="rId4" Type="http://schemas.openxmlformats.org/officeDocument/2006/relationships/oleObject" Target="../embeddings/oleObject49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wmf"/><Relationship Id="rId3" Type="http://schemas.openxmlformats.org/officeDocument/2006/relationships/notesSlide" Target="../notesSlides/notesSlide36.xml"/><Relationship Id="rId7" Type="http://schemas.openxmlformats.org/officeDocument/2006/relationships/oleObject" Target="../embeddings/oleObject5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65.wmf"/><Relationship Id="rId5" Type="http://schemas.openxmlformats.org/officeDocument/2006/relationships/oleObject" Target="../embeddings/oleObject51.bin"/><Relationship Id="rId4" Type="http://schemas.openxmlformats.org/officeDocument/2006/relationships/image" Target="../media/image6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5.bin"/><Relationship Id="rId3" Type="http://schemas.openxmlformats.org/officeDocument/2006/relationships/notesSlide" Target="../notesSlides/notesSlide48.xml"/><Relationship Id="rId7" Type="http://schemas.openxmlformats.org/officeDocument/2006/relationships/image" Target="../media/image8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54.bin"/><Relationship Id="rId5" Type="http://schemas.openxmlformats.org/officeDocument/2006/relationships/image" Target="../media/image82.wmf"/><Relationship Id="rId4" Type="http://schemas.openxmlformats.org/officeDocument/2006/relationships/oleObject" Target="../embeddings/oleObject53.bin"/><Relationship Id="rId9" Type="http://schemas.openxmlformats.org/officeDocument/2006/relationships/image" Target="../media/image84.w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85.wmf"/><Relationship Id="rId5" Type="http://schemas.openxmlformats.org/officeDocument/2006/relationships/oleObject" Target="../embeddings/oleObject56.bin"/><Relationship Id="rId4" Type="http://schemas.openxmlformats.org/officeDocument/2006/relationships/image" Target="../media/image86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9.bin"/><Relationship Id="rId3" Type="http://schemas.openxmlformats.org/officeDocument/2006/relationships/notesSlide" Target="../notesSlides/notesSlide50.xml"/><Relationship Id="rId7" Type="http://schemas.openxmlformats.org/officeDocument/2006/relationships/image" Target="../media/image8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58.bin"/><Relationship Id="rId5" Type="http://schemas.openxmlformats.org/officeDocument/2006/relationships/image" Target="../media/image87.wmf"/><Relationship Id="rId4" Type="http://schemas.openxmlformats.org/officeDocument/2006/relationships/oleObject" Target="../embeddings/oleObject57.bin"/><Relationship Id="rId9" Type="http://schemas.openxmlformats.org/officeDocument/2006/relationships/image" Target="../media/image89.w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5" Type="http://schemas.openxmlformats.org/officeDocument/2006/relationships/image" Target="../media/image90.wmf"/><Relationship Id="rId4" Type="http://schemas.openxmlformats.org/officeDocument/2006/relationships/oleObject" Target="../embeddings/oleObject60.bin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92.png"/><Relationship Id="rId5" Type="http://schemas.openxmlformats.org/officeDocument/2006/relationships/image" Target="../media/image91.wmf"/><Relationship Id="rId4" Type="http://schemas.openxmlformats.org/officeDocument/2006/relationships/oleObject" Target="../embeddings/oleObject61.bin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7" Type="http://schemas.openxmlformats.org/officeDocument/2006/relationships/image" Target="../media/image9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6" Type="http://schemas.openxmlformats.org/officeDocument/2006/relationships/oleObject" Target="../embeddings/oleObject63.bin"/><Relationship Id="rId5" Type="http://schemas.openxmlformats.org/officeDocument/2006/relationships/image" Target="../media/image93.wmf"/><Relationship Id="rId4" Type="http://schemas.openxmlformats.org/officeDocument/2006/relationships/oleObject" Target="../embeddings/oleObject62.bin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4.xml"/><Relationship Id="rId7" Type="http://schemas.openxmlformats.org/officeDocument/2006/relationships/image" Target="../media/image9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6" Type="http://schemas.openxmlformats.org/officeDocument/2006/relationships/oleObject" Target="../embeddings/oleObject65.bin"/><Relationship Id="rId5" Type="http://schemas.openxmlformats.org/officeDocument/2006/relationships/image" Target="../media/image95.wmf"/><Relationship Id="rId4" Type="http://schemas.openxmlformats.org/officeDocument/2006/relationships/oleObject" Target="../embeddings/oleObject64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7" Type="http://schemas.openxmlformats.org/officeDocument/2006/relationships/image" Target="../media/image9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9.vml"/><Relationship Id="rId6" Type="http://schemas.openxmlformats.org/officeDocument/2006/relationships/oleObject" Target="../embeddings/oleObject67.bin"/><Relationship Id="rId5" Type="http://schemas.openxmlformats.org/officeDocument/2006/relationships/image" Target="../media/image97.wmf"/><Relationship Id="rId4" Type="http://schemas.openxmlformats.org/officeDocument/2006/relationships/oleObject" Target="../embeddings/oleObject66.bin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100.png"/><Relationship Id="rId5" Type="http://schemas.openxmlformats.org/officeDocument/2006/relationships/image" Target="../media/image99.wmf"/><Relationship Id="rId4" Type="http://schemas.openxmlformats.org/officeDocument/2006/relationships/oleObject" Target="../embeddings/oleObject68.bin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102.wmf"/><Relationship Id="rId4" Type="http://schemas.openxmlformats.org/officeDocument/2006/relationships/oleObject" Target="../embeddings/oleObject69.bin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480" y="2643182"/>
            <a:ext cx="9129520" cy="121444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vi-VN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ươ</a:t>
            </a: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4: </a:t>
            </a: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Cấu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kiện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chịu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uốn</a:t>
            </a:r>
            <a:endParaRPr lang="vi-VN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85720" y="1000108"/>
            <a:ext cx="885828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4.1 </a:t>
            </a:r>
            <a:r>
              <a:rPr lang="en-US" b="1" dirty="0" err="1" smtClean="0"/>
              <a:t>Đặc</a:t>
            </a:r>
            <a:r>
              <a:rPr lang="en-US" b="1" dirty="0" smtClean="0"/>
              <a:t> </a:t>
            </a:r>
            <a:r>
              <a:rPr lang="vi-VN" b="1" dirty="0" smtClean="0"/>
              <a:t>đ</a:t>
            </a:r>
            <a:r>
              <a:rPr lang="en-US" b="1" dirty="0" err="1" smtClean="0"/>
              <a:t>iểm</a:t>
            </a:r>
            <a:r>
              <a:rPr lang="en-US" b="1" dirty="0" smtClean="0"/>
              <a:t> </a:t>
            </a:r>
            <a:r>
              <a:rPr lang="en-US" b="1" dirty="0" err="1" smtClean="0"/>
              <a:t>cấu</a:t>
            </a:r>
            <a:r>
              <a:rPr lang="en-US" b="1" dirty="0" smtClean="0"/>
              <a:t> </a:t>
            </a:r>
            <a:r>
              <a:rPr lang="en-US" b="1" dirty="0" err="1" smtClean="0"/>
              <a:t>tạo</a:t>
            </a:r>
            <a:endParaRPr lang="en-US" b="1" dirty="0" smtClean="0"/>
          </a:p>
          <a:p>
            <a:r>
              <a:rPr lang="en-US" b="1" dirty="0" smtClean="0"/>
              <a:t>	</a:t>
            </a:r>
            <a:r>
              <a:rPr lang="en-US" i="1" dirty="0" smtClean="0"/>
              <a:t>4.1.1 </a:t>
            </a:r>
            <a:r>
              <a:rPr lang="en-US" i="1" dirty="0" err="1" smtClean="0"/>
              <a:t>Bản</a:t>
            </a:r>
            <a:endParaRPr lang="en-US" i="1" dirty="0" smtClean="0"/>
          </a:p>
          <a:p>
            <a:r>
              <a:rPr lang="en-US" i="1" dirty="0" smtClean="0"/>
              <a:t>	4.1.2 </a:t>
            </a:r>
            <a:r>
              <a:rPr lang="en-US" i="1" dirty="0" err="1" smtClean="0"/>
              <a:t>Dầm</a:t>
            </a:r>
            <a:endParaRPr lang="en-US" i="1" dirty="0" smtClean="0"/>
          </a:p>
          <a:p>
            <a:r>
              <a:rPr lang="en-US" b="1" dirty="0" smtClean="0"/>
              <a:t>4.2 </a:t>
            </a:r>
            <a:r>
              <a:rPr lang="en-US" b="1" dirty="0" err="1" smtClean="0"/>
              <a:t>Sự</a:t>
            </a:r>
            <a:r>
              <a:rPr lang="en-US" b="1" dirty="0" smtClean="0"/>
              <a:t> </a:t>
            </a:r>
            <a:r>
              <a:rPr lang="en-US" b="1" dirty="0" err="1" smtClean="0"/>
              <a:t>làm</a:t>
            </a:r>
            <a:r>
              <a:rPr lang="en-US" b="1" dirty="0" smtClean="0"/>
              <a:t> </a:t>
            </a:r>
            <a:r>
              <a:rPr lang="en-US" b="1" dirty="0" err="1" smtClean="0"/>
              <a:t>việc</a:t>
            </a:r>
            <a:r>
              <a:rPr lang="en-US" b="1" dirty="0" smtClean="0"/>
              <a:t> </a:t>
            </a:r>
            <a:r>
              <a:rPr lang="en-US" b="1" dirty="0" err="1" smtClean="0"/>
              <a:t>của</a:t>
            </a:r>
            <a:r>
              <a:rPr lang="en-US" b="1" dirty="0" smtClean="0"/>
              <a:t> </a:t>
            </a:r>
            <a:r>
              <a:rPr lang="en-US" b="1" dirty="0" err="1" smtClean="0"/>
              <a:t>cấu</a:t>
            </a:r>
            <a:r>
              <a:rPr lang="en-US" b="1" dirty="0" smtClean="0"/>
              <a:t> </a:t>
            </a:r>
            <a:r>
              <a:rPr lang="en-US" b="1" dirty="0" err="1" smtClean="0"/>
              <a:t>kiện</a:t>
            </a:r>
            <a:r>
              <a:rPr lang="en-US" b="1" dirty="0" smtClean="0"/>
              <a:t> </a:t>
            </a:r>
            <a:r>
              <a:rPr lang="en-US" b="1" dirty="0" err="1" smtClean="0"/>
              <a:t>chịu</a:t>
            </a:r>
            <a:r>
              <a:rPr lang="en-US" b="1" dirty="0" smtClean="0"/>
              <a:t> </a:t>
            </a:r>
            <a:r>
              <a:rPr lang="en-US" b="1" dirty="0" err="1" smtClean="0"/>
              <a:t>uốn</a:t>
            </a:r>
            <a:endParaRPr lang="en-US" b="1" dirty="0" smtClean="0"/>
          </a:p>
          <a:p>
            <a:r>
              <a:rPr lang="en-US" b="1" dirty="0" smtClean="0"/>
              <a:t>	</a:t>
            </a:r>
            <a:r>
              <a:rPr lang="en-US" i="1" dirty="0" smtClean="0"/>
              <a:t>4.2.1 </a:t>
            </a:r>
            <a:r>
              <a:rPr lang="en-US" i="1" dirty="0" err="1" smtClean="0"/>
              <a:t>Các</a:t>
            </a:r>
            <a:r>
              <a:rPr lang="en-US" i="1" dirty="0" smtClean="0"/>
              <a:t> </a:t>
            </a:r>
            <a:r>
              <a:rPr lang="en-US" i="1" dirty="0" err="1" smtClean="0"/>
              <a:t>tiết</a:t>
            </a:r>
            <a:r>
              <a:rPr lang="en-US" i="1" dirty="0" smtClean="0"/>
              <a:t> </a:t>
            </a:r>
            <a:r>
              <a:rPr lang="en-US" i="1" dirty="0" err="1" smtClean="0"/>
              <a:t>diện</a:t>
            </a:r>
            <a:r>
              <a:rPr lang="en-US" i="1" dirty="0" smtClean="0"/>
              <a:t> </a:t>
            </a:r>
            <a:r>
              <a:rPr lang="en-US" i="1" dirty="0" err="1" smtClean="0"/>
              <a:t>cần</a:t>
            </a:r>
            <a:r>
              <a:rPr lang="en-US" i="1" dirty="0" smtClean="0"/>
              <a:t> </a:t>
            </a:r>
            <a:r>
              <a:rPr lang="en-US" i="1" dirty="0" err="1" smtClean="0"/>
              <a:t>tính</a:t>
            </a:r>
            <a:r>
              <a:rPr lang="en-US" i="1" dirty="0" smtClean="0"/>
              <a:t> </a:t>
            </a:r>
            <a:r>
              <a:rPr lang="en-US" i="1" dirty="0" err="1" smtClean="0"/>
              <a:t>toán</a:t>
            </a:r>
            <a:endParaRPr lang="en-US" i="1" dirty="0" smtClean="0"/>
          </a:p>
          <a:p>
            <a:r>
              <a:rPr lang="en-US" i="1" dirty="0" smtClean="0"/>
              <a:t>	4.2.2 </a:t>
            </a:r>
            <a:r>
              <a:rPr lang="en-US" i="1" dirty="0" err="1" smtClean="0"/>
              <a:t>Trạng</a:t>
            </a:r>
            <a:r>
              <a:rPr lang="en-US" i="1" dirty="0" smtClean="0"/>
              <a:t> </a:t>
            </a:r>
            <a:r>
              <a:rPr lang="en-US" i="1" dirty="0" err="1" smtClean="0"/>
              <a:t>thái</a:t>
            </a:r>
            <a:r>
              <a:rPr lang="en-US" i="1" dirty="0" smtClean="0"/>
              <a:t> </a:t>
            </a:r>
            <a:r>
              <a:rPr lang="en-US" i="1" dirty="0" err="1" smtClean="0"/>
              <a:t>ứng</a:t>
            </a:r>
            <a:r>
              <a:rPr lang="en-US" i="1" dirty="0" smtClean="0"/>
              <a:t> </a:t>
            </a:r>
            <a:r>
              <a:rPr lang="en-US" i="1" dirty="0" err="1" smtClean="0"/>
              <a:t>suất</a:t>
            </a:r>
            <a:r>
              <a:rPr lang="en-US" i="1" dirty="0" smtClean="0"/>
              <a:t> </a:t>
            </a:r>
            <a:r>
              <a:rPr lang="en-US" i="1" dirty="0" err="1" smtClean="0"/>
              <a:t>biến</a:t>
            </a:r>
            <a:r>
              <a:rPr lang="en-US" i="1" dirty="0" smtClean="0"/>
              <a:t> </a:t>
            </a:r>
            <a:r>
              <a:rPr lang="en-US" i="1" dirty="0" err="1" smtClean="0"/>
              <a:t>dạng</a:t>
            </a:r>
            <a:r>
              <a:rPr lang="en-US" i="1" dirty="0" smtClean="0"/>
              <a:t> </a:t>
            </a:r>
            <a:r>
              <a:rPr lang="en-US" i="1" dirty="0" err="1" smtClean="0"/>
              <a:t>trên</a:t>
            </a:r>
            <a:r>
              <a:rPr lang="en-US" i="1" dirty="0" smtClean="0"/>
              <a:t> </a:t>
            </a:r>
            <a:r>
              <a:rPr lang="en-US" i="1" dirty="0" err="1" smtClean="0"/>
              <a:t>tiết</a:t>
            </a:r>
            <a:r>
              <a:rPr lang="en-US" i="1" dirty="0" smtClean="0"/>
              <a:t> </a:t>
            </a:r>
            <a:r>
              <a:rPr lang="en-US" i="1" dirty="0" err="1" smtClean="0"/>
              <a:t>diện</a:t>
            </a:r>
            <a:r>
              <a:rPr lang="en-US" i="1" dirty="0" smtClean="0"/>
              <a:t> </a:t>
            </a:r>
            <a:r>
              <a:rPr lang="en-US" i="1" dirty="0" err="1" smtClean="0"/>
              <a:t>thẳng</a:t>
            </a:r>
            <a:r>
              <a:rPr lang="en-US" i="1" dirty="0" smtClean="0"/>
              <a:t> </a:t>
            </a:r>
            <a:r>
              <a:rPr lang="en-US" i="1" dirty="0" err="1" smtClean="0"/>
              <a:t>góc</a:t>
            </a:r>
            <a:endParaRPr lang="en-US" i="1" dirty="0" smtClean="0"/>
          </a:p>
          <a:p>
            <a:r>
              <a:rPr lang="en-US" b="1" dirty="0" smtClean="0"/>
              <a:t>4.3 </a:t>
            </a:r>
            <a:r>
              <a:rPr lang="en-US" b="1" dirty="0" err="1" smtClean="0"/>
              <a:t>Tính</a:t>
            </a:r>
            <a:r>
              <a:rPr lang="en-US" b="1" dirty="0" smtClean="0"/>
              <a:t> </a:t>
            </a:r>
            <a:r>
              <a:rPr lang="en-US" b="1" dirty="0" err="1" smtClean="0"/>
              <a:t>toán</a:t>
            </a:r>
            <a:r>
              <a:rPr lang="en-US" b="1" dirty="0" smtClean="0"/>
              <a:t> </a:t>
            </a:r>
            <a:r>
              <a:rPr lang="en-US" b="1" dirty="0" err="1" smtClean="0"/>
              <a:t>cấu</a:t>
            </a:r>
            <a:r>
              <a:rPr lang="en-US" b="1" dirty="0" smtClean="0"/>
              <a:t> </a:t>
            </a:r>
            <a:r>
              <a:rPr lang="en-US" b="1" dirty="0" err="1" smtClean="0"/>
              <a:t>kiện</a:t>
            </a:r>
            <a:r>
              <a:rPr lang="en-US" b="1" dirty="0" smtClean="0"/>
              <a:t> </a:t>
            </a:r>
            <a:r>
              <a:rPr lang="en-US" b="1" dirty="0" err="1" smtClean="0"/>
              <a:t>chịu</a:t>
            </a:r>
            <a:r>
              <a:rPr lang="en-US" b="1" dirty="0" smtClean="0"/>
              <a:t> </a:t>
            </a:r>
            <a:r>
              <a:rPr lang="en-US" b="1" dirty="0" err="1" smtClean="0"/>
              <a:t>uốn</a:t>
            </a:r>
            <a:r>
              <a:rPr lang="en-US" b="1" dirty="0" smtClean="0"/>
              <a:t> </a:t>
            </a:r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 smtClean="0"/>
              <a:t>tiết</a:t>
            </a:r>
            <a:r>
              <a:rPr lang="en-US" b="1" dirty="0" smtClean="0"/>
              <a:t> </a:t>
            </a:r>
            <a:r>
              <a:rPr lang="en-US" b="1" dirty="0" err="1" smtClean="0"/>
              <a:t>diện</a:t>
            </a:r>
            <a:r>
              <a:rPr lang="en-US" b="1" dirty="0" smtClean="0"/>
              <a:t> </a:t>
            </a:r>
            <a:r>
              <a:rPr lang="en-US" b="1" dirty="0" err="1" smtClean="0"/>
              <a:t>chữ</a:t>
            </a:r>
            <a:r>
              <a:rPr lang="en-US" b="1" dirty="0" smtClean="0"/>
              <a:t> </a:t>
            </a:r>
            <a:r>
              <a:rPr lang="en-US" b="1" dirty="0" err="1" smtClean="0"/>
              <a:t>nhật</a:t>
            </a:r>
            <a:r>
              <a:rPr lang="en-US" b="1" dirty="0" smtClean="0"/>
              <a:t> </a:t>
            </a:r>
            <a:r>
              <a:rPr lang="en-US" b="1" dirty="0" err="1" smtClean="0"/>
              <a:t>theo</a:t>
            </a:r>
            <a:r>
              <a:rPr lang="en-US" b="1" dirty="0" smtClean="0"/>
              <a:t> c</a:t>
            </a:r>
            <a:r>
              <a:rPr lang="vi-VN" b="1" dirty="0" smtClean="0"/>
              <a:t>ường</a:t>
            </a:r>
            <a:r>
              <a:rPr lang="en-US" b="1" dirty="0" smtClean="0"/>
              <a:t> </a:t>
            </a:r>
            <a:r>
              <a:rPr lang="vi-VN" b="1" dirty="0" smtClean="0"/>
              <a:t>độ</a:t>
            </a:r>
            <a:r>
              <a:rPr lang="en-US" b="1" dirty="0" smtClean="0"/>
              <a:t> </a:t>
            </a:r>
            <a:r>
              <a:rPr lang="en-US" b="1" dirty="0" err="1" smtClean="0"/>
              <a:t>trên</a:t>
            </a:r>
            <a:r>
              <a:rPr lang="en-US" b="1" dirty="0" smtClean="0"/>
              <a:t> </a:t>
            </a:r>
            <a:r>
              <a:rPr lang="en-US" b="1" dirty="0" err="1" smtClean="0"/>
              <a:t>tiết</a:t>
            </a:r>
            <a:r>
              <a:rPr lang="en-US" b="1" dirty="0" smtClean="0"/>
              <a:t> </a:t>
            </a:r>
            <a:r>
              <a:rPr lang="en-US" b="1" dirty="0" err="1" smtClean="0"/>
              <a:t>diện</a:t>
            </a:r>
            <a:r>
              <a:rPr lang="en-US" b="1" dirty="0" smtClean="0"/>
              <a:t> </a:t>
            </a:r>
            <a:r>
              <a:rPr lang="en-US" b="1" dirty="0" err="1" smtClean="0"/>
              <a:t>thẳng</a:t>
            </a:r>
            <a:r>
              <a:rPr lang="en-US" b="1" dirty="0" smtClean="0"/>
              <a:t> </a:t>
            </a:r>
            <a:r>
              <a:rPr lang="en-US" b="1" dirty="0" err="1" smtClean="0"/>
              <a:t>góc</a:t>
            </a:r>
            <a:endParaRPr lang="en-US" b="1" dirty="0" smtClean="0"/>
          </a:p>
          <a:p>
            <a:r>
              <a:rPr lang="en-US" b="1" dirty="0" smtClean="0"/>
              <a:t>	</a:t>
            </a:r>
            <a:r>
              <a:rPr lang="en-US" i="1" dirty="0" smtClean="0"/>
              <a:t>4.3.1 </a:t>
            </a:r>
            <a:r>
              <a:rPr lang="en-US" i="1" dirty="0" err="1" smtClean="0"/>
              <a:t>Các</a:t>
            </a:r>
            <a:r>
              <a:rPr lang="en-US" i="1" dirty="0" smtClean="0"/>
              <a:t> </a:t>
            </a:r>
            <a:r>
              <a:rPr lang="en-US" i="1" dirty="0" err="1" smtClean="0"/>
              <a:t>tr</a:t>
            </a:r>
            <a:r>
              <a:rPr lang="vi-VN" i="1" dirty="0" smtClean="0"/>
              <a:t>ường</a:t>
            </a:r>
            <a:r>
              <a:rPr lang="en-US" i="1" dirty="0" smtClean="0"/>
              <a:t> </a:t>
            </a:r>
            <a:r>
              <a:rPr lang="en-US" i="1" dirty="0" err="1" smtClean="0"/>
              <a:t>hợp</a:t>
            </a:r>
            <a:r>
              <a:rPr lang="en-US" i="1" dirty="0" smtClean="0"/>
              <a:t> </a:t>
            </a:r>
            <a:r>
              <a:rPr lang="vi-VN" i="1" dirty="0" smtClean="0"/>
              <a:t>đặ</a:t>
            </a:r>
            <a:r>
              <a:rPr lang="en-US" i="1" dirty="0" smtClean="0"/>
              <a:t>t </a:t>
            </a:r>
            <a:r>
              <a:rPr lang="en-US" i="1" dirty="0" err="1" smtClean="0"/>
              <a:t>cốt</a:t>
            </a:r>
            <a:r>
              <a:rPr lang="en-US" i="1" dirty="0" smtClean="0"/>
              <a:t> </a:t>
            </a:r>
            <a:r>
              <a:rPr lang="en-US" i="1" dirty="0" err="1" smtClean="0"/>
              <a:t>thép</a:t>
            </a:r>
            <a:endParaRPr lang="en-US" i="1" dirty="0" smtClean="0"/>
          </a:p>
          <a:p>
            <a:r>
              <a:rPr lang="en-US" i="1" dirty="0" smtClean="0"/>
              <a:t>	4.3.2 </a:t>
            </a:r>
            <a:r>
              <a:rPr lang="en-US" i="1" dirty="0" err="1" smtClean="0"/>
              <a:t>Tính</a:t>
            </a:r>
            <a:r>
              <a:rPr lang="en-US" i="1" dirty="0" smtClean="0"/>
              <a:t> </a:t>
            </a:r>
            <a:r>
              <a:rPr lang="en-US" i="1" dirty="0" err="1" smtClean="0"/>
              <a:t>toán</a:t>
            </a:r>
            <a:r>
              <a:rPr lang="en-US" i="1" dirty="0" smtClean="0"/>
              <a:t> </a:t>
            </a:r>
            <a:r>
              <a:rPr lang="en-US" i="1" dirty="0" err="1" smtClean="0"/>
              <a:t>trên</a:t>
            </a:r>
            <a:r>
              <a:rPr lang="en-US" i="1" dirty="0" smtClean="0"/>
              <a:t> </a:t>
            </a:r>
            <a:r>
              <a:rPr lang="en-US" i="1" dirty="0" err="1" smtClean="0"/>
              <a:t>tiết</a:t>
            </a:r>
            <a:r>
              <a:rPr lang="en-US" i="1" dirty="0" smtClean="0"/>
              <a:t> </a:t>
            </a:r>
            <a:r>
              <a:rPr lang="en-US" i="1" dirty="0" err="1" smtClean="0"/>
              <a:t>diện</a:t>
            </a:r>
            <a:r>
              <a:rPr lang="en-US" i="1" dirty="0" smtClean="0"/>
              <a:t> </a:t>
            </a:r>
            <a:r>
              <a:rPr lang="en-US" i="1" dirty="0" err="1" smtClean="0"/>
              <a:t>chữ</a:t>
            </a:r>
            <a:r>
              <a:rPr lang="en-US" i="1" dirty="0" smtClean="0"/>
              <a:t> </a:t>
            </a:r>
            <a:r>
              <a:rPr lang="en-US" i="1" dirty="0" err="1" smtClean="0"/>
              <a:t>nhật</a:t>
            </a:r>
            <a:r>
              <a:rPr lang="en-US" i="1" dirty="0" smtClean="0"/>
              <a:t> </a:t>
            </a:r>
            <a:r>
              <a:rPr lang="vi-VN" i="1" dirty="0" smtClean="0"/>
              <a:t>đặt</a:t>
            </a:r>
            <a:r>
              <a:rPr lang="en-US" i="1" dirty="0" smtClean="0"/>
              <a:t> </a:t>
            </a:r>
            <a:r>
              <a:rPr lang="en-US" i="1" dirty="0" err="1" smtClean="0"/>
              <a:t>cốt</a:t>
            </a:r>
            <a:r>
              <a:rPr lang="en-US" i="1" dirty="0" smtClean="0"/>
              <a:t> </a:t>
            </a:r>
            <a:r>
              <a:rPr lang="vi-VN" i="1" dirty="0" smtClean="0"/>
              <a:t>đơ</a:t>
            </a:r>
            <a:r>
              <a:rPr lang="en-US" i="1" dirty="0" smtClean="0"/>
              <a:t>n</a:t>
            </a:r>
          </a:p>
          <a:p>
            <a:r>
              <a:rPr lang="en-US" i="1" dirty="0" smtClean="0"/>
              <a:t>	4.3.3 </a:t>
            </a:r>
            <a:r>
              <a:rPr lang="en-US" i="1" dirty="0" err="1" smtClean="0"/>
              <a:t>Tính</a:t>
            </a:r>
            <a:r>
              <a:rPr lang="en-US" i="1" dirty="0" smtClean="0"/>
              <a:t> </a:t>
            </a:r>
            <a:r>
              <a:rPr lang="en-US" i="1" dirty="0" err="1" smtClean="0"/>
              <a:t>toán</a:t>
            </a:r>
            <a:r>
              <a:rPr lang="en-US" i="1" dirty="0" smtClean="0"/>
              <a:t> </a:t>
            </a:r>
            <a:r>
              <a:rPr lang="en-US" i="1" dirty="0" err="1" smtClean="0"/>
              <a:t>tiết</a:t>
            </a:r>
            <a:r>
              <a:rPr lang="en-US" i="1" dirty="0" smtClean="0"/>
              <a:t> </a:t>
            </a:r>
            <a:r>
              <a:rPr lang="en-US" i="1" dirty="0" err="1" smtClean="0"/>
              <a:t>diện</a:t>
            </a:r>
            <a:r>
              <a:rPr lang="en-US" i="1" dirty="0" smtClean="0"/>
              <a:t> </a:t>
            </a:r>
            <a:r>
              <a:rPr lang="en-US" i="1" dirty="0" err="1" smtClean="0"/>
              <a:t>chữ</a:t>
            </a:r>
            <a:r>
              <a:rPr lang="en-US" i="1" dirty="0" smtClean="0"/>
              <a:t> </a:t>
            </a:r>
            <a:r>
              <a:rPr lang="en-US" i="1" dirty="0" err="1" smtClean="0"/>
              <a:t>nhật</a:t>
            </a:r>
            <a:r>
              <a:rPr lang="en-US" i="1" dirty="0" smtClean="0"/>
              <a:t> </a:t>
            </a:r>
            <a:r>
              <a:rPr lang="vi-VN" i="1" dirty="0" smtClean="0"/>
              <a:t>đặt</a:t>
            </a:r>
            <a:r>
              <a:rPr lang="en-US" i="1" dirty="0" smtClean="0"/>
              <a:t> </a:t>
            </a:r>
            <a:r>
              <a:rPr lang="en-US" i="1" dirty="0" err="1" smtClean="0"/>
              <a:t>cốt</a:t>
            </a:r>
            <a:r>
              <a:rPr lang="en-US" i="1" dirty="0" smtClean="0"/>
              <a:t> </a:t>
            </a:r>
            <a:r>
              <a:rPr lang="en-US" i="1" dirty="0" err="1" smtClean="0"/>
              <a:t>kép</a:t>
            </a:r>
            <a:endParaRPr lang="en-US" i="1" dirty="0" smtClean="0"/>
          </a:p>
          <a:p>
            <a:r>
              <a:rPr lang="en-US" b="1" dirty="0" smtClean="0"/>
              <a:t>4.4 </a:t>
            </a:r>
            <a:r>
              <a:rPr lang="en-US" b="1" dirty="0" err="1" smtClean="0"/>
              <a:t>Cấu</a:t>
            </a:r>
            <a:r>
              <a:rPr lang="en-US" b="1" dirty="0" smtClean="0"/>
              <a:t> </a:t>
            </a:r>
            <a:r>
              <a:rPr lang="en-US" b="1" dirty="0" err="1" smtClean="0"/>
              <a:t>kiện</a:t>
            </a:r>
            <a:r>
              <a:rPr lang="en-US" b="1" dirty="0" smtClean="0"/>
              <a:t> </a:t>
            </a:r>
            <a:r>
              <a:rPr lang="en-US" b="1" dirty="0" err="1" smtClean="0"/>
              <a:t>chịu</a:t>
            </a:r>
            <a:r>
              <a:rPr lang="en-US" b="1" dirty="0" smtClean="0"/>
              <a:t> </a:t>
            </a:r>
            <a:r>
              <a:rPr lang="en-US" b="1" dirty="0" err="1" smtClean="0"/>
              <a:t>uốn</a:t>
            </a:r>
            <a:r>
              <a:rPr lang="en-US" b="1" dirty="0" smtClean="0"/>
              <a:t> </a:t>
            </a:r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 smtClean="0"/>
              <a:t>tiết</a:t>
            </a:r>
            <a:r>
              <a:rPr lang="en-US" b="1" dirty="0" smtClean="0"/>
              <a:t> </a:t>
            </a:r>
            <a:r>
              <a:rPr lang="en-US" b="1" dirty="0" err="1" smtClean="0"/>
              <a:t>diện</a:t>
            </a:r>
            <a:r>
              <a:rPr lang="en-US" b="1" dirty="0" smtClean="0"/>
              <a:t> </a:t>
            </a:r>
            <a:r>
              <a:rPr lang="en-US" b="1" dirty="0" err="1" smtClean="0"/>
              <a:t>chữ</a:t>
            </a:r>
            <a:r>
              <a:rPr lang="en-US" b="1" dirty="0" smtClean="0"/>
              <a:t> T</a:t>
            </a:r>
          </a:p>
          <a:p>
            <a:r>
              <a:rPr lang="en-US" b="1" dirty="0" smtClean="0"/>
              <a:t>	</a:t>
            </a:r>
            <a:r>
              <a:rPr lang="en-US" i="1" dirty="0" smtClean="0"/>
              <a:t>4.4.1 </a:t>
            </a:r>
            <a:r>
              <a:rPr lang="en-US" i="1" dirty="0" err="1" smtClean="0"/>
              <a:t>Khái</a:t>
            </a:r>
            <a:r>
              <a:rPr lang="en-US" i="1" dirty="0" smtClean="0"/>
              <a:t> </a:t>
            </a:r>
            <a:r>
              <a:rPr lang="en-US" i="1" dirty="0" err="1" smtClean="0"/>
              <a:t>niệm</a:t>
            </a:r>
            <a:r>
              <a:rPr lang="en-US" i="1" dirty="0" smtClean="0"/>
              <a:t> </a:t>
            </a:r>
            <a:r>
              <a:rPr lang="en-US" i="1" dirty="0" err="1" smtClean="0"/>
              <a:t>chung</a:t>
            </a:r>
            <a:r>
              <a:rPr lang="en-US" i="1" dirty="0" smtClean="0"/>
              <a:t> </a:t>
            </a:r>
            <a:r>
              <a:rPr lang="en-US" i="1" dirty="0" err="1" smtClean="0"/>
              <a:t>và</a:t>
            </a:r>
            <a:r>
              <a:rPr lang="en-US" i="1" dirty="0" smtClean="0"/>
              <a:t> </a:t>
            </a:r>
            <a:r>
              <a:rPr lang="vi-VN" i="1" dirty="0" smtClean="0"/>
              <a:t>đặc</a:t>
            </a:r>
            <a:r>
              <a:rPr lang="en-US" i="1" dirty="0" smtClean="0"/>
              <a:t> </a:t>
            </a:r>
            <a:r>
              <a:rPr lang="vi-VN" i="1" dirty="0" smtClean="0"/>
              <a:t>đ</a:t>
            </a:r>
            <a:r>
              <a:rPr lang="en-US" i="1" dirty="0" err="1" smtClean="0"/>
              <a:t>iểm</a:t>
            </a:r>
            <a:r>
              <a:rPr lang="en-US" i="1" dirty="0" smtClean="0"/>
              <a:t> </a:t>
            </a:r>
            <a:r>
              <a:rPr lang="en-US" i="1" dirty="0" err="1" smtClean="0"/>
              <a:t>cấu</a:t>
            </a:r>
            <a:r>
              <a:rPr lang="en-US" i="1" dirty="0" smtClean="0"/>
              <a:t> </a:t>
            </a:r>
            <a:r>
              <a:rPr lang="en-US" i="1" dirty="0" err="1" smtClean="0"/>
              <a:t>tạo</a:t>
            </a:r>
            <a:endParaRPr lang="en-US" i="1" dirty="0" smtClean="0"/>
          </a:p>
          <a:p>
            <a:r>
              <a:rPr lang="en-US" i="1" dirty="0" smtClean="0"/>
              <a:t>	4.4.2 </a:t>
            </a:r>
            <a:r>
              <a:rPr lang="en-US" i="1" dirty="0" err="1" smtClean="0"/>
              <a:t>Tính</a:t>
            </a:r>
            <a:r>
              <a:rPr lang="en-US" i="1" dirty="0" smtClean="0"/>
              <a:t> </a:t>
            </a:r>
            <a:r>
              <a:rPr lang="en-US" i="1" dirty="0" err="1" smtClean="0"/>
              <a:t>toán</a:t>
            </a:r>
            <a:r>
              <a:rPr lang="en-US" i="1" dirty="0" smtClean="0"/>
              <a:t> </a:t>
            </a:r>
            <a:r>
              <a:rPr lang="en-US" i="1" dirty="0" err="1" smtClean="0"/>
              <a:t>tiết</a:t>
            </a:r>
            <a:r>
              <a:rPr lang="en-US" i="1" dirty="0" smtClean="0"/>
              <a:t> </a:t>
            </a:r>
            <a:r>
              <a:rPr lang="en-US" i="1" dirty="0" err="1" smtClean="0"/>
              <a:t>diện</a:t>
            </a:r>
            <a:r>
              <a:rPr lang="en-US" i="1" dirty="0" smtClean="0"/>
              <a:t> </a:t>
            </a:r>
            <a:r>
              <a:rPr lang="en-US" i="1" dirty="0" err="1" smtClean="0"/>
              <a:t>chữ</a:t>
            </a:r>
            <a:r>
              <a:rPr lang="en-US" i="1" dirty="0" smtClean="0"/>
              <a:t> T </a:t>
            </a:r>
            <a:r>
              <a:rPr lang="en-US" i="1" dirty="0" err="1" smtClean="0"/>
              <a:t>theo</a:t>
            </a:r>
            <a:r>
              <a:rPr lang="en-US" i="1" dirty="0" smtClean="0"/>
              <a:t> c</a:t>
            </a:r>
            <a:r>
              <a:rPr lang="vi-VN" i="1" dirty="0" smtClean="0"/>
              <a:t>ường</a:t>
            </a:r>
            <a:r>
              <a:rPr lang="en-US" i="1" dirty="0" smtClean="0"/>
              <a:t> </a:t>
            </a:r>
            <a:r>
              <a:rPr lang="vi-VN" i="1" dirty="0" smtClean="0"/>
              <a:t>độ</a:t>
            </a:r>
            <a:r>
              <a:rPr lang="en-US" i="1" dirty="0" smtClean="0"/>
              <a:t> </a:t>
            </a:r>
            <a:r>
              <a:rPr lang="en-US" i="1" dirty="0" err="1" smtClean="0"/>
              <a:t>trên</a:t>
            </a:r>
            <a:r>
              <a:rPr lang="en-US" i="1" dirty="0" smtClean="0"/>
              <a:t> </a:t>
            </a:r>
            <a:r>
              <a:rPr lang="en-US" i="1" dirty="0" err="1" smtClean="0"/>
              <a:t>tiết</a:t>
            </a:r>
            <a:r>
              <a:rPr lang="en-US" i="1" dirty="0" smtClean="0"/>
              <a:t> </a:t>
            </a:r>
            <a:r>
              <a:rPr lang="en-US" i="1" dirty="0" err="1" smtClean="0"/>
              <a:t>diện</a:t>
            </a:r>
            <a:r>
              <a:rPr lang="en-US" i="1" dirty="0" smtClean="0"/>
              <a:t> </a:t>
            </a:r>
            <a:r>
              <a:rPr lang="en-US" i="1" dirty="0" err="1" smtClean="0"/>
              <a:t>thẳng</a:t>
            </a:r>
            <a:r>
              <a:rPr lang="en-US" i="1" dirty="0" smtClean="0"/>
              <a:t> </a:t>
            </a:r>
            <a:r>
              <a:rPr lang="en-US" i="1" dirty="0" err="1" smtClean="0"/>
              <a:t>góc</a:t>
            </a:r>
            <a:endParaRPr lang="en-US" i="1" dirty="0" smtClean="0"/>
          </a:p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4.5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Tính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toán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c</a:t>
            </a:r>
            <a:r>
              <a:rPr lang="vi-VN" b="1" dirty="0" smtClean="0">
                <a:latin typeface="Arial" pitchFamily="34" charset="0"/>
                <a:cs typeface="Arial" pitchFamily="34" charset="0"/>
              </a:rPr>
              <a:t>ường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b="1" dirty="0" smtClean="0">
                <a:latin typeface="Arial" pitchFamily="34" charset="0"/>
                <a:cs typeface="Arial" pitchFamily="34" charset="0"/>
              </a:rPr>
              <a:t>độ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trên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tiết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diện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nghiêng</a:t>
            </a:r>
            <a:endParaRPr lang="en-US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4.5.1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Sự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phá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hoại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theo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tiết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diện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nghiêng</a:t>
            </a:r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r>
              <a:rPr lang="en-US" i="1" dirty="0" smtClean="0">
                <a:latin typeface="Arial" pitchFamily="34" charset="0"/>
                <a:cs typeface="Arial" pitchFamily="34" charset="0"/>
              </a:rPr>
              <a:t>	4.5.2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i="1" dirty="0" smtClean="0">
                <a:latin typeface="Arial" pitchFamily="34" charset="0"/>
                <a:cs typeface="Arial" pitchFamily="34" charset="0"/>
              </a:rPr>
              <a:t>đ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iều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kiện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khống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chế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khi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tính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toán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chịu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lực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cắt</a:t>
            </a:r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r>
              <a:rPr lang="en-US" i="1" dirty="0" smtClean="0">
                <a:latin typeface="Arial" pitchFamily="34" charset="0"/>
                <a:cs typeface="Arial" pitchFamily="34" charset="0"/>
              </a:rPr>
              <a:t>	4.5.3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Điều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kiện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c</a:t>
            </a:r>
            <a:r>
              <a:rPr lang="vi-VN" i="1" dirty="0" smtClean="0">
                <a:latin typeface="Arial" pitchFamily="34" charset="0"/>
                <a:cs typeface="Arial" pitchFamily="34" charset="0"/>
              </a:rPr>
              <a:t>ường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i="1" dirty="0" smtClean="0">
                <a:latin typeface="Arial" pitchFamily="34" charset="0"/>
                <a:cs typeface="Arial" pitchFamily="34" charset="0"/>
              </a:rPr>
              <a:t>độ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trên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tiết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diện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nghiêng</a:t>
            </a:r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r>
              <a:rPr lang="en-US" i="1" dirty="0" smtClean="0">
                <a:latin typeface="Arial" pitchFamily="34" charset="0"/>
                <a:cs typeface="Arial" pitchFamily="34" charset="0"/>
              </a:rPr>
              <a:t>	4.5.4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Tính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toán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cốt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i="1" dirty="0" smtClean="0">
                <a:latin typeface="Arial" pitchFamily="34" charset="0"/>
                <a:cs typeface="Arial" pitchFamily="34" charset="0"/>
              </a:rPr>
              <a:t>đ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ai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khi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không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i="1" dirty="0" smtClean="0">
                <a:latin typeface="Arial" pitchFamily="34" charset="0"/>
                <a:cs typeface="Arial" pitchFamily="34" charset="0"/>
              </a:rPr>
              <a:t>đặt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cốt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xiên</a:t>
            </a:r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r>
              <a:rPr lang="en-US" i="1" dirty="0" smtClean="0">
                <a:latin typeface="Arial" pitchFamily="34" charset="0"/>
                <a:cs typeface="Arial" pitchFamily="34" charset="0"/>
              </a:rPr>
              <a:t>	4.5.5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Tính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toán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cốt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latin typeface="Arial" pitchFamily="34" charset="0"/>
                <a:cs typeface="Arial" pitchFamily="34" charset="0"/>
              </a:rPr>
              <a:t>xiên</a:t>
            </a:r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endParaRPr lang="en-US" b="1" dirty="0" smtClean="0">
              <a:latin typeface="Arial" pitchFamily="34" charset="0"/>
              <a:cs typeface="Arial" pitchFamily="34" charset="0"/>
            </a:endParaRPr>
          </a:p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857364"/>
            <a:ext cx="85010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phẳng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nhỏ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so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rộng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t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chắn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móng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..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32287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4.1.Đặc </a:t>
            </a:r>
            <a:r>
              <a:rPr lang="vi-VN" sz="2400" b="1" u="sng" dirty="0" smtClean="0"/>
              <a:t>đ</a:t>
            </a:r>
            <a:r>
              <a:rPr lang="en-US" sz="2400" b="1" u="sng" dirty="0" err="1" smtClean="0"/>
              <a:t>iểm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cấu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tạo</a:t>
            </a:r>
            <a:endParaRPr lang="en-US" sz="2400" b="1" u="sng" dirty="0" smtClean="0"/>
          </a:p>
          <a:p>
            <a:r>
              <a:rPr lang="en-US" sz="2400" b="1" dirty="0" smtClean="0"/>
              <a:t>     4.1.1 </a:t>
            </a:r>
            <a:r>
              <a:rPr lang="en-US" sz="2400" b="1" dirty="0" err="1" smtClean="0"/>
              <a:t>Bản</a:t>
            </a:r>
            <a:endParaRPr lang="en-US" sz="2400" b="1" dirty="0" smtClean="0"/>
          </a:p>
        </p:txBody>
      </p:sp>
      <p:pic>
        <p:nvPicPr>
          <p:cNvPr id="12595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3714752"/>
            <a:ext cx="7401084" cy="3143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642910" y="1714488"/>
            <a:ext cx="850109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thuộc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=6÷12 cm  </a:t>
            </a:r>
          </a:p>
          <a:p>
            <a:pPr lvl="2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ph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/l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&gt; 2,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monen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ph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ươ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ngắn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h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so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ph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ươ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ph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ươ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ngắn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ph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ươ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	</a:t>
            </a:r>
          </a:p>
          <a:p>
            <a:pPr lvl="2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hai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ph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1≤ 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/l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≤ 2,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ph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ươ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ph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ươ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15359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4.1.1 </a:t>
            </a:r>
            <a:r>
              <a:rPr lang="en-US" sz="2400" b="1" dirty="0" err="1" smtClean="0"/>
              <a:t>Bản</a:t>
            </a:r>
            <a:endParaRPr lang="en-US" sz="2400" b="1" dirty="0" smtClean="0"/>
          </a:p>
        </p:txBody>
      </p:sp>
      <p:grpSp>
        <p:nvGrpSpPr>
          <p:cNvPr id="16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17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642910" y="1714488"/>
            <a:ext cx="850109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kéo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do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gây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 lvl="3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ø6, ø8, ø10. </a:t>
            </a:r>
          </a:p>
          <a:p>
            <a:pPr lvl="3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Khoảng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70÷200mm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&lt;15cm;		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1,5h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h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≥15cm</a:t>
            </a:r>
          </a:p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vị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phân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ảnh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h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ưởng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tập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suất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co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ngót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đề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s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phù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3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ø6, ø8, </a:t>
            </a:r>
          </a:p>
          <a:p>
            <a:pPr lvl="3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Khoảng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250÷300mm </a:t>
            </a:r>
          </a:p>
          <a:p>
            <a:pPr lvl="3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≥ 0,2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max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15359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4.1.1 </a:t>
            </a:r>
            <a:r>
              <a:rPr lang="en-US" sz="2400" b="1" dirty="0" err="1" smtClean="0"/>
              <a:t>Bản</a:t>
            </a:r>
            <a:endParaRPr lang="en-US" sz="2400" b="1" dirty="0" smtClean="0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15359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4.1.1 </a:t>
            </a:r>
            <a:r>
              <a:rPr lang="en-US" sz="2400" b="1" dirty="0" err="1" smtClean="0"/>
              <a:t>Bản</a:t>
            </a:r>
            <a:endParaRPr lang="en-US" sz="2400" b="1" dirty="0" smtClean="0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2723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571611"/>
            <a:ext cx="7858180" cy="5111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642910" y="1714488"/>
            <a:ext cx="85010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rộng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nhỏ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so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2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s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ườn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móng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16225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4.1.2 </a:t>
            </a:r>
            <a:r>
              <a:rPr lang="en-US" sz="2400" b="1" dirty="0" err="1" smtClean="0"/>
              <a:t>Dầm</a:t>
            </a:r>
            <a:endParaRPr lang="en-US" sz="2400" b="1" dirty="0" smtClean="0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2734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643314"/>
            <a:ext cx="3209925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341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3714751"/>
            <a:ext cx="5180250" cy="2786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642910" y="1928802"/>
            <a:ext cx="85010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diện:chữ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nhật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chữ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T,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chữ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I,hình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hộp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…</a:t>
            </a:r>
          </a:p>
          <a:p>
            <a:pPr lvl="2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rộng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2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16225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4.1.2 </a:t>
            </a:r>
            <a:r>
              <a:rPr lang="en-US" sz="2400" b="1" dirty="0" err="1" smtClean="0"/>
              <a:t>Dầm</a:t>
            </a:r>
            <a:endParaRPr lang="en-US" sz="2400" b="1" dirty="0" smtClean="0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3857620" y="3500438"/>
          <a:ext cx="1857388" cy="1857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458" name="Equation" r:id="rId4" imgW="888840" imgH="888840" progId="Equation.DSMT4">
                  <p:embed/>
                </p:oleObj>
              </mc:Choice>
              <mc:Fallback>
                <p:oleObj name="Equation" r:id="rId4" imgW="888840" imgH="88884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7620" y="3500438"/>
                        <a:ext cx="1857388" cy="1857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643050"/>
            <a:ext cx="9144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dọc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ø12 ÷40 mm</a:t>
            </a:r>
          </a:p>
          <a:p>
            <a:pPr lvl="2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xiên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gắn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nén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kéo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ø6,ø8,ø10</a:t>
            </a:r>
          </a:p>
          <a:p>
            <a:pPr lvl="2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dọc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vị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lúc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suất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do co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ngót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do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thay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đổi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..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h≥700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thì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thêm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dọc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khỏi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lệch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đổ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2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16225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4.1.2 </a:t>
            </a:r>
            <a:r>
              <a:rPr lang="en-US" sz="2400" b="1" dirty="0" err="1" smtClean="0"/>
              <a:t>Dầm</a:t>
            </a:r>
            <a:endParaRPr lang="en-US" sz="2400" b="1" dirty="0" smtClean="0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16225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4.1.2 </a:t>
            </a:r>
            <a:r>
              <a:rPr lang="en-US" sz="2400" b="1" dirty="0" err="1" smtClean="0"/>
              <a:t>Dầm</a:t>
            </a:r>
            <a:endParaRPr lang="en-US" sz="2400" b="1" dirty="0" smtClean="0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27545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4463" y="2071678"/>
            <a:ext cx="8999537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580639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4.2. </a:t>
            </a:r>
            <a:r>
              <a:rPr lang="en-US" sz="2400" b="1" u="sng" dirty="0" err="1" smtClean="0"/>
              <a:t>Sự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làm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việc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của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cấu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kiện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chịu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uốn</a:t>
            </a:r>
            <a:endParaRPr lang="en-US" sz="2400" b="1" u="sng" dirty="0" smtClean="0"/>
          </a:p>
          <a:p>
            <a:r>
              <a:rPr lang="en-US" sz="2400" b="1" dirty="0" smtClean="0"/>
              <a:t>     4.2.1 </a:t>
            </a:r>
            <a:r>
              <a:rPr lang="en-US" sz="2400" b="1" dirty="0" err="1" smtClean="0"/>
              <a:t>Các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cần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toán</a:t>
            </a:r>
            <a:endParaRPr lang="en-US" sz="2400" b="1" dirty="0" smtClean="0"/>
          </a:p>
        </p:txBody>
      </p:sp>
      <p:pic>
        <p:nvPicPr>
          <p:cNvPr id="27648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1928802"/>
            <a:ext cx="5916906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TextBox 17"/>
          <p:cNvSpPr txBox="1"/>
          <p:nvPr/>
        </p:nvSpPr>
        <p:spPr>
          <a:xfrm>
            <a:off x="642910" y="4214818"/>
            <a:ext cx="8501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Vết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nứt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thẳng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góc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M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Q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nhỏ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5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dọc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ight Arrow 18"/>
          <p:cNvSpPr/>
          <p:nvPr/>
        </p:nvSpPr>
        <p:spPr>
          <a:xfrm>
            <a:off x="2214546" y="4786322"/>
            <a:ext cx="64294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642910" y="5357826"/>
            <a:ext cx="8501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Vết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nứt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nghiêng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góc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M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nhỏ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Q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5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xiên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2285984" y="5929330"/>
            <a:ext cx="64294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9144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Giai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oạn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M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còn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nhỏ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liệu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hồi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s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suất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tam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nén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kéo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suất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nhỏ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h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chảy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Giai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oạn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Ia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(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oạn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ước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nứt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).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Biến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dẻo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s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suất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cong.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suất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kéo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thì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nứt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8843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4.2.2 </a:t>
            </a:r>
            <a:r>
              <a:rPr lang="en-US" sz="2400" b="1" dirty="0" err="1" smtClean="0"/>
              <a:t>Trạng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thái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ứng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suất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biến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dạng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trên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thẳng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góc</a:t>
            </a:r>
            <a:endParaRPr lang="en-US" sz="2400" b="1" dirty="0" smtClean="0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2775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4286256"/>
            <a:ext cx="5683023" cy="2571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Giai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oạn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II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Khe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nứt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miền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kéo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kéo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do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Giai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oạn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IIa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t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ă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M,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kéo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lắm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thì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chảy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8843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4.2.2 </a:t>
            </a:r>
            <a:r>
              <a:rPr lang="en-US" sz="2400" b="1" dirty="0" err="1" smtClean="0"/>
              <a:t>Trạng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thái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ứng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suất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biến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dạng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trên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thẳng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góc</a:t>
            </a:r>
            <a:endParaRPr lang="en-US" sz="2400" b="1" dirty="0" smtClean="0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720" y="3645024"/>
            <a:ext cx="5312706" cy="303663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9144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Giai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oạn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III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oạn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hoại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3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hoại</a:t>
            </a: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dẻo: Ứng suất trong vùng nén t</a:t>
            </a:r>
            <a:r>
              <a:rPr lang="vi-VN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ă</a:t>
            </a: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 trong khi ứng suất trong cốt thép không tăng đến        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hoại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3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giòn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xảy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suất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nén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be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suất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ư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R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8843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4.2.2 </a:t>
            </a:r>
            <a:r>
              <a:rPr lang="en-US" sz="2400" b="1" dirty="0" err="1" smtClean="0"/>
              <a:t>Trạng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thái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ứng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suất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biến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dạng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trên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thẳng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góc</a:t>
            </a:r>
            <a:endParaRPr lang="en-US" sz="2400" b="1" dirty="0" smtClean="0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2630212"/>
              </p:ext>
            </p:extLst>
          </p:nvPr>
        </p:nvGraphicFramePr>
        <p:xfrm>
          <a:off x="7315714" y="2306312"/>
          <a:ext cx="928694" cy="500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3130" name="Equation" r:id="rId4" imgW="495000" imgH="228600" progId="Equation.DSMT4">
                  <p:embed/>
                </p:oleObj>
              </mc:Choice>
              <mc:Fallback>
                <p:oleObj name="Equation" r:id="rId4" imgW="495000" imgH="22860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15714" y="2306312"/>
                        <a:ext cx="928694" cy="50006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3107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4414" y="4214818"/>
            <a:ext cx="6955040" cy="2643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812273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4.3. </a:t>
            </a:r>
            <a:r>
              <a:rPr lang="en-US" sz="2400" b="1" u="sng" dirty="0" err="1" smtClean="0"/>
              <a:t>Tính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toán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cấu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kiện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chịu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uốn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tiết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diện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chữ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nhật</a:t>
            </a:r>
            <a:r>
              <a:rPr lang="en-US" sz="2400" b="1" u="sng" dirty="0" smtClean="0"/>
              <a:t>  </a:t>
            </a:r>
          </a:p>
          <a:p>
            <a:r>
              <a:rPr lang="en-US" sz="2400" b="1" u="sng" dirty="0" err="1" smtClean="0"/>
              <a:t>theo</a:t>
            </a:r>
            <a:r>
              <a:rPr lang="en-US" sz="2400" b="1" u="sng" dirty="0" smtClean="0"/>
              <a:t> c</a:t>
            </a:r>
            <a:r>
              <a:rPr lang="vi-VN" sz="2400" b="1" u="sng" dirty="0" smtClean="0"/>
              <a:t>ường</a:t>
            </a:r>
            <a:r>
              <a:rPr lang="en-US" sz="2400" b="1" u="sng" dirty="0" smtClean="0"/>
              <a:t> </a:t>
            </a:r>
            <a:r>
              <a:rPr lang="vi-VN" sz="2400" b="1" u="sng" dirty="0" smtClean="0"/>
              <a:t>độ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trên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tiết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diện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thẳng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góc</a:t>
            </a:r>
            <a:endParaRPr lang="en-US" sz="2400" b="1" u="sng" dirty="0" smtClean="0"/>
          </a:p>
          <a:p>
            <a:r>
              <a:rPr lang="en-US" sz="2400" b="1" dirty="0" smtClean="0"/>
              <a:t>     4.3.1 </a:t>
            </a:r>
            <a:r>
              <a:rPr lang="en-US" sz="2400" b="1" dirty="0" err="1" smtClean="0"/>
              <a:t>Các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tr</a:t>
            </a:r>
            <a:r>
              <a:rPr lang="vi-VN" sz="2400" b="1" dirty="0" smtClean="0"/>
              <a:t>ường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hợp</a:t>
            </a:r>
            <a:r>
              <a:rPr lang="en-US" sz="2400" b="1" dirty="0" smtClean="0"/>
              <a:t> </a:t>
            </a:r>
            <a:r>
              <a:rPr lang="vi-VN" sz="2400" b="1" dirty="0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thép</a:t>
            </a:r>
            <a:endParaRPr lang="en-US" sz="2400" b="1" dirty="0" smtClean="0"/>
          </a:p>
        </p:txBody>
      </p:sp>
      <p:sp>
        <p:nvSpPr>
          <p:cNvPr id="18" name="TextBox 17"/>
          <p:cNvSpPr txBox="1"/>
          <p:nvPr/>
        </p:nvSpPr>
        <p:spPr>
          <a:xfrm>
            <a:off x="500034" y="2214554"/>
            <a:ext cx="85010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đơ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chỉ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kéo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nén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chỉ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Arial" pitchFamily="34" charset="0"/>
              <a:buChar char="•"/>
            </a:pP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kép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kéo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F’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nén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3153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3857628"/>
            <a:ext cx="7181218" cy="300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>
              <a:buFont typeface="+mj-lt"/>
              <a:buAutoNum type="alphaLcParenR"/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ơ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suất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1371600" lvl="2" indent="-457200">
              <a:buFont typeface="+mj-lt"/>
              <a:buAutoNum type="alphaLcParenR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Lấy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dẻo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c</a:t>
            </a:r>
            <a:r>
              <a:rPr lang="vi-VN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ơ</a:t>
            </a: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s</a:t>
            </a:r>
            <a:r>
              <a:rPr lang="en-US" sz="2400" dirty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ở</a:t>
            </a: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60388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4.3.2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chữ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nhật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đơ</a:t>
            </a:r>
            <a:r>
              <a:rPr lang="en-US" sz="2400" b="1" dirty="0" smtClean="0"/>
              <a:t>n</a:t>
            </a:r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3164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5936" y="2924944"/>
            <a:ext cx="4975920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138" y="2882563"/>
            <a:ext cx="3894798" cy="339713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95726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>
              <a:buFont typeface="+mj-lt"/>
              <a:buAutoNum type="alphaLcParenR"/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ơ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suất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ký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4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hạn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a     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khoảng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kéo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kéo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4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h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= h-a 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4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x 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nén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ngang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kéo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60388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4.3.2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chữ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nhật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đơ</a:t>
            </a:r>
            <a:r>
              <a:rPr lang="en-US" sz="2400" b="1" dirty="0" smtClean="0"/>
              <a:t>n</a:t>
            </a:r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4549743"/>
            <a:ext cx="4429156" cy="2308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95726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b)  Ph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cân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bằng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ph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ươ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trục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4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Lấy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trục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qua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4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Fa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thẳng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góc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phẳng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Wingdings" pitchFamily="2" charset="2"/>
              <a:buChar char="ü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60388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4.3.2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chữ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nhật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đơ</a:t>
            </a:r>
            <a:r>
              <a:rPr lang="en-US" sz="2400" b="1" dirty="0" smtClean="0"/>
              <a:t>n</a:t>
            </a:r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23" name="Object 22"/>
          <p:cNvGraphicFramePr>
            <a:graphicFrameLocks noChangeAspect="1"/>
          </p:cNvGraphicFramePr>
          <p:nvPr/>
        </p:nvGraphicFramePr>
        <p:xfrm>
          <a:off x="2728913" y="2428875"/>
          <a:ext cx="3187700" cy="573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90" name="Equation" r:id="rId4" imgW="1269720" imgH="228600" progId="Equation.DSMT4">
                  <p:embed/>
                </p:oleObj>
              </mc:Choice>
              <mc:Fallback>
                <p:oleObj name="Equation" r:id="rId4" imgW="1269720" imgH="22860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8913" y="2428875"/>
                        <a:ext cx="3187700" cy="573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443" name="Object 3"/>
          <p:cNvGraphicFramePr>
            <a:graphicFrameLocks noChangeAspect="1"/>
          </p:cNvGraphicFramePr>
          <p:nvPr/>
        </p:nvGraphicFramePr>
        <p:xfrm>
          <a:off x="2274888" y="3984625"/>
          <a:ext cx="4525962" cy="604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91" name="Equation" r:id="rId6" imgW="1803240" imgH="241200" progId="Equation.DSMT4">
                  <p:embed/>
                </p:oleObj>
              </mc:Choice>
              <mc:Fallback>
                <p:oleObj name="Equation" r:id="rId6" imgW="1803240" imgH="24120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4888" y="3984625"/>
                        <a:ext cx="4525962" cy="6048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86248" y="4475283"/>
            <a:ext cx="4572032" cy="2382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957266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b)  Ph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cân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bằng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Biến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đổi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cân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bằng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Suy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60388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4.3.2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chữ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nhật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đơ</a:t>
            </a:r>
            <a:r>
              <a:rPr lang="en-US" sz="2400" b="1" dirty="0" smtClean="0"/>
              <a:t>n</a:t>
            </a:r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23" name="Object 22"/>
          <p:cNvGraphicFramePr>
            <a:graphicFrameLocks noChangeAspect="1"/>
          </p:cNvGraphicFramePr>
          <p:nvPr/>
        </p:nvGraphicFramePr>
        <p:xfrm>
          <a:off x="3786182" y="2428868"/>
          <a:ext cx="1147762" cy="108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5731" name="Equation" r:id="rId4" imgW="457200" imgH="431640" progId="Equation.DSMT4">
                  <p:embed/>
                </p:oleObj>
              </mc:Choice>
              <mc:Fallback>
                <p:oleObj name="Equation" r:id="rId4" imgW="457200" imgH="43164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6182" y="2428868"/>
                        <a:ext cx="1147762" cy="1082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5636" name="Object 4"/>
          <p:cNvGraphicFramePr>
            <a:graphicFrameLocks noChangeAspect="1"/>
          </p:cNvGraphicFramePr>
          <p:nvPr/>
        </p:nvGraphicFramePr>
        <p:xfrm>
          <a:off x="3714744" y="3643314"/>
          <a:ext cx="2486025" cy="509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5732" name="Equation" r:id="rId6" imgW="990360" imgH="203040" progId="Equation.DSMT4">
                  <p:embed/>
                </p:oleObj>
              </mc:Choice>
              <mc:Fallback>
                <p:oleObj name="Equation" r:id="rId6" imgW="990360" imgH="20304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4744" y="3643314"/>
                        <a:ext cx="2486025" cy="509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5637" name="Object 5"/>
          <p:cNvGraphicFramePr>
            <a:graphicFrameLocks noChangeAspect="1"/>
          </p:cNvGraphicFramePr>
          <p:nvPr/>
        </p:nvGraphicFramePr>
        <p:xfrm>
          <a:off x="3786182" y="4572008"/>
          <a:ext cx="1912937" cy="509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5733" name="Equation" r:id="rId8" imgW="761760" imgH="203040" progId="Equation.DSMT4">
                  <p:embed/>
                </p:oleObj>
              </mc:Choice>
              <mc:Fallback>
                <p:oleObj name="Equation" r:id="rId8" imgW="761760" imgH="20304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6182" y="4572008"/>
                        <a:ext cx="1912937" cy="509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563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6229566"/>
              </p:ext>
            </p:extLst>
          </p:nvPr>
        </p:nvGraphicFramePr>
        <p:xfrm>
          <a:off x="3309938" y="5584825"/>
          <a:ext cx="4524375" cy="1273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5734" name="Equation" r:id="rId10" imgW="1803240" imgH="507960" progId="Equation.DSMT4">
                  <p:embed/>
                </p:oleObj>
              </mc:Choice>
              <mc:Fallback>
                <p:oleObj name="Equation" r:id="rId10" imgW="1803240" imgH="507960" progId="Equation.DSMT4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9938" y="5584825"/>
                        <a:ext cx="4524375" cy="1273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9572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b)  Ph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cân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bằng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60388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4.3.2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chữ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nhật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đơ</a:t>
            </a:r>
            <a:r>
              <a:rPr lang="en-US" sz="2400" b="1" dirty="0" smtClean="0"/>
              <a:t>n</a:t>
            </a:r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0" y="1571612"/>
            <a:ext cx="957266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>
              <a:buAutoNum type="alphaLcParenR" startAt="2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Thay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        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(4.1)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4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Thay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        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(4.2)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4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Thay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                     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(*)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Arial" pitchFamily="34" charset="0"/>
              <a:buChar char="•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Thay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(4.5)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(*)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              </a:t>
            </a:r>
          </a:p>
        </p:txBody>
      </p:sp>
      <p:graphicFrame>
        <p:nvGraphicFramePr>
          <p:cNvPr id="25" name="Object 24"/>
          <p:cNvGraphicFramePr>
            <a:graphicFrameLocks noChangeAspect="1"/>
          </p:cNvGraphicFramePr>
          <p:nvPr/>
        </p:nvGraphicFramePr>
        <p:xfrm>
          <a:off x="2928926" y="1893915"/>
          <a:ext cx="1238259" cy="571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6829" name="Equation" r:id="rId4" imgW="495000" imgH="228600" progId="Equation.DSMT4">
                  <p:embed/>
                </p:oleObj>
              </mc:Choice>
              <mc:Fallback>
                <p:oleObj name="Equation" r:id="rId4" imgW="495000" imgH="22860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8926" y="1893915"/>
                        <a:ext cx="1238259" cy="5715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4071934" y="2428868"/>
          <a:ext cx="3472681" cy="571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6830" name="Equation" r:id="rId6" imgW="1587240" imgH="228600" progId="Equation.DSMT4">
                  <p:embed/>
                </p:oleObj>
              </mc:Choice>
              <mc:Fallback>
                <p:oleObj name="Equation" r:id="rId6" imgW="1587240" imgH="228600" progId="Equation.DSMT4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1934" y="2428868"/>
                        <a:ext cx="3472681" cy="5715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 noChangeAspect="1"/>
          </p:cNvGraphicFramePr>
          <p:nvPr/>
        </p:nvGraphicFramePr>
        <p:xfrm>
          <a:off x="2907661" y="3000372"/>
          <a:ext cx="1238259" cy="571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6831" name="Equation" r:id="rId8" imgW="495000" imgH="228600" progId="Equation.DSMT4">
                  <p:embed/>
                </p:oleObj>
              </mc:Choice>
              <mc:Fallback>
                <p:oleObj name="Equation" r:id="rId8" imgW="495000" imgH="2286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07661" y="3000372"/>
                        <a:ext cx="1238259" cy="5715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 noChangeAspect="1"/>
          </p:cNvGraphicFramePr>
          <p:nvPr/>
        </p:nvGraphicFramePr>
        <p:xfrm>
          <a:off x="1785918" y="3531010"/>
          <a:ext cx="7058025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6832" name="Equation" r:id="rId9" imgW="3225600" imgH="253800" progId="Equation.DSMT4">
                  <p:embed/>
                </p:oleObj>
              </mc:Choice>
              <mc:Fallback>
                <p:oleObj name="Equation" r:id="rId9" imgW="3225600" imgH="2538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5918" y="3531010"/>
                        <a:ext cx="7058025" cy="635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 noChangeAspect="1"/>
          </p:cNvGraphicFramePr>
          <p:nvPr/>
        </p:nvGraphicFramePr>
        <p:xfrm>
          <a:off x="2866032" y="4135446"/>
          <a:ext cx="24765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6833" name="Equation" r:id="rId11" imgW="990360" imgH="203040" progId="Equation.DSMT4">
                  <p:embed/>
                </p:oleObj>
              </mc:Choice>
              <mc:Fallback>
                <p:oleObj name="Equation" r:id="rId11" imgW="990360" imgH="203040" progId="Equation.DSMT4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66032" y="4135446"/>
                        <a:ext cx="2476500" cy="50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6666" name="Object 10"/>
          <p:cNvGraphicFramePr>
            <a:graphicFrameLocks noChangeAspect="1"/>
          </p:cNvGraphicFramePr>
          <p:nvPr/>
        </p:nvGraphicFramePr>
        <p:xfrm>
          <a:off x="3783013" y="4597400"/>
          <a:ext cx="3335337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6834" name="Equation" r:id="rId13" imgW="1523880" imgH="253800" progId="Equation.DSMT4">
                  <p:embed/>
                </p:oleObj>
              </mc:Choice>
              <mc:Fallback>
                <p:oleObj name="Equation" r:id="rId13" imgW="1523880" imgH="253800" progId="Equation.DSMT4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3013" y="4597400"/>
                        <a:ext cx="3335337" cy="635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10"/>
          <p:cNvGraphicFramePr>
            <a:graphicFrameLocks noChangeAspect="1"/>
          </p:cNvGraphicFramePr>
          <p:nvPr/>
        </p:nvGraphicFramePr>
        <p:xfrm>
          <a:off x="3679825" y="5802313"/>
          <a:ext cx="3471863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6835" name="Equation" r:id="rId15" imgW="1587240" imgH="241200" progId="Equation.DSMT4">
                  <p:embed/>
                </p:oleObj>
              </mc:Choice>
              <mc:Fallback>
                <p:oleObj name="Equation" r:id="rId15" imgW="1587240" imgH="24120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9825" y="5802313"/>
                        <a:ext cx="3471863" cy="603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9572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c)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hạn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chế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60388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4.3.2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chữ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nhật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đơ</a:t>
            </a:r>
            <a:r>
              <a:rPr lang="en-US" sz="2400" b="1" dirty="0" smtClean="0"/>
              <a:t>n</a:t>
            </a:r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0" y="1571612"/>
            <a:ext cx="95726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>
              <a:buAutoNum type="alphaLcParenR" startAt="2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xảy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dẻo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thì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tức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x.                    </a:t>
            </a:r>
          </a:p>
        </p:txBody>
      </p:sp>
      <p:graphicFrame>
        <p:nvGraphicFramePr>
          <p:cNvPr id="326666" name="Object 10"/>
          <p:cNvGraphicFramePr>
            <a:graphicFrameLocks noChangeAspect="1"/>
          </p:cNvGraphicFramePr>
          <p:nvPr/>
        </p:nvGraphicFramePr>
        <p:xfrm>
          <a:off x="3000364" y="2714620"/>
          <a:ext cx="3500438" cy="171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30" name="Equation" r:id="rId4" imgW="1600200" imgH="685800" progId="Equation.DSMT4">
                  <p:embed/>
                </p:oleObj>
              </mc:Choice>
              <mc:Fallback>
                <p:oleObj name="Equation" r:id="rId4" imgW="1600200" imgH="685800" progId="Equation.DSMT4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0364" y="2714620"/>
                        <a:ext cx="3500438" cy="1714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2167" y="4581128"/>
            <a:ext cx="8021476" cy="136815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9572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c)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hạn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chế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60388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4.3.2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chữ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nhật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đơ</a:t>
            </a:r>
            <a:r>
              <a:rPr lang="en-US" sz="2400" b="1" dirty="0" smtClean="0"/>
              <a:t>n</a:t>
            </a:r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0" y="1883623"/>
            <a:ext cx="9572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>
              <a:buAutoNum type="alphaLcParenR" startAt="2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Gọi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</a:p>
        </p:txBody>
      </p:sp>
      <p:graphicFrame>
        <p:nvGraphicFramePr>
          <p:cNvPr id="326666" name="Object 10"/>
          <p:cNvGraphicFramePr>
            <a:graphicFrameLocks noChangeAspect="1"/>
          </p:cNvGraphicFramePr>
          <p:nvPr/>
        </p:nvGraphicFramePr>
        <p:xfrm>
          <a:off x="2500298" y="1992310"/>
          <a:ext cx="1139825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858" name="Equation" r:id="rId4" imgW="520560" imgH="431640" progId="Equation.DSMT4">
                  <p:embed/>
                </p:oleObj>
              </mc:Choice>
              <mc:Fallback>
                <p:oleObj name="Equation" r:id="rId4" imgW="520560" imgH="43164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0298" y="1992310"/>
                        <a:ext cx="1139825" cy="1079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8709" name="Object 5"/>
          <p:cNvGraphicFramePr>
            <a:graphicFrameLocks noChangeAspect="1"/>
          </p:cNvGraphicFramePr>
          <p:nvPr/>
        </p:nvGraphicFramePr>
        <p:xfrm>
          <a:off x="6973888" y="2254250"/>
          <a:ext cx="1195387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859" name="Equation" r:id="rId6" imgW="545760" imgH="228600" progId="Equation.DSMT4">
                  <p:embed/>
                </p:oleObj>
              </mc:Choice>
              <mc:Fallback>
                <p:oleObj name="Equation" r:id="rId6" imgW="545760" imgH="22860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73888" y="2254250"/>
                        <a:ext cx="1195387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87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8715134"/>
              </p:ext>
            </p:extLst>
          </p:nvPr>
        </p:nvGraphicFramePr>
        <p:xfrm>
          <a:off x="4494213" y="2746375"/>
          <a:ext cx="1779587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860" name="Equation" r:id="rId8" imgW="812520" imgH="431640" progId="Equation.DSMT4">
                  <p:embed/>
                </p:oleObj>
              </mc:Choice>
              <mc:Fallback>
                <p:oleObj name="Equation" r:id="rId8" imgW="812520" imgH="431640" progId="Equation.DSMT4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4213" y="2746375"/>
                        <a:ext cx="1779587" cy="1079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22"/>
          <p:cNvSpPr/>
          <p:nvPr/>
        </p:nvSpPr>
        <p:spPr>
          <a:xfrm>
            <a:off x="-357222" y="3786190"/>
            <a:ext cx="95012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4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Fa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ít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thì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xảy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betong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nứt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đảm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4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lấy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</a:p>
        </p:txBody>
      </p:sp>
      <p:graphicFrame>
        <p:nvGraphicFramePr>
          <p:cNvPr id="25" name="Object 5"/>
          <p:cNvGraphicFramePr>
            <a:graphicFrameLocks noChangeAspect="1"/>
          </p:cNvGraphicFramePr>
          <p:nvPr/>
        </p:nvGraphicFramePr>
        <p:xfrm>
          <a:off x="7462838" y="4143375"/>
          <a:ext cx="1166812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861" name="Equation" r:id="rId10" imgW="533160" imgH="228600" progId="Equation.DSMT4">
                  <p:embed/>
                </p:oleObj>
              </mc:Choice>
              <mc:Fallback>
                <p:oleObj name="Equation" r:id="rId10" imgW="533160" imgH="2286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62838" y="4143375"/>
                        <a:ext cx="1166812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5"/>
          <p:cNvGraphicFramePr>
            <a:graphicFrameLocks noChangeAspect="1"/>
          </p:cNvGraphicFramePr>
          <p:nvPr/>
        </p:nvGraphicFramePr>
        <p:xfrm>
          <a:off x="3319463" y="4500563"/>
          <a:ext cx="2582862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862" name="Equation" r:id="rId12" imgW="1180800" imgH="228600" progId="Equation.DSMT4">
                  <p:embed/>
                </p:oleObj>
              </mc:Choice>
              <mc:Fallback>
                <p:oleObj name="Equation" r:id="rId12" imgW="1180800" imgH="228600" progId="Equation.DSMT4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9463" y="4500563"/>
                        <a:ext cx="2582862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27"/>
          <p:cNvSpPr/>
          <p:nvPr/>
        </p:nvSpPr>
        <p:spPr>
          <a:xfrm>
            <a:off x="-357222" y="5214950"/>
            <a:ext cx="950122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4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Tóm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thỏa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4">
              <a:buFont typeface="Wingdings" pitchFamily="2" charset="2"/>
              <a:buChar char="Ø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Wingdings" pitchFamily="2" charset="2"/>
              <a:buChar char="Ø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Wingdings" pitchFamily="2" charset="2"/>
              <a:buChar char="Ø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28713" name="Object 9"/>
          <p:cNvGraphicFramePr>
            <a:graphicFrameLocks noChangeAspect="1"/>
          </p:cNvGraphicFramePr>
          <p:nvPr/>
        </p:nvGraphicFramePr>
        <p:xfrm>
          <a:off x="3289300" y="5675313"/>
          <a:ext cx="2916238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863" name="Equation" r:id="rId14" imgW="1333440" imgH="431640" progId="Equation.DSMT4">
                  <p:embed/>
                </p:oleObj>
              </mc:Choice>
              <mc:Fallback>
                <p:oleObj name="Equation" r:id="rId14" imgW="1333440" imgH="431640" progId="Equation.DSMT4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9300" y="5675313"/>
                        <a:ext cx="2916238" cy="1079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9572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d)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60388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4.3.2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chữ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nhật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đơ</a:t>
            </a:r>
            <a:r>
              <a:rPr lang="en-US" sz="2400" b="1" dirty="0" smtClean="0"/>
              <a:t>n</a:t>
            </a:r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-642974" y="2071678"/>
            <a:ext cx="95012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4"/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1: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thiết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</a:t>
            </a:r>
            <a:endParaRPr lang="en-US" sz="2400" b="1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b="1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Biết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: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M,b,h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mac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Betong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nhóm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4"/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Yêu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Fa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4"/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i="1" u="sng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i="1" u="sng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u="sng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i="1" u="sng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28596" y="4429132"/>
            <a:ext cx="95012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0" lvl="4" indent="-457200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B1: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R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A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;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a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h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=h-a</a:t>
            </a:r>
          </a:p>
          <a:p>
            <a:pPr lvl="4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B2: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A: </a:t>
            </a:r>
          </a:p>
          <a:p>
            <a:pPr lvl="4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9" name="Object 28"/>
          <p:cNvGraphicFramePr>
            <a:graphicFrameLocks noChangeAspect="1"/>
          </p:cNvGraphicFramePr>
          <p:nvPr/>
        </p:nvGraphicFramePr>
        <p:xfrm>
          <a:off x="4214810" y="5429264"/>
          <a:ext cx="1815366" cy="11430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803" name="Equation" r:id="rId4" imgW="685800" imgH="431640" progId="Equation.DSMT4">
                  <p:embed/>
                </p:oleObj>
              </mc:Choice>
              <mc:Fallback>
                <p:oleObj name="Equation" r:id="rId4" imgW="685800" imgH="43164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4810" y="5429264"/>
                        <a:ext cx="1815366" cy="11430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0" y="1214422"/>
            <a:ext cx="950122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-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A&gt;0,5: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kích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thước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Mac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Betong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-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A0&lt;A≤0,5 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đơn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4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smtClean="0">
                <a:solidFill>
                  <a:srgbClr val="2B12C4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2B12C4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dirty="0" smtClean="0">
                <a:solidFill>
                  <a:srgbClr val="2B12C4"/>
                </a:solidFill>
                <a:latin typeface="Arial" pitchFamily="34" charset="0"/>
                <a:cs typeface="Arial" pitchFamily="34" charset="0"/>
              </a:rPr>
              <a:t> 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≤A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Bước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3.</a:t>
            </a:r>
          </a:p>
          <a:p>
            <a:pPr lvl="4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B3: </a:t>
            </a:r>
          </a:p>
          <a:p>
            <a:pPr lvl="5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):</a:t>
            </a:r>
          </a:p>
          <a:p>
            <a:pPr lvl="5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              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5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5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5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 lvl="5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5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5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 </a:t>
            </a:r>
          </a:p>
          <a:p>
            <a:pPr lvl="4"/>
            <a:endParaRPr lang="en-US" sz="2400" baseline="-250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baseline="-250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baseline="-250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baseline="-250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29737" name="Object 9"/>
          <p:cNvGraphicFramePr>
            <a:graphicFrameLocks noChangeAspect="1"/>
          </p:cNvGraphicFramePr>
          <p:nvPr/>
        </p:nvGraphicFramePr>
        <p:xfrm>
          <a:off x="5357818" y="3357562"/>
          <a:ext cx="2428892" cy="543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33" name="Equation" r:id="rId4" imgW="965160" imgH="215640" progId="Equation.DSMT4">
                  <p:embed/>
                </p:oleObj>
              </mc:Choice>
              <mc:Fallback>
                <p:oleObj name="Equation" r:id="rId4" imgW="965160" imgH="215640" progId="Equation.DSMT4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7818" y="3357562"/>
                        <a:ext cx="2428892" cy="54310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9"/>
          <p:cNvGraphicFramePr>
            <a:graphicFrameLocks noChangeAspect="1"/>
          </p:cNvGraphicFramePr>
          <p:nvPr/>
        </p:nvGraphicFramePr>
        <p:xfrm>
          <a:off x="5364172" y="4071942"/>
          <a:ext cx="2994042" cy="5812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34" name="Equation" r:id="rId6" imgW="1244520" imgH="241200" progId="Equation.DSMT4">
                  <p:embed/>
                </p:oleObj>
              </mc:Choice>
              <mc:Fallback>
                <p:oleObj name="Equation" r:id="rId6" imgW="1244520" imgH="24120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172" y="4071942"/>
                        <a:ext cx="2994042" cy="58120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9"/>
          <p:cNvGraphicFramePr>
            <a:graphicFrameLocks noChangeAspect="1"/>
          </p:cNvGraphicFramePr>
          <p:nvPr/>
        </p:nvGraphicFramePr>
        <p:xfrm>
          <a:off x="3287718" y="4629166"/>
          <a:ext cx="2141538" cy="1085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35" name="Equation" r:id="rId8" imgW="850680" imgH="431640" progId="Equation.DSMT4">
                  <p:embed/>
                </p:oleObj>
              </mc:Choice>
              <mc:Fallback>
                <p:oleObj name="Equation" r:id="rId8" imgW="850680" imgH="431640" progId="Equation.DSMT4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7718" y="4629166"/>
                        <a:ext cx="2141538" cy="1085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9"/>
          <p:cNvGraphicFramePr>
            <a:graphicFrameLocks noChangeAspect="1"/>
          </p:cNvGraphicFramePr>
          <p:nvPr/>
        </p:nvGraphicFramePr>
        <p:xfrm>
          <a:off x="3302000" y="5772150"/>
          <a:ext cx="1822450" cy="1085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36" name="Equation" r:id="rId10" imgW="723600" imgH="431640" progId="Equation.DSMT4">
                  <p:embed/>
                </p:oleObj>
              </mc:Choice>
              <mc:Fallback>
                <p:oleObj name="Equation" r:id="rId10" imgW="723600" imgH="431640" progId="Equation.DSMT4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2000" y="5772150"/>
                        <a:ext cx="1822450" cy="1085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357158" y="1214422"/>
            <a:ext cx="878684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0" lvl="4" indent="-457200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B4: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Chọn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2286000" lvl="4" indent="-457200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     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chọn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Fa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dư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≤5%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thiếu≤3%</a:t>
            </a: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     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khoảng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lvl="4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chênh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lệch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     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30755" name="Object 3"/>
          <p:cNvGraphicFramePr>
            <a:graphicFrameLocks noChangeAspect="1"/>
          </p:cNvGraphicFramePr>
          <p:nvPr/>
        </p:nvGraphicFramePr>
        <p:xfrm>
          <a:off x="4357686" y="4572008"/>
          <a:ext cx="2497146" cy="9243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779" name="Equation" r:id="rId4" imgW="1333440" imgH="431640" progId="Equation.DSMT4">
                  <p:embed/>
                </p:oleObj>
              </mc:Choice>
              <mc:Fallback>
                <p:oleObj name="Equation" r:id="rId4" imgW="1333440" imgH="43164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86" y="4572008"/>
                        <a:ext cx="2497146" cy="92436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-642974" y="1214422"/>
            <a:ext cx="95012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4"/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2: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cường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endParaRPr lang="en-US" sz="2400" b="1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Biết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: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Fa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M, b, h,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mac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Betong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nhóm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4"/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Yêu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khả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năng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M≤Mgh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lvl="4"/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i="1" u="sng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i="1" u="sng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u="sng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i="1" u="sng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00034" y="3286124"/>
            <a:ext cx="950122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0" lvl="4" indent="-457200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2286000" lvl="4" indent="-457200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2286000" lvl="4" indent="-457200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          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thì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A.</a:t>
            </a:r>
          </a:p>
          <a:p>
            <a:pPr marL="2286000" lvl="4" indent="-457200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4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          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tức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quá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9" name="Object 28"/>
          <p:cNvGraphicFramePr>
            <a:graphicFrameLocks noChangeAspect="1"/>
          </p:cNvGraphicFramePr>
          <p:nvPr/>
        </p:nvGraphicFramePr>
        <p:xfrm>
          <a:off x="4516438" y="3000375"/>
          <a:ext cx="1611312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970" name="Equation" r:id="rId4" imgW="672840" imgH="431640" progId="Equation.DSMT4">
                  <p:embed/>
                </p:oleObj>
              </mc:Choice>
              <mc:Fallback>
                <p:oleObj name="Equation" r:id="rId4" imgW="672840" imgH="43164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6438" y="3000375"/>
                        <a:ext cx="1611312" cy="1035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/>
        </p:nvGraphicFramePr>
        <p:xfrm>
          <a:off x="3714744" y="4000504"/>
          <a:ext cx="1065212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971" name="Equation" r:id="rId6" imgW="444240" imgH="228600" progId="Equation.DSMT4">
                  <p:embed/>
                </p:oleObj>
              </mc:Choice>
              <mc:Fallback>
                <p:oleObj name="Equation" r:id="rId6" imgW="444240" imgH="2286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4744" y="4000504"/>
                        <a:ext cx="1065212" cy="547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/>
          <p:cNvGraphicFramePr>
            <a:graphicFrameLocks noChangeAspect="1"/>
          </p:cNvGraphicFramePr>
          <p:nvPr/>
        </p:nvGraphicFramePr>
        <p:xfrm>
          <a:off x="4714876" y="4429132"/>
          <a:ext cx="2373312" cy="487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972" name="Equation" r:id="rId8" imgW="990360" imgH="203040" progId="Equation.DSMT4">
                  <p:embed/>
                </p:oleObj>
              </mc:Choice>
              <mc:Fallback>
                <p:oleObj name="Equation" r:id="rId8" imgW="990360" imgH="20304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4876" y="4429132"/>
                        <a:ext cx="2373312" cy="487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4721225" y="5011738"/>
          <a:ext cx="2219325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973" name="Equation" r:id="rId10" imgW="927000" imgH="253800" progId="Equation.DSMT4">
                  <p:embed/>
                </p:oleObj>
              </mc:Choice>
              <mc:Fallback>
                <p:oleObj name="Equation" r:id="rId10" imgW="927000" imgH="25380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1225" y="5011738"/>
                        <a:ext cx="2219325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 noChangeAspect="1"/>
          </p:cNvGraphicFramePr>
          <p:nvPr/>
        </p:nvGraphicFramePr>
        <p:xfrm>
          <a:off x="3571868" y="5453080"/>
          <a:ext cx="1065212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974" name="Equation" r:id="rId12" imgW="444240" imgH="228600" progId="Equation.DSMT4">
                  <p:embed/>
                </p:oleObj>
              </mc:Choice>
              <mc:Fallback>
                <p:oleObj name="Equation" r:id="rId12" imgW="444240" imgH="228600" progId="Equation.DSMT4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868" y="5453080"/>
                        <a:ext cx="1065212" cy="547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/>
          <p:cNvGraphicFramePr>
            <a:graphicFrameLocks noChangeAspect="1"/>
          </p:cNvGraphicFramePr>
          <p:nvPr/>
        </p:nvGraphicFramePr>
        <p:xfrm>
          <a:off x="4495800" y="5929313"/>
          <a:ext cx="2371725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975" name="Equation" r:id="rId14" imgW="990360" imgH="253800" progId="Equation.DSMT4">
                  <p:embed/>
                </p:oleObj>
              </mc:Choice>
              <mc:Fallback>
                <p:oleObj name="Equation" r:id="rId14" imgW="990360" imgH="2538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5929313"/>
                        <a:ext cx="2371725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4788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nào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kép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59747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4.3.3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chữ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nhật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kép</a:t>
            </a:r>
            <a:endParaRPr lang="en-US" sz="2400" b="1" dirty="0" smtClean="0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" name="Rectangle 16"/>
          <p:cNvSpPr/>
          <p:nvPr/>
        </p:nvSpPr>
        <p:spPr>
          <a:xfrm>
            <a:off x="-195141" y="2135382"/>
            <a:ext cx="90302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4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A: </a:t>
            </a:r>
          </a:p>
          <a:p>
            <a:pPr marL="2171700" lvl="4" indent="-342900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2171700" lvl="4" indent="-342900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3836217"/>
              </p:ext>
            </p:extLst>
          </p:nvPr>
        </p:nvGraphicFramePr>
        <p:xfrm>
          <a:off x="3415097" y="2068710"/>
          <a:ext cx="1809750" cy="1133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4568" name="Equation" r:id="rId4" imgW="1809836" imgH="1133479" progId="Equation.DSMT4">
                  <p:embed/>
                </p:oleObj>
              </mc:Choice>
              <mc:Fallback>
                <p:oleObj name="Equation" r:id="rId4" imgW="1809836" imgH="1133479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415097" y="2068710"/>
                        <a:ext cx="1809750" cy="1133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22"/>
          <p:cNvSpPr/>
          <p:nvPr/>
        </p:nvSpPr>
        <p:spPr>
          <a:xfrm>
            <a:off x="-180528" y="3272547"/>
            <a:ext cx="950122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4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A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&lt; A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 0,5: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kép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  <a:sym typeface="Symbol" panose="05050102010706020507" pitchFamily="18" charset="2"/>
            </a:endParaRPr>
          </a:p>
          <a:p>
            <a:pPr lvl="4">
              <a:buFont typeface="Arial" pitchFamily="34" charset="0"/>
              <a:buChar char="•"/>
            </a:pPr>
            <a:endParaRPr lang="en-US" sz="2400" baseline="-25000" dirty="0">
              <a:solidFill>
                <a:srgbClr val="1405D1"/>
              </a:solidFill>
              <a:latin typeface="Arial" pitchFamily="34" charset="0"/>
              <a:cs typeface="Arial" pitchFamily="34" charset="0"/>
              <a:sym typeface="Symbol" panose="05050102010706020507" pitchFamily="18" charset="2"/>
            </a:endParaRPr>
          </a:p>
          <a:p>
            <a:pPr lvl="4">
              <a:buFont typeface="Arial" pitchFamily="34" charset="0"/>
              <a:buChar char="•"/>
            </a:pP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A&gt;0,5: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h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mac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betong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A</a:t>
            </a:r>
            <a:r>
              <a:rPr lang="en-US" sz="2400" dirty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 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0,5</a:t>
            </a:r>
            <a:endParaRPr lang="en-US" sz="2400" baseline="-250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25196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>
              <a:buFont typeface="+mj-lt"/>
              <a:buAutoNum type="alphaLcParenR"/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ơ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suất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1371600" lvl="2" indent="-457200">
              <a:buFont typeface="+mj-lt"/>
              <a:buAutoNum type="alphaLcParenR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59747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4.3.3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chữ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nhật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kép</a:t>
            </a:r>
            <a:endParaRPr lang="en-US" sz="2400" b="1" dirty="0" smtClean="0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4588" y="2203435"/>
            <a:ext cx="5104425" cy="29124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3435"/>
            <a:ext cx="3657143" cy="356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8963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9572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b)  Ph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cân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bằng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trục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59747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4.3.3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chữ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nhật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kép</a:t>
            </a:r>
            <a:endParaRPr lang="en-US" sz="2400" b="1" dirty="0" smtClean="0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42659"/>
              </p:ext>
            </p:extLst>
          </p:nvPr>
        </p:nvGraphicFramePr>
        <p:xfrm>
          <a:off x="2798465" y="2420888"/>
          <a:ext cx="4941887" cy="604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5656" name="Equation" r:id="rId4" imgW="1968480" imgH="241200" progId="Equation.DSMT4">
                  <p:embed/>
                </p:oleObj>
              </mc:Choice>
              <mc:Fallback>
                <p:oleObj name="Equation" r:id="rId4" imgW="1968480" imgH="241200" progId="Equation.DSMT4">
                  <p:embed/>
                  <p:pic>
                    <p:nvPicPr>
                      <p:cNvPr id="23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8465" y="2420888"/>
                        <a:ext cx="4941887" cy="6048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-1" y="3181389"/>
            <a:ext cx="89328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Lấy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trục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qua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Fa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thẳng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góc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phẳng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7069845"/>
              </p:ext>
            </p:extLst>
          </p:nvPr>
        </p:nvGraphicFramePr>
        <p:xfrm>
          <a:off x="2336800" y="4153666"/>
          <a:ext cx="6821488" cy="636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5657" name="Equation" r:id="rId6" imgW="2717640" imgH="253800" progId="Equation.DSMT4">
                  <p:embed/>
                </p:oleObj>
              </mc:Choice>
              <mc:Fallback>
                <p:oleObj name="Equation" r:id="rId6" imgW="2717640" imgH="253800" progId="Equation.DSMT4">
                  <p:embed/>
                  <p:pic>
                    <p:nvPicPr>
                      <p:cNvPr id="23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6800" y="4153666"/>
                        <a:ext cx="6821488" cy="636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89693" y="4812472"/>
            <a:ext cx="8932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=x/h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0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 A</a:t>
            </a:r>
            <a:r>
              <a:rPr lang="en-US" sz="2400" dirty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=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(1-0.5):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 </a:t>
            </a:r>
            <a:endParaRPr lang="en-US" sz="2400" baseline="-250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7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9043271"/>
              </p:ext>
            </p:extLst>
          </p:nvPr>
        </p:nvGraphicFramePr>
        <p:xfrm>
          <a:off x="2620963" y="5343525"/>
          <a:ext cx="5356225" cy="604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5658" name="Equation" r:id="rId8" imgW="2133360" imgH="241200" progId="Equation.DSMT4">
                  <p:embed/>
                </p:oleObj>
              </mc:Choice>
              <mc:Fallback>
                <p:oleObj name="Equation" r:id="rId8" imgW="2133360" imgH="241200" progId="Equation.DSMT4">
                  <p:embed/>
                  <p:pic>
                    <p:nvPicPr>
                      <p:cNvPr id="23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0963" y="5343525"/>
                        <a:ext cx="5356225" cy="6048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4333126"/>
              </p:ext>
            </p:extLst>
          </p:nvPr>
        </p:nvGraphicFramePr>
        <p:xfrm>
          <a:off x="2635572" y="5973763"/>
          <a:ext cx="6184900" cy="636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5659" name="Equation" r:id="rId10" imgW="2463480" imgH="253800" progId="Equation.DSMT4">
                  <p:embed/>
                </p:oleObj>
              </mc:Choice>
              <mc:Fallback>
                <p:oleObj name="Equation" r:id="rId10" imgW="2463480" imgH="253800" progId="Equation.DSMT4">
                  <p:embed/>
                  <p:pic>
                    <p:nvPicPr>
                      <p:cNvPr id="27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5572" y="5973763"/>
                        <a:ext cx="6184900" cy="636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600379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9572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c)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hạn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chế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59747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4.3.3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chữ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nhật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kép</a:t>
            </a:r>
            <a:endParaRPr lang="en-US" sz="2400" b="1" dirty="0" smtClean="0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-324544" y="1571612"/>
            <a:ext cx="95726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>
              <a:buAutoNum type="alphaLcParenR" startAt="2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xảy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giòn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bê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nén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thỏa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326666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0606751"/>
              </p:ext>
            </p:extLst>
          </p:nvPr>
        </p:nvGraphicFramePr>
        <p:xfrm>
          <a:off x="3000364" y="2714620"/>
          <a:ext cx="3500438" cy="171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6636" name="Equation" r:id="rId4" imgW="1600200" imgH="685800" progId="Equation.DSMT4">
                  <p:embed/>
                </p:oleObj>
              </mc:Choice>
              <mc:Fallback>
                <p:oleObj name="Equation" r:id="rId4" imgW="1600200" imgH="685800" progId="Equation.DSMT4">
                  <p:embed/>
                  <p:pic>
                    <p:nvPicPr>
                      <p:cNvPr id="326666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0364" y="2714620"/>
                        <a:ext cx="3500438" cy="1714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-217040" y="4343552"/>
            <a:ext cx="9572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4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suất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nén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F’a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nén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R’a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thì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thỏa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5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9864734"/>
              </p:ext>
            </p:extLst>
          </p:nvPr>
        </p:nvGraphicFramePr>
        <p:xfrm>
          <a:off x="3292860" y="5174549"/>
          <a:ext cx="1027112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6637" name="Equation" r:id="rId6" imgW="469800" imgH="177480" progId="Equation.DSMT4">
                  <p:embed/>
                </p:oleObj>
              </mc:Choice>
              <mc:Fallback>
                <p:oleObj name="Equation" r:id="rId6" imgW="469800" imgH="177480" progId="Equation.DSMT4">
                  <p:embed/>
                  <p:pic>
                    <p:nvPicPr>
                      <p:cNvPr id="326666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2860" y="5174549"/>
                        <a:ext cx="1027112" cy="444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981157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9572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d)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59747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4.3.3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chữ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nhật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kép</a:t>
            </a:r>
            <a:endParaRPr lang="en-US" sz="2400" b="1" dirty="0" smtClean="0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-642974" y="2071678"/>
            <a:ext cx="95012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4"/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1 :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Fa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F’a</a:t>
            </a:r>
            <a:endParaRPr lang="en-US" sz="2400" b="1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b="1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Biết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: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M,b,h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mac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Betong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nhóm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4"/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Yêu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Fa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F’a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i="1" u="sng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i="1" u="sng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u="sng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i="1" u="sng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27" name="Rectangle 26"/>
          <p:cNvSpPr/>
          <p:nvPr/>
        </p:nvSpPr>
        <p:spPr>
          <a:xfrm>
            <a:off x="-252536" y="4429132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0" lvl="4" indent="-457200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liệu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M;b;h;Rn;Ra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; h0=h-a</a:t>
            </a:r>
          </a:p>
          <a:p>
            <a:pPr marL="2286000" lvl="4" indent="-457200">
              <a:buFont typeface="Arial" pitchFamily="34" charset="0"/>
              <a:buChar char="•"/>
            </a:pP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2286000" lvl="4" indent="-457200">
              <a:buFont typeface="Arial" pitchFamily="34" charset="0"/>
              <a:buChar char="•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24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1060296"/>
              </p:ext>
            </p:extLst>
          </p:nvPr>
        </p:nvGraphicFramePr>
        <p:xfrm>
          <a:off x="2814638" y="5661868"/>
          <a:ext cx="3944937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7638" name="Equation" r:id="rId4" imgW="1803240" imgH="431640" progId="Equation.DSMT4">
                  <p:embed/>
                </p:oleObj>
              </mc:Choice>
              <mc:Fallback>
                <p:oleObj name="Equation" r:id="rId4" imgW="1803240" imgH="431640" progId="Equation.DSMT4">
                  <p:embed/>
                  <p:pic>
                    <p:nvPicPr>
                      <p:cNvPr id="326666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4638" y="5661868"/>
                        <a:ext cx="3944937" cy="1079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843892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9572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d)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59747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4.3.3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chữ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nhật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kép</a:t>
            </a:r>
            <a:endParaRPr lang="en-US" sz="2400" b="1" dirty="0" smtClean="0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-252536" y="2060848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0" lvl="4" indent="-457200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Cho </a:t>
            </a:r>
            <a:r>
              <a:rPr lang="en-US" sz="2400" dirty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=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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0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 A=A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0</a:t>
            </a:r>
            <a:endParaRPr lang="en-US" sz="2400" baseline="-250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2286000" lvl="4" indent="-457200">
              <a:buFont typeface="Arial" pitchFamily="34" charset="0"/>
              <a:buChar char="•"/>
            </a:pP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2286000" lvl="4" indent="-457200">
              <a:buFont typeface="Arial" pitchFamily="34" charset="0"/>
              <a:buChar char="•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nén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24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3544677"/>
              </p:ext>
            </p:extLst>
          </p:nvPr>
        </p:nvGraphicFramePr>
        <p:xfrm>
          <a:off x="2676525" y="3262313"/>
          <a:ext cx="422275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691" name="Equation" r:id="rId4" imgW="1930320" imgH="457200" progId="Equation.DSMT4">
                  <p:embed/>
                </p:oleObj>
              </mc:Choice>
              <mc:Fallback>
                <p:oleObj name="Equation" r:id="rId4" imgW="1930320" imgH="457200" progId="Equation.DSMT4">
                  <p:embed/>
                  <p:pic>
                    <p:nvPicPr>
                      <p:cNvPr id="24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6525" y="3262313"/>
                        <a:ext cx="4222750" cy="1143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24"/>
          <p:cNvSpPr/>
          <p:nvPr/>
        </p:nvSpPr>
        <p:spPr>
          <a:xfrm>
            <a:off x="-252536" y="4467226"/>
            <a:ext cx="84249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0" lvl="4" indent="-457200">
              <a:buFont typeface="Arial" pitchFamily="34" charset="0"/>
              <a:buChar char="•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kéo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26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7224815"/>
              </p:ext>
            </p:extLst>
          </p:nvPr>
        </p:nvGraphicFramePr>
        <p:xfrm>
          <a:off x="2508250" y="5072063"/>
          <a:ext cx="4556125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692" name="Equation" r:id="rId6" imgW="2082600" imgH="431640" progId="Equation.DSMT4">
                  <p:embed/>
                </p:oleObj>
              </mc:Choice>
              <mc:Fallback>
                <p:oleObj name="Equation" r:id="rId6" imgW="2082600" imgH="431640" progId="Equation.DSMT4">
                  <p:embed/>
                  <p:pic>
                    <p:nvPicPr>
                      <p:cNvPr id="24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0" y="5072063"/>
                        <a:ext cx="4556125" cy="1079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101084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9572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d)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59747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4.3.3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chữ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nhật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kép</a:t>
            </a:r>
            <a:endParaRPr lang="en-US" sz="2400" b="1" dirty="0" smtClean="0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-642974" y="2071678"/>
            <a:ext cx="95012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4"/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b="1" i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b="1" i="1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b="1" i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cốt thép Fa </a:t>
            </a:r>
            <a:endParaRPr lang="en-US" sz="2400" b="1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b="1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Biết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: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M,b,h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mac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Betong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nhóm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i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thép</a:t>
            </a:r>
            <a:r>
              <a:rPr lang="en-US" sz="2400" i="1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 F’a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Yêu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i="1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Fa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i="1" u="sng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i="1" u="sng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u="sng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i="1" u="sng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27" name="Rectangle 26"/>
          <p:cNvSpPr/>
          <p:nvPr/>
        </p:nvSpPr>
        <p:spPr>
          <a:xfrm>
            <a:off x="-252537" y="4429132"/>
            <a:ext cx="91853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0" lvl="4" indent="-457200">
              <a:buFont typeface="Arial" pitchFamily="34" charset="0"/>
              <a:buChar char="•"/>
            </a:pP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liệu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M;b;h;R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;R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; h</a:t>
            </a:r>
            <a:r>
              <a:rPr lang="en-US" sz="2400" baseline="-250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=h-a;F’</a:t>
            </a:r>
            <a:r>
              <a:rPr lang="en-US" sz="2400" baseline="-250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;a’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2286000" lvl="4" indent="-457200">
              <a:buFont typeface="Arial" pitchFamily="34" charset="0"/>
              <a:buChar char="•"/>
            </a:pPr>
            <a:endParaRPr lang="en-US" sz="2400" dirty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2286000" lvl="4" indent="-457200">
              <a:buFont typeface="Arial" pitchFamily="34" charset="0"/>
              <a:buChar char="•"/>
            </a:pP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Xác định A: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4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2022402"/>
              </p:ext>
            </p:extLst>
          </p:nvPr>
        </p:nvGraphicFramePr>
        <p:xfrm>
          <a:off x="2287588" y="5662613"/>
          <a:ext cx="5000625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683" name="Equation" r:id="rId4" imgW="2286000" imgH="431640" progId="Equation.DSMT4">
                  <p:embed/>
                </p:oleObj>
              </mc:Choice>
              <mc:Fallback>
                <p:oleObj name="Equation" r:id="rId4" imgW="228600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7588" y="5662613"/>
                        <a:ext cx="5000625" cy="1079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400779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9572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d)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59747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4.3.3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chữ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nhật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kép</a:t>
            </a:r>
            <a:endParaRPr lang="en-US" sz="2400" b="1" dirty="0" smtClean="0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-252536" y="2276872"/>
                <a:ext cx="8856984" cy="295984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286000" lvl="4" indent="-457200">
                  <a:buFont typeface="Arial" pitchFamily="34" charset="0"/>
                  <a:buChar char="•"/>
                </a:pPr>
                <a:r>
                  <a:rPr lang="en-US" sz="24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</a:rPr>
                  <a:t>Nếu A&gt;A</a:t>
                </a:r>
                <a:r>
                  <a:rPr lang="en-US" sz="2400" baseline="-250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  <a:r>
                  <a:rPr lang="en-US" sz="24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</a:rPr>
                  <a:t>: F’</a:t>
                </a:r>
                <a:r>
                  <a:rPr lang="en-US" sz="2400" baseline="-250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</a:rPr>
                  <a:t>a</a:t>
                </a:r>
                <a:r>
                  <a:rPr lang="en-US" sz="24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</a:rPr>
                  <a:t> chưa đủ, cần tính cả F’</a:t>
                </a:r>
                <a:r>
                  <a:rPr lang="en-US" sz="2400" baseline="-250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</a:rPr>
                  <a:t>a</a:t>
                </a:r>
                <a:r>
                  <a:rPr lang="en-US" sz="24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</a:rPr>
                  <a:t> và F</a:t>
                </a:r>
                <a:r>
                  <a:rPr lang="en-US" sz="2400" baseline="-250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</a:rPr>
                  <a:t>a</a:t>
                </a:r>
                <a:r>
                  <a:rPr lang="en-US" sz="24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</a:rPr>
                  <a:t> theo bài toán 1</a:t>
                </a:r>
                <a:endParaRPr lang="en-US" sz="2400" dirty="0" smtClean="0">
                  <a:solidFill>
                    <a:srgbClr val="1405D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2286000" lvl="4" indent="-457200">
                  <a:buFont typeface="Arial" pitchFamily="34" charset="0"/>
                  <a:buChar char="•"/>
                </a:pPr>
                <a:endParaRPr lang="en-US" sz="2400" dirty="0">
                  <a:solidFill>
                    <a:srgbClr val="1405D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2286000" lvl="4" indent="-457200">
                  <a:buFont typeface="Arial" pitchFamily="34" charset="0"/>
                  <a:buChar char="•"/>
                </a:pPr>
                <a:r>
                  <a:rPr lang="en-US" sz="24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</a:rPr>
                  <a:t>Nếu A</a:t>
                </a:r>
                <a14:m>
                  <m:oMath xmlns:m="http://schemas.openxmlformats.org/officeDocument/2006/math">
                    <m:r>
                      <a:rPr lang="en-US" sz="2400" i="1" smtClean="0">
                        <a:solidFill>
                          <a:srgbClr val="1405D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itchFamily="34" charset="0"/>
                      </a:rPr>
                      <m:t>≤</m:t>
                    </m:r>
                    <m:r>
                      <m:rPr>
                        <m:sty m:val="p"/>
                      </m:rPr>
                      <a:rPr lang="en-US" sz="2400" b="0" i="0" smtClean="0">
                        <a:solidFill>
                          <a:srgbClr val="1405D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itchFamily="34" charset="0"/>
                      </a:rPr>
                      <m:t>A</m:t>
                    </m:r>
                    <m:r>
                      <a:rPr lang="en-US" sz="2400" b="0" i="0" baseline="-25000" smtClean="0">
                        <a:solidFill>
                          <a:srgbClr val="1405D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itchFamily="34" charset="0"/>
                      </a:rPr>
                      <m:t>0  </m:t>
                    </m:r>
                  </m:oMath>
                </a14:m>
                <a:r>
                  <a:rPr lang="en-US" sz="2400" baseline="-25000" dirty="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4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</a:rPr>
                  <a:t>tính </a:t>
                </a:r>
                <a14:m>
                  <m:oMath xmlns:m="http://schemas.openxmlformats.org/officeDocument/2006/math">
                    <m:r>
                      <a:rPr lang="en-US" sz="2400" i="1" smtClean="0">
                        <a:solidFill>
                          <a:srgbClr val="1405D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itchFamily="34" charset="0"/>
                      </a:rPr>
                      <m:t>∝</m:t>
                    </m:r>
                    <m:r>
                      <a:rPr lang="en-US" sz="2400" b="0" i="1" smtClean="0">
                        <a:solidFill>
                          <a:srgbClr val="1405D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itchFamily="34" charset="0"/>
                      </a:rPr>
                      <m:t>=1−</m:t>
                    </m:r>
                    <m:rad>
                      <m:radPr>
                        <m:degHide m:val="on"/>
                        <m:ctrlPr>
                          <a:rPr lang="en-US" sz="2400" b="0" i="1" smtClean="0">
                            <a:solidFill>
                              <a:srgbClr val="1405D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itchFamily="34" charset="0"/>
                          </a:rPr>
                        </m:ctrlPr>
                      </m:radPr>
                      <m:deg/>
                      <m:e>
                        <m:r>
                          <a:rPr lang="en-US" sz="2400" b="0" i="1" smtClean="0">
                            <a:solidFill>
                              <a:srgbClr val="1405D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itchFamily="34" charset="0"/>
                          </a:rPr>
                          <m:t>1−2</m:t>
                        </m:r>
                        <m:r>
                          <a:rPr lang="en-US" sz="2400" b="0" i="1" smtClean="0">
                            <a:solidFill>
                              <a:srgbClr val="1405D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itchFamily="34" charset="0"/>
                          </a:rPr>
                          <m:t>𝐴</m:t>
                        </m:r>
                      </m:e>
                    </m:rad>
                    <m:r>
                      <a:rPr lang="en-US" sz="2400" b="0" i="1" smtClean="0">
                        <a:solidFill>
                          <a:srgbClr val="1405D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itchFamily="34" charset="0"/>
                      </a:rPr>
                      <m:t> </m:t>
                    </m:r>
                  </m:oMath>
                </a14:m>
                <a:r>
                  <a:rPr lang="en-US" sz="24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</a:rPr>
                  <a:t>suy ra x=</a:t>
                </a:r>
                <a:r>
                  <a:rPr lang="en-US" sz="24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  <a:sym typeface="Symbol" panose="05050102010706020507" pitchFamily="18" charset="2"/>
                  </a:rPr>
                  <a:t>h</a:t>
                </a:r>
                <a:r>
                  <a:rPr lang="en-US" sz="2400" baseline="-250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  <a:sym typeface="Symbol" panose="05050102010706020507" pitchFamily="18" charset="2"/>
                  </a:rPr>
                  <a:t>0</a:t>
                </a:r>
              </a:p>
              <a:p>
                <a:pPr marL="2286000" lvl="4" indent="-457200">
                  <a:buFont typeface="Arial" pitchFamily="34" charset="0"/>
                  <a:buChar char="•"/>
                </a:pPr>
                <a:endParaRPr lang="en-US" sz="2400" baseline="-25000">
                  <a:solidFill>
                    <a:srgbClr val="1405D1"/>
                  </a:solidFill>
                  <a:latin typeface="Arial" pitchFamily="34" charset="0"/>
                  <a:cs typeface="Arial" pitchFamily="34" charset="0"/>
                  <a:sym typeface="Symbol" panose="05050102010706020507" pitchFamily="18" charset="2"/>
                </a:endParaRPr>
              </a:p>
              <a:p>
                <a:pPr marL="2286000" lvl="4" indent="-457200">
                  <a:buFont typeface="Arial" pitchFamily="34" charset="0"/>
                  <a:buChar char="•"/>
                </a:pPr>
                <a:r>
                  <a:rPr lang="en-US" sz="24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</a:rPr>
                  <a:t>Có 2 trường hợp:</a:t>
                </a:r>
              </a:p>
              <a:p>
                <a:pPr marL="2286000" lvl="4" indent="-457200">
                  <a:buFont typeface="Arial" pitchFamily="34" charset="0"/>
                  <a:buChar char="•"/>
                </a:pPr>
                <a:endParaRPr lang="en-US" sz="2400">
                  <a:solidFill>
                    <a:srgbClr val="1405D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2743200" lvl="5" indent="-457200">
                  <a:buFont typeface="Wingdings" panose="05000000000000000000" pitchFamily="2" charset="2"/>
                  <a:buChar char="v"/>
                </a:pPr>
                <a:r>
                  <a:rPr lang="en-US" sz="24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</a:rPr>
                  <a:t>Nếu x≥2a’: </a:t>
                </a:r>
                <a:endParaRPr lang="en-US" sz="2400" dirty="0" smtClean="0">
                  <a:solidFill>
                    <a:srgbClr val="1405D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252536" y="2276872"/>
                <a:ext cx="8856984" cy="2959849"/>
              </a:xfrm>
              <a:prstGeom prst="rect">
                <a:avLst/>
              </a:prstGeom>
              <a:blipFill rotWithShape="0">
                <a:blip r:embed="rId4"/>
                <a:stretch>
                  <a:fillRect t="-1443" b="-39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4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4304720"/>
              </p:ext>
            </p:extLst>
          </p:nvPr>
        </p:nvGraphicFramePr>
        <p:xfrm>
          <a:off x="3151188" y="5246688"/>
          <a:ext cx="4389437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707" name="Equation" r:id="rId5" imgW="2006280" imgH="431640" progId="Equation.DSMT4">
                  <p:embed/>
                </p:oleObj>
              </mc:Choice>
              <mc:Fallback>
                <p:oleObj name="Equation" r:id="rId5" imgW="200628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1188" y="5246688"/>
                        <a:ext cx="4389437" cy="1079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581766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9572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d)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59747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4.3.3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chữ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nhật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kép</a:t>
            </a:r>
            <a:endParaRPr lang="en-US" sz="2400" b="1" dirty="0" smtClean="0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-252536" y="2276872"/>
            <a:ext cx="88569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0" lvl="5" indent="-457200">
              <a:buFont typeface="Wingdings" panose="05000000000000000000" pitchFamily="2" charset="2"/>
              <a:buChar char="v"/>
            </a:pP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Nếu x&lt;2a’: ứng suất trong cốt thép chịu nén F’</a:t>
            </a:r>
            <a:r>
              <a:rPr lang="en-US" sz="2400" baseline="-250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chỉ đạt đến </a:t>
            </a: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’</a:t>
            </a:r>
            <a:r>
              <a:rPr lang="en-US" sz="2400" baseline="-250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a</a:t>
            </a: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&lt;R’</a:t>
            </a:r>
            <a:r>
              <a:rPr lang="en-US" sz="2400" baseline="-250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a. </a:t>
            </a:r>
          </a:p>
          <a:p>
            <a:pPr marL="2743200" lvl="5" indent="-457200">
              <a:buFont typeface="Wingdings" panose="05000000000000000000" pitchFamily="2" charset="2"/>
              <a:buChar char="v"/>
            </a:pPr>
            <a:endParaRPr lang="en-US" sz="240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5"/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Cho x=2a’ và viết phương trình momen đối với trọng tâm cốt thép F’a:</a:t>
            </a:r>
          </a:p>
          <a:p>
            <a:pPr lvl="5"/>
            <a:endParaRPr lang="en-US" sz="240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5"/>
            <a:endParaRPr lang="en-US" sz="240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5"/>
            <a:endParaRPr lang="en-US" sz="240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5"/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Từ đó suy ra: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4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1275669"/>
              </p:ext>
            </p:extLst>
          </p:nvPr>
        </p:nvGraphicFramePr>
        <p:xfrm>
          <a:off x="3344514" y="4437112"/>
          <a:ext cx="3833813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1743" name="Equation" r:id="rId4" imgW="1752480" imgH="241200" progId="Equation.DSMT4">
                  <p:embed/>
                </p:oleObj>
              </mc:Choice>
              <mc:Fallback>
                <p:oleObj name="Equation" r:id="rId4" imgW="175248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4514" y="4437112"/>
                        <a:ext cx="3833813" cy="603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0830910"/>
              </p:ext>
            </p:extLst>
          </p:nvPr>
        </p:nvGraphicFramePr>
        <p:xfrm>
          <a:off x="3455988" y="5699125"/>
          <a:ext cx="3611562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1744" name="Equation" r:id="rId6" imgW="1650960" imgH="431640" progId="Equation.DSMT4">
                  <p:embed/>
                </p:oleObj>
              </mc:Choice>
              <mc:Fallback>
                <p:oleObj name="Equation" r:id="rId6" imgW="165096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5988" y="5699125"/>
                        <a:ext cx="3611562" cy="1079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069968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9572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d)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59747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4.3.3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chữ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nhật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kép</a:t>
            </a:r>
            <a:endParaRPr lang="en-US" sz="2400" b="1" dirty="0" smtClean="0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-642974" y="2071678"/>
            <a:ext cx="95012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4"/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b="1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400" b="1" i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i="1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2400" b="1" i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: Bài toán kiểm tra cường độ</a:t>
            </a:r>
            <a:endParaRPr lang="en-US" sz="2400" b="1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i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Biết : Fa,F’a,b,h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mac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Betong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nhóm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i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thép.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Yêu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400" i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Kiểm tra khả năng chịu lực (M≤M</a:t>
            </a:r>
            <a:r>
              <a:rPr lang="en-US" sz="2400" i="1" baseline="-250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gh</a:t>
            </a:r>
            <a:r>
              <a:rPr lang="en-US" sz="2400" i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endParaRPr lang="en-US" sz="2400" i="1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4"/>
            <a:r>
              <a:rPr lang="en-US" sz="2400" i="1" u="sng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i="1" u="sng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u="sng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i="1" u="sng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27" name="Rectangle 26"/>
          <p:cNvSpPr/>
          <p:nvPr/>
        </p:nvSpPr>
        <p:spPr>
          <a:xfrm>
            <a:off x="-252537" y="4077072"/>
            <a:ext cx="918539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0" lvl="4" indent="-457200">
              <a:buFont typeface="Arial" pitchFamily="34" charset="0"/>
              <a:buChar char="•"/>
            </a:pP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  </a:t>
            </a: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</a:t>
            </a: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2286000" lvl="4" indent="-457200">
              <a:buFont typeface="Arial" pitchFamily="34" charset="0"/>
              <a:buChar char="•"/>
            </a:pPr>
            <a:endParaRPr lang="en-US" sz="240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2286000" lvl="4" indent="-457200">
              <a:buFont typeface="Arial" pitchFamily="34" charset="0"/>
              <a:buChar char="•"/>
            </a:pPr>
            <a:endParaRPr lang="en-US" sz="240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2286000" lvl="4" indent="-457200">
              <a:buFont typeface="Arial" pitchFamily="34" charset="0"/>
              <a:buChar char="•"/>
            </a:pPr>
            <a:endParaRPr lang="en-US" sz="240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2286000" lvl="4" indent="-457200">
              <a:buFont typeface="Arial" pitchFamily="34" charset="0"/>
              <a:buChar char="•"/>
            </a:pP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Nếu </a:t>
            </a: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&gt;</a:t>
            </a:r>
            <a:r>
              <a:rPr lang="en-US" sz="240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 </a:t>
            </a: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</a:t>
            </a:r>
            <a:r>
              <a:rPr lang="en-US" sz="2400" baseline="-250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0  </a:t>
            </a: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lấy = </a:t>
            </a:r>
            <a:r>
              <a:rPr lang="en-US" sz="240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</a:t>
            </a:r>
            <a:r>
              <a:rPr lang="en-US" sz="2400" baseline="-250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0  </a:t>
            </a: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=&gt; A= A</a:t>
            </a:r>
            <a:r>
              <a:rPr lang="en-US" sz="2400" baseline="-250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0 </a:t>
            </a:r>
            <a:endParaRPr lang="en-US" sz="2400" baseline="-2500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4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7732889"/>
              </p:ext>
            </p:extLst>
          </p:nvPr>
        </p:nvGraphicFramePr>
        <p:xfrm>
          <a:off x="2661461" y="4581128"/>
          <a:ext cx="3782747" cy="9608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2771" name="Equation" r:id="rId4" imgW="1942920" imgH="431640" progId="Equation.DSMT4">
                  <p:embed/>
                </p:oleObj>
              </mc:Choice>
              <mc:Fallback>
                <p:oleObj name="Equation" r:id="rId4" imgW="194292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1461" y="4581128"/>
                        <a:ext cx="3782747" cy="960877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8473078"/>
              </p:ext>
            </p:extLst>
          </p:nvPr>
        </p:nvGraphicFramePr>
        <p:xfrm>
          <a:off x="2591643" y="6248400"/>
          <a:ext cx="5292725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2772" name="Equation" r:id="rId6" imgW="2717640" imgH="253800" progId="Equation.DSMT4">
                  <p:embed/>
                </p:oleObj>
              </mc:Choice>
              <mc:Fallback>
                <p:oleObj name="Equation" r:id="rId6" imgW="271764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1643" y="6248400"/>
                        <a:ext cx="5292725" cy="5651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107326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571612"/>
            <a:ext cx="9572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lvl="2" indent="-457200"/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d) 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dạng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71546"/>
            <a:ext cx="59747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4.3.3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chữ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nhật</a:t>
            </a:r>
            <a:r>
              <a:rPr lang="en-US" sz="2400" b="1" dirty="0" smtClean="0"/>
              <a:t> </a:t>
            </a:r>
            <a:r>
              <a:rPr lang="vi-VN" sz="2400" b="1" dirty="0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kép</a:t>
            </a:r>
            <a:endParaRPr lang="en-US" sz="2400" b="1" dirty="0" smtClean="0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19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8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-252537" y="2132856"/>
                <a:ext cx="9185399" cy="403187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286000" lvl="4" indent="-457200">
                  <a:buFont typeface="Arial" pitchFamily="34" charset="0"/>
                  <a:buChar char="•"/>
                </a:pPr>
                <a:r>
                  <a:rPr lang="en-US" sz="24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</a:rPr>
                  <a:t>Nếu </a:t>
                </a:r>
                <a:r>
                  <a:rPr lang="en-US" sz="24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  <a:sym typeface="Symbol" panose="05050102010706020507" pitchFamily="18" charset="2"/>
                  </a:rPr>
                  <a:t> </a:t>
                </a:r>
                <a14:m>
                  <m:oMath xmlns:m="http://schemas.openxmlformats.org/officeDocument/2006/math">
                    <m:r>
                      <a:rPr lang="en-US" sz="2400" i="1" smtClean="0">
                        <a:solidFill>
                          <a:srgbClr val="1405D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itchFamily="34" charset="0"/>
                        <a:sym typeface="Symbol" panose="05050102010706020507" pitchFamily="18" charset="2"/>
                      </a:rPr>
                      <m:t>≤</m:t>
                    </m:r>
                  </m:oMath>
                </a14:m>
                <a:r>
                  <a:rPr lang="en-US" sz="24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  <a:sym typeface="Symbol" panose="05050102010706020507" pitchFamily="18" charset="2"/>
                  </a:rPr>
                  <a:t> </a:t>
                </a:r>
                <a:r>
                  <a:rPr lang="en-US" sz="2400" baseline="-250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  <a:sym typeface="Symbol" panose="05050102010706020507" pitchFamily="18" charset="2"/>
                  </a:rPr>
                  <a:t>0  </a:t>
                </a:r>
                <a:r>
                  <a:rPr lang="en-US" sz="24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  <a:sym typeface="Symbol" panose="05050102010706020507" pitchFamily="18" charset="2"/>
                  </a:rPr>
                  <a:t>tính x= h</a:t>
                </a:r>
                <a:r>
                  <a:rPr lang="en-US" sz="2400" baseline="-250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  <a:sym typeface="Symbol" panose="05050102010706020507" pitchFamily="18" charset="2"/>
                  </a:rPr>
                  <a:t>0  </a:t>
                </a:r>
                <a:r>
                  <a:rPr lang="en-US" sz="24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  <a:sym typeface="Symbol" panose="05050102010706020507" pitchFamily="18" charset="2"/>
                  </a:rPr>
                  <a:t>có 2 trường hợp:</a:t>
                </a:r>
              </a:p>
              <a:p>
                <a:pPr marL="2286000" lvl="4" indent="-457200">
                  <a:buFont typeface="Arial" pitchFamily="34" charset="0"/>
                  <a:buChar char="•"/>
                </a:pPr>
                <a:endParaRPr lang="en-US" sz="2400" baseline="-25000">
                  <a:solidFill>
                    <a:srgbClr val="1405D1"/>
                  </a:solidFill>
                  <a:latin typeface="Arial" pitchFamily="34" charset="0"/>
                  <a:cs typeface="Arial" pitchFamily="34" charset="0"/>
                  <a:sym typeface="Symbol" panose="05050102010706020507" pitchFamily="18" charset="2"/>
                </a:endParaRPr>
              </a:p>
              <a:p>
                <a:pPr marL="2743200" lvl="5" indent="-457200">
                  <a:buFont typeface="Wingdings" panose="05000000000000000000" pitchFamily="2" charset="2"/>
                  <a:buChar char="v"/>
                </a:pPr>
                <a:r>
                  <a:rPr lang="en-US" sz="24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</a:rPr>
                  <a:t>Nếu x</a:t>
                </a:r>
                <a14:m>
                  <m:oMath xmlns:m="http://schemas.openxmlformats.org/officeDocument/2006/math">
                    <m:r>
                      <a:rPr lang="en-US" sz="2400" i="1" smtClean="0">
                        <a:solidFill>
                          <a:srgbClr val="1405D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itchFamily="34" charset="0"/>
                      </a:rPr>
                      <m:t>≥</m:t>
                    </m:r>
                    <m:r>
                      <a:rPr lang="en-US" sz="2400" b="0" i="1" smtClean="0">
                        <a:solidFill>
                          <a:srgbClr val="1405D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itchFamily="34" charset="0"/>
                      </a:rPr>
                      <m:t>2</m:t>
                    </m:r>
                    <m:sSup>
                      <m:sSupPr>
                        <m:ctrlPr>
                          <a:rPr lang="en-US" sz="2400" b="0" i="1" smtClean="0">
                            <a:solidFill>
                              <a:srgbClr val="1405D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solidFill>
                              <a:srgbClr val="1405D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itchFamily="34" charset="0"/>
                          </a:rPr>
                          <m:t>𝑎</m:t>
                        </m:r>
                      </m:e>
                      <m:sup>
                        <m:r>
                          <a:rPr lang="en-US" sz="2400" b="0" i="1" smtClean="0">
                            <a:solidFill>
                              <a:srgbClr val="1405D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itchFamily="34" charset="0"/>
                          </a:rPr>
                          <m:t>′</m:t>
                        </m:r>
                      </m:sup>
                    </m:sSup>
                    <m:r>
                      <a:rPr lang="en-US" sz="2400" b="0" i="1" smtClean="0">
                        <a:solidFill>
                          <a:srgbClr val="1405D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itchFamily="34" charset="0"/>
                      </a:rPr>
                      <m:t> </m:t>
                    </m:r>
                  </m:oMath>
                </a14:m>
                <a:r>
                  <a:rPr lang="en-US" sz="24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</a:rPr>
                  <a:t>: ứng suất trong cốt thép chịu nén F’a đạt đến R’a. Tính A=</a:t>
                </a:r>
                <a:r>
                  <a:rPr lang="en-US" sz="240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  <a:sym typeface="Symbol" panose="05050102010706020507" pitchFamily="18" charset="2"/>
                  </a:rPr>
                  <a:t> </a:t>
                </a:r>
                <a:r>
                  <a:rPr lang="en-US" sz="24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  <a:sym typeface="Symbol" panose="05050102010706020507" pitchFamily="18" charset="2"/>
                  </a:rPr>
                  <a:t>(1-0,5). Khả năng chịu lực:</a:t>
                </a:r>
              </a:p>
              <a:p>
                <a:pPr marL="2743200" lvl="5" indent="-457200">
                  <a:buFont typeface="Wingdings" panose="05000000000000000000" pitchFamily="2" charset="2"/>
                  <a:buChar char="v"/>
                </a:pPr>
                <a:endParaRPr lang="en-US" sz="2400">
                  <a:solidFill>
                    <a:srgbClr val="1405D1"/>
                  </a:solidFill>
                  <a:latin typeface="Arial" pitchFamily="34" charset="0"/>
                  <a:cs typeface="Arial" pitchFamily="34" charset="0"/>
                  <a:sym typeface="Symbol" panose="05050102010706020507" pitchFamily="18" charset="2"/>
                </a:endParaRPr>
              </a:p>
              <a:p>
                <a:pPr marL="2743200" lvl="5" indent="-457200">
                  <a:buFont typeface="Wingdings" panose="05000000000000000000" pitchFamily="2" charset="2"/>
                  <a:buChar char="v"/>
                </a:pPr>
                <a:endParaRPr lang="en-US" sz="2400" smtClean="0">
                  <a:solidFill>
                    <a:srgbClr val="1405D1"/>
                  </a:solidFill>
                  <a:latin typeface="Arial" pitchFamily="34" charset="0"/>
                  <a:cs typeface="Arial" pitchFamily="34" charset="0"/>
                  <a:sym typeface="Symbol" panose="05050102010706020507" pitchFamily="18" charset="2"/>
                </a:endParaRPr>
              </a:p>
              <a:p>
                <a:pPr marL="2743200" lvl="5" indent="-457200">
                  <a:buFont typeface="Wingdings" panose="05000000000000000000" pitchFamily="2" charset="2"/>
                  <a:buChar char="v"/>
                </a:pPr>
                <a:r>
                  <a:rPr lang="en-US" sz="240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</a:rPr>
                  <a:t>Nếu x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rgbClr val="1405D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itchFamily="34" charset="0"/>
                      </a:rPr>
                      <m:t>&lt;</m:t>
                    </m:r>
                    <m:r>
                      <a:rPr lang="en-US" sz="2400" i="1">
                        <a:solidFill>
                          <a:srgbClr val="1405D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itchFamily="34" charset="0"/>
                      </a:rPr>
                      <m:t>2</m:t>
                    </m:r>
                    <m:sSup>
                      <m:sSupPr>
                        <m:ctrlPr>
                          <a:rPr lang="en-US" sz="2400" i="1">
                            <a:solidFill>
                              <a:srgbClr val="1405D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rgbClr val="1405D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itchFamily="34" charset="0"/>
                          </a:rPr>
                          <m:t>𝑎</m:t>
                        </m:r>
                      </m:e>
                      <m:sup>
                        <m:r>
                          <a:rPr lang="en-US" sz="2400" i="1">
                            <a:solidFill>
                              <a:srgbClr val="1405D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itchFamily="34" charset="0"/>
                          </a:rPr>
                          <m:t>′</m:t>
                        </m:r>
                      </m:sup>
                    </m:sSup>
                    <m:r>
                      <a:rPr lang="en-US" sz="2400" i="1">
                        <a:solidFill>
                          <a:srgbClr val="1405D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itchFamily="34" charset="0"/>
                      </a:rPr>
                      <m:t> </m:t>
                    </m:r>
                  </m:oMath>
                </a14:m>
                <a:r>
                  <a:rPr lang="en-US" sz="240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</a:rPr>
                  <a:t>: ứng suất trong cốt thép chịu nén F’a chỉ đạt đến </a:t>
                </a:r>
                <a:r>
                  <a:rPr lang="en-US" sz="240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  <a:sym typeface="Symbol" panose="05050102010706020507" pitchFamily="18" charset="2"/>
                  </a:rPr>
                  <a:t>’</a:t>
                </a:r>
                <a:r>
                  <a:rPr lang="en-US" sz="2400" baseline="-2500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  <a:sym typeface="Symbol" panose="05050102010706020507" pitchFamily="18" charset="2"/>
                  </a:rPr>
                  <a:t>a</a:t>
                </a:r>
                <a:r>
                  <a:rPr lang="en-US" sz="240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  <a:sym typeface="Symbol" panose="05050102010706020507" pitchFamily="18" charset="2"/>
                  </a:rPr>
                  <a:t>&lt;R’</a:t>
                </a:r>
                <a:r>
                  <a:rPr lang="en-US" sz="2400" baseline="-2500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  <a:sym typeface="Symbol" panose="05050102010706020507" pitchFamily="18" charset="2"/>
                  </a:rPr>
                  <a:t>a</a:t>
                </a:r>
                <a:r>
                  <a:rPr lang="en-US" sz="24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</a:rPr>
                  <a:t>. Lấy x=2a’. </a:t>
                </a:r>
                <a:r>
                  <a:rPr lang="en-US" sz="2400" smtClean="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  <a:sym typeface="Symbol" panose="05050102010706020507" pitchFamily="18" charset="2"/>
                  </a:rPr>
                  <a:t>Khả </a:t>
                </a:r>
                <a:r>
                  <a:rPr lang="en-US" sz="2400">
                    <a:solidFill>
                      <a:srgbClr val="1405D1"/>
                    </a:solidFill>
                    <a:latin typeface="Arial" pitchFamily="34" charset="0"/>
                    <a:cs typeface="Arial" pitchFamily="34" charset="0"/>
                    <a:sym typeface="Symbol" panose="05050102010706020507" pitchFamily="18" charset="2"/>
                  </a:rPr>
                  <a:t>năng chịu lực:</a:t>
                </a:r>
                <a:endParaRPr lang="en-US" sz="2400">
                  <a:solidFill>
                    <a:srgbClr val="1405D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2743200" lvl="5" indent="-457200">
                  <a:buFont typeface="Wingdings" panose="05000000000000000000" pitchFamily="2" charset="2"/>
                  <a:buChar char="v"/>
                </a:pPr>
                <a:endParaRPr lang="en-US" sz="2400" smtClean="0">
                  <a:solidFill>
                    <a:srgbClr val="1405D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252537" y="2132856"/>
                <a:ext cx="9185399" cy="4031873"/>
              </a:xfrm>
              <a:prstGeom prst="rect">
                <a:avLst/>
              </a:prstGeom>
              <a:blipFill rotWithShape="0">
                <a:blip r:embed="rId4"/>
                <a:stretch>
                  <a:fillRect t="-1210" r="-9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5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4989809"/>
              </p:ext>
            </p:extLst>
          </p:nvPr>
        </p:nvGraphicFramePr>
        <p:xfrm>
          <a:off x="3351213" y="3986213"/>
          <a:ext cx="4995862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3789" name="Equation" r:id="rId5" imgW="2565360" imgH="241200" progId="Equation.DSMT4">
                  <p:embed/>
                </p:oleObj>
              </mc:Choice>
              <mc:Fallback>
                <p:oleObj name="Equation" r:id="rId5" imgW="256536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1213" y="3986213"/>
                        <a:ext cx="4995862" cy="5365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3900552"/>
              </p:ext>
            </p:extLst>
          </p:nvPr>
        </p:nvGraphicFramePr>
        <p:xfrm>
          <a:off x="3419872" y="5838825"/>
          <a:ext cx="3733800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3790" name="Equation" r:id="rId7" imgW="1917360" imgH="241200" progId="Equation.DSMT4">
                  <p:embed/>
                </p:oleObj>
              </mc:Choice>
              <mc:Fallback>
                <p:oleObj name="Equation" r:id="rId7" imgW="191736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872" y="5838825"/>
                        <a:ext cx="3733800" cy="5365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939152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857364"/>
            <a:ext cx="8501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chữ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T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gặp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đổ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trục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.. 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58" y="1000108"/>
            <a:ext cx="686438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4.4.Cấu </a:t>
            </a:r>
            <a:r>
              <a:rPr lang="en-US" sz="2400" b="1" u="sng" dirty="0" err="1" smtClean="0"/>
              <a:t>kiện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chịu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uốn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tiết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diện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chữ</a:t>
            </a:r>
            <a:r>
              <a:rPr lang="en-US" sz="2400" b="1" u="sng" dirty="0" smtClean="0"/>
              <a:t> T</a:t>
            </a:r>
          </a:p>
          <a:p>
            <a:r>
              <a:rPr lang="en-US" sz="2400" b="1" dirty="0" smtClean="0"/>
              <a:t>     4.4.1 </a:t>
            </a:r>
            <a:r>
              <a:rPr lang="en-US" sz="2400" b="1" dirty="0" err="1" smtClean="0"/>
              <a:t>Khái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niệm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chung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và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đặc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điểm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cấu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tạo</a:t>
            </a:r>
            <a:endParaRPr lang="en-US" sz="2400" b="1" dirty="0" smtClean="0"/>
          </a:p>
        </p:txBody>
      </p:sp>
      <p:pic>
        <p:nvPicPr>
          <p:cNvPr id="3430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798632"/>
            <a:ext cx="8786846" cy="3445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1844824"/>
            <a:ext cx="85010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chữ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T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gồm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sườn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nằm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nén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sẽ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betong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nén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so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chữ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nhật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bxh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nằm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kéo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sẽ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cường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vẫn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chữ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nhật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4406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4845220"/>
            <a:ext cx="8037513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Rectangle 15"/>
          <p:cNvSpPr/>
          <p:nvPr/>
        </p:nvSpPr>
        <p:spPr>
          <a:xfrm>
            <a:off x="357158" y="1000108"/>
            <a:ext cx="686438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4.4.Cấu </a:t>
            </a:r>
            <a:r>
              <a:rPr lang="en-US" sz="2400" b="1" u="sng" dirty="0" err="1" smtClean="0"/>
              <a:t>kiện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chịu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uốn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tiết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diện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chữ</a:t>
            </a:r>
            <a:r>
              <a:rPr lang="en-US" sz="2400" b="1" u="sng" dirty="0" smtClean="0"/>
              <a:t> T</a:t>
            </a:r>
          </a:p>
          <a:p>
            <a:r>
              <a:rPr lang="en-US" sz="2400" b="1" dirty="0" smtClean="0"/>
              <a:t>     4.4.1 </a:t>
            </a:r>
            <a:r>
              <a:rPr lang="en-US" sz="2400" b="1" dirty="0" err="1" smtClean="0"/>
              <a:t>Khái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niệm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chung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và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đặc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điểm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cấu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tạo</a:t>
            </a:r>
            <a:endParaRPr lang="en-US" sz="2400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42910" y="2150526"/>
            <a:ext cx="8501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Khi tính toán cần hạn chế bề rộng cánh b’ để đảm bảo cánh cùng tham gia chịu lực với sườn.</a:t>
            </a:r>
            <a:endParaRPr lang="en-US" sz="2400" baseline="-250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5559" y="2996952"/>
            <a:ext cx="7953037" cy="230425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357158" y="1000108"/>
            <a:ext cx="686438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4.4.Cấu </a:t>
            </a:r>
            <a:r>
              <a:rPr lang="en-US" sz="2400" b="1" u="sng" dirty="0" err="1" smtClean="0"/>
              <a:t>kiện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chịu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uốn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tiết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diện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chữ</a:t>
            </a:r>
            <a:r>
              <a:rPr lang="en-US" sz="2400" b="1" u="sng" dirty="0" smtClean="0"/>
              <a:t> T</a:t>
            </a:r>
          </a:p>
          <a:p>
            <a:r>
              <a:rPr lang="en-US" sz="2400" b="1" dirty="0" smtClean="0"/>
              <a:t>     4.4.1 </a:t>
            </a:r>
            <a:r>
              <a:rPr lang="en-US" sz="2400" b="1" dirty="0" err="1" smtClean="0"/>
              <a:t>Khái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niệm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chung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và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đặc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điểm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cấu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tạo</a:t>
            </a:r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42503236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" name="Rectangle 16"/>
          <p:cNvSpPr/>
          <p:nvPr/>
        </p:nvSpPr>
        <p:spPr>
          <a:xfrm>
            <a:off x="357158" y="1000108"/>
            <a:ext cx="599074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4.4.Cấu </a:t>
            </a:r>
            <a:r>
              <a:rPr lang="en-US" sz="2400" b="1" u="sng" dirty="0" err="1" smtClean="0"/>
              <a:t>kiện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chịu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uốn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có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tiết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diện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chữ</a:t>
            </a:r>
            <a:r>
              <a:rPr lang="en-US" sz="2400" b="1" u="sng" dirty="0" smtClean="0"/>
              <a:t> T</a:t>
            </a:r>
          </a:p>
          <a:p>
            <a:r>
              <a:rPr lang="en-US" sz="2400" b="1" smtClean="0"/>
              <a:t>     4.4.2 Tính toán tiết diện chữ T.</a:t>
            </a:r>
            <a:endParaRPr lang="en-US" sz="2400" b="1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185" y="1997652"/>
            <a:ext cx="8425454" cy="21154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185" y="4129074"/>
            <a:ext cx="2504762" cy="167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4668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4963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     4.4.2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toán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chữ</a:t>
            </a:r>
            <a:r>
              <a:rPr lang="en-US" sz="2400" b="1" dirty="0" smtClean="0"/>
              <a:t> T</a:t>
            </a:r>
          </a:p>
        </p:txBody>
      </p:sp>
      <p:pic>
        <p:nvPicPr>
          <p:cNvPr id="34509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1500174"/>
            <a:ext cx="7904163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TextBox 19"/>
          <p:cNvSpPr txBox="1"/>
          <p:nvPr/>
        </p:nvSpPr>
        <p:spPr>
          <a:xfrm>
            <a:off x="285720" y="4214818"/>
            <a:ext cx="85010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buAutoNum type="alphaLcParenR"/>
            </a:pPr>
            <a:r>
              <a:rPr lang="en-US" sz="2400" b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400" b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b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trục</a:t>
            </a:r>
            <a:r>
              <a:rPr lang="en-US" sz="2400" b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hòa</a:t>
            </a:r>
            <a:r>
              <a:rPr lang="en-US" sz="2400" b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qua </a:t>
            </a:r>
            <a:r>
              <a:rPr lang="en-US" sz="2400" b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cánh</a:t>
            </a:r>
            <a:r>
              <a:rPr lang="en-US" sz="2400" b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914400" lvl="1" indent="-457200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như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chữ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nhật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b’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x h</a:t>
            </a:r>
          </a:p>
          <a:p>
            <a:pPr marL="914400" lvl="1" indent="-457200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marL="914400" lvl="1" indent="-457200">
              <a:buAutoNum type="alphaLcParenR" startAt="2"/>
            </a:pPr>
            <a:r>
              <a:rPr lang="en-US" sz="2400" b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400" b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b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trục</a:t>
            </a:r>
            <a:r>
              <a:rPr lang="en-US" sz="2400" b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hòa</a:t>
            </a:r>
            <a:r>
              <a:rPr lang="en-US" sz="2400" b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qua </a:t>
            </a:r>
            <a:r>
              <a:rPr lang="en-US" sz="2400" b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cánh</a:t>
            </a:r>
            <a:r>
              <a:rPr lang="en-US" sz="2400" b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1371600" lvl="2" indent="-457200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chữ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T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4963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     4.1.2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toán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chữ</a:t>
            </a:r>
            <a:r>
              <a:rPr lang="en-US" sz="2400" b="1" dirty="0" smtClean="0"/>
              <a:t> 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1490330"/>
            <a:ext cx="7697133" cy="523370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0" y="908720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b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c) Các dạng bài toán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299" y="1268760"/>
            <a:ext cx="7856394" cy="5581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9148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0" y="908720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b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c) Các dạng bài toán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299" y="1650141"/>
            <a:ext cx="8003605" cy="4414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2378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6907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 smtClean="0"/>
              <a:t>4.5. </a:t>
            </a:r>
            <a:r>
              <a:rPr lang="en-US" sz="2400" b="1" u="sng" dirty="0" err="1" smtClean="0"/>
              <a:t>Tính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toán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cường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độ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trên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tiết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diện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nghiêng</a:t>
            </a:r>
            <a:endParaRPr lang="en-US" sz="2400" b="1" u="sng" dirty="0" smtClean="0"/>
          </a:p>
        </p:txBody>
      </p:sp>
      <p:pic>
        <p:nvPicPr>
          <p:cNvPr id="347138" name="Picture 2" descr="C:\Users\PHONG\Desktop\image0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1" y="1571612"/>
            <a:ext cx="6734020" cy="507209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65165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     4.5.1 </a:t>
            </a:r>
            <a:r>
              <a:rPr lang="en-US" sz="2400" b="1" dirty="0" err="1" smtClean="0"/>
              <a:t>Sự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phá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hoại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theo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nghiêng</a:t>
            </a:r>
            <a:r>
              <a:rPr lang="en-US" sz="2400" b="1" dirty="0" smtClean="0"/>
              <a:t>.</a:t>
            </a:r>
          </a:p>
        </p:txBody>
      </p:sp>
      <p:pic>
        <p:nvPicPr>
          <p:cNvPr id="34816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2500306"/>
            <a:ext cx="4000496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16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1571612"/>
            <a:ext cx="3843335" cy="291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16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572008"/>
            <a:ext cx="4143404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65165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     4.5.1 </a:t>
            </a:r>
            <a:r>
              <a:rPr lang="en-US" sz="2400" b="1" dirty="0" err="1" smtClean="0"/>
              <a:t>Sự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phá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hoại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theo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nghiêng</a:t>
            </a:r>
            <a:r>
              <a:rPr lang="en-US" sz="2400" b="1" dirty="0" smtClean="0"/>
              <a:t>.</a:t>
            </a:r>
          </a:p>
        </p:txBody>
      </p:sp>
      <p:pic>
        <p:nvPicPr>
          <p:cNvPr id="3491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1714488"/>
            <a:ext cx="5643602" cy="2920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TextBox 18"/>
          <p:cNvSpPr txBox="1"/>
          <p:nvPr/>
        </p:nvSpPr>
        <p:spPr>
          <a:xfrm>
            <a:off x="642910" y="4645422"/>
            <a:ext cx="85010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uốn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quay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xung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quanh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nén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còn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dọc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qua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khe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nứt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nghiêng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chống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nghiêng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41280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     4.5.2 </a:t>
            </a:r>
            <a:r>
              <a:rPr lang="en-US" sz="2400" b="1" dirty="0" err="1" smtClean="0"/>
              <a:t>Điều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toán</a:t>
            </a:r>
            <a:endParaRPr lang="en-US" sz="2400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642910" y="1500174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xiên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350210" name="Object 5"/>
          <p:cNvGraphicFramePr>
            <a:graphicFrameLocks noChangeAspect="1"/>
          </p:cNvGraphicFramePr>
          <p:nvPr/>
        </p:nvGraphicFramePr>
        <p:xfrm>
          <a:off x="2500298" y="2000240"/>
          <a:ext cx="3678238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0282" name="Equation" r:id="rId4" imgW="1536480" imgH="228600" progId="Equation.DSMT4">
                  <p:embed/>
                </p:oleObj>
              </mc:Choice>
              <mc:Fallback>
                <p:oleObj name="Equation" r:id="rId4" imgW="1536480" imgH="2286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0298" y="2000240"/>
                        <a:ext cx="3678238" cy="547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642910" y="2500306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5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42910" y="3357562"/>
            <a:ext cx="85010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                  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thân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betong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ngang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chỉ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bố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               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kích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thước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mac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betong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thỏa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50211" name="Object 5"/>
          <p:cNvGraphicFramePr>
            <a:graphicFrameLocks noChangeAspect="1"/>
          </p:cNvGraphicFramePr>
          <p:nvPr/>
        </p:nvGraphicFramePr>
        <p:xfrm>
          <a:off x="2143108" y="3381378"/>
          <a:ext cx="2006600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0283" name="Equation" r:id="rId6" imgW="838080" imgH="228600" progId="Equation.DSMT4">
                  <p:embed/>
                </p:oleObj>
              </mc:Choice>
              <mc:Fallback>
                <p:oleObj name="Equation" r:id="rId6" imgW="838080" imgH="22860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3108" y="3381378"/>
                        <a:ext cx="2006600" cy="547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5"/>
          <p:cNvGraphicFramePr>
            <a:graphicFrameLocks noChangeAspect="1"/>
          </p:cNvGraphicFramePr>
          <p:nvPr/>
        </p:nvGraphicFramePr>
        <p:xfrm>
          <a:off x="2000232" y="4810138"/>
          <a:ext cx="2005013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0284" name="Equation" r:id="rId8" imgW="838080" imgH="228600" progId="Equation.DSMT4">
                  <p:embed/>
                </p:oleObj>
              </mc:Choice>
              <mc:Fallback>
                <p:oleObj name="Equation" r:id="rId8" imgW="838080" imgH="22860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32" y="4810138"/>
                        <a:ext cx="2005013" cy="547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75745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     4.5.3 </a:t>
            </a:r>
            <a:r>
              <a:rPr lang="en-US" sz="2400" b="1" dirty="0" err="1" smtClean="0"/>
              <a:t>Điều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cường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độ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trên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nghiêng</a:t>
            </a:r>
            <a:r>
              <a:rPr lang="en-US" sz="2400" b="1" dirty="0" smtClean="0"/>
              <a:t>.</a:t>
            </a:r>
          </a:p>
        </p:txBody>
      </p:sp>
      <p:pic>
        <p:nvPicPr>
          <p:cNvPr id="35225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50" y="1638300"/>
            <a:ext cx="51435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TextBox 17"/>
          <p:cNvSpPr txBox="1"/>
          <p:nvPr/>
        </p:nvSpPr>
        <p:spPr>
          <a:xfrm>
            <a:off x="642910" y="5286388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cân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bằng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35225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3971421"/>
              </p:ext>
            </p:extLst>
          </p:nvPr>
        </p:nvGraphicFramePr>
        <p:xfrm>
          <a:off x="2297113" y="5857875"/>
          <a:ext cx="3798887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2283" name="Equation" r:id="rId5" imgW="1587240" imgH="228600" progId="Equation.DSMT4">
                  <p:embed/>
                </p:oleObj>
              </mc:Choice>
              <mc:Fallback>
                <p:oleObj name="Equation" r:id="rId5" imgW="1587240" imgH="2286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97113" y="5857875"/>
                        <a:ext cx="3798887" cy="547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642910" y="1643050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đai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52259" name="Object 5"/>
          <p:cNvGraphicFramePr>
            <a:graphicFrameLocks noChangeAspect="1"/>
          </p:cNvGraphicFramePr>
          <p:nvPr/>
        </p:nvGraphicFramePr>
        <p:xfrm>
          <a:off x="3227388" y="2255838"/>
          <a:ext cx="2127250" cy="608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3354" name="Equation" r:id="rId4" imgW="888840" imgH="253800" progId="Equation.DSMT4">
                  <p:embed/>
                </p:oleObj>
              </mc:Choice>
              <mc:Fallback>
                <p:oleObj name="Equation" r:id="rId4" imgW="888840" imgH="2538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7388" y="2255838"/>
                        <a:ext cx="2127250" cy="6080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642910" y="2928934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xi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xiên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2" name="Object 5"/>
          <p:cNvGraphicFramePr>
            <a:graphicFrameLocks noChangeAspect="1"/>
          </p:cNvGraphicFramePr>
          <p:nvPr/>
        </p:nvGraphicFramePr>
        <p:xfrm>
          <a:off x="2720975" y="3500438"/>
          <a:ext cx="3008313" cy="608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3355" name="Equation" r:id="rId6" imgW="1257120" imgH="253800" progId="Equation.DSMT4">
                  <p:embed/>
                </p:oleObj>
              </mc:Choice>
              <mc:Fallback>
                <p:oleObj name="Equation" r:id="rId6" imgW="1257120" imgH="25380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0975" y="3500438"/>
                        <a:ext cx="3008313" cy="6080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2910" y="4214818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en-US" sz="2400" baseline="-2500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 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Betong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4218006"/>
              </p:ext>
            </p:extLst>
          </p:nvPr>
        </p:nvGraphicFramePr>
        <p:xfrm>
          <a:off x="3162300" y="4660900"/>
          <a:ext cx="197485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3356" name="Equation" r:id="rId8" imgW="825480" imgH="419040" progId="Equation.DSMT4">
                  <p:embed/>
                </p:oleObj>
              </mc:Choice>
              <mc:Fallback>
                <p:oleObj name="Equation" r:id="rId8" imgW="825480" imgH="41904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2300" y="4660900"/>
                        <a:ext cx="1974850" cy="1003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72507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     4.5.4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toán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đai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khi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không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xiên</a:t>
            </a:r>
            <a:r>
              <a:rPr lang="en-US" sz="2400" b="1" dirty="0" smtClean="0"/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2910" y="1928802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(4.35)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trở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graphicFrame>
        <p:nvGraphicFramePr>
          <p:cNvPr id="35225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5226438"/>
              </p:ext>
            </p:extLst>
          </p:nvPr>
        </p:nvGraphicFramePr>
        <p:xfrm>
          <a:off x="3714744" y="2643182"/>
          <a:ext cx="3219450" cy="261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4330" name="Equation" r:id="rId4" imgW="1346040" imgH="1091880" progId="Equation.DSMT4">
                  <p:embed/>
                </p:oleObj>
              </mc:Choice>
              <mc:Fallback>
                <p:oleObj name="Equation" r:id="rId4" imgW="1346040" imgH="109188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4744" y="2643182"/>
                        <a:ext cx="3219450" cy="2616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1000100" y="4000504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786050" y="5357826"/>
            <a:ext cx="8501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u 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Khoảng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đai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C: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bằng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nghiêng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trục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57158" y="1428736"/>
            <a:ext cx="74703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        a. </a:t>
            </a:r>
            <a:r>
              <a:rPr lang="en-US" sz="2400" b="1" dirty="0" err="1" smtClean="0"/>
              <a:t>Xác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định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tiết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nghiêng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nguy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hiểm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nhất</a:t>
            </a:r>
            <a:r>
              <a:rPr lang="en-US" sz="2400" b="1" dirty="0" smtClean="0"/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642910" y="1643050"/>
            <a:ext cx="8501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Gọi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                             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1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thị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Q-C:</a:t>
            </a:r>
          </a:p>
        </p:txBody>
      </p:sp>
      <p:graphicFrame>
        <p:nvGraphicFramePr>
          <p:cNvPr id="352259" name="Object 5"/>
          <p:cNvGraphicFramePr>
            <a:graphicFrameLocks noChangeAspect="1"/>
          </p:cNvGraphicFramePr>
          <p:nvPr/>
        </p:nvGraphicFramePr>
        <p:xfrm>
          <a:off x="1785918" y="1357298"/>
          <a:ext cx="2976562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5354" name="Equation" r:id="rId4" imgW="1244520" imgH="419040" progId="Equation.DSMT4">
                  <p:embed/>
                </p:oleObj>
              </mc:Choice>
              <mc:Fallback>
                <p:oleObj name="Equation" r:id="rId4" imgW="1244520" imgH="41904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5918" y="1357298"/>
                        <a:ext cx="2976562" cy="1003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55331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28860" y="3000372"/>
            <a:ext cx="4238625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642910" y="1643050"/>
            <a:ext cx="8501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C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như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2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/>
        </p:nvGraphicFramePr>
        <p:xfrm>
          <a:off x="2500298" y="2428868"/>
          <a:ext cx="4054589" cy="21431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6403" name="Equation" r:id="rId4" imgW="1777680" imgH="939600" progId="Equation.DSMT4">
                  <p:embed/>
                </p:oleObj>
              </mc:Choice>
              <mc:Fallback>
                <p:oleObj name="Equation" r:id="rId4" imgW="1777680" imgH="93960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0298" y="2428868"/>
                        <a:ext cx="4054589" cy="214314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642910" y="4643446"/>
            <a:ext cx="85010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khả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năng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nghiêng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yếu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2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graphicFrame>
        <p:nvGraphicFramePr>
          <p:cNvPr id="23" name="Object 22"/>
          <p:cNvGraphicFramePr>
            <a:graphicFrameLocks noChangeAspect="1"/>
          </p:cNvGraphicFramePr>
          <p:nvPr/>
        </p:nvGraphicFramePr>
        <p:xfrm>
          <a:off x="3068638" y="5405456"/>
          <a:ext cx="24892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6404" name="Equation" r:id="rId6" imgW="1091880" imgH="291960" progId="Equation.DSMT4">
                  <p:embed/>
                </p:oleObj>
              </mc:Choice>
              <mc:Fallback>
                <p:oleObj name="Equation" r:id="rId6" imgW="1091880" imgH="29196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8638" y="5405456"/>
                        <a:ext cx="2489200" cy="666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72507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     4.5.4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toán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đai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khi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không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xiên</a:t>
            </a:r>
            <a:r>
              <a:rPr lang="en-US" sz="2400" b="1" dirty="0" smtClean="0"/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2910" y="1928802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bước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toán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352259" name="Object 5"/>
          <p:cNvGraphicFramePr>
            <a:graphicFrameLocks noChangeAspect="1"/>
          </p:cNvGraphicFramePr>
          <p:nvPr/>
        </p:nvGraphicFramePr>
        <p:xfrm>
          <a:off x="3357554" y="2428868"/>
          <a:ext cx="3887788" cy="2341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474" name="Equation" r:id="rId4" imgW="1625400" imgH="977760" progId="Equation.DSMT4">
                  <p:embed/>
                </p:oleObj>
              </mc:Choice>
              <mc:Fallback>
                <p:oleObj name="Equation" r:id="rId4" imgW="1625400" imgH="97776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7554" y="2428868"/>
                        <a:ext cx="3887788" cy="23415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Rectangle 26"/>
          <p:cNvSpPr/>
          <p:nvPr/>
        </p:nvSpPr>
        <p:spPr>
          <a:xfrm>
            <a:off x="357158" y="1428736"/>
            <a:ext cx="52341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        b.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khoảng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cách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bước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đai</a:t>
            </a:r>
            <a:endParaRPr lang="en-US" sz="2400" b="1" dirty="0" smtClean="0"/>
          </a:p>
        </p:txBody>
      </p:sp>
      <p:sp>
        <p:nvSpPr>
          <p:cNvPr id="20" name="TextBox 19"/>
          <p:cNvSpPr txBox="1"/>
          <p:nvPr/>
        </p:nvSpPr>
        <p:spPr>
          <a:xfrm>
            <a:off x="642910" y="4714884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Bước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22" name="Object 5"/>
          <p:cNvGraphicFramePr>
            <a:graphicFrameLocks noChangeAspect="1"/>
          </p:cNvGraphicFramePr>
          <p:nvPr/>
        </p:nvGraphicFramePr>
        <p:xfrm>
          <a:off x="3613150" y="5154613"/>
          <a:ext cx="2946400" cy="1065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475" name="Equation" r:id="rId6" imgW="1231560" imgH="444240" progId="Equation.DSMT4">
                  <p:embed/>
                </p:oleObj>
              </mc:Choice>
              <mc:Fallback>
                <p:oleObj name="Equation" r:id="rId6" imgW="1231560" imgH="44424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3150" y="5154613"/>
                        <a:ext cx="2946400" cy="10652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72507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     4.5.4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toán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đai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khi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không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xiên</a:t>
            </a:r>
            <a:r>
              <a:rPr lang="en-US" sz="2400" b="1" dirty="0" smtClean="0"/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2910" y="1928802"/>
            <a:ext cx="8501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Khoảng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đai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1"/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-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đoạn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57158" y="1428736"/>
            <a:ext cx="52341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        b.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khoảng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cách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bước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đai</a:t>
            </a:r>
            <a:endParaRPr lang="en-US" sz="2400" b="1" dirty="0" smtClean="0"/>
          </a:p>
        </p:txBody>
      </p:sp>
      <p:graphicFrame>
        <p:nvGraphicFramePr>
          <p:cNvPr id="360452" name="Object 5"/>
          <p:cNvGraphicFramePr>
            <a:graphicFrameLocks noChangeAspect="1"/>
          </p:cNvGraphicFramePr>
          <p:nvPr/>
        </p:nvGraphicFramePr>
        <p:xfrm>
          <a:off x="2584450" y="2786058"/>
          <a:ext cx="5435600" cy="2249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500" name="Equation" r:id="rId4" imgW="2273040" imgH="939600" progId="Equation.DSMT4">
                  <p:embed/>
                </p:oleObj>
              </mc:Choice>
              <mc:Fallback>
                <p:oleObj name="Equation" r:id="rId4" imgW="2273040" imgH="9396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4450" y="2786058"/>
                        <a:ext cx="5435600" cy="22494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42910" y="5072074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-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đoạn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còn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sz="2400" i="1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24" name="Object 5"/>
          <p:cNvGraphicFramePr>
            <a:graphicFrameLocks noChangeAspect="1"/>
          </p:cNvGraphicFramePr>
          <p:nvPr/>
        </p:nvGraphicFramePr>
        <p:xfrm>
          <a:off x="2571750" y="5548335"/>
          <a:ext cx="5435600" cy="109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501" name="Equation" r:id="rId6" imgW="2273040" imgH="457200" progId="Equation.DSMT4">
                  <p:embed/>
                </p:oleObj>
              </mc:Choice>
              <mc:Fallback>
                <p:oleObj name="Equation" r:id="rId6" imgW="2273040" imgH="45720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750" y="5548335"/>
                        <a:ext cx="5435600" cy="1095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72507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     4.5.4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toán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đai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khi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không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đặt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xiên</a:t>
            </a:r>
            <a:r>
              <a:rPr lang="en-US" sz="2400" b="1" dirty="0" smtClean="0"/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2910" y="1928802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Khoảng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kế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cốt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đai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57158" y="1428736"/>
            <a:ext cx="52341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        b.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khoảng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cách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bước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đai</a:t>
            </a:r>
            <a:endParaRPr lang="en-US" sz="2400" b="1" dirty="0" smtClean="0"/>
          </a:p>
        </p:txBody>
      </p:sp>
      <p:graphicFrame>
        <p:nvGraphicFramePr>
          <p:cNvPr id="24" name="Object 5"/>
          <p:cNvGraphicFramePr>
            <a:graphicFrameLocks noChangeAspect="1"/>
          </p:cNvGraphicFramePr>
          <p:nvPr/>
        </p:nvGraphicFramePr>
        <p:xfrm>
          <a:off x="2928926" y="2500306"/>
          <a:ext cx="3340100" cy="608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1499" name="Equation" r:id="rId4" imgW="1396800" imgH="253800" progId="Equation.DSMT4">
                  <p:embed/>
                </p:oleObj>
              </mc:Choice>
              <mc:Fallback>
                <p:oleObj name="Equation" r:id="rId4" imgW="1396800" imgH="2538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8926" y="2500306"/>
                        <a:ext cx="3340100" cy="6080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61476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472" y="3571876"/>
            <a:ext cx="7932737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41777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     4.5.5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toán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xiên</a:t>
            </a:r>
            <a:r>
              <a:rPr lang="en-US" sz="2400" b="1" dirty="0" smtClean="0"/>
              <a:t>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57158" y="1428736"/>
            <a:ext cx="41585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        a. </a:t>
            </a:r>
            <a:r>
              <a:rPr lang="en-US" sz="2400" b="1" dirty="0" err="1" smtClean="0"/>
              <a:t>Xác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định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đoạn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bố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trí</a:t>
            </a:r>
            <a:endParaRPr lang="en-US" sz="2400" b="1" dirty="0" smtClean="0"/>
          </a:p>
        </p:txBody>
      </p:sp>
      <p:pic>
        <p:nvPicPr>
          <p:cNvPr id="3624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3" y="2000240"/>
            <a:ext cx="4458781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41777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     4.5.5 </a:t>
            </a:r>
            <a:r>
              <a:rPr lang="en-US" sz="2400" b="1" dirty="0" err="1" smtClean="0"/>
              <a:t>Tính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toán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xiên</a:t>
            </a:r>
            <a:r>
              <a:rPr lang="en-US" sz="2400" b="1" dirty="0" smtClean="0"/>
              <a:t>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57158" y="1428736"/>
            <a:ext cx="37673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        b. </a:t>
            </a:r>
            <a:r>
              <a:rPr lang="en-US" sz="2400" b="1" dirty="0" err="1" smtClean="0"/>
              <a:t>Diện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tích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cốt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xiên</a:t>
            </a:r>
            <a:endParaRPr lang="en-US" sz="2400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642910" y="1928802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363522" name="Object 5"/>
          <p:cNvGraphicFramePr>
            <a:graphicFrameLocks noChangeAspect="1"/>
          </p:cNvGraphicFramePr>
          <p:nvPr/>
        </p:nvGraphicFramePr>
        <p:xfrm>
          <a:off x="3000364" y="2643182"/>
          <a:ext cx="3067050" cy="170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3546" name="Equation" r:id="rId4" imgW="1282680" imgH="711000" progId="Equation.DSMT4">
                  <p:embed/>
                </p:oleObj>
              </mc:Choice>
              <mc:Fallback>
                <p:oleObj name="Equation" r:id="rId4" imgW="1282680" imgH="7110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0364" y="2643182"/>
                        <a:ext cx="3067050" cy="1701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4: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kiện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chịu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uốn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357158" y="1000108"/>
            <a:ext cx="74398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smtClean="0"/>
              <a:t>     4.5.6 Kiểm tra cường độ trên tiết diện nghiêng </a:t>
            </a:r>
          </a:p>
          <a:p>
            <a:r>
              <a:rPr lang="en-US" sz="2400" b="1" smtClean="0"/>
              <a:t>theo momen.</a:t>
            </a:r>
            <a:endParaRPr lang="en-US" sz="2400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972" y="1988840"/>
            <a:ext cx="8753475" cy="2544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9077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2564904"/>
            <a:ext cx="8712967" cy="1067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itchFamily="18" charset="0"/>
                <a:cs typeface="Times New Roman" pitchFamily="18" charset="0"/>
              </a:rPr>
              <a:t>Thank you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11081</TotalTime>
  <Words>3211</Words>
  <Application>Microsoft Office PowerPoint</Application>
  <PresentationFormat>On-screen Show (4:3)</PresentationFormat>
  <Paragraphs>524</Paragraphs>
  <Slides>61</Slides>
  <Notes>59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61</vt:i4>
      </vt:variant>
    </vt:vector>
  </HeadingPairs>
  <TitlesOfParts>
    <vt:vector size="72" baseType="lpstr">
      <vt:lpstr>Arial</vt:lpstr>
      <vt:lpstr>Calibri</vt:lpstr>
      <vt:lpstr>Cambria Math</vt:lpstr>
      <vt:lpstr>Constantia</vt:lpstr>
      <vt:lpstr>Symbol</vt:lpstr>
      <vt:lpstr>Times New Roman</vt:lpstr>
      <vt:lpstr>Wingdings</vt:lpstr>
      <vt:lpstr>Wingdings 2</vt:lpstr>
      <vt:lpstr>Flow</vt:lpstr>
      <vt:lpstr>Equation</vt:lpstr>
      <vt:lpstr>MathType 7.0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TIỂU LUẬN NHÓM 10</dc:title>
  <dc:creator>Humada</dc:creator>
  <cp:lastModifiedBy>User</cp:lastModifiedBy>
  <cp:revision>1453</cp:revision>
  <dcterms:created xsi:type="dcterms:W3CDTF">2011-12-23T17:11:33Z</dcterms:created>
  <dcterms:modified xsi:type="dcterms:W3CDTF">2021-01-05T16:05:14Z</dcterms:modified>
</cp:coreProperties>
</file>