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265" r:id="rId2"/>
    <p:sldId id="266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57" r:id="rId16"/>
    <p:sldId id="258" r:id="rId17"/>
    <p:sldId id="259" r:id="rId18"/>
    <p:sldId id="260" r:id="rId19"/>
    <p:sldId id="261" r:id="rId20"/>
    <p:sldId id="262" r:id="rId21"/>
    <p:sldId id="263" r:id="rId22"/>
    <p:sldId id="279" r:id="rId23"/>
    <p:sldId id="280" r:id="rId24"/>
    <p:sldId id="281" r:id="rId25"/>
    <p:sldId id="306" r:id="rId26"/>
    <p:sldId id="282" r:id="rId27"/>
    <p:sldId id="283" r:id="rId28"/>
    <p:sldId id="284" r:id="rId29"/>
    <p:sldId id="307" r:id="rId30"/>
    <p:sldId id="308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300" r:id="rId45"/>
    <p:sldId id="301" r:id="rId46"/>
    <p:sldId id="302" r:id="rId47"/>
    <p:sldId id="303" r:id="rId48"/>
    <p:sldId id="304" r:id="rId49"/>
    <p:sldId id="305" r:id="rId5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50" d="100"/>
          <a:sy n="50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wmf"/><Relationship Id="rId2" Type="http://schemas.openxmlformats.org/officeDocument/2006/relationships/image" Target="../media/image56.wmf"/><Relationship Id="rId1" Type="http://schemas.openxmlformats.org/officeDocument/2006/relationships/image" Target="../media/image55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69.wmf"/><Relationship Id="rId2" Type="http://schemas.openxmlformats.org/officeDocument/2006/relationships/image" Target="../media/image68.wmf"/><Relationship Id="rId1" Type="http://schemas.openxmlformats.org/officeDocument/2006/relationships/image" Target="../media/image67.wmf"/><Relationship Id="rId4" Type="http://schemas.openxmlformats.org/officeDocument/2006/relationships/image" Target="../media/image4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071B26-EC92-4F60-A3CF-998C491C266D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64C89D-A4A0-4308-BF26-398E22344AA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57979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="" xmlns:a16="http://schemas.microsoft.com/office/drawing/2014/main" id="{7BD23B7E-08E0-4986-A2AA-276A04A09A4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25AE1D8-D36B-4815-B83C-FA731AC0E362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18435" name="Rectangle 2">
            <a:extLst>
              <a:ext uri="{FF2B5EF4-FFF2-40B4-BE49-F238E27FC236}">
                <a16:creationId xmlns="" xmlns:a16="http://schemas.microsoft.com/office/drawing/2014/main" id="{504847D8-1022-46FF-9B4F-691E128B605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6" name="Rectangle 3">
            <a:extLst>
              <a:ext uri="{FF2B5EF4-FFF2-40B4-BE49-F238E27FC236}">
                <a16:creationId xmlns="" xmlns:a16="http://schemas.microsoft.com/office/drawing/2014/main" id="{731D5FD9-CB19-4332-9E8A-945BA0A11C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0642402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="" xmlns:a16="http://schemas.microsoft.com/office/drawing/2014/main" id="{B3F12F84-1FCD-4288-BA75-0CE65EA07B7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F4BD9D9-8968-425E-B464-984168F0B00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0483" name="Rectangle 2">
            <a:extLst>
              <a:ext uri="{FF2B5EF4-FFF2-40B4-BE49-F238E27FC236}">
                <a16:creationId xmlns="" xmlns:a16="http://schemas.microsoft.com/office/drawing/2014/main" id="{20CBCE0D-2AE3-4153-AC54-05596C86B8E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4" name="Rectangle 3">
            <a:extLst>
              <a:ext uri="{FF2B5EF4-FFF2-40B4-BE49-F238E27FC236}">
                <a16:creationId xmlns="" xmlns:a16="http://schemas.microsoft.com/office/drawing/2014/main" id="{98726555-A434-45F8-B33D-EE4ECA1D38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3868102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>
            <a:extLst>
              <a:ext uri="{FF2B5EF4-FFF2-40B4-BE49-F238E27FC236}">
                <a16:creationId xmlns="" xmlns:a16="http://schemas.microsoft.com/office/drawing/2014/main" id="{75D79662-C333-41DE-B2EA-55A3E3F58AA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A35F36A-35F6-4736-8FFC-B8A059059489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2531" name="Rectangle 2">
            <a:extLst>
              <a:ext uri="{FF2B5EF4-FFF2-40B4-BE49-F238E27FC236}">
                <a16:creationId xmlns="" xmlns:a16="http://schemas.microsoft.com/office/drawing/2014/main" id="{E6C5B86A-B391-4080-A7D7-9D183BBAE82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2" name="Rectangle 3">
            <a:extLst>
              <a:ext uri="{FF2B5EF4-FFF2-40B4-BE49-F238E27FC236}">
                <a16:creationId xmlns="" xmlns:a16="http://schemas.microsoft.com/office/drawing/2014/main" id="{9C1C5AEB-A242-4E61-856D-98670CECFB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2212694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="" xmlns:a16="http://schemas.microsoft.com/office/drawing/2014/main" id="{074AD44B-191D-4854-9BCC-283D9395112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654FB62-0734-4156-A3D0-67A439341717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4579" name="Rectangle 2">
            <a:extLst>
              <a:ext uri="{FF2B5EF4-FFF2-40B4-BE49-F238E27FC236}">
                <a16:creationId xmlns="" xmlns:a16="http://schemas.microsoft.com/office/drawing/2014/main" id="{F3E1A992-2638-470E-BCEE-C9EA3615581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80" name="Rectangle 3">
            <a:extLst>
              <a:ext uri="{FF2B5EF4-FFF2-40B4-BE49-F238E27FC236}">
                <a16:creationId xmlns="" xmlns:a16="http://schemas.microsoft.com/office/drawing/2014/main" id="{70F6F34C-6CDD-4D8F-98A3-0BFBBF0A28B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5677501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>
            <a:extLst>
              <a:ext uri="{FF2B5EF4-FFF2-40B4-BE49-F238E27FC236}">
                <a16:creationId xmlns="" xmlns:a16="http://schemas.microsoft.com/office/drawing/2014/main" id="{A6A45F79-12DB-4CC2-A5AB-87FAD078D5B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FC50566-66A9-483D-B345-FB4EF7680592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6627" name="Rectangle 2">
            <a:extLst>
              <a:ext uri="{FF2B5EF4-FFF2-40B4-BE49-F238E27FC236}">
                <a16:creationId xmlns="" xmlns:a16="http://schemas.microsoft.com/office/drawing/2014/main" id="{D7BCF83B-1DF2-429A-B2B7-D00BB95BD19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8" name="Rectangle 3">
            <a:extLst>
              <a:ext uri="{FF2B5EF4-FFF2-40B4-BE49-F238E27FC236}">
                <a16:creationId xmlns="" xmlns:a16="http://schemas.microsoft.com/office/drawing/2014/main" id="{25FC723A-9BDB-4A19-B171-044ED969941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0166938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="" xmlns:a16="http://schemas.microsoft.com/office/drawing/2014/main" id="{E8584493-B552-458E-A4DB-1F7CC1DF1F4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171A96F-AA12-44DA-ABFF-5289BA7B99C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28675" name="Rectangle 2">
            <a:extLst>
              <a:ext uri="{FF2B5EF4-FFF2-40B4-BE49-F238E27FC236}">
                <a16:creationId xmlns="" xmlns:a16="http://schemas.microsoft.com/office/drawing/2014/main" id="{3CA904A9-8785-45DF-B68F-58BC542AC2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6" name="Rectangle 3">
            <a:extLst>
              <a:ext uri="{FF2B5EF4-FFF2-40B4-BE49-F238E27FC236}">
                <a16:creationId xmlns="" xmlns:a16="http://schemas.microsoft.com/office/drawing/2014/main" id="{9F9FABF3-CF11-40A7-B707-335D20906B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4711598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>
            <a:extLst>
              <a:ext uri="{FF2B5EF4-FFF2-40B4-BE49-F238E27FC236}">
                <a16:creationId xmlns="" xmlns:a16="http://schemas.microsoft.com/office/drawing/2014/main" id="{BF485AD0-78B9-4D91-A599-EE3D964B4D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7A579DA-BC79-474E-A427-AE2FDB212B7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0723" name="Rectangle 2">
            <a:extLst>
              <a:ext uri="{FF2B5EF4-FFF2-40B4-BE49-F238E27FC236}">
                <a16:creationId xmlns="" xmlns:a16="http://schemas.microsoft.com/office/drawing/2014/main" id="{D219AC9C-3CF7-4C19-8DA7-B877B225365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4" name="Rectangle 3">
            <a:extLst>
              <a:ext uri="{FF2B5EF4-FFF2-40B4-BE49-F238E27FC236}">
                <a16:creationId xmlns="" xmlns:a16="http://schemas.microsoft.com/office/drawing/2014/main" id="{3F9BD51F-3CAB-42F2-BBED-52706516D5D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6501974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="" xmlns:a16="http://schemas.microsoft.com/office/drawing/2014/main" id="{A4B133DE-73B7-43A8-A757-705A50B4BF7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59ACED0-633A-4397-9308-AC6FE18AFCB9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2771" name="Rectangle 2">
            <a:extLst>
              <a:ext uri="{FF2B5EF4-FFF2-40B4-BE49-F238E27FC236}">
                <a16:creationId xmlns="" xmlns:a16="http://schemas.microsoft.com/office/drawing/2014/main" id="{D8B182FB-F5D4-4426-B4E3-D08939B9701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2" name="Rectangle 3">
            <a:extLst>
              <a:ext uri="{FF2B5EF4-FFF2-40B4-BE49-F238E27FC236}">
                <a16:creationId xmlns="" xmlns:a16="http://schemas.microsoft.com/office/drawing/2014/main" id="{76D38162-7208-4F5C-A0B1-2AD31C8093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2693838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>
            <a:extLst>
              <a:ext uri="{FF2B5EF4-FFF2-40B4-BE49-F238E27FC236}">
                <a16:creationId xmlns="" xmlns:a16="http://schemas.microsoft.com/office/drawing/2014/main" id="{14FEEBE8-D439-497D-A38A-90578FCCB83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7046FEE-66B0-494A-AC19-514EEB606A56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4819" name="Rectangle 2">
            <a:extLst>
              <a:ext uri="{FF2B5EF4-FFF2-40B4-BE49-F238E27FC236}">
                <a16:creationId xmlns="" xmlns:a16="http://schemas.microsoft.com/office/drawing/2014/main" id="{D0D091BD-92F0-49CD-B56A-5A4CC52C136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20" name="Rectangle 3">
            <a:extLst>
              <a:ext uri="{FF2B5EF4-FFF2-40B4-BE49-F238E27FC236}">
                <a16:creationId xmlns="" xmlns:a16="http://schemas.microsoft.com/office/drawing/2014/main" id="{DE42A211-EC36-4C3D-8569-8454F7ED62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82343600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="" xmlns:a16="http://schemas.microsoft.com/office/drawing/2014/main" id="{6762BA08-55A7-4B9D-85A1-AAB669D58C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AE1472-4E76-4F57-97BD-0D30838DDF2E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="" xmlns:a16="http://schemas.microsoft.com/office/drawing/2014/main" id="{0C6352FE-320E-4BCD-ABD2-CA5CDFA7FC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>
            <a:extLst>
              <a:ext uri="{FF2B5EF4-FFF2-40B4-BE49-F238E27FC236}">
                <a16:creationId xmlns="" xmlns:a16="http://schemas.microsoft.com/office/drawing/2014/main" id="{E41E9CB2-4151-4FAD-9BDF-EFCFD2518A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510089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="" xmlns:a16="http://schemas.microsoft.com/office/drawing/2014/main" id="{6762BA08-55A7-4B9D-85A1-AAB669D58C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AE1472-4E76-4F57-97BD-0D30838DDF2E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6867" name="Rectangle 2">
            <a:extLst>
              <a:ext uri="{FF2B5EF4-FFF2-40B4-BE49-F238E27FC236}">
                <a16:creationId xmlns="" xmlns:a16="http://schemas.microsoft.com/office/drawing/2014/main" id="{0C6352FE-320E-4BCD-ABD2-CA5CDFA7FCD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8" name="Rectangle 3">
            <a:extLst>
              <a:ext uri="{FF2B5EF4-FFF2-40B4-BE49-F238E27FC236}">
                <a16:creationId xmlns="" xmlns:a16="http://schemas.microsoft.com/office/drawing/2014/main" id="{E41E9CB2-4151-4FAD-9BDF-EFCFD2518AE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5340683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>
            <a:extLst>
              <a:ext uri="{FF2B5EF4-FFF2-40B4-BE49-F238E27FC236}">
                <a16:creationId xmlns="" xmlns:a16="http://schemas.microsoft.com/office/drawing/2014/main" id="{8DEEC8B3-E202-46F8-B41E-C3811F84FCB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9A612A7-50CA-4344-B735-DEC0A90699EF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38915" name="Rectangle 2">
            <a:extLst>
              <a:ext uri="{FF2B5EF4-FFF2-40B4-BE49-F238E27FC236}">
                <a16:creationId xmlns="" xmlns:a16="http://schemas.microsoft.com/office/drawing/2014/main" id="{1C0A0C4B-C7B1-4FF0-A90F-8A13068EFCE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6" name="Rectangle 3">
            <a:extLst>
              <a:ext uri="{FF2B5EF4-FFF2-40B4-BE49-F238E27FC236}">
                <a16:creationId xmlns="" xmlns:a16="http://schemas.microsoft.com/office/drawing/2014/main" id="{019A5252-F076-4C7F-93BA-05224FD0E4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7010160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>
            <a:extLst>
              <a:ext uri="{FF2B5EF4-FFF2-40B4-BE49-F238E27FC236}">
                <a16:creationId xmlns="" xmlns:a16="http://schemas.microsoft.com/office/drawing/2014/main" id="{3EAB45F2-2B84-47DF-A991-7334B85883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43F1E6A-3E73-4F1D-A322-51E71FF7C7A4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0963" name="Rectangle 2">
            <a:extLst>
              <a:ext uri="{FF2B5EF4-FFF2-40B4-BE49-F238E27FC236}">
                <a16:creationId xmlns="" xmlns:a16="http://schemas.microsoft.com/office/drawing/2014/main" id="{5B63342A-BCE3-4DE0-A990-B8112A2E5D5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4" name="Rectangle 3">
            <a:extLst>
              <a:ext uri="{FF2B5EF4-FFF2-40B4-BE49-F238E27FC236}">
                <a16:creationId xmlns="" xmlns:a16="http://schemas.microsoft.com/office/drawing/2014/main" id="{DFF1F952-BE0D-4A81-8CF7-C670BB7C2A4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1078852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B4C1E352-FCCF-4E15-B125-387EF1644A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E7F77E-4D50-45FD-AE86-E6CC29BAD2FE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34E717F0-9CD7-407E-998B-66BCF5EA4B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="" xmlns:a16="http://schemas.microsoft.com/office/drawing/2014/main" id="{0FDCA5D4-B4FB-4ACA-9B8B-FA626102C9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6705049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="" xmlns:a16="http://schemas.microsoft.com/office/drawing/2014/main" id="{B4C1E352-FCCF-4E15-B125-387EF1644AA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7E7F77E-4D50-45FD-AE86-E6CC29BAD2FE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3011" name="Rectangle 2">
            <a:extLst>
              <a:ext uri="{FF2B5EF4-FFF2-40B4-BE49-F238E27FC236}">
                <a16:creationId xmlns="" xmlns:a16="http://schemas.microsoft.com/office/drawing/2014/main" id="{34E717F0-9CD7-407E-998B-66BCF5EA4B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2" name="Rectangle 3">
            <a:extLst>
              <a:ext uri="{FF2B5EF4-FFF2-40B4-BE49-F238E27FC236}">
                <a16:creationId xmlns="" xmlns:a16="http://schemas.microsoft.com/office/drawing/2014/main" id="{0FDCA5D4-B4FB-4ACA-9B8B-FA626102C9A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17028461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>
            <a:extLst>
              <a:ext uri="{FF2B5EF4-FFF2-40B4-BE49-F238E27FC236}">
                <a16:creationId xmlns="" xmlns:a16="http://schemas.microsoft.com/office/drawing/2014/main" id="{EEDF0542-9E79-4F23-A9AF-BE11537F4E2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0576C8C-2C0F-4505-B192-FCB8535D28F1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5059" name="Rectangle 2">
            <a:extLst>
              <a:ext uri="{FF2B5EF4-FFF2-40B4-BE49-F238E27FC236}">
                <a16:creationId xmlns="" xmlns:a16="http://schemas.microsoft.com/office/drawing/2014/main" id="{CD136017-ADF2-4EA7-B9E8-C806E007CDE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60" name="Rectangle 3">
            <a:extLst>
              <a:ext uri="{FF2B5EF4-FFF2-40B4-BE49-F238E27FC236}">
                <a16:creationId xmlns="" xmlns:a16="http://schemas.microsoft.com/office/drawing/2014/main" id="{B1307C93-763A-4AB7-B453-E1C910DC527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8478185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>
            <a:extLst>
              <a:ext uri="{FF2B5EF4-FFF2-40B4-BE49-F238E27FC236}">
                <a16:creationId xmlns="" xmlns:a16="http://schemas.microsoft.com/office/drawing/2014/main" id="{F0C2B801-7AAF-4E75-9EE4-321DC50DAB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AA19C4-3486-4A09-A0CA-6DE74946EBC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34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49155" name="Rectangle 2">
            <a:extLst>
              <a:ext uri="{FF2B5EF4-FFF2-40B4-BE49-F238E27FC236}">
                <a16:creationId xmlns="" xmlns:a16="http://schemas.microsoft.com/office/drawing/2014/main" id="{6C7E40FD-C13B-4BA6-89C4-E4779ABC2A3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6" name="Rectangle 3">
            <a:extLst>
              <a:ext uri="{FF2B5EF4-FFF2-40B4-BE49-F238E27FC236}">
                <a16:creationId xmlns="" xmlns:a16="http://schemas.microsoft.com/office/drawing/2014/main" id="{6E0C1865-BF7E-4E34-8067-EADAB02D176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2783095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>
            <a:extLst>
              <a:ext uri="{FF2B5EF4-FFF2-40B4-BE49-F238E27FC236}">
                <a16:creationId xmlns="" xmlns:a16="http://schemas.microsoft.com/office/drawing/2014/main" id="{A6E381E8-CD27-4BA9-B371-BD2D38EBA08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77D6D5A-E7C2-4998-94B8-5DFB9A9B3FF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35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1203" name="Rectangle 2">
            <a:extLst>
              <a:ext uri="{FF2B5EF4-FFF2-40B4-BE49-F238E27FC236}">
                <a16:creationId xmlns="" xmlns:a16="http://schemas.microsoft.com/office/drawing/2014/main" id="{417D3C44-0586-4C83-984F-3DA7DB9763B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04" name="Rectangle 3">
            <a:extLst>
              <a:ext uri="{FF2B5EF4-FFF2-40B4-BE49-F238E27FC236}">
                <a16:creationId xmlns="" xmlns:a16="http://schemas.microsoft.com/office/drawing/2014/main" id="{AC133E99-7039-4B81-8080-56F58D959FA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645131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>
            <a:extLst>
              <a:ext uri="{FF2B5EF4-FFF2-40B4-BE49-F238E27FC236}">
                <a16:creationId xmlns="" xmlns:a16="http://schemas.microsoft.com/office/drawing/2014/main" id="{0C31B7A0-5B06-4BA6-8FF2-BAB72B11E5E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58DD8A-2B5A-4EB0-BB6D-2CB873E94EA0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36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3251" name="Rectangle 2">
            <a:extLst>
              <a:ext uri="{FF2B5EF4-FFF2-40B4-BE49-F238E27FC236}">
                <a16:creationId xmlns="" xmlns:a16="http://schemas.microsoft.com/office/drawing/2014/main" id="{78F3BF20-4F34-4748-9B2A-7E813C9FF5C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3252" name="Rectangle 3">
            <a:extLst>
              <a:ext uri="{FF2B5EF4-FFF2-40B4-BE49-F238E27FC236}">
                <a16:creationId xmlns="" xmlns:a16="http://schemas.microsoft.com/office/drawing/2014/main" id="{DC48A9E6-003B-436A-BF57-D5A9B1DE137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197009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>
            <a:extLst>
              <a:ext uri="{FF2B5EF4-FFF2-40B4-BE49-F238E27FC236}">
                <a16:creationId xmlns="" xmlns:a16="http://schemas.microsoft.com/office/drawing/2014/main" id="{2EB1EF9F-F70C-4FEC-980F-AB13518399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FCD4388-33C1-49D0-950E-EA05BBE96BE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37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5299" name="Rectangle 2">
            <a:extLst>
              <a:ext uri="{FF2B5EF4-FFF2-40B4-BE49-F238E27FC236}">
                <a16:creationId xmlns="" xmlns:a16="http://schemas.microsoft.com/office/drawing/2014/main" id="{C1DB634B-B533-42B9-B024-DEE05C59E18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5300" name="Rectangle 3">
            <a:extLst>
              <a:ext uri="{FF2B5EF4-FFF2-40B4-BE49-F238E27FC236}">
                <a16:creationId xmlns="" xmlns:a16="http://schemas.microsoft.com/office/drawing/2014/main" id="{D7F62701-779B-4D54-891F-37BBF994A70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10686762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>
            <a:extLst>
              <a:ext uri="{FF2B5EF4-FFF2-40B4-BE49-F238E27FC236}">
                <a16:creationId xmlns="" xmlns:a16="http://schemas.microsoft.com/office/drawing/2014/main" id="{015DC814-0836-46AD-84AC-C94300E590D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4942E3-9753-4EBA-A44D-B39BC60BD8AC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38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7347" name="Rectangle 2">
            <a:extLst>
              <a:ext uri="{FF2B5EF4-FFF2-40B4-BE49-F238E27FC236}">
                <a16:creationId xmlns="" xmlns:a16="http://schemas.microsoft.com/office/drawing/2014/main" id="{71EDF931-7513-44CF-9021-78CC0350E6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7348" name="Rectangle 3">
            <a:extLst>
              <a:ext uri="{FF2B5EF4-FFF2-40B4-BE49-F238E27FC236}">
                <a16:creationId xmlns="" xmlns:a16="http://schemas.microsoft.com/office/drawing/2014/main" id="{305C02E1-4956-4EFF-9041-F649B8DFDA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36491050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>
            <a:extLst>
              <a:ext uri="{FF2B5EF4-FFF2-40B4-BE49-F238E27FC236}">
                <a16:creationId xmlns="" xmlns:a16="http://schemas.microsoft.com/office/drawing/2014/main" id="{1DBCDEB9-54E4-425F-AD0D-5B6C8D21B2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839D58A-8971-4257-BF99-D43D00897A12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39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59395" name="Rectangle 2">
            <a:extLst>
              <a:ext uri="{FF2B5EF4-FFF2-40B4-BE49-F238E27FC236}">
                <a16:creationId xmlns="" xmlns:a16="http://schemas.microsoft.com/office/drawing/2014/main" id="{ADFDA53A-B08A-4D59-9E8C-034025F8BAF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9396" name="Rectangle 3">
            <a:extLst>
              <a:ext uri="{FF2B5EF4-FFF2-40B4-BE49-F238E27FC236}">
                <a16:creationId xmlns="" xmlns:a16="http://schemas.microsoft.com/office/drawing/2014/main" id="{96596564-F9E5-4219-8B90-65265A03BC5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73541098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>
            <a:extLst>
              <a:ext uri="{FF2B5EF4-FFF2-40B4-BE49-F238E27FC236}">
                <a16:creationId xmlns="" xmlns:a16="http://schemas.microsoft.com/office/drawing/2014/main" id="{C5D2EB7D-57BC-445F-9804-6E19DA6BDCE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1F1E657-414E-46D0-99D3-7E26164E13FB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40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1443" name="Rectangle 2">
            <a:extLst>
              <a:ext uri="{FF2B5EF4-FFF2-40B4-BE49-F238E27FC236}">
                <a16:creationId xmlns="" xmlns:a16="http://schemas.microsoft.com/office/drawing/2014/main" id="{089FAA8C-99B4-44AF-9D97-0C01CE9B5E3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44" name="Rectangle 3">
            <a:extLst>
              <a:ext uri="{FF2B5EF4-FFF2-40B4-BE49-F238E27FC236}">
                <a16:creationId xmlns="" xmlns:a16="http://schemas.microsoft.com/office/drawing/2014/main" id="{7EC45E6F-C3B3-4F82-9E5E-91BA554918A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69290721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="" xmlns:a16="http://schemas.microsoft.com/office/drawing/2014/main" id="{414B21C6-0F3B-4268-BA02-D57B12A028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919ABF2-35B0-42F5-9996-A854691498E5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41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="" xmlns:a16="http://schemas.microsoft.com/office/drawing/2014/main" id="{7830A883-7FF8-4B30-8D94-DF14B13F0C3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3492" name="Rectangle 3">
            <a:extLst>
              <a:ext uri="{FF2B5EF4-FFF2-40B4-BE49-F238E27FC236}">
                <a16:creationId xmlns="" xmlns:a16="http://schemas.microsoft.com/office/drawing/2014/main" id="{29E85BA7-FE57-4122-A4B2-D0857BACE1F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0341216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>
            <a:extLst>
              <a:ext uri="{FF2B5EF4-FFF2-40B4-BE49-F238E27FC236}">
                <a16:creationId xmlns="" xmlns:a16="http://schemas.microsoft.com/office/drawing/2014/main" id="{FF2D48A6-D83B-4350-A2A1-A886DCBF9BD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90C0467-2EBE-419E-8A0F-9A8524ACB858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42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5539" name="Rectangle 2">
            <a:extLst>
              <a:ext uri="{FF2B5EF4-FFF2-40B4-BE49-F238E27FC236}">
                <a16:creationId xmlns="" xmlns:a16="http://schemas.microsoft.com/office/drawing/2014/main" id="{131F74FD-87F6-468B-97C1-7AD23B96A6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5540" name="Rectangle 3">
            <a:extLst>
              <a:ext uri="{FF2B5EF4-FFF2-40B4-BE49-F238E27FC236}">
                <a16:creationId xmlns="" xmlns:a16="http://schemas.microsoft.com/office/drawing/2014/main" id="{462AAF04-79A4-49B9-BD98-AB9DE7A5C8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37267972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>
            <a:extLst>
              <a:ext uri="{FF2B5EF4-FFF2-40B4-BE49-F238E27FC236}">
                <a16:creationId xmlns="" xmlns:a16="http://schemas.microsoft.com/office/drawing/2014/main" id="{4ABAC197-8411-48EC-97EC-FFBDABDE4FB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FCF1863-061E-44AE-8D82-F27A5D7AA6B4}" type="slidenum">
              <a:rPr lang="en-US" altLang="en-US" smtClean="0">
                <a:latin typeface="Times New Roman" panose="02020603050405020304" pitchFamily="18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43</a:t>
            </a:fld>
            <a:endParaRPr lang="en-US" altLang="en-US">
              <a:latin typeface="Times New Roman" panose="02020603050405020304" pitchFamily="18" charset="0"/>
            </a:endParaRPr>
          </a:p>
        </p:txBody>
      </p:sp>
      <p:sp>
        <p:nvSpPr>
          <p:cNvPr id="67587" name="Rectangle 2">
            <a:extLst>
              <a:ext uri="{FF2B5EF4-FFF2-40B4-BE49-F238E27FC236}">
                <a16:creationId xmlns="" xmlns:a16="http://schemas.microsoft.com/office/drawing/2014/main" id="{ECD717AF-4709-4514-8A1A-EA57E0B405E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7588" name="Rectangle 3">
            <a:extLst>
              <a:ext uri="{FF2B5EF4-FFF2-40B4-BE49-F238E27FC236}">
                <a16:creationId xmlns="" xmlns:a16="http://schemas.microsoft.com/office/drawing/2014/main" id="{85304C0A-4614-4F16-B5FA-8E4650AC618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BZ" altLang="en-US"/>
          </a:p>
        </p:txBody>
      </p:sp>
    </p:spTree>
    <p:extLst>
      <p:ext uri="{BB962C8B-B14F-4D97-AF65-F5344CB8AC3E}">
        <p14:creationId xmlns:p14="http://schemas.microsoft.com/office/powerpoint/2010/main" val="2764656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9A94C89-0722-4365-8CFD-D2AC2BEBCF1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7238B602-62A1-4319-8CC4-73F26C1E35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06586F8C-2295-4570-A5C5-4B13A56A6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BA86385-59FF-423A-A59A-33C7FE06C4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414E25E-6AEC-4C37-A9D5-38B8290B78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3093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0F275B0-4C09-45AA-BC0A-AC794A9656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558C8CE-FD13-451A-8FAB-8BF414D315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C5BE1C62-B255-485E-8ABC-734311EBE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3B187BA-2CFB-449B-983B-04EF1B0E14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CF26178-B982-4599-8070-F1F2A02557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448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8052866-4F45-49A7-816C-1995E27A2A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0D12EE45-DFBA-44ED-8C3F-FEEEC32A14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6D44327-EED9-47AC-82C3-BA0F63403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2830499-E63A-4683-9888-A0875866EB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045A336-7731-4601-9A81-8B63C72DA5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4730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C5F0479-7A07-4E04-A488-9A1CA4229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21F8699E-3E53-4E2E-8E14-A323CBEDCD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AF542F0D-6561-4EC2-929B-1E0CE2C5DE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F70CF4F5-855B-4A8A-92DA-F47E7F9440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19B11DFF-7F52-4A19-B6E7-DC00E8A54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A592E64-1858-4866-AA87-BB5715BAEF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9076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34941AE-1CAF-4292-91D2-B99CD38B7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DE3AC936-5AC7-4D92-B90A-89CDC97416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9D16FCBA-B1E9-4BC7-A098-CB41AFACD83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5DF6BCED-9E57-4FC3-B16E-B14762AADC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EDC9DA49-84B2-4AE1-80D5-B3594265C3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BBF4312D-1A8C-455D-B909-70E5605E5B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1FBB3927-F101-46B3-946A-049CA37D5A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E65A5457-2002-4678-B3A4-6216675ACB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18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2A5F15D-06E5-416D-AD54-A4AE017725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E4EFE1A4-656C-4FA5-8360-81D476E286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6C3DA92-D727-4EEB-802F-1DC9A46D4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7AE46430-731E-46EC-A98F-29D207A05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60635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0F927FED-EBDE-448F-8A44-89D09D932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7BF08EED-C556-4C15-A8C2-93BE669B5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AAC8C25D-E224-4817-81CF-201F87914F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9911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6ECC123-4C08-4921-97FF-4DFF81D53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67EC7811-AB93-41D8-AE26-07FEB71C39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E0FF5656-DD48-4E97-B93D-E5ED3A1D8C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D63CAE7-700F-4D98-A3E5-9F293E7659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FF8B2E3F-056E-4956-876F-AAAFF4830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32757A1A-3286-4858-ABCB-F525FCC2FF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381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282C2B64-1F86-4613-A27C-1F0CF140E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72D2666E-898C-45D0-98EA-8CF48732224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88928B38-F326-49D0-BA48-A84B5D177F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BB15C7A-7B3E-4013-81CD-AF704F2707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E822F22-FAAE-48F2-97B0-797FB1137F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535B1BA4-3802-47AA-A5C3-61C0AA064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3108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C8AD86D-22B1-43AC-A583-B53E151F6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F972633-8A71-4603-8931-D330E78EAA7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7E08BEF-DB0C-4D39-B687-463D1EC599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9C0D549-3397-4B37-88AB-D4663D9AD9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EEF55A7-CD5B-4FCC-853E-3299966756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68214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DE2B7A9A-9E11-4199-8ECA-1CBD6691E3E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8EA0D4E9-0C47-4CF9-90A2-B55E562317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3E290F3-778C-45C3-A1F8-880882BE42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481F212B-AF13-4ADF-9C05-BB7AD8E363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E6AA1F79-93CE-4262-8A26-40FD79794A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26686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395FF7D8-D874-4AAD-BEB4-4D16396BDF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6F523CF-6CE4-4354-88F8-5C8E1B629C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50C1D37F-0A1D-482F-9508-EEABB5A1C0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AB57A6-8144-402C-97E2-5603DFB787EE}" type="datetimeFigureOut">
              <a:rPr lang="en-US" smtClean="0"/>
              <a:t>5/13/2021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CDCB966-4526-42D1-8749-B6C9F63B17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21042BF6-BA34-4426-AC63-63F0C1E962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8D420-C869-4DCA-A69C-13721D816DA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14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&#7878;%20TH&#7888;NG%20&#272;I&#7878;N.ppt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M&#225;y%20bi&#7871;n%20&#225;p%20l&#224;m%20vi&#7879;c%20nh&#432;%20th&#7871;%20n&#224;o-.mp4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&#7878;%20TH&#7888;NG%20&#272;I&#7878;N.ppt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4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" Target="slide47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4.png"/><Relationship Id="rId5" Type="http://schemas.openxmlformats.org/officeDocument/2006/relationships/image" Target="../media/image13.w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../BAITAP/BT%20M&#193;Y%20BI&#7870;N%20&#193;P.doc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1.png"/><Relationship Id="rId5" Type="http://schemas.openxmlformats.org/officeDocument/2006/relationships/image" Target="../media/image18.wmf"/><Relationship Id="rId4" Type="http://schemas.openxmlformats.org/officeDocument/2006/relationships/oleObject" Target="../embeddings/oleObject2.bin"/><Relationship Id="rId9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6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3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0.png"/><Relationship Id="rId3" Type="http://schemas.openxmlformats.org/officeDocument/2006/relationships/image" Target="../media/image1.png"/><Relationship Id="rId7" Type="http://schemas.openxmlformats.org/officeDocument/2006/relationships/image" Target="../media/image3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4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3" Type="http://schemas.openxmlformats.org/officeDocument/2006/relationships/notesSlide" Target="../notesSlides/notesSlide13.xml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image" Target="../media/image45.wmf"/><Relationship Id="rId10" Type="http://schemas.openxmlformats.org/officeDocument/2006/relationships/oleObject" Target="../embeddings/oleObject8.bin"/><Relationship Id="rId4" Type="http://schemas.openxmlformats.org/officeDocument/2006/relationships/oleObject" Target="../embeddings/oleObject3.bin"/><Relationship Id="rId9" Type="http://schemas.openxmlformats.org/officeDocument/2006/relationships/oleObject" Target="../embeddings/oleObject7.bin"/><Relationship Id="rId1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png"/><Relationship Id="rId4" Type="http://schemas.openxmlformats.org/officeDocument/2006/relationships/image" Target="../media/image5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4.bin"/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56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5" Type="http://schemas.openxmlformats.org/officeDocument/2006/relationships/image" Target="../media/image55.wmf"/><Relationship Id="rId10" Type="http://schemas.openxmlformats.org/officeDocument/2006/relationships/image" Target="../media/image1.png"/><Relationship Id="rId4" Type="http://schemas.openxmlformats.org/officeDocument/2006/relationships/oleObject" Target="../embeddings/oleObject12.bin"/><Relationship Id="rId9" Type="http://schemas.openxmlformats.org/officeDocument/2006/relationships/image" Target="../media/image57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png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png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4.png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png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7.png"/><Relationship Id="rId7" Type="http://schemas.openxmlformats.org/officeDocument/2006/relationships/image" Target="../media/image6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png"/><Relationship Id="rId11" Type="http://schemas.openxmlformats.org/officeDocument/2006/relationships/image" Target="../media/image73.png"/><Relationship Id="rId5" Type="http://schemas.openxmlformats.org/officeDocument/2006/relationships/image" Target="../media/image670.png"/><Relationship Id="rId10" Type="http://schemas.openxmlformats.org/officeDocument/2006/relationships/image" Target="../media/image72.png"/><Relationship Id="rId4" Type="http://schemas.openxmlformats.org/officeDocument/2006/relationships/image" Target="../media/image1.png"/><Relationship Id="rId9" Type="http://schemas.openxmlformats.org/officeDocument/2006/relationships/image" Target="../media/image7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65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0.png"/><Relationship Id="rId5" Type="http://schemas.openxmlformats.org/officeDocument/2006/relationships/image" Target="../media/image630.png"/><Relationship Id="rId4" Type="http://schemas.openxmlformats.org/officeDocument/2006/relationships/image" Target="../media/image62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13" Type="http://schemas.openxmlformats.org/officeDocument/2006/relationships/image" Target="../media/image680.pn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68.wmf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16.bin"/><Relationship Id="rId11" Type="http://schemas.openxmlformats.org/officeDocument/2006/relationships/image" Target="../media/image45.wmf"/><Relationship Id="rId5" Type="http://schemas.openxmlformats.org/officeDocument/2006/relationships/image" Target="../media/image67.wmf"/><Relationship Id="rId15" Type="http://schemas.openxmlformats.org/officeDocument/2006/relationships/image" Target="../media/image700.png"/><Relationship Id="rId10" Type="http://schemas.openxmlformats.org/officeDocument/2006/relationships/oleObject" Target="../embeddings/oleObject18.bin"/><Relationship Id="rId4" Type="http://schemas.openxmlformats.org/officeDocument/2006/relationships/oleObject" Target="../embeddings/oleObject15.bin"/><Relationship Id="rId9" Type="http://schemas.openxmlformats.org/officeDocument/2006/relationships/image" Target="../media/image69.wmf"/><Relationship Id="rId14" Type="http://schemas.openxmlformats.org/officeDocument/2006/relationships/image" Target="../media/image690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="" xmlns:a16="http://schemas.microsoft.com/office/drawing/2014/main" id="{EEEEB869-83C9-47C1-B982-9E0E3219A1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CH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1: MÁY BIẾN ÁP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279BADBF-5C68-4347-BFC8-B971A857296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6" name="Picture 2" descr="Kết quả hình ảnh cho LOGO CAO DANG LY TU TRONG">
            <a:hlinkClick r:id="rId2" action="ppaction://hlinkfile"/>
            <a:extLst>
              <a:ext uri="{FF2B5EF4-FFF2-40B4-BE49-F238E27FC236}">
                <a16:creationId xmlns="" xmlns:a16="http://schemas.microsoft.com/office/drawing/2014/main" id="{8AA94389-A3D4-481B-B1C6-87ADFB890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1">
            <a:hlinkClick r:id="rId4" action="ppaction://hlinkpres?slideindex=1&amp;slidetitle="/>
            <a:extLst>
              <a:ext uri="{FF2B5EF4-FFF2-40B4-BE49-F238E27FC236}">
                <a16:creationId xmlns="" xmlns:a16="http://schemas.microsoft.com/office/drawing/2014/main" id="{23C7F565-4FCF-47C5-9365-A4512FBAC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5850" y="1374775"/>
            <a:ext cx="8491538" cy="500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B772DFCD-8815-4878-A1F8-D742081D8B36}"/>
              </a:ext>
            </a:extLst>
          </p:cNvPr>
          <p:cNvSpPr/>
          <p:nvPr/>
        </p:nvSpPr>
        <p:spPr>
          <a:xfrm>
            <a:off x="74613" y="1296988"/>
            <a:ext cx="3402012" cy="500538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spcBef>
                <a:spcPct val="50000"/>
              </a:spcBef>
              <a:defRPr/>
            </a:pPr>
            <a:r>
              <a:rPr lang="en-US" altLang="en-US" sz="3200" b="1" dirty="0">
                <a:solidFill>
                  <a:schemeClr val="tx1"/>
                </a:solidFill>
                <a:latin typeface="Cambria" panose="02040503050406030204" pitchFamily="18" charset="0"/>
              </a:rPr>
              <a:t>KHÁI NIỆM</a:t>
            </a:r>
            <a:r>
              <a:rPr lang="en-US" altLang="en-US" sz="3200" dirty="0">
                <a:solidFill>
                  <a:schemeClr val="tx1"/>
                </a:solidFill>
                <a:latin typeface="Cambria" panose="02040503050406030204" pitchFamily="18" charset="0"/>
              </a:rPr>
              <a:t>:</a:t>
            </a:r>
          </a:p>
          <a:p>
            <a:pPr algn="just">
              <a:spcBef>
                <a:spcPct val="50000"/>
              </a:spcBef>
              <a:defRPr/>
            </a:pPr>
            <a:r>
              <a:rPr lang="en-US" altLang="en-US" sz="2600" dirty="0">
                <a:solidFill>
                  <a:schemeClr val="tx1"/>
                </a:solidFill>
                <a:latin typeface="Cambria" panose="02040503050406030204" pitchFamily="18" charset="0"/>
              </a:rPr>
              <a:t>MÁY BIẾN ÁP LÀ MỘT THIẾT BỊ ĐIỆN TỪ TĨNH LÀM VIỆC TRÊN </a:t>
            </a:r>
            <a:r>
              <a:rPr lang="en-US" altLang="en-US" sz="2600" dirty="0">
                <a:solidFill>
                  <a:srgbClr val="FF0000"/>
                </a:solidFill>
                <a:latin typeface="Cambria" panose="02040503050406030204" pitchFamily="18" charset="0"/>
              </a:rPr>
              <a:t>NGUYÊN LÝ CẢM ỨNG ĐIỆN TỪ </a:t>
            </a:r>
            <a:r>
              <a:rPr lang="en-US" altLang="en-US" sz="2600" dirty="0">
                <a:solidFill>
                  <a:schemeClr val="tx1"/>
                </a:solidFill>
                <a:latin typeface="Cambria" panose="02040503050406030204" pitchFamily="18" charset="0"/>
              </a:rPr>
              <a:t>ĐỂ CHUYỂN ĐỔI ĐIỆN ÁP XOAY CHIỀU </a:t>
            </a:r>
            <a:r>
              <a:rPr lang="en-US" altLang="en-US" sz="2600" dirty="0">
                <a:solidFill>
                  <a:srgbClr val="FF0000"/>
                </a:solidFill>
                <a:latin typeface="Cambria" panose="02040503050406030204" pitchFamily="18" charset="0"/>
              </a:rPr>
              <a:t>TỪ CẤP ĐIỆN ÁP NÀY (V</a:t>
            </a:r>
            <a:r>
              <a:rPr lang="en-US" altLang="en-US" sz="2600" baseline="-25000" dirty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  <a:r>
              <a:rPr lang="en-US" altLang="en-US" sz="2600" dirty="0">
                <a:solidFill>
                  <a:srgbClr val="FF0000"/>
                </a:solidFill>
                <a:latin typeface="Cambria" panose="02040503050406030204" pitchFamily="18" charset="0"/>
              </a:rPr>
              <a:t>) SANG CẤP ĐIỆN ÁP KHÁC (V</a:t>
            </a:r>
            <a:r>
              <a:rPr lang="en-US" altLang="en-US" sz="2600" baseline="-25000" dirty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  <a:r>
              <a:rPr lang="en-US" altLang="en-US" sz="2600" dirty="0">
                <a:solidFill>
                  <a:srgbClr val="FF0000"/>
                </a:solidFill>
                <a:latin typeface="Cambria" panose="02040503050406030204" pitchFamily="18" charset="0"/>
              </a:rPr>
              <a:t>) VỚI TẦN SỐ KHÔNG ĐỔI (f).</a:t>
            </a:r>
            <a:endParaRPr lang="en-US" sz="2600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355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="" xmlns:a16="http://schemas.microsoft.com/office/drawing/2014/main" id="{ECB2A9BA-9AAA-4ECC-A8F8-CF78ABC6F12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MÁY ĐIỆN</a:t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I. CẤU TẠO,NGUYÊN LÝ HOẠT ĐỘNG VÀ PHÂN LOẠI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FDAB4BDC-A5F9-4387-A086-629B5099CB98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2" descr="Kết quả hình ảnh cho LOGO CAO DANG LY TU TRONG">
            <a:hlinkClick r:id="rId2" action="ppaction://hlinkfile"/>
            <a:extLst>
              <a:ext uri="{FF2B5EF4-FFF2-40B4-BE49-F238E27FC236}">
                <a16:creationId xmlns="" xmlns:a16="http://schemas.microsoft.com/office/drawing/2014/main" id="{50AFCEC2-1963-4860-BEBB-382F358DC2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90213" y="11113"/>
            <a:ext cx="1495425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5665AAD-4764-41C6-B49D-81330DE4B452}"/>
              </a:ext>
            </a:extLst>
          </p:cNvPr>
          <p:cNvSpPr txBox="1"/>
          <p:nvPr/>
        </p:nvSpPr>
        <p:spPr>
          <a:xfrm>
            <a:off x="158750" y="1044575"/>
            <a:ext cx="4221163" cy="53562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342900" indent="-342900">
              <a:buFontTx/>
              <a:buAutoNum type="arabicPeriod"/>
              <a:defRPr/>
            </a:pPr>
            <a:r>
              <a:rPr lang="en-US" sz="2800" b="1" dirty="0">
                <a:latin typeface="Cambria" panose="02040503050406030204" pitchFamily="18" charset="0"/>
              </a:rPr>
              <a:t>CẤU TẠO MBA</a:t>
            </a:r>
          </a:p>
          <a:p>
            <a:pPr algn="just">
              <a:spcAft>
                <a:spcPts val="600"/>
              </a:spcAft>
              <a:buClr>
                <a:srgbClr val="FF0000"/>
              </a:buClr>
              <a:defRPr/>
            </a:pP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phận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b="1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  <a:r>
              <a:rPr lang="en-US" altLang="en-US" sz="26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Ø"/>
              <a:defRPr/>
            </a:pP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Vỏ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Thùng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Nắp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Thùng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dầu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dưới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  <a:defRPr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MBA.</a:t>
            </a:r>
            <a:endParaRPr lang="en-US" b="1" dirty="0">
              <a:latin typeface="Cambria" panose="02040503050406030204" pitchFamily="18" charset="0"/>
            </a:endParaRPr>
          </a:p>
        </p:txBody>
      </p:sp>
      <p:pic>
        <p:nvPicPr>
          <p:cNvPr id="4102" name="Picture 4">
            <a:extLst>
              <a:ext uri="{FF2B5EF4-FFF2-40B4-BE49-F238E27FC236}">
                <a16:creationId xmlns="" xmlns:a16="http://schemas.microsoft.com/office/drawing/2014/main" id="{DF75E580-852D-4FCE-9B2A-8C30503AE4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675" y="1128713"/>
            <a:ext cx="8061325" cy="541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21298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0A4A0F3-560D-44D1-B80D-C2CD7D9BE2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LÕI THÉP MBA – MẠCH TỪ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DF3FB740-D860-45C3-81E4-185FD6F89F8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C4BBC5B3-292C-4623-B099-E4B9186763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Rectangle 2">
            <a:extLst>
              <a:ext uri="{FF2B5EF4-FFF2-40B4-BE49-F238E27FC236}">
                <a16:creationId xmlns="" xmlns:a16="http://schemas.microsoft.com/office/drawing/2014/main" id="{DBAF85F5-4C7E-436E-802D-3D565E8EDD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0688" y="1022350"/>
            <a:ext cx="7740650" cy="566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Dùng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dẫn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ghép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bởi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những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lá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kỹ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thuật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dày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0,35</a:t>
            </a:r>
            <a:r>
              <a:rPr lang="en-US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/>
              </a:rPr>
              <a:t> </a:t>
            </a:r>
            <a:r>
              <a:rPr lang="en-US" altLang="en-US" sz="26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0,5mm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nhau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gồm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2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bộ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phận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nơi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đặt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Gông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phần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khép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kín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giữa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trụ</a:t>
            </a:r>
            <a:r>
              <a:rPr lang="en-US" altLang="en-US" sz="2600" i="1" dirty="0">
                <a:latin typeface="Cambria" panose="020405030504060302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dạng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lá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kỹ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thuật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thường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sử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dụng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hình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chữ</a:t>
            </a:r>
            <a:r>
              <a:rPr lang="en-US" altLang="en-US" sz="2600" dirty="0">
                <a:latin typeface="Cambria" panose="02040503050406030204" pitchFamily="18" charset="0"/>
                <a:cs typeface="Times New Roman" panose="02020603050405020304" pitchFamily="18" charset="0"/>
              </a:rPr>
              <a:t> U, E, I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473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0A4A0F3-560D-44D1-B80D-C2CD7D9BE20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LÕI THÉP MBA – MẠCH TỪ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DF3FB740-D860-45C3-81E4-185FD6F89F8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48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E380924-3FA7-4A9A-8E19-A5146DEAC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4">
            <a:extLst>
              <a:ext uri="{FF2B5EF4-FFF2-40B4-BE49-F238E27FC236}">
                <a16:creationId xmlns="" xmlns:a16="http://schemas.microsoft.com/office/drawing/2014/main" id="{EDD9945E-B126-4ED2-9565-E37844038B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438" y="963613"/>
            <a:ext cx="11287125" cy="543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Box 5">
            <a:extLst>
              <a:ext uri="{FF2B5EF4-FFF2-40B4-BE49-F238E27FC236}">
                <a16:creationId xmlns="" xmlns:a16="http://schemas.microsoft.com/office/drawing/2014/main" id="{82C99EEB-BF5E-4FAA-91B5-D8D286B35B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36838" y="6396038"/>
            <a:ext cx="65436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i="1">
                <a:latin typeface="Cambria" panose="02040503050406030204" pitchFamily="18" charset="0"/>
              </a:rPr>
              <a:t>Hình dạng của lá thép kỹ thuật điện MBA một pha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984E3E4-7597-4556-8DD7-E0B618941D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463" y="1216025"/>
            <a:ext cx="5219700" cy="442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1511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DÂY QUẤN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72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547C8A89-B9E7-4FD0-9E31-E86C637BB1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>
            <a:extLst>
              <a:ext uri="{FF2B5EF4-FFF2-40B4-BE49-F238E27FC236}">
                <a16:creationId xmlns="" xmlns:a16="http://schemas.microsoft.com/office/drawing/2014/main" id="{03207548-2AC7-40CE-AF32-EDE877E55E07}"/>
              </a:ext>
            </a:extLst>
          </p:cNvPr>
          <p:cNvSpPr txBox="1">
            <a:spLocks/>
          </p:cNvSpPr>
          <p:nvPr/>
        </p:nvSpPr>
        <p:spPr bwMode="auto">
          <a:xfrm>
            <a:off x="319088" y="1265238"/>
            <a:ext cx="6762750" cy="5348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571500" indent="-5715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Chế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đồng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nhôm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tròn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chữ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nhật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Bên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bọc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gồm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lồng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MBA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nhiều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trên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thấp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sát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trụ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2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lồng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ngoài</a:t>
            </a:r>
            <a:r>
              <a:rPr lang="en-US" altLang="en-US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spcAft>
                <a:spcPts val="600"/>
              </a:spcAft>
              <a:buFontTx/>
              <a:buNone/>
            </a:pPr>
            <a:endParaRPr lang="en-US" altLang="en-US" sz="2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E8EE212-3CEF-4AAC-A5A3-D8B4E314D4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0163" y="1069975"/>
            <a:ext cx="4340225" cy="574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34668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DÂY QUẤN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6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ACC14251-1CF7-464C-9A9B-F5023C20A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2">
            <a:extLst>
              <a:ext uri="{FF2B5EF4-FFF2-40B4-BE49-F238E27FC236}">
                <a16:creationId xmlns="" xmlns:a16="http://schemas.microsoft.com/office/drawing/2014/main" id="{BD9A1191-C819-40F1-B149-67207DA341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927100"/>
            <a:ext cx="7223125" cy="292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5">
            <a:extLst>
              <a:ext uri="{FF2B5EF4-FFF2-40B4-BE49-F238E27FC236}">
                <a16:creationId xmlns="" xmlns:a16="http://schemas.microsoft.com/office/drawing/2014/main" id="{DB42AE44-4A9F-4EDA-88FE-6F7A1CEBA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873500"/>
            <a:ext cx="7223125" cy="264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0095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VỎ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220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25D7EE8-9A4A-489B-9156-20D8F0A356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1">
            <a:hlinkClick r:id="rId3" action="ppaction://hlinkpres?slideindex=1&amp;slidetitle="/>
            <a:extLst>
              <a:ext uri="{FF2B5EF4-FFF2-40B4-BE49-F238E27FC236}">
                <a16:creationId xmlns="" xmlns:a16="http://schemas.microsoft.com/office/drawing/2014/main" id="{875457A8-7826-49F5-B1DA-ECE32817D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4550" y="1355725"/>
            <a:ext cx="8555038" cy="504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22" descr="transformer-2">
            <a:extLst>
              <a:ext uri="{FF2B5EF4-FFF2-40B4-BE49-F238E27FC236}">
                <a16:creationId xmlns="" xmlns:a16="http://schemas.microsoft.com/office/drawing/2014/main" id="{F534FFF6-A47F-4EF6-A6D7-EF70CC5C67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62" t="13837" r="26489" b="25699"/>
          <a:stretch>
            <a:fillRect/>
          </a:stretch>
        </p:blipFill>
        <p:spPr bwMode="auto">
          <a:xfrm>
            <a:off x="273050" y="1355725"/>
            <a:ext cx="2863850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29273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PHÂN LOẠI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DB51E970-011E-48FA-A3D2-4437167AF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Box 2">
            <a:extLst>
              <a:ext uri="{FF2B5EF4-FFF2-40B4-BE49-F238E27FC236}">
                <a16:creationId xmlns="" xmlns:a16="http://schemas.microsoft.com/office/drawing/2014/main" id="{CCE0222C-9D3D-41C4-8132-EA4919171C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1613" y="996950"/>
            <a:ext cx="8010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Cambria" panose="02040503050406030204" pitchFamily="18" charset="0"/>
              </a:rPr>
              <a:t>Căn cứ vào nguồn điện cấp vào MBA ta chia làm hai loại:</a:t>
            </a:r>
          </a:p>
        </p:txBody>
      </p:sp>
      <p:pic>
        <p:nvPicPr>
          <p:cNvPr id="10246" name="Picture 5">
            <a:extLst>
              <a:ext uri="{FF2B5EF4-FFF2-40B4-BE49-F238E27FC236}">
                <a16:creationId xmlns="" xmlns:a16="http://schemas.microsoft.com/office/drawing/2014/main" id="{0F076D2B-EF0D-4265-9576-0AFD069C95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53"/>
          <a:stretch>
            <a:fillRect/>
          </a:stretch>
        </p:blipFill>
        <p:spPr bwMode="auto">
          <a:xfrm>
            <a:off x="4130675" y="1754188"/>
            <a:ext cx="629920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6">
            <a:extLst>
              <a:ext uri="{FF2B5EF4-FFF2-40B4-BE49-F238E27FC236}">
                <a16:creationId xmlns="" xmlns:a16="http://schemas.microsoft.com/office/drawing/2014/main" id="{8EFD5B5A-AA5B-4F59-B560-231B3C114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000" y="4379913"/>
            <a:ext cx="636587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Rectangle 4">
            <a:extLst>
              <a:ext uri="{FF2B5EF4-FFF2-40B4-BE49-F238E27FC236}">
                <a16:creationId xmlns="" xmlns:a16="http://schemas.microsoft.com/office/drawing/2014/main" id="{6D0CB401-694A-4845-91B5-FDFAB87335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65338" y="2667000"/>
            <a:ext cx="1692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Cambria" panose="02040503050406030204" pitchFamily="18" charset="0"/>
              </a:rPr>
              <a:t>MBA 1 pha</a:t>
            </a:r>
          </a:p>
        </p:txBody>
      </p:sp>
      <p:sp>
        <p:nvSpPr>
          <p:cNvPr id="10249" name="TextBox 7">
            <a:extLst>
              <a:ext uri="{FF2B5EF4-FFF2-40B4-BE49-F238E27FC236}">
                <a16:creationId xmlns="" xmlns:a16="http://schemas.microsoft.com/office/drawing/2014/main" id="{F9F95B0A-F2B2-4A60-B1B8-FC1780A9CA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5338" y="5086350"/>
            <a:ext cx="169227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b="1">
                <a:latin typeface="Cambria" panose="02040503050406030204" pitchFamily="18" charset="0"/>
              </a:rPr>
              <a:t>MBA 3 pha</a:t>
            </a:r>
          </a:p>
        </p:txBody>
      </p:sp>
    </p:spTree>
    <p:extLst>
      <p:ext uri="{BB962C8B-B14F-4D97-AF65-F5344CB8AC3E}">
        <p14:creationId xmlns:p14="http://schemas.microsoft.com/office/powerpoint/2010/main" val="171185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8" name="Picture 2" descr="Kết quả hình ảnh cho LOGO CAO DANG LY TU TRONG">
            <a:hlinkClick r:id="rId2" action="ppaction://hlinksldjump"/>
            <a:extLst>
              <a:ext uri="{FF2B5EF4-FFF2-40B4-BE49-F238E27FC236}">
                <a16:creationId xmlns="" xmlns:a16="http://schemas.microsoft.com/office/drawing/2014/main" id="{5CA58ACB-F0BC-43B2-A76E-D6F7C2B404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ontent Placeholder 2">
            <a:extLst>
              <a:ext uri="{FF2B5EF4-FFF2-40B4-BE49-F238E27FC236}">
                <a16:creationId xmlns="" xmlns:a16="http://schemas.microsoft.com/office/drawing/2014/main" id="{51BE0CA9-CD9C-49C2-9CE0-46911116D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17638" y="1065213"/>
            <a:ext cx="9144000" cy="599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Xét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w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w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nguồn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xoay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xuất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Φ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móc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xuyên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gọi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11270" name="Slide Number Placeholder 8">
            <a:extLst>
              <a:ext uri="{FF2B5EF4-FFF2-40B4-BE49-F238E27FC236}">
                <a16:creationId xmlns="" xmlns:a16="http://schemas.microsoft.com/office/drawing/2014/main" id="{13A4A606-D929-4A5F-8AFF-15D04494D7C3}"/>
              </a:ext>
            </a:extLst>
          </p:cNvPr>
          <p:cNvSpPr txBox="1">
            <a:spLocks noGrp="1" noChangeArrowheads="1"/>
          </p:cNvSpPr>
          <p:nvPr/>
        </p:nvSpPr>
        <p:spPr bwMode="auto">
          <a:xfrm>
            <a:off x="8077200" y="6356350"/>
            <a:ext cx="21336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fld id="{38E0CDF2-D01C-4F6A-9423-1CF74B5BE2E3}" type="slidenum">
              <a:rPr lang="en-US" altLang="en-US" sz="1200" b="1">
                <a:solidFill>
                  <a:srgbClr val="898989"/>
                </a:solidFill>
                <a:latin typeface="Verdana" panose="020B0604030504040204" pitchFamily="34" charset="0"/>
              </a:rPr>
              <a:pPr algn="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t>9</a:t>
            </a:fld>
            <a:endParaRPr lang="en-US" altLang="en-US" sz="1200" b="1">
              <a:solidFill>
                <a:srgbClr val="898989"/>
              </a:solidFill>
              <a:latin typeface="Verdana" panose="020B0604030504040204" pitchFamily="34" charset="0"/>
            </a:endParaRPr>
          </a:p>
        </p:txBody>
      </p:sp>
      <p:grpSp>
        <p:nvGrpSpPr>
          <p:cNvPr id="7" name="Group 7">
            <a:extLst>
              <a:ext uri="{FF2B5EF4-FFF2-40B4-BE49-F238E27FC236}">
                <a16:creationId xmlns="" xmlns:a16="http://schemas.microsoft.com/office/drawing/2014/main" id="{CA9C5083-20C8-48E6-8879-C24379071CEA}"/>
              </a:ext>
            </a:extLst>
          </p:cNvPr>
          <p:cNvGrpSpPr>
            <a:grpSpLocks/>
          </p:cNvGrpSpPr>
          <p:nvPr/>
        </p:nvGrpSpPr>
        <p:grpSpPr bwMode="auto">
          <a:xfrm>
            <a:off x="2730500" y="1627188"/>
            <a:ext cx="6325062" cy="2634479"/>
            <a:chOff x="0" y="0"/>
            <a:chExt cx="4432" cy="1703"/>
          </a:xfrm>
        </p:grpSpPr>
        <p:grpSp>
          <p:nvGrpSpPr>
            <p:cNvPr id="11272" name="Group 8">
              <a:extLst>
                <a:ext uri="{FF2B5EF4-FFF2-40B4-BE49-F238E27FC236}">
                  <a16:creationId xmlns="" xmlns:a16="http://schemas.microsoft.com/office/drawing/2014/main" id="{748A7E3A-87E0-4F89-9943-12FD69720AF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4080" cy="1419"/>
              <a:chOff x="0" y="0"/>
              <a:chExt cx="4080" cy="1419"/>
            </a:xfrm>
          </p:grpSpPr>
          <p:pic>
            <p:nvPicPr>
              <p:cNvPr id="11274" name="Picture 7">
                <a:extLst>
                  <a:ext uri="{FF2B5EF4-FFF2-40B4-BE49-F238E27FC236}">
                    <a16:creationId xmlns="" xmlns:a16="http://schemas.microsoft.com/office/drawing/2014/main" id="{CFED351F-892C-4796-8469-91084045CAFE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4080" cy="141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275" name="Text Box 8">
                <a:extLst>
                  <a:ext uri="{FF2B5EF4-FFF2-40B4-BE49-F238E27FC236}">
                    <a16:creationId xmlns="" xmlns:a16="http://schemas.microsoft.com/office/drawing/2014/main" id="{84FB2036-1254-4BF9-B3B8-AAED6611FAC0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2" y="648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u</a:t>
                </a:r>
                <a:r>
                  <a:rPr lang="en-US" altLang="en-US" sz="2000" baseline="-25000">
                    <a:latin typeface="VNI-Times" pitchFamily="2" charset="0"/>
                  </a:rPr>
                  <a:t>1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76" name="Text Box 9">
                <a:extLst>
                  <a:ext uri="{FF2B5EF4-FFF2-40B4-BE49-F238E27FC236}">
                    <a16:creationId xmlns="" xmlns:a16="http://schemas.microsoft.com/office/drawing/2014/main" id="{0B0317CF-53D9-4452-A2A8-0141C2E798FF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056" y="648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e</a:t>
                </a:r>
                <a:r>
                  <a:rPr lang="en-US" altLang="en-US" sz="2000" baseline="-25000">
                    <a:latin typeface="VNI-Times" pitchFamily="2" charset="0"/>
                  </a:rPr>
                  <a:t>1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77" name="Text Box 10">
                <a:extLst>
                  <a:ext uri="{FF2B5EF4-FFF2-40B4-BE49-F238E27FC236}">
                    <a16:creationId xmlns="" xmlns:a16="http://schemas.microsoft.com/office/drawing/2014/main" id="{3ADF10F5-3BB9-4458-81E9-E0217E4E905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816" y="384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i</a:t>
                </a:r>
                <a:r>
                  <a:rPr lang="en-US" altLang="en-US" sz="2000" baseline="-25000">
                    <a:latin typeface="VNI-Times" pitchFamily="2" charset="0"/>
                  </a:rPr>
                  <a:t>1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78" name="Text Box 11">
                <a:extLst>
                  <a:ext uri="{FF2B5EF4-FFF2-40B4-BE49-F238E27FC236}">
                    <a16:creationId xmlns="" xmlns:a16="http://schemas.microsoft.com/office/drawing/2014/main" id="{FE1442A2-3A3E-4C7B-ABE0-B6F683E5AB6E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200" y="384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N</a:t>
                </a:r>
                <a:r>
                  <a:rPr lang="en-US" altLang="en-US" sz="2000" baseline="-25000">
                    <a:latin typeface="VNI-Times" pitchFamily="2" charset="0"/>
                  </a:rPr>
                  <a:t>1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79" name="Text Box 12">
                <a:extLst>
                  <a:ext uri="{FF2B5EF4-FFF2-40B4-BE49-F238E27FC236}">
                    <a16:creationId xmlns="" xmlns:a16="http://schemas.microsoft.com/office/drawing/2014/main" id="{F80934B4-2E27-4909-81B1-3A1E5921EE6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872" y="360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N</a:t>
                </a:r>
                <a:r>
                  <a:rPr lang="en-US" altLang="en-US" sz="2000" baseline="-25000">
                    <a:latin typeface="VNI-Times" pitchFamily="2" charset="0"/>
                  </a:rPr>
                  <a:t>2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80" name="Text Box 13">
                <a:extLst>
                  <a:ext uri="{FF2B5EF4-FFF2-40B4-BE49-F238E27FC236}">
                    <a16:creationId xmlns="" xmlns:a16="http://schemas.microsoft.com/office/drawing/2014/main" id="{ADFEC600-39EC-4909-B4F6-9EB31345214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32" y="624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e</a:t>
                </a:r>
                <a:r>
                  <a:rPr lang="en-US" altLang="en-US" sz="2000" baseline="-25000">
                    <a:latin typeface="VNI-Times" pitchFamily="2" charset="0"/>
                  </a:rPr>
                  <a:t>2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81" name="Text Box 14">
                <a:extLst>
                  <a:ext uri="{FF2B5EF4-FFF2-40B4-BE49-F238E27FC236}">
                    <a16:creationId xmlns="" xmlns:a16="http://schemas.microsoft.com/office/drawing/2014/main" id="{072EBB88-7FAA-4B46-ACB8-153FDB56F8A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312" y="384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i</a:t>
                </a:r>
                <a:r>
                  <a:rPr lang="en-US" altLang="en-US" sz="2000" baseline="-25000">
                    <a:latin typeface="VNI-Times" pitchFamily="2" charset="0"/>
                  </a:rPr>
                  <a:t>2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  <p:sp>
            <p:nvSpPr>
              <p:cNvPr id="11282" name="Text Box 15">
                <a:extLst>
                  <a:ext uri="{FF2B5EF4-FFF2-40B4-BE49-F238E27FC236}">
                    <a16:creationId xmlns="" xmlns:a16="http://schemas.microsoft.com/office/drawing/2014/main" id="{598D586A-C4E8-4585-9691-0AA67FA6597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504" y="576"/>
                <a:ext cx="336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000">
                    <a:latin typeface="VNI-Times" pitchFamily="2" charset="0"/>
                  </a:rPr>
                  <a:t>u</a:t>
                </a:r>
                <a:r>
                  <a:rPr lang="en-US" altLang="en-US" sz="2000" baseline="-25000">
                    <a:latin typeface="VNI-Times" pitchFamily="2" charset="0"/>
                  </a:rPr>
                  <a:t>2</a:t>
                </a:r>
                <a:endParaRPr lang="en-US" altLang="en-US" sz="2000">
                  <a:latin typeface="VNI-Times" pitchFamily="2" charset="0"/>
                </a:endParaRPr>
              </a:p>
            </p:txBody>
          </p:sp>
        </p:grpSp>
        <p:sp>
          <p:nvSpPr>
            <p:cNvPr id="11273" name="Text Box 16">
              <a:extLst>
                <a:ext uri="{FF2B5EF4-FFF2-40B4-BE49-F238E27FC236}">
                  <a16:creationId xmlns="" xmlns:a16="http://schemas.microsoft.com/office/drawing/2014/main" id="{9409127E-F2AA-46C5-B324-811868E97F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8" y="1464"/>
              <a:ext cx="3744" cy="2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Nguyên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lý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làm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việc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máy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biến</a:t>
              </a:r>
              <a:r>
                <a:rPr lang="en-US" altLang="en-US" sz="1800" b="1" i="1" dirty="0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 </a:t>
              </a:r>
              <a:r>
                <a:rPr lang="en-US" altLang="en-US" sz="1800" b="1" i="1" dirty="0" err="1" smtClean="0">
                  <a:latin typeface="Cambria" panose="02040503050406030204" pitchFamily="18" charset="0"/>
                  <a:ea typeface="Tahoma" panose="020B0604030504040204" pitchFamily="34" charset="0"/>
                  <a:cs typeface="Tahoma" panose="020B0604030504040204" pitchFamily="34" charset="0"/>
                </a:rPr>
                <a:t>áp</a:t>
              </a:r>
              <a:endParaRPr lang="en-US" altLang="en-US" sz="1800" b="1" i="1" dirty="0">
                <a:latin typeface="Cambria" panose="02040503050406030204" pitchFamily="18" charset="0"/>
                <a:ea typeface="Tahoma" panose="020B0604030504040204" pitchFamily="34" charset="0"/>
                <a:cs typeface="Tahoma" panose="020B060403050404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3668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NGUYÊN LÝ HOẠT ĐỘNG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292" name="Picture 2" descr="Kết quả hình ảnh cho LOGO CAO DANG LY TU TRONG">
            <a:hlinkClick r:id="rId2" action="ppaction://hlinksldjump"/>
            <a:extLst>
              <a:ext uri="{FF2B5EF4-FFF2-40B4-BE49-F238E27FC236}">
                <a16:creationId xmlns="" xmlns:a16="http://schemas.microsoft.com/office/drawing/2014/main" id="{FC71585F-B5EA-4F24-A5ED-D1873C1042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Content Placeholder 2">
            <a:extLst>
              <a:ext uri="{FF2B5EF4-FFF2-40B4-BE49-F238E27FC236}">
                <a16:creationId xmlns="" xmlns:a16="http://schemas.microsoft.com/office/drawing/2014/main" id="{5D2D5F4C-4340-41AB-86B5-E90FDA40520A}"/>
              </a:ext>
            </a:extLst>
          </p:cNvPr>
          <p:cNvSpPr txBox="1">
            <a:spLocks/>
          </p:cNvSpPr>
          <p:nvPr/>
        </p:nvSpPr>
        <p:spPr bwMode="auto">
          <a:xfrm>
            <a:off x="862013" y="1211263"/>
            <a:ext cx="8915400" cy="474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49263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Theo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luật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thiên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Cảm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cuộn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Tx/>
              <a:buNone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MBA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hở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altLang="en-US" sz="26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lõi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thép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altLang="en-US" sz="2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MBA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trở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</a:t>
            </a:r>
            <a:r>
              <a:rPr lang="en-US" altLang="en-US" sz="2600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khép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kín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chạy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qua.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Lúc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thông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chính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ϕ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</a:t>
            </a:r>
            <a:r>
              <a:rPr lang="en-US" altLang="en-US" sz="26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ra.</a:t>
            </a:r>
            <a:r>
              <a:rPr lang="en-US" alt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1" algn="just" eaLnBrk="1" hangingPunct="1">
              <a:spcBef>
                <a:spcPts val="400"/>
              </a:spcBef>
              <a:spcAft>
                <a:spcPts val="4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Bef>
                <a:spcPts val="400"/>
              </a:spcBef>
              <a:spcAft>
                <a:spcPts val="400"/>
              </a:spcAft>
              <a:buFontTx/>
              <a:buNone/>
            </a:pPr>
            <a:endParaRPr lang="en-US" alt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207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THÔNG SỐ ĐỊNH MỨC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316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BC199583-3464-47E0-B03C-DA87B0D0EF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2">
            <a:extLst>
              <a:ext uri="{FF2B5EF4-FFF2-40B4-BE49-F238E27FC236}">
                <a16:creationId xmlns="" xmlns:a16="http://schemas.microsoft.com/office/drawing/2014/main" id="{0C873E81-05D0-4865-88AF-7FB0425E158A}"/>
              </a:ext>
            </a:extLst>
          </p:cNvPr>
          <p:cNvSpPr txBox="1">
            <a:spLocks/>
          </p:cNvSpPr>
          <p:nvPr/>
        </p:nvSpPr>
        <p:spPr bwMode="auto">
          <a:xfrm>
            <a:off x="1" y="1050039"/>
            <a:ext cx="6634716" cy="516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ký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hiệu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V</a:t>
            </a:r>
            <a:r>
              <a:rPr lang="en-US" altLang="en-US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endParaRPr lang="en-US" altLang="en-US" i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ký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hiệu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V</a:t>
            </a:r>
            <a:r>
              <a:rPr lang="en-US" altLang="en-US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  <a:endParaRPr lang="en-US" altLang="en-US" i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mỗi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MBA,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b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endParaRPr lang="en-US" altLang="en-US" sz="2400" b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algn="just" eaLnBrk="1" hangingPunct="1">
              <a:spcAft>
                <a:spcPts val="600"/>
              </a:spcAft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: I</a:t>
            </a:r>
            <a:r>
              <a:rPr lang="en-US" altLang="en-US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(A, KA)</a:t>
            </a:r>
          </a:p>
          <a:p>
            <a:pPr lvl="1" eaLnBrk="1" hangingPunct="1">
              <a:spcBef>
                <a:spcPct val="50000"/>
              </a:spcBef>
              <a:buClr>
                <a:srgbClr val="FF3300"/>
              </a:buClr>
              <a:buFont typeface="Wingdings" panose="05000000000000000000" pitchFamily="2" charset="2"/>
              <a:buChar char="ü"/>
            </a:pP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i="1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: I</a:t>
            </a:r>
            <a:r>
              <a:rPr lang="en-US" altLang="en-US" i="1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  <a:r>
              <a:rPr lang="en-US" altLang="en-US" i="1" dirty="0">
                <a:latin typeface="Cambria" panose="02040503050406030204" pitchFamily="18" charset="0"/>
                <a:cs typeface="Times New Roman" panose="02020603050405020304" pitchFamily="18" charset="0"/>
              </a:rPr>
              <a:t> (A, KA) 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1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thì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</a:p>
          <a:p>
            <a:pPr lvl="1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3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thì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dòng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0066FF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endParaRPr lang="en-US" altLang="en-US" dirty="0">
              <a:solidFill>
                <a:srgbClr val="0066FF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318" name="Picture 2">
            <a:extLst>
              <a:ext uri="{FF2B5EF4-FFF2-40B4-BE49-F238E27FC236}">
                <a16:creationId xmlns="" xmlns:a16="http://schemas.microsoft.com/office/drawing/2014/main" id="{6B078FC6-3623-417A-AC93-4461C9E4E4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717" y="2334064"/>
            <a:ext cx="5557283" cy="2904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885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THÔNG SỐ ĐỊNH MỨC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340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5AB16924-891E-4373-B5FA-1BFA4C16B1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2">
            <a:extLst>
              <a:ext uri="{FF2B5EF4-FFF2-40B4-BE49-F238E27FC236}">
                <a16:creationId xmlns="" xmlns:a16="http://schemas.microsoft.com/office/drawing/2014/main" id="{7266F5B0-BEA2-4305-92F6-58A7ECEEB796}"/>
              </a:ext>
            </a:extLst>
          </p:cNvPr>
          <p:cNvSpPr txBox="1">
            <a:spLocks/>
          </p:cNvSpPr>
          <p:nvPr/>
        </p:nvSpPr>
        <p:spPr bwMode="auto">
          <a:xfrm>
            <a:off x="1363663" y="820738"/>
            <a:ext cx="8991600" cy="3687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50000"/>
              </a:lnSpc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kiến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ở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chế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làm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việc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kiến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MBA).</a:t>
            </a:r>
          </a:p>
          <a:p>
            <a:pPr algn="just" eaLnBrk="1" hangingPunct="1">
              <a:lnSpc>
                <a:spcPct val="150000"/>
              </a:lnSpc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Ký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sz="2400" baseline="-25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(VA, kVA).</a:t>
            </a:r>
          </a:p>
          <a:p>
            <a:pPr lvl="1" algn="just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1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baseline="-25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 = V</a:t>
            </a:r>
            <a:r>
              <a:rPr lang="en-US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.I</a:t>
            </a:r>
            <a:r>
              <a:rPr lang="en-US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= V</a:t>
            </a:r>
            <a:r>
              <a:rPr lang="en-US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.I</a:t>
            </a:r>
            <a:r>
              <a:rPr lang="en-US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</a:p>
          <a:p>
            <a:pPr lvl="1" algn="just" eaLnBrk="1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3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S</a:t>
            </a:r>
            <a:r>
              <a:rPr lang="en-US" altLang="en-US" baseline="-25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đm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 = √3V</a:t>
            </a:r>
            <a:r>
              <a:rPr lang="en-US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.I</a:t>
            </a:r>
            <a:r>
              <a:rPr lang="en-US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1đm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= √3V</a:t>
            </a:r>
            <a:r>
              <a:rPr lang="en-US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.I</a:t>
            </a:r>
            <a:r>
              <a:rPr lang="en-US" altLang="en-US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2đm</a:t>
            </a:r>
            <a:endParaRPr lang="en-US" altLang="en-US" dirty="0"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7" name="Group 38">
            <a:extLst>
              <a:ext uri="{FF2B5EF4-FFF2-40B4-BE49-F238E27FC236}">
                <a16:creationId xmlns="" xmlns:a16="http://schemas.microsoft.com/office/drawing/2014/main" id="{6D8E9B31-A0AF-49B6-9978-67100D3B510E}"/>
              </a:ext>
            </a:extLst>
          </p:cNvPr>
          <p:cNvGrpSpPr>
            <a:grpSpLocks/>
          </p:cNvGrpSpPr>
          <p:nvPr/>
        </p:nvGrpSpPr>
        <p:grpSpPr bwMode="auto">
          <a:xfrm>
            <a:off x="3308350" y="4362450"/>
            <a:ext cx="3606800" cy="838200"/>
            <a:chOff x="624" y="3136"/>
            <a:chExt cx="2272" cy="528"/>
          </a:xfrm>
        </p:grpSpPr>
        <p:sp>
          <p:nvSpPr>
            <p:cNvPr id="14345" name="Rectangle 28">
              <a:extLst>
                <a:ext uri="{FF2B5EF4-FFF2-40B4-BE49-F238E27FC236}">
                  <a16:creationId xmlns="" xmlns:a16="http://schemas.microsoft.com/office/drawing/2014/main" id="{5182375B-3D0F-4DDD-A3F2-54C8FC971B1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24" y="3224"/>
              <a:ext cx="116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tabLst>
                  <a:tab pos="588963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588963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588963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588963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solidFill>
                    <a:schemeClr val="accent2"/>
                  </a:solidFill>
                  <a:latin typeface="Times New Roman" panose="02020603050405020304" pitchFamily="18" charset="0"/>
                </a:rPr>
                <a:t>Tỉ số biến áp:</a:t>
              </a:r>
            </a:p>
          </p:txBody>
        </p:sp>
        <p:graphicFrame>
          <p:nvGraphicFramePr>
            <p:cNvPr id="14346" name="Object 31">
              <a:extLst>
                <a:ext uri="{FF2B5EF4-FFF2-40B4-BE49-F238E27FC236}">
                  <a16:creationId xmlns="" xmlns:a16="http://schemas.microsoft.com/office/drawing/2014/main" id="{2C27257B-926C-40EC-8C65-9645C7CDF6E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876" y="3136"/>
            <a:ext cx="1020" cy="52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2084" name="Equation" r:id="rId4" imgW="837836" imgH="431613" progId="Equation.3">
                    <p:embed/>
                  </p:oleObj>
                </mc:Choice>
                <mc:Fallback>
                  <p:oleObj name="Equation" r:id="rId4" imgW="837836" imgH="431613" progId="Equation.3">
                    <p:embed/>
                    <p:pic>
                      <p:nvPicPr>
                        <p:cNvPr id="14346" name="Object 31">
                          <a:extLst>
                            <a:ext uri="{FF2B5EF4-FFF2-40B4-BE49-F238E27FC236}">
                              <a16:creationId xmlns="" xmlns:a16="http://schemas.microsoft.com/office/drawing/2014/main" id="{2C27257B-926C-40EC-8C65-9645C7CDF6E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76" y="3136"/>
                          <a:ext cx="1020" cy="528"/>
                        </a:xfrm>
                        <a:prstGeom prst="rect">
                          <a:avLst/>
                        </a:prstGeom>
                        <a:noFill/>
                        <a:ln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12" name="Rectangle 35">
            <a:extLst>
              <a:ext uri="{FF2B5EF4-FFF2-40B4-BE49-F238E27FC236}">
                <a16:creationId xmlns="" xmlns:a16="http://schemas.microsoft.com/office/drawing/2014/main" id="{801216A3-C727-4C5D-B80A-19F0270A8A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5163" y="5437188"/>
            <a:ext cx="6446837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889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Hiệu suất MBA cao, tổn thất không đáng kể: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		V</a:t>
            </a:r>
            <a:r>
              <a:rPr lang="en-US" altLang="en-US" sz="2400" baseline="-25000">
                <a:latin typeface="Times New Roman" panose="02020603050405020304" pitchFamily="18" charset="0"/>
              </a:rPr>
              <a:t>1</a:t>
            </a:r>
            <a:r>
              <a:rPr lang="en-US" altLang="en-US" sz="2400">
                <a:latin typeface="Times New Roman" panose="02020603050405020304" pitchFamily="18" charset="0"/>
              </a:rPr>
              <a:t> I</a:t>
            </a:r>
            <a:r>
              <a:rPr lang="en-US" altLang="en-US" sz="2400" baseline="-25000">
                <a:latin typeface="Times New Roman" panose="02020603050405020304" pitchFamily="18" charset="0"/>
              </a:rPr>
              <a:t>1 </a:t>
            </a:r>
            <a:r>
              <a:rPr lang="en-US" altLang="en-US" sz="2400">
                <a:latin typeface="Times New Roman" panose="02020603050405020304" pitchFamily="18" charset="0"/>
              </a:rPr>
              <a:t>= V</a:t>
            </a:r>
            <a:r>
              <a:rPr lang="en-US" altLang="en-US" sz="2400" baseline="-25000">
                <a:latin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</a:rPr>
              <a:t> I</a:t>
            </a:r>
            <a:r>
              <a:rPr lang="en-US" altLang="en-US" sz="2400" baseline="-25000">
                <a:latin typeface="Times New Roman" panose="02020603050405020304" pitchFamily="18" charset="0"/>
              </a:rPr>
              <a:t>2 </a:t>
            </a:r>
            <a:r>
              <a:rPr lang="en-US" altLang="en-US" sz="2400" b="1">
                <a:latin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altLang="en-US" sz="2400" baseline="-25000">
                <a:latin typeface="Times New Roman" panose="02020603050405020304" pitchFamily="18" charset="0"/>
                <a:sym typeface="Symbol" panose="05050102010706020507" pitchFamily="18" charset="2"/>
              </a:rPr>
              <a:t> </a:t>
            </a:r>
            <a:endParaRPr lang="en-US" altLang="en-US" sz="2400">
              <a:latin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66EDFDBB-24DB-44AB-BCD6-C6DDE7F47864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59463" y="5915365"/>
            <a:ext cx="3008090" cy="913840"/>
          </a:xfrm>
          <a:prstGeom prst="rect">
            <a:avLst/>
          </a:prstGeom>
          <a:blipFill>
            <a:blip r:embed="rId6"/>
            <a:stretch>
              <a:fillRect l="-4049" b="-6667"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6048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CÁC THÔNG SỐ ĐỊNH MỨC MBA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36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9D30F2D6-D46B-4EAD-A024-AB0B49DDAE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2">
            <a:extLst>
              <a:ext uri="{FF2B5EF4-FFF2-40B4-BE49-F238E27FC236}">
                <a16:creationId xmlns="" xmlns:a16="http://schemas.microsoft.com/office/drawing/2014/main" id="{7C948110-75C4-42DF-9305-3FA55E1DD77B}"/>
              </a:ext>
            </a:extLst>
          </p:cNvPr>
          <p:cNvSpPr txBox="1">
            <a:spLocks/>
          </p:cNvSpPr>
          <p:nvPr/>
        </p:nvSpPr>
        <p:spPr bwMode="auto">
          <a:xfrm>
            <a:off x="396875" y="2809875"/>
            <a:ext cx="11347450" cy="96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914400" indent="-4572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Aft>
                <a:spcPts val="600"/>
              </a:spcAft>
              <a:buClr>
                <a:srgbClr val="FF0000"/>
              </a:buClr>
              <a:buFont typeface="Arial" panose="020B0604020202020204" pitchFamily="34" charset="0"/>
              <a:buNone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MBA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mang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để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biết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hệ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baseline="-250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(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độ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mang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MBA so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) ta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15366" name="Picture 2">
            <a:extLst>
              <a:ext uri="{FF2B5EF4-FFF2-40B4-BE49-F238E27FC236}">
                <a16:creationId xmlns="" xmlns:a16="http://schemas.microsoft.com/office/drawing/2014/main" id="{C20B3D9D-8326-439D-8099-BFD85A2421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813" y="927100"/>
            <a:ext cx="7570787" cy="192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5">
            <a:extLst>
              <a:ext uri="{FF2B5EF4-FFF2-40B4-BE49-F238E27FC236}">
                <a16:creationId xmlns="" xmlns:a16="http://schemas.microsoft.com/office/drawing/2014/main" id="{79DC04A1-1FC7-47F7-B361-00BB40D02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9825" y="3319463"/>
            <a:ext cx="3902075" cy="1376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TextBox 6">
            <a:extLst>
              <a:ext uri="{FF2B5EF4-FFF2-40B4-BE49-F238E27FC236}">
                <a16:creationId xmlns="" xmlns:a16="http://schemas.microsoft.com/office/drawing/2014/main" id="{5D3476F3-B5DB-499B-A729-040807F60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377825" y="4556125"/>
            <a:ext cx="6599238" cy="226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non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baseline="-25000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baseline="-25000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≤ 1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đầy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(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định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mức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)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baseline="-25000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baseline="-25000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= 1</a:t>
            </a:r>
          </a:p>
          <a:p>
            <a:pPr lvl="1" eaLnBrk="1" hangingPunct="1">
              <a:lnSpc>
                <a:spcPct val="15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quá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baseline="-25000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baseline="-25000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≥ 1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dirty="0"/>
          </a:p>
        </p:txBody>
      </p:sp>
      <p:sp>
        <p:nvSpPr>
          <p:cNvPr id="15369" name="TextBox 9">
            <a:extLst>
              <a:ext uri="{FF2B5EF4-FFF2-40B4-BE49-F238E27FC236}">
                <a16:creationId xmlns="" xmlns:a16="http://schemas.microsoft.com/office/drawing/2014/main" id="{DE470F84-3173-4010-83A7-53F0ADCF34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56288" y="4532313"/>
            <a:ext cx="6457950" cy="200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lvl="1" eaLnBrk="1" hangingPunct="1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mang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nửa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baseline="-25000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baseline="-25000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0,5</a:t>
            </a:r>
            <a:endParaRPr lang="en-US" altLang="en-US" dirty="0">
              <a:solidFill>
                <a:srgbClr val="FF000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lvl="1" eaLnBrk="1" hangingPunct="1">
              <a:lnSpc>
                <a:spcPct val="200000"/>
              </a:lnSpc>
              <a:spcBef>
                <a:spcPct val="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Máy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biến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áp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mang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36,5 %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tải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</a:rPr>
              <a:t>khi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baseline="-25000" dirty="0" err="1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baseline="-25000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= </a:t>
            </a:r>
            <a:r>
              <a:rPr lang="en-US" altLang="en-US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0,365</a:t>
            </a:r>
            <a:endParaRPr lang="en-US" altLang="en-US" dirty="0">
              <a:solidFill>
                <a:srgbClr val="FF0000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996338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3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3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3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3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3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78854D2D-8E05-4596-A39D-67483603647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VÍ DỤ 1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="" xmlns:a16="http://schemas.microsoft.com/office/drawing/2014/main" id="{4B654F2C-55EA-47AD-A610-D1E8B29EE29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388" name="Picture 2" descr="Kết quả hình ảnh cho LOGO CAO DANG LY TU TRONG">
            <a:hlinkClick r:id="rId2" action="ppaction://hlinkfile"/>
            <a:extLst>
              <a:ext uri="{FF2B5EF4-FFF2-40B4-BE49-F238E27FC236}">
                <a16:creationId xmlns="" xmlns:a16="http://schemas.microsoft.com/office/drawing/2014/main" id="{4B0E0A48-F01F-4BF3-A59B-46A9F3924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CDDE6DBE-7CB3-427D-B464-82D2DB00C47F}"/>
              </a:ext>
            </a:extLst>
          </p:cNvPr>
          <p:cNvSpPr txBox="1"/>
          <p:nvPr/>
        </p:nvSpPr>
        <p:spPr>
          <a:xfrm>
            <a:off x="2120052" y="946746"/>
            <a:ext cx="763417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Cambria" panose="02040503050406030204" pitchFamily="18" charset="0"/>
              </a:rPr>
              <a:t>Cho MBA 1 </a:t>
            </a:r>
            <a:r>
              <a:rPr lang="en-US" sz="2400" dirty="0" err="1">
                <a:latin typeface="Cambria" panose="02040503050406030204" pitchFamily="18" charset="0"/>
              </a:rPr>
              <a:t>pha</a:t>
            </a:r>
            <a:r>
              <a:rPr lang="en-US" sz="2400" dirty="0">
                <a:latin typeface="Cambria" panose="02040503050406030204" pitchFamily="18" charset="0"/>
              </a:rPr>
              <a:t>: </a:t>
            </a:r>
            <a:r>
              <a:rPr lang="en-US" sz="2400" b="1" dirty="0">
                <a:latin typeface="Cambria" panose="02040503050406030204" pitchFamily="18" charset="0"/>
              </a:rPr>
              <a:t>75 </a:t>
            </a:r>
            <a:r>
              <a:rPr lang="en-US" sz="2400" b="1" dirty="0" smtClean="0">
                <a:latin typeface="Cambria" panose="02040503050406030204" pitchFamily="18" charset="0"/>
              </a:rPr>
              <a:t>kVA</a:t>
            </a:r>
            <a:r>
              <a:rPr lang="en-US" sz="2400" b="1" dirty="0">
                <a:latin typeface="Cambria" panose="02040503050406030204" pitchFamily="18" charset="0"/>
              </a:rPr>
              <a:t>, </a:t>
            </a:r>
            <a:r>
              <a:rPr lang="en-US" sz="2400" b="1" dirty="0" smtClean="0">
                <a:latin typeface="Cambria" panose="02040503050406030204" pitchFamily="18" charset="0"/>
              </a:rPr>
              <a:t>22/0,23 kV</a:t>
            </a:r>
            <a:r>
              <a:rPr lang="en-US" sz="2400" b="1" dirty="0">
                <a:latin typeface="Cambria" panose="02040503050406030204" pitchFamily="18" charset="0"/>
              </a:rPr>
              <a:t>, 50 </a:t>
            </a:r>
            <a:r>
              <a:rPr lang="en-US" sz="2400" b="1" dirty="0" smtClean="0">
                <a:latin typeface="Cambria" panose="02040503050406030204" pitchFamily="18" charset="0"/>
              </a:rPr>
              <a:t>Hz, P</a:t>
            </a:r>
            <a:r>
              <a:rPr lang="en-US" sz="2400" b="1" baseline="-25000" dirty="0" smtClean="0">
                <a:latin typeface="Cambria" panose="02040503050406030204" pitchFamily="18" charset="0"/>
              </a:rPr>
              <a:t>o</a:t>
            </a:r>
            <a:r>
              <a:rPr lang="en-US" sz="2400" b="1" dirty="0" smtClean="0">
                <a:latin typeface="Cambria" panose="02040503050406030204" pitchFamily="18" charset="0"/>
              </a:rPr>
              <a:t>=148 W, </a:t>
            </a:r>
            <a:r>
              <a:rPr lang="en-US" sz="2400" b="1" dirty="0" err="1" smtClean="0">
                <a:latin typeface="Cambria" panose="02040503050406030204" pitchFamily="18" charset="0"/>
              </a:rPr>
              <a:t>P</a:t>
            </a:r>
            <a:r>
              <a:rPr lang="en-US" sz="2400" b="1" baseline="-25000" dirty="0" err="1" smtClean="0">
                <a:latin typeface="Cambria" panose="02040503050406030204" pitchFamily="18" charset="0"/>
              </a:rPr>
              <a:t>n</a:t>
            </a:r>
            <a:r>
              <a:rPr lang="en-US" sz="2400" b="1" dirty="0" smtClean="0">
                <a:latin typeface="Cambria" panose="02040503050406030204" pitchFamily="18" charset="0"/>
              </a:rPr>
              <a:t>= 933W</a:t>
            </a:r>
            <a:r>
              <a:rPr lang="en-US" sz="2400" b="1" dirty="0" smtClean="0">
                <a:latin typeface="Cambria" panose="02040503050406030204" pitchFamily="18" charset="0"/>
              </a:rPr>
              <a:t>.</a:t>
            </a:r>
            <a:endParaRPr lang="en-US" sz="2400" b="1" dirty="0">
              <a:latin typeface="Cambria" panose="02040503050406030204" pitchFamily="18" charset="0"/>
            </a:endParaRPr>
          </a:p>
          <a:p>
            <a:pPr marL="342900" indent="-342900">
              <a:buAutoNum type="alphaLcPeriod"/>
            </a:pPr>
            <a:r>
              <a:rPr lang="en-US" sz="2400" dirty="0" err="1">
                <a:latin typeface="Cambria" panose="02040503050406030204" pitchFamily="18" charset="0"/>
              </a:rPr>
              <a:t>Xác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định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tỉ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số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biến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áp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của</a:t>
            </a:r>
            <a:r>
              <a:rPr lang="en-US" sz="2400" dirty="0">
                <a:latin typeface="Cambria" panose="02040503050406030204" pitchFamily="18" charset="0"/>
              </a:rPr>
              <a:t> MBA </a:t>
            </a:r>
            <a:r>
              <a:rPr lang="en-US" sz="2400" dirty="0" err="1">
                <a:latin typeface="Cambria" panose="02040503050406030204" pitchFamily="18" charset="0"/>
              </a:rPr>
              <a:t>trên</a:t>
            </a:r>
            <a:r>
              <a:rPr lang="en-US" sz="2400" dirty="0">
                <a:latin typeface="Cambria" panose="02040503050406030204" pitchFamily="18" charset="0"/>
              </a:rPr>
              <a:t>.</a:t>
            </a:r>
          </a:p>
          <a:p>
            <a:pPr marL="342900" indent="-342900">
              <a:buAutoNum type="alphaLcPeriod"/>
            </a:pPr>
            <a:r>
              <a:rPr lang="en-US" sz="2400" dirty="0" err="1">
                <a:latin typeface="Cambria" panose="02040503050406030204" pitchFamily="18" charset="0"/>
              </a:rPr>
              <a:t>Xác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định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dòng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điện</a:t>
            </a:r>
            <a:r>
              <a:rPr lang="en-US" sz="2400" dirty="0">
                <a:latin typeface="Cambria" panose="02040503050406030204" pitchFamily="18" charset="0"/>
              </a:rPr>
              <a:t> s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cấp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và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thứ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cấp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định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mức</a:t>
            </a:r>
            <a:r>
              <a:rPr lang="en-US" sz="2400" dirty="0">
                <a:latin typeface="Cambria" panose="02040503050406030204" pitchFamily="18" charset="0"/>
              </a:rPr>
              <a:t>.</a:t>
            </a:r>
          </a:p>
          <a:p>
            <a:pPr marL="342900" indent="-342900">
              <a:buFontTx/>
              <a:buAutoNum type="alphaLcPeriod"/>
            </a:pPr>
            <a:r>
              <a:rPr lang="en-US" sz="2400" dirty="0" err="1">
                <a:latin typeface="Cambria" panose="02040503050406030204" pitchFamily="18" charset="0"/>
              </a:rPr>
              <a:t>Xác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định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dòng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điện</a:t>
            </a:r>
            <a:r>
              <a:rPr lang="en-US" sz="2400" dirty="0">
                <a:latin typeface="Cambria" panose="02040503050406030204" pitchFamily="18" charset="0"/>
              </a:rPr>
              <a:t> s</a:t>
            </a:r>
            <a:r>
              <a:rPr lang="vi-VN" sz="2400" dirty="0">
                <a:latin typeface="Cambria" panose="02040503050406030204" pitchFamily="18" charset="0"/>
              </a:rPr>
              <a:t>ơ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cấp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và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thứ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cấp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và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công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suất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của</a:t>
            </a:r>
            <a:r>
              <a:rPr lang="en-US" sz="2400" dirty="0">
                <a:latin typeface="Cambria" panose="02040503050406030204" pitchFamily="18" charset="0"/>
              </a:rPr>
              <a:t> MBA </a:t>
            </a:r>
            <a:r>
              <a:rPr lang="en-US" sz="2400" dirty="0" err="1">
                <a:latin typeface="Cambria" panose="02040503050406030204" pitchFamily="18" charset="0"/>
              </a:rPr>
              <a:t>khi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đang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mang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tải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với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hệ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số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tải</a:t>
            </a:r>
            <a:r>
              <a:rPr lang="en-US" sz="2400" dirty="0">
                <a:latin typeface="Cambria" panose="02040503050406030204" pitchFamily="18" charset="0"/>
              </a:rPr>
              <a:t> </a:t>
            </a:r>
            <a:r>
              <a:rPr lang="en-US" sz="2400" dirty="0" err="1">
                <a:latin typeface="Cambria" panose="02040503050406030204" pitchFamily="18" charset="0"/>
              </a:rPr>
              <a:t>là</a:t>
            </a:r>
            <a:r>
              <a:rPr lang="en-US" sz="2400" dirty="0">
                <a:latin typeface="Cambria" panose="02040503050406030204" pitchFamily="18" charset="0"/>
              </a:rPr>
              <a:t> 0.8 ( </a:t>
            </a:r>
            <a:r>
              <a:rPr lang="en-US" sz="2400" dirty="0" err="1">
                <a:latin typeface="Cambria" panose="02040503050406030204" pitchFamily="18" charset="0"/>
              </a:rPr>
              <a:t>K</a:t>
            </a:r>
            <a:r>
              <a:rPr lang="en-US" baseline="-25000" dirty="0" err="1">
                <a:latin typeface="Cambria" panose="02040503050406030204" pitchFamily="18" charset="0"/>
              </a:rPr>
              <a:t>t</a:t>
            </a:r>
            <a:r>
              <a:rPr lang="en-US" sz="2400" dirty="0">
                <a:latin typeface="Cambria" panose="02040503050406030204" pitchFamily="18" charset="0"/>
              </a:rPr>
              <a:t> = 0.8 </a:t>
            </a:r>
            <a:r>
              <a:rPr lang="en-US" sz="2400" dirty="0" smtClean="0">
                <a:latin typeface="Cambria" panose="02040503050406030204" pitchFamily="18" charset="0"/>
              </a:rPr>
              <a:t>).</a:t>
            </a:r>
          </a:p>
          <a:p>
            <a:pPr marL="342900" indent="-342900">
              <a:buFontTx/>
              <a:buAutoNum type="alphaLcPeriod"/>
            </a:pPr>
            <a:r>
              <a:rPr lang="en-US" sz="2400" dirty="0" err="1" smtClean="0">
                <a:latin typeface="Cambria" panose="02040503050406030204" pitchFamily="18" charset="0"/>
              </a:rPr>
              <a:t>Xác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định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hiệu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suất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của</a:t>
            </a:r>
            <a:r>
              <a:rPr lang="en-US" sz="2400" dirty="0" smtClean="0">
                <a:latin typeface="Cambria" panose="02040503050406030204" pitchFamily="18" charset="0"/>
              </a:rPr>
              <a:t> MBA </a:t>
            </a:r>
            <a:r>
              <a:rPr lang="en-US" sz="2400" dirty="0" err="1" smtClean="0">
                <a:latin typeface="Cambria" panose="02040503050406030204" pitchFamily="18" charset="0"/>
              </a:rPr>
              <a:t>khi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mang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nửa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tải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có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hệ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số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công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suất</a:t>
            </a:r>
            <a:r>
              <a:rPr lang="en-US" sz="2400" dirty="0" smtClean="0">
                <a:latin typeface="Cambria" panose="02040503050406030204" pitchFamily="18" charset="0"/>
              </a:rPr>
              <a:t> </a:t>
            </a:r>
            <a:r>
              <a:rPr lang="en-US" sz="2400" dirty="0" err="1" smtClean="0">
                <a:latin typeface="Cambria" panose="02040503050406030204" pitchFamily="18" charset="0"/>
              </a:rPr>
              <a:t>là</a:t>
            </a:r>
            <a:r>
              <a:rPr lang="en-US" sz="2400" dirty="0" smtClean="0">
                <a:latin typeface="Cambria" panose="02040503050406030204" pitchFamily="18" charset="0"/>
              </a:rPr>
              <a:t> 0.92  </a:t>
            </a:r>
            <a:endParaRPr lang="en-US" sz="2400" dirty="0">
              <a:latin typeface="Cambria" panose="020405030504060302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D7FF8F12-A880-4981-B876-A81A38D61435}"/>
              </a:ext>
            </a:extLst>
          </p:cNvPr>
          <p:cNvSpPr txBox="1"/>
          <p:nvPr/>
        </p:nvSpPr>
        <p:spPr>
          <a:xfrm>
            <a:off x="6733756" y="3885578"/>
            <a:ext cx="4738577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AutoNum type="alphaLcPeriod"/>
            </a:pPr>
            <a:r>
              <a:rPr lang="en-US" sz="2800" b="1" dirty="0" err="1" smtClean="0">
                <a:latin typeface="Cambria" panose="02040503050406030204" pitchFamily="18" charset="0"/>
              </a:rPr>
              <a:t>k</a:t>
            </a:r>
            <a:r>
              <a:rPr lang="en-US" sz="2800" b="1" baseline="-25000" dirty="0" err="1" smtClean="0">
                <a:latin typeface="Cambria" panose="02040503050406030204" pitchFamily="18" charset="0"/>
              </a:rPr>
              <a:t>ba</a:t>
            </a:r>
            <a:r>
              <a:rPr lang="en-US" sz="2800" b="1" dirty="0" smtClean="0">
                <a:latin typeface="Cambria" panose="02040503050406030204" pitchFamily="18" charset="0"/>
              </a:rPr>
              <a:t> </a:t>
            </a:r>
            <a:r>
              <a:rPr lang="en-US" sz="2800" b="1" dirty="0">
                <a:latin typeface="Cambria" panose="02040503050406030204" pitchFamily="18" charset="0"/>
              </a:rPr>
              <a:t>= </a:t>
            </a:r>
            <a:r>
              <a:rPr lang="en-US" sz="2800" b="1" dirty="0" smtClean="0">
                <a:latin typeface="Cambria" panose="02040503050406030204" pitchFamily="18" charset="0"/>
              </a:rPr>
              <a:t>95,6</a:t>
            </a:r>
            <a:endParaRPr lang="en-US" sz="2800" b="1" dirty="0">
              <a:latin typeface="Cambria" panose="02040503050406030204" pitchFamily="18" charset="0"/>
            </a:endParaRPr>
          </a:p>
          <a:p>
            <a:pPr marL="342900" indent="-342900">
              <a:lnSpc>
                <a:spcPct val="150000"/>
              </a:lnSpc>
              <a:buAutoNum type="alphaLcPeriod"/>
            </a:pPr>
            <a:r>
              <a:rPr lang="en-US" sz="2800" b="1" dirty="0">
                <a:latin typeface="Cambria" panose="02040503050406030204" pitchFamily="18" charset="0"/>
              </a:rPr>
              <a:t>I</a:t>
            </a:r>
            <a:r>
              <a:rPr lang="en-US" b="1" baseline="-25000" dirty="0">
                <a:latin typeface="Cambria" panose="02040503050406030204" pitchFamily="18" charset="0"/>
              </a:rPr>
              <a:t>1đm</a:t>
            </a:r>
            <a:r>
              <a:rPr lang="en-US" sz="2800" b="1" dirty="0">
                <a:latin typeface="Cambria" panose="02040503050406030204" pitchFamily="18" charset="0"/>
              </a:rPr>
              <a:t> = </a:t>
            </a:r>
            <a:r>
              <a:rPr lang="en-US" sz="2800" b="1" dirty="0" smtClean="0">
                <a:latin typeface="Cambria" panose="02040503050406030204" pitchFamily="18" charset="0"/>
              </a:rPr>
              <a:t>3,41 </a:t>
            </a:r>
            <a:r>
              <a:rPr lang="en-US" sz="2800" b="1" dirty="0">
                <a:latin typeface="Cambria" panose="02040503050406030204" pitchFamily="18" charset="0"/>
              </a:rPr>
              <a:t>A ; I</a:t>
            </a:r>
            <a:r>
              <a:rPr lang="en-US" b="1" dirty="0">
                <a:latin typeface="Cambria" panose="02040503050406030204" pitchFamily="18" charset="0"/>
              </a:rPr>
              <a:t>2đm</a:t>
            </a:r>
            <a:r>
              <a:rPr lang="en-US" sz="2800" b="1" dirty="0">
                <a:latin typeface="Cambria" panose="02040503050406030204" pitchFamily="18" charset="0"/>
              </a:rPr>
              <a:t> = 326 A</a:t>
            </a:r>
          </a:p>
          <a:p>
            <a:pPr marL="342900" indent="-342900">
              <a:lnSpc>
                <a:spcPct val="150000"/>
              </a:lnSpc>
              <a:buFontTx/>
              <a:buAutoNum type="alphaLcPeriod"/>
            </a:pPr>
            <a:r>
              <a:rPr lang="en-US" sz="2800" b="1" dirty="0" smtClean="0">
                <a:latin typeface="Cambria" panose="02040503050406030204" pitchFamily="18" charset="0"/>
              </a:rPr>
              <a:t>I</a:t>
            </a:r>
            <a:r>
              <a:rPr lang="en-US" b="1" baseline="-25000" dirty="0" smtClean="0">
                <a:latin typeface="Cambria" panose="02040503050406030204" pitchFamily="18" charset="0"/>
              </a:rPr>
              <a:t>1</a:t>
            </a:r>
            <a:r>
              <a:rPr lang="en-US" sz="2800" b="1" dirty="0" smtClean="0">
                <a:latin typeface="Cambria" panose="02040503050406030204" pitchFamily="18" charset="0"/>
              </a:rPr>
              <a:t> </a:t>
            </a:r>
            <a:r>
              <a:rPr lang="en-US" sz="2800" b="1" dirty="0">
                <a:latin typeface="Cambria" panose="02040503050406030204" pitchFamily="18" charset="0"/>
              </a:rPr>
              <a:t>= </a:t>
            </a:r>
            <a:r>
              <a:rPr lang="en-US" sz="2800" b="1" dirty="0" smtClean="0">
                <a:latin typeface="Cambria" panose="02040503050406030204" pitchFamily="18" charset="0"/>
              </a:rPr>
              <a:t>2,72 </a:t>
            </a:r>
            <a:r>
              <a:rPr lang="en-US" sz="2800" b="1" dirty="0">
                <a:latin typeface="Cambria" panose="02040503050406030204" pitchFamily="18" charset="0"/>
              </a:rPr>
              <a:t>A ; I</a:t>
            </a:r>
            <a:r>
              <a:rPr lang="en-US" b="1" dirty="0">
                <a:latin typeface="Cambria" panose="02040503050406030204" pitchFamily="18" charset="0"/>
              </a:rPr>
              <a:t>2</a:t>
            </a:r>
            <a:r>
              <a:rPr lang="en-US" sz="2800" b="1" dirty="0">
                <a:latin typeface="Cambria" panose="02040503050406030204" pitchFamily="18" charset="0"/>
              </a:rPr>
              <a:t> = 260,8 A ; S</a:t>
            </a:r>
            <a:r>
              <a:rPr lang="en-US" b="1" baseline="-25000" dirty="0">
                <a:latin typeface="Cambria" panose="02040503050406030204" pitchFamily="18" charset="0"/>
              </a:rPr>
              <a:t>2</a:t>
            </a:r>
            <a:r>
              <a:rPr lang="en-US" sz="2800" b="1" dirty="0">
                <a:latin typeface="Cambria" panose="02040503050406030204" pitchFamily="18" charset="0"/>
              </a:rPr>
              <a:t> =60 </a:t>
            </a:r>
            <a:r>
              <a:rPr lang="en-US" sz="2800" b="1" dirty="0" smtClean="0">
                <a:latin typeface="Cambria" panose="02040503050406030204" pitchFamily="18" charset="0"/>
              </a:rPr>
              <a:t>kVA </a:t>
            </a:r>
            <a:r>
              <a:rPr lang="en-US" sz="2800" b="1" dirty="0">
                <a:latin typeface="Cambria" panose="02040503050406030204" pitchFamily="18" charset="0"/>
              </a:rPr>
              <a:t>(60,000 VA)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65164510-F9C8-4B99-AF11-0913B76314D6}"/>
              </a:ext>
            </a:extLst>
          </p:cNvPr>
          <p:cNvSpPr txBox="1"/>
          <p:nvPr/>
        </p:nvSpPr>
        <p:spPr>
          <a:xfrm>
            <a:off x="581459" y="4249552"/>
            <a:ext cx="4401879" cy="230832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 err="1">
                <a:latin typeface="Cambria" panose="02040503050406030204" pitchFamily="18" charset="0"/>
              </a:rPr>
              <a:t>S</a:t>
            </a:r>
            <a:r>
              <a:rPr lang="en-US" sz="2400" b="1" baseline="-25000" dirty="0" err="1">
                <a:latin typeface="Cambria" panose="02040503050406030204" pitchFamily="18" charset="0"/>
              </a:rPr>
              <a:t>đm</a:t>
            </a:r>
            <a:r>
              <a:rPr lang="en-US" sz="2400" b="1" dirty="0">
                <a:latin typeface="Cambria" panose="02040503050406030204" pitchFamily="18" charset="0"/>
              </a:rPr>
              <a:t> = 75 </a:t>
            </a:r>
            <a:r>
              <a:rPr lang="en-US" sz="2400" b="1" dirty="0" smtClean="0">
                <a:latin typeface="Cambria" panose="02040503050406030204" pitchFamily="18" charset="0"/>
              </a:rPr>
              <a:t>kVA</a:t>
            </a:r>
            <a:endParaRPr lang="en-US" sz="2400" b="1" dirty="0">
              <a:latin typeface="Cambria" panose="020405030504060302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Cambria" panose="02040503050406030204" pitchFamily="18" charset="0"/>
              </a:rPr>
              <a:t>U</a:t>
            </a:r>
            <a:r>
              <a:rPr lang="en-US" sz="2400" b="1" baseline="-25000" dirty="0">
                <a:latin typeface="Cambria" panose="02040503050406030204" pitchFamily="18" charset="0"/>
              </a:rPr>
              <a:t>1đm</a:t>
            </a:r>
            <a:r>
              <a:rPr lang="en-US" sz="2400" b="1" dirty="0">
                <a:latin typeface="Cambria" panose="02040503050406030204" pitchFamily="18" charset="0"/>
              </a:rPr>
              <a:t> = 22 </a:t>
            </a:r>
            <a:r>
              <a:rPr lang="en-US" sz="2400" b="1" dirty="0" smtClean="0">
                <a:latin typeface="Cambria" panose="02040503050406030204" pitchFamily="18" charset="0"/>
              </a:rPr>
              <a:t>kV </a:t>
            </a:r>
            <a:r>
              <a:rPr lang="en-US" sz="2400" b="1" dirty="0">
                <a:latin typeface="Cambria" panose="02040503050406030204" pitchFamily="18" charset="0"/>
              </a:rPr>
              <a:t>(22,000 V)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Cambria" panose="02040503050406030204" pitchFamily="18" charset="0"/>
              </a:rPr>
              <a:t>U</a:t>
            </a:r>
            <a:r>
              <a:rPr lang="en-US" sz="2400" b="1" baseline="-25000" dirty="0">
                <a:latin typeface="Cambria" panose="02040503050406030204" pitchFamily="18" charset="0"/>
              </a:rPr>
              <a:t>2đm</a:t>
            </a:r>
            <a:r>
              <a:rPr lang="en-US" sz="2400" b="1" dirty="0">
                <a:latin typeface="Cambria" panose="02040503050406030204" pitchFamily="18" charset="0"/>
              </a:rPr>
              <a:t> = </a:t>
            </a:r>
            <a:r>
              <a:rPr lang="en-US" sz="2400" b="1" dirty="0" smtClean="0">
                <a:latin typeface="Cambria" panose="02040503050406030204" pitchFamily="18" charset="0"/>
              </a:rPr>
              <a:t>0,23 kV </a:t>
            </a:r>
            <a:r>
              <a:rPr lang="en-US" sz="2400" b="1" dirty="0">
                <a:latin typeface="Cambria" panose="02040503050406030204" pitchFamily="18" charset="0"/>
              </a:rPr>
              <a:t>(230 V)</a:t>
            </a:r>
          </a:p>
          <a:p>
            <a:pPr>
              <a:lnSpc>
                <a:spcPct val="150000"/>
              </a:lnSpc>
            </a:pPr>
            <a:r>
              <a:rPr lang="en-US" sz="2400" b="1" dirty="0">
                <a:latin typeface="Cambria" panose="02040503050406030204" pitchFamily="18" charset="0"/>
              </a:rPr>
              <a:t>f (</a:t>
            </a:r>
            <a:r>
              <a:rPr lang="en-US" sz="2400" b="1" dirty="0" err="1">
                <a:latin typeface="Cambria" panose="02040503050406030204" pitchFamily="18" charset="0"/>
              </a:rPr>
              <a:t>tần</a:t>
            </a:r>
            <a:r>
              <a:rPr lang="en-US" sz="2400" b="1" dirty="0">
                <a:latin typeface="Cambria" panose="02040503050406030204" pitchFamily="18" charset="0"/>
              </a:rPr>
              <a:t> </a:t>
            </a:r>
            <a:r>
              <a:rPr lang="en-US" sz="2400" b="1" dirty="0" err="1">
                <a:latin typeface="Cambria" panose="02040503050406030204" pitchFamily="18" charset="0"/>
              </a:rPr>
              <a:t>số</a:t>
            </a:r>
            <a:r>
              <a:rPr lang="en-US" sz="2400" b="1" dirty="0">
                <a:latin typeface="Cambria" panose="02040503050406030204" pitchFamily="18" charset="0"/>
              </a:rPr>
              <a:t>) = 50 Hz</a:t>
            </a:r>
          </a:p>
        </p:txBody>
      </p:sp>
      <p:sp>
        <p:nvSpPr>
          <p:cNvPr id="7" name="Arrow: Right 6">
            <a:extLst>
              <a:ext uri="{FF2B5EF4-FFF2-40B4-BE49-F238E27FC236}">
                <a16:creationId xmlns="" xmlns:a16="http://schemas.microsoft.com/office/drawing/2014/main" id="{B3ACBF8A-CC3B-481D-A8C4-72971CC9FEE6}"/>
              </a:ext>
            </a:extLst>
          </p:cNvPr>
          <p:cNvSpPr/>
          <p:nvPr/>
        </p:nvSpPr>
        <p:spPr>
          <a:xfrm>
            <a:off x="5550203" y="5079371"/>
            <a:ext cx="616688" cy="29007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8138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animBg="1"/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3">
            <a:extLst>
              <a:ext uri="{FF2B5EF4-FFF2-40B4-BE49-F238E27FC236}">
                <a16:creationId xmlns="" xmlns:a16="http://schemas.microsoft.com/office/drawing/2014/main" id="{BFD359F7-0320-40B1-9C4C-0F125AE909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41525" y="1149350"/>
            <a:ext cx="792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>
                <a:latin typeface="Times New Roman" panose="02020603050405020304" pitchFamily="18" charset="0"/>
              </a:rPr>
              <a:t>Sơ</a:t>
            </a:r>
            <a:r>
              <a:rPr lang="en-US" altLang="en-US" sz="2400" b="1" dirty="0"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</a:rPr>
              <a:t>đồ</a:t>
            </a:r>
            <a:r>
              <a:rPr lang="en-US" altLang="en-US" sz="2400" b="1" dirty="0"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</a:rPr>
              <a:t>tương</a:t>
            </a:r>
            <a:r>
              <a:rPr lang="en-US" altLang="en-US" sz="2400" b="1" dirty="0"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>
                <a:latin typeface="Times New Roman" panose="02020603050405020304" pitchFamily="18" charset="0"/>
              </a:rPr>
              <a:t>đương</a:t>
            </a:r>
            <a:r>
              <a:rPr lang="en-US" altLang="en-US" sz="2400" b="1" dirty="0">
                <a:latin typeface="Times New Roman" panose="02020603050405020304" pitchFamily="18" charset="0"/>
              </a:rPr>
              <a:t> MBA </a:t>
            </a:r>
            <a:r>
              <a:rPr lang="en-US" altLang="en-US" sz="2400" b="1" dirty="0" err="1">
                <a:latin typeface="Times New Roman" panose="02020603050405020304" pitchFamily="18" charset="0"/>
              </a:rPr>
              <a:t>một</a:t>
            </a:r>
            <a:r>
              <a:rPr lang="en-US" altLang="en-US" sz="2400" b="1" dirty="0">
                <a:latin typeface="Times New Roman" panose="02020603050405020304" pitchFamily="18" charset="0"/>
              </a:rPr>
              <a:t> </a:t>
            </a:r>
            <a:r>
              <a:rPr lang="en-US" altLang="en-US" sz="2400" b="1" dirty="0" err="1" smtClean="0">
                <a:latin typeface="Times New Roman" panose="02020603050405020304" pitchFamily="18" charset="0"/>
              </a:rPr>
              <a:t>pha</a:t>
            </a:r>
            <a:endParaRPr lang="en-US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7411" name="Rectangle 7">
            <a:extLst>
              <a:ext uri="{FF2B5EF4-FFF2-40B4-BE49-F238E27FC236}">
                <a16:creationId xmlns="" xmlns:a16="http://schemas.microsoft.com/office/drawing/2014/main" id="{D6E87A94-3873-4A26-A00D-29BA8FA4B0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7412" name="Rectangle 13">
            <a:extLst>
              <a:ext uri="{FF2B5EF4-FFF2-40B4-BE49-F238E27FC236}">
                <a16:creationId xmlns="" xmlns:a16="http://schemas.microsoft.com/office/drawing/2014/main" id="{71996D17-9C1A-48EC-A26D-7E6DFD588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="" xmlns:a16="http://schemas.microsoft.com/office/drawing/2014/main" id="{6E08A3B4-8943-4CD4-BE79-6739C3DA389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648" name="Text Box 88">
            <a:extLst>
              <a:ext uri="{FF2B5EF4-FFF2-40B4-BE49-F238E27FC236}">
                <a16:creationId xmlns="" xmlns:a16="http://schemas.microsoft.com/office/drawing/2014/main" id="{C0354015-0B22-4092-9024-3C81C1DAE46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4600" y="1828800"/>
            <a:ext cx="3886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Cuộn dây quấn trên lõi thép</a:t>
            </a:r>
          </a:p>
        </p:txBody>
      </p:sp>
      <p:grpSp>
        <p:nvGrpSpPr>
          <p:cNvPr id="66659" name="Group 99">
            <a:extLst>
              <a:ext uri="{FF2B5EF4-FFF2-40B4-BE49-F238E27FC236}">
                <a16:creationId xmlns="" xmlns:a16="http://schemas.microsoft.com/office/drawing/2014/main" id="{82C8A1BB-0C45-40CF-A890-6306D76F4510}"/>
              </a:ext>
            </a:extLst>
          </p:cNvPr>
          <p:cNvGrpSpPr>
            <a:grpSpLocks/>
          </p:cNvGrpSpPr>
          <p:nvPr/>
        </p:nvGrpSpPr>
        <p:grpSpPr bwMode="auto">
          <a:xfrm>
            <a:off x="6273800" y="1600200"/>
            <a:ext cx="3251200" cy="781050"/>
            <a:chOff x="2992" y="1080"/>
            <a:chExt cx="2048" cy="492"/>
          </a:xfrm>
        </p:grpSpPr>
        <p:sp>
          <p:nvSpPr>
            <p:cNvPr id="17476" name="Line 89">
              <a:extLst>
                <a:ext uri="{FF2B5EF4-FFF2-40B4-BE49-F238E27FC236}">
                  <a16:creationId xmlns="" xmlns:a16="http://schemas.microsoft.com/office/drawing/2014/main" id="{2489B2D8-E240-4CE9-A09E-5B960A57F0F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992" y="1416"/>
              <a:ext cx="432" cy="0"/>
            </a:xfrm>
            <a:prstGeom prst="line">
              <a:avLst/>
            </a:prstGeom>
            <a:noFill/>
            <a:ln w="38100" cap="sq" cmpd="dbl">
              <a:solidFill>
                <a:srgbClr val="0C0CF4"/>
              </a:solidFill>
              <a:round/>
              <a:headEnd type="triangle" w="med" len="med"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7477" name="Line 90">
              <a:extLst>
                <a:ext uri="{FF2B5EF4-FFF2-40B4-BE49-F238E27FC236}">
                  <a16:creationId xmlns="" xmlns:a16="http://schemas.microsoft.com/office/drawing/2014/main" id="{4E8BFCA0-B3E8-492E-878D-BA92313C937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552" y="1416"/>
              <a:ext cx="1488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17478" name="Rectangle 91">
              <a:extLst>
                <a:ext uri="{FF2B5EF4-FFF2-40B4-BE49-F238E27FC236}">
                  <a16:creationId xmlns="" xmlns:a16="http://schemas.microsoft.com/office/drawing/2014/main" id="{51C846DF-F9FD-425A-8DEE-E234D5C683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32" y="1344"/>
              <a:ext cx="240" cy="136"/>
            </a:xfrm>
            <a:prstGeom prst="rect">
              <a:avLst/>
            </a:prstGeom>
            <a:solidFill>
              <a:schemeClr val="bg1"/>
            </a:solidFill>
            <a:ln w="285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grpSp>
          <p:nvGrpSpPr>
            <p:cNvPr id="17479" name="Group 96">
              <a:extLst>
                <a:ext uri="{FF2B5EF4-FFF2-40B4-BE49-F238E27FC236}">
                  <a16:creationId xmlns="" xmlns:a16="http://schemas.microsoft.com/office/drawing/2014/main" id="{A34E5324-D977-47E4-ABEE-C52A9237F2EB}"/>
                </a:ext>
              </a:extLst>
            </p:cNvPr>
            <p:cNvGrpSpPr>
              <a:grpSpLocks/>
            </p:cNvGrpSpPr>
            <p:nvPr/>
          </p:nvGrpSpPr>
          <p:grpSpPr bwMode="auto">
            <a:xfrm rot="-5400000">
              <a:off x="4420" y="1292"/>
              <a:ext cx="228" cy="332"/>
              <a:chOff x="3708" y="1784"/>
              <a:chExt cx="228" cy="332"/>
            </a:xfrm>
          </p:grpSpPr>
          <p:sp>
            <p:nvSpPr>
              <p:cNvPr id="17482" name="Oval 92">
                <a:extLst>
                  <a:ext uri="{FF2B5EF4-FFF2-40B4-BE49-F238E27FC236}">
                    <a16:creationId xmlns="" xmlns:a16="http://schemas.microsoft.com/office/drawing/2014/main" id="{3E5A7869-D5A0-4C40-90F1-FA1F0986089E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824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7483" name="Oval 93">
                <a:extLst>
                  <a:ext uri="{FF2B5EF4-FFF2-40B4-BE49-F238E27FC236}">
                    <a16:creationId xmlns="" xmlns:a16="http://schemas.microsoft.com/office/drawing/2014/main" id="{5BC18917-B7B0-4717-92CE-74552A71E2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912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7484" name="Oval 94">
                <a:extLst>
                  <a:ext uri="{FF2B5EF4-FFF2-40B4-BE49-F238E27FC236}">
                    <a16:creationId xmlns="" xmlns:a16="http://schemas.microsoft.com/office/drawing/2014/main" id="{2A0C121C-7F91-46AC-9DC0-498F0A263E4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2008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17485" name="Rectangle 95">
                <a:extLst>
                  <a:ext uri="{FF2B5EF4-FFF2-40B4-BE49-F238E27FC236}">
                    <a16:creationId xmlns="" xmlns:a16="http://schemas.microsoft.com/office/drawing/2014/main" id="{7EF0B11E-1109-4E0D-8D73-2E536950167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8" y="1784"/>
                <a:ext cx="144" cy="3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7480" name="Text Box 97">
              <a:extLst>
                <a:ext uri="{FF2B5EF4-FFF2-40B4-BE49-F238E27FC236}">
                  <a16:creationId xmlns="" xmlns:a16="http://schemas.microsoft.com/office/drawing/2014/main" id="{D082D990-327B-4E98-82F8-4334CC674D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56" y="1100"/>
              <a:ext cx="24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Arial" panose="020B0604020202020204" pitchFamily="34" charset="0"/>
                </a:rPr>
                <a:t>r</a:t>
              </a:r>
            </a:p>
          </p:txBody>
        </p:sp>
        <p:sp>
          <p:nvSpPr>
            <p:cNvPr id="17481" name="Text Box 98">
              <a:extLst>
                <a:ext uri="{FF2B5EF4-FFF2-40B4-BE49-F238E27FC236}">
                  <a16:creationId xmlns="" xmlns:a16="http://schemas.microsoft.com/office/drawing/2014/main" id="{EEE3091B-13BB-45E4-A3F3-4D67AD62829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32" y="1080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Arial" panose="020B0604020202020204" pitchFamily="34" charset="0"/>
                </a:rPr>
                <a:t>jx</a:t>
              </a:r>
            </a:p>
          </p:txBody>
        </p:sp>
      </p:grpSp>
      <p:sp>
        <p:nvSpPr>
          <p:cNvPr id="66660" name="Text Box 100">
            <a:extLst>
              <a:ext uri="{FF2B5EF4-FFF2-40B4-BE49-F238E27FC236}">
                <a16:creationId xmlns="" xmlns:a16="http://schemas.microsoft.com/office/drawing/2014/main" id="{0670326E-DE39-4304-998C-58EC53AFAA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1900" y="2590800"/>
            <a:ext cx="7327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Times New Roman" panose="02020603050405020304" pitchFamily="18" charset="0"/>
              </a:rPr>
              <a:t>Tổng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trở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cuộn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quấn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sơ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</a:rPr>
              <a:t>cấp</a:t>
            </a:r>
            <a:r>
              <a:rPr lang="en-US" altLang="en-US" sz="2400" dirty="0" smtClean="0">
                <a:latin typeface="Times New Roman" panose="02020603050405020304" pitchFamily="18" charset="0"/>
              </a:rPr>
              <a:t>:   </a:t>
            </a:r>
            <a:r>
              <a:rPr lang="en-US" altLang="en-US" sz="2400" dirty="0">
                <a:latin typeface="Times New Roman" panose="02020603050405020304" pitchFamily="18" charset="0"/>
              </a:rPr>
              <a:t>Z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1</a:t>
            </a:r>
            <a:r>
              <a:rPr lang="en-US" altLang="en-US" sz="2400" dirty="0">
                <a:latin typeface="Times New Roman" panose="02020603050405020304" pitchFamily="18" charset="0"/>
              </a:rPr>
              <a:t> = R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1 </a:t>
            </a:r>
            <a:r>
              <a:rPr lang="en-US" altLang="en-US" sz="2400" dirty="0">
                <a:latin typeface="Times New Roman" panose="02020603050405020304" pitchFamily="18" charset="0"/>
              </a:rPr>
              <a:t>+ jX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1</a:t>
            </a:r>
          </a:p>
        </p:txBody>
      </p:sp>
      <p:sp>
        <p:nvSpPr>
          <p:cNvPr id="66663" name="Text Box 103">
            <a:extLst>
              <a:ext uri="{FF2B5EF4-FFF2-40B4-BE49-F238E27FC236}">
                <a16:creationId xmlns="" xmlns:a16="http://schemas.microsoft.com/office/drawing/2014/main" id="{65F79FD4-81D4-4DE2-99EC-685140F369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9400" y="2197100"/>
            <a:ext cx="7467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Times New Roman" panose="02020603050405020304" pitchFamily="18" charset="0"/>
              </a:rPr>
              <a:t>Tổng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trở</a:t>
            </a:r>
            <a:r>
              <a:rPr lang="en-US" altLang="en-US" sz="2400" dirty="0">
                <a:latin typeface="Times New Roman" panose="02020603050405020304" pitchFamily="18" charset="0"/>
              </a:rPr>
              <a:t>   Z = R + </a:t>
            </a:r>
            <a:r>
              <a:rPr lang="en-US" altLang="en-US" sz="2400" dirty="0" err="1">
                <a:latin typeface="Times New Roman" panose="02020603050405020304" pitchFamily="18" charset="0"/>
              </a:rPr>
              <a:t>jX</a:t>
            </a:r>
            <a:r>
              <a:rPr lang="en-US" altLang="en-US" sz="2400" dirty="0">
                <a:latin typeface="Times New Roman" panose="02020603050405020304" pitchFamily="18" charset="0"/>
              </a:rPr>
              <a:t>	 Z</a:t>
            </a:r>
            <a:r>
              <a:rPr lang="en-US" altLang="en-US" sz="2400" baseline="30000" dirty="0">
                <a:latin typeface="Times New Roman" panose="02020603050405020304" pitchFamily="18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</a:rPr>
              <a:t> = R</a:t>
            </a:r>
            <a:r>
              <a:rPr lang="en-US" altLang="en-US" sz="2400" baseline="30000" dirty="0">
                <a:latin typeface="Times New Roman" panose="02020603050405020304" pitchFamily="18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</a:rPr>
              <a:t> + X</a:t>
            </a:r>
            <a:r>
              <a:rPr lang="en-US" altLang="en-US" sz="2400" baseline="30000" dirty="0"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66665" name="Text Box 105">
            <a:extLst>
              <a:ext uri="{FF2B5EF4-FFF2-40B4-BE49-F238E27FC236}">
                <a16:creationId xmlns="" xmlns:a16="http://schemas.microsoft.com/office/drawing/2014/main" id="{7093CB2B-B911-4630-936C-1BA3839C14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1900" y="2971800"/>
            <a:ext cx="7327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Times New Roman" panose="02020603050405020304" pitchFamily="18" charset="0"/>
              </a:rPr>
              <a:t>Tổng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trở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cuộn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dây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quấn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thứ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</a:rPr>
              <a:t>cấp</a:t>
            </a:r>
            <a:r>
              <a:rPr lang="en-US" altLang="en-US" sz="2400" dirty="0" smtClean="0">
                <a:latin typeface="Times New Roman" panose="02020603050405020304" pitchFamily="18" charset="0"/>
              </a:rPr>
              <a:t>: </a:t>
            </a:r>
            <a:r>
              <a:rPr lang="en-US" altLang="en-US" sz="2400" dirty="0">
                <a:latin typeface="Times New Roman" panose="02020603050405020304" pitchFamily="18" charset="0"/>
              </a:rPr>
              <a:t>Z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</a:rPr>
              <a:t> = R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2 </a:t>
            </a:r>
            <a:r>
              <a:rPr lang="en-US" altLang="en-US" sz="2400" dirty="0">
                <a:latin typeface="Times New Roman" panose="02020603050405020304" pitchFamily="18" charset="0"/>
              </a:rPr>
              <a:t>+ jX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2</a:t>
            </a:r>
          </a:p>
        </p:txBody>
      </p:sp>
      <p:sp>
        <p:nvSpPr>
          <p:cNvPr id="66666" name="Text Box 106">
            <a:extLst>
              <a:ext uri="{FF2B5EF4-FFF2-40B4-BE49-F238E27FC236}">
                <a16:creationId xmlns="" xmlns:a16="http://schemas.microsoft.com/office/drawing/2014/main" id="{95AA9392-899F-460B-9EBE-C0AC4125559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1900" y="3352800"/>
            <a:ext cx="7327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Times New Roman" panose="02020603050405020304" pitchFamily="18" charset="0"/>
              </a:rPr>
              <a:t>Tổng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trở</a:t>
            </a:r>
            <a:r>
              <a:rPr lang="en-US" altLang="en-US" sz="18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mạch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</a:rPr>
              <a:t>từ</a:t>
            </a:r>
            <a:r>
              <a:rPr lang="en-US" altLang="en-US" sz="2400" dirty="0" smtClean="0">
                <a:latin typeface="Times New Roman" panose="02020603050405020304" pitchFamily="18" charset="0"/>
              </a:rPr>
              <a:t>:                         </a:t>
            </a:r>
            <a:r>
              <a:rPr lang="en-US" altLang="en-US" sz="2400" dirty="0" err="1">
                <a:latin typeface="Times New Roman" panose="02020603050405020304" pitchFamily="18" charset="0"/>
              </a:rPr>
              <a:t>Z</a:t>
            </a:r>
            <a:r>
              <a:rPr lang="en-US" altLang="en-US" sz="2400" baseline="-25000" dirty="0" err="1">
                <a:latin typeface="Times New Roman" panose="02020603050405020304" pitchFamily="18" charset="0"/>
              </a:rPr>
              <a:t>m</a:t>
            </a:r>
            <a:r>
              <a:rPr lang="en-US" altLang="en-US" sz="2400" dirty="0">
                <a:latin typeface="Times New Roman" panose="02020603050405020304" pitchFamily="18" charset="0"/>
              </a:rPr>
              <a:t> = </a:t>
            </a:r>
            <a:r>
              <a:rPr lang="en-US" altLang="en-US" sz="2400" dirty="0" err="1">
                <a:latin typeface="Times New Roman" panose="02020603050405020304" pitchFamily="18" charset="0"/>
              </a:rPr>
              <a:t>R</a:t>
            </a:r>
            <a:r>
              <a:rPr lang="en-US" altLang="en-US" sz="2400" baseline="-25000" dirty="0" err="1">
                <a:latin typeface="Times New Roman" panose="02020603050405020304" pitchFamily="18" charset="0"/>
              </a:rPr>
              <a:t>c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</a:rPr>
              <a:t> // </a:t>
            </a:r>
            <a:r>
              <a:rPr lang="en-US" altLang="en-US" sz="2400" dirty="0" err="1">
                <a:latin typeface="Times New Roman" panose="02020603050405020304" pitchFamily="18" charset="0"/>
              </a:rPr>
              <a:t>jX</a:t>
            </a:r>
            <a:r>
              <a:rPr lang="en-US" altLang="en-US" sz="2400" baseline="-25000" dirty="0" err="1">
                <a:latin typeface="Times New Roman" panose="02020603050405020304" pitchFamily="18" charset="0"/>
              </a:rPr>
              <a:t>m</a:t>
            </a:r>
            <a:endParaRPr lang="en-US" altLang="en-US" sz="2400" baseline="-25000" dirty="0">
              <a:latin typeface="Times New Roman" panose="02020603050405020304" pitchFamily="18" charset="0"/>
            </a:endParaRPr>
          </a:p>
        </p:txBody>
      </p:sp>
      <p:sp>
        <p:nvSpPr>
          <p:cNvPr id="76" name="Title 1">
            <a:extLst>
              <a:ext uri="{FF2B5EF4-FFF2-40B4-BE49-F238E27FC236}">
                <a16:creationId xmlns="" xmlns:a16="http://schemas.microsoft.com/office/drawing/2014/main" id="{68F842B3-025F-4C93-BE6E-4D971988490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 1 PHA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7" name="Straight Connector 76">
            <a:extLst>
              <a:ext uri="{FF2B5EF4-FFF2-40B4-BE49-F238E27FC236}">
                <a16:creationId xmlns="" xmlns:a16="http://schemas.microsoft.com/office/drawing/2014/main" id="{CD4A0A05-CCE7-4773-9CDA-1A480E30DCB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43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197A9373-E3D4-46A6-BB6A-396DB9F9DD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9A9782B2-3899-44C0-82F3-AA706337A11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1525" y="4032250"/>
            <a:ext cx="7467600" cy="270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999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6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6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6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66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66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66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648" grpId="0"/>
      <p:bldP spid="66660" grpId="0"/>
      <p:bldP spid="66663" grpId="0"/>
      <p:bldP spid="66665" grpId="0"/>
      <p:bldP spid="6666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>
            <a:extLst>
              <a:ext uri="{FF2B5EF4-FFF2-40B4-BE49-F238E27FC236}">
                <a16:creationId xmlns="" xmlns:a16="http://schemas.microsoft.com/office/drawing/2014/main" id="{3E4841B1-5BBD-4438-A09A-DD9909E112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9459" name="Rectangle 5">
            <a:extLst>
              <a:ext uri="{FF2B5EF4-FFF2-40B4-BE49-F238E27FC236}">
                <a16:creationId xmlns="" xmlns:a16="http://schemas.microsoft.com/office/drawing/2014/main" id="{DC6411AB-5AF7-4060-BF61-0BD89DF243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8475" y="2403475"/>
            <a:ext cx="1841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9460" name="Rectangle 6">
            <a:extLst>
              <a:ext uri="{FF2B5EF4-FFF2-40B4-BE49-F238E27FC236}">
                <a16:creationId xmlns="" xmlns:a16="http://schemas.microsoft.com/office/drawing/2014/main" id="{C810F59A-7D82-4FA1-8271-536DE2164B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8475" y="2403475"/>
            <a:ext cx="1841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80973" name="Text Box 77">
            <a:extLst>
              <a:ext uri="{FF2B5EF4-FFF2-40B4-BE49-F238E27FC236}">
                <a16:creationId xmlns="" xmlns:a16="http://schemas.microsoft.com/office/drawing/2014/main" id="{31F93CF7-9E28-4304-A3D7-37DE3590A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36713" y="1289050"/>
            <a:ext cx="8301037" cy="830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 2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áp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khác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nhau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phải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về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một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V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hoặc</a:t>
            </a:r>
            <a:r>
              <a:rPr lang="en-US" altLang="en-US" sz="2400" dirty="0">
                <a:latin typeface="Cambria" panose="02040503050406030204" pitchFamily="18" charset="0"/>
              </a:rPr>
              <a:t> V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dirty="0">
                <a:latin typeface="Cambria" panose="02040503050406030204" pitchFamily="18" charset="0"/>
              </a:rPr>
              <a:t> ( </a:t>
            </a:r>
            <a:r>
              <a:rPr lang="en-US" altLang="en-US" sz="2400" dirty="0" err="1">
                <a:latin typeface="Cambria" panose="02040503050406030204" pitchFamily="18" charset="0"/>
              </a:rPr>
              <a:t>thông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thường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về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V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</a:rPr>
              <a:t>)</a:t>
            </a:r>
          </a:p>
        </p:txBody>
      </p:sp>
      <p:sp>
        <p:nvSpPr>
          <p:cNvPr id="80974" name="Text Box 78">
            <a:extLst>
              <a:ext uri="{FF2B5EF4-FFF2-40B4-BE49-F238E27FC236}">
                <a16:creationId xmlns="" xmlns:a16="http://schemas.microsoft.com/office/drawing/2014/main" id="{21787767-DCA1-44F0-AFE5-31CB14DD0AC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550" y="2152650"/>
            <a:ext cx="8001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smtClean="0">
                <a:latin typeface="Cambria" panose="02040503050406030204" pitchFamily="18" charset="0"/>
              </a:rPr>
              <a:t>E’</a:t>
            </a:r>
            <a:r>
              <a:rPr lang="en-US" altLang="en-US" sz="2400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sức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động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thứ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về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nên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>
                <a:solidFill>
                  <a:srgbClr val="C00000"/>
                </a:solidFill>
                <a:latin typeface="Cambria" panose="02040503050406030204" pitchFamily="18" charset="0"/>
              </a:rPr>
              <a:t>E</a:t>
            </a:r>
            <a:r>
              <a:rPr lang="en-US" altLang="en-US" sz="24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1</a:t>
            </a:r>
            <a:r>
              <a:rPr lang="en-US" altLang="en-US" sz="2400" b="1" dirty="0">
                <a:solidFill>
                  <a:srgbClr val="C00000"/>
                </a:solidFill>
                <a:latin typeface="Cambria" panose="02040503050406030204" pitchFamily="18" charset="0"/>
              </a:rPr>
              <a:t> = E’</a:t>
            </a:r>
            <a:r>
              <a:rPr lang="en-US" altLang="en-US" sz="24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19463" name="Rectangle 80">
            <a:extLst>
              <a:ext uri="{FF2B5EF4-FFF2-40B4-BE49-F238E27FC236}">
                <a16:creationId xmlns="" xmlns:a16="http://schemas.microsoft.com/office/drawing/2014/main" id="{BC5AB0C7-8DFF-4265-8AF0-EE85E74547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8475" y="2413000"/>
            <a:ext cx="184150" cy="369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graphicFrame>
        <p:nvGraphicFramePr>
          <p:cNvPr id="80975" name="Object 79">
            <a:extLst>
              <a:ext uri="{FF2B5EF4-FFF2-40B4-BE49-F238E27FC236}">
                <a16:creationId xmlns="" xmlns:a16="http://schemas.microsoft.com/office/drawing/2014/main" id="{ABBF36D7-A218-4CEB-90A2-EC98D44C35D1}"/>
              </a:ext>
            </a:extLst>
          </p:cNvPr>
          <p:cNvGraphicFramePr>
            <a:graphicFrameLocks noChangeAspect="1"/>
          </p:cNvGraphicFramePr>
          <p:nvPr>
            <p:extLst/>
          </p:nvPr>
        </p:nvGraphicFramePr>
        <p:xfrm>
          <a:off x="2774950" y="2584450"/>
          <a:ext cx="2895600" cy="77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Equation" r:id="rId4" imgW="1587500" imgH="431800" progId="Equation.3">
                  <p:embed/>
                </p:oleObj>
              </mc:Choice>
              <mc:Fallback>
                <p:oleObj name="Equation" r:id="rId4" imgW="1587500" imgH="431800" progId="Equation.3">
                  <p:embed/>
                  <p:pic>
                    <p:nvPicPr>
                      <p:cNvPr id="80975" name="Object 79">
                        <a:extLst>
                          <a:ext uri="{FF2B5EF4-FFF2-40B4-BE49-F238E27FC236}">
                            <a16:creationId xmlns="" xmlns:a16="http://schemas.microsoft.com/office/drawing/2014/main" id="{ABBF36D7-A218-4CEB-90A2-EC98D44C35D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4950" y="2584450"/>
                        <a:ext cx="2895600" cy="77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80991" name="Group 95">
            <a:extLst>
              <a:ext uri="{FF2B5EF4-FFF2-40B4-BE49-F238E27FC236}">
                <a16:creationId xmlns="" xmlns:a16="http://schemas.microsoft.com/office/drawing/2014/main" id="{47056125-4CEF-4FE8-9BB1-BE7AED670D91}"/>
              </a:ext>
            </a:extLst>
          </p:cNvPr>
          <p:cNvGrpSpPr>
            <a:grpSpLocks/>
          </p:cNvGrpSpPr>
          <p:nvPr/>
        </p:nvGrpSpPr>
        <p:grpSpPr bwMode="auto">
          <a:xfrm>
            <a:off x="7194550" y="2673350"/>
            <a:ext cx="2387600" cy="457200"/>
            <a:chOff x="3840" y="2072"/>
            <a:chExt cx="1504" cy="288"/>
          </a:xfrm>
        </p:grpSpPr>
        <p:sp>
          <p:nvSpPr>
            <p:cNvPr id="19485" name="Line 81">
              <a:extLst>
                <a:ext uri="{FF2B5EF4-FFF2-40B4-BE49-F238E27FC236}">
                  <a16:creationId xmlns="" xmlns:a16="http://schemas.microsoft.com/office/drawing/2014/main" id="{E819209A-DBAA-4133-A9FE-035669D2AC4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0" y="2224"/>
              <a:ext cx="336" cy="0"/>
            </a:xfrm>
            <a:prstGeom prst="line">
              <a:avLst/>
            </a:prstGeom>
            <a:noFill/>
            <a:ln w="76200" cap="sq">
              <a:solidFill>
                <a:srgbClr val="0C0CF4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32799" name="Text Box 82">
              <a:extLst>
                <a:ext uri="{FF2B5EF4-FFF2-40B4-BE49-F238E27FC236}">
                  <a16:creationId xmlns="" xmlns:a16="http://schemas.microsoft.com/office/drawing/2014/main" id="{B3E69AF7-EDC7-492E-88F4-0E46B985928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8" y="2072"/>
              <a:ext cx="1056" cy="28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E’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 k. E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</a:t>
              </a:r>
              <a:endParaRPr lang="en-US" altLang="en-US" sz="2400" b="1" i="1" dirty="0">
                <a:latin typeface="Cambria" panose="02040503050406030204" pitchFamily="18" charset="0"/>
              </a:endParaRPr>
            </a:p>
          </p:txBody>
        </p:sp>
      </p:grpSp>
      <p:sp>
        <p:nvSpPr>
          <p:cNvPr id="80979" name="Text Box 83">
            <a:extLst>
              <a:ext uri="{FF2B5EF4-FFF2-40B4-BE49-F238E27FC236}">
                <a16:creationId xmlns="" xmlns:a16="http://schemas.microsoft.com/office/drawing/2014/main" id="{19E3B1A9-0FDC-49B0-8206-D157B779C9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550" y="3321050"/>
            <a:ext cx="584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smtClean="0">
                <a:latin typeface="Cambria" panose="02040503050406030204" pitchFamily="18" charset="0"/>
              </a:rPr>
              <a:t>V’</a:t>
            </a:r>
            <a:r>
              <a:rPr lang="en-US" altLang="en-US" sz="2400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áp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thứ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về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endParaRPr lang="en-US" altLang="en-US" sz="2400" baseline="-25000" dirty="0">
              <a:solidFill>
                <a:schemeClr val="accent2"/>
              </a:solidFill>
              <a:latin typeface="Cambria" panose="02040503050406030204" pitchFamily="18" charset="0"/>
            </a:endParaRPr>
          </a:p>
        </p:txBody>
      </p:sp>
      <p:sp>
        <p:nvSpPr>
          <p:cNvPr id="80984" name="Text Box 88">
            <a:extLst>
              <a:ext uri="{FF2B5EF4-FFF2-40B4-BE49-F238E27FC236}">
                <a16:creationId xmlns="" xmlns:a16="http://schemas.microsoft.com/office/drawing/2014/main" id="{394469E5-A47E-41A3-BF48-AD2D3890EA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550" y="3879850"/>
            <a:ext cx="584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smtClean="0">
                <a:latin typeface="Cambria" panose="02040503050406030204" pitchFamily="18" charset="0"/>
              </a:rPr>
              <a:t>I’</a:t>
            </a:r>
            <a:r>
              <a:rPr lang="en-US" altLang="en-US" sz="2400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dòng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điện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thứ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về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endParaRPr lang="en-US" altLang="en-US" sz="2400" baseline="-25000" dirty="0">
              <a:solidFill>
                <a:schemeClr val="accent2"/>
              </a:solidFill>
              <a:latin typeface="Cambria" panose="02040503050406030204" pitchFamily="18" charset="0"/>
            </a:endParaRPr>
          </a:p>
        </p:txBody>
      </p:sp>
      <p:grpSp>
        <p:nvGrpSpPr>
          <p:cNvPr id="80992" name="Group 96">
            <a:extLst>
              <a:ext uri="{FF2B5EF4-FFF2-40B4-BE49-F238E27FC236}">
                <a16:creationId xmlns="" xmlns:a16="http://schemas.microsoft.com/office/drawing/2014/main" id="{A51394FF-8EA8-4015-A703-A9D42F1757D3}"/>
              </a:ext>
            </a:extLst>
          </p:cNvPr>
          <p:cNvGrpSpPr>
            <a:grpSpLocks/>
          </p:cNvGrpSpPr>
          <p:nvPr/>
        </p:nvGrpSpPr>
        <p:grpSpPr bwMode="auto">
          <a:xfrm>
            <a:off x="7194550" y="3270250"/>
            <a:ext cx="2413000" cy="457200"/>
            <a:chOff x="3840" y="2448"/>
            <a:chExt cx="1520" cy="288"/>
          </a:xfrm>
        </p:grpSpPr>
        <p:sp>
          <p:nvSpPr>
            <p:cNvPr id="32796" name="Text Box 87">
              <a:extLst>
                <a:ext uri="{FF2B5EF4-FFF2-40B4-BE49-F238E27FC236}">
                  <a16:creationId xmlns="" xmlns:a16="http://schemas.microsoft.com/office/drawing/2014/main" id="{260D3D41-DA25-47DA-A492-CB1A711139F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88" y="2448"/>
              <a:ext cx="1072" cy="28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V’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 k. V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</a:t>
              </a:r>
              <a:endParaRPr lang="en-US" altLang="en-US" sz="2400" b="1" i="1" dirty="0">
                <a:latin typeface="Cambria" panose="02040503050406030204" pitchFamily="18" charset="0"/>
              </a:endParaRPr>
            </a:p>
          </p:txBody>
        </p:sp>
        <p:sp>
          <p:nvSpPr>
            <p:cNvPr id="19484" name="Line 93">
              <a:extLst>
                <a:ext uri="{FF2B5EF4-FFF2-40B4-BE49-F238E27FC236}">
                  <a16:creationId xmlns="" xmlns:a16="http://schemas.microsoft.com/office/drawing/2014/main" id="{FC274A46-9AE7-4301-B4F7-C019D9965F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0" y="2640"/>
              <a:ext cx="336" cy="0"/>
            </a:xfrm>
            <a:prstGeom prst="line">
              <a:avLst/>
            </a:prstGeom>
            <a:noFill/>
            <a:ln w="76200" cap="sq">
              <a:solidFill>
                <a:srgbClr val="0C0CF4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</p:grpSp>
      <p:grpSp>
        <p:nvGrpSpPr>
          <p:cNvPr id="80993" name="Group 97">
            <a:extLst>
              <a:ext uri="{FF2B5EF4-FFF2-40B4-BE49-F238E27FC236}">
                <a16:creationId xmlns="" xmlns:a16="http://schemas.microsoft.com/office/drawing/2014/main" id="{077A2BF0-8D4D-443D-B534-BDA3F7359528}"/>
              </a:ext>
            </a:extLst>
          </p:cNvPr>
          <p:cNvGrpSpPr>
            <a:grpSpLocks/>
          </p:cNvGrpSpPr>
          <p:nvPr/>
        </p:nvGrpSpPr>
        <p:grpSpPr bwMode="auto">
          <a:xfrm>
            <a:off x="7194550" y="3854450"/>
            <a:ext cx="2451100" cy="457200"/>
            <a:chOff x="3840" y="2816"/>
            <a:chExt cx="1544" cy="288"/>
          </a:xfrm>
        </p:grpSpPr>
        <p:sp>
          <p:nvSpPr>
            <p:cNvPr id="32794" name="Text Box 91">
              <a:extLst>
                <a:ext uri="{FF2B5EF4-FFF2-40B4-BE49-F238E27FC236}">
                  <a16:creationId xmlns="" xmlns:a16="http://schemas.microsoft.com/office/drawing/2014/main" id="{35F2440F-0FBF-4137-AC81-693BB79690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96" y="2816"/>
              <a:ext cx="1088" cy="288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I’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=I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/k </a:t>
              </a:r>
            </a:p>
          </p:txBody>
        </p:sp>
        <p:sp>
          <p:nvSpPr>
            <p:cNvPr id="19482" name="Line 94">
              <a:extLst>
                <a:ext uri="{FF2B5EF4-FFF2-40B4-BE49-F238E27FC236}">
                  <a16:creationId xmlns="" xmlns:a16="http://schemas.microsoft.com/office/drawing/2014/main" id="{FFAAAA69-FDFD-44CA-8A5C-82638F5578B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0" y="2976"/>
              <a:ext cx="336" cy="0"/>
            </a:xfrm>
            <a:prstGeom prst="line">
              <a:avLst/>
            </a:prstGeom>
            <a:noFill/>
            <a:ln w="76200" cap="sq">
              <a:solidFill>
                <a:srgbClr val="0C0CF4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</p:grpSp>
      <p:sp>
        <p:nvSpPr>
          <p:cNvPr id="80995" name="Text Box 99">
            <a:extLst>
              <a:ext uri="{FF2B5EF4-FFF2-40B4-BE49-F238E27FC236}">
                <a16:creationId xmlns="" xmlns:a16="http://schemas.microsoft.com/office/drawing/2014/main" id="{3598B92A-A226-4E17-8147-3886036BE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550" y="4413250"/>
            <a:ext cx="6527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smtClean="0">
                <a:latin typeface="Cambria" panose="02040503050406030204" pitchFamily="18" charset="0"/>
              </a:rPr>
              <a:t>z’</a:t>
            </a:r>
            <a:r>
              <a:rPr lang="en-US" altLang="en-US" sz="2400" baseline="-25000" dirty="0" smtClean="0">
                <a:latin typeface="Cambria" panose="02040503050406030204" pitchFamily="18" charset="0"/>
              </a:rPr>
              <a:t>2</a:t>
            </a:r>
            <a:r>
              <a:rPr lang="en-US" altLang="en-US" sz="2400" dirty="0" smtClean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trở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cuộn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thứ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quy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đổi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về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</a:rPr>
              <a:t>, </a:t>
            </a:r>
            <a:endParaRPr lang="en-US" altLang="en-US" sz="2400" baseline="-25000" dirty="0">
              <a:solidFill>
                <a:schemeClr val="accent2"/>
              </a:solidFill>
              <a:latin typeface="Cambria" panose="02040503050406030204" pitchFamily="18" charset="0"/>
            </a:endParaRPr>
          </a:p>
        </p:txBody>
      </p:sp>
      <p:grpSp>
        <p:nvGrpSpPr>
          <p:cNvPr id="81006" name="Group 110">
            <a:extLst>
              <a:ext uri="{FF2B5EF4-FFF2-40B4-BE49-F238E27FC236}">
                <a16:creationId xmlns="" xmlns:a16="http://schemas.microsoft.com/office/drawing/2014/main" id="{7FC1F23C-2259-4A02-BD6C-047E5713AAB7}"/>
              </a:ext>
            </a:extLst>
          </p:cNvPr>
          <p:cNvGrpSpPr>
            <a:grpSpLocks/>
          </p:cNvGrpSpPr>
          <p:nvPr/>
        </p:nvGrpSpPr>
        <p:grpSpPr bwMode="auto">
          <a:xfrm>
            <a:off x="7194550" y="4819650"/>
            <a:ext cx="2667000" cy="1570038"/>
            <a:chOff x="3840" y="3254"/>
            <a:chExt cx="1680" cy="989"/>
          </a:xfrm>
        </p:grpSpPr>
        <p:sp>
          <p:nvSpPr>
            <p:cNvPr id="32790" name="Text Box 107">
              <a:extLst>
                <a:ext uri="{FF2B5EF4-FFF2-40B4-BE49-F238E27FC236}">
                  <a16:creationId xmlns="" xmlns:a16="http://schemas.microsoft.com/office/drawing/2014/main" id="{75A0B5D0-39B6-4CEF-9F6B-B64906CF382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00" y="3254"/>
              <a:ext cx="1120" cy="989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90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lr>
                  <a:schemeClr val="accent1"/>
                </a:buClr>
                <a:buSzPct val="75000"/>
                <a:buFont typeface="Wingdings" panose="05000000000000000000" pitchFamily="2" charset="2"/>
                <a:buChar char="n"/>
                <a:defRPr sz="26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5000"/>
                <a:buFont typeface="Wingdings" panose="05000000000000000000" pitchFamily="2" charset="2"/>
                <a:buChar char="n"/>
                <a:defRPr sz="23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Font typeface="Wingdings" panose="05000000000000000000" pitchFamily="2" charset="2"/>
                <a:buChar char="§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z’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 k</a:t>
              </a:r>
              <a:r>
                <a:rPr lang="en-US" altLang="en-US" sz="2400" b="1" i="1" baseline="30000" dirty="0">
                  <a:latin typeface="Cambria" panose="02040503050406030204" pitchFamily="18" charset="0"/>
                </a:rPr>
                <a:t>2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. z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</a:t>
              </a:r>
            </a:p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r’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 k</a:t>
              </a:r>
              <a:r>
                <a:rPr lang="en-US" altLang="en-US" sz="2400" b="1" i="1" baseline="30000" dirty="0">
                  <a:latin typeface="Cambria" panose="02040503050406030204" pitchFamily="18" charset="0"/>
                </a:rPr>
                <a:t>2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. r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</a:t>
              </a:r>
            </a:p>
            <a:p>
              <a:pPr>
                <a:spcBef>
                  <a:spcPct val="50000"/>
                </a:spcBef>
                <a:buClrTx/>
                <a:buSzTx/>
                <a:buFontTx/>
                <a:buNone/>
                <a:defRPr/>
              </a:pPr>
              <a:r>
                <a:rPr lang="en-US" altLang="en-US" sz="2400" b="1" i="1" dirty="0">
                  <a:latin typeface="Cambria" panose="02040503050406030204" pitchFamily="18" charset="0"/>
                </a:rPr>
                <a:t>x’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  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= k</a:t>
              </a:r>
              <a:r>
                <a:rPr lang="en-US" altLang="en-US" sz="2400" b="1" i="1" baseline="30000" dirty="0">
                  <a:latin typeface="Cambria" panose="02040503050406030204" pitchFamily="18" charset="0"/>
                </a:rPr>
                <a:t>2</a:t>
              </a:r>
              <a:r>
                <a:rPr lang="en-US" altLang="en-US" sz="2400" b="1" i="1" dirty="0">
                  <a:latin typeface="Cambria" panose="02040503050406030204" pitchFamily="18" charset="0"/>
                </a:rPr>
                <a:t>. x</a:t>
              </a:r>
              <a:r>
                <a:rPr lang="en-US" altLang="en-US" sz="2400" b="1" i="1" baseline="-25000" dirty="0">
                  <a:latin typeface="Cambria" panose="02040503050406030204" pitchFamily="18" charset="0"/>
                </a:rPr>
                <a:t>2</a:t>
              </a:r>
              <a:endParaRPr lang="en-US" altLang="en-US" sz="2400" b="1" i="1" dirty="0">
                <a:latin typeface="Cambria" panose="02040503050406030204" pitchFamily="18" charset="0"/>
              </a:endParaRPr>
            </a:p>
          </p:txBody>
        </p:sp>
        <p:sp>
          <p:nvSpPr>
            <p:cNvPr id="19480" name="Line 108">
              <a:extLst>
                <a:ext uri="{FF2B5EF4-FFF2-40B4-BE49-F238E27FC236}">
                  <a16:creationId xmlns="" xmlns:a16="http://schemas.microsoft.com/office/drawing/2014/main" id="{16BA807E-D584-44E6-9AA5-9D9A87803BF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840" y="3720"/>
              <a:ext cx="336" cy="0"/>
            </a:xfrm>
            <a:prstGeom prst="line">
              <a:avLst/>
            </a:prstGeom>
            <a:noFill/>
            <a:ln w="76200" cap="sq">
              <a:solidFill>
                <a:srgbClr val="0C0CF4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</p:grpSp>
      <p:sp>
        <p:nvSpPr>
          <p:cNvPr id="32" name="Title 1">
            <a:extLst>
              <a:ext uri="{FF2B5EF4-FFF2-40B4-BE49-F238E27FC236}">
                <a16:creationId xmlns="" xmlns:a16="http://schemas.microsoft.com/office/drawing/2014/main" id="{8B826173-DC67-4DC6-927A-212A1E2CCB9F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 1 PHA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C8D164B5-4716-4409-9CD9-21F3A152D6A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47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68BDAC72-FE2A-4D67-8D65-D3D400E3D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898690EF-D185-41B5-A13B-F7219B3349B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13063" y="4990042"/>
            <a:ext cx="1293986" cy="1028871"/>
          </a:xfrm>
          <a:prstGeom prst="rect">
            <a:avLst/>
          </a:prstGeom>
          <a:blipFill>
            <a:blip r:embed="rId7"/>
            <a:stretch>
              <a:fillRect l="-7075"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AFB2A930-627E-420C-914E-07FC4C6BF44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241549" y="5086129"/>
            <a:ext cx="1048749" cy="991041"/>
          </a:xfrm>
          <a:prstGeom prst="rect">
            <a:avLst/>
          </a:prstGeom>
          <a:blipFill>
            <a:blip r:embed="rId8"/>
            <a:stretch>
              <a:fillRect l="-15116"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F98F3F71-5FD0-482A-8E3C-6B7D0250E510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56393" y="5112018"/>
            <a:ext cx="1238288" cy="801694"/>
          </a:xfrm>
          <a:prstGeom prst="rect">
            <a:avLst/>
          </a:prstGeom>
          <a:blipFill>
            <a:blip r:embed="rId9"/>
            <a:stretch>
              <a:fillRect l="-4433" b="-7634"/>
            </a:stretch>
          </a:blipFill>
        </p:spPr>
        <p:txBody>
          <a:bodyPr/>
          <a:lstStyle/>
          <a:p>
            <a:pPr>
              <a:defRPr/>
            </a:pPr>
            <a:r>
              <a:rPr lang="en-US">
                <a:noFill/>
                <a:latin typeface="Cambria" panose="02040503050406030204" pitchFamily="18" charset="0"/>
              </a:rPr>
              <a:t> </a:t>
            </a:r>
          </a:p>
        </p:txBody>
      </p:sp>
      <p:sp>
        <p:nvSpPr>
          <p:cNvPr id="19478" name="Rectangle 5">
            <a:extLst>
              <a:ext uri="{FF2B5EF4-FFF2-40B4-BE49-F238E27FC236}">
                <a16:creationId xmlns="" xmlns:a16="http://schemas.microsoft.com/office/drawing/2014/main" id="{9A5398F0-4FCC-4429-8EA3-04B2BF7669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05450" y="5213350"/>
            <a:ext cx="1133475" cy="620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Bef>
                <a:spcPct val="0"/>
              </a:spcBef>
              <a:spcAft>
                <a:spcPts val="800"/>
              </a:spcAft>
              <a:buFontTx/>
              <a:buNone/>
            </a:pPr>
            <a:r>
              <a:rPr lang="en-US" altLang="en-US" sz="3200" i="1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= </a:t>
            </a:r>
            <a:r>
              <a:rPr lang="en-US" altLang="en-US" sz="2400" i="1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k</a:t>
            </a:r>
            <a:r>
              <a:rPr lang="en-US" altLang="en-US" sz="2000" i="1" baseline="30000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r>
              <a:rPr lang="en-US" altLang="en-US" sz="2400" i="1" baseline="30000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en-US" altLang="en-US" sz="2400" i="1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. z</a:t>
            </a:r>
            <a:r>
              <a:rPr lang="en-US" altLang="en-US" sz="2000" i="1" baseline="-25000" dirty="0">
                <a:latin typeface="Cambria" panose="02040503050406030204" pitchFamily="18" charset="0"/>
                <a:ea typeface="Times New Roman" panose="02020603050405020304" pitchFamily="18" charset="0"/>
                <a:cs typeface="Calibri" panose="020F0502020204030204" pitchFamily="34" charset="0"/>
              </a:rPr>
              <a:t>2</a:t>
            </a:r>
            <a:endParaRPr lang="en-US" altLang="en-US" sz="1100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98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09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809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80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0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0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80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8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0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80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810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81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81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73" grpId="0"/>
      <p:bldP spid="80974" grpId="0"/>
      <p:bldP spid="80979" grpId="0"/>
      <p:bldP spid="80984" grpId="0"/>
      <p:bldP spid="80995" grpId="0"/>
      <p:bldP spid="3" grpId="0" animBg="1"/>
      <p:bldP spid="4" grpId="0" animBg="1"/>
      <p:bldP spid="5" grpId="0" animBg="1"/>
      <p:bldP spid="1947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4">
            <a:extLst>
              <a:ext uri="{FF2B5EF4-FFF2-40B4-BE49-F238E27FC236}">
                <a16:creationId xmlns="" xmlns:a16="http://schemas.microsoft.com/office/drawing/2014/main" id="{E2E8CD45-1511-4456-A2A9-F60E545F37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9086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07" name="Rectangle 5">
            <a:extLst>
              <a:ext uri="{FF2B5EF4-FFF2-40B4-BE49-F238E27FC236}">
                <a16:creationId xmlns="" xmlns:a16="http://schemas.microsoft.com/office/drawing/2014/main" id="{BDF5F3F5-1711-4702-9642-54E007DCFC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9086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1508" name="Rectangle 6">
            <a:extLst>
              <a:ext uri="{FF2B5EF4-FFF2-40B4-BE49-F238E27FC236}">
                <a16:creationId xmlns="" xmlns:a16="http://schemas.microsoft.com/office/drawing/2014/main" id="{064611A7-B4EF-4AF3-9191-334605973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21013"/>
            <a:ext cx="19086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83006" name="Text Box 62">
            <a:extLst>
              <a:ext uri="{FF2B5EF4-FFF2-40B4-BE49-F238E27FC236}">
                <a16:creationId xmlns="" xmlns:a16="http://schemas.microsoft.com/office/drawing/2014/main" id="{B4BCCFDB-9B83-498B-A51B-7626BE6723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800" y="1131888"/>
            <a:ext cx="9151779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 err="1">
                <a:latin typeface="Cambria" panose="02040503050406030204" pitchFamily="18" charset="0"/>
              </a:rPr>
              <a:t>Sơ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đồ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tương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đương</a:t>
            </a:r>
            <a:r>
              <a:rPr lang="en-US" altLang="en-US" dirty="0">
                <a:latin typeface="Cambria" panose="02040503050406030204" pitchFamily="18" charset="0"/>
              </a:rPr>
              <a:t> MBA </a:t>
            </a:r>
            <a:r>
              <a:rPr lang="en-US" altLang="en-US" dirty="0" err="1">
                <a:latin typeface="Cambria" panose="02040503050406030204" pitchFamily="18" charset="0"/>
              </a:rPr>
              <a:t>một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trước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khi</a:t>
            </a:r>
            <a:r>
              <a:rPr lang="en-US" altLang="en-US" dirty="0">
                <a:latin typeface="Cambria" panose="02040503050406030204" pitchFamily="18" charset="0"/>
              </a:rPr>
              <a:t>  </a:t>
            </a:r>
            <a:r>
              <a:rPr lang="en-US" altLang="en-US" dirty="0" err="1">
                <a:latin typeface="Cambria" panose="02040503050406030204" pitchFamily="18" charset="0"/>
              </a:rPr>
              <a:t>quy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đổi</a:t>
            </a:r>
            <a:r>
              <a:rPr lang="en-US" altLang="en-US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21511" name="Rectangle 63">
            <a:extLst>
              <a:ext uri="{FF2B5EF4-FFF2-40B4-BE49-F238E27FC236}">
                <a16:creationId xmlns="" xmlns:a16="http://schemas.microsoft.com/office/drawing/2014/main" id="{BFE3E068-373A-4341-B062-9B0B4EF802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3030538"/>
            <a:ext cx="190868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83064" name="Text Box 120">
            <a:extLst>
              <a:ext uri="{FF2B5EF4-FFF2-40B4-BE49-F238E27FC236}">
                <a16:creationId xmlns="" xmlns:a16="http://schemas.microsoft.com/office/drawing/2014/main" id="{16B8B0F3-2C07-45E8-B64D-4BEDA256B9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66799" y="3944736"/>
            <a:ext cx="805593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 err="1">
                <a:latin typeface="Cambria" panose="02040503050406030204" pitchFamily="18" charset="0"/>
              </a:rPr>
              <a:t>Sơ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đồ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tương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đương</a:t>
            </a:r>
            <a:r>
              <a:rPr lang="en-US" altLang="en-US" dirty="0">
                <a:latin typeface="Cambria" panose="02040503050406030204" pitchFamily="18" charset="0"/>
              </a:rPr>
              <a:t> MBA </a:t>
            </a:r>
            <a:r>
              <a:rPr lang="en-US" altLang="en-US" dirty="0" err="1">
                <a:latin typeface="Cambria" panose="02040503050406030204" pitchFamily="18" charset="0"/>
              </a:rPr>
              <a:t>một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pha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sau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khi</a:t>
            </a:r>
            <a:r>
              <a:rPr lang="en-US" altLang="en-US" dirty="0">
                <a:latin typeface="Cambria" panose="02040503050406030204" pitchFamily="18" charset="0"/>
              </a:rPr>
              <a:t>  </a:t>
            </a:r>
            <a:r>
              <a:rPr lang="en-US" altLang="en-US" dirty="0" err="1">
                <a:latin typeface="Cambria" panose="02040503050406030204" pitchFamily="18" charset="0"/>
              </a:rPr>
              <a:t>quy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  <a:r>
              <a:rPr lang="en-US" altLang="en-US" dirty="0" err="1">
                <a:latin typeface="Cambria" panose="02040503050406030204" pitchFamily="18" charset="0"/>
              </a:rPr>
              <a:t>đổi</a:t>
            </a:r>
            <a:r>
              <a:rPr lang="en-US" altLang="en-US" dirty="0">
                <a:latin typeface="Cambria" panose="02040503050406030204" pitchFamily="18" charset="0"/>
              </a:rPr>
              <a:t>:</a:t>
            </a:r>
          </a:p>
        </p:txBody>
      </p:sp>
      <p:sp>
        <p:nvSpPr>
          <p:cNvPr id="83065" name="Text Box 121">
            <a:extLst>
              <a:ext uri="{FF2B5EF4-FFF2-40B4-BE49-F238E27FC236}">
                <a16:creationId xmlns="" xmlns:a16="http://schemas.microsoft.com/office/drawing/2014/main" id="{1E776197-5ED0-4ED4-B7EA-04B08DF6A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77523" y="3644903"/>
            <a:ext cx="1789902" cy="8617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000" b="1" dirty="0">
                <a:latin typeface="Cambria" panose="02040503050406030204" pitchFamily="18" charset="0"/>
              </a:rPr>
              <a:t>R</a:t>
            </a:r>
            <a:r>
              <a:rPr lang="en-US" altLang="en-US" sz="2000" b="1" baseline="-25000" dirty="0">
                <a:latin typeface="Cambria" panose="02040503050406030204" pitchFamily="18" charset="0"/>
              </a:rPr>
              <a:t>1 </a:t>
            </a:r>
            <a:r>
              <a:rPr lang="en-US" altLang="en-US" sz="2000" b="1" dirty="0">
                <a:latin typeface="Cambria" panose="02040503050406030204" pitchFamily="18" charset="0"/>
                <a:sym typeface="Symbol" panose="05050102010706020507" pitchFamily="18" charset="2"/>
              </a:rPr>
              <a:t> R’</a:t>
            </a:r>
            <a:r>
              <a:rPr lang="en-US" altLang="en-US" sz="2000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000" b="1" dirty="0">
                <a:latin typeface="Cambria" panose="02040503050406030204" pitchFamily="18" charset="0"/>
              </a:rPr>
              <a:t> &lt;&lt; </a:t>
            </a:r>
            <a:r>
              <a:rPr lang="en-US" altLang="en-US" sz="2000" b="1" dirty="0" err="1">
                <a:latin typeface="Cambria" panose="02040503050406030204" pitchFamily="18" charset="0"/>
              </a:rPr>
              <a:t>R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c</a:t>
            </a:r>
            <a:endParaRPr lang="en-US" altLang="en-US" sz="2000" b="1" baseline="-25000" dirty="0">
              <a:latin typeface="Cambria" panose="02040503050406030204" pitchFamily="18" charset="0"/>
            </a:endParaRPr>
          </a:p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000" b="1" dirty="0">
                <a:latin typeface="Cambria" panose="02040503050406030204" pitchFamily="18" charset="0"/>
              </a:rPr>
              <a:t>X</a:t>
            </a:r>
            <a:r>
              <a:rPr lang="en-US" altLang="en-US" sz="2000" b="1" baseline="-25000" dirty="0">
                <a:latin typeface="Cambria" panose="02040503050406030204" pitchFamily="18" charset="0"/>
              </a:rPr>
              <a:t>1 </a:t>
            </a:r>
            <a:r>
              <a:rPr lang="en-US" altLang="en-US" sz="2000" b="1" dirty="0">
                <a:latin typeface="Cambria" panose="02040503050406030204" pitchFamily="18" charset="0"/>
                <a:sym typeface="Symbol" panose="05050102010706020507" pitchFamily="18" charset="2"/>
              </a:rPr>
              <a:t> X’</a:t>
            </a:r>
            <a:r>
              <a:rPr lang="en-US" altLang="en-US" sz="2000" b="1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000" b="1" dirty="0">
                <a:latin typeface="Cambria" panose="02040503050406030204" pitchFamily="18" charset="0"/>
              </a:rPr>
              <a:t> &lt;&lt; </a:t>
            </a:r>
            <a:r>
              <a:rPr lang="en-US" altLang="en-US" sz="2000" b="1" dirty="0" err="1">
                <a:latin typeface="Cambria" panose="02040503050406030204" pitchFamily="18" charset="0"/>
              </a:rPr>
              <a:t>X</a:t>
            </a:r>
            <a:r>
              <a:rPr lang="en-US" altLang="en-US" sz="2000" b="1" baseline="-25000" dirty="0" err="1">
                <a:latin typeface="Cambria" panose="02040503050406030204" pitchFamily="18" charset="0"/>
              </a:rPr>
              <a:t>m</a:t>
            </a:r>
            <a:endParaRPr lang="en-US" altLang="en-US" sz="2000" b="1" dirty="0">
              <a:latin typeface="Cambria" panose="02040503050406030204" pitchFamily="18" charset="0"/>
            </a:endParaRPr>
          </a:p>
        </p:txBody>
      </p:sp>
      <p:sp>
        <p:nvSpPr>
          <p:cNvPr id="119" name="Title 1">
            <a:extLst>
              <a:ext uri="{FF2B5EF4-FFF2-40B4-BE49-F238E27FC236}">
                <a16:creationId xmlns="" xmlns:a16="http://schemas.microsoft.com/office/drawing/2014/main" id="{2ED18A1C-22BD-4590-8746-FF4906E18CEF}"/>
              </a:ext>
            </a:extLst>
          </p:cNvPr>
          <p:cNvSpPr txBox="1">
            <a:spLocks/>
          </p:cNvSpPr>
          <p:nvPr/>
        </p:nvSpPr>
        <p:spPr>
          <a:xfrm>
            <a:off x="-1" y="0"/>
            <a:ext cx="12636761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0" name="Straight Connector 119">
            <a:extLst>
              <a:ext uri="{FF2B5EF4-FFF2-40B4-BE49-F238E27FC236}">
                <a16:creationId xmlns="" xmlns:a16="http://schemas.microsoft.com/office/drawing/2014/main" id="{56BF5149-A32C-495A-8F76-5D2BCA0380F1}"/>
              </a:ext>
            </a:extLst>
          </p:cNvPr>
          <p:cNvCxnSpPr>
            <a:cxnSpLocks/>
          </p:cNvCxnSpPr>
          <p:nvPr/>
        </p:nvCxnSpPr>
        <p:spPr>
          <a:xfrm>
            <a:off x="0" y="903288"/>
            <a:ext cx="12636761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18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0A2F5FBF-25DB-4BBE-8DF5-109A1C5535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74907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25A2E8AC-4AC8-408E-B826-5679AFC3E0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2071" y="1653308"/>
            <a:ext cx="6480757" cy="226598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E3F3D078-0DF1-44CF-A738-9DE9FF96F17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3319" y="4467023"/>
            <a:ext cx="5643723" cy="2358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3492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30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30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30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3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3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83006" grpId="0"/>
      <p:bldP spid="21511" grpId="0"/>
      <p:bldP spid="83064" grpId="0"/>
      <p:bldP spid="8306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 Box 3">
            <a:extLst>
              <a:ext uri="{FF2B5EF4-FFF2-40B4-BE49-F238E27FC236}">
                <a16:creationId xmlns="" xmlns:a16="http://schemas.microsoft.com/office/drawing/2014/main" id="{79072BE3-FC32-4238-9E8C-F655615F8B9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3288" y="1385888"/>
            <a:ext cx="10569575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3200" b="1" dirty="0" err="1">
                <a:latin typeface="Cambria" panose="02040503050406030204" pitchFamily="18" charset="0"/>
              </a:rPr>
              <a:t>Tính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toán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các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thông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số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trên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mạch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tương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err="1">
                <a:latin typeface="Cambria" panose="02040503050406030204" pitchFamily="18" charset="0"/>
              </a:rPr>
              <a:t>đương</a:t>
            </a:r>
            <a:r>
              <a:rPr lang="en-US" altLang="en-US" sz="3200" b="1" dirty="0">
                <a:latin typeface="Cambria" panose="02040503050406030204" pitchFamily="18" charset="0"/>
              </a:rPr>
              <a:t> </a:t>
            </a:r>
            <a:r>
              <a:rPr lang="en-US" altLang="en-US" sz="3200" b="1" dirty="0" smtClean="0">
                <a:latin typeface="Cambria" panose="02040503050406030204" pitchFamily="18" charset="0"/>
              </a:rPr>
              <a:t>MBA </a:t>
            </a:r>
            <a:endParaRPr lang="en-US" altLang="en-US" sz="3200" b="1" dirty="0">
              <a:latin typeface="Cambria" panose="02040503050406030204" pitchFamily="18" charset="0"/>
            </a:endParaRPr>
          </a:p>
        </p:txBody>
      </p:sp>
      <p:sp>
        <p:nvSpPr>
          <p:cNvPr id="23555" name="Rectangle 4">
            <a:extLst>
              <a:ext uri="{FF2B5EF4-FFF2-40B4-BE49-F238E27FC236}">
                <a16:creationId xmlns="" xmlns:a16="http://schemas.microsoft.com/office/drawing/2014/main" id="{ABBFE07E-D6E1-4F8F-99DB-DE055C594F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3556" name="Rectangle 5">
            <a:extLst>
              <a:ext uri="{FF2B5EF4-FFF2-40B4-BE49-F238E27FC236}">
                <a16:creationId xmlns="" xmlns:a16="http://schemas.microsoft.com/office/drawing/2014/main" id="{21BE6593-DBC4-4023-8F77-A405F03793B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2974975"/>
            <a:ext cx="2159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23557" name="Rectangle 6">
            <a:extLst>
              <a:ext uri="{FF2B5EF4-FFF2-40B4-BE49-F238E27FC236}">
                <a16:creationId xmlns="" xmlns:a16="http://schemas.microsoft.com/office/drawing/2014/main" id="{B88C203D-6893-46C9-B2E8-95587D2871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2974975"/>
            <a:ext cx="2159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23558" name="Rectangle 9">
            <a:extLst>
              <a:ext uri="{FF2B5EF4-FFF2-40B4-BE49-F238E27FC236}">
                <a16:creationId xmlns="" xmlns:a16="http://schemas.microsoft.com/office/drawing/2014/main" id="{32A0005E-75B0-4E82-9383-D5036728E3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2984500"/>
            <a:ext cx="21590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87068" name="Text Box 28">
            <a:extLst>
              <a:ext uri="{FF2B5EF4-FFF2-40B4-BE49-F238E27FC236}">
                <a16:creationId xmlns="" xmlns:a16="http://schemas.microsoft.com/office/drawing/2014/main" id="{561E6BE7-30D0-4423-87AE-C9FE796BBA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2713" y="2438400"/>
            <a:ext cx="991969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3200" dirty="0" err="1">
                <a:latin typeface="Cambria" panose="02040503050406030204" pitchFamily="18" charset="0"/>
              </a:rPr>
              <a:t>Tính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toán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các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thông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số</a:t>
            </a:r>
            <a:r>
              <a:rPr lang="en-US" altLang="en-US" sz="3200" dirty="0">
                <a:latin typeface="Cambria" panose="02040503050406030204" pitchFamily="18" charset="0"/>
              </a:rPr>
              <a:t>: R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1 </a:t>
            </a:r>
            <a:r>
              <a:rPr lang="en-US" altLang="en-US" sz="3200" dirty="0">
                <a:latin typeface="Cambria" panose="02040503050406030204" pitchFamily="18" charset="0"/>
              </a:rPr>
              <a:t>,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 </a:t>
            </a:r>
            <a:r>
              <a:rPr lang="en-US" altLang="en-US" sz="3200" dirty="0">
                <a:latin typeface="Cambria" panose="02040503050406030204" pitchFamily="18" charset="0"/>
              </a:rPr>
              <a:t>X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1</a:t>
            </a:r>
            <a:r>
              <a:rPr lang="en-US" altLang="en-US" sz="3200" dirty="0">
                <a:latin typeface="Cambria" panose="02040503050406030204" pitchFamily="18" charset="0"/>
              </a:rPr>
              <a:t> , R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2</a:t>
            </a:r>
            <a:r>
              <a:rPr lang="en-US" altLang="en-US" sz="3200" dirty="0">
                <a:latin typeface="Cambria" panose="02040503050406030204" pitchFamily="18" charset="0"/>
              </a:rPr>
              <a:t>(R’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2</a:t>
            </a:r>
            <a:r>
              <a:rPr lang="en-US" altLang="en-US" sz="3200" dirty="0">
                <a:latin typeface="Cambria" panose="02040503050406030204" pitchFamily="18" charset="0"/>
              </a:rPr>
              <a:t>), X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3200" dirty="0">
                <a:latin typeface="Cambria" panose="02040503050406030204" pitchFamily="18" charset="0"/>
              </a:rPr>
              <a:t>(X’</a:t>
            </a:r>
            <a:r>
              <a:rPr lang="en-US" altLang="en-US" sz="3200" baseline="-25000" dirty="0">
                <a:latin typeface="Cambria" panose="02040503050406030204" pitchFamily="18" charset="0"/>
              </a:rPr>
              <a:t>2</a:t>
            </a:r>
            <a:r>
              <a:rPr lang="en-US" altLang="en-US" sz="3200" dirty="0">
                <a:latin typeface="Cambria" panose="02040503050406030204" pitchFamily="18" charset="0"/>
              </a:rPr>
              <a:t>), </a:t>
            </a:r>
            <a:r>
              <a:rPr lang="en-US" altLang="en-US" sz="3200" dirty="0" err="1">
                <a:latin typeface="Cambria" panose="02040503050406030204" pitchFamily="18" charset="0"/>
              </a:rPr>
              <a:t>R</a:t>
            </a:r>
            <a:r>
              <a:rPr lang="en-US" altLang="en-US" sz="3200" baseline="-25000" dirty="0" err="1">
                <a:latin typeface="Cambria" panose="02040503050406030204" pitchFamily="18" charset="0"/>
              </a:rPr>
              <a:t>c</a:t>
            </a:r>
            <a:r>
              <a:rPr lang="en-US" altLang="en-US" sz="3200" dirty="0">
                <a:latin typeface="Cambria" panose="02040503050406030204" pitchFamily="18" charset="0"/>
              </a:rPr>
              <a:t> , </a:t>
            </a:r>
            <a:r>
              <a:rPr lang="en-US" altLang="en-US" sz="3200" dirty="0" err="1" smtClean="0">
                <a:latin typeface="Cambria" panose="02040503050406030204" pitchFamily="18" charset="0"/>
              </a:rPr>
              <a:t>X</a:t>
            </a:r>
            <a:r>
              <a:rPr lang="en-US" altLang="en-US" sz="3200" baseline="-25000" dirty="0" err="1" smtClean="0">
                <a:latin typeface="Cambria" panose="02040503050406030204" pitchFamily="18" charset="0"/>
              </a:rPr>
              <a:t>m</a:t>
            </a:r>
            <a:r>
              <a:rPr lang="en-US" altLang="en-US" sz="2400" dirty="0" smtClean="0">
                <a:latin typeface="Cambria" panose="02040503050406030204" pitchFamily="18" charset="0"/>
              </a:rPr>
              <a:t> 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87072" name="Text Box 32">
            <a:extLst>
              <a:ext uri="{FF2B5EF4-FFF2-40B4-BE49-F238E27FC236}">
                <a16:creationId xmlns="" xmlns:a16="http://schemas.microsoft.com/office/drawing/2014/main" id="{975FBF2F-424F-48EA-9968-4E6FAF6994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06525" y="3267075"/>
            <a:ext cx="94107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3200">
                <a:latin typeface="Cambria" panose="02040503050406030204" pitchFamily="18" charset="0"/>
              </a:rPr>
              <a:t>Qua hai thí nghiệm:</a:t>
            </a:r>
            <a:r>
              <a:rPr lang="en-US" altLang="en-US" sz="240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87073" name="Text Box 33">
            <a:extLst>
              <a:ext uri="{FF2B5EF4-FFF2-40B4-BE49-F238E27FC236}">
                <a16:creationId xmlns="" xmlns:a16="http://schemas.microsoft.com/office/drawing/2014/main" id="{E9989E21-5A60-47BA-8183-22114CD053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6175" y="4260850"/>
            <a:ext cx="80137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3200" dirty="0">
                <a:latin typeface="Cambria" panose="02040503050406030204" pitchFamily="18" charset="0"/>
              </a:rPr>
              <a:t>- </a:t>
            </a:r>
            <a:r>
              <a:rPr lang="en-US" altLang="en-US" sz="3200" dirty="0" err="1">
                <a:latin typeface="Cambria" panose="02040503050406030204" pitchFamily="18" charset="0"/>
              </a:rPr>
              <a:t>Thí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nghiệm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không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tải</a:t>
            </a:r>
            <a:r>
              <a:rPr lang="en-US" altLang="en-US" sz="3200" dirty="0">
                <a:latin typeface="Cambria" panose="02040503050406030204" pitchFamily="18" charset="0"/>
              </a:rPr>
              <a:t> MBA 1 </a:t>
            </a:r>
            <a:r>
              <a:rPr lang="en-US" altLang="en-US" sz="3200" dirty="0" err="1" smtClean="0">
                <a:latin typeface="Cambria" panose="02040503050406030204" pitchFamily="18" charset="0"/>
              </a:rPr>
              <a:t>pha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87075" name="Text Box 35">
            <a:extLst>
              <a:ext uri="{FF2B5EF4-FFF2-40B4-BE49-F238E27FC236}">
                <a16:creationId xmlns="" xmlns:a16="http://schemas.microsoft.com/office/drawing/2014/main" id="{66D149A9-F77F-47D5-8CD6-8701CE285A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16175" y="5370513"/>
            <a:ext cx="80137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3200" dirty="0">
                <a:latin typeface="Cambria" panose="02040503050406030204" pitchFamily="18" charset="0"/>
              </a:rPr>
              <a:t>- </a:t>
            </a:r>
            <a:r>
              <a:rPr lang="en-US" altLang="en-US" sz="3200" dirty="0" err="1">
                <a:latin typeface="Cambria" panose="02040503050406030204" pitchFamily="18" charset="0"/>
              </a:rPr>
              <a:t>Thí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nghiệm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ngắn</a:t>
            </a:r>
            <a:r>
              <a:rPr lang="en-US" altLang="en-US" sz="3200" dirty="0">
                <a:latin typeface="Cambria" panose="02040503050406030204" pitchFamily="18" charset="0"/>
              </a:rPr>
              <a:t> </a:t>
            </a:r>
            <a:r>
              <a:rPr lang="en-US" altLang="en-US" sz="3200" dirty="0" err="1">
                <a:latin typeface="Cambria" panose="02040503050406030204" pitchFamily="18" charset="0"/>
              </a:rPr>
              <a:t>mạch</a:t>
            </a:r>
            <a:r>
              <a:rPr lang="en-US" altLang="en-US" sz="3200" dirty="0">
                <a:latin typeface="Cambria" panose="02040503050406030204" pitchFamily="18" charset="0"/>
              </a:rPr>
              <a:t> MBA 1 </a:t>
            </a:r>
            <a:r>
              <a:rPr lang="en-US" altLang="en-US" sz="3200" dirty="0" err="1" smtClean="0">
                <a:latin typeface="Cambria" panose="02040503050406030204" pitchFamily="18" charset="0"/>
              </a:rPr>
              <a:t>pha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2" name="Title 1">
            <a:extLst>
              <a:ext uri="{FF2B5EF4-FFF2-40B4-BE49-F238E27FC236}">
                <a16:creationId xmlns="" xmlns:a16="http://schemas.microsoft.com/office/drawing/2014/main" id="{547A1334-F5CF-4063-9110-FCA2E14F680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3" name="Straight Connector 12">
            <a:extLst>
              <a:ext uri="{FF2B5EF4-FFF2-40B4-BE49-F238E27FC236}">
                <a16:creationId xmlns="" xmlns:a16="http://schemas.microsoft.com/office/drawing/2014/main" id="{DDBC3A30-EFAC-43CA-8D2C-3F9F333CAC9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56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9BE06A63-A617-40B8-B784-9170492D47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000059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870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70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7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7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68" grpId="0"/>
      <p:bldP spid="87072" grpId="0"/>
      <p:bldP spid="87073" grpId="0"/>
      <p:bldP spid="8707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>
            <a:extLst>
              <a:ext uri="{FF2B5EF4-FFF2-40B4-BE49-F238E27FC236}">
                <a16:creationId xmlns="" xmlns:a16="http://schemas.microsoft.com/office/drawing/2014/main" id="{8D554774-03ED-4F04-8215-0CEBAF58FB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25605" name="Text Box 12">
            <a:extLst>
              <a:ext uri="{FF2B5EF4-FFF2-40B4-BE49-F238E27FC236}">
                <a16:creationId xmlns="" xmlns:a16="http://schemas.microsoft.com/office/drawing/2014/main" id="{CAC3C652-F15F-4B64-AAC8-9C8B01C37C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6225" y="1449091"/>
            <a:ext cx="64325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Thí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nghiệm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không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tải</a:t>
            </a:r>
            <a:r>
              <a:rPr lang="en-US" altLang="en-US" b="1" dirty="0">
                <a:latin typeface="Cambria" panose="02040503050406030204" pitchFamily="18" charset="0"/>
              </a:rPr>
              <a:t> MBA 1 </a:t>
            </a:r>
            <a:r>
              <a:rPr lang="en-US" altLang="en-US" b="1" dirty="0" err="1" smtClean="0">
                <a:latin typeface="Cambria" panose="02040503050406030204" pitchFamily="18" charset="0"/>
              </a:rPr>
              <a:t>pha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103" name="Title 1">
            <a:extLst>
              <a:ext uri="{FF2B5EF4-FFF2-40B4-BE49-F238E27FC236}">
                <a16:creationId xmlns="" xmlns:a16="http://schemas.microsoft.com/office/drawing/2014/main" id="{5B0B47EB-70B6-4A64-87BE-3C3D97580647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04" name="Straight Connector 103">
            <a:extLst>
              <a:ext uri="{FF2B5EF4-FFF2-40B4-BE49-F238E27FC236}">
                <a16:creationId xmlns="" xmlns:a16="http://schemas.microsoft.com/office/drawing/2014/main" id="{D526917A-CB73-43F2-B369-14A92E72E96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26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C090710D-B613-44D6-9120-EA8038C498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33CA3DE-4173-4D3A-B42C-3941087B8A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728" y="2120601"/>
            <a:ext cx="10341397" cy="391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288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>
            <a:extLst>
              <a:ext uri="{FF2B5EF4-FFF2-40B4-BE49-F238E27FC236}">
                <a16:creationId xmlns="" xmlns:a16="http://schemas.microsoft.com/office/drawing/2014/main" id="{AE674B8B-B4F1-47B2-BE14-0EFF570721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14789" name="Text Box 101">
            <a:extLst>
              <a:ext uri="{FF2B5EF4-FFF2-40B4-BE49-F238E27FC236}">
                <a16:creationId xmlns="" xmlns:a16="http://schemas.microsoft.com/office/drawing/2014/main" id="{3F22EB5F-A27C-4092-9B77-6A1A08D778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0800" y="1152575"/>
            <a:ext cx="7162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Times New Roman" panose="02020603050405020304" pitchFamily="18" charset="0"/>
              </a:rPr>
              <a:t>Sơ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đồ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tương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đương</a:t>
            </a:r>
            <a:r>
              <a:rPr lang="en-US" altLang="en-US" sz="2400" dirty="0">
                <a:latin typeface="Times New Roman" panose="02020603050405020304" pitchFamily="18" charset="0"/>
              </a:rPr>
              <a:t> MBA </a:t>
            </a:r>
            <a:r>
              <a:rPr lang="en-US" altLang="en-US" sz="24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không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tải</a:t>
            </a:r>
            <a:endParaRPr lang="en-US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14791" name="Line 103">
            <a:extLst>
              <a:ext uri="{FF2B5EF4-FFF2-40B4-BE49-F238E27FC236}">
                <a16:creationId xmlns="" xmlns:a16="http://schemas.microsoft.com/office/drawing/2014/main" id="{C13DD71F-C057-4DF9-983E-9D0FF8666332}"/>
              </a:ext>
            </a:extLst>
          </p:cNvPr>
          <p:cNvSpPr>
            <a:spLocks noChangeShapeType="1"/>
          </p:cNvSpPr>
          <p:nvPr/>
        </p:nvSpPr>
        <p:spPr bwMode="auto">
          <a:xfrm>
            <a:off x="6172200" y="4103551"/>
            <a:ext cx="762000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62" name="Title 1">
            <a:extLst>
              <a:ext uri="{FF2B5EF4-FFF2-40B4-BE49-F238E27FC236}">
                <a16:creationId xmlns="" xmlns:a16="http://schemas.microsoft.com/office/drawing/2014/main" id="{EEAF606C-542C-4FDA-A453-8E7C34D86D2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63" name="Straight Connector 62">
            <a:extLst>
              <a:ext uri="{FF2B5EF4-FFF2-40B4-BE49-F238E27FC236}">
                <a16:creationId xmlns="" xmlns:a16="http://schemas.microsoft.com/office/drawing/2014/main" id="{AE9C2B3F-0B06-4111-817C-5C4F55192AD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678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04DA8D27-147C-4D93-B098-C718AC3484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709AC4D-0F93-4EA8-AA6E-8FA1B4E4A5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650" y="2352456"/>
            <a:ext cx="5507665" cy="335296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837E46A7-E9BC-4337-8A79-5A2188E118C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47370" y="2140110"/>
            <a:ext cx="3703896" cy="3565315"/>
          </a:xfrm>
          <a:prstGeom prst="rect">
            <a:avLst/>
          </a:prstGeom>
        </p:spPr>
      </p:pic>
      <p:sp>
        <p:nvSpPr>
          <p:cNvPr id="65" name="Text Box 121">
            <a:extLst>
              <a:ext uri="{FF2B5EF4-FFF2-40B4-BE49-F238E27FC236}">
                <a16:creationId xmlns="" xmlns:a16="http://schemas.microsoft.com/office/drawing/2014/main" id="{A7037F3C-BEB4-4CCB-89A7-D073B71E5F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89415" y="3060993"/>
            <a:ext cx="1604520" cy="86177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90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5000"/>
              <a:buFont typeface="Wingdings" panose="05000000000000000000" pitchFamily="2" charset="2"/>
              <a:buChar char="n"/>
              <a:defRPr sz="23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000" b="1" dirty="0">
                <a:latin typeface="+mn-lt"/>
              </a:rPr>
              <a:t>R</a:t>
            </a:r>
            <a:r>
              <a:rPr lang="en-US" altLang="en-US" sz="2000" b="1" baseline="-25000" dirty="0">
                <a:latin typeface="+mn-lt"/>
              </a:rPr>
              <a:t>1 </a:t>
            </a:r>
            <a:r>
              <a:rPr lang="en-US" altLang="en-US" sz="2000" b="1" dirty="0">
                <a:latin typeface="+mn-lt"/>
                <a:sym typeface="Symbol" panose="05050102010706020507" pitchFamily="18" charset="2"/>
              </a:rPr>
              <a:t> R’</a:t>
            </a:r>
            <a:r>
              <a:rPr lang="en-US" altLang="en-US" sz="2000" b="1" baseline="-25000" dirty="0">
                <a:latin typeface="+mn-lt"/>
                <a:sym typeface="Symbol" panose="05050102010706020507" pitchFamily="18" charset="2"/>
              </a:rPr>
              <a:t>2</a:t>
            </a:r>
            <a:r>
              <a:rPr lang="en-US" altLang="en-US" sz="2000" b="1" dirty="0">
                <a:latin typeface="+mn-lt"/>
              </a:rPr>
              <a:t> &lt;&lt; </a:t>
            </a:r>
            <a:r>
              <a:rPr lang="en-US" altLang="en-US" sz="2000" b="1" dirty="0" err="1">
                <a:latin typeface="+mn-lt"/>
              </a:rPr>
              <a:t>R</a:t>
            </a:r>
            <a:r>
              <a:rPr lang="en-US" altLang="en-US" sz="2000" b="1" baseline="-25000" dirty="0" err="1">
                <a:latin typeface="+mn-lt"/>
              </a:rPr>
              <a:t>c</a:t>
            </a:r>
            <a:endParaRPr lang="en-US" altLang="en-US" sz="2000" b="1" baseline="-25000" dirty="0">
              <a:latin typeface="+mn-lt"/>
            </a:endParaRPr>
          </a:p>
          <a:p>
            <a:pPr>
              <a:spcBef>
                <a:spcPct val="50000"/>
              </a:spcBef>
              <a:buClrTx/>
              <a:buSzTx/>
              <a:buFontTx/>
              <a:buNone/>
              <a:defRPr/>
            </a:pPr>
            <a:r>
              <a:rPr lang="en-US" altLang="en-US" sz="2000" b="1" dirty="0">
                <a:latin typeface="+mn-lt"/>
              </a:rPr>
              <a:t>X</a:t>
            </a:r>
            <a:r>
              <a:rPr lang="en-US" altLang="en-US" sz="2000" b="1" baseline="-25000" dirty="0">
                <a:latin typeface="+mn-lt"/>
              </a:rPr>
              <a:t>1 </a:t>
            </a:r>
            <a:r>
              <a:rPr lang="en-US" altLang="en-US" sz="2000" b="1" dirty="0">
                <a:latin typeface="+mn-lt"/>
                <a:sym typeface="Symbol" panose="05050102010706020507" pitchFamily="18" charset="2"/>
              </a:rPr>
              <a:t> X’</a:t>
            </a:r>
            <a:r>
              <a:rPr lang="en-US" altLang="en-US" sz="2000" b="1" baseline="-25000" dirty="0">
                <a:latin typeface="+mn-lt"/>
                <a:sym typeface="Symbol" panose="05050102010706020507" pitchFamily="18" charset="2"/>
              </a:rPr>
              <a:t>2</a:t>
            </a:r>
            <a:r>
              <a:rPr lang="en-US" altLang="en-US" sz="2000" b="1" dirty="0">
                <a:latin typeface="+mn-lt"/>
              </a:rPr>
              <a:t> &lt;&lt; </a:t>
            </a:r>
            <a:r>
              <a:rPr lang="en-US" altLang="en-US" sz="2000" b="1" dirty="0" err="1">
                <a:latin typeface="+mn-lt"/>
              </a:rPr>
              <a:t>X</a:t>
            </a:r>
            <a:r>
              <a:rPr lang="en-US" altLang="en-US" sz="2000" b="1" baseline="-25000" dirty="0" err="1">
                <a:latin typeface="+mn-lt"/>
              </a:rPr>
              <a:t>m</a:t>
            </a:r>
            <a:endParaRPr lang="en-US" altLang="en-US" sz="2000" b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45878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14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4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4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789" grpId="0"/>
      <p:bldP spid="6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E91575B3-673C-45BB-BF1B-16D50F2A4E91}"/>
              </a:ext>
            </a:extLst>
          </p:cNvPr>
          <p:cNvSpPr/>
          <p:nvPr/>
        </p:nvSpPr>
        <p:spPr>
          <a:xfrm>
            <a:off x="5741582" y="2541181"/>
            <a:ext cx="1649928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698" name="Rectangle 3">
            <a:extLst>
              <a:ext uri="{FF2B5EF4-FFF2-40B4-BE49-F238E27FC236}">
                <a16:creationId xmlns="" xmlns:a16="http://schemas.microsoft.com/office/drawing/2014/main" id="{5FC76B77-E3A8-4DDB-8354-6036404548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29701" name="Text Box 6">
            <a:extLst>
              <a:ext uri="{FF2B5EF4-FFF2-40B4-BE49-F238E27FC236}">
                <a16:creationId xmlns="" xmlns:a16="http://schemas.microsoft.com/office/drawing/2014/main" id="{4B770C3E-B9C7-42E2-AD54-166C5EC41B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1047750"/>
            <a:ext cx="7924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>
                <a:latin typeface="Cambria" panose="02040503050406030204" pitchFamily="18" charset="0"/>
              </a:rPr>
              <a:t>Thí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nghiệm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không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tải</a:t>
            </a:r>
            <a:r>
              <a:rPr lang="en-US" altLang="en-US" sz="2400" b="1" dirty="0">
                <a:latin typeface="Cambria" panose="02040503050406030204" pitchFamily="18" charset="0"/>
              </a:rPr>
              <a:t> MBA 1 </a:t>
            </a:r>
            <a:r>
              <a:rPr lang="en-US" altLang="en-US" sz="2400" b="1" dirty="0" err="1">
                <a:latin typeface="Cambria" panose="02040503050406030204" pitchFamily="18" charset="0"/>
              </a:rPr>
              <a:t>pha</a:t>
            </a:r>
            <a:r>
              <a:rPr lang="en-US" altLang="en-US" sz="2400" b="1" dirty="0">
                <a:latin typeface="Cambria" panose="02040503050406030204" pitchFamily="18" charset="0"/>
              </a:rPr>
              <a:t> ( V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o</a:t>
            </a:r>
            <a:r>
              <a:rPr lang="en-US" altLang="en-US" sz="2400" b="1" dirty="0">
                <a:latin typeface="Cambria" panose="02040503050406030204" pitchFamily="18" charset="0"/>
              </a:rPr>
              <a:t> = V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1đm </a:t>
            </a:r>
            <a:r>
              <a:rPr lang="en-US" altLang="en-US" sz="2400" b="1" dirty="0" smtClean="0">
                <a:latin typeface="Cambria" panose="02040503050406030204" pitchFamily="18" charset="0"/>
              </a:rPr>
              <a:t>)</a:t>
            </a:r>
            <a:endParaRPr lang="en-US" altLang="en-US" sz="2400" b="1" dirty="0">
              <a:latin typeface="Cambria" panose="02040503050406030204" pitchFamily="18" charset="0"/>
            </a:endParaRPr>
          </a:p>
        </p:txBody>
      </p:sp>
      <p:sp>
        <p:nvSpPr>
          <p:cNvPr id="116831" name="Text Box 95">
            <a:extLst>
              <a:ext uri="{FF2B5EF4-FFF2-40B4-BE49-F238E27FC236}">
                <a16:creationId xmlns="" xmlns:a16="http://schemas.microsoft.com/office/drawing/2014/main" id="{410B61CA-B15C-43BB-91D0-B698A7A510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15510" y="1734861"/>
            <a:ext cx="4495800" cy="45720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Qua </a:t>
            </a:r>
            <a:r>
              <a:rPr lang="en-US" altLang="en-US" sz="2400" dirty="0" err="1">
                <a:latin typeface="Cambria" panose="02040503050406030204" pitchFamily="18" charset="0"/>
              </a:rPr>
              <a:t>thí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nghiệm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: I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o</a:t>
            </a:r>
            <a:r>
              <a:rPr lang="en-US" altLang="en-US" sz="2400" dirty="0">
                <a:latin typeface="Cambria" panose="02040503050406030204" pitchFamily="18" charset="0"/>
              </a:rPr>
              <a:t> , P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o</a:t>
            </a:r>
            <a:r>
              <a:rPr lang="en-US" altLang="en-US" sz="2400" dirty="0">
                <a:latin typeface="Cambria" panose="02040503050406030204" pitchFamily="18" charset="0"/>
              </a:rPr>
              <a:t> , V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o</a:t>
            </a:r>
          </a:p>
        </p:txBody>
      </p:sp>
      <p:sp>
        <p:nvSpPr>
          <p:cNvPr id="116842" name="Text Box 106">
            <a:extLst>
              <a:ext uri="{FF2B5EF4-FFF2-40B4-BE49-F238E27FC236}">
                <a16:creationId xmlns="" xmlns:a16="http://schemas.microsoft.com/office/drawing/2014/main" id="{BB949B5E-A962-4CA4-BD38-F66D2F9685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6588" y="5945188"/>
            <a:ext cx="44958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số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MBA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</a:rPr>
              <a:t>: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42" name="Title 1">
            <a:extLst>
              <a:ext uri="{FF2B5EF4-FFF2-40B4-BE49-F238E27FC236}">
                <a16:creationId xmlns="" xmlns:a16="http://schemas.microsoft.com/office/drawing/2014/main" id="{7B708032-ADFF-417E-AB60-56F69137342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43" name="Straight Connector 42">
            <a:extLst>
              <a:ext uri="{FF2B5EF4-FFF2-40B4-BE49-F238E27FC236}">
                <a16:creationId xmlns="" xmlns:a16="http://schemas.microsoft.com/office/drawing/2014/main" id="{43127EBD-F8F6-47C3-AD41-6B22B5F5D4B3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718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0DC056C2-3B38-4C50-B7B9-2602C4FA4E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92C04132-D839-4D6B-A0C9-F83F89B015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6138" y="2622421"/>
            <a:ext cx="1257300" cy="10001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</p:pic>
      <p:pic>
        <p:nvPicPr>
          <p:cNvPr id="45" name="Picture 44">
            <a:extLst>
              <a:ext uri="{FF2B5EF4-FFF2-40B4-BE49-F238E27FC236}">
                <a16:creationId xmlns="" xmlns:a16="http://schemas.microsoft.com/office/drawing/2014/main" id="{3214DE0E-6D6B-4274-B28A-351F620BB0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6104" y="2244935"/>
            <a:ext cx="3703896" cy="35653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E903FC8A-B976-4A44-A1D6-36D0FA7039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33511" y="2708146"/>
            <a:ext cx="1171575" cy="9144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70EAECF1-9610-4B3B-8525-BE4F626DF0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7959" y="4342089"/>
            <a:ext cx="1733550" cy="58102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C4E3BCDD-4855-4214-ADD1-F730406976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33511" y="4270379"/>
            <a:ext cx="1352550" cy="895350"/>
          </a:xfrm>
          <a:prstGeom prst="rect">
            <a:avLst/>
          </a:prstGeom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FD366516-DB10-47D1-AD84-4930961A29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18986" y="5616575"/>
            <a:ext cx="3086100" cy="1114425"/>
          </a:xfrm>
          <a:prstGeom prst="rect">
            <a:avLst/>
          </a:prstGeom>
        </p:spPr>
      </p:pic>
      <p:sp>
        <p:nvSpPr>
          <p:cNvPr id="51" name="Rectangle 50">
            <a:extLst>
              <a:ext uri="{FF2B5EF4-FFF2-40B4-BE49-F238E27FC236}">
                <a16:creationId xmlns="" xmlns:a16="http://schemas.microsoft.com/office/drawing/2014/main" id="{7C71A525-7AC9-498C-BA67-E700D4EDF74C}"/>
              </a:ext>
            </a:extLst>
          </p:cNvPr>
          <p:cNvSpPr/>
          <p:nvPr/>
        </p:nvSpPr>
        <p:spPr>
          <a:xfrm>
            <a:off x="8584822" y="4145538"/>
            <a:ext cx="1649928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2" name="Rectangle 51">
            <a:extLst>
              <a:ext uri="{FF2B5EF4-FFF2-40B4-BE49-F238E27FC236}">
                <a16:creationId xmlns="" xmlns:a16="http://schemas.microsoft.com/office/drawing/2014/main" id="{F6EE0DF5-3A67-4FE5-A193-930C7830EDD7}"/>
              </a:ext>
            </a:extLst>
          </p:cNvPr>
          <p:cNvSpPr/>
          <p:nvPr/>
        </p:nvSpPr>
        <p:spPr>
          <a:xfrm>
            <a:off x="6678090" y="5601271"/>
            <a:ext cx="3367891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2761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168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6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6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16831" grpId="0" animBg="1"/>
      <p:bldP spid="116842" grpId="0" animBg="1"/>
      <p:bldP spid="51" grpId="0" animBg="1"/>
      <p:bldP spid="5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>
            <a:extLst>
              <a:ext uri="{FF2B5EF4-FFF2-40B4-BE49-F238E27FC236}">
                <a16:creationId xmlns="" xmlns:a16="http://schemas.microsoft.com/office/drawing/2014/main" id="{096C5124-DF97-467B-8043-9D2405D395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31749" name="Text Box 6">
            <a:extLst>
              <a:ext uri="{FF2B5EF4-FFF2-40B4-BE49-F238E27FC236}">
                <a16:creationId xmlns="" xmlns:a16="http://schemas.microsoft.com/office/drawing/2014/main" id="{D74A8623-A330-4D22-8F5B-FA885051CA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0038" y="1022421"/>
            <a:ext cx="5638800" cy="52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 err="1">
                <a:latin typeface="Times New Roman" panose="02020603050405020304" pitchFamily="18" charset="0"/>
              </a:rPr>
              <a:t>Thí</a:t>
            </a:r>
            <a:r>
              <a:rPr lang="en-US" altLang="en-US" b="1" dirty="0">
                <a:latin typeface="Times New Roman" panose="02020603050405020304" pitchFamily="18" charset="0"/>
              </a:rPr>
              <a:t> </a:t>
            </a:r>
            <a:r>
              <a:rPr lang="en-US" altLang="en-US" b="1" dirty="0" err="1">
                <a:latin typeface="Times New Roman" panose="02020603050405020304" pitchFamily="18" charset="0"/>
              </a:rPr>
              <a:t>nghiệm</a:t>
            </a:r>
            <a:r>
              <a:rPr lang="en-US" altLang="en-US" b="1" dirty="0">
                <a:latin typeface="Times New Roman" panose="02020603050405020304" pitchFamily="18" charset="0"/>
              </a:rPr>
              <a:t> </a:t>
            </a:r>
            <a:r>
              <a:rPr lang="en-US" altLang="en-US" b="1" dirty="0" err="1">
                <a:latin typeface="Times New Roman" panose="02020603050405020304" pitchFamily="18" charset="0"/>
              </a:rPr>
              <a:t>ngắn</a:t>
            </a:r>
            <a:r>
              <a:rPr lang="en-US" altLang="en-US" b="1" dirty="0">
                <a:latin typeface="Times New Roman" panose="02020603050405020304" pitchFamily="18" charset="0"/>
              </a:rPr>
              <a:t> </a:t>
            </a:r>
            <a:r>
              <a:rPr lang="en-US" altLang="en-US" b="1" dirty="0" err="1">
                <a:latin typeface="Times New Roman" panose="02020603050405020304" pitchFamily="18" charset="0"/>
              </a:rPr>
              <a:t>mạch</a:t>
            </a:r>
            <a:r>
              <a:rPr lang="en-US" altLang="en-US" b="1" dirty="0">
                <a:latin typeface="Times New Roman" panose="02020603050405020304" pitchFamily="18" charset="0"/>
              </a:rPr>
              <a:t> MBA 1 </a:t>
            </a:r>
            <a:r>
              <a:rPr lang="en-US" altLang="en-US" b="1" dirty="0" err="1" smtClean="0">
                <a:latin typeface="Times New Roman" panose="02020603050405020304" pitchFamily="18" charset="0"/>
              </a:rPr>
              <a:t>pha</a:t>
            </a:r>
            <a:endParaRPr lang="en-US" altLang="en-US" b="1" dirty="0">
              <a:latin typeface="Times New Roman" panose="02020603050405020304" pitchFamily="18" charset="0"/>
            </a:endParaRPr>
          </a:p>
        </p:txBody>
      </p:sp>
      <p:sp>
        <p:nvSpPr>
          <p:cNvPr id="129" name="Title 1">
            <a:extLst>
              <a:ext uri="{FF2B5EF4-FFF2-40B4-BE49-F238E27FC236}">
                <a16:creationId xmlns="" xmlns:a16="http://schemas.microsoft.com/office/drawing/2014/main" id="{088B1278-CFFB-4EAE-908A-542A1E597FB0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130" name="Straight Connector 129">
            <a:extLst>
              <a:ext uri="{FF2B5EF4-FFF2-40B4-BE49-F238E27FC236}">
                <a16:creationId xmlns="" xmlns:a16="http://schemas.microsoft.com/office/drawing/2014/main" id="{EDB5A06B-7216-4017-AABA-87122F639EC5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77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D8C5D57-1FBC-4896-B58B-505478D7C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965DE42-2390-4529-A4E6-5836A2A171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9209" y="1978984"/>
            <a:ext cx="9059258" cy="412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316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>
            <a:extLst>
              <a:ext uri="{FF2B5EF4-FFF2-40B4-BE49-F238E27FC236}">
                <a16:creationId xmlns="" xmlns:a16="http://schemas.microsoft.com/office/drawing/2014/main" id="{65F45E57-F7EE-42A5-9501-DE4B41A7F9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24991" name="Text Box 63">
            <a:extLst>
              <a:ext uri="{FF2B5EF4-FFF2-40B4-BE49-F238E27FC236}">
                <a16:creationId xmlns="" xmlns:a16="http://schemas.microsoft.com/office/drawing/2014/main" id="{EF24A347-15B1-4EEA-8000-E2AF29A197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5745" y="956596"/>
            <a:ext cx="7162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đồ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tương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đương</a:t>
            </a:r>
            <a:r>
              <a:rPr lang="en-US" altLang="en-US" sz="2400" dirty="0">
                <a:latin typeface="Cambria" panose="02040503050406030204" pitchFamily="18" charset="0"/>
              </a:rPr>
              <a:t> MBA </a:t>
            </a:r>
            <a:r>
              <a:rPr lang="en-US" altLang="en-US" sz="2400" dirty="0" err="1">
                <a:latin typeface="Cambria" panose="02040503050406030204" pitchFamily="18" charset="0"/>
              </a:rPr>
              <a:t>khi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ngắn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mạch</a:t>
            </a:r>
            <a:endParaRPr lang="en-US" altLang="en-US" sz="2400" dirty="0">
              <a:latin typeface="Cambria" panose="02040503050406030204" pitchFamily="18" charset="0"/>
            </a:endParaRPr>
          </a:p>
        </p:txBody>
      </p:sp>
      <p:sp>
        <p:nvSpPr>
          <p:cNvPr id="101" name="Title 1">
            <a:extLst>
              <a:ext uri="{FF2B5EF4-FFF2-40B4-BE49-F238E27FC236}">
                <a16:creationId xmlns="" xmlns:a16="http://schemas.microsoft.com/office/drawing/2014/main" id="{B88CD2EC-3029-4815-B510-8614F2E60FD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02" name="Straight Connector 101">
            <a:extLst>
              <a:ext uri="{FF2B5EF4-FFF2-40B4-BE49-F238E27FC236}">
                <a16:creationId xmlns="" xmlns:a16="http://schemas.microsoft.com/office/drawing/2014/main" id="{8A1E454C-0D90-436F-BBC5-07EBBC33FC7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807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FE5BA78-38DF-4FD9-8D0E-CF0E110325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7D71DE4A-62AF-4F84-9381-B3E3FE9F36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8966" y="1329070"/>
            <a:ext cx="5765980" cy="263824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10A637B2-0ACD-458C-A41B-4B0BDEF234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77842" y="3967317"/>
            <a:ext cx="4189073" cy="243419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07C54C71-D74E-4401-9D32-390C9FA7A79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00946" y="3791892"/>
            <a:ext cx="3048000" cy="29527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00705476-58D0-4935-82C1-11BA64631BF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97475" y="4167459"/>
            <a:ext cx="1981200" cy="1533525"/>
          </a:xfrm>
          <a:prstGeom prst="rect">
            <a:avLst/>
          </a:prstGeom>
        </p:spPr>
      </p:pic>
      <p:sp>
        <p:nvSpPr>
          <p:cNvPr id="6" name="Arrow: Right 5">
            <a:extLst>
              <a:ext uri="{FF2B5EF4-FFF2-40B4-BE49-F238E27FC236}">
                <a16:creationId xmlns="" xmlns:a16="http://schemas.microsoft.com/office/drawing/2014/main" id="{3D6FD5EA-100C-4211-88EC-E8669FA56EF1}"/>
              </a:ext>
            </a:extLst>
          </p:cNvPr>
          <p:cNvSpPr/>
          <p:nvPr/>
        </p:nvSpPr>
        <p:spPr>
          <a:xfrm>
            <a:off x="5197475" y="5882942"/>
            <a:ext cx="1842352" cy="19936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3613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24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9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>
            <a:extLst>
              <a:ext uri="{FF2B5EF4-FFF2-40B4-BE49-F238E27FC236}">
                <a16:creationId xmlns="" xmlns:a16="http://schemas.microsoft.com/office/drawing/2014/main" id="{9D2084FD-D1E4-4C20-8B4A-268EBDC6E6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5843" name="Text Box 6">
            <a:extLst>
              <a:ext uri="{FF2B5EF4-FFF2-40B4-BE49-F238E27FC236}">
                <a16:creationId xmlns="" xmlns:a16="http://schemas.microsoft.com/office/drawing/2014/main" id="{D7135FB0-8CFB-4844-82A6-2FE597263D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7880" y="761433"/>
            <a:ext cx="79248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 err="1">
                <a:latin typeface="Cambria" panose="02040503050406030204" pitchFamily="18" charset="0"/>
              </a:rPr>
              <a:t>Thí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nghiệm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ngắn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mạch</a:t>
            </a:r>
            <a:r>
              <a:rPr lang="en-US" altLang="en-US" b="1" dirty="0">
                <a:latin typeface="Cambria" panose="02040503050406030204" pitchFamily="18" charset="0"/>
              </a:rPr>
              <a:t> MBA 1 </a:t>
            </a:r>
            <a:r>
              <a:rPr lang="en-US" altLang="en-US" b="1" dirty="0" err="1">
                <a:latin typeface="Cambria" panose="02040503050406030204" pitchFamily="18" charset="0"/>
              </a:rPr>
              <a:t>pha</a:t>
            </a:r>
            <a:r>
              <a:rPr lang="en-US" altLang="en-US" b="1" dirty="0">
                <a:latin typeface="Cambria" panose="02040503050406030204" pitchFamily="18" charset="0"/>
              </a:rPr>
              <a:t> ( I</a:t>
            </a:r>
            <a:r>
              <a:rPr lang="en-US" altLang="en-US" b="1" baseline="-25000" dirty="0">
                <a:latin typeface="Cambria" panose="02040503050406030204" pitchFamily="18" charset="0"/>
              </a:rPr>
              <a:t>n</a:t>
            </a:r>
            <a:r>
              <a:rPr lang="en-US" altLang="en-US" b="1" dirty="0">
                <a:latin typeface="Cambria" panose="02040503050406030204" pitchFamily="18" charset="0"/>
              </a:rPr>
              <a:t> = I</a:t>
            </a:r>
            <a:r>
              <a:rPr lang="en-US" altLang="en-US" b="1" baseline="-25000" dirty="0">
                <a:latin typeface="Cambria" panose="02040503050406030204" pitchFamily="18" charset="0"/>
              </a:rPr>
              <a:t>1đm </a:t>
            </a:r>
            <a:r>
              <a:rPr lang="en-US" altLang="en-US" b="1" dirty="0" smtClean="0">
                <a:latin typeface="Cambria" panose="02040503050406030204" pitchFamily="18" charset="0"/>
              </a:rPr>
              <a:t>)</a:t>
            </a:r>
            <a:endParaRPr lang="en-US" altLang="en-US" b="1" dirty="0">
              <a:latin typeface="Cambria" panose="02040503050406030204" pitchFamily="18" charset="0"/>
            </a:endParaRPr>
          </a:p>
        </p:txBody>
      </p:sp>
      <p:sp>
        <p:nvSpPr>
          <p:cNvPr id="127000" name="Text Box 24">
            <a:extLst>
              <a:ext uri="{FF2B5EF4-FFF2-40B4-BE49-F238E27FC236}">
                <a16:creationId xmlns="" xmlns:a16="http://schemas.microsoft.com/office/drawing/2014/main" id="{D2039EB1-BBE7-4E71-8D9B-593F96C11B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35313" y="1309121"/>
            <a:ext cx="4495800" cy="461962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Qua </a:t>
            </a:r>
            <a:r>
              <a:rPr lang="en-US" altLang="en-US" sz="2400" dirty="0" err="1">
                <a:latin typeface="Cambria" panose="02040503050406030204" pitchFamily="18" charset="0"/>
              </a:rPr>
              <a:t>thí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nghiệm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: I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 , 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 , </a:t>
            </a:r>
            <a:r>
              <a:rPr lang="en-US" altLang="en-US" sz="2400" dirty="0" err="1">
                <a:latin typeface="Cambria" panose="02040503050406030204" pitchFamily="18" charset="0"/>
              </a:rPr>
              <a:t>V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27008" name="Text Box 32">
            <a:extLst>
              <a:ext uri="{FF2B5EF4-FFF2-40B4-BE49-F238E27FC236}">
                <a16:creationId xmlns="" xmlns:a16="http://schemas.microsoft.com/office/drawing/2014/main" id="{92C5A3DE-DCE9-42C8-8C30-00579F0CA2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00200" y="5309423"/>
            <a:ext cx="44958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số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MBA </a:t>
            </a:r>
            <a:r>
              <a:rPr lang="en-US" altLang="en-US" sz="2400" dirty="0" err="1">
                <a:latin typeface="Cambria" panose="02040503050406030204" pitchFamily="18" charset="0"/>
              </a:rPr>
              <a:t>ngắn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mạch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27036" name="Text Box 60">
            <a:extLst>
              <a:ext uri="{FF2B5EF4-FFF2-40B4-BE49-F238E27FC236}">
                <a16:creationId xmlns="" xmlns:a16="http://schemas.microsoft.com/office/drawing/2014/main" id="{8B1477EF-6323-4EDE-B6C3-8D27197445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5913" y="2359204"/>
            <a:ext cx="2311400" cy="101600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= R’</a:t>
            </a:r>
            <a:r>
              <a:rPr lang="en-US" altLang="en-US" sz="2400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  = R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/ 2</a:t>
            </a:r>
            <a:endParaRPr lang="en-US" altLang="en-US" sz="2400" baseline="-25000" dirty="0">
              <a:latin typeface="Cambria" panose="02040503050406030204" pitchFamily="18" charset="0"/>
            </a:endParaRPr>
          </a:p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 =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 X’</a:t>
            </a:r>
            <a:r>
              <a:rPr lang="en-US" altLang="en-US" sz="2400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 = </a:t>
            </a:r>
            <a:r>
              <a:rPr lang="en-US" altLang="en-US" sz="2400" dirty="0" err="1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/ 2</a:t>
            </a:r>
          </a:p>
        </p:txBody>
      </p:sp>
      <p:sp>
        <p:nvSpPr>
          <p:cNvPr id="127039" name="Text Box 63">
            <a:extLst>
              <a:ext uri="{FF2B5EF4-FFF2-40B4-BE49-F238E27FC236}">
                <a16:creationId xmlns="" xmlns:a16="http://schemas.microsoft.com/office/drawing/2014/main" id="{542B8539-8383-4909-A221-F929D7E459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65913" y="3514269"/>
            <a:ext cx="2311400" cy="101600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dirty="0">
                <a:latin typeface="Cambria" panose="02040503050406030204" pitchFamily="18" charset="0"/>
              </a:rPr>
              <a:t>=  R’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/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k</a:t>
            </a:r>
            <a:r>
              <a:rPr lang="en-US" altLang="en-US" sz="2400" baseline="30000" dirty="0">
                <a:latin typeface="Cambria" panose="02040503050406030204" pitchFamily="18" charset="0"/>
              </a:rPr>
              <a:t>2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dirty="0">
                <a:latin typeface="Cambria" panose="02040503050406030204" pitchFamily="18" charset="0"/>
              </a:rPr>
              <a:t>=  X’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/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k</a:t>
            </a:r>
            <a:r>
              <a:rPr lang="en-US" altLang="en-US" sz="2400" baseline="30000" dirty="0">
                <a:latin typeface="Cambria" panose="02040503050406030204" pitchFamily="18" charset="0"/>
              </a:rPr>
              <a:t>2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27041" name="Line 65">
            <a:extLst>
              <a:ext uri="{FF2B5EF4-FFF2-40B4-BE49-F238E27FC236}">
                <a16:creationId xmlns="" xmlns:a16="http://schemas.microsoft.com/office/drawing/2014/main" id="{298FC287-8D55-4312-826E-3613E14FA7B5}"/>
              </a:ext>
            </a:extLst>
          </p:cNvPr>
          <p:cNvSpPr>
            <a:spLocks noChangeShapeType="1"/>
          </p:cNvSpPr>
          <p:nvPr/>
        </p:nvSpPr>
        <p:spPr bwMode="auto">
          <a:xfrm>
            <a:off x="8431113" y="3490380"/>
            <a:ext cx="304800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127042" name="AutoShape 66">
            <a:extLst>
              <a:ext uri="{FF2B5EF4-FFF2-40B4-BE49-F238E27FC236}">
                <a16:creationId xmlns="" xmlns:a16="http://schemas.microsoft.com/office/drawing/2014/main" id="{688D471E-D58D-42CD-AB7B-7DDF4D8C1628}"/>
              </a:ext>
            </a:extLst>
          </p:cNvPr>
          <p:cNvSpPr>
            <a:spLocks/>
          </p:cNvSpPr>
          <p:nvPr/>
        </p:nvSpPr>
        <p:spPr bwMode="auto">
          <a:xfrm rot="10800000">
            <a:off x="8812113" y="2461680"/>
            <a:ext cx="152400" cy="2057400"/>
          </a:xfrm>
          <a:prstGeom prst="rightBrace">
            <a:avLst>
              <a:gd name="adj1" fmla="val 112500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27043" name="Text Box 67">
            <a:extLst>
              <a:ext uri="{FF2B5EF4-FFF2-40B4-BE49-F238E27FC236}">
                <a16:creationId xmlns="" xmlns:a16="http://schemas.microsoft.com/office/drawing/2014/main" id="{9686ACBD-6F7C-4FEF-A940-712C8E0D60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5427" y="6238979"/>
            <a:ext cx="7897812" cy="46196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en-US" sz="2400" b="1" dirty="0" err="1"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thất</a:t>
            </a:r>
            <a:r>
              <a:rPr lang="en-US" altLang="en-US" sz="2400" b="1" dirty="0">
                <a:latin typeface="Cambria" panose="02040503050406030204" pitchFamily="18" charset="0"/>
              </a:rPr>
              <a:t> MBA </a:t>
            </a:r>
            <a:r>
              <a:rPr lang="en-US" altLang="en-US" sz="2400" b="1" dirty="0" err="1">
                <a:latin typeface="Cambria" panose="02040503050406030204" pitchFamily="18" charset="0"/>
              </a:rPr>
              <a:t>ngắn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mạch</a:t>
            </a:r>
            <a:r>
              <a:rPr lang="en-US" altLang="en-US" sz="2400" b="1" dirty="0">
                <a:latin typeface="Cambria" panose="02040503050406030204" pitchFamily="18" charset="0"/>
              </a:rPr>
              <a:t> = </a:t>
            </a:r>
            <a:r>
              <a:rPr lang="en-US" altLang="en-US" sz="2400" b="1" dirty="0" err="1"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hao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dây</a:t>
            </a:r>
            <a:r>
              <a:rPr lang="en-US" altLang="en-US" sz="2400" b="1" dirty="0"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latin typeface="Cambria" panose="02040503050406030204" pitchFamily="18" charset="0"/>
              </a:rPr>
              <a:t>quấn</a:t>
            </a:r>
            <a:r>
              <a:rPr lang="en-US" altLang="en-US" sz="2400" b="1" dirty="0">
                <a:latin typeface="Cambria" panose="02040503050406030204" pitchFamily="18" charset="0"/>
              </a:rPr>
              <a:t>  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b="1" dirty="0">
                <a:latin typeface="Cambria" panose="02040503050406030204" pitchFamily="18" charset="0"/>
              </a:rPr>
              <a:t>= 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 dirty="0" err="1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latin typeface="Cambria" panose="02040503050406030204" pitchFamily="18" charset="0"/>
              </a:rPr>
              <a:t>Cu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38" name="Title 1">
            <a:extLst>
              <a:ext uri="{FF2B5EF4-FFF2-40B4-BE49-F238E27FC236}">
                <a16:creationId xmlns="" xmlns:a16="http://schemas.microsoft.com/office/drawing/2014/main" id="{5AB13291-FA57-41A3-B246-F219E392252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="" xmlns:a16="http://schemas.microsoft.com/office/drawing/2014/main" id="{EBE9F32E-CF08-4DAA-9E70-CA5919629ED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5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A02B88FB-E641-48D9-9299-6B591D841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55" name="Rectangle 4">
            <a:extLst>
              <a:ext uri="{FF2B5EF4-FFF2-40B4-BE49-F238E27FC236}">
                <a16:creationId xmlns="" xmlns:a16="http://schemas.microsoft.com/office/drawing/2014/main" id="{AF9E6A00-F1F8-440C-A307-23A835DEECE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313" y="3683454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5856" name="Rectangle 101">
            <a:extLst>
              <a:ext uri="{FF2B5EF4-FFF2-40B4-BE49-F238E27FC236}">
                <a16:creationId xmlns="" xmlns:a16="http://schemas.microsoft.com/office/drawing/2014/main" id="{ACA9D267-6235-4A3A-B98F-C18380A439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313" y="3673929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3" name="AutoShape 102">
            <a:extLst>
              <a:ext uri="{FF2B5EF4-FFF2-40B4-BE49-F238E27FC236}">
                <a16:creationId xmlns="" xmlns:a16="http://schemas.microsoft.com/office/drawing/2014/main" id="{F125D4FE-FDEA-460F-A00B-7F597575C0A3}"/>
              </a:ext>
            </a:extLst>
          </p:cNvPr>
          <p:cNvSpPr>
            <a:spLocks/>
          </p:cNvSpPr>
          <p:nvPr/>
        </p:nvSpPr>
        <p:spPr bwMode="auto">
          <a:xfrm>
            <a:off x="5479157" y="2918880"/>
            <a:ext cx="152400" cy="1143000"/>
          </a:xfrm>
          <a:prstGeom prst="rightBrace">
            <a:avLst>
              <a:gd name="adj1" fmla="val 62500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54" name="Line 103">
            <a:extLst>
              <a:ext uri="{FF2B5EF4-FFF2-40B4-BE49-F238E27FC236}">
                <a16:creationId xmlns="" xmlns:a16="http://schemas.microsoft.com/office/drawing/2014/main" id="{D2255F0E-E639-440A-B8F4-257FDABF6696}"/>
              </a:ext>
            </a:extLst>
          </p:cNvPr>
          <p:cNvSpPr>
            <a:spLocks noChangeShapeType="1"/>
          </p:cNvSpPr>
          <p:nvPr/>
        </p:nvSpPr>
        <p:spPr bwMode="auto">
          <a:xfrm>
            <a:off x="5731569" y="3490380"/>
            <a:ext cx="304800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sp>
        <p:nvSpPr>
          <p:cNvPr id="35859" name="Rectangle 115">
            <a:extLst>
              <a:ext uri="{FF2B5EF4-FFF2-40B4-BE49-F238E27FC236}">
                <a16:creationId xmlns="" xmlns:a16="http://schemas.microsoft.com/office/drawing/2014/main" id="{C763887C-0876-42CF-A8F4-8A0EAA0373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35313" y="3683454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pic>
        <p:nvPicPr>
          <p:cNvPr id="41" name="Picture 40">
            <a:extLst>
              <a:ext uri="{FF2B5EF4-FFF2-40B4-BE49-F238E27FC236}">
                <a16:creationId xmlns="" xmlns:a16="http://schemas.microsoft.com/office/drawing/2014/main" id="{D7FAEF95-D872-4ABF-AA66-D2BB88E8E8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501" y="1901569"/>
            <a:ext cx="3048000" cy="295275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BB1AD048-8C44-427C-9981-4076D480C9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22211" y="2447660"/>
            <a:ext cx="1914525" cy="923925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A72D14C6-F44A-491D-8D4B-02927225AC5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1560" y="3547130"/>
            <a:ext cx="1047750" cy="9620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582AEB4-473B-4102-9447-0652A281DF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34333" y="3180215"/>
            <a:ext cx="1847850" cy="609600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122E803F-C74D-4FB6-9BDB-58783C051519}"/>
              </a:ext>
            </a:extLst>
          </p:cNvPr>
          <p:cNvSpPr/>
          <p:nvPr/>
        </p:nvSpPr>
        <p:spPr>
          <a:xfrm>
            <a:off x="6135645" y="2995487"/>
            <a:ext cx="2008518" cy="98978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="" xmlns:a16="http://schemas.microsoft.com/office/drawing/2014/main" id="{AC3D3EA5-A4CA-486D-B3CE-9E65AB3FA0BC}"/>
              </a:ext>
            </a:extLst>
          </p:cNvPr>
          <p:cNvSpPr/>
          <p:nvPr/>
        </p:nvSpPr>
        <p:spPr>
          <a:xfrm>
            <a:off x="3552861" y="3543754"/>
            <a:ext cx="1456206" cy="10160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>
                <a:extLst>
                  <a:ext uri="{FF2B5EF4-FFF2-40B4-BE49-F238E27FC236}">
                    <a16:creationId xmlns="" xmlns:a16="http://schemas.microsoft.com/office/drawing/2014/main" id="{EFD1B8A7-7DC6-4167-AD94-1BA3C616EFC0}"/>
                  </a:ext>
                </a:extLst>
              </p:cNvPr>
              <p:cNvSpPr/>
              <p:nvPr/>
            </p:nvSpPr>
            <p:spPr>
              <a:xfrm>
                <a:off x="6404177" y="5051166"/>
                <a:ext cx="3058800" cy="91589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4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cosφ</a:t>
                </a:r>
                <a:r>
                  <a:rPr lang="en-US" sz="2400" b="1" i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</a:t>
                </a:r>
                <a:r>
                  <a:rPr lang="en-US" sz="24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32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:r>
                  <a:rPr lang="en-US" sz="24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𝑹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𝒁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>
                      <a:rPr lang="en-US" sz="32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 .  </m:t>
                            </m:r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den>
                    </m:f>
                  </m:oMath>
                </a14:m>
                <a:endParaRPr lang="en-US" sz="1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EFD1B8A7-7DC6-4167-AD94-1BA3C616EFC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4177" y="5051166"/>
                <a:ext cx="3058800" cy="915892"/>
              </a:xfrm>
              <a:prstGeom prst="rect">
                <a:avLst/>
              </a:prstGeom>
              <a:blipFill>
                <a:blip r:embed="rId8"/>
                <a:stretch>
                  <a:fillRect l="-3194" b="-20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Rectangle 30">
            <a:extLst>
              <a:ext uri="{FF2B5EF4-FFF2-40B4-BE49-F238E27FC236}">
                <a16:creationId xmlns="" xmlns:a16="http://schemas.microsoft.com/office/drawing/2014/main" id="{26E765A6-E969-4B06-B836-BC9336727C34}"/>
              </a:ext>
            </a:extLst>
          </p:cNvPr>
          <p:cNvSpPr/>
          <p:nvPr/>
        </p:nvSpPr>
        <p:spPr>
          <a:xfrm>
            <a:off x="6422595" y="5013016"/>
            <a:ext cx="3040382" cy="98978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5192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70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7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7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70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7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7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270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270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270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270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70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270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70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70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000" grpId="0" animBg="1"/>
      <p:bldP spid="127008" grpId="0" animBg="1"/>
      <p:bldP spid="127036" grpId="0" animBg="1"/>
      <p:bldP spid="127039" grpId="0" animBg="1"/>
      <p:bldP spid="127042" grpId="0" animBg="1"/>
      <p:bldP spid="127043" grpId="0" animBg="1"/>
      <p:bldP spid="53" grpId="0" animBg="1"/>
      <p:bldP spid="28" grpId="0" animBg="1"/>
      <p:bldP spid="29" grpId="0" animBg="1"/>
      <p:bldP spid="31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3">
            <a:extLst>
              <a:ext uri="{FF2B5EF4-FFF2-40B4-BE49-F238E27FC236}">
                <a16:creationId xmlns="" xmlns:a16="http://schemas.microsoft.com/office/drawing/2014/main" id="{9D2084FD-D1E4-4C20-8B4A-268EBDC6E6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8" name="Title 1">
            <a:extLst>
              <a:ext uri="{FF2B5EF4-FFF2-40B4-BE49-F238E27FC236}">
                <a16:creationId xmlns="" xmlns:a16="http://schemas.microsoft.com/office/drawing/2014/main" id="{5AB13291-FA57-41A3-B246-F219E392252C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9" name="Straight Connector 38">
            <a:extLst>
              <a:ext uri="{FF2B5EF4-FFF2-40B4-BE49-F238E27FC236}">
                <a16:creationId xmlns="" xmlns:a16="http://schemas.microsoft.com/office/drawing/2014/main" id="{EBE9F32E-CF08-4DAA-9E70-CA5919629ED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5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A02B88FB-E641-48D9-9299-6B591D841F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A2EE81BA-1376-4017-9A44-974E06C5ED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8460" y="1124144"/>
            <a:ext cx="6638590" cy="299350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5DFF05D9-D488-43F9-867A-F6FEA5BB9C1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4474" y="3663364"/>
            <a:ext cx="5659066" cy="3159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7725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>
            <a:extLst>
              <a:ext uri="{FF2B5EF4-FFF2-40B4-BE49-F238E27FC236}">
                <a16:creationId xmlns="" xmlns:a16="http://schemas.microsoft.com/office/drawing/2014/main" id="{AB591C60-70D0-49DB-B634-693798789F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37891" name="Text Box 6">
            <a:extLst>
              <a:ext uri="{FF2B5EF4-FFF2-40B4-BE49-F238E27FC236}">
                <a16:creationId xmlns="" xmlns:a16="http://schemas.microsoft.com/office/drawing/2014/main" id="{FEF1A80F-BAB8-4712-BFB6-00E56A0423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7950" y="896938"/>
            <a:ext cx="79248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>
                <a:latin typeface="Times New Roman" panose="02020603050405020304" pitchFamily="18" charset="0"/>
              </a:rPr>
              <a:t>Độ biến thiên điện áp thứ cấp </a:t>
            </a:r>
          </a:p>
        </p:txBody>
      </p:sp>
      <p:sp>
        <p:nvSpPr>
          <p:cNvPr id="131081" name="Text Box 9">
            <a:extLst>
              <a:ext uri="{FF2B5EF4-FFF2-40B4-BE49-F238E27FC236}">
                <a16:creationId xmlns="" xmlns:a16="http://schemas.microsoft.com/office/drawing/2014/main" id="{2BB14A34-A177-4FB7-B1D4-A0478F9DF45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9550" y="1298575"/>
            <a:ext cx="434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Times New Roman" panose="02020603050405020304" pitchFamily="18" charset="0"/>
              </a:rPr>
              <a:t>V</a:t>
            </a:r>
            <a:r>
              <a:rPr lang="en-US" altLang="en-US" sz="2400" baseline="-25000" dirty="0">
                <a:latin typeface="Times New Roman" panose="02020603050405020304" pitchFamily="18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</a:rPr>
              <a:t> : </a:t>
            </a:r>
            <a:r>
              <a:rPr lang="en-US" altLang="en-US" sz="24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áp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thứ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cấp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khi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có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 smtClean="0">
                <a:latin typeface="Times New Roman" panose="02020603050405020304" pitchFamily="18" charset="0"/>
              </a:rPr>
              <a:t>tải</a:t>
            </a:r>
            <a:endParaRPr lang="en-US" altLang="en-US" sz="2400" dirty="0">
              <a:latin typeface="Times New Roman" panose="02020603050405020304" pitchFamily="18" charset="0"/>
            </a:endParaRPr>
          </a:p>
        </p:txBody>
      </p:sp>
      <p:sp>
        <p:nvSpPr>
          <p:cNvPr id="131082" name="Text Box 10">
            <a:extLst>
              <a:ext uri="{FF2B5EF4-FFF2-40B4-BE49-F238E27FC236}">
                <a16:creationId xmlns="" xmlns:a16="http://schemas.microsoft.com/office/drawing/2014/main" id="{E7F38545-EB18-4D63-907C-2627D9F1DDE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9788" y="1719263"/>
            <a:ext cx="4343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Độ biến thiên điện áp thứ cấp: </a:t>
            </a:r>
          </a:p>
        </p:txBody>
      </p:sp>
      <p:sp>
        <p:nvSpPr>
          <p:cNvPr id="131083" name="Rectangle 11">
            <a:extLst>
              <a:ext uri="{FF2B5EF4-FFF2-40B4-BE49-F238E27FC236}">
                <a16:creationId xmlns="" xmlns:a16="http://schemas.microsoft.com/office/drawing/2014/main" id="{39CFC392-6A9F-41B6-9C35-D0D4FE8345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43125" y="2209800"/>
            <a:ext cx="52435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 dirty="0" err="1">
                <a:latin typeface="Times New Roman" panose="02020603050405020304" pitchFamily="18" charset="0"/>
              </a:rPr>
              <a:t>Độ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biến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thiên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điện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áp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thứ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cấp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phần</a:t>
            </a:r>
            <a:r>
              <a:rPr lang="en-US" altLang="en-US" sz="2400" dirty="0">
                <a:latin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Times New Roman" panose="02020603050405020304" pitchFamily="18" charset="0"/>
              </a:rPr>
              <a:t>trăm</a:t>
            </a:r>
            <a:r>
              <a:rPr lang="en-US" altLang="en-US" sz="2400" dirty="0">
                <a:latin typeface="Times New Roman" panose="02020603050405020304" pitchFamily="18" charset="0"/>
              </a:rPr>
              <a:t>: </a:t>
            </a:r>
          </a:p>
        </p:txBody>
      </p:sp>
      <p:sp>
        <p:nvSpPr>
          <p:cNvPr id="131088" name="Rectangle 16">
            <a:extLst>
              <a:ext uri="{FF2B5EF4-FFF2-40B4-BE49-F238E27FC236}">
                <a16:creationId xmlns="" xmlns:a16="http://schemas.microsoft.com/office/drawing/2014/main" id="{32F55CE9-CC6A-4D3F-B748-02031695F2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50" y="3829050"/>
            <a:ext cx="3519488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Điện áp ngắn mạch V</a:t>
            </a:r>
            <a:r>
              <a:rPr lang="en-US" altLang="en-US" sz="2400" baseline="-25000">
                <a:latin typeface="Times New Roman" panose="02020603050405020304" pitchFamily="18" charset="0"/>
              </a:rPr>
              <a:t>n </a:t>
            </a:r>
            <a:r>
              <a:rPr lang="en-US" altLang="en-US" sz="2400">
                <a:latin typeface="Times New Roman" panose="02020603050405020304" pitchFamily="18" charset="0"/>
              </a:rPr>
              <a:t>(V) </a:t>
            </a:r>
          </a:p>
        </p:txBody>
      </p:sp>
      <p:sp>
        <p:nvSpPr>
          <p:cNvPr id="131089" name="Rectangle 17">
            <a:extLst>
              <a:ext uri="{FF2B5EF4-FFF2-40B4-BE49-F238E27FC236}">
                <a16:creationId xmlns="" xmlns:a16="http://schemas.microsoft.com/office/drawing/2014/main" id="{0D37AE29-116E-438B-B41D-B26342C9EE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68488" y="4259263"/>
            <a:ext cx="482758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Điện áp ngắn mạch phần trăm V</a:t>
            </a:r>
            <a:r>
              <a:rPr lang="en-US" altLang="en-US" sz="2400" baseline="-25000">
                <a:latin typeface="Times New Roman" panose="02020603050405020304" pitchFamily="18" charset="0"/>
              </a:rPr>
              <a:t>n </a:t>
            </a:r>
            <a:r>
              <a:rPr lang="en-US" altLang="en-US" sz="2400">
                <a:latin typeface="Times New Roman" panose="02020603050405020304" pitchFamily="18" charset="0"/>
              </a:rPr>
              <a:t>(%) </a:t>
            </a:r>
          </a:p>
        </p:txBody>
      </p:sp>
      <p:sp>
        <p:nvSpPr>
          <p:cNvPr id="131091" name="Rectangle 19">
            <a:extLst>
              <a:ext uri="{FF2B5EF4-FFF2-40B4-BE49-F238E27FC236}">
                <a16:creationId xmlns="" xmlns:a16="http://schemas.microsoft.com/office/drawing/2014/main" id="{2E4C5523-3F53-4DDA-AF33-7A1F891C7F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54200" y="4856163"/>
            <a:ext cx="85693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269875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Symbol" panose="05050102010706020507" pitchFamily="18" charset="2"/>
              <a:buNone/>
            </a:pPr>
            <a:r>
              <a:rPr lang="en-US" altLang="en-US" sz="2400">
                <a:latin typeface="Times New Roman" panose="02020603050405020304" pitchFamily="18" charset="0"/>
              </a:rPr>
              <a:t>Điện áp ngắn mạch thành phần điện trở V</a:t>
            </a:r>
            <a:r>
              <a:rPr lang="en-US" altLang="en-US" sz="2400" baseline="-25000">
                <a:latin typeface="Times New Roman" panose="02020603050405020304" pitchFamily="18" charset="0"/>
              </a:rPr>
              <a:t>nr </a:t>
            </a:r>
            <a:r>
              <a:rPr lang="en-US" altLang="en-US" sz="2400">
                <a:latin typeface="Times New Roman" panose="02020603050405020304" pitchFamily="18" charset="0"/>
              </a:rPr>
              <a:t>(%), điện kháng V</a:t>
            </a:r>
            <a:r>
              <a:rPr lang="en-US" altLang="en-US" sz="2400" baseline="-25000">
                <a:latin typeface="Times New Roman" panose="02020603050405020304" pitchFamily="18" charset="0"/>
              </a:rPr>
              <a:t>nx</a:t>
            </a:r>
            <a:r>
              <a:rPr lang="en-US" altLang="en-US" sz="2400">
                <a:latin typeface="Times New Roman" panose="02020603050405020304" pitchFamily="18" charset="0"/>
              </a:rPr>
              <a:t> (%) </a:t>
            </a:r>
          </a:p>
        </p:txBody>
      </p:sp>
      <p:sp>
        <p:nvSpPr>
          <p:cNvPr id="37898" name="Rectangle 20">
            <a:extLst>
              <a:ext uri="{FF2B5EF4-FFF2-40B4-BE49-F238E27FC236}">
                <a16:creationId xmlns="" xmlns:a16="http://schemas.microsoft.com/office/drawing/2014/main" id="{44E982AB-FE73-4378-B4D4-FE521F7BD6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19" name="Title 1">
            <a:extLst>
              <a:ext uri="{FF2B5EF4-FFF2-40B4-BE49-F238E27FC236}">
                <a16:creationId xmlns="" xmlns:a16="http://schemas.microsoft.com/office/drawing/2014/main" id="{19FD8942-A82C-4EDA-B618-49E449435C4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="" xmlns:a16="http://schemas.microsoft.com/office/drawing/2014/main" id="{D5BFBBD5-768D-4884-BA97-4A50E7E56FE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7901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161D697C-1F34-4A1A-8298-DB768C9EA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F520B7AE-C36D-4421-9F6E-6989B913ADA2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963333" y="1660843"/>
            <a:ext cx="3069815" cy="52322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AD7F3C-67B5-4088-8A50-7A2294D9908B}"/>
              </a:ext>
            </a:extLst>
          </p:cNvPr>
          <p:cNvSpPr/>
          <p:nvPr/>
        </p:nvSpPr>
        <p:spPr>
          <a:xfrm>
            <a:off x="3405188" y="3392488"/>
            <a:ext cx="5404043" cy="48750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ΔV</a:t>
            </a:r>
            <a:r>
              <a:rPr lang="en-US" alt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sz="1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nr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× cosφ</a:t>
            </a:r>
            <a:r>
              <a:rPr lang="en-US" altLang="en-US" sz="24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nx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% × sinφ</a:t>
            </a:r>
            <a:r>
              <a:rPr lang="en-US" altLang="en-US" sz="24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en-US" sz="1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0EC0CCEB-984F-478A-B478-D1FCA84D205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7337697" y="4043312"/>
            <a:ext cx="2321085" cy="812851"/>
          </a:xfrm>
          <a:prstGeom prst="rect">
            <a:avLst/>
          </a:prstGeom>
          <a:blipFill>
            <a:blip r:embed="rId5"/>
            <a:stretch>
              <a:fillRect l="-4211" r="-3158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DD159A6E-1F1A-4612-8D4D-AF4A77F8996D}"/>
              </a:ext>
            </a:extLst>
          </p:cNvPr>
          <p:cNvSpPr/>
          <p:nvPr/>
        </p:nvSpPr>
        <p:spPr>
          <a:xfrm>
            <a:off x="1257300" y="5638800"/>
            <a:ext cx="1770063" cy="98583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nr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I</a:t>
            </a:r>
            <a:r>
              <a:rPr lang="en-US" altLang="en-US" sz="24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×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1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nx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I</a:t>
            </a:r>
            <a:r>
              <a:rPr lang="en-US" altLang="en-US" sz="2400" b="1" i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×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1000" dirty="0"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03D2C31C-4E54-45AF-A902-97FCD57007F2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67089" y="5396419"/>
            <a:ext cx="4761188" cy="1430135"/>
          </a:xfrm>
          <a:prstGeom prst="rect">
            <a:avLst/>
          </a:prstGeom>
          <a:blipFill>
            <a:blip r:embed="rId6"/>
            <a:stretch>
              <a:fillRect l="-1152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3CD32FBB-7AA3-4653-90D8-15E9B04549EF}"/>
              </a:ext>
            </a:extLst>
          </p:cNvPr>
          <p:cNvSpPr/>
          <p:nvPr/>
        </p:nvSpPr>
        <p:spPr>
          <a:xfrm>
            <a:off x="9067800" y="5618163"/>
            <a:ext cx="2414588" cy="985837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nr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×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cosφ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10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nx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× </a:t>
            </a:r>
            <a:r>
              <a:rPr lang="en-US" altLang="en-US" sz="24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sinφ</a:t>
            </a:r>
            <a:r>
              <a:rPr lang="en-US" altLang="en-US" sz="2400" b="1" i="1" baseline="-25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1000" dirty="0">
              <a:cs typeface="Calibri" panose="020F050202020403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Rectangle 20">
                <a:extLst>
                  <a:ext uri="{FF2B5EF4-FFF2-40B4-BE49-F238E27FC236}">
                    <a16:creationId xmlns="" xmlns:a16="http://schemas.microsoft.com/office/drawing/2014/main" id="{9235DC84-0576-4BD1-9AAA-B3A50724D8A0}"/>
                  </a:ext>
                </a:extLst>
              </p:cNvPr>
              <p:cNvSpPr/>
              <p:nvPr/>
            </p:nvSpPr>
            <p:spPr>
              <a:xfrm>
                <a:off x="3553933" y="2609231"/>
                <a:ext cx="3142142" cy="709938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b="1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ΔV</a:t>
                </a:r>
                <a:r>
                  <a:rPr lang="en-US" sz="1400" b="1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r>
                  <a:rPr lang="en-US" sz="28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đ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</m:t>
                            </m:r>
                          </m:sub>
                        </m:sSub>
                        <m:r>
                          <a:rPr lang="en-US" sz="24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− </m:t>
                        </m:r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đ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</m:t>
                            </m:r>
                          </m:sub>
                        </m:sSub>
                      </m:den>
                    </m:f>
                    <m:r>
                      <a:rPr lang="en-US" sz="24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×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100</m:t>
                    </m:r>
                  </m:oMath>
                </a14:m>
                <a:endParaRPr lang="en-US" sz="105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9235DC84-0576-4BD1-9AAA-B3A50724D8A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53933" y="2609231"/>
                <a:ext cx="3142142" cy="709938"/>
              </a:xfrm>
              <a:prstGeom prst="rect">
                <a:avLst/>
              </a:prstGeom>
              <a:blipFill>
                <a:blip r:embed="rId7"/>
                <a:stretch>
                  <a:fillRect l="-3107" b="-17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736221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31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1000"/>
                                        <p:tgtEl>
                                          <p:spTgt spid="131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10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1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1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1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10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10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10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10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1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1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81" grpId="0"/>
      <p:bldP spid="131082" grpId="0"/>
      <p:bldP spid="131083" grpId="0"/>
      <p:bldP spid="131088" grpId="0"/>
      <p:bldP spid="131089" grpId="0"/>
      <p:bldP spid="131091" grpId="0"/>
      <p:bldP spid="5" grpId="0" animBg="1"/>
      <p:bldP spid="8" grpId="0" animBg="1"/>
      <p:bldP spid="11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3">
            <a:extLst>
              <a:ext uri="{FF2B5EF4-FFF2-40B4-BE49-F238E27FC236}">
                <a16:creationId xmlns="" xmlns:a16="http://schemas.microsoft.com/office/drawing/2014/main" id="{FFCF6170-25F0-42FC-9425-48F565CFDC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39" name="Rectangle 4">
            <a:extLst>
              <a:ext uri="{FF2B5EF4-FFF2-40B4-BE49-F238E27FC236}">
                <a16:creationId xmlns="" xmlns:a16="http://schemas.microsoft.com/office/drawing/2014/main" id="{919C47E3-6940-4632-88C5-30AA955F21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2607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0" name="Rectangle 5">
            <a:extLst>
              <a:ext uri="{FF2B5EF4-FFF2-40B4-BE49-F238E27FC236}">
                <a16:creationId xmlns="" xmlns:a16="http://schemas.microsoft.com/office/drawing/2014/main" id="{6B59104A-3886-4AF9-BBCF-67B9525E85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2702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1" name="Text Box 6">
            <a:extLst>
              <a:ext uri="{FF2B5EF4-FFF2-40B4-BE49-F238E27FC236}">
                <a16:creationId xmlns="" xmlns:a16="http://schemas.microsoft.com/office/drawing/2014/main" id="{4C926DDE-3326-47D3-A4C5-2A869CB472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3200" y="1228725"/>
            <a:ext cx="7924800" cy="52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>
                <a:latin typeface="Cambria" panose="02040503050406030204" pitchFamily="18" charset="0"/>
              </a:rPr>
              <a:t>Độ biến thiên điện áp thứ cấp </a:t>
            </a:r>
          </a:p>
        </p:txBody>
      </p:sp>
      <p:sp>
        <p:nvSpPr>
          <p:cNvPr id="39942" name="Rectangle 7">
            <a:extLst>
              <a:ext uri="{FF2B5EF4-FFF2-40B4-BE49-F238E27FC236}">
                <a16:creationId xmlns="" xmlns:a16="http://schemas.microsoft.com/office/drawing/2014/main" id="{DF91C33F-CD53-4D01-8007-98D2677370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370262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3" name="Rectangle 8">
            <a:extLst>
              <a:ext uri="{FF2B5EF4-FFF2-40B4-BE49-F238E27FC236}">
                <a16:creationId xmlns="" xmlns:a16="http://schemas.microsoft.com/office/drawing/2014/main" id="{D2E0AD82-10B2-4B5C-8F4F-3309991963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2607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4" name="Rectangle 9">
            <a:extLst>
              <a:ext uri="{FF2B5EF4-FFF2-40B4-BE49-F238E27FC236}">
                <a16:creationId xmlns="" xmlns:a16="http://schemas.microsoft.com/office/drawing/2014/main" id="{106664EC-83E0-4B73-8913-AF6D014D92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3750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5" name="Rectangle 10">
            <a:extLst>
              <a:ext uri="{FF2B5EF4-FFF2-40B4-BE49-F238E27FC236}">
                <a16:creationId xmlns="" xmlns:a16="http://schemas.microsoft.com/office/drawing/2014/main" id="{DFB4D519-0F64-4527-9CEA-36FAAB03E5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6" name="Rectangle 11">
            <a:extLst>
              <a:ext uri="{FF2B5EF4-FFF2-40B4-BE49-F238E27FC236}">
                <a16:creationId xmlns="" xmlns:a16="http://schemas.microsoft.com/office/drawing/2014/main" id="{5004D659-A5F6-4B8F-B780-A219C02D2B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2607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39947" name="Rectangle 12">
            <a:extLst>
              <a:ext uri="{FF2B5EF4-FFF2-40B4-BE49-F238E27FC236}">
                <a16:creationId xmlns="" xmlns:a16="http://schemas.microsoft.com/office/drawing/2014/main" id="{2142286F-801C-4E3A-9513-ACA1A472AC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67315" y="32607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33136" name="Rectangle 16">
            <a:extLst>
              <a:ext uri="{FF2B5EF4-FFF2-40B4-BE49-F238E27FC236}">
                <a16:creationId xmlns="" xmlns:a16="http://schemas.microsoft.com/office/drawing/2014/main" id="{D21588BA-11F1-45B9-9FAE-B848B5FDC9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5990" y="2754312"/>
            <a:ext cx="464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+ Nếu tải trở :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grpSp>
        <p:nvGrpSpPr>
          <p:cNvPr id="133137" name="Group 17">
            <a:extLst>
              <a:ext uri="{FF2B5EF4-FFF2-40B4-BE49-F238E27FC236}">
                <a16:creationId xmlns="" xmlns:a16="http://schemas.microsoft.com/office/drawing/2014/main" id="{6E032327-4918-4F26-B8EA-9DDA052BFED3}"/>
              </a:ext>
            </a:extLst>
          </p:cNvPr>
          <p:cNvGrpSpPr>
            <a:grpSpLocks/>
          </p:cNvGrpSpPr>
          <p:nvPr/>
        </p:nvGrpSpPr>
        <p:grpSpPr bwMode="auto">
          <a:xfrm>
            <a:off x="3949590" y="2774950"/>
            <a:ext cx="2286000" cy="457200"/>
            <a:chOff x="1440" y="1056"/>
            <a:chExt cx="1440" cy="288"/>
          </a:xfrm>
        </p:grpSpPr>
        <p:graphicFrame>
          <p:nvGraphicFramePr>
            <p:cNvPr id="39999" name="Object 18">
              <a:extLst>
                <a:ext uri="{FF2B5EF4-FFF2-40B4-BE49-F238E27FC236}">
                  <a16:creationId xmlns="" xmlns:a16="http://schemas.microsoft.com/office/drawing/2014/main" id="{7FD95C3C-6A21-44AA-84FF-54AE98A496B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824" y="1056"/>
            <a:ext cx="251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398" name="Equation" r:id="rId4" imgW="190335" imgH="215713" progId="Equation.3">
                    <p:embed/>
                  </p:oleObj>
                </mc:Choice>
                <mc:Fallback>
                  <p:oleObj name="Equation" r:id="rId4" imgW="190335" imgH="215713" progId="Equation.3">
                    <p:embed/>
                    <p:pic>
                      <p:nvPicPr>
                        <p:cNvPr id="39999" name="Object 18">
                          <a:extLst>
                            <a:ext uri="{FF2B5EF4-FFF2-40B4-BE49-F238E27FC236}">
                              <a16:creationId xmlns="" xmlns:a16="http://schemas.microsoft.com/office/drawing/2014/main" id="{7FD95C3C-6A21-44AA-84FF-54AE98A496B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24" y="1056"/>
                          <a:ext cx="251" cy="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0000" name="Rectangle 19">
              <a:extLst>
                <a:ext uri="{FF2B5EF4-FFF2-40B4-BE49-F238E27FC236}">
                  <a16:creationId xmlns="" xmlns:a16="http://schemas.microsoft.com/office/drawing/2014/main" id="{395D3CE5-1783-431A-B3C4-CDE9FA00B5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056"/>
              <a:ext cx="124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Cos        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sp>
          <p:nvSpPr>
            <p:cNvPr id="40001" name="Rectangle 20">
              <a:extLst>
                <a:ext uri="{FF2B5EF4-FFF2-40B4-BE49-F238E27FC236}">
                  <a16:creationId xmlns="" xmlns:a16="http://schemas.microsoft.com/office/drawing/2014/main" id="{81CD5047-D73A-40FA-87E9-F23FFE6C0C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1056"/>
              <a:ext cx="86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= 1,  </a:t>
              </a:r>
              <a:endParaRPr lang="en-US" altLang="en-US" sz="2400" dirty="0">
                <a:latin typeface="Cambria" panose="02040503050406030204" pitchFamily="18" charset="0"/>
              </a:endParaRPr>
            </a:p>
          </p:txBody>
        </p:sp>
      </p:grpSp>
      <p:sp>
        <p:nvSpPr>
          <p:cNvPr id="133141" name="Rectangle 21">
            <a:extLst>
              <a:ext uri="{FF2B5EF4-FFF2-40B4-BE49-F238E27FC236}">
                <a16:creationId xmlns="" xmlns:a16="http://schemas.microsoft.com/office/drawing/2014/main" id="{4B189536-FE51-4960-8455-BA660FBB4F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5990" y="3287712"/>
            <a:ext cx="464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+ Nếu tải cảm :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sp>
        <p:nvSpPr>
          <p:cNvPr id="133142" name="Rectangle 22">
            <a:extLst>
              <a:ext uri="{FF2B5EF4-FFF2-40B4-BE49-F238E27FC236}">
                <a16:creationId xmlns="" xmlns:a16="http://schemas.microsoft.com/office/drawing/2014/main" id="{59345693-20D2-4BFC-A322-56C7FA2543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15990" y="5059362"/>
            <a:ext cx="4648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  <a:cs typeface="Times New Roman" panose="02020603050405020304" pitchFamily="18" charset="0"/>
              </a:rPr>
              <a:t>+ Nếu tải dung : </a:t>
            </a:r>
            <a:endParaRPr lang="en-US" altLang="en-US" sz="2400">
              <a:latin typeface="Cambria" panose="02040503050406030204" pitchFamily="18" charset="0"/>
            </a:endParaRPr>
          </a:p>
        </p:txBody>
      </p:sp>
      <p:grpSp>
        <p:nvGrpSpPr>
          <p:cNvPr id="133185" name="Group 65">
            <a:extLst>
              <a:ext uri="{FF2B5EF4-FFF2-40B4-BE49-F238E27FC236}">
                <a16:creationId xmlns="" xmlns:a16="http://schemas.microsoft.com/office/drawing/2014/main" id="{5FD79385-1611-4DD6-8A48-7FBE349959C9}"/>
              </a:ext>
            </a:extLst>
          </p:cNvPr>
          <p:cNvGrpSpPr>
            <a:grpSpLocks/>
          </p:cNvGrpSpPr>
          <p:nvPr/>
        </p:nvGrpSpPr>
        <p:grpSpPr bwMode="auto">
          <a:xfrm>
            <a:off x="3873390" y="3973512"/>
            <a:ext cx="5486400" cy="457200"/>
            <a:chOff x="1440" y="2352"/>
            <a:chExt cx="3456" cy="288"/>
          </a:xfrm>
        </p:grpSpPr>
        <p:sp>
          <p:nvSpPr>
            <p:cNvPr id="39995" name="Rectangle 23">
              <a:extLst>
                <a:ext uri="{FF2B5EF4-FFF2-40B4-BE49-F238E27FC236}">
                  <a16:creationId xmlns="" xmlns:a16="http://schemas.microsoft.com/office/drawing/2014/main" id="{63F93F88-F91F-4E76-B7D1-0FCD0C96DE7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2352"/>
              <a:ext cx="34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b="1">
                  <a:latin typeface="Cambria" panose="02040503050406030204" pitchFamily="18" charset="0"/>
                  <a:cs typeface="Times New Roman" panose="02020603050405020304" pitchFamily="18" charset="0"/>
                </a:rPr>
                <a:t>I 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trễ pha so với </a:t>
              </a:r>
              <a:r>
                <a:rPr lang="en-US" altLang="en-US" sz="2400" b="1">
                  <a:latin typeface="Cambria" panose="020405030504060302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,                trễ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grpSp>
          <p:nvGrpSpPr>
            <p:cNvPr id="39996" name="Group 24">
              <a:extLst>
                <a:ext uri="{FF2B5EF4-FFF2-40B4-BE49-F238E27FC236}">
                  <a16:creationId xmlns="" xmlns:a16="http://schemas.microsoft.com/office/drawing/2014/main" id="{C07AAA24-C6B4-4770-B71F-507D0716580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024" y="2352"/>
              <a:ext cx="1248" cy="288"/>
              <a:chOff x="3024" y="1728"/>
              <a:chExt cx="1248" cy="288"/>
            </a:xfrm>
          </p:grpSpPr>
          <p:graphicFrame>
            <p:nvGraphicFramePr>
              <p:cNvPr id="39997" name="Object 25">
                <a:extLst>
                  <a:ext uri="{FF2B5EF4-FFF2-40B4-BE49-F238E27FC236}">
                    <a16:creationId xmlns="" xmlns:a16="http://schemas.microsoft.com/office/drawing/2014/main" id="{3FC7B0A5-0D5C-4C72-BA73-FDD04D142E5E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3362" y="1728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399" name="Equation" r:id="rId6" imgW="190335" imgH="215713" progId="Equation.3">
                      <p:embed/>
                    </p:oleObj>
                  </mc:Choice>
                  <mc:Fallback>
                    <p:oleObj name="Equation" r:id="rId6" imgW="190335" imgH="215713" progId="Equation.3">
                      <p:embed/>
                      <p:pic>
                        <p:nvPicPr>
                          <p:cNvPr id="39997" name="Object 25">
                            <a:extLst>
                              <a:ext uri="{FF2B5EF4-FFF2-40B4-BE49-F238E27FC236}">
                                <a16:creationId xmlns="" xmlns:a16="http://schemas.microsoft.com/office/drawing/2014/main" id="{3FC7B0A5-0D5C-4C72-BA73-FDD04D142E5E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362" y="1728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98" name="Rectangle 26">
                <a:extLst>
                  <a:ext uri="{FF2B5EF4-FFF2-40B4-BE49-F238E27FC236}">
                    <a16:creationId xmlns="" xmlns:a16="http://schemas.microsoft.com/office/drawing/2014/main" id="{210CC922-9732-40DB-93A4-8DC99F5B840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24" y="1728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Cos               </a:t>
                </a:r>
                <a:endParaRPr lang="en-US" altLang="en-US" sz="2400" dirty="0">
                  <a:latin typeface="Cambria" panose="02040503050406030204" pitchFamily="18" charset="0"/>
                </a:endParaRPr>
              </a:p>
            </p:txBody>
          </p:sp>
        </p:grpSp>
      </p:grpSp>
      <p:grpSp>
        <p:nvGrpSpPr>
          <p:cNvPr id="133186" name="Group 66">
            <a:extLst>
              <a:ext uri="{FF2B5EF4-FFF2-40B4-BE49-F238E27FC236}">
                <a16:creationId xmlns="" xmlns:a16="http://schemas.microsoft.com/office/drawing/2014/main" id="{59F23B41-39D2-4EF1-85A8-116FD51D1AFA}"/>
              </a:ext>
            </a:extLst>
          </p:cNvPr>
          <p:cNvGrpSpPr>
            <a:grpSpLocks/>
          </p:cNvGrpSpPr>
          <p:nvPr/>
        </p:nvGrpSpPr>
        <p:grpSpPr bwMode="auto">
          <a:xfrm>
            <a:off x="4101990" y="5897562"/>
            <a:ext cx="5486400" cy="457200"/>
            <a:chOff x="1536" y="3312"/>
            <a:chExt cx="3456" cy="288"/>
          </a:xfrm>
        </p:grpSpPr>
        <p:sp>
          <p:nvSpPr>
            <p:cNvPr id="39991" name="Rectangle 27">
              <a:extLst>
                <a:ext uri="{FF2B5EF4-FFF2-40B4-BE49-F238E27FC236}">
                  <a16:creationId xmlns="" xmlns:a16="http://schemas.microsoft.com/office/drawing/2014/main" id="{6E87105B-02E5-4E68-8BE0-AA4CD0C77CE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36" y="3312"/>
              <a:ext cx="34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b="1">
                  <a:latin typeface="Cambria" panose="02040503050406030204" pitchFamily="18" charset="0"/>
                  <a:cs typeface="Times New Roman" panose="02020603050405020304" pitchFamily="18" charset="0"/>
                </a:rPr>
                <a:t>I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 sớm pha so với </a:t>
              </a:r>
              <a:r>
                <a:rPr lang="en-US" altLang="en-US" sz="2400" b="1">
                  <a:latin typeface="Cambria" panose="02040503050406030204" pitchFamily="18" charset="0"/>
                  <a:cs typeface="Times New Roman" panose="02020603050405020304" pitchFamily="18" charset="0"/>
                </a:rPr>
                <a:t>V</a:t>
              </a: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,               sớm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grpSp>
          <p:nvGrpSpPr>
            <p:cNvPr id="39992" name="Group 28">
              <a:extLst>
                <a:ext uri="{FF2B5EF4-FFF2-40B4-BE49-F238E27FC236}">
                  <a16:creationId xmlns="" xmlns:a16="http://schemas.microsoft.com/office/drawing/2014/main" id="{FE8CED6C-AA09-4C1A-A2B6-390187FA9C2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3168" y="3312"/>
              <a:ext cx="1248" cy="288"/>
              <a:chOff x="3024" y="2352"/>
              <a:chExt cx="1248" cy="288"/>
            </a:xfrm>
          </p:grpSpPr>
          <p:graphicFrame>
            <p:nvGraphicFramePr>
              <p:cNvPr id="39993" name="Object 29">
                <a:extLst>
                  <a:ext uri="{FF2B5EF4-FFF2-40B4-BE49-F238E27FC236}">
                    <a16:creationId xmlns="" xmlns:a16="http://schemas.microsoft.com/office/drawing/2014/main" id="{2FFC3A56-1F10-4093-8C38-F63A592CC492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3366" y="2352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00" name="Equation" r:id="rId7" imgW="190335" imgH="215713" progId="Equation.3">
                      <p:embed/>
                    </p:oleObj>
                  </mc:Choice>
                  <mc:Fallback>
                    <p:oleObj name="Equation" r:id="rId7" imgW="190335" imgH="215713" progId="Equation.3">
                      <p:embed/>
                      <p:pic>
                        <p:nvPicPr>
                          <p:cNvPr id="39993" name="Object 29">
                            <a:extLst>
                              <a:ext uri="{FF2B5EF4-FFF2-40B4-BE49-F238E27FC236}">
                                <a16:creationId xmlns="" xmlns:a16="http://schemas.microsoft.com/office/drawing/2014/main" id="{2FFC3A56-1F10-4093-8C38-F63A592CC492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3366" y="2352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94" name="Rectangle 30">
                <a:extLst>
                  <a:ext uri="{FF2B5EF4-FFF2-40B4-BE49-F238E27FC236}">
                    <a16:creationId xmlns="" xmlns:a16="http://schemas.microsoft.com/office/drawing/2014/main" id="{85820345-CEE8-45FD-8A16-939DC3C8D1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24" y="2352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Cos     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</p:grpSp>
      <p:sp>
        <p:nvSpPr>
          <p:cNvPr id="133151" name="AutoShape 31">
            <a:extLst>
              <a:ext uri="{FF2B5EF4-FFF2-40B4-BE49-F238E27FC236}">
                <a16:creationId xmlns="" xmlns:a16="http://schemas.microsoft.com/office/drawing/2014/main" id="{BA0C3AC5-7370-4EEF-BEF9-299C2C18959C}"/>
              </a:ext>
            </a:extLst>
          </p:cNvPr>
          <p:cNvSpPr>
            <a:spLocks/>
          </p:cNvSpPr>
          <p:nvPr/>
        </p:nvSpPr>
        <p:spPr bwMode="auto">
          <a:xfrm>
            <a:off x="8673990" y="2887662"/>
            <a:ext cx="152400" cy="1543050"/>
          </a:xfrm>
          <a:prstGeom prst="rightBrace">
            <a:avLst>
              <a:gd name="adj1" fmla="val 75000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33152" name="Rectangle 32">
            <a:extLst>
              <a:ext uri="{FF2B5EF4-FFF2-40B4-BE49-F238E27FC236}">
                <a16:creationId xmlns="" xmlns:a16="http://schemas.microsoft.com/office/drawing/2014/main" id="{09A4D5BC-04C0-4002-80F3-0CABFB1DA6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08965" y="3373437"/>
            <a:ext cx="1524000" cy="45720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Sụt áp</a:t>
            </a:r>
          </a:p>
        </p:txBody>
      </p:sp>
      <p:sp>
        <p:nvSpPr>
          <p:cNvPr id="133153" name="Rectangle 33">
            <a:extLst>
              <a:ext uri="{FF2B5EF4-FFF2-40B4-BE49-F238E27FC236}">
                <a16:creationId xmlns="" xmlns:a16="http://schemas.microsoft.com/office/drawing/2014/main" id="{8370D22F-98B4-4832-A6C2-55EE6AC7E8E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07390" y="5592762"/>
            <a:ext cx="1524000" cy="457200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>
                <a:latin typeface="Cambria" panose="02040503050406030204" pitchFamily="18" charset="0"/>
              </a:rPr>
              <a:t>Tăng áp</a:t>
            </a:r>
          </a:p>
        </p:txBody>
      </p:sp>
      <p:sp>
        <p:nvSpPr>
          <p:cNvPr id="133154" name="AutoShape 34">
            <a:extLst>
              <a:ext uri="{FF2B5EF4-FFF2-40B4-BE49-F238E27FC236}">
                <a16:creationId xmlns="" xmlns:a16="http://schemas.microsoft.com/office/drawing/2014/main" id="{5392DD69-5F52-4CC0-B832-A7E5BE5B67E5}"/>
              </a:ext>
            </a:extLst>
          </p:cNvPr>
          <p:cNvSpPr>
            <a:spLocks/>
          </p:cNvSpPr>
          <p:nvPr/>
        </p:nvSpPr>
        <p:spPr bwMode="auto">
          <a:xfrm>
            <a:off x="8673990" y="5516562"/>
            <a:ext cx="152400" cy="762000"/>
          </a:xfrm>
          <a:prstGeom prst="rightBrace">
            <a:avLst>
              <a:gd name="adj1" fmla="val 41667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grpSp>
        <p:nvGrpSpPr>
          <p:cNvPr id="133155" name="Group 35">
            <a:extLst>
              <a:ext uri="{FF2B5EF4-FFF2-40B4-BE49-F238E27FC236}">
                <a16:creationId xmlns="" xmlns:a16="http://schemas.microsoft.com/office/drawing/2014/main" id="{701BF2BD-FAF9-4326-A4F2-8B9494367BA6}"/>
              </a:ext>
            </a:extLst>
          </p:cNvPr>
          <p:cNvGrpSpPr>
            <a:grpSpLocks/>
          </p:cNvGrpSpPr>
          <p:nvPr/>
        </p:nvGrpSpPr>
        <p:grpSpPr bwMode="auto">
          <a:xfrm>
            <a:off x="5702190" y="2754312"/>
            <a:ext cx="2286000" cy="457200"/>
            <a:chOff x="1440" y="1056"/>
            <a:chExt cx="1440" cy="288"/>
          </a:xfrm>
        </p:grpSpPr>
        <p:graphicFrame>
          <p:nvGraphicFramePr>
            <p:cNvPr id="39988" name="Object 36">
              <a:extLst>
                <a:ext uri="{FF2B5EF4-FFF2-40B4-BE49-F238E27FC236}">
                  <a16:creationId xmlns="" xmlns:a16="http://schemas.microsoft.com/office/drawing/2014/main" id="{DAA72199-0018-4A07-8B18-966A15CE2895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1824" y="1056"/>
            <a:ext cx="251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01" name="Equation" r:id="rId8" imgW="190335" imgH="215713" progId="Equation.3">
                    <p:embed/>
                  </p:oleObj>
                </mc:Choice>
                <mc:Fallback>
                  <p:oleObj name="Equation" r:id="rId8" imgW="190335" imgH="215713" progId="Equation.3">
                    <p:embed/>
                    <p:pic>
                      <p:nvPicPr>
                        <p:cNvPr id="39988" name="Object 36">
                          <a:extLst>
                            <a:ext uri="{FF2B5EF4-FFF2-40B4-BE49-F238E27FC236}">
                              <a16:creationId xmlns="" xmlns:a16="http://schemas.microsoft.com/office/drawing/2014/main" id="{DAA72199-0018-4A07-8B18-966A15CE2895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24" y="1056"/>
                          <a:ext cx="251" cy="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89" name="Rectangle 37">
              <a:extLst>
                <a:ext uri="{FF2B5EF4-FFF2-40B4-BE49-F238E27FC236}">
                  <a16:creationId xmlns="" xmlns:a16="http://schemas.microsoft.com/office/drawing/2014/main" id="{594F3BE9-7C01-48C4-BF88-3C7B2E3089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40" y="1056"/>
              <a:ext cx="124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sin        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sp>
          <p:nvSpPr>
            <p:cNvPr id="39990" name="Rectangle 38">
              <a:extLst>
                <a:ext uri="{FF2B5EF4-FFF2-40B4-BE49-F238E27FC236}">
                  <a16:creationId xmlns="" xmlns:a16="http://schemas.microsoft.com/office/drawing/2014/main" id="{F468678B-2B1D-4348-8D78-ED3664BCAEB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016" y="1056"/>
              <a:ext cx="86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  <a:cs typeface="Times New Roman" panose="02020603050405020304" pitchFamily="18" charset="0"/>
                </a:rPr>
                <a:t>= 0,  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</p:grpSp>
      <p:grpSp>
        <p:nvGrpSpPr>
          <p:cNvPr id="133159" name="Group 39">
            <a:extLst>
              <a:ext uri="{FF2B5EF4-FFF2-40B4-BE49-F238E27FC236}">
                <a16:creationId xmlns="" xmlns:a16="http://schemas.microsoft.com/office/drawing/2014/main" id="{AC72A898-70C6-4562-BD05-63D441B0CE5D}"/>
              </a:ext>
            </a:extLst>
          </p:cNvPr>
          <p:cNvGrpSpPr>
            <a:grpSpLocks/>
          </p:cNvGrpSpPr>
          <p:nvPr/>
        </p:nvGrpSpPr>
        <p:grpSpPr bwMode="auto">
          <a:xfrm>
            <a:off x="3949590" y="3363912"/>
            <a:ext cx="4038600" cy="457200"/>
            <a:chOff x="1440" y="2784"/>
            <a:chExt cx="2544" cy="288"/>
          </a:xfrm>
        </p:grpSpPr>
        <p:grpSp>
          <p:nvGrpSpPr>
            <p:cNvPr id="39980" name="Group 40">
              <a:extLst>
                <a:ext uri="{FF2B5EF4-FFF2-40B4-BE49-F238E27FC236}">
                  <a16:creationId xmlns="" xmlns:a16="http://schemas.microsoft.com/office/drawing/2014/main" id="{03510746-2B12-4A63-84DF-8D97B08952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0" y="2784"/>
              <a:ext cx="1440" cy="288"/>
              <a:chOff x="1440" y="1056"/>
              <a:chExt cx="1440" cy="288"/>
            </a:xfrm>
          </p:grpSpPr>
          <p:graphicFrame>
            <p:nvGraphicFramePr>
              <p:cNvPr id="39985" name="Object 41">
                <a:extLst>
                  <a:ext uri="{FF2B5EF4-FFF2-40B4-BE49-F238E27FC236}">
                    <a16:creationId xmlns="" xmlns:a16="http://schemas.microsoft.com/office/drawing/2014/main" id="{FDDCE278-3F5E-4E66-B652-12E0CA112E2D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24" y="1056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02" name="Equation" r:id="rId9" imgW="190335" imgH="215713" progId="Equation.3">
                      <p:embed/>
                    </p:oleObj>
                  </mc:Choice>
                  <mc:Fallback>
                    <p:oleObj name="Equation" r:id="rId9" imgW="190335" imgH="215713" progId="Equation.3">
                      <p:embed/>
                      <p:pic>
                        <p:nvPicPr>
                          <p:cNvPr id="39985" name="Object 41">
                            <a:extLst>
                              <a:ext uri="{FF2B5EF4-FFF2-40B4-BE49-F238E27FC236}">
                                <a16:creationId xmlns="" xmlns:a16="http://schemas.microsoft.com/office/drawing/2014/main" id="{FDDCE278-3F5E-4E66-B652-12E0CA112E2D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24" y="1056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86" name="Rectangle 42">
                <a:extLst>
                  <a:ext uri="{FF2B5EF4-FFF2-40B4-BE49-F238E27FC236}">
                    <a16:creationId xmlns="" xmlns:a16="http://schemas.microsoft.com/office/drawing/2014/main" id="{AE03CEE5-779B-4D39-BAF9-FDB79817A1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0" y="1056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Cos      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  <p:sp>
            <p:nvSpPr>
              <p:cNvPr id="39987" name="Rectangle 43">
                <a:extLst>
                  <a:ext uri="{FF2B5EF4-FFF2-40B4-BE49-F238E27FC236}">
                    <a16:creationId xmlns="" xmlns:a16="http://schemas.microsoft.com/office/drawing/2014/main" id="{3C1D702B-34FA-443E-A408-61E286394E2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1056"/>
                <a:ext cx="86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&gt; 0,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  <p:grpSp>
          <p:nvGrpSpPr>
            <p:cNvPr id="39981" name="Group 44">
              <a:extLst>
                <a:ext uri="{FF2B5EF4-FFF2-40B4-BE49-F238E27FC236}">
                  <a16:creationId xmlns="" xmlns:a16="http://schemas.microsoft.com/office/drawing/2014/main" id="{F7BBC48E-3834-4E93-97AA-7DCD14ABCEA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44" y="2784"/>
              <a:ext cx="1440" cy="288"/>
              <a:chOff x="1440" y="1056"/>
              <a:chExt cx="1440" cy="288"/>
            </a:xfrm>
          </p:grpSpPr>
          <p:graphicFrame>
            <p:nvGraphicFramePr>
              <p:cNvPr id="39982" name="Object 45">
                <a:extLst>
                  <a:ext uri="{FF2B5EF4-FFF2-40B4-BE49-F238E27FC236}">
                    <a16:creationId xmlns="" xmlns:a16="http://schemas.microsoft.com/office/drawing/2014/main" id="{1EA1DBF4-5912-4AA2-A37D-A3FE0A9858DE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24" y="1056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03" name="Equation" r:id="rId10" imgW="190335" imgH="215713" progId="Equation.3">
                      <p:embed/>
                    </p:oleObj>
                  </mc:Choice>
                  <mc:Fallback>
                    <p:oleObj name="Equation" r:id="rId10" imgW="190335" imgH="215713" progId="Equation.3">
                      <p:embed/>
                      <p:pic>
                        <p:nvPicPr>
                          <p:cNvPr id="39982" name="Object 45">
                            <a:extLst>
                              <a:ext uri="{FF2B5EF4-FFF2-40B4-BE49-F238E27FC236}">
                                <a16:creationId xmlns="" xmlns:a16="http://schemas.microsoft.com/office/drawing/2014/main" id="{1EA1DBF4-5912-4AA2-A37D-A3FE0A9858DE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24" y="1056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83" name="Rectangle 46">
                <a:extLst>
                  <a:ext uri="{FF2B5EF4-FFF2-40B4-BE49-F238E27FC236}">
                    <a16:creationId xmlns="" xmlns:a16="http://schemas.microsoft.com/office/drawing/2014/main" id="{7381B87A-4938-4E7B-AE49-B56C32A47B6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0" y="1056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sin      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  <p:sp>
            <p:nvSpPr>
              <p:cNvPr id="39984" name="Rectangle 47">
                <a:extLst>
                  <a:ext uri="{FF2B5EF4-FFF2-40B4-BE49-F238E27FC236}">
                    <a16:creationId xmlns="" xmlns:a16="http://schemas.microsoft.com/office/drawing/2014/main" id="{E97B66B7-7263-45B1-B2A4-672D4B32D73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1056"/>
                <a:ext cx="86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&gt; 0,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</p:grpSp>
      <p:grpSp>
        <p:nvGrpSpPr>
          <p:cNvPr id="133168" name="Group 48">
            <a:extLst>
              <a:ext uri="{FF2B5EF4-FFF2-40B4-BE49-F238E27FC236}">
                <a16:creationId xmlns="" xmlns:a16="http://schemas.microsoft.com/office/drawing/2014/main" id="{A6EDA597-2B36-4580-921F-B9B87E9FADC3}"/>
              </a:ext>
            </a:extLst>
          </p:cNvPr>
          <p:cNvGrpSpPr>
            <a:grpSpLocks/>
          </p:cNvGrpSpPr>
          <p:nvPr/>
        </p:nvGrpSpPr>
        <p:grpSpPr bwMode="auto">
          <a:xfrm>
            <a:off x="4101990" y="5440362"/>
            <a:ext cx="4038600" cy="457200"/>
            <a:chOff x="1440" y="2784"/>
            <a:chExt cx="2544" cy="288"/>
          </a:xfrm>
        </p:grpSpPr>
        <p:grpSp>
          <p:nvGrpSpPr>
            <p:cNvPr id="39972" name="Group 49">
              <a:extLst>
                <a:ext uri="{FF2B5EF4-FFF2-40B4-BE49-F238E27FC236}">
                  <a16:creationId xmlns="" xmlns:a16="http://schemas.microsoft.com/office/drawing/2014/main" id="{4A115244-0C27-4A3D-9FCE-5A8492603CC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440" y="2784"/>
              <a:ext cx="1440" cy="288"/>
              <a:chOff x="1440" y="1056"/>
              <a:chExt cx="1440" cy="288"/>
            </a:xfrm>
          </p:grpSpPr>
          <p:graphicFrame>
            <p:nvGraphicFramePr>
              <p:cNvPr id="39977" name="Object 50">
                <a:extLst>
                  <a:ext uri="{FF2B5EF4-FFF2-40B4-BE49-F238E27FC236}">
                    <a16:creationId xmlns="" xmlns:a16="http://schemas.microsoft.com/office/drawing/2014/main" id="{5DFE4A31-0300-46EF-91B8-B9DCF16D3F9B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24" y="1056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04" name="Equation" r:id="rId11" imgW="190335" imgH="215713" progId="Equation.3">
                      <p:embed/>
                    </p:oleObj>
                  </mc:Choice>
                  <mc:Fallback>
                    <p:oleObj name="Equation" r:id="rId11" imgW="190335" imgH="215713" progId="Equation.3">
                      <p:embed/>
                      <p:pic>
                        <p:nvPicPr>
                          <p:cNvPr id="39977" name="Object 50">
                            <a:extLst>
                              <a:ext uri="{FF2B5EF4-FFF2-40B4-BE49-F238E27FC236}">
                                <a16:creationId xmlns="" xmlns:a16="http://schemas.microsoft.com/office/drawing/2014/main" id="{5DFE4A31-0300-46EF-91B8-B9DCF16D3F9B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24" y="1056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78" name="Rectangle 51">
                <a:extLst>
                  <a:ext uri="{FF2B5EF4-FFF2-40B4-BE49-F238E27FC236}">
                    <a16:creationId xmlns="" xmlns:a16="http://schemas.microsoft.com/office/drawing/2014/main" id="{B1B13F41-C862-4253-9D13-BBD80775D44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0" y="1056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Cos      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  <p:sp>
            <p:nvSpPr>
              <p:cNvPr id="39979" name="Rectangle 52">
                <a:extLst>
                  <a:ext uri="{FF2B5EF4-FFF2-40B4-BE49-F238E27FC236}">
                    <a16:creationId xmlns="" xmlns:a16="http://schemas.microsoft.com/office/drawing/2014/main" id="{84D78726-A2DA-49F1-9AE9-809602D9789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1056"/>
                <a:ext cx="86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&gt; 0,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  <p:grpSp>
          <p:nvGrpSpPr>
            <p:cNvPr id="39973" name="Group 53">
              <a:extLst>
                <a:ext uri="{FF2B5EF4-FFF2-40B4-BE49-F238E27FC236}">
                  <a16:creationId xmlns="" xmlns:a16="http://schemas.microsoft.com/office/drawing/2014/main" id="{7658D945-6681-41B2-B490-14950AD93CB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44" y="2784"/>
              <a:ext cx="1440" cy="288"/>
              <a:chOff x="1440" y="1056"/>
              <a:chExt cx="1440" cy="288"/>
            </a:xfrm>
          </p:grpSpPr>
          <p:graphicFrame>
            <p:nvGraphicFramePr>
              <p:cNvPr id="39974" name="Object 54">
                <a:extLst>
                  <a:ext uri="{FF2B5EF4-FFF2-40B4-BE49-F238E27FC236}">
                    <a16:creationId xmlns="" xmlns:a16="http://schemas.microsoft.com/office/drawing/2014/main" id="{A52B0429-51C3-4475-9B9B-334B5E6EBCA0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1824" y="1056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3405" name="Equation" r:id="rId12" imgW="190335" imgH="215713" progId="Equation.3">
                      <p:embed/>
                    </p:oleObj>
                  </mc:Choice>
                  <mc:Fallback>
                    <p:oleObj name="Equation" r:id="rId12" imgW="190335" imgH="215713" progId="Equation.3">
                      <p:embed/>
                      <p:pic>
                        <p:nvPicPr>
                          <p:cNvPr id="39974" name="Object 54">
                            <a:extLst>
                              <a:ext uri="{FF2B5EF4-FFF2-40B4-BE49-F238E27FC236}">
                                <a16:creationId xmlns="" xmlns:a16="http://schemas.microsoft.com/office/drawing/2014/main" id="{A52B0429-51C3-4475-9B9B-334B5E6EBCA0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1824" y="1056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39975" name="Rectangle 55">
                <a:extLst>
                  <a:ext uri="{FF2B5EF4-FFF2-40B4-BE49-F238E27FC236}">
                    <a16:creationId xmlns="" xmlns:a16="http://schemas.microsoft.com/office/drawing/2014/main" id="{5B51DBDE-704F-4534-ABB4-05AEEE77AED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440" y="1056"/>
                <a:ext cx="1248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sin      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  <p:sp>
            <p:nvSpPr>
              <p:cNvPr id="39976" name="Rectangle 56">
                <a:extLst>
                  <a:ext uri="{FF2B5EF4-FFF2-40B4-BE49-F238E27FC236}">
                    <a16:creationId xmlns="" xmlns:a16="http://schemas.microsoft.com/office/drawing/2014/main" id="{3FFE274A-6CD7-412D-AB33-F892E261CAE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016" y="1056"/>
                <a:ext cx="864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  <a:cs typeface="Times New Roman" panose="02020603050405020304" pitchFamily="18" charset="0"/>
                  </a:rPr>
                  <a:t>&lt; 0,  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</p:grpSp>
      <p:grpSp>
        <p:nvGrpSpPr>
          <p:cNvPr id="133182" name="Group 62">
            <a:extLst>
              <a:ext uri="{FF2B5EF4-FFF2-40B4-BE49-F238E27FC236}">
                <a16:creationId xmlns="" xmlns:a16="http://schemas.microsoft.com/office/drawing/2014/main" id="{725FD7BA-3545-4009-9E10-AA65EBADEE57}"/>
              </a:ext>
            </a:extLst>
          </p:cNvPr>
          <p:cNvGrpSpPr>
            <a:grpSpLocks/>
          </p:cNvGrpSpPr>
          <p:nvPr/>
        </p:nvGrpSpPr>
        <p:grpSpPr bwMode="auto">
          <a:xfrm>
            <a:off x="1893779" y="1795462"/>
            <a:ext cx="4648200" cy="466725"/>
            <a:chOff x="337" y="2948"/>
            <a:chExt cx="2928" cy="294"/>
          </a:xfrm>
        </p:grpSpPr>
        <p:graphicFrame>
          <p:nvGraphicFramePr>
            <p:cNvPr id="39968" name="Object 63">
              <a:extLst>
                <a:ext uri="{FF2B5EF4-FFF2-40B4-BE49-F238E27FC236}">
                  <a16:creationId xmlns="" xmlns:a16="http://schemas.microsoft.com/office/drawing/2014/main" id="{D997D067-5D62-4957-9042-842B498E0228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244903152"/>
                </p:ext>
              </p:extLst>
            </p:nvPr>
          </p:nvGraphicFramePr>
          <p:xfrm>
            <a:off x="812" y="2948"/>
            <a:ext cx="251" cy="288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406" name="Equation" r:id="rId13" imgW="190335" imgH="215713" progId="Equation.3">
                    <p:embed/>
                  </p:oleObj>
                </mc:Choice>
                <mc:Fallback>
                  <p:oleObj name="Equation" r:id="rId13" imgW="190335" imgH="215713" progId="Equation.3">
                    <p:embed/>
                    <p:pic>
                      <p:nvPicPr>
                        <p:cNvPr id="39968" name="Object 63">
                          <a:extLst>
                            <a:ext uri="{FF2B5EF4-FFF2-40B4-BE49-F238E27FC236}">
                              <a16:creationId xmlns="" xmlns:a16="http://schemas.microsoft.com/office/drawing/2014/main" id="{D997D067-5D62-4957-9042-842B498E022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12" y="2948"/>
                          <a:ext cx="251" cy="28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69" name="Rectangle 64">
              <a:extLst>
                <a:ext uri="{FF2B5EF4-FFF2-40B4-BE49-F238E27FC236}">
                  <a16:creationId xmlns="" xmlns:a16="http://schemas.microsoft.com/office/drawing/2014/main" id="{FA7AF8BC-9596-4F1E-801D-F84E19BCFED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7" y="2954"/>
              <a:ext cx="292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just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  Cos        :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hệ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số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công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suất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của</a:t>
              </a:r>
              <a:r>
                <a:rPr lang="en-US" altLang="en-US" sz="2400" dirty="0">
                  <a:latin typeface="Cambria" panose="02040503050406030204" pitchFamily="18" charset="0"/>
                  <a:cs typeface="Times New Roman" panose="020206030504050203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  <a:cs typeface="Times New Roman" panose="02020603050405020304" pitchFamily="18" charset="0"/>
                </a:rPr>
                <a:t>tải</a:t>
              </a:r>
              <a:endParaRPr lang="en-US" altLang="en-US" sz="2400" dirty="0">
                <a:latin typeface="Cambria" panose="02040503050406030204" pitchFamily="18" charset="0"/>
              </a:endParaRPr>
            </a:p>
          </p:txBody>
        </p:sp>
      </p:grpSp>
      <p:sp>
        <p:nvSpPr>
          <p:cNvPr id="64" name="Title 1">
            <a:extLst>
              <a:ext uri="{FF2B5EF4-FFF2-40B4-BE49-F238E27FC236}">
                <a16:creationId xmlns="" xmlns:a16="http://schemas.microsoft.com/office/drawing/2014/main" id="{C019A98E-5A04-4B7D-8FEA-1BC98D77ED5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SƠ ĐỒ T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ƠNG MÁY BIẾN ÁP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65" name="Straight Connector 64">
            <a:extLst>
              <a:ext uri="{FF2B5EF4-FFF2-40B4-BE49-F238E27FC236}">
                <a16:creationId xmlns="" xmlns:a16="http://schemas.microsoft.com/office/drawing/2014/main" id="{7CC32DCE-5611-4E8C-A611-F3628F3706F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9967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9FFE637F-178E-477F-BE47-8C14892CA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8403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331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331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1000"/>
                                        <p:tgtEl>
                                          <p:spTgt spid="133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33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1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33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33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33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33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1000"/>
                                        <p:tgtEl>
                                          <p:spTgt spid="133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133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133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1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4" dur="1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36" grpId="0"/>
      <p:bldP spid="133141" grpId="0"/>
      <p:bldP spid="133142" grpId="0"/>
      <p:bldP spid="133151" grpId="0" animBg="1"/>
      <p:bldP spid="133152" grpId="0" animBg="1"/>
      <p:bldP spid="133153" grpId="0" animBg="1"/>
      <p:bldP spid="13315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="" xmlns:a16="http://schemas.microsoft.com/office/drawing/2014/main" id="{D0B297C7-7AAF-4388-87E8-6AFC012417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87" name="Rectangle 4">
            <a:extLst>
              <a:ext uri="{FF2B5EF4-FFF2-40B4-BE49-F238E27FC236}">
                <a16:creationId xmlns="" xmlns:a16="http://schemas.microsoft.com/office/drawing/2014/main" id="{8692A222-B05A-466D-9AF4-094E16343D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57644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88" name="Rectangle 5">
            <a:extLst>
              <a:ext uri="{FF2B5EF4-FFF2-40B4-BE49-F238E27FC236}">
                <a16:creationId xmlns="" xmlns:a16="http://schemas.microsoft.com/office/drawing/2014/main" id="{2E73CBA2-2544-4298-816C-E22811B044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58596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89" name="Text Box 6">
            <a:extLst>
              <a:ext uri="{FF2B5EF4-FFF2-40B4-BE49-F238E27FC236}">
                <a16:creationId xmlns="" xmlns:a16="http://schemas.microsoft.com/office/drawing/2014/main" id="{E348101A-45BF-447B-841D-1E4DFA7713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28113" y="1173165"/>
            <a:ext cx="398417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609600" indent="-609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b="1" dirty="0" err="1">
                <a:latin typeface="Cambria" panose="02040503050406030204" pitchFamily="18" charset="0"/>
              </a:rPr>
              <a:t>Tổn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hao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máy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biến</a:t>
            </a:r>
            <a:r>
              <a:rPr lang="en-US" altLang="en-US" b="1" dirty="0">
                <a:latin typeface="Cambria" panose="02040503050406030204" pitchFamily="18" charset="0"/>
              </a:rPr>
              <a:t> </a:t>
            </a:r>
            <a:r>
              <a:rPr lang="en-US" altLang="en-US" b="1" dirty="0" err="1">
                <a:latin typeface="Cambria" panose="02040503050406030204" pitchFamily="18" charset="0"/>
              </a:rPr>
              <a:t>áp</a:t>
            </a:r>
            <a:r>
              <a:rPr lang="en-US" altLang="en-US" b="1" dirty="0">
                <a:latin typeface="Cambria" panose="02040503050406030204" pitchFamily="18" charset="0"/>
              </a:rPr>
              <a:t>:</a:t>
            </a:r>
            <a:r>
              <a:rPr lang="en-US" altLang="en-US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41990" name="Rectangle 7">
            <a:extLst>
              <a:ext uri="{FF2B5EF4-FFF2-40B4-BE49-F238E27FC236}">
                <a16:creationId xmlns="" xmlns:a16="http://schemas.microsoft.com/office/drawing/2014/main" id="{AFD60E35-B300-4F18-8D78-C4E4FCA90F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68598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1" name="Rectangle 8">
            <a:extLst>
              <a:ext uri="{FF2B5EF4-FFF2-40B4-BE49-F238E27FC236}">
                <a16:creationId xmlns="" xmlns:a16="http://schemas.microsoft.com/office/drawing/2014/main" id="{601BFA05-3879-40F7-B975-A836B1229B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57644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2" name="Rectangle 9">
            <a:extLst>
              <a:ext uri="{FF2B5EF4-FFF2-40B4-BE49-F238E27FC236}">
                <a16:creationId xmlns="" xmlns:a16="http://schemas.microsoft.com/office/drawing/2014/main" id="{400B1AB0-88F4-4825-8DC0-311E597857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69074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3" name="Rectangle 10">
            <a:extLst>
              <a:ext uri="{FF2B5EF4-FFF2-40B4-BE49-F238E27FC236}">
                <a16:creationId xmlns="" xmlns:a16="http://schemas.microsoft.com/office/drawing/2014/main" id="{1A05C9C2-0976-4171-8849-1D43531D3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4" name="Rectangle 11">
            <a:extLst>
              <a:ext uri="{FF2B5EF4-FFF2-40B4-BE49-F238E27FC236}">
                <a16:creationId xmlns="" xmlns:a16="http://schemas.microsoft.com/office/drawing/2014/main" id="{A48F441A-94EC-4117-9A54-CAE81B4ED8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57644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5" name="Rectangle 12">
            <a:extLst>
              <a:ext uri="{FF2B5EF4-FFF2-40B4-BE49-F238E27FC236}">
                <a16:creationId xmlns="" xmlns:a16="http://schemas.microsoft.com/office/drawing/2014/main" id="{0733B27A-A8EA-4AD0-8B3C-505871CE4A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57644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8" name="Rectangle 15">
            <a:extLst>
              <a:ext uri="{FF2B5EF4-FFF2-40B4-BE49-F238E27FC236}">
                <a16:creationId xmlns="" xmlns:a16="http://schemas.microsoft.com/office/drawing/2014/main" id="{BD0B0E2B-84D2-4E14-813D-77890405C7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161283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9" name="Rectangle 16">
            <a:extLst>
              <a:ext uri="{FF2B5EF4-FFF2-40B4-BE49-F238E27FC236}">
                <a16:creationId xmlns="" xmlns:a16="http://schemas.microsoft.com/office/drawing/2014/main" id="{21CBA168-4B53-4B39-B583-F7B9EAB203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9916744" y="2808218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35185" name="Rectangle 17">
            <a:extLst>
              <a:ext uri="{FF2B5EF4-FFF2-40B4-BE49-F238E27FC236}">
                <a16:creationId xmlns="" xmlns:a16="http://schemas.microsoft.com/office/drawing/2014/main" id="{AD79CADA-30C8-4C67-9E7E-0D659AEB01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21493" y="1713378"/>
            <a:ext cx="435818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Cu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được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thí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nghiệm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ngắn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mạch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35186" name="Text Box 18">
            <a:extLst>
              <a:ext uri="{FF2B5EF4-FFF2-40B4-BE49-F238E27FC236}">
                <a16:creationId xmlns="" xmlns:a16="http://schemas.microsoft.com/office/drawing/2014/main" id="{EA61B0F9-E2CE-4E28-A77B-DBE981E3FC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07285" y="2791219"/>
            <a:ext cx="207509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Cu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</a:rPr>
              <a:t>= </a:t>
            </a:r>
            <a:r>
              <a:rPr lang="en-US" altLang="en-US" sz="2400" dirty="0" err="1">
                <a:latin typeface="Cambria" panose="02040503050406030204" pitchFamily="18" charset="0"/>
              </a:rPr>
              <a:t>K</a:t>
            </a:r>
            <a:r>
              <a:rPr lang="en-US" altLang="en-US" sz="1600" dirty="0" err="1">
                <a:latin typeface="Cambria" panose="02040503050406030204" pitchFamily="18" charset="0"/>
              </a:rPr>
              <a:t>t</a:t>
            </a:r>
            <a:r>
              <a:rPr lang="en-US" altLang="en-US" sz="2400" dirty="0">
                <a:latin typeface="Cambria" panose="02040503050406030204" pitchFamily="18" charset="0"/>
              </a:rPr>
              <a:t> .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135187" name="Rectangle 19">
            <a:extLst>
              <a:ext uri="{FF2B5EF4-FFF2-40B4-BE49-F238E27FC236}">
                <a16:creationId xmlns="" xmlns:a16="http://schemas.microsoft.com/office/drawing/2014/main" id="{BBB3F3A5-B24B-469D-A5F8-B125D8B0F2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69628" y="3382186"/>
            <a:ext cx="387531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mạch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từ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Fe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: </a:t>
            </a:r>
            <a:r>
              <a:rPr lang="en-US" altLang="en-US" sz="2400" dirty="0" err="1">
                <a:latin typeface="Cambria" panose="020405030504060302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đo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được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trong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thí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nghiệm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tải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35188" name="Text Box 20">
            <a:extLst>
              <a:ext uri="{FF2B5EF4-FFF2-40B4-BE49-F238E27FC236}">
                <a16:creationId xmlns="" xmlns:a16="http://schemas.microsoft.com/office/drawing/2014/main" id="{9FDFB1E0-C62C-4A89-8975-95DEFF2192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77375" y="4640069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EAEAEA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Fe</a:t>
            </a:r>
            <a:r>
              <a:rPr lang="en-US" altLang="en-US" sz="1800" dirty="0">
                <a:latin typeface="Cambria" panose="02040503050406030204" pitchFamily="18" charset="0"/>
              </a:rPr>
              <a:t> </a:t>
            </a:r>
            <a:r>
              <a:rPr lang="en-US" altLang="en-US" sz="2400" dirty="0">
                <a:latin typeface="Cambria" panose="02040503050406030204" pitchFamily="18" charset="0"/>
              </a:rPr>
              <a:t>=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o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135189" name="Rectangle 21">
            <a:extLst>
              <a:ext uri="{FF2B5EF4-FFF2-40B4-BE49-F238E27FC236}">
                <a16:creationId xmlns="" xmlns:a16="http://schemas.microsoft.com/office/drawing/2014/main" id="{36050CD0-854F-4448-8E95-61FAE165A0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9999" y="534058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Tổng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tổn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hao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MBA : 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42013" name="Text Box 23">
            <a:extLst>
              <a:ext uri="{FF2B5EF4-FFF2-40B4-BE49-F238E27FC236}">
                <a16:creationId xmlns="" xmlns:a16="http://schemas.microsoft.com/office/drawing/2014/main" id="{7FFDFA99-5BC1-4FF4-9049-30492AD478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650917" y="6094180"/>
            <a:ext cx="2899954" cy="461665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>
                <a:latin typeface="Cambria" panose="02040503050406030204" pitchFamily="18" charset="0"/>
              </a:rPr>
              <a:t>P =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o</a:t>
            </a:r>
            <a:r>
              <a:rPr lang="en-US" altLang="en-US" sz="2400" dirty="0">
                <a:latin typeface="Cambria" panose="02040503050406030204" pitchFamily="18" charset="0"/>
              </a:rPr>
              <a:t> +  </a:t>
            </a:r>
            <a:r>
              <a:rPr lang="en-US" altLang="en-US" sz="2400" dirty="0" err="1">
                <a:latin typeface="Cambria" panose="02040503050406030204" pitchFamily="18" charset="0"/>
              </a:rPr>
              <a:t>K</a:t>
            </a:r>
            <a:r>
              <a:rPr lang="en-US" altLang="en-US" sz="1600" dirty="0" err="1">
                <a:latin typeface="Cambria" panose="02040503050406030204" pitchFamily="18" charset="0"/>
              </a:rPr>
              <a:t>t</a:t>
            </a:r>
            <a:r>
              <a:rPr lang="en-US" altLang="en-US" sz="2400" dirty="0">
                <a:latin typeface="Cambria" panose="02040503050406030204" pitchFamily="18" charset="0"/>
              </a:rPr>
              <a:t> .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dirty="0" err="1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29" name="Title 1">
            <a:extLst>
              <a:ext uri="{FF2B5EF4-FFF2-40B4-BE49-F238E27FC236}">
                <a16:creationId xmlns="" xmlns:a16="http://schemas.microsoft.com/office/drawing/2014/main" id="{0651C6D7-CAFC-490F-96AE-CB5B969DC6E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TỔN HAO VÀ HIỆU SUẤT MBA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0" name="Straight Connector 29">
            <a:extLst>
              <a:ext uri="{FF2B5EF4-FFF2-40B4-BE49-F238E27FC236}">
                <a16:creationId xmlns="" xmlns:a16="http://schemas.microsoft.com/office/drawing/2014/main" id="{A53F09C2-FD6F-4DC7-9F14-BBBF1781F01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2012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CAAFD86-07FF-4A6A-90E7-C39592620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EB67EA59-B687-47B6-88B5-B248260534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98" y="982146"/>
            <a:ext cx="6946532" cy="5847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03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35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35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1000"/>
                                        <p:tgtEl>
                                          <p:spTgt spid="135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2000"/>
                                        <p:tgtEl>
                                          <p:spTgt spid="135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1351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351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85" grpId="0"/>
      <p:bldP spid="135186" grpId="0"/>
      <p:bldP spid="135187" grpId="0"/>
      <p:bldP spid="135188" grpId="0"/>
      <p:bldP spid="13518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>
            <a:extLst>
              <a:ext uri="{FF2B5EF4-FFF2-40B4-BE49-F238E27FC236}">
                <a16:creationId xmlns="" xmlns:a16="http://schemas.microsoft.com/office/drawing/2014/main" id="{D0B297C7-7AAF-4388-87E8-6AFC012417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41993" name="Rectangle 10">
            <a:extLst>
              <a:ext uri="{FF2B5EF4-FFF2-40B4-BE49-F238E27FC236}">
                <a16:creationId xmlns="" xmlns:a16="http://schemas.microsoft.com/office/drawing/2014/main" id="{1A05C9C2-0976-4171-8849-1D43531D3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03925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35193" name="Rectangle 25">
            <a:extLst>
              <a:ext uri="{FF2B5EF4-FFF2-40B4-BE49-F238E27FC236}">
                <a16:creationId xmlns="" xmlns:a16="http://schemas.microsoft.com/office/drawing/2014/main" id="{B2055562-66C4-4CE9-B930-055F326DB7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3911" y="1453018"/>
            <a:ext cx="819036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tác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dụng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phần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MBA: 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, P</a:t>
            </a:r>
            <a:r>
              <a:rPr lang="en-US" altLang="en-US" sz="2400" baseline="-25000" dirty="0">
                <a:latin typeface="Cambria" panose="020405030504060302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sp>
        <p:nvSpPr>
          <p:cNvPr id="135194" name="Text Box 26">
            <a:extLst>
              <a:ext uri="{FF2B5EF4-FFF2-40B4-BE49-F238E27FC236}">
                <a16:creationId xmlns="" xmlns:a16="http://schemas.microsoft.com/office/drawing/2014/main" id="{C31BAFC5-3E7E-409E-AC0D-7BA7B874AE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3294" y="2178678"/>
            <a:ext cx="21336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1</a:t>
            </a:r>
            <a:r>
              <a:rPr lang="en-US" altLang="en-US" sz="2400" b="1" dirty="0">
                <a:latin typeface="Cambria" panose="02040503050406030204" pitchFamily="18" charset="0"/>
              </a:rPr>
              <a:t> =  P</a:t>
            </a:r>
            <a:r>
              <a:rPr lang="en-US" altLang="en-US" sz="2400" b="1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b="1" dirty="0">
                <a:latin typeface="Cambria" panose="02040503050406030204" pitchFamily="18" charset="0"/>
              </a:rPr>
              <a:t> + </a:t>
            </a:r>
            <a:r>
              <a:rPr lang="en-US" altLang="en-US" sz="2400" b="1" dirty="0"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 dirty="0">
                <a:latin typeface="Cambria" panose="02040503050406030204" pitchFamily="18" charset="0"/>
              </a:rPr>
              <a:t>P </a:t>
            </a:r>
          </a:p>
        </p:txBody>
      </p:sp>
      <p:sp>
        <p:nvSpPr>
          <p:cNvPr id="135195" name="Rectangle 27">
            <a:extLst>
              <a:ext uri="{FF2B5EF4-FFF2-40B4-BE49-F238E27FC236}">
                <a16:creationId xmlns="" xmlns:a16="http://schemas.microsoft.com/office/drawing/2014/main" id="{E0435E19-CCBE-40F6-932E-6A25BCE13E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3911" y="3081565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+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Hiệu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  <a:cs typeface="Times New Roman" panose="020206030504050203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dirty="0" smtClean="0">
                <a:latin typeface="Cambria" panose="02040503050406030204" pitchFamily="18" charset="0"/>
                <a:cs typeface="Times New Roman" panose="02020603050405020304" pitchFamily="18" charset="0"/>
              </a:rPr>
              <a:t>MBA: </a:t>
            </a:r>
            <a:endParaRPr lang="en-US" altLang="en-US" sz="1800" dirty="0">
              <a:latin typeface="Cambria" panose="020405030504060302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3FEC880E-A23D-4247-9573-91F141AEFC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03925" y="3776154"/>
            <a:ext cx="4262734" cy="1114869"/>
          </a:xfrm>
          <a:prstGeom prst="rect">
            <a:avLst/>
          </a:prstGeom>
        </p:spPr>
      </p:pic>
      <p:sp>
        <p:nvSpPr>
          <p:cNvPr id="32" name="Title 1">
            <a:extLst>
              <a:ext uri="{FF2B5EF4-FFF2-40B4-BE49-F238E27FC236}">
                <a16:creationId xmlns="" xmlns:a16="http://schemas.microsoft.com/office/drawing/2014/main" id="{D4AB5614-C392-4647-B203-2DBE6553684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TỔN HAO VÀ HIỆU SUẤT MBA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3" name="Straight Connector 32">
            <a:extLst>
              <a:ext uri="{FF2B5EF4-FFF2-40B4-BE49-F238E27FC236}">
                <a16:creationId xmlns="" xmlns:a16="http://schemas.microsoft.com/office/drawing/2014/main" id="{5E77D4B1-9628-4416-9369-2C24C39D1E2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1C3039E8-6256-49C3-9B6F-99CD5A10C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BE32E672-C57B-441F-B291-B941438FDE66}"/>
                  </a:ext>
                </a:extLst>
              </p:cNvPr>
              <p:cNvSpPr/>
              <p:nvPr/>
            </p:nvSpPr>
            <p:spPr>
              <a:xfrm>
                <a:off x="2712407" y="3766228"/>
                <a:ext cx="1306699" cy="94388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ɳ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BE32E672-C57B-441F-B291-B941438FDE6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12407" y="3766228"/>
                <a:ext cx="1306699" cy="943884"/>
              </a:xfrm>
              <a:prstGeom prst="rect">
                <a:avLst/>
              </a:prstGeom>
              <a:blipFill>
                <a:blip r:embed="rId5"/>
                <a:stretch>
                  <a:fillRect l="-98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="" xmlns:a16="http://schemas.microsoft.com/office/drawing/2014/main" id="{CC6FBC97-5E95-4278-AFEC-EAD6992604C7}"/>
                  </a:ext>
                </a:extLst>
              </p:cNvPr>
              <p:cNvSpPr/>
              <p:nvPr/>
            </p:nvSpPr>
            <p:spPr>
              <a:xfrm>
                <a:off x="4382294" y="5532557"/>
                <a:ext cx="3400882" cy="91384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ɳ </a:t>
                </a:r>
                <a14:m>
                  <m:oMath xmlns:m="http://schemas.openxmlformats.org/officeDocument/2006/math">
                    <m:r>
                      <a:rPr lang="en-US" sz="28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%</m:t>
                    </m:r>
                  </m:oMath>
                </a14:m>
                <a:r>
                  <a:rPr lang="en-US" sz="2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×</m:t>
                    </m:r>
                    <m:r>
                      <a:rPr lang="en-US" sz="2400" b="0" i="0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100</m:t>
                    </m:r>
                    <m:r>
                      <a:rPr lang="en-US" sz="2400" b="1" i="1"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%</m:t>
                    </m:r>
                  </m:oMath>
                </a14:m>
                <a:endParaRPr lang="en-US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CC6FBC97-5E95-4278-AFEC-EAD6992604C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2294" y="5532557"/>
                <a:ext cx="3400882" cy="913840"/>
              </a:xfrm>
              <a:prstGeom prst="rect">
                <a:avLst/>
              </a:prstGeom>
              <a:blipFill>
                <a:blip r:embed="rId6"/>
                <a:stretch>
                  <a:fillRect l="-37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5828232" y="3538765"/>
            <a:ext cx="4601643" cy="1563074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1732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35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35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35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1000"/>
                                        <p:tgtEl>
                                          <p:spTgt spid="135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5193" grpId="0"/>
      <p:bldP spid="135194" grpId="0"/>
      <p:bldP spid="135195" grpId="0"/>
      <p:bldP spid="3" grpId="0"/>
      <p:bldP spid="4" grpId="0"/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14176327-E0CD-453C-892A-9C237277199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cs typeface="Times New Roman" panose="02020603050405020304" pitchFamily="18" charset="0"/>
              </a:rPr>
              <a:t>TỔN HAO VÀ HIỆU SUẤT MBA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" name="Straight Connector 2">
            <a:extLst>
              <a:ext uri="{FF2B5EF4-FFF2-40B4-BE49-F238E27FC236}">
                <a16:creationId xmlns="" xmlns:a16="http://schemas.microsoft.com/office/drawing/2014/main" id="{3D25E5F7-29C3-4D52-941E-AFF65AF53EDB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D30D0DF7-21B9-4C49-8A4F-20BA2A099C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F2720E73-49F3-4C83-B549-2E1C5CF2C3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729" y="1025800"/>
            <a:ext cx="11642541" cy="579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779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6">
            <a:extLst>
              <a:ext uri="{FF2B5EF4-FFF2-40B4-BE49-F238E27FC236}">
                <a16:creationId xmlns="" xmlns:a16="http://schemas.microsoft.com/office/drawing/2014/main" id="{B1B5BB10-27CD-473F-9FF7-A3DFE849FC00}"/>
              </a:ext>
            </a:extLst>
          </p:cNvPr>
          <p:cNvSpPr txBox="1">
            <a:spLocks/>
          </p:cNvSpPr>
          <p:nvPr/>
        </p:nvSpPr>
        <p:spPr>
          <a:xfrm>
            <a:off x="1600200" y="879475"/>
            <a:ext cx="8991600" cy="145097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-457200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en-US" sz="2600" b="1" i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b="1" i="1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2600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14400" lvl="1" indent="-457200" algn="just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nhau.</a:t>
            </a:r>
            <a:r>
              <a:rPr lang="en-US" sz="2600" i="1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sz="26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i="1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: MBA 3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trụ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3">
            <a:extLst>
              <a:ext uri="{FF2B5EF4-FFF2-40B4-BE49-F238E27FC236}">
                <a16:creationId xmlns="" xmlns:a16="http://schemas.microsoft.com/office/drawing/2014/main" id="{1EBA99D6-CD1F-451D-83C2-3D2579FE5F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4208463"/>
            <a:ext cx="3733800" cy="264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>
            <a:extLst>
              <a:ext uri="{FF2B5EF4-FFF2-40B4-BE49-F238E27FC236}">
                <a16:creationId xmlns="" xmlns:a16="http://schemas.microsoft.com/office/drawing/2014/main" id="{773923B5-5A3A-4AF8-B50D-77C9A9FFD9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4284663"/>
            <a:ext cx="4267200" cy="240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6">
            <a:extLst>
              <a:ext uri="{FF2B5EF4-FFF2-40B4-BE49-F238E27FC236}">
                <a16:creationId xmlns="" xmlns:a16="http://schemas.microsoft.com/office/drawing/2014/main" id="{A5567678-3738-45DC-8FEA-5C609E3DCD57}"/>
              </a:ext>
            </a:extLst>
          </p:cNvPr>
          <p:cNvSpPr txBox="1">
            <a:spLocks/>
          </p:cNvSpPr>
          <p:nvPr/>
        </p:nvSpPr>
        <p:spPr>
          <a:xfrm>
            <a:off x="1600200" y="2190750"/>
            <a:ext cx="9499600" cy="210978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-457200" algn="just" fontAlgn="auto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latin typeface="Times New Roman" pitchFamily="18" charset="0"/>
                <a:cs typeface="Times New Roman" pitchFamily="18" charset="0"/>
              </a:rPr>
              <a:t>riêng</a:t>
            </a:r>
            <a:r>
              <a:rPr lang="en-US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14400" lvl="1" indent="-457200" algn="just" fontAlgn="auto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14400" lvl="1" indent="-457200" algn="just" fontAlgn="auto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Ví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dụ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MBA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ghép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MBA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gọi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MBA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4320" indent="-274320" algn="just" fontAlgn="auto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endParaRPr lang="en-US" sz="2400" dirty="0"/>
          </a:p>
        </p:txBody>
      </p:sp>
      <p:sp>
        <p:nvSpPr>
          <p:cNvPr id="9" name="Title 1">
            <a:extLst>
              <a:ext uri="{FF2B5EF4-FFF2-40B4-BE49-F238E27FC236}">
                <a16:creationId xmlns="" xmlns:a16="http://schemas.microsoft.com/office/drawing/2014/main" id="{F29E9455-6A31-425B-86C4-1C342345E809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alt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MÁY BIẾN ÁP 3 PHA</a:t>
            </a:r>
            <a:endParaRPr lang="en-US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0" name="Straight Connector 9">
            <a:extLst>
              <a:ext uri="{FF2B5EF4-FFF2-40B4-BE49-F238E27FC236}">
                <a16:creationId xmlns="" xmlns:a16="http://schemas.microsoft.com/office/drawing/2014/main" id="{24833C66-4BBE-432F-9FB7-42094F5AEBB8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040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F3726A3C-4D48-4CA0-BC39-B9AC50BFF8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2240210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A33EC2EF-D0A0-4CF9-9323-A4EEC4FBDFB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385888" y="1266825"/>
            <a:ext cx="9428162" cy="4835525"/>
          </a:xfrm>
        </p:spPr>
        <p:txBody>
          <a:bodyPr>
            <a:normAutofit lnSpcReduction="10000"/>
          </a:bodyPr>
          <a:lstStyle/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MBA 3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thường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ký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hiệu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914400" lvl="1" indent="-4572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A-X, B-Y,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C-Z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Phía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a-x, b-y, 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c-z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MBA:</a:t>
            </a:r>
          </a:p>
          <a:p>
            <a:pPr marL="914400" lvl="1" indent="-4572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tam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l-GR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):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này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kia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(Y):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X, Y, Z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alt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 algn="just" eaLnBrk="1" hangingPunct="1"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ü"/>
            </a:pP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sao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alt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(Y</a:t>
            </a:r>
            <a:r>
              <a:rPr lang="en-US" alt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):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cuối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X, Y, Z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tính</a:t>
            </a:r>
            <a:r>
              <a:rPr lang="en-US" alt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CF675A05-82CF-413E-8A30-7CC7F0CD8D2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CÁC KIỂU ĐẤU DÂY CỦA MBA 3 PHA</a:t>
            </a:r>
            <a:endParaRPr lang="en-US" sz="2800" dirty="0">
              <a:solidFill>
                <a:srgbClr val="C00000"/>
              </a:solidFill>
              <a:latin typeface="Cambria" panose="02040503050406030204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550FA1B1-0539-40A2-9AA2-D39932836750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608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F3232857-537D-4CC1-8863-0D04BDBDF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2704035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>
            <a:extLst>
              <a:ext uri="{FF2B5EF4-FFF2-40B4-BE49-F238E27FC236}">
                <a16:creationId xmlns="" xmlns:a16="http://schemas.microsoft.com/office/drawing/2014/main" id="{816178B0-D85C-4782-B3D8-43624B2817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238" y="1089025"/>
            <a:ext cx="4624387" cy="287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3">
            <a:extLst>
              <a:ext uri="{FF2B5EF4-FFF2-40B4-BE49-F238E27FC236}">
                <a16:creationId xmlns="" xmlns:a16="http://schemas.microsoft.com/office/drawing/2014/main" id="{48D70C27-4A69-4DFC-8C3F-45B082427B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400" y="4064000"/>
            <a:ext cx="4424363" cy="267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>
            <a:extLst>
              <a:ext uri="{FF2B5EF4-FFF2-40B4-BE49-F238E27FC236}">
                <a16:creationId xmlns="" xmlns:a16="http://schemas.microsoft.com/office/drawing/2014/main" id="{4F2E6C6E-D54A-4C07-B670-631F835B8B5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CÁC KIỂU ĐẤU DÂY CỦA MBA 3 PHA</a:t>
            </a:r>
            <a:endParaRPr lang="en-US" sz="2800" dirty="0">
              <a:solidFill>
                <a:srgbClr val="C00000"/>
              </a:solidFill>
              <a:latin typeface="Cambria" panose="02040503050406030204" pitchFamily="18" charset="0"/>
              <a:cs typeface="Times New Roman" pitchFamily="18" charset="0"/>
            </a:endParaRPr>
          </a:p>
          <a:p>
            <a:pPr fontAlgn="auto">
              <a:spcAft>
                <a:spcPts val="0"/>
              </a:spcAft>
              <a:defRPr/>
            </a:pPr>
            <a:endParaRPr lang="en-US" dirty="0">
              <a:solidFill>
                <a:srgbClr val="C00000"/>
              </a:solidFill>
            </a:endParaRPr>
          </a:p>
        </p:txBody>
      </p:sp>
      <p:cxnSp>
        <p:nvCxnSpPr>
          <p:cNvPr id="7" name="Straight Connector 6">
            <a:extLst>
              <a:ext uri="{FF2B5EF4-FFF2-40B4-BE49-F238E27FC236}">
                <a16:creationId xmlns="" xmlns:a16="http://schemas.microsoft.com/office/drawing/2014/main" id="{8AEF6466-A8F3-4C35-A565-686A5ACB32BE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7110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68A0C423-7EF1-48BD-99E0-14B06CFB3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391873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4">
            <a:extLst>
              <a:ext uri="{FF2B5EF4-FFF2-40B4-BE49-F238E27FC236}">
                <a16:creationId xmlns="" xmlns:a16="http://schemas.microsoft.com/office/drawing/2014/main" id="{063676FC-B3C9-4D4C-A6FC-9FA2CCDBFE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050" y="3368675"/>
            <a:ext cx="184150" cy="46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48131" name="Rectangle 6">
            <a:extLst>
              <a:ext uri="{FF2B5EF4-FFF2-40B4-BE49-F238E27FC236}">
                <a16:creationId xmlns="" xmlns:a16="http://schemas.microsoft.com/office/drawing/2014/main" id="{77C56723-3822-488D-A231-6F15162F5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48132" name="Rectangle 11">
            <a:extLst>
              <a:ext uri="{FF2B5EF4-FFF2-40B4-BE49-F238E27FC236}">
                <a16:creationId xmlns="" xmlns:a16="http://schemas.microsoft.com/office/drawing/2014/main" id="{B31A70AD-38F6-40BB-A90C-BC4B558CD7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050" y="319087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48133" name="Rectangle 30">
            <a:extLst>
              <a:ext uri="{FF2B5EF4-FFF2-40B4-BE49-F238E27FC236}">
                <a16:creationId xmlns="" xmlns:a16="http://schemas.microsoft.com/office/drawing/2014/main" id="{EA7D4F77-2063-4A4C-A980-C5BE5F802A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5050" y="330041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grpSp>
        <p:nvGrpSpPr>
          <p:cNvPr id="48134" name="Group 1">
            <a:extLst>
              <a:ext uri="{FF2B5EF4-FFF2-40B4-BE49-F238E27FC236}">
                <a16:creationId xmlns="" xmlns:a16="http://schemas.microsoft.com/office/drawing/2014/main" id="{C267A571-D62E-4FBB-9D30-0ECF88977ED0}"/>
              </a:ext>
            </a:extLst>
          </p:cNvPr>
          <p:cNvGrpSpPr>
            <a:grpSpLocks/>
          </p:cNvGrpSpPr>
          <p:nvPr/>
        </p:nvGrpSpPr>
        <p:grpSpPr bwMode="auto">
          <a:xfrm>
            <a:off x="1263650" y="1189038"/>
            <a:ext cx="10248900" cy="5611812"/>
            <a:chOff x="977900" y="1019175"/>
            <a:chExt cx="10248900" cy="5611813"/>
          </a:xfrm>
        </p:grpSpPr>
        <p:sp>
          <p:nvSpPr>
            <p:cNvPr id="48138" name="Text Box 19">
              <a:extLst>
                <a:ext uri="{FF2B5EF4-FFF2-40B4-BE49-F238E27FC236}">
                  <a16:creationId xmlns="" xmlns:a16="http://schemas.microsoft.com/office/drawing/2014/main" id="{A045A8F1-34B9-43D6-A28A-8875722B9D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0599" y="1019175"/>
              <a:ext cx="9186235" cy="10926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600" dirty="0" err="1">
                  <a:latin typeface="VNI-Times" pitchFamily="2" charset="0"/>
                </a:rPr>
                <a:t>Ñieän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aùp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ñònh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möùc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sô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caáp</a:t>
              </a:r>
              <a:r>
                <a:rPr lang="en-US" altLang="en-US" sz="2600" dirty="0">
                  <a:latin typeface="VNI-Times" pitchFamily="2" charset="0"/>
                </a:rPr>
                <a:t>: V</a:t>
              </a:r>
              <a:r>
                <a:rPr lang="en-US" altLang="en-US" sz="2600" baseline="-25000" dirty="0">
                  <a:latin typeface="VNI-Times" pitchFamily="2" charset="0"/>
                </a:rPr>
                <a:t>1ñm</a:t>
              </a:r>
              <a:r>
                <a:rPr lang="en-US" altLang="en-US" sz="2600" dirty="0">
                  <a:latin typeface="VNI-Times" pitchFamily="2" charset="0"/>
                </a:rPr>
                <a:t> (V, </a:t>
              </a:r>
              <a:r>
                <a:rPr lang="en-US" altLang="en-US" sz="2600" dirty="0" smtClean="0">
                  <a:latin typeface="VNI-Times" pitchFamily="2" charset="0"/>
                </a:rPr>
                <a:t>kV</a:t>
              </a:r>
              <a:r>
                <a:rPr lang="en-US" altLang="en-US" sz="2600" dirty="0">
                  <a:latin typeface="VNI-Times" pitchFamily="2" charset="0"/>
                </a:rPr>
                <a:t>) </a:t>
              </a:r>
              <a:r>
                <a:rPr lang="en-US" altLang="en-US" sz="2600" b="1" dirty="0" err="1">
                  <a:solidFill>
                    <a:schemeClr val="accent2"/>
                  </a:solidFill>
                  <a:latin typeface="VNI-Times" pitchFamily="2" charset="0"/>
                </a:rPr>
                <a:t>giaù</a:t>
              </a:r>
              <a:r>
                <a:rPr lang="en-US" altLang="en-US" sz="2600" b="1" dirty="0">
                  <a:solidFill>
                    <a:schemeClr val="accent2"/>
                  </a:solidFill>
                  <a:latin typeface="VNI-Times" pitchFamily="2" charset="0"/>
                </a:rPr>
                <a:t> </a:t>
              </a:r>
              <a:r>
                <a:rPr lang="en-US" altLang="en-US" sz="2600" b="1" dirty="0" err="1">
                  <a:solidFill>
                    <a:schemeClr val="accent2"/>
                  </a:solidFill>
                  <a:latin typeface="VNI-Times" pitchFamily="2" charset="0"/>
                </a:rPr>
                <a:t>trò</a:t>
              </a:r>
              <a:r>
                <a:rPr lang="en-US" altLang="en-US" sz="2600" b="1" dirty="0">
                  <a:solidFill>
                    <a:schemeClr val="accent2"/>
                  </a:solidFill>
                  <a:latin typeface="VNI-Times" pitchFamily="2" charset="0"/>
                </a:rPr>
                <a:t> </a:t>
              </a:r>
              <a:r>
                <a:rPr lang="en-US" altLang="en-US" sz="2600" b="1" dirty="0" err="1" smtClean="0">
                  <a:solidFill>
                    <a:schemeClr val="accent2"/>
                  </a:solidFill>
                  <a:latin typeface="VNI-Times" pitchFamily="2" charset="0"/>
                </a:rPr>
                <a:t>daây</a:t>
              </a:r>
              <a:endParaRPr lang="en-US" altLang="en-US" sz="2600" b="1" dirty="0">
                <a:solidFill>
                  <a:schemeClr val="accent2"/>
                </a:solidFill>
                <a:latin typeface="VNI-Times" pitchFamily="2" charset="0"/>
              </a:endParaRPr>
            </a:p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600" dirty="0" err="1">
                  <a:latin typeface="VNI-Times" pitchFamily="2" charset="0"/>
                </a:rPr>
                <a:t>Ñieän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aùp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ñònh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möùc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thöù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caáp</a:t>
              </a:r>
              <a:r>
                <a:rPr lang="en-US" altLang="en-US" sz="2600" dirty="0">
                  <a:latin typeface="VNI-Times" pitchFamily="2" charset="0"/>
                </a:rPr>
                <a:t>: V</a:t>
              </a:r>
              <a:r>
                <a:rPr lang="en-US" altLang="en-US" sz="2600" baseline="-25000" dirty="0">
                  <a:latin typeface="VNI-Times" pitchFamily="2" charset="0"/>
                </a:rPr>
                <a:t>2ñm</a:t>
              </a:r>
              <a:r>
                <a:rPr lang="en-US" altLang="en-US" sz="2600" dirty="0">
                  <a:latin typeface="VNI-Times" pitchFamily="2" charset="0"/>
                </a:rPr>
                <a:t> (V, </a:t>
              </a:r>
              <a:r>
                <a:rPr lang="en-US" altLang="en-US" sz="2600" dirty="0" smtClean="0">
                  <a:latin typeface="VNI-Times" pitchFamily="2" charset="0"/>
                </a:rPr>
                <a:t>kV</a:t>
              </a:r>
              <a:r>
                <a:rPr lang="en-US" altLang="en-US" sz="2600" dirty="0">
                  <a:latin typeface="VNI-Times" pitchFamily="2" charset="0"/>
                </a:rPr>
                <a:t>) </a:t>
              </a:r>
              <a:r>
                <a:rPr lang="en-US" altLang="en-US" sz="2600" dirty="0" err="1">
                  <a:latin typeface="VNI-Times" pitchFamily="2" charset="0"/>
                </a:rPr>
                <a:t>khi</a:t>
              </a:r>
              <a:r>
                <a:rPr lang="en-US" altLang="en-US" sz="2600" dirty="0">
                  <a:latin typeface="VNI-Times" pitchFamily="2" charset="0"/>
                </a:rPr>
                <a:t> MBA </a:t>
              </a:r>
              <a:r>
                <a:rPr lang="en-US" altLang="en-US" sz="2600" dirty="0" err="1">
                  <a:latin typeface="VNI-Times" pitchFamily="2" charset="0"/>
                </a:rPr>
                <a:t>khoâng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taûi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</a:p>
          </p:txBody>
        </p:sp>
        <p:sp>
          <p:nvSpPr>
            <p:cNvPr id="48139" name="Text Box 20">
              <a:extLst>
                <a:ext uri="{FF2B5EF4-FFF2-40B4-BE49-F238E27FC236}">
                  <a16:creationId xmlns="" xmlns:a16="http://schemas.microsoft.com/office/drawing/2014/main" id="{50D2C406-010F-40ED-8D4E-E5AAD5AFF17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77900" y="2349500"/>
              <a:ext cx="6317512" cy="10926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600" dirty="0" err="1">
                  <a:latin typeface="VNI-Times" pitchFamily="2" charset="0"/>
                </a:rPr>
                <a:t>Doøng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ñieän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ñònh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möùc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sô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caáp</a:t>
              </a:r>
              <a:r>
                <a:rPr lang="en-US" altLang="en-US" sz="2600" dirty="0">
                  <a:latin typeface="VNI-Times" pitchFamily="2" charset="0"/>
                </a:rPr>
                <a:t>: I</a:t>
              </a:r>
              <a:r>
                <a:rPr lang="en-US" altLang="en-US" sz="2600" baseline="-25000" dirty="0">
                  <a:latin typeface="VNI-Times" pitchFamily="2" charset="0"/>
                </a:rPr>
                <a:t>1ñm</a:t>
              </a:r>
              <a:r>
                <a:rPr lang="en-US" altLang="en-US" sz="2600" dirty="0">
                  <a:latin typeface="VNI-Times" pitchFamily="2" charset="0"/>
                </a:rPr>
                <a:t> (A, </a:t>
              </a:r>
              <a:r>
                <a:rPr lang="en-US" altLang="en-US" sz="2600" dirty="0" smtClean="0">
                  <a:latin typeface="VNI-Times" pitchFamily="2" charset="0"/>
                </a:rPr>
                <a:t>kA</a:t>
              </a:r>
              <a:r>
                <a:rPr lang="en-US" altLang="en-US" sz="2600" dirty="0">
                  <a:latin typeface="VNI-Times" pitchFamily="2" charset="0"/>
                </a:rPr>
                <a:t>)</a:t>
              </a:r>
            </a:p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600" dirty="0" err="1">
                  <a:latin typeface="VNI-Times" pitchFamily="2" charset="0"/>
                </a:rPr>
                <a:t>Ñieän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aùp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ñònh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möùc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thöù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caáp</a:t>
              </a:r>
              <a:r>
                <a:rPr lang="en-US" altLang="en-US" sz="2600" dirty="0">
                  <a:latin typeface="VNI-Times" pitchFamily="2" charset="0"/>
                </a:rPr>
                <a:t>: I</a:t>
              </a:r>
              <a:r>
                <a:rPr lang="en-US" altLang="en-US" sz="2600" baseline="-25000" dirty="0">
                  <a:latin typeface="VNI-Times" pitchFamily="2" charset="0"/>
                </a:rPr>
                <a:t>2ñm</a:t>
              </a:r>
              <a:r>
                <a:rPr lang="en-US" altLang="en-US" sz="2600" dirty="0">
                  <a:latin typeface="VNI-Times" pitchFamily="2" charset="0"/>
                </a:rPr>
                <a:t> (A, </a:t>
              </a:r>
              <a:r>
                <a:rPr lang="en-US" altLang="en-US" sz="2600" dirty="0" smtClean="0">
                  <a:latin typeface="VNI-Times" pitchFamily="2" charset="0"/>
                </a:rPr>
                <a:t>kA</a:t>
              </a:r>
              <a:r>
                <a:rPr lang="en-US" altLang="en-US" sz="2600" dirty="0">
                  <a:latin typeface="VNI-Times" pitchFamily="2" charset="0"/>
                </a:rPr>
                <a:t>) </a:t>
              </a:r>
            </a:p>
          </p:txBody>
        </p:sp>
        <p:sp>
          <p:nvSpPr>
            <p:cNvPr id="48140" name="AutoShape 21">
              <a:extLst>
                <a:ext uri="{FF2B5EF4-FFF2-40B4-BE49-F238E27FC236}">
                  <a16:creationId xmlns="" xmlns:a16="http://schemas.microsoft.com/office/drawing/2014/main" id="{042ED8B1-BF7E-4C54-8172-86D9BEAA79B4}"/>
                </a:ext>
              </a:extLst>
            </p:cNvPr>
            <p:cNvSpPr>
              <a:spLocks/>
            </p:cNvSpPr>
            <p:nvPr/>
          </p:nvSpPr>
          <p:spPr bwMode="auto">
            <a:xfrm>
              <a:off x="7660906" y="2534372"/>
              <a:ext cx="76200" cy="914400"/>
            </a:xfrm>
            <a:prstGeom prst="rightBrace">
              <a:avLst>
                <a:gd name="adj1" fmla="val 100000"/>
                <a:gd name="adj2" fmla="val 50000"/>
              </a:avLst>
            </a:prstGeom>
            <a:noFill/>
            <a:ln w="12700" cap="sq">
              <a:solidFill>
                <a:srgbClr val="0C0CF4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sp>
          <p:nvSpPr>
            <p:cNvPr id="48141" name="Text Box 22">
              <a:extLst>
                <a:ext uri="{FF2B5EF4-FFF2-40B4-BE49-F238E27FC236}">
                  <a16:creationId xmlns="" xmlns:a16="http://schemas.microsoft.com/office/drawing/2014/main" id="{536C1275-73A6-4F5B-BF19-A4335EC9DD4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102600" y="2740025"/>
              <a:ext cx="3124200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609600" indent="-6096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Khi MBA ñaày taûi</a:t>
              </a:r>
            </a:p>
          </p:txBody>
        </p:sp>
        <p:sp>
          <p:nvSpPr>
            <p:cNvPr id="48142" name="Text Box 26">
              <a:extLst>
                <a:ext uri="{FF2B5EF4-FFF2-40B4-BE49-F238E27FC236}">
                  <a16:creationId xmlns="" xmlns:a16="http://schemas.microsoft.com/office/drawing/2014/main" id="{0B14AE86-A40E-4F93-9E23-D7A051AE9A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066800" y="5614988"/>
              <a:ext cx="4279900" cy="101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609600" indent="-6096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400">
                  <a:latin typeface="VNI-Times" pitchFamily="2" charset="0"/>
                </a:rPr>
                <a:t>Taàn soá ñònh möùc: f</a:t>
              </a:r>
              <a:r>
                <a:rPr lang="en-US" altLang="en-US" sz="2400" baseline="-25000">
                  <a:latin typeface="VNI-Times" pitchFamily="2" charset="0"/>
                </a:rPr>
                <a:t>ñm</a:t>
              </a:r>
              <a:r>
                <a:rPr lang="en-US" altLang="en-US" sz="2400">
                  <a:latin typeface="VNI-Times" pitchFamily="2" charset="0"/>
                </a:rPr>
                <a:t>(Hz) </a:t>
              </a:r>
            </a:p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400">
                  <a:latin typeface="VNI-Times" pitchFamily="2" charset="0"/>
                </a:rPr>
                <a:t>Hieäu suaát % </a:t>
              </a:r>
            </a:p>
          </p:txBody>
        </p:sp>
        <p:graphicFrame>
          <p:nvGraphicFramePr>
            <p:cNvPr id="48143" name="Object 28">
              <a:extLst>
                <a:ext uri="{FF2B5EF4-FFF2-40B4-BE49-F238E27FC236}">
                  <a16:creationId xmlns="" xmlns:a16="http://schemas.microsoft.com/office/drawing/2014/main" id="{94A447FF-8B59-4B92-9E3E-DA93CC49A1C8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4514850" y="3321050"/>
            <a:ext cx="114300" cy="2159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24" name="Equation" r:id="rId4" imgW="114151" imgH="215619" progId="Equation.3">
                    <p:embed/>
                  </p:oleObj>
                </mc:Choice>
                <mc:Fallback>
                  <p:oleObj name="Equation" r:id="rId4" imgW="114151" imgH="215619" progId="Equation.3">
                    <p:embed/>
                    <p:pic>
                      <p:nvPicPr>
                        <p:cNvPr id="48143" name="Object 28">
                          <a:extLst>
                            <a:ext uri="{FF2B5EF4-FFF2-40B4-BE49-F238E27FC236}">
                              <a16:creationId xmlns="" xmlns:a16="http://schemas.microsoft.com/office/drawing/2014/main" id="{94A447FF-8B59-4B92-9E3E-DA93CC49A1C8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5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514850" y="3321050"/>
                          <a:ext cx="114300" cy="2159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48144" name="Text Box 23">
              <a:extLst>
                <a:ext uri="{FF2B5EF4-FFF2-40B4-BE49-F238E27FC236}">
                  <a16:creationId xmlns="" xmlns:a16="http://schemas.microsoft.com/office/drawing/2014/main" id="{109BD406-EB28-4F47-81A8-C0FCCA813B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0600" y="3684588"/>
              <a:ext cx="8534400" cy="8921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457200" indent="-4572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Clr>
                  <a:srgbClr val="FF0000"/>
                </a:buClr>
                <a:buFont typeface="Wingdings" panose="05000000000000000000" pitchFamily="2" charset="2"/>
                <a:buChar char="ü"/>
              </a:pPr>
              <a:r>
                <a:rPr lang="en-US" altLang="en-US" sz="2600" dirty="0" err="1">
                  <a:latin typeface="VNI-Times" pitchFamily="2" charset="0"/>
                </a:rPr>
                <a:t>Coâng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suaát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ñònh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 smtClean="0">
                  <a:latin typeface="VNI-Times" pitchFamily="2" charset="0"/>
                </a:rPr>
                <a:t>möùc</a:t>
              </a:r>
              <a:r>
                <a:rPr lang="en-US" altLang="en-US" sz="2600" dirty="0" smtClean="0">
                  <a:latin typeface="VNI-Times" pitchFamily="2" charset="0"/>
                </a:rPr>
                <a:t>: </a:t>
              </a:r>
              <a:r>
                <a:rPr lang="en-US" altLang="en-US" sz="2600" dirty="0" err="1">
                  <a:latin typeface="VNI-Times" pitchFamily="2" charset="0"/>
                </a:rPr>
                <a:t>coâng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suaát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bieåu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kieán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phía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thöù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caáp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cuûa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maùy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bieán</a:t>
              </a:r>
              <a:r>
                <a:rPr lang="en-US" altLang="en-US" sz="2600" dirty="0">
                  <a:latin typeface="VNI-Times" pitchFamily="2" charset="0"/>
                </a:rPr>
                <a:t> </a:t>
              </a:r>
              <a:r>
                <a:rPr lang="en-US" altLang="en-US" sz="2600" dirty="0" err="1">
                  <a:latin typeface="VNI-Times" pitchFamily="2" charset="0"/>
                </a:rPr>
                <a:t>aùp</a:t>
              </a:r>
              <a:r>
                <a:rPr lang="en-US" altLang="en-US" sz="2600" dirty="0">
                  <a:latin typeface="VNI-Times" pitchFamily="2" charset="0"/>
                </a:rPr>
                <a:t> : </a:t>
              </a:r>
              <a:r>
                <a:rPr lang="en-US" altLang="en-US" sz="2600" dirty="0" err="1">
                  <a:latin typeface="VNI-Times" pitchFamily="2" charset="0"/>
                </a:rPr>
                <a:t>S</a:t>
              </a:r>
              <a:r>
                <a:rPr lang="en-US" altLang="en-US" sz="2600" baseline="-25000" dirty="0" err="1">
                  <a:latin typeface="VNI-Times" pitchFamily="2" charset="0"/>
                </a:rPr>
                <a:t>ñm</a:t>
              </a:r>
              <a:r>
                <a:rPr lang="en-US" altLang="en-US" sz="2600" dirty="0">
                  <a:latin typeface="VNI-Times" pitchFamily="2" charset="0"/>
                </a:rPr>
                <a:t> (VA, </a:t>
              </a:r>
              <a:r>
                <a:rPr lang="en-US" altLang="en-US" sz="2600" dirty="0" smtClean="0">
                  <a:latin typeface="VNI-Times" pitchFamily="2" charset="0"/>
                </a:rPr>
                <a:t>kVA</a:t>
              </a:r>
              <a:r>
                <a:rPr lang="en-US" altLang="en-US" sz="2600" dirty="0">
                  <a:latin typeface="VNI-Times" pitchFamily="2" charset="0"/>
                </a:rPr>
                <a:t>).</a:t>
              </a:r>
              <a:endParaRPr lang="en-US" altLang="en-US" sz="2600" dirty="0">
                <a:latin typeface="Arial" panose="020B0604020202020204" pitchFamily="34" charset="0"/>
              </a:endParaRPr>
            </a:p>
          </p:txBody>
        </p:sp>
        <p:grpSp>
          <p:nvGrpSpPr>
            <p:cNvPr id="48145" name="Group 33">
              <a:extLst>
                <a:ext uri="{FF2B5EF4-FFF2-40B4-BE49-F238E27FC236}">
                  <a16:creationId xmlns="" xmlns:a16="http://schemas.microsoft.com/office/drawing/2014/main" id="{9D0CF365-942E-4241-87A6-C8D7FBEAE8B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92700" y="4565651"/>
              <a:ext cx="4572000" cy="523875"/>
              <a:chOff x="3208" y="3105"/>
              <a:chExt cx="2880" cy="330"/>
            </a:xfrm>
          </p:grpSpPr>
          <p:sp>
            <p:nvSpPr>
              <p:cNvPr id="48148" name="Text Box 25">
                <a:extLst>
                  <a:ext uri="{FF2B5EF4-FFF2-40B4-BE49-F238E27FC236}">
                    <a16:creationId xmlns="" xmlns:a16="http://schemas.microsoft.com/office/drawing/2014/main" id="{EB8C4880-C3D5-4036-B9B4-F0512F7A0BC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208" y="3105"/>
                <a:ext cx="2880" cy="31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marL="609600" indent="-609600"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600">
                    <a:latin typeface="VNI-Times" pitchFamily="2" charset="0"/>
                  </a:rPr>
                  <a:t>S</a:t>
                </a:r>
                <a:r>
                  <a:rPr lang="en-US" altLang="en-US" sz="2400" baseline="-25000">
                    <a:latin typeface="VNI-Times" pitchFamily="2" charset="0"/>
                  </a:rPr>
                  <a:t>ñm</a:t>
                </a:r>
                <a:r>
                  <a:rPr lang="en-US" altLang="en-US" sz="2400">
                    <a:latin typeface="VNI-Times" pitchFamily="2" charset="0"/>
                  </a:rPr>
                  <a:t> = S</a:t>
                </a:r>
                <a:r>
                  <a:rPr lang="en-US" altLang="en-US" sz="2400" baseline="-25000">
                    <a:latin typeface="VNI-Times" pitchFamily="2" charset="0"/>
                  </a:rPr>
                  <a:t>1</a:t>
                </a:r>
                <a:r>
                  <a:rPr lang="en-US" altLang="en-US" sz="2400">
                    <a:latin typeface="VNI-Times" pitchFamily="2" charset="0"/>
                  </a:rPr>
                  <a:t> =       V</a:t>
                </a:r>
                <a:r>
                  <a:rPr lang="en-US" altLang="en-US" sz="2400" baseline="-25000">
                    <a:latin typeface="VNI-Times" pitchFamily="2" charset="0"/>
                  </a:rPr>
                  <a:t>1ñm</a:t>
                </a:r>
                <a:r>
                  <a:rPr lang="en-US" altLang="en-US" sz="2400">
                    <a:latin typeface="VNI-Times" pitchFamily="2" charset="0"/>
                  </a:rPr>
                  <a:t>. I</a:t>
                </a:r>
                <a:r>
                  <a:rPr lang="en-US" altLang="en-US" sz="2400" baseline="-25000">
                    <a:latin typeface="VNI-Times" pitchFamily="2" charset="0"/>
                  </a:rPr>
                  <a:t>1ñm</a:t>
                </a:r>
                <a:r>
                  <a:rPr lang="en-US" altLang="en-US" sz="1800">
                    <a:latin typeface="Arial" panose="020B0604020202020204" pitchFamily="34" charset="0"/>
                  </a:rPr>
                  <a:t> </a:t>
                </a:r>
              </a:p>
            </p:txBody>
          </p:sp>
          <p:graphicFrame>
            <p:nvGraphicFramePr>
              <p:cNvPr id="48149" name="Object 31">
                <a:extLst>
                  <a:ext uri="{FF2B5EF4-FFF2-40B4-BE49-F238E27FC236}">
                    <a16:creationId xmlns="" xmlns:a16="http://schemas.microsoft.com/office/drawing/2014/main" id="{3D7EE6A5-2B97-4435-8CDE-C2E8608F6190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4121" y="3147"/>
              <a:ext cx="288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5225" name="Equation" r:id="rId6" imgW="228600" imgH="228600" progId="Equation.3">
                      <p:embed/>
                    </p:oleObj>
                  </mc:Choice>
                  <mc:Fallback>
                    <p:oleObj name="Equation" r:id="rId6" imgW="228600" imgH="228600" progId="Equation.3">
                      <p:embed/>
                      <p:pic>
                        <p:nvPicPr>
                          <p:cNvPr id="48149" name="Object 31">
                            <a:extLst>
                              <a:ext uri="{FF2B5EF4-FFF2-40B4-BE49-F238E27FC236}">
                                <a16:creationId xmlns="" xmlns:a16="http://schemas.microsoft.com/office/drawing/2014/main" id="{3D7EE6A5-2B97-4435-8CDE-C2E8608F6190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7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4121" y="3147"/>
                            <a:ext cx="288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48146" name="Rectangle 1">
              <a:extLst>
                <a:ext uri="{FF2B5EF4-FFF2-40B4-BE49-F238E27FC236}">
                  <a16:creationId xmlns="" xmlns:a16="http://schemas.microsoft.com/office/drawing/2014/main" id="{F0E2A78D-9F1B-42D9-B4E7-1A4455280A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067300" y="5133985"/>
              <a:ext cx="3581400" cy="4924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600">
                  <a:latin typeface="VNI-Times" pitchFamily="2" charset="0"/>
                </a:rPr>
                <a:t>S</a:t>
              </a:r>
              <a:r>
                <a:rPr lang="en-US" altLang="en-US" sz="2600" baseline="-25000">
                  <a:latin typeface="VNI-Times" pitchFamily="2" charset="0"/>
                </a:rPr>
                <a:t>ñm</a:t>
              </a:r>
              <a:r>
                <a:rPr lang="en-US" altLang="en-US" sz="2600">
                  <a:latin typeface="VNI-Times" pitchFamily="2" charset="0"/>
                </a:rPr>
                <a:t> = S</a:t>
              </a:r>
              <a:r>
                <a:rPr lang="en-US" altLang="en-US" sz="2600" baseline="-25000">
                  <a:latin typeface="VNI-Times" pitchFamily="2" charset="0"/>
                </a:rPr>
                <a:t>2</a:t>
              </a:r>
              <a:r>
                <a:rPr lang="en-US" altLang="en-US" sz="2600">
                  <a:latin typeface="VNI-Times" pitchFamily="2" charset="0"/>
                </a:rPr>
                <a:t> =       V</a:t>
              </a:r>
              <a:r>
                <a:rPr lang="en-US" altLang="en-US" sz="2600" baseline="-25000">
                  <a:latin typeface="VNI-Times" pitchFamily="2" charset="0"/>
                </a:rPr>
                <a:t>2ñm</a:t>
              </a:r>
              <a:r>
                <a:rPr lang="en-US" altLang="en-US" sz="2600">
                  <a:latin typeface="VNI-Times" pitchFamily="2" charset="0"/>
                </a:rPr>
                <a:t>. I</a:t>
              </a:r>
              <a:r>
                <a:rPr lang="en-US" altLang="en-US" sz="2600" baseline="-25000">
                  <a:latin typeface="VNI-Times" pitchFamily="2" charset="0"/>
                </a:rPr>
                <a:t>2ñm</a:t>
              </a:r>
              <a:r>
                <a:rPr lang="en-US" altLang="en-US" sz="2600">
                  <a:latin typeface="Arial" panose="020B0604020202020204" pitchFamily="34" charset="0"/>
                </a:rPr>
                <a:t> </a:t>
              </a:r>
            </a:p>
          </p:txBody>
        </p:sp>
        <p:graphicFrame>
          <p:nvGraphicFramePr>
            <p:cNvPr id="48147" name="Object 29">
              <a:extLst>
                <a:ext uri="{FF2B5EF4-FFF2-40B4-BE49-F238E27FC236}">
                  <a16:creationId xmlns="" xmlns:a16="http://schemas.microsoft.com/office/drawing/2014/main" id="{757BE204-85A7-4609-A7BB-BE98E41AA1AC}"/>
                </a:ext>
              </a:extLst>
            </p:cNvPr>
            <p:cNvGraphicFramePr>
              <a:graphicFrameLocks noChangeAspect="1"/>
            </p:cNvGraphicFramePr>
            <p:nvPr/>
          </p:nvGraphicFramePr>
          <p:xfrm>
            <a:off x="6629400" y="5145616"/>
            <a:ext cx="457200" cy="45720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226" name="Equation" r:id="rId8" imgW="228600" imgH="228600" progId="Equation.3">
                    <p:embed/>
                  </p:oleObj>
                </mc:Choice>
                <mc:Fallback>
                  <p:oleObj name="Equation" r:id="rId8" imgW="228600" imgH="228600" progId="Equation.3">
                    <p:embed/>
                    <p:pic>
                      <p:nvPicPr>
                        <p:cNvPr id="48147" name="Object 29">
                          <a:extLst>
                            <a:ext uri="{FF2B5EF4-FFF2-40B4-BE49-F238E27FC236}">
                              <a16:creationId xmlns="" xmlns:a16="http://schemas.microsoft.com/office/drawing/2014/main" id="{757BE204-85A7-4609-A7BB-BE98E41AA1AC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629400" y="5145616"/>
                          <a:ext cx="457200" cy="45720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D1D15580-0DD7-4910-8834-324BC2FBA60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CÁC ĐẠI L</a:t>
            </a:r>
            <a:r>
              <a:rPr lang="vi-VN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ỢNG TRÊN NHÃN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22" name="Straight Connector 21">
            <a:extLst>
              <a:ext uri="{FF2B5EF4-FFF2-40B4-BE49-F238E27FC236}">
                <a16:creationId xmlns="" xmlns:a16="http://schemas.microsoft.com/office/drawing/2014/main" id="{0CE1F91B-0F96-44CE-A1F0-D9C694CCEE83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8137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E01AD272-91AB-4CFD-B4D6-D7EBA37B3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3572605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4">
            <a:extLst>
              <a:ext uri="{FF2B5EF4-FFF2-40B4-BE49-F238E27FC236}">
                <a16:creationId xmlns="" xmlns:a16="http://schemas.microsoft.com/office/drawing/2014/main" id="{0947ABE4-F447-403E-B4DA-006CC92297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3363" y="4841875"/>
            <a:ext cx="1841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latin typeface="Cambria" panose="02040503050406030204" pitchFamily="18" charset="0"/>
            </a:endParaRPr>
          </a:p>
        </p:txBody>
      </p:sp>
      <p:sp>
        <p:nvSpPr>
          <p:cNvPr id="50179" name="Rectangle 23">
            <a:extLst>
              <a:ext uri="{FF2B5EF4-FFF2-40B4-BE49-F238E27FC236}">
                <a16:creationId xmlns="" xmlns:a16="http://schemas.microsoft.com/office/drawing/2014/main" id="{A6BBB077-E735-45CD-8CEA-83F4883CC3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03363" y="5032375"/>
            <a:ext cx="18415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>
              <a:latin typeface="Cambria" panose="02040503050406030204" pitchFamily="18" charset="0"/>
            </a:endParaRPr>
          </a:p>
        </p:txBody>
      </p:sp>
      <p:sp>
        <p:nvSpPr>
          <p:cNvPr id="62500" name="Text Box 36">
            <a:extLst>
              <a:ext uri="{FF2B5EF4-FFF2-40B4-BE49-F238E27FC236}">
                <a16:creationId xmlns="" xmlns:a16="http://schemas.microsoft.com/office/drawing/2014/main" id="{0A6B4DD5-6160-4523-807E-529AE7FA686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5175" y="4625975"/>
            <a:ext cx="7173913" cy="9556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Tùy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theo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cách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đấu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của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MBA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ta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quy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đổi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</a:t>
            </a:r>
            <a:r>
              <a:rPr lang="en-US" altLang="en-US" baseline="-250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1đm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, </a:t>
            </a:r>
            <a:r>
              <a:rPr lang="en-US" altLang="en-US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</a:t>
            </a:r>
            <a:r>
              <a:rPr lang="en-US" altLang="en-US" baseline="-25000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2đm</a:t>
            </a:r>
            <a:r>
              <a:rPr lang="en-US" altLang="en-US" dirty="0" smtClean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về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giá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trị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pha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và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tính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tỉ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số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biến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 </a:t>
            </a:r>
            <a:r>
              <a:rPr lang="en-US" altLang="en-US" dirty="0" err="1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áp</a:t>
            </a:r>
            <a:r>
              <a:rPr lang="en-US" altLang="en-US" dirty="0">
                <a:latin typeface="Cambria" panose="020405030504060302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.</a:t>
            </a:r>
            <a:endParaRPr lang="en-US" altLang="en-US" dirty="0">
              <a:latin typeface="Cambria" panose="02040503050406030204" pitchFamily="18" charset="0"/>
              <a:sym typeface="Symbol" panose="05050102010706020507" pitchFamily="18" charset="2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="" xmlns:a16="http://schemas.microsoft.com/office/drawing/2014/main" id="{1D4EFB99-01C5-4E09-8657-AEF1F89D30F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TỈ SỐ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12" name="Straight Connector 11">
            <a:extLst>
              <a:ext uri="{FF2B5EF4-FFF2-40B4-BE49-F238E27FC236}">
                <a16:creationId xmlns="" xmlns:a16="http://schemas.microsoft.com/office/drawing/2014/main" id="{F863B1E7-F1FD-43A7-B0A8-36640D1FEFE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183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27E78496-2107-4465-9AB0-604C5E79E1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DE3521D9-6C09-49AE-8E9C-634C417463F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285461" y="2039856"/>
            <a:ext cx="4166023" cy="1227837"/>
          </a:xfrm>
          <a:prstGeom prst="rect">
            <a:avLst/>
          </a:prstGeom>
          <a:blipFill>
            <a:blip r:embed="rId4"/>
            <a:stretch>
              <a:fillRect l="-439" b="-1493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11751410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</p:cTn>
                  </p:par>
                  <p:par>
                    <p:cTn id="4" fill="hold" nodeType="clickPar">
                      <p:stCondLst>
                        <p:cond delay="indefinite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25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2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2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50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4">
            <a:extLst>
              <a:ext uri="{FF2B5EF4-FFF2-40B4-BE49-F238E27FC236}">
                <a16:creationId xmlns="" xmlns:a16="http://schemas.microsoft.com/office/drawing/2014/main" id="{A99A72A8-E1FF-4296-A0A2-F860BAC8F2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369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2227" name="Rectangle 7">
            <a:extLst>
              <a:ext uri="{FF2B5EF4-FFF2-40B4-BE49-F238E27FC236}">
                <a16:creationId xmlns="" xmlns:a16="http://schemas.microsoft.com/office/drawing/2014/main" id="{A8D4FBED-1E33-4088-87DA-97AF4A753C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893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52228" name="Picture 18" descr="untitled4">
            <a:extLst>
              <a:ext uri="{FF2B5EF4-FFF2-40B4-BE49-F238E27FC236}">
                <a16:creationId xmlns="" xmlns:a16="http://schemas.microsoft.com/office/drawing/2014/main" id="{B1A9BD0F-A82D-4CA5-908F-38CC3CB246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9400" y="976313"/>
            <a:ext cx="6553200" cy="3922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D0993BCE-C098-471C-96EA-AA07CC56625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TỈ SỐ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2C0182DB-BBAD-4F28-8634-F34206B38C9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2231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B1052C79-F089-4869-8BB0-071034254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BE4EBE1A-27A8-4245-A084-A83398489440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84922" y="5107172"/>
            <a:ext cx="4166023" cy="1272464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94266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>
            <a:extLst>
              <a:ext uri="{FF2B5EF4-FFF2-40B4-BE49-F238E27FC236}">
                <a16:creationId xmlns="" xmlns:a16="http://schemas.microsoft.com/office/drawing/2014/main" id="{1584C58D-DCF0-4F59-9D81-D0C87604D0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988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4275" name="Rectangle 4">
            <a:extLst>
              <a:ext uri="{FF2B5EF4-FFF2-40B4-BE49-F238E27FC236}">
                <a16:creationId xmlns="" xmlns:a16="http://schemas.microsoft.com/office/drawing/2014/main" id="{9D655CDF-EB4E-4F39-A55B-DC2DFFBB96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893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54276" name="Picture 6" descr="untitled3">
            <a:extLst>
              <a:ext uri="{FF2B5EF4-FFF2-40B4-BE49-F238E27FC236}">
                <a16:creationId xmlns="" xmlns:a16="http://schemas.microsoft.com/office/drawing/2014/main" id="{96FC82E5-3041-46E5-B1F1-5C4FCE021A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074738"/>
            <a:ext cx="6553200" cy="4259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0B3A39E2-17B8-4D3E-987A-EDFD4A74115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TỈ SỐ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0C496CC6-EC57-44FF-8309-2A4BC67666C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4279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2C77CB96-311E-47A8-A5B0-DEFB4E3D6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="" xmlns:a16="http://schemas.microsoft.com/office/drawing/2014/main" id="{435775FF-C6A6-4041-ACA8-D4BB798F4E5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92226" y="5492600"/>
            <a:ext cx="4959948" cy="1226618"/>
          </a:xfrm>
          <a:prstGeom prst="rect">
            <a:avLst/>
          </a:prstGeom>
          <a:blipFill>
            <a:blip r:embed="rId5"/>
            <a:stretch>
              <a:fillRect l="-3198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57488902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>
            <a:extLst>
              <a:ext uri="{FF2B5EF4-FFF2-40B4-BE49-F238E27FC236}">
                <a16:creationId xmlns="" xmlns:a16="http://schemas.microsoft.com/office/drawing/2014/main" id="{430DB727-5F96-4F44-8D4A-0C72815E32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988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6323" name="Rectangle 4">
            <a:extLst>
              <a:ext uri="{FF2B5EF4-FFF2-40B4-BE49-F238E27FC236}">
                <a16:creationId xmlns="" xmlns:a16="http://schemas.microsoft.com/office/drawing/2014/main" id="{701217B1-C30C-4111-BA31-8B8170D047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893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56324" name="Picture 6" descr="untitled2">
            <a:extLst>
              <a:ext uri="{FF2B5EF4-FFF2-40B4-BE49-F238E27FC236}">
                <a16:creationId xmlns="" xmlns:a16="http://schemas.microsoft.com/office/drawing/2014/main" id="{124909C1-A1AD-4E4F-AEC1-1F30AD31CA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990600"/>
            <a:ext cx="6781800" cy="403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1222D6F3-3EE6-475F-A92D-A3F849FCE76B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TỈ SỐ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F3C2D413-F6F4-45B1-A6F6-31A2740F9403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6327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B6EA6681-A7AE-4F77-ADBD-81B22FFA54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A0D0F31E-286A-49FD-BF64-CD6A812C611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695951" y="5302963"/>
            <a:ext cx="4800097" cy="1303498"/>
          </a:xfrm>
          <a:prstGeom prst="rect">
            <a:avLst/>
          </a:prstGeom>
          <a:blipFill>
            <a:blip r:embed="rId5"/>
            <a:stretch>
              <a:fillRect l="-3173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361731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>
            <a:extLst>
              <a:ext uri="{FF2B5EF4-FFF2-40B4-BE49-F238E27FC236}">
                <a16:creationId xmlns="" xmlns:a16="http://schemas.microsoft.com/office/drawing/2014/main" id="{C7B1E4D9-1793-4FCE-9B86-E29B744C24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988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sp>
        <p:nvSpPr>
          <p:cNvPr id="58371" name="Rectangle 4">
            <a:extLst>
              <a:ext uri="{FF2B5EF4-FFF2-40B4-BE49-F238E27FC236}">
                <a16:creationId xmlns="" xmlns:a16="http://schemas.microsoft.com/office/drawing/2014/main" id="{73E86411-0A53-4A95-857A-CD0AC338F6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89313"/>
            <a:ext cx="18415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2400">
              <a:latin typeface="Times New Roman" panose="02020603050405020304" pitchFamily="18" charset="0"/>
            </a:endParaRPr>
          </a:p>
        </p:txBody>
      </p:sp>
      <p:pic>
        <p:nvPicPr>
          <p:cNvPr id="58372" name="Picture 6" descr="untitled1">
            <a:extLst>
              <a:ext uri="{FF2B5EF4-FFF2-40B4-BE49-F238E27FC236}">
                <a16:creationId xmlns="" xmlns:a16="http://schemas.microsoft.com/office/drawing/2014/main" id="{5370BC6C-967C-4975-9568-6B377154B4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763" y="927100"/>
            <a:ext cx="6430962" cy="4294188"/>
          </a:xfrm>
          <a:prstGeom prst="rect">
            <a:avLst/>
          </a:prstGeom>
          <a:solidFill>
            <a:srgbClr val="C00000"/>
          </a:solidFill>
          <a:ln w="952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9883B5E3-58D1-449F-8F50-6935DAADAF26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TỈ SỐ MBA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itchFamily="18" charset="0"/>
              </a:rPr>
              <a:t>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FA1022E4-392D-48DD-90B8-662A05CB1852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837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9BCB532D-0E66-4F99-9467-A330DDFA4E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D6A17F6E-6DC1-4613-BECD-6090C6028F5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07612" y="5244479"/>
            <a:ext cx="4376776" cy="1511248"/>
          </a:xfrm>
          <a:prstGeom prst="rect">
            <a:avLst/>
          </a:prstGeom>
          <a:blipFill>
            <a:blip r:embed="rId5"/>
            <a:stretch>
              <a:fillRect l="-3482"/>
            </a:stretch>
          </a:blipFill>
        </p:spPr>
        <p:txBody>
          <a:bodyPr/>
          <a:lstStyle/>
          <a:p>
            <a:r>
              <a:rPr lang="en-US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99493099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>
            <a:extLst>
              <a:ext uri="{FF2B5EF4-FFF2-40B4-BE49-F238E27FC236}">
                <a16:creationId xmlns="" xmlns:a16="http://schemas.microsoft.com/office/drawing/2014/main" id="{CAE265AF-3C23-4044-B943-CCCC05E22B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665" name="Text Box 105">
            <a:extLst>
              <a:ext uri="{FF2B5EF4-FFF2-40B4-BE49-F238E27FC236}">
                <a16:creationId xmlns="" xmlns:a16="http://schemas.microsoft.com/office/drawing/2014/main" id="{2F5DA2B6-FBFB-4764-B188-159E34222B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7025" y="1266825"/>
            <a:ext cx="73279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>
                <a:latin typeface="VNI-Times" pitchFamily="2" charset="0"/>
              </a:rPr>
              <a:t>MBA ba pha coù sô ñoà töông ñöông treân moät pha</a:t>
            </a:r>
            <a:endParaRPr lang="en-US" altLang="en-US" sz="2400" b="1" baseline="-25000">
              <a:latin typeface="VNI-Times" pitchFamily="2" charset="0"/>
            </a:endParaRPr>
          </a:p>
        </p:txBody>
      </p:sp>
      <p:sp>
        <p:nvSpPr>
          <p:cNvPr id="66739" name="Line 179">
            <a:extLst>
              <a:ext uri="{FF2B5EF4-FFF2-40B4-BE49-F238E27FC236}">
                <a16:creationId xmlns="" xmlns:a16="http://schemas.microsoft.com/office/drawing/2014/main" id="{16276FEF-63AF-4D1A-8107-33392BCD2FDE}"/>
              </a:ext>
            </a:extLst>
          </p:cNvPr>
          <p:cNvSpPr>
            <a:spLocks noChangeShapeType="1"/>
          </p:cNvSpPr>
          <p:nvPr/>
        </p:nvSpPr>
        <p:spPr bwMode="auto">
          <a:xfrm>
            <a:off x="2752725" y="2667000"/>
            <a:ext cx="6172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66781" name="Group 221">
            <a:extLst>
              <a:ext uri="{FF2B5EF4-FFF2-40B4-BE49-F238E27FC236}">
                <a16:creationId xmlns="" xmlns:a16="http://schemas.microsoft.com/office/drawing/2014/main" id="{A6D8D68B-1DB7-4A44-ADC8-039E87CCE2D8}"/>
              </a:ext>
            </a:extLst>
          </p:cNvPr>
          <p:cNvGrpSpPr>
            <a:grpSpLocks/>
          </p:cNvGrpSpPr>
          <p:nvPr/>
        </p:nvGrpSpPr>
        <p:grpSpPr bwMode="auto">
          <a:xfrm>
            <a:off x="3603625" y="2057400"/>
            <a:ext cx="1866900" cy="857250"/>
            <a:chOff x="1352" y="2448"/>
            <a:chExt cx="1176" cy="540"/>
          </a:xfrm>
        </p:grpSpPr>
        <p:sp>
          <p:nvSpPr>
            <p:cNvPr id="60469" name="Rectangle 180">
              <a:extLst>
                <a:ext uri="{FF2B5EF4-FFF2-40B4-BE49-F238E27FC236}">
                  <a16:creationId xmlns="" xmlns:a16="http://schemas.microsoft.com/office/drawing/2014/main" id="{6AD8B396-9598-4C1B-9442-CE6EC63BAF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52" y="2760"/>
              <a:ext cx="240" cy="136"/>
            </a:xfrm>
            <a:prstGeom prst="rect">
              <a:avLst/>
            </a:prstGeom>
            <a:solidFill>
              <a:schemeClr val="bg1"/>
            </a:solidFill>
            <a:ln w="285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grpSp>
          <p:nvGrpSpPr>
            <p:cNvPr id="60470" name="Group 181">
              <a:extLst>
                <a:ext uri="{FF2B5EF4-FFF2-40B4-BE49-F238E27FC236}">
                  <a16:creationId xmlns="" xmlns:a16="http://schemas.microsoft.com/office/drawing/2014/main" id="{2183EA70-018C-4DC7-91E1-4934A788613B}"/>
                </a:ext>
              </a:extLst>
            </p:cNvPr>
            <p:cNvGrpSpPr>
              <a:grpSpLocks/>
            </p:cNvGrpSpPr>
            <p:nvPr/>
          </p:nvGrpSpPr>
          <p:grpSpPr bwMode="auto">
            <a:xfrm rot="-5400000">
              <a:off x="1940" y="2708"/>
              <a:ext cx="228" cy="332"/>
              <a:chOff x="3708" y="1784"/>
              <a:chExt cx="228" cy="332"/>
            </a:xfrm>
          </p:grpSpPr>
          <p:sp>
            <p:nvSpPr>
              <p:cNvPr id="60473" name="Oval 182">
                <a:extLst>
                  <a:ext uri="{FF2B5EF4-FFF2-40B4-BE49-F238E27FC236}">
                    <a16:creationId xmlns="" xmlns:a16="http://schemas.microsoft.com/office/drawing/2014/main" id="{7F5E68F5-AEBE-4C40-A6E2-AE363CC92BD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824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74" name="Oval 183">
                <a:extLst>
                  <a:ext uri="{FF2B5EF4-FFF2-40B4-BE49-F238E27FC236}">
                    <a16:creationId xmlns="" xmlns:a16="http://schemas.microsoft.com/office/drawing/2014/main" id="{0FEBBA0E-80BF-49C2-B899-E8AC8D15873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912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75" name="Oval 184">
                <a:extLst>
                  <a:ext uri="{FF2B5EF4-FFF2-40B4-BE49-F238E27FC236}">
                    <a16:creationId xmlns="" xmlns:a16="http://schemas.microsoft.com/office/drawing/2014/main" id="{9831298C-96A7-4D3E-8D6E-E83C2DAA17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2008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76" name="Rectangle 185">
                <a:extLst>
                  <a:ext uri="{FF2B5EF4-FFF2-40B4-BE49-F238E27FC236}">
                    <a16:creationId xmlns="" xmlns:a16="http://schemas.microsoft.com/office/drawing/2014/main" id="{E53488AB-CBB9-4D6D-A673-FA3C6CE5576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8" y="1784"/>
                <a:ext cx="144" cy="3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60471" name="Text Box 186">
              <a:extLst>
                <a:ext uri="{FF2B5EF4-FFF2-40B4-BE49-F238E27FC236}">
                  <a16:creationId xmlns="" xmlns:a16="http://schemas.microsoft.com/office/drawing/2014/main" id="{D6CEAADE-62BB-47FE-BAE5-46F38DAC84D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376" y="2448"/>
              <a:ext cx="4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r</a:t>
              </a:r>
              <a:r>
                <a:rPr lang="en-US" altLang="en-US" sz="2400" baseline="-25000">
                  <a:latin typeface="VNI-Times" pitchFamily="2" charset="0"/>
                </a:rPr>
                <a:t>1</a:t>
              </a:r>
              <a:endParaRPr lang="en-US" altLang="en-US" sz="2400">
                <a:latin typeface="VNI-Times" pitchFamily="2" charset="0"/>
              </a:endParaRPr>
            </a:p>
          </p:txBody>
        </p:sp>
        <p:sp>
          <p:nvSpPr>
            <p:cNvPr id="60472" name="Text Box 187">
              <a:extLst>
                <a:ext uri="{FF2B5EF4-FFF2-40B4-BE49-F238E27FC236}">
                  <a16:creationId xmlns="" xmlns:a16="http://schemas.microsoft.com/office/drawing/2014/main" id="{3DA97BD7-6790-456C-B7A2-1E43DA78A6A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52" y="2448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jx</a:t>
              </a:r>
              <a:r>
                <a:rPr lang="en-US" altLang="en-US" sz="2400" baseline="-25000">
                  <a:latin typeface="VNI-Times" pitchFamily="2" charset="0"/>
                </a:rPr>
                <a:t>1</a:t>
              </a:r>
              <a:endParaRPr lang="en-US" altLang="en-US" sz="2400">
                <a:latin typeface="VNI-Times" pitchFamily="2" charset="0"/>
              </a:endParaRPr>
            </a:p>
          </p:txBody>
        </p:sp>
      </p:grpSp>
      <p:grpSp>
        <p:nvGrpSpPr>
          <p:cNvPr id="66782" name="Group 222">
            <a:extLst>
              <a:ext uri="{FF2B5EF4-FFF2-40B4-BE49-F238E27FC236}">
                <a16:creationId xmlns="" xmlns:a16="http://schemas.microsoft.com/office/drawing/2014/main" id="{E44906A2-31F7-4AFD-A31E-727E77B75A19}"/>
              </a:ext>
            </a:extLst>
          </p:cNvPr>
          <p:cNvGrpSpPr>
            <a:grpSpLocks/>
          </p:cNvGrpSpPr>
          <p:nvPr/>
        </p:nvGrpSpPr>
        <p:grpSpPr bwMode="auto">
          <a:xfrm>
            <a:off x="6448425" y="2095500"/>
            <a:ext cx="1866900" cy="819150"/>
            <a:chOff x="3144" y="2472"/>
            <a:chExt cx="1176" cy="516"/>
          </a:xfrm>
        </p:grpSpPr>
        <p:sp>
          <p:nvSpPr>
            <p:cNvPr id="60461" name="Rectangle 188">
              <a:extLst>
                <a:ext uri="{FF2B5EF4-FFF2-40B4-BE49-F238E27FC236}">
                  <a16:creationId xmlns="" xmlns:a16="http://schemas.microsoft.com/office/drawing/2014/main" id="{3EFC0AF0-8E62-44FD-98E6-F1A4270A85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4" y="2760"/>
              <a:ext cx="240" cy="136"/>
            </a:xfrm>
            <a:prstGeom prst="rect">
              <a:avLst/>
            </a:prstGeom>
            <a:solidFill>
              <a:schemeClr val="bg1"/>
            </a:solidFill>
            <a:ln w="285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  <p:grpSp>
          <p:nvGrpSpPr>
            <p:cNvPr id="60462" name="Group 189">
              <a:extLst>
                <a:ext uri="{FF2B5EF4-FFF2-40B4-BE49-F238E27FC236}">
                  <a16:creationId xmlns="" xmlns:a16="http://schemas.microsoft.com/office/drawing/2014/main" id="{26C4D262-AC3E-4C49-9B5F-F531AADA0F8A}"/>
                </a:ext>
              </a:extLst>
            </p:cNvPr>
            <p:cNvGrpSpPr>
              <a:grpSpLocks/>
            </p:cNvGrpSpPr>
            <p:nvPr/>
          </p:nvGrpSpPr>
          <p:grpSpPr bwMode="auto">
            <a:xfrm rot="-5400000">
              <a:off x="3732" y="2708"/>
              <a:ext cx="228" cy="332"/>
              <a:chOff x="3708" y="1784"/>
              <a:chExt cx="228" cy="332"/>
            </a:xfrm>
          </p:grpSpPr>
          <p:sp>
            <p:nvSpPr>
              <p:cNvPr id="60465" name="Oval 190">
                <a:extLst>
                  <a:ext uri="{FF2B5EF4-FFF2-40B4-BE49-F238E27FC236}">
                    <a16:creationId xmlns="" xmlns:a16="http://schemas.microsoft.com/office/drawing/2014/main" id="{24461D40-4547-451E-B8BD-61EF68BE2CFF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824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66" name="Oval 191">
                <a:extLst>
                  <a:ext uri="{FF2B5EF4-FFF2-40B4-BE49-F238E27FC236}">
                    <a16:creationId xmlns="" xmlns:a16="http://schemas.microsoft.com/office/drawing/2014/main" id="{763E945A-7969-4889-9021-F59FEDCA57C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1912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67" name="Oval 192">
                <a:extLst>
                  <a:ext uri="{FF2B5EF4-FFF2-40B4-BE49-F238E27FC236}">
                    <a16:creationId xmlns="" xmlns:a16="http://schemas.microsoft.com/office/drawing/2014/main" id="{0CED3D87-5A75-438C-8465-5CC085AF1C7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92" y="2008"/>
                <a:ext cx="144" cy="96"/>
              </a:xfrm>
              <a:prstGeom prst="ellipse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sp>
            <p:nvSpPr>
              <p:cNvPr id="60468" name="Rectangle 193">
                <a:extLst>
                  <a:ext uri="{FF2B5EF4-FFF2-40B4-BE49-F238E27FC236}">
                    <a16:creationId xmlns="" xmlns:a16="http://schemas.microsoft.com/office/drawing/2014/main" id="{2875912C-E138-45D6-B93C-4E57BEAB773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708" y="1784"/>
                <a:ext cx="144" cy="332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60463" name="Text Box 194">
              <a:extLst>
                <a:ext uri="{FF2B5EF4-FFF2-40B4-BE49-F238E27FC236}">
                  <a16:creationId xmlns="" xmlns:a16="http://schemas.microsoft.com/office/drawing/2014/main" id="{C061B04D-B87F-45DE-B5BE-8AE49A65691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168" y="2476"/>
              <a:ext cx="432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Arial" panose="020B0604020202020204" pitchFamily="34" charset="0"/>
                </a:rPr>
                <a:t>r’</a:t>
              </a:r>
              <a:r>
                <a:rPr lang="en-US" altLang="en-US" sz="2400" baseline="-25000">
                  <a:latin typeface="Arial" panose="020B0604020202020204" pitchFamily="34" charset="0"/>
                </a:rPr>
                <a:t>2</a:t>
              </a:r>
              <a:endParaRPr lang="en-US" altLang="en-US" sz="2400">
                <a:latin typeface="Arial" panose="020B0604020202020204" pitchFamily="34" charset="0"/>
              </a:endParaRPr>
            </a:p>
          </p:txBody>
        </p:sp>
        <p:sp>
          <p:nvSpPr>
            <p:cNvPr id="60464" name="Text Box 195">
              <a:extLst>
                <a:ext uri="{FF2B5EF4-FFF2-40B4-BE49-F238E27FC236}">
                  <a16:creationId xmlns="" xmlns:a16="http://schemas.microsoft.com/office/drawing/2014/main" id="{81D4E592-0674-4AD2-958B-946DD9580B8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744" y="2472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Arial" panose="020B0604020202020204" pitchFamily="34" charset="0"/>
                </a:rPr>
                <a:t>jx’</a:t>
              </a:r>
              <a:r>
                <a:rPr lang="en-US" altLang="en-US" sz="2400" baseline="-25000">
                  <a:latin typeface="Arial" panose="020B0604020202020204" pitchFamily="34" charset="0"/>
                </a:rPr>
                <a:t>2</a:t>
              </a:r>
              <a:endParaRPr lang="en-US" altLang="en-US" sz="2400">
                <a:latin typeface="Arial" panose="020B0604020202020204" pitchFamily="34" charset="0"/>
              </a:endParaRPr>
            </a:p>
          </p:txBody>
        </p:sp>
      </p:grpSp>
      <p:sp>
        <p:nvSpPr>
          <p:cNvPr id="66757" name="Line 197">
            <a:extLst>
              <a:ext uri="{FF2B5EF4-FFF2-40B4-BE49-F238E27FC236}">
                <a16:creationId xmlns="" xmlns:a16="http://schemas.microsoft.com/office/drawing/2014/main" id="{D171583A-A69C-4FF4-9838-96AE38EC3E82}"/>
              </a:ext>
            </a:extLst>
          </p:cNvPr>
          <p:cNvSpPr>
            <a:spLocks noChangeShapeType="1"/>
          </p:cNvSpPr>
          <p:nvPr/>
        </p:nvSpPr>
        <p:spPr bwMode="auto">
          <a:xfrm>
            <a:off x="2752725" y="4191000"/>
            <a:ext cx="6172200" cy="0"/>
          </a:xfrm>
          <a:prstGeom prst="line">
            <a:avLst/>
          </a:prstGeom>
          <a:noFill/>
          <a:ln w="28575" cap="sq">
            <a:solidFill>
              <a:schemeClr val="tx1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/>
          </a:p>
        </p:txBody>
      </p:sp>
      <p:grpSp>
        <p:nvGrpSpPr>
          <p:cNvPr id="66784" name="Group 224">
            <a:extLst>
              <a:ext uri="{FF2B5EF4-FFF2-40B4-BE49-F238E27FC236}">
                <a16:creationId xmlns="" xmlns:a16="http://schemas.microsoft.com/office/drawing/2014/main" id="{D8DDB89E-63CB-43AA-8AE2-DC5E0D321A75}"/>
              </a:ext>
            </a:extLst>
          </p:cNvPr>
          <p:cNvGrpSpPr>
            <a:grpSpLocks/>
          </p:cNvGrpSpPr>
          <p:nvPr/>
        </p:nvGrpSpPr>
        <p:grpSpPr bwMode="auto">
          <a:xfrm>
            <a:off x="8823325" y="2667000"/>
            <a:ext cx="215900" cy="1524000"/>
            <a:chOff x="4640" y="2832"/>
            <a:chExt cx="136" cy="960"/>
          </a:xfrm>
        </p:grpSpPr>
        <p:sp>
          <p:nvSpPr>
            <p:cNvPr id="60459" name="Line 204">
              <a:extLst>
                <a:ext uri="{FF2B5EF4-FFF2-40B4-BE49-F238E27FC236}">
                  <a16:creationId xmlns="" xmlns:a16="http://schemas.microsoft.com/office/drawing/2014/main" id="{8299114E-3888-4CB2-AA73-EC690E4B0C5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04" y="2832"/>
              <a:ext cx="0" cy="96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60460" name="Rectangle 205">
              <a:extLst>
                <a:ext uri="{FF2B5EF4-FFF2-40B4-BE49-F238E27FC236}">
                  <a16:creationId xmlns="" xmlns:a16="http://schemas.microsoft.com/office/drawing/2014/main" id="{8262FC7B-B1B3-465F-B2C5-AF7DE8DBE81E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>
              <a:off x="4588" y="3268"/>
              <a:ext cx="240" cy="136"/>
            </a:xfrm>
            <a:prstGeom prst="rect">
              <a:avLst/>
            </a:prstGeom>
            <a:solidFill>
              <a:schemeClr val="accent1"/>
            </a:solidFill>
            <a:ln w="28575" cap="sq">
              <a:solidFill>
                <a:schemeClr val="tx1"/>
              </a:solidFill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sz="1800">
                <a:latin typeface="Arial" panose="020B0604020202020204" pitchFamily="34" charset="0"/>
              </a:endParaRPr>
            </a:p>
          </p:txBody>
        </p:sp>
      </p:grpSp>
      <p:grpSp>
        <p:nvGrpSpPr>
          <p:cNvPr id="66794" name="Group 234">
            <a:extLst>
              <a:ext uri="{FF2B5EF4-FFF2-40B4-BE49-F238E27FC236}">
                <a16:creationId xmlns="" xmlns:a16="http://schemas.microsoft.com/office/drawing/2014/main" id="{BB4580EC-8281-4843-BBDC-678919B4EC2D}"/>
              </a:ext>
            </a:extLst>
          </p:cNvPr>
          <p:cNvGrpSpPr>
            <a:grpSpLocks/>
          </p:cNvGrpSpPr>
          <p:nvPr/>
        </p:nvGrpSpPr>
        <p:grpSpPr bwMode="auto">
          <a:xfrm>
            <a:off x="5476875" y="2667000"/>
            <a:ext cx="1238250" cy="1524000"/>
            <a:chOff x="2532" y="2832"/>
            <a:chExt cx="780" cy="960"/>
          </a:xfrm>
        </p:grpSpPr>
        <p:grpSp>
          <p:nvGrpSpPr>
            <p:cNvPr id="60449" name="Group 223">
              <a:extLst>
                <a:ext uri="{FF2B5EF4-FFF2-40B4-BE49-F238E27FC236}">
                  <a16:creationId xmlns="" xmlns:a16="http://schemas.microsoft.com/office/drawing/2014/main" id="{6060AB84-5D7D-4D7F-9D0F-444D680733D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532" y="2832"/>
              <a:ext cx="684" cy="960"/>
              <a:chOff x="2532" y="2832"/>
              <a:chExt cx="684" cy="960"/>
            </a:xfrm>
          </p:grpSpPr>
          <p:sp>
            <p:nvSpPr>
              <p:cNvPr id="60451" name="Line 196">
                <a:extLst>
                  <a:ext uri="{FF2B5EF4-FFF2-40B4-BE49-F238E27FC236}">
                    <a16:creationId xmlns="" xmlns:a16="http://schemas.microsoft.com/office/drawing/2014/main" id="{F6BF089F-F329-4DC5-A60E-E2A3A47A84DB}"/>
                  </a:ext>
                </a:extLst>
              </p:cNvPr>
              <p:cNvSpPr>
                <a:spLocks noChangeShapeType="1"/>
              </p:cNvSpPr>
              <p:nvPr/>
            </p:nvSpPr>
            <p:spPr bwMode="auto">
              <a:xfrm>
                <a:off x="2688" y="2832"/>
                <a:ext cx="0" cy="960"/>
              </a:xfrm>
              <a:prstGeom prst="line">
                <a:avLst/>
              </a:prstGeom>
              <a:noFill/>
              <a:ln w="28575" cap="sq">
                <a:solidFill>
                  <a:schemeClr val="tx1"/>
                </a:solidFill>
                <a:round/>
                <a:headEnd type="none" w="sm" len="sm"/>
                <a:tailEnd type="none" w="sm" len="sm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/>
              <a:lstStyle/>
              <a:p>
                <a:endParaRPr lang="en-US"/>
              </a:p>
            </p:txBody>
          </p:sp>
          <p:sp>
            <p:nvSpPr>
              <p:cNvPr id="60452" name="Rectangle 198">
                <a:extLst>
                  <a:ext uri="{FF2B5EF4-FFF2-40B4-BE49-F238E27FC236}">
                    <a16:creationId xmlns="" xmlns:a16="http://schemas.microsoft.com/office/drawing/2014/main" id="{8C3763E0-66CA-40BE-A3BA-B890643C492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 rot="5400000">
                <a:off x="2568" y="3016"/>
                <a:ext cx="240" cy="136"/>
              </a:xfrm>
              <a:prstGeom prst="rect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Arial" panose="020B0604020202020204" pitchFamily="34" charset="0"/>
                </a:endParaRPr>
              </a:p>
            </p:txBody>
          </p:sp>
          <p:grpSp>
            <p:nvGrpSpPr>
              <p:cNvPr id="60453" name="Group 199">
                <a:extLst>
                  <a:ext uri="{FF2B5EF4-FFF2-40B4-BE49-F238E27FC236}">
                    <a16:creationId xmlns="" xmlns:a16="http://schemas.microsoft.com/office/drawing/2014/main" id="{B68C457E-4C94-4BE6-983D-7F818E21F7EF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2532" y="3324"/>
                <a:ext cx="228" cy="332"/>
                <a:chOff x="3708" y="1784"/>
                <a:chExt cx="228" cy="332"/>
              </a:xfrm>
            </p:grpSpPr>
            <p:sp>
              <p:nvSpPr>
                <p:cNvPr id="60455" name="Oval 200">
                  <a:extLst>
                    <a:ext uri="{FF2B5EF4-FFF2-40B4-BE49-F238E27FC236}">
                      <a16:creationId xmlns="" xmlns:a16="http://schemas.microsoft.com/office/drawing/2014/main" id="{1560315F-5DB5-42D4-8E7E-039E8E30C02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1824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60456" name="Oval 201">
                  <a:extLst>
                    <a:ext uri="{FF2B5EF4-FFF2-40B4-BE49-F238E27FC236}">
                      <a16:creationId xmlns="" xmlns:a16="http://schemas.microsoft.com/office/drawing/2014/main" id="{DD9E7869-D4EC-457B-8079-81665DCEBCE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1912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60457" name="Oval 202">
                  <a:extLst>
                    <a:ext uri="{FF2B5EF4-FFF2-40B4-BE49-F238E27FC236}">
                      <a16:creationId xmlns="" xmlns:a16="http://schemas.microsoft.com/office/drawing/2014/main" id="{47665F2E-825A-4909-A86E-BD84204DBD4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2008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60458" name="Rectangle 203">
                  <a:extLst>
                    <a:ext uri="{FF2B5EF4-FFF2-40B4-BE49-F238E27FC236}">
                      <a16:creationId xmlns="" xmlns:a16="http://schemas.microsoft.com/office/drawing/2014/main" id="{733B3F00-14AB-4970-AC23-A77ADB4E5B4D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08" y="1784"/>
                  <a:ext cx="144" cy="3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Arial" panose="020B0604020202020204" pitchFamily="34" charset="0"/>
                  </a:endParaRPr>
                </a:p>
              </p:txBody>
            </p:sp>
          </p:grpSp>
          <p:sp>
            <p:nvSpPr>
              <p:cNvPr id="60454" name="Text Box 206">
                <a:extLst>
                  <a:ext uri="{FF2B5EF4-FFF2-40B4-BE49-F238E27FC236}">
                    <a16:creationId xmlns="" xmlns:a16="http://schemas.microsoft.com/office/drawing/2014/main" id="{AA222FC6-0FFA-4235-A475-0BB7A6334476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784" y="2928"/>
                <a:ext cx="432" cy="28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400">
                    <a:latin typeface="Arial" panose="020B0604020202020204" pitchFamily="34" charset="0"/>
                  </a:rPr>
                  <a:t>r</a:t>
                </a:r>
                <a:r>
                  <a:rPr lang="en-US" altLang="en-US" sz="2400" baseline="-25000">
                    <a:latin typeface="Arial" panose="020B0604020202020204" pitchFamily="34" charset="0"/>
                  </a:rPr>
                  <a:t>m</a:t>
                </a:r>
                <a:endParaRPr lang="en-US" altLang="en-US" sz="2400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60450" name="Text Box 207">
              <a:extLst>
                <a:ext uri="{FF2B5EF4-FFF2-40B4-BE49-F238E27FC236}">
                  <a16:creationId xmlns="" xmlns:a16="http://schemas.microsoft.com/office/drawing/2014/main" id="{92EC3BD6-8DB6-43FB-AEBF-19FD296C9D7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736" y="3360"/>
              <a:ext cx="57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Arial" panose="020B0604020202020204" pitchFamily="34" charset="0"/>
                </a:rPr>
                <a:t>jx</a:t>
              </a:r>
              <a:r>
                <a:rPr lang="en-US" altLang="en-US" sz="2400" baseline="-25000">
                  <a:latin typeface="Arial" panose="020B0604020202020204" pitchFamily="34" charset="0"/>
                </a:rPr>
                <a:t>m</a:t>
              </a:r>
              <a:endParaRPr lang="en-US" altLang="en-US" sz="2400">
                <a:latin typeface="Arial" panose="020B0604020202020204" pitchFamily="34" charset="0"/>
              </a:endParaRPr>
            </a:p>
          </p:txBody>
        </p:sp>
      </p:grpSp>
      <p:sp>
        <p:nvSpPr>
          <p:cNvPr id="66768" name="Text Box 208">
            <a:extLst>
              <a:ext uri="{FF2B5EF4-FFF2-40B4-BE49-F238E27FC236}">
                <a16:creationId xmlns="" xmlns:a16="http://schemas.microsoft.com/office/drawing/2014/main" id="{70E5E82B-80A8-4D9E-8E64-5C3FE74332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09025" y="3733800"/>
            <a:ext cx="76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>
                <a:latin typeface="VNI-Times" pitchFamily="2" charset="0"/>
              </a:rPr>
              <a:t>z</a:t>
            </a:r>
            <a:r>
              <a:rPr lang="en-US" altLang="en-US" sz="2400" baseline="-25000">
                <a:latin typeface="VNI-Times" pitchFamily="2" charset="0"/>
              </a:rPr>
              <a:t>taûi</a:t>
            </a:r>
            <a:endParaRPr lang="en-US" altLang="en-US" sz="2400">
              <a:latin typeface="VNI-Times" pitchFamily="2" charset="0"/>
            </a:endParaRPr>
          </a:p>
        </p:txBody>
      </p:sp>
      <p:grpSp>
        <p:nvGrpSpPr>
          <p:cNvPr id="66775" name="Group 215">
            <a:extLst>
              <a:ext uri="{FF2B5EF4-FFF2-40B4-BE49-F238E27FC236}">
                <a16:creationId xmlns="" xmlns:a16="http://schemas.microsoft.com/office/drawing/2014/main" id="{3F287B1D-B38E-4A3E-A562-C7244A151612}"/>
              </a:ext>
            </a:extLst>
          </p:cNvPr>
          <p:cNvGrpSpPr>
            <a:grpSpLocks/>
          </p:cNvGrpSpPr>
          <p:nvPr/>
        </p:nvGrpSpPr>
        <p:grpSpPr bwMode="auto">
          <a:xfrm>
            <a:off x="2295525" y="2819400"/>
            <a:ext cx="609600" cy="1219200"/>
            <a:chOff x="528" y="2928"/>
            <a:chExt cx="384" cy="768"/>
          </a:xfrm>
        </p:grpSpPr>
        <p:sp>
          <p:nvSpPr>
            <p:cNvPr id="60447" name="Text Box 209">
              <a:extLst>
                <a:ext uri="{FF2B5EF4-FFF2-40B4-BE49-F238E27FC236}">
                  <a16:creationId xmlns="" xmlns:a16="http://schemas.microsoft.com/office/drawing/2014/main" id="{8221534A-6CAF-4C23-98B8-9C82CBA2DA9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" y="3168"/>
              <a:ext cx="384" cy="5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V</a:t>
              </a:r>
              <a:r>
                <a:rPr lang="en-US" altLang="en-US" sz="2400" baseline="-25000">
                  <a:latin typeface="VNI-Times" pitchFamily="2" charset="0"/>
                </a:rPr>
                <a:t>1p</a:t>
              </a:r>
              <a:endParaRPr lang="en-US" altLang="en-US" sz="2400">
                <a:latin typeface="VNI-Times" pitchFamily="2" charset="0"/>
              </a:endParaRPr>
            </a:p>
          </p:txBody>
        </p:sp>
        <p:sp>
          <p:nvSpPr>
            <p:cNvPr id="60448" name="Line 210">
              <a:extLst>
                <a:ext uri="{FF2B5EF4-FFF2-40B4-BE49-F238E27FC236}">
                  <a16:creationId xmlns="" xmlns:a16="http://schemas.microsoft.com/office/drawing/2014/main" id="{14E5EE9F-0B40-47B0-BF69-41F4C33F009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80" y="2928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66780" name="Group 220">
            <a:extLst>
              <a:ext uri="{FF2B5EF4-FFF2-40B4-BE49-F238E27FC236}">
                <a16:creationId xmlns="" xmlns:a16="http://schemas.microsoft.com/office/drawing/2014/main" id="{D72902DD-93B2-4A1A-935E-7D12CEE865A6}"/>
              </a:ext>
            </a:extLst>
          </p:cNvPr>
          <p:cNvGrpSpPr>
            <a:grpSpLocks/>
          </p:cNvGrpSpPr>
          <p:nvPr/>
        </p:nvGrpSpPr>
        <p:grpSpPr bwMode="auto">
          <a:xfrm>
            <a:off x="7553325" y="2819400"/>
            <a:ext cx="1066800" cy="1219200"/>
            <a:chOff x="4128" y="2928"/>
            <a:chExt cx="384" cy="768"/>
          </a:xfrm>
        </p:grpSpPr>
        <p:sp>
          <p:nvSpPr>
            <p:cNvPr id="60445" name="Line 211">
              <a:extLst>
                <a:ext uri="{FF2B5EF4-FFF2-40B4-BE49-F238E27FC236}">
                  <a16:creationId xmlns="" xmlns:a16="http://schemas.microsoft.com/office/drawing/2014/main" id="{E4792B8A-7760-419E-A383-B57C02AA913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464" y="2928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60446" name="Text Box 212">
              <a:extLst>
                <a:ext uri="{FF2B5EF4-FFF2-40B4-BE49-F238E27FC236}">
                  <a16:creationId xmlns="" xmlns:a16="http://schemas.microsoft.com/office/drawing/2014/main" id="{63891141-1AE2-4338-8A1D-2D3D83FD5FE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128" y="3168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V’</a:t>
              </a:r>
              <a:r>
                <a:rPr lang="en-US" altLang="en-US" sz="2400" baseline="-25000">
                  <a:latin typeface="VNI-Times" pitchFamily="2" charset="0"/>
                </a:rPr>
                <a:t>2p</a:t>
              </a:r>
              <a:endParaRPr lang="en-US" altLang="en-US" sz="2400">
                <a:latin typeface="VNI-Times" pitchFamily="2" charset="0"/>
              </a:endParaRPr>
            </a:p>
          </p:txBody>
        </p:sp>
      </p:grpSp>
      <p:grpSp>
        <p:nvGrpSpPr>
          <p:cNvPr id="66776" name="Group 216">
            <a:extLst>
              <a:ext uri="{FF2B5EF4-FFF2-40B4-BE49-F238E27FC236}">
                <a16:creationId xmlns="" xmlns:a16="http://schemas.microsoft.com/office/drawing/2014/main" id="{E90BA895-00DB-4A56-BFEA-BC875C5EB50F}"/>
              </a:ext>
            </a:extLst>
          </p:cNvPr>
          <p:cNvGrpSpPr>
            <a:grpSpLocks/>
          </p:cNvGrpSpPr>
          <p:nvPr/>
        </p:nvGrpSpPr>
        <p:grpSpPr bwMode="auto">
          <a:xfrm>
            <a:off x="2981325" y="2095500"/>
            <a:ext cx="635000" cy="495300"/>
            <a:chOff x="960" y="2472"/>
            <a:chExt cx="400" cy="312"/>
          </a:xfrm>
        </p:grpSpPr>
        <p:sp>
          <p:nvSpPr>
            <p:cNvPr id="60443" name="Line 213">
              <a:extLst>
                <a:ext uri="{FF2B5EF4-FFF2-40B4-BE49-F238E27FC236}">
                  <a16:creationId xmlns="" xmlns:a16="http://schemas.microsoft.com/office/drawing/2014/main" id="{8DD04A9F-AE8C-4921-A06A-37C91A88D10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2784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60444" name="Text Box 214">
              <a:extLst>
                <a:ext uri="{FF2B5EF4-FFF2-40B4-BE49-F238E27FC236}">
                  <a16:creationId xmlns="" xmlns:a16="http://schemas.microsoft.com/office/drawing/2014/main" id="{B20B1759-2B7E-4000-82FF-5AD06CDD6FD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" y="2472"/>
              <a:ext cx="4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I</a:t>
              </a:r>
              <a:r>
                <a:rPr lang="en-US" altLang="en-US" sz="2400" baseline="-25000">
                  <a:latin typeface="VNI-Times" pitchFamily="2" charset="0"/>
                </a:rPr>
                <a:t>1p</a:t>
              </a:r>
              <a:endParaRPr lang="en-US" altLang="en-US" sz="2400">
                <a:latin typeface="VNI-Times" pitchFamily="2" charset="0"/>
              </a:endParaRPr>
            </a:p>
          </p:txBody>
        </p:sp>
      </p:grpSp>
      <p:grpSp>
        <p:nvGrpSpPr>
          <p:cNvPr id="66777" name="Group 217">
            <a:extLst>
              <a:ext uri="{FF2B5EF4-FFF2-40B4-BE49-F238E27FC236}">
                <a16:creationId xmlns="" xmlns:a16="http://schemas.microsoft.com/office/drawing/2014/main" id="{3A294608-7012-4682-946B-5217E8DB9C7E}"/>
              </a:ext>
            </a:extLst>
          </p:cNvPr>
          <p:cNvGrpSpPr>
            <a:grpSpLocks/>
          </p:cNvGrpSpPr>
          <p:nvPr/>
        </p:nvGrpSpPr>
        <p:grpSpPr bwMode="auto">
          <a:xfrm>
            <a:off x="5876925" y="2095500"/>
            <a:ext cx="635000" cy="495300"/>
            <a:chOff x="960" y="2472"/>
            <a:chExt cx="400" cy="312"/>
          </a:xfrm>
        </p:grpSpPr>
        <p:sp>
          <p:nvSpPr>
            <p:cNvPr id="60441" name="Line 218">
              <a:extLst>
                <a:ext uri="{FF2B5EF4-FFF2-40B4-BE49-F238E27FC236}">
                  <a16:creationId xmlns="" xmlns:a16="http://schemas.microsoft.com/office/drawing/2014/main" id="{32DFA3B5-CF4C-4750-BEE8-0CBBD129608C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2784"/>
              <a:ext cx="336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  <p:sp>
          <p:nvSpPr>
            <p:cNvPr id="60442" name="Text Box 219">
              <a:extLst>
                <a:ext uri="{FF2B5EF4-FFF2-40B4-BE49-F238E27FC236}">
                  <a16:creationId xmlns="" xmlns:a16="http://schemas.microsoft.com/office/drawing/2014/main" id="{BAF794C9-8E39-4BB1-8DFE-11D5802CF64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60" y="2472"/>
              <a:ext cx="40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I’</a:t>
              </a:r>
              <a:r>
                <a:rPr lang="en-US" altLang="en-US" sz="2400" baseline="-25000">
                  <a:latin typeface="VNI-Times" pitchFamily="2" charset="0"/>
                </a:rPr>
                <a:t>2</a:t>
              </a:r>
              <a:endParaRPr lang="en-US" altLang="en-US" sz="2400">
                <a:latin typeface="VNI-Times" pitchFamily="2" charset="0"/>
              </a:endParaRPr>
            </a:p>
          </p:txBody>
        </p:sp>
      </p:grpSp>
      <p:grpSp>
        <p:nvGrpSpPr>
          <p:cNvPr id="66787" name="Group 227">
            <a:extLst>
              <a:ext uri="{FF2B5EF4-FFF2-40B4-BE49-F238E27FC236}">
                <a16:creationId xmlns="" xmlns:a16="http://schemas.microsoft.com/office/drawing/2014/main" id="{05E9C0C2-29FA-45F3-AF72-AD6BA6F896FC}"/>
              </a:ext>
            </a:extLst>
          </p:cNvPr>
          <p:cNvGrpSpPr>
            <a:grpSpLocks/>
          </p:cNvGrpSpPr>
          <p:nvPr/>
        </p:nvGrpSpPr>
        <p:grpSpPr bwMode="auto">
          <a:xfrm>
            <a:off x="4810125" y="2819400"/>
            <a:ext cx="609600" cy="1219200"/>
            <a:chOff x="528" y="2928"/>
            <a:chExt cx="384" cy="768"/>
          </a:xfrm>
        </p:grpSpPr>
        <p:sp>
          <p:nvSpPr>
            <p:cNvPr id="60439" name="Text Box 228">
              <a:extLst>
                <a:ext uri="{FF2B5EF4-FFF2-40B4-BE49-F238E27FC236}">
                  <a16:creationId xmlns="" xmlns:a16="http://schemas.microsoft.com/office/drawing/2014/main" id="{6D3EBB89-9088-4562-9BD6-76C4C4538DE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28" y="3168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E</a:t>
              </a:r>
              <a:r>
                <a:rPr lang="en-US" altLang="en-US" sz="2400" baseline="-25000">
                  <a:latin typeface="VNI-Times" pitchFamily="2" charset="0"/>
                </a:rPr>
                <a:t>1</a:t>
              </a:r>
              <a:endParaRPr lang="en-US" altLang="en-US" sz="2400">
                <a:latin typeface="VNI-Times" pitchFamily="2" charset="0"/>
              </a:endParaRPr>
            </a:p>
          </p:txBody>
        </p:sp>
        <p:sp>
          <p:nvSpPr>
            <p:cNvPr id="60440" name="Line 229">
              <a:extLst>
                <a:ext uri="{FF2B5EF4-FFF2-40B4-BE49-F238E27FC236}">
                  <a16:creationId xmlns="" xmlns:a16="http://schemas.microsoft.com/office/drawing/2014/main" id="{51859BEE-7D8E-42DC-AF21-A2F259D955D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880" y="2928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grpSp>
        <p:nvGrpSpPr>
          <p:cNvPr id="66793" name="Group 233">
            <a:extLst>
              <a:ext uri="{FF2B5EF4-FFF2-40B4-BE49-F238E27FC236}">
                <a16:creationId xmlns="" xmlns:a16="http://schemas.microsoft.com/office/drawing/2014/main" id="{EF11116C-D721-4061-A5E0-08DDA6C0C0EF}"/>
              </a:ext>
            </a:extLst>
          </p:cNvPr>
          <p:cNvGrpSpPr>
            <a:grpSpLocks/>
          </p:cNvGrpSpPr>
          <p:nvPr/>
        </p:nvGrpSpPr>
        <p:grpSpPr bwMode="auto">
          <a:xfrm>
            <a:off x="6308725" y="2819400"/>
            <a:ext cx="609600" cy="1219200"/>
            <a:chOff x="3056" y="2928"/>
            <a:chExt cx="384" cy="768"/>
          </a:xfrm>
        </p:grpSpPr>
        <p:sp>
          <p:nvSpPr>
            <p:cNvPr id="60437" name="Text Box 231">
              <a:extLst>
                <a:ext uri="{FF2B5EF4-FFF2-40B4-BE49-F238E27FC236}">
                  <a16:creationId xmlns="" xmlns:a16="http://schemas.microsoft.com/office/drawing/2014/main" id="{537B71A7-B194-49E0-85BE-B96087660DD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56" y="3168"/>
              <a:ext cx="3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VNI-Times" pitchFamily="2" charset="0"/>
                </a:rPr>
                <a:t>E’</a:t>
              </a:r>
              <a:r>
                <a:rPr lang="en-US" altLang="en-US" sz="2400" baseline="-25000">
                  <a:latin typeface="VNI-Times" pitchFamily="2" charset="0"/>
                </a:rPr>
                <a:t>2</a:t>
              </a:r>
              <a:endParaRPr lang="en-US" altLang="en-US" sz="2400">
                <a:latin typeface="VNI-Times" pitchFamily="2" charset="0"/>
              </a:endParaRPr>
            </a:p>
          </p:txBody>
        </p:sp>
        <p:sp>
          <p:nvSpPr>
            <p:cNvPr id="60438" name="Line 232">
              <a:extLst>
                <a:ext uri="{FF2B5EF4-FFF2-40B4-BE49-F238E27FC236}">
                  <a16:creationId xmlns="" xmlns:a16="http://schemas.microsoft.com/office/drawing/2014/main" id="{B49FAF88-A4EA-4E26-A10D-326692D9B8ED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072" y="2928"/>
              <a:ext cx="0" cy="768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triangle" w="med" len="med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/>
            </a:p>
          </p:txBody>
        </p:sp>
      </p:grpSp>
      <p:sp>
        <p:nvSpPr>
          <p:cNvPr id="66796" name="Text Box 236">
            <a:extLst>
              <a:ext uri="{FF2B5EF4-FFF2-40B4-BE49-F238E27FC236}">
                <a16:creationId xmlns="" xmlns:a16="http://schemas.microsoft.com/office/drawing/2014/main" id="{50573D5C-91C4-4F2E-AC70-6C590A4A59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54300" y="5029200"/>
            <a:ext cx="7327900" cy="83502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 cap="sq">
            <a:solidFill>
              <a:srgbClr val="EAEAEA"/>
            </a:solidFill>
            <a:miter lim="800000"/>
            <a:headEnd type="none" w="sm" len="sm"/>
            <a:tailEnd type="none" w="sm" len="sm"/>
          </a:ln>
          <a:effectLst/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Caàn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quy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ñoåi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caùc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giaù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trò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cuûa</a:t>
            </a:r>
            <a:r>
              <a:rPr lang="en-US" altLang="en-US" sz="2400" b="1" dirty="0">
                <a:latin typeface="VNI-Times" pitchFamily="2" charset="0"/>
              </a:rPr>
              <a:t> MBA 3 </a:t>
            </a:r>
            <a:r>
              <a:rPr lang="en-US" altLang="en-US" sz="2400" b="1" dirty="0" err="1">
                <a:latin typeface="VNI-Times" pitchFamily="2" charset="0"/>
              </a:rPr>
              <a:t>pha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veà</a:t>
            </a:r>
            <a:r>
              <a:rPr lang="en-US" altLang="en-US" sz="2400" b="1" dirty="0">
                <a:latin typeface="VNI-Times" pitchFamily="2" charset="0"/>
              </a:rPr>
              <a:t> 1 </a:t>
            </a:r>
            <a:r>
              <a:rPr lang="en-US" altLang="en-US" sz="2400" b="1" dirty="0" err="1">
                <a:latin typeface="VNI-Times" pitchFamily="2" charset="0"/>
              </a:rPr>
              <a:t>pha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ñeå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tính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toaùn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caùc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thoâng</a:t>
            </a:r>
            <a:r>
              <a:rPr lang="en-US" altLang="en-US" sz="2400" b="1" dirty="0">
                <a:latin typeface="VNI-Times" pitchFamily="2" charset="0"/>
              </a:rPr>
              <a:t> </a:t>
            </a:r>
            <a:r>
              <a:rPr lang="en-US" altLang="en-US" sz="2400" b="1" dirty="0" err="1">
                <a:latin typeface="VNI-Times" pitchFamily="2" charset="0"/>
              </a:rPr>
              <a:t>soá</a:t>
            </a:r>
            <a:endParaRPr lang="en-US" altLang="en-US" sz="2400" b="1" baseline="-25000" dirty="0">
              <a:latin typeface="VNI-Times" pitchFamily="2" charset="0"/>
            </a:endParaRPr>
          </a:p>
        </p:txBody>
      </p:sp>
      <p:sp>
        <p:nvSpPr>
          <p:cNvPr id="59" name="Title 1">
            <a:extLst>
              <a:ext uri="{FF2B5EF4-FFF2-40B4-BE49-F238E27FC236}">
                <a16:creationId xmlns="" xmlns:a16="http://schemas.microsoft.com/office/drawing/2014/main" id="{F3FF9B01-45FC-46AA-93DB-ABA91525226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S</a:t>
            </a:r>
            <a:r>
              <a:rPr lang="vi-VN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Ơ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 ĐỒ T</a:t>
            </a:r>
            <a:r>
              <a:rPr lang="vi-VN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ƠNG Đ</a:t>
            </a:r>
            <a:r>
              <a:rPr lang="vi-VN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Ư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ƠNG MBA 3 PHA</a:t>
            </a:r>
          </a:p>
        </p:txBody>
      </p:sp>
      <p:cxnSp>
        <p:nvCxnSpPr>
          <p:cNvPr id="60" name="Straight Connector 59">
            <a:extLst>
              <a:ext uri="{FF2B5EF4-FFF2-40B4-BE49-F238E27FC236}">
                <a16:creationId xmlns="" xmlns:a16="http://schemas.microsoft.com/office/drawing/2014/main" id="{4A17620F-BC9C-46A7-9F8E-877B196C725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436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AFB4E439-407E-492E-BECA-9596A0F45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5386621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6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67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66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6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66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66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6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6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6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66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66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66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66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667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5" dur="500"/>
                                        <p:tgtEl>
                                          <p:spTgt spid="667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66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66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665" grpId="0"/>
      <p:bldP spid="66768" grpId="0"/>
      <p:bldP spid="6679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>
            <a:extLst>
              <a:ext uri="{FF2B5EF4-FFF2-40B4-BE49-F238E27FC236}">
                <a16:creationId xmlns="" xmlns:a16="http://schemas.microsoft.com/office/drawing/2014/main" id="{7B9D35EA-68EC-4A1F-8EC9-34A37FC902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2480" name="Rectangle 7">
            <a:extLst>
              <a:ext uri="{FF2B5EF4-FFF2-40B4-BE49-F238E27FC236}">
                <a16:creationId xmlns="" xmlns:a16="http://schemas.microsoft.com/office/drawing/2014/main" id="{DD163284-1504-42D6-8107-3996E172B3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itle 1">
                <a:extLst>
                  <a:ext uri="{FF2B5EF4-FFF2-40B4-BE49-F238E27FC236}">
                    <a16:creationId xmlns="" xmlns:a16="http://schemas.microsoft.com/office/drawing/2014/main" id="{59057BA0-360A-47E5-BF91-C629023AC3E0}"/>
                  </a:ext>
                </a:extLst>
              </p:cNvPr>
              <p:cNvSpPr txBox="1">
                <a:spLocks/>
              </p:cNvSpPr>
              <p:nvPr/>
            </p:nvSpPr>
            <p:spPr>
              <a:xfrm>
                <a:off x="0" y="0"/>
                <a:ext cx="12192000" cy="879475"/>
              </a:xfrm>
              <a:prstGeom prst="rect">
                <a:avLst/>
              </a:prstGeom>
            </p:spPr>
            <p:txBody>
              <a:bodyPr/>
              <a:lstStyle>
                <a:lvl1pPr algn="l" defTabSz="914400" rtl="0" eaLnBrk="1" latinLnBrk="0" hangingPunct="1">
                  <a:lnSpc>
                    <a:spcPct val="90000"/>
                  </a:lnSpc>
                  <a:spcBef>
                    <a:spcPct val="0"/>
                  </a:spcBef>
                  <a:buNone/>
                  <a:defRPr sz="4400" kern="1200">
                    <a:solidFill>
                      <a:schemeClr val="tx1"/>
                    </a:solidFill>
                    <a:latin typeface="+mj-lt"/>
                    <a:ea typeface="+mj-ea"/>
                    <a:cs typeface="+mj-cs"/>
                  </a:defRPr>
                </a:lvl1pPr>
              </a:lstStyle>
              <a:p>
                <a:pPr fontAlgn="auto">
                  <a:spcAft>
                    <a:spcPts val="0"/>
                  </a:spcAft>
                  <a:defRPr/>
                </a:pPr>
                <a:r>
                  <a:rPr 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BÀI GIẢNG </a:t>
                </a:r>
                <a:r>
                  <a:rPr lang="vi-VN" sz="1600" b="1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MÁY ĐIỆN</a:t>
                </a:r>
                <a:r>
                  <a:rPr 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/>
                </a:r>
                <a:br>
                  <a:rPr lang="en-US" sz="16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</a:br>
                <a:r>
                  <a:rPr lang="en-US" sz="1600" b="1" dirty="0">
                    <a:solidFill>
                      <a:srgbClr val="C00000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/>
                </a:r>
                <a:br>
                  <a:rPr lang="en-US" sz="1600" b="1" dirty="0">
                    <a:solidFill>
                      <a:srgbClr val="C00000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</a:br>
                <a:r>
                  <a:rPr lang="en-US" sz="2800" b="1" dirty="0">
                    <a:solidFill>
                      <a:srgbClr val="C00000"/>
                    </a:solidFill>
                    <a:latin typeface="Cambria" panose="02040503050406030204" pitchFamily="18" charset="0"/>
                    <a:cs typeface="Times New Roman" panose="02020603050405020304" pitchFamily="18" charset="0"/>
                  </a:rPr>
                  <a:t>THÍ NGHIỆM KHÔNG TẢI</a:t>
                </a:r>
                <a:r>
                  <a:rPr lang="en-US" sz="28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 MBA 3 PHA ( V</a:t>
                </a:r>
                <a:r>
                  <a:rPr lang="en-US" sz="2800" b="1" baseline="-25000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O</a:t>
                </a:r>
                <a:r>
                  <a:rPr lang="en-US" sz="28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 = V</a:t>
                </a:r>
                <a:r>
                  <a:rPr lang="en-US" sz="2800" b="1" baseline="-25000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1đm </a:t>
                </a:r>
                <a:r>
                  <a:rPr lang="en-US" sz="28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/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sz="2800" b="1" i="1" smtClean="0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sz="28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).</a:t>
                </a:r>
              </a:p>
            </p:txBody>
          </p:sp>
        </mc:Choice>
        <mc:Fallback xmlns="">
          <p:sp>
            <p:nvSpPr>
              <p:cNvPr id="41" name="Title 1">
                <a:extLst>
                  <a:ext uri="{FF2B5EF4-FFF2-40B4-BE49-F238E27FC236}">
                    <a16:creationId xmlns:a16="http://schemas.microsoft.com/office/drawing/2014/main" xmlns="" xmlns:a14="http://schemas.microsoft.com/office/drawing/2010/main" id="{59057BA0-360A-47E5-BF91-C629023AC3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0"/>
                <a:ext cx="12192000" cy="879475"/>
              </a:xfrm>
              <a:prstGeom prst="rect">
                <a:avLst/>
              </a:prstGeom>
              <a:blipFill rotWithShape="1">
                <a:blip r:embed="rId3"/>
                <a:stretch>
                  <a:fillRect l="-1000" t="-5556" b="-277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2" name="Straight Connector 41">
            <a:extLst>
              <a:ext uri="{FF2B5EF4-FFF2-40B4-BE49-F238E27FC236}">
                <a16:creationId xmlns="" xmlns:a16="http://schemas.microsoft.com/office/drawing/2014/main" id="{0796B836-E212-4C02-9C1D-5DF5477E35F6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2483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4A1D48D4-119C-4977-ADDD-5EA625B12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Rectangle 46">
            <a:extLst>
              <a:ext uri="{FF2B5EF4-FFF2-40B4-BE49-F238E27FC236}">
                <a16:creationId xmlns="" xmlns:a16="http://schemas.microsoft.com/office/drawing/2014/main" id="{3A2AF396-8811-4721-90B5-3E3B29B219A4}"/>
              </a:ext>
            </a:extLst>
          </p:cNvPr>
          <p:cNvSpPr/>
          <p:nvPr/>
        </p:nvSpPr>
        <p:spPr>
          <a:xfrm>
            <a:off x="2033561" y="1976819"/>
            <a:ext cx="1649928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 Box 95">
                <a:extLst>
                  <a:ext uri="{FF2B5EF4-FFF2-40B4-BE49-F238E27FC236}">
                    <a16:creationId xmlns="" xmlns:a16="http://schemas.microsoft.com/office/drawing/2014/main" id="{9A12C615-AC9F-4D4F-B2C3-1DFD69DD88E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3028149" y="1028130"/>
                <a:ext cx="6498979" cy="496483"/>
              </a:xfrm>
              <a:prstGeom prst="rect">
                <a:avLst/>
              </a:prstGeom>
              <a:solidFill>
                <a:srgbClr val="EAEAEA"/>
              </a:solidFill>
              <a:ln>
                <a:noFill/>
              </a:ln>
              <a:effectLst/>
              <a:extLst>
                <a:ext uri="{91240B29-F687-4F45-9708-019B960494DF}">
                  <a14:hiddenLine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square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400" dirty="0">
                    <a:latin typeface="Cambria" panose="02040503050406030204" pitchFamily="18" charset="0"/>
                  </a:rPr>
                  <a:t>Qua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thí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nghiệm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có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: I</a:t>
                </a:r>
                <a:r>
                  <a:rPr lang="en-US" altLang="en-US" sz="2400" baseline="-25000" dirty="0">
                    <a:latin typeface="Cambria" panose="02040503050406030204" pitchFamily="18" charset="0"/>
                  </a:rPr>
                  <a:t>o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, P</a:t>
                </a:r>
                <a:r>
                  <a:rPr lang="en-US" altLang="en-US" sz="2400" baseline="-25000" dirty="0">
                    <a:latin typeface="Cambria" panose="02040503050406030204" pitchFamily="18" charset="0"/>
                  </a:rPr>
                  <a:t>o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 (3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pha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), </a:t>
                </a:r>
                <a:r>
                  <a:rPr lang="en-US" sz="24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V</a:t>
                </a:r>
                <a:r>
                  <a:rPr lang="en-US" sz="2400" b="1" baseline="-25000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O</a:t>
                </a:r>
                <a:r>
                  <a:rPr lang="en-US" sz="24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 = V</a:t>
                </a:r>
                <a:r>
                  <a:rPr lang="en-US" sz="2400" b="1" baseline="-25000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1đm </a:t>
                </a:r>
                <a:r>
                  <a:rPr lang="en-US" sz="2400" b="1" dirty="0">
                    <a:solidFill>
                      <a:srgbClr val="C00000"/>
                    </a:solidFill>
                    <a:latin typeface="Cambria" panose="02040503050406030204" pitchFamily="18" charset="0"/>
                  </a:rPr>
                  <a:t>/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400" b="1" i="1">
                            <a:solidFill>
                              <a:srgbClr val="C00000"/>
                            </a:solidFill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sz="2400" b="1" i="1">
                            <a:solidFill>
                              <a:srgbClr val="C0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endParaRPr lang="en-US" altLang="en-US" sz="2400" baseline="-25000" dirty="0"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48" name="Text Box 95">
                <a:extLst>
                  <a:ext uri="{FF2B5EF4-FFF2-40B4-BE49-F238E27FC236}">
                    <a16:creationId xmlns:a16="http://schemas.microsoft.com/office/drawing/2014/main" id="{9A12C615-AC9F-4D4F-B2C3-1DFD69DD88E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3028149" y="1028130"/>
                <a:ext cx="6498979" cy="496483"/>
              </a:xfrm>
              <a:prstGeom prst="rect">
                <a:avLst/>
              </a:prstGeom>
              <a:blipFill>
                <a:blip r:embed="rId5"/>
                <a:stretch>
                  <a:fillRect l="-1501" t="-3704" b="-27160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9" name="Text Box 106">
            <a:extLst>
              <a:ext uri="{FF2B5EF4-FFF2-40B4-BE49-F238E27FC236}">
                <a16:creationId xmlns="" xmlns:a16="http://schemas.microsoft.com/office/drawing/2014/main" id="{1FB4CC1B-2FE1-4154-8EAA-16F7C3BD48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81839" y="5396325"/>
            <a:ext cx="4495800" cy="4572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số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MBA </a:t>
            </a:r>
            <a:r>
              <a:rPr lang="en-US" altLang="en-US" sz="2400" dirty="0" err="1">
                <a:latin typeface="Cambria" panose="02040503050406030204" pitchFamily="18" charset="0"/>
              </a:rPr>
              <a:t>không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tải</a:t>
            </a:r>
            <a:r>
              <a:rPr lang="en-US" altLang="en-US" sz="2400" dirty="0">
                <a:latin typeface="Cambria" panose="02040503050406030204" pitchFamily="18" charset="0"/>
              </a:rPr>
              <a:t>: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="" xmlns:a16="http://schemas.microsoft.com/office/drawing/2014/main" id="{7A3C17E9-85E2-4F4C-8F87-C4146A2DC2E6}"/>
              </a:ext>
            </a:extLst>
          </p:cNvPr>
          <p:cNvSpPr/>
          <p:nvPr/>
        </p:nvSpPr>
        <p:spPr>
          <a:xfrm>
            <a:off x="6397809" y="3562275"/>
            <a:ext cx="1649928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9" name="Rectangle 58">
            <a:extLst>
              <a:ext uri="{FF2B5EF4-FFF2-40B4-BE49-F238E27FC236}">
                <a16:creationId xmlns="" xmlns:a16="http://schemas.microsoft.com/office/drawing/2014/main" id="{8E321504-85D6-4B3C-BF6B-0C7494D2EB0D}"/>
              </a:ext>
            </a:extLst>
          </p:cNvPr>
          <p:cNvSpPr/>
          <p:nvPr/>
        </p:nvSpPr>
        <p:spPr>
          <a:xfrm>
            <a:off x="6473155" y="5037168"/>
            <a:ext cx="3367891" cy="1145031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>
                <a:extLst>
                  <a:ext uri="{FF2B5EF4-FFF2-40B4-BE49-F238E27FC236}">
                    <a16:creationId xmlns="" xmlns:a16="http://schemas.microsoft.com/office/drawing/2014/main" id="{62B012EC-C18D-46F6-AA88-2EBD942D20B3}"/>
                  </a:ext>
                </a:extLst>
              </p:cNvPr>
              <p:cNvSpPr/>
              <p:nvPr/>
            </p:nvSpPr>
            <p:spPr>
              <a:xfrm>
                <a:off x="2006240" y="1968789"/>
                <a:ext cx="1725409" cy="99719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R</a:t>
                </a:r>
                <a:r>
                  <a:rPr lang="en-US" sz="2400" b="1" baseline="-250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</a:t>
                </a:r>
                <a:r>
                  <a:rPr lang="en-US" sz="2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radPr>
                      <m:deg/>
                      <m:e>
                        <m:r>
                          <a:rPr lang="en-US" sz="2800" b="1" i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sz="2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𝐕</m:t>
                            </m:r>
                          </m:e>
                          <m:sub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  <m:sup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62B012EC-C18D-46F6-AA88-2EBD942D20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06240" y="1968789"/>
                <a:ext cx="1725409" cy="997196"/>
              </a:xfrm>
              <a:prstGeom prst="rect">
                <a:avLst/>
              </a:prstGeom>
              <a:blipFill>
                <a:blip r:embed="rId6"/>
                <a:stretch>
                  <a:fillRect l="-70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Rectangle 7">
                <a:extLst>
                  <a:ext uri="{FF2B5EF4-FFF2-40B4-BE49-F238E27FC236}">
                    <a16:creationId xmlns="" xmlns:a16="http://schemas.microsoft.com/office/drawing/2014/main" id="{3BD13C65-3A83-4619-8C66-3182CA925113}"/>
                  </a:ext>
                </a:extLst>
              </p:cNvPr>
              <p:cNvSpPr/>
              <p:nvPr/>
            </p:nvSpPr>
            <p:spPr>
              <a:xfrm>
                <a:off x="8155338" y="5117608"/>
                <a:ext cx="1712072" cy="8620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dirty="0">
                    <a:latin typeface="Cambria" panose="02040503050406030204" pitchFamily="18" charset="0"/>
                  </a:rPr>
                  <a:t>=</a:t>
                </a:r>
                <a:r>
                  <a:rPr lang="en-US" sz="3200" b="1" dirty="0">
                    <a:latin typeface="Cambria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</a:rPr>
                              <m:t>𝐏</m:t>
                            </m:r>
                          </m:e>
                          <m:sub>
                            <m:r>
                              <a:rPr lang="en-US" sz="3200" b="1" i="0" smtClean="0">
                                <a:latin typeface="Cambria Math" panose="02040503050406030204" pitchFamily="18" charset="0"/>
                              </a:rPr>
                              <m:t>𝐨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b="1" i="1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a:rPr lang="en-US" sz="3200" b="1" i="0">
                            <a:latin typeface="Cambria Math" panose="02040503050406030204" pitchFamily="18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</a:rPr>
                              <m:t>𝐕</m:t>
                            </m:r>
                          </m:e>
                          <m:sub>
                            <m:r>
                              <a:rPr lang="en-US" sz="3200" b="1" i="0" smtClean="0">
                                <a:latin typeface="Cambria Math" panose="02040503050406030204" pitchFamily="18" charset="0"/>
                              </a:rPr>
                              <m:t>𝐨</m:t>
                            </m:r>
                          </m:sub>
                        </m:sSub>
                        <m:r>
                          <a:rPr lang="en-US" sz="3200" b="1" i="0">
                            <a:latin typeface="Cambria Math" panose="02040503050406030204" pitchFamily="18" charset="0"/>
                          </a:rPr>
                          <m:t> .  </m:t>
                        </m:r>
                        <m:sSub>
                          <m:sSubPr>
                            <m:ctrlPr>
                              <a:rPr lang="en-US" sz="3200" b="1" i="1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3200" b="1" i="0">
                                <a:latin typeface="Cambria Math" panose="02040503050406030204" pitchFamily="18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3200" b="1" i="0" smtClean="0">
                                <a:latin typeface="Cambria Math" panose="02040503050406030204" pitchFamily="18" charset="0"/>
                              </a:rPr>
                              <m:t>𝐨</m:t>
                            </m:r>
                          </m:sub>
                        </m:sSub>
                      </m:den>
                    </m:f>
                  </m:oMath>
                </a14:m>
                <a:endParaRPr lang="en-US" b="1" dirty="0">
                  <a:latin typeface="Cambria" panose="02040503050406030204" pitchFamily="18" charset="0"/>
                </a:endParaRPr>
              </a:p>
            </p:txBody>
          </p:sp>
        </mc:Choice>
        <mc:Fallback xmlns=""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3BD13C65-3A83-4619-8C66-3182CA92511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155338" y="5117608"/>
                <a:ext cx="1712072" cy="862031"/>
              </a:xfrm>
              <a:prstGeom prst="rect">
                <a:avLst/>
              </a:prstGeom>
              <a:blipFill>
                <a:blip r:embed="rId7"/>
                <a:stretch>
                  <a:fillRect l="-747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angle 8">
                <a:extLst>
                  <a:ext uri="{FF2B5EF4-FFF2-40B4-BE49-F238E27FC236}">
                    <a16:creationId xmlns="" xmlns:a16="http://schemas.microsoft.com/office/drawing/2014/main" id="{633AAFA7-D343-4569-AEEF-1F042AB24BD6}"/>
                  </a:ext>
                </a:extLst>
              </p:cNvPr>
              <p:cNvSpPr/>
              <p:nvPr/>
            </p:nvSpPr>
            <p:spPr>
              <a:xfrm>
                <a:off x="6614051" y="2043621"/>
                <a:ext cx="1309846" cy="101880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I</a:t>
                </a:r>
                <a:r>
                  <a:rPr lang="en-US" sz="2800" b="1" baseline="-25000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𝐕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𝐑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𝐂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Rectangle 8">
                <a:extLst>
                  <a:ext uri="{FF2B5EF4-FFF2-40B4-BE49-F238E27FC236}">
                    <a16:creationId xmlns:a16="http://schemas.microsoft.com/office/drawing/2014/main" id="{633AAFA7-D343-4569-AEEF-1F042AB24BD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4051" y="2043621"/>
                <a:ext cx="1309846" cy="1018805"/>
              </a:xfrm>
              <a:prstGeom prst="rect">
                <a:avLst/>
              </a:prstGeom>
              <a:blipFill>
                <a:blip r:embed="rId8"/>
                <a:stretch>
                  <a:fillRect l="-1209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angle 9">
                <a:extLst>
                  <a:ext uri="{FF2B5EF4-FFF2-40B4-BE49-F238E27FC236}">
                    <a16:creationId xmlns="" xmlns:a16="http://schemas.microsoft.com/office/drawing/2014/main" id="{9021446C-4B9D-41D7-99E0-01A85060DE90}"/>
                  </a:ext>
                </a:extLst>
              </p:cNvPr>
              <p:cNvSpPr/>
              <p:nvPr/>
            </p:nvSpPr>
            <p:spPr>
              <a:xfrm>
                <a:off x="1843050" y="3676767"/>
                <a:ext cx="2186689" cy="10305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2800" b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I</a:t>
                </a:r>
                <a:r>
                  <a:rPr lang="en-US" sz="2400" b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m</a:t>
                </a:r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  <m:sup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 − </m:t>
                            </m:r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𝐂</m:t>
                            </m:r>
                          </m:sub>
                          <m:sup>
                            <m:r>
                              <a:rPr lang="en-US" sz="28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endParaRPr lang="en-US" sz="10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Rectangle 9">
                <a:extLst>
                  <a:ext uri="{FF2B5EF4-FFF2-40B4-BE49-F238E27FC236}">
                    <a16:creationId xmlns:a16="http://schemas.microsoft.com/office/drawing/2014/main" id="{9021446C-4B9D-41D7-99E0-01A85060DE9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3050" y="3676767"/>
                <a:ext cx="2186689" cy="1030539"/>
              </a:xfrm>
              <a:prstGeom prst="rect">
                <a:avLst/>
              </a:prstGeom>
              <a:blipFill>
                <a:blip r:embed="rId9"/>
                <a:stretch>
                  <a:fillRect l="-55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Rectangle 72">
                <a:extLst>
                  <a:ext uri="{FF2B5EF4-FFF2-40B4-BE49-F238E27FC236}">
                    <a16:creationId xmlns="" xmlns:a16="http://schemas.microsoft.com/office/drawing/2014/main" id="{DBCDDD66-CD3F-48D4-A435-70BA125FA47F}"/>
                  </a:ext>
                </a:extLst>
              </p:cNvPr>
              <p:cNvSpPr/>
              <p:nvPr/>
            </p:nvSpPr>
            <p:spPr>
              <a:xfrm>
                <a:off x="6489463" y="3540394"/>
                <a:ext cx="1466620" cy="103983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en-US" sz="32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X</a:t>
                </a:r>
                <a:r>
                  <a:rPr lang="en-US" sz="2800" b="1" baseline="-250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m</a:t>
                </a:r>
                <a:r>
                  <a:rPr lang="en-US" sz="32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𝐕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𝐦</m:t>
                            </m:r>
                          </m:sub>
                        </m:sSub>
                      </m:den>
                    </m:f>
                  </m:oMath>
                </a14:m>
                <a:endParaRPr lang="en-US" sz="9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DBCDDD66-CD3F-48D4-A435-70BA125FA47F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89463" y="3540394"/>
                <a:ext cx="1466620" cy="1039836"/>
              </a:xfrm>
              <a:prstGeom prst="rect">
                <a:avLst/>
              </a:prstGeom>
              <a:blipFill>
                <a:blip r:embed="rId10"/>
                <a:stretch>
                  <a:fillRect l="-1083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>
                <a:extLst>
                  <a:ext uri="{FF2B5EF4-FFF2-40B4-BE49-F238E27FC236}">
                    <a16:creationId xmlns="" xmlns:a16="http://schemas.microsoft.com/office/drawing/2014/main" id="{93107073-3E4F-4FE7-80EC-2CB2D062DC1C}"/>
                  </a:ext>
                </a:extLst>
              </p:cNvPr>
              <p:cNvSpPr/>
              <p:nvPr/>
            </p:nvSpPr>
            <p:spPr>
              <a:xfrm>
                <a:off x="6473155" y="5078207"/>
                <a:ext cx="1787092" cy="95821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sz="2800" b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cosφ</a:t>
                </a:r>
                <a:r>
                  <a:rPr lang="en-US" sz="2800" b="1" baseline="-25000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o</a:t>
                </a:r>
                <a:r>
                  <a:rPr lang="en-US" sz="2800" b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600" b="1" i="1"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𝐂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600" b="1" i="1"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𝐈</m:t>
                            </m:r>
                          </m:e>
                          <m:sub>
                            <m:r>
                              <a:rPr lang="en-US" sz="3600" b="1" i="0" smtClean="0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𝐨</m:t>
                            </m:r>
                          </m:sub>
                        </m:sSub>
                      </m:den>
                    </m:f>
                  </m:oMath>
                </a14:m>
                <a:endParaRPr lang="en-US" dirty="0"/>
              </a:p>
            </p:txBody>
          </p:sp>
        </mc:Choice>
        <mc:Fallback xmlns="">
          <p:sp>
            <p:nvSpPr>
              <p:cNvPr id="11" name="Rectangle 10">
                <a:extLst>
                  <a:ext uri="{FF2B5EF4-FFF2-40B4-BE49-F238E27FC236}">
                    <a16:creationId xmlns:a16="http://schemas.microsoft.com/office/drawing/2014/main" id="{93107073-3E4F-4FE7-80EC-2CB2D062DC1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73155" y="5078207"/>
                <a:ext cx="1787092" cy="958211"/>
              </a:xfrm>
              <a:prstGeom prst="rect">
                <a:avLst/>
              </a:prstGeom>
              <a:blipFill>
                <a:blip r:embed="rId11"/>
                <a:stretch>
                  <a:fillRect l="-71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32538052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58" grpId="0" animBg="1"/>
      <p:bldP spid="59" grpId="0" animBg="1"/>
      <p:bldP spid="7" grpId="0"/>
      <p:bldP spid="9" grpId="0"/>
      <p:bldP spid="7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3">
            <a:extLst>
              <a:ext uri="{FF2B5EF4-FFF2-40B4-BE49-F238E27FC236}">
                <a16:creationId xmlns="" xmlns:a16="http://schemas.microsoft.com/office/drawing/2014/main" id="{8EF34113-31BD-4511-9ED5-BB15C1D087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4515" name="Rectangle 4">
            <a:extLst>
              <a:ext uri="{FF2B5EF4-FFF2-40B4-BE49-F238E27FC236}">
                <a16:creationId xmlns="" xmlns:a16="http://schemas.microsoft.com/office/drawing/2014/main" id="{2FE159AA-5068-4F6D-9E19-37D87319E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464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64516" name="Rectangle 5">
            <a:extLst>
              <a:ext uri="{FF2B5EF4-FFF2-40B4-BE49-F238E27FC236}">
                <a16:creationId xmlns="" xmlns:a16="http://schemas.microsoft.com/office/drawing/2014/main" id="{AF93F4FB-F616-4B9E-8EEF-4EEF4DFF8E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1559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27000" name="Text Box 24">
            <a:extLst>
              <a:ext uri="{FF2B5EF4-FFF2-40B4-BE49-F238E27FC236}">
                <a16:creationId xmlns="" xmlns:a16="http://schemas.microsoft.com/office/drawing/2014/main" id="{85679D49-918A-41AE-93FF-225D001B9B9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18886" y="2104649"/>
            <a:ext cx="4495800" cy="457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Qua </a:t>
            </a:r>
            <a:r>
              <a:rPr lang="en-US" altLang="en-US" sz="2400" dirty="0" err="1">
                <a:latin typeface="Cambria" panose="02040503050406030204" pitchFamily="18" charset="0"/>
              </a:rPr>
              <a:t>thì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nghiệm</a:t>
            </a:r>
            <a:r>
              <a:rPr lang="en-US" altLang="en-US" sz="2400" dirty="0">
                <a:latin typeface="Cambria" panose="02040503050406030204" pitchFamily="18" charset="0"/>
              </a:rPr>
              <a:t> ta </a:t>
            </a:r>
            <a:r>
              <a:rPr lang="en-US" altLang="en-US" sz="2400" dirty="0" err="1">
                <a:latin typeface="Cambria" panose="02040503050406030204" pitchFamily="18" charset="0"/>
              </a:rPr>
              <a:t>có</a:t>
            </a:r>
            <a:r>
              <a:rPr lang="en-US" altLang="en-US" sz="2400" dirty="0">
                <a:latin typeface="Cambria" panose="02040503050406030204" pitchFamily="18" charset="0"/>
              </a:rPr>
              <a:t>: </a:t>
            </a:r>
            <a:r>
              <a:rPr lang="en-US" altLang="en-US" sz="2400" dirty="0" smtClean="0">
                <a:latin typeface="Cambria" panose="02040503050406030204" pitchFamily="18" charset="0"/>
              </a:rPr>
              <a:t>I</a:t>
            </a:r>
            <a:r>
              <a:rPr lang="en-US" altLang="en-US" sz="2400" baseline="-25000" dirty="0" smtClean="0">
                <a:latin typeface="Cambria" panose="02040503050406030204" pitchFamily="18" charset="0"/>
              </a:rPr>
              <a:t>n</a:t>
            </a:r>
            <a:r>
              <a:rPr lang="en-US" altLang="en-US" sz="2400" dirty="0" smtClean="0">
                <a:latin typeface="Cambria" panose="02040503050406030204" pitchFamily="18" charset="0"/>
              </a:rPr>
              <a:t>, </a:t>
            </a:r>
            <a:r>
              <a:rPr lang="en-US" altLang="en-US" sz="2400" dirty="0" err="1" smtClean="0">
                <a:latin typeface="Cambria" panose="02040503050406030204" pitchFamily="18" charset="0"/>
              </a:rPr>
              <a:t>P</a:t>
            </a:r>
            <a:r>
              <a:rPr lang="en-US" altLang="en-US" sz="2400" baseline="-25000" dirty="0" err="1" smtClean="0">
                <a:latin typeface="Cambria" panose="02040503050406030204" pitchFamily="18" charset="0"/>
              </a:rPr>
              <a:t>n</a:t>
            </a:r>
            <a:r>
              <a:rPr lang="en-US" altLang="en-US" sz="2400" dirty="0" smtClean="0">
                <a:latin typeface="Cambria" panose="02040503050406030204" pitchFamily="18" charset="0"/>
              </a:rPr>
              <a:t>, </a:t>
            </a:r>
            <a:r>
              <a:rPr lang="en-US" altLang="en-US" sz="2400" dirty="0" err="1">
                <a:latin typeface="Cambria" panose="02040503050406030204" pitchFamily="18" charset="0"/>
              </a:rPr>
              <a:t>V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27004" name="AutoShape 28">
            <a:extLst>
              <a:ext uri="{FF2B5EF4-FFF2-40B4-BE49-F238E27FC236}">
                <a16:creationId xmlns="" xmlns:a16="http://schemas.microsoft.com/office/drawing/2014/main" id="{163FEA5F-9447-4CB0-9D65-E35EA66ED9F9}"/>
              </a:ext>
            </a:extLst>
          </p:cNvPr>
          <p:cNvSpPr>
            <a:spLocks/>
          </p:cNvSpPr>
          <p:nvPr/>
        </p:nvSpPr>
        <p:spPr bwMode="auto">
          <a:xfrm>
            <a:off x="3260139" y="3143361"/>
            <a:ext cx="152400" cy="1143000"/>
          </a:xfrm>
          <a:prstGeom prst="rightBrace">
            <a:avLst>
              <a:gd name="adj1" fmla="val 62500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27005" name="Line 29">
            <a:extLst>
              <a:ext uri="{FF2B5EF4-FFF2-40B4-BE49-F238E27FC236}">
                <a16:creationId xmlns="" xmlns:a16="http://schemas.microsoft.com/office/drawing/2014/main" id="{1DC81B84-2C3B-4F93-8316-1471A5C4A5C9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9376" y="3756136"/>
            <a:ext cx="304800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127008" name="Text Box 32">
            <a:extLst>
              <a:ext uri="{FF2B5EF4-FFF2-40B4-BE49-F238E27FC236}">
                <a16:creationId xmlns="" xmlns:a16="http://schemas.microsoft.com/office/drawing/2014/main" id="{F2B856F0-F7D8-4AC9-974D-3CC63047D9F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18382" y="4919162"/>
            <a:ext cx="4495800" cy="46166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 err="1">
                <a:latin typeface="Cambria" panose="02040503050406030204" pitchFamily="18" charset="0"/>
              </a:rPr>
              <a:t>Hệ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số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công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suất</a:t>
            </a:r>
            <a:r>
              <a:rPr lang="en-US" altLang="en-US" sz="2400" dirty="0">
                <a:latin typeface="Cambria" panose="02040503050406030204" pitchFamily="18" charset="0"/>
              </a:rPr>
              <a:t> MBA </a:t>
            </a:r>
            <a:r>
              <a:rPr lang="en-US" altLang="en-US" sz="2400" dirty="0" err="1">
                <a:latin typeface="Cambria" panose="02040503050406030204" pitchFamily="18" charset="0"/>
              </a:rPr>
              <a:t>ngắn</a:t>
            </a:r>
            <a:r>
              <a:rPr lang="en-US" altLang="en-US" sz="2400" dirty="0">
                <a:latin typeface="Cambria" panose="02040503050406030204" pitchFamily="18" charset="0"/>
              </a:rPr>
              <a:t> </a:t>
            </a:r>
            <a:r>
              <a:rPr lang="en-US" altLang="en-US" sz="2400" dirty="0" err="1">
                <a:latin typeface="Cambria" panose="02040503050406030204" pitchFamily="18" charset="0"/>
              </a:rPr>
              <a:t>mạch</a:t>
            </a:r>
            <a:r>
              <a:rPr lang="en-US" altLang="en-US" sz="2400" dirty="0">
                <a:latin typeface="Cambria" panose="02040503050406030204" pitchFamily="18" charset="0"/>
              </a:rPr>
              <a:t>: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grpSp>
        <p:nvGrpSpPr>
          <p:cNvPr id="127035" name="Group 59">
            <a:extLst>
              <a:ext uri="{FF2B5EF4-FFF2-40B4-BE49-F238E27FC236}">
                <a16:creationId xmlns="" xmlns:a16="http://schemas.microsoft.com/office/drawing/2014/main" id="{629A234E-944A-43CA-A9DD-B13A09109BBA}"/>
              </a:ext>
            </a:extLst>
          </p:cNvPr>
          <p:cNvGrpSpPr>
            <a:grpSpLocks/>
          </p:cNvGrpSpPr>
          <p:nvPr/>
        </p:nvGrpSpPr>
        <p:grpSpPr bwMode="auto">
          <a:xfrm>
            <a:off x="4075113" y="887413"/>
            <a:ext cx="3124200" cy="1143000"/>
            <a:chOff x="336" y="960"/>
            <a:chExt cx="1968" cy="720"/>
          </a:xfrm>
        </p:grpSpPr>
        <p:sp>
          <p:nvSpPr>
            <p:cNvPr id="64535" name="Text Box 42">
              <a:extLst>
                <a:ext uri="{FF2B5EF4-FFF2-40B4-BE49-F238E27FC236}">
                  <a16:creationId xmlns="" xmlns:a16="http://schemas.microsoft.com/office/drawing/2014/main" id="{857B33FE-7D12-428F-9538-9E793F7614D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6" y="1344"/>
              <a:ext cx="400" cy="29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</a:rPr>
                <a:t>V</a:t>
              </a:r>
              <a:r>
                <a:rPr lang="en-US" altLang="en-US" sz="2400" baseline="-25000">
                  <a:latin typeface="Cambria" panose="02040503050406030204" pitchFamily="18" charset="0"/>
                </a:rPr>
                <a:t>np</a:t>
              </a:r>
              <a:endParaRPr lang="en-US" altLang="en-US" sz="2400">
                <a:latin typeface="Cambria" panose="02040503050406030204" pitchFamily="18" charset="0"/>
              </a:endParaRPr>
            </a:p>
          </p:txBody>
        </p:sp>
        <p:sp>
          <p:nvSpPr>
            <p:cNvPr id="64536" name="Line 43">
              <a:extLst>
                <a:ext uri="{FF2B5EF4-FFF2-40B4-BE49-F238E27FC236}">
                  <a16:creationId xmlns="" xmlns:a16="http://schemas.microsoft.com/office/drawing/2014/main" id="{9619ACB9-8C60-4154-B8A4-484843D44B0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712" y="1457"/>
              <a:ext cx="0" cy="175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64537" name="Line 45">
              <a:extLst>
                <a:ext uri="{FF2B5EF4-FFF2-40B4-BE49-F238E27FC236}">
                  <a16:creationId xmlns="" xmlns:a16="http://schemas.microsoft.com/office/drawing/2014/main" id="{B26C11F6-7063-496D-8A04-B74ECDF6C7E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2" y="1308"/>
              <a:ext cx="350" cy="0"/>
            </a:xfrm>
            <a:prstGeom prst="line">
              <a:avLst/>
            </a:prstGeom>
            <a:noFill/>
            <a:ln w="19050" cap="sq">
              <a:solidFill>
                <a:schemeClr val="tx1"/>
              </a:solidFill>
              <a:round/>
              <a:headEnd type="none" w="sm" len="sm"/>
              <a:tailEnd type="triangl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64538" name="Text Box 46">
              <a:extLst>
                <a:ext uri="{FF2B5EF4-FFF2-40B4-BE49-F238E27FC236}">
                  <a16:creationId xmlns="" xmlns:a16="http://schemas.microsoft.com/office/drawing/2014/main" id="{ED6D516C-76E5-43A5-8FB5-2BF48EB11C1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32" y="998"/>
              <a:ext cx="81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>
                  <a:latin typeface="Cambria" panose="02040503050406030204" pitchFamily="18" charset="0"/>
                </a:rPr>
                <a:t>I</a:t>
              </a:r>
              <a:r>
                <a:rPr lang="en-US" altLang="en-US" sz="2400" baseline="-25000">
                  <a:latin typeface="Cambria" panose="02040503050406030204" pitchFamily="18" charset="0"/>
                </a:rPr>
                <a:t>np ,</a:t>
              </a:r>
              <a:r>
                <a:rPr lang="en-US" altLang="en-US" sz="2400">
                  <a:latin typeface="Cambria" panose="02040503050406030204" pitchFamily="18" charset="0"/>
                </a:rPr>
                <a:t>P</a:t>
              </a:r>
              <a:r>
                <a:rPr lang="en-US" altLang="en-US" sz="2400" baseline="-25000">
                  <a:latin typeface="Cambria" panose="02040503050406030204" pitchFamily="18" charset="0"/>
                </a:rPr>
                <a:t>n</a:t>
              </a:r>
              <a:r>
                <a:rPr lang="en-US" altLang="en-US" sz="2400">
                  <a:latin typeface="Cambria" panose="02040503050406030204" pitchFamily="18" charset="0"/>
                </a:rPr>
                <a:t> </a:t>
              </a:r>
            </a:p>
          </p:txBody>
        </p:sp>
        <p:sp>
          <p:nvSpPr>
            <p:cNvPr id="64539" name="Line 47">
              <a:extLst>
                <a:ext uri="{FF2B5EF4-FFF2-40B4-BE49-F238E27FC236}">
                  <a16:creationId xmlns="" xmlns:a16="http://schemas.microsoft.com/office/drawing/2014/main" id="{B6F3F2A5-D5FC-4D79-A8F2-45309C26973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3" y="1358"/>
              <a:ext cx="1739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grpSp>
          <p:nvGrpSpPr>
            <p:cNvPr id="64540" name="Group 48">
              <a:extLst>
                <a:ext uri="{FF2B5EF4-FFF2-40B4-BE49-F238E27FC236}">
                  <a16:creationId xmlns="" xmlns:a16="http://schemas.microsoft.com/office/drawing/2014/main" id="{B9FDE0BB-8B44-4BF3-A977-DA44A5F935B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080" y="960"/>
              <a:ext cx="1224" cy="559"/>
              <a:chOff x="1352" y="2448"/>
              <a:chExt cx="1176" cy="540"/>
            </a:xfrm>
          </p:grpSpPr>
          <p:sp>
            <p:nvSpPr>
              <p:cNvPr id="64543" name="Rectangle 49">
                <a:extLst>
                  <a:ext uri="{FF2B5EF4-FFF2-40B4-BE49-F238E27FC236}">
                    <a16:creationId xmlns="" xmlns:a16="http://schemas.microsoft.com/office/drawing/2014/main" id="{13AC5F97-DA2F-4E73-997F-7098A387451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352" y="2760"/>
                <a:ext cx="240" cy="136"/>
              </a:xfrm>
              <a:prstGeom prst="rect">
                <a:avLst/>
              </a:prstGeom>
              <a:solidFill>
                <a:schemeClr val="bg1"/>
              </a:solidFill>
              <a:ln w="28575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endParaRPr lang="en-US" altLang="en-US" sz="1800">
                  <a:latin typeface="Cambria" panose="02040503050406030204" pitchFamily="18" charset="0"/>
                </a:endParaRPr>
              </a:p>
            </p:txBody>
          </p:sp>
          <p:grpSp>
            <p:nvGrpSpPr>
              <p:cNvPr id="64544" name="Group 50">
                <a:extLst>
                  <a:ext uri="{FF2B5EF4-FFF2-40B4-BE49-F238E27FC236}">
                    <a16:creationId xmlns="" xmlns:a16="http://schemas.microsoft.com/office/drawing/2014/main" id="{28C4FBDD-282B-4630-AC57-6566120B9A76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 rot="-5400000">
                <a:off x="1940" y="2708"/>
                <a:ext cx="228" cy="332"/>
                <a:chOff x="3708" y="1784"/>
                <a:chExt cx="228" cy="332"/>
              </a:xfrm>
            </p:grpSpPr>
            <p:sp>
              <p:nvSpPr>
                <p:cNvPr id="64547" name="Oval 51">
                  <a:extLst>
                    <a:ext uri="{FF2B5EF4-FFF2-40B4-BE49-F238E27FC236}">
                      <a16:creationId xmlns="" xmlns:a16="http://schemas.microsoft.com/office/drawing/2014/main" id="{9983DA05-A753-4EFE-821A-56A796E359B6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1824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Cambria" panose="02040503050406030204" pitchFamily="18" charset="0"/>
                  </a:endParaRPr>
                </a:p>
              </p:txBody>
            </p:sp>
            <p:sp>
              <p:nvSpPr>
                <p:cNvPr id="64548" name="Oval 52">
                  <a:extLst>
                    <a:ext uri="{FF2B5EF4-FFF2-40B4-BE49-F238E27FC236}">
                      <a16:creationId xmlns="" xmlns:a16="http://schemas.microsoft.com/office/drawing/2014/main" id="{C14B0F9D-64EB-4771-B22C-D3A80BD4335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1912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Cambria" panose="02040503050406030204" pitchFamily="18" charset="0"/>
                  </a:endParaRPr>
                </a:p>
              </p:txBody>
            </p:sp>
            <p:sp>
              <p:nvSpPr>
                <p:cNvPr id="64549" name="Oval 53">
                  <a:extLst>
                    <a:ext uri="{FF2B5EF4-FFF2-40B4-BE49-F238E27FC236}">
                      <a16:creationId xmlns="" xmlns:a16="http://schemas.microsoft.com/office/drawing/2014/main" id="{4564DB08-793A-4D25-B778-C12D80948028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92" y="2008"/>
                  <a:ext cx="144" cy="96"/>
                </a:xfrm>
                <a:prstGeom prst="ellipse">
                  <a:avLst/>
                </a:prstGeom>
                <a:solidFill>
                  <a:schemeClr val="bg1"/>
                </a:solidFill>
                <a:ln w="28575" cap="sq">
                  <a:solidFill>
                    <a:schemeClr val="tx1"/>
                  </a:solidFill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Cambria" panose="02040503050406030204" pitchFamily="18" charset="0"/>
                  </a:endParaRPr>
                </a:p>
              </p:txBody>
            </p:sp>
            <p:sp>
              <p:nvSpPr>
                <p:cNvPr id="64550" name="Rectangle 54">
                  <a:extLst>
                    <a:ext uri="{FF2B5EF4-FFF2-40B4-BE49-F238E27FC236}">
                      <a16:creationId xmlns="" xmlns:a16="http://schemas.microsoft.com/office/drawing/2014/main" id="{E5C0D788-5617-4353-9EE5-CEAC4341576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08" y="1784"/>
                  <a:ext cx="144" cy="332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12700" cap="sq">
                      <a:solidFill>
                        <a:schemeClr val="tx1"/>
                      </a:solidFill>
                      <a:miter lim="800000"/>
                      <a:headEnd type="none" w="sm" len="sm"/>
                      <a:tailEnd type="none" w="sm" len="sm"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>
                  <a:lvl1pPr>
                    <a:lnSpc>
                      <a:spcPct val="90000"/>
                    </a:lnSpc>
                    <a:spcBef>
                      <a:spcPts val="1000"/>
                    </a:spcBef>
                    <a:buFont typeface="Arial" panose="020B0604020202020204" pitchFamily="34" charset="0"/>
                    <a:buChar char="•"/>
                    <a:defRPr sz="28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1pPr>
                  <a:lvl2pPr marL="742950" indent="-28575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4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2pPr>
                  <a:lvl3pPr marL="11430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 sz="2000"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3pPr>
                  <a:lvl4pPr marL="16002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4pPr>
                  <a:lvl5pPr marL="2057400" indent="-228600">
                    <a:lnSpc>
                      <a:spcPct val="90000"/>
                    </a:lnSpc>
                    <a:spcBef>
                      <a:spcPts val="500"/>
                    </a:spcBef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5pPr>
                  <a:lvl6pPr marL="25146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6pPr>
                  <a:lvl7pPr marL="29718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7pPr>
                  <a:lvl8pPr marL="34290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8pPr>
                  <a:lvl9pPr marL="3886200" indent="-228600" eaLnBrk="0" fontAlgn="base" hangingPunct="0">
                    <a:lnSpc>
                      <a:spcPct val="90000"/>
                    </a:lnSpc>
                    <a:spcBef>
                      <a:spcPts val="500"/>
                    </a:spcBef>
                    <a:spcAft>
                      <a:spcPct val="0"/>
                    </a:spcAft>
                    <a:buFont typeface="Arial" panose="020B0604020202020204" pitchFamily="34" charset="0"/>
                    <a:buChar char="•"/>
                    <a:defRPr>
                      <a:solidFill>
                        <a:schemeClr val="tx1"/>
                      </a:solidFill>
                      <a:latin typeface="Calibri" panose="020F0502020204030204" pitchFamily="34" charset="0"/>
                    </a:defRPr>
                  </a:lvl9pPr>
                </a:lstStyle>
                <a:p>
                  <a:pPr>
                    <a:lnSpc>
                      <a:spcPct val="100000"/>
                    </a:lnSpc>
                    <a:spcBef>
                      <a:spcPct val="0"/>
                    </a:spcBef>
                    <a:buFontTx/>
                    <a:buNone/>
                  </a:pPr>
                  <a:endParaRPr lang="en-US" altLang="en-US" sz="1800">
                    <a:latin typeface="Cambria" panose="02040503050406030204" pitchFamily="18" charset="0"/>
                  </a:endParaRPr>
                </a:p>
              </p:txBody>
            </p:sp>
          </p:grpSp>
          <p:sp>
            <p:nvSpPr>
              <p:cNvPr id="64545" name="Text Box 55">
                <a:extLst>
                  <a:ext uri="{FF2B5EF4-FFF2-40B4-BE49-F238E27FC236}">
                    <a16:creationId xmlns="" xmlns:a16="http://schemas.microsoft.com/office/drawing/2014/main" id="{581BDE7A-53DD-41FC-B992-1572ACDE5075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376" y="2448"/>
                <a:ext cx="400" cy="2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</a:rPr>
                  <a:t>r</a:t>
                </a:r>
                <a:r>
                  <a:rPr lang="en-US" altLang="en-US" sz="2400" baseline="-25000">
                    <a:latin typeface="Cambria" panose="02040503050406030204" pitchFamily="18" charset="0"/>
                  </a:rPr>
                  <a:t>n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  <p:sp>
            <p:nvSpPr>
              <p:cNvPr id="64546" name="Text Box 56">
                <a:extLst>
                  <a:ext uri="{FF2B5EF4-FFF2-40B4-BE49-F238E27FC236}">
                    <a16:creationId xmlns="" xmlns:a16="http://schemas.microsoft.com/office/drawing/2014/main" id="{E6BE6966-61D9-4ECE-A04C-1D7FC4D7326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952" y="2448"/>
                <a:ext cx="576" cy="28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>
                  <a:lnSpc>
                    <a:spcPct val="100000"/>
                  </a:lnSpc>
                  <a:spcBef>
                    <a:spcPct val="50000"/>
                  </a:spcBef>
                  <a:buFontTx/>
                  <a:buNone/>
                </a:pPr>
                <a:r>
                  <a:rPr lang="en-US" altLang="en-US" sz="2400">
                    <a:latin typeface="Cambria" panose="02040503050406030204" pitchFamily="18" charset="0"/>
                  </a:rPr>
                  <a:t>jx</a:t>
                </a:r>
                <a:r>
                  <a:rPr lang="en-US" altLang="en-US" sz="2400" baseline="-25000">
                    <a:latin typeface="Cambria" panose="02040503050406030204" pitchFamily="18" charset="0"/>
                  </a:rPr>
                  <a:t>n</a:t>
                </a:r>
                <a:endParaRPr lang="en-US" altLang="en-US" sz="2400">
                  <a:latin typeface="Cambria" panose="02040503050406030204" pitchFamily="18" charset="0"/>
                </a:endParaRPr>
              </a:p>
            </p:txBody>
          </p:sp>
        </p:grpSp>
        <p:sp>
          <p:nvSpPr>
            <p:cNvPr id="64541" name="Line 57">
              <a:extLst>
                <a:ext uri="{FF2B5EF4-FFF2-40B4-BE49-F238E27FC236}">
                  <a16:creationId xmlns="" xmlns:a16="http://schemas.microsoft.com/office/drawing/2014/main" id="{02713408-FCF7-4737-9388-A79BBDB4D6E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3" y="1680"/>
              <a:ext cx="1739" cy="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  <p:sp>
          <p:nvSpPr>
            <p:cNvPr id="64542" name="Line 58">
              <a:extLst>
                <a:ext uri="{FF2B5EF4-FFF2-40B4-BE49-F238E27FC236}">
                  <a16:creationId xmlns="" xmlns:a16="http://schemas.microsoft.com/office/drawing/2014/main" id="{F363F42C-55EA-48E6-8C38-C3EDC1C88AA2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112" y="1360"/>
              <a:ext cx="0" cy="320"/>
            </a:xfrm>
            <a:prstGeom prst="line">
              <a:avLst/>
            </a:prstGeom>
            <a:noFill/>
            <a:ln w="28575" cap="sq">
              <a:solidFill>
                <a:schemeClr val="tx1"/>
              </a:solidFill>
              <a:round/>
              <a:headEnd type="none" w="sm" len="sm"/>
              <a:tailEnd type="none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endParaRPr lang="en-US">
                <a:latin typeface="Cambria" panose="02040503050406030204" pitchFamily="18" charset="0"/>
              </a:endParaRPr>
            </a:p>
          </p:txBody>
        </p:sp>
      </p:grpSp>
      <p:sp>
        <p:nvSpPr>
          <p:cNvPr id="127036" name="Text Box 60">
            <a:extLst>
              <a:ext uri="{FF2B5EF4-FFF2-40B4-BE49-F238E27FC236}">
                <a16:creationId xmlns="" xmlns:a16="http://schemas.microsoft.com/office/drawing/2014/main" id="{6C2A152E-A1B4-4778-85F6-EBC5549BB8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9029" y="2749148"/>
            <a:ext cx="2095334" cy="1016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 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= r’</a:t>
            </a:r>
            <a:r>
              <a:rPr lang="en-US" altLang="en-US" sz="2400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  = </a:t>
            </a:r>
            <a:r>
              <a:rPr lang="en-US" altLang="en-US" sz="2400" dirty="0" err="1">
                <a:latin typeface="Cambria" panose="02040503050406030204" pitchFamily="18" charset="0"/>
              </a:rPr>
              <a:t>r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/ 2</a:t>
            </a:r>
            <a:endParaRPr lang="en-US" altLang="en-US" sz="2400" baseline="-25000" dirty="0">
              <a:latin typeface="Cambria" panose="02040503050406030204" pitchFamily="18" charset="0"/>
            </a:endParaRPr>
          </a:p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1 =</a:t>
            </a:r>
            <a:r>
              <a:rPr lang="en-US" altLang="en-US" sz="2400" dirty="0">
                <a:latin typeface="Cambria" panose="02040503050406030204" pitchFamily="18" charset="0"/>
                <a:sym typeface="Symbol" panose="05050102010706020507" pitchFamily="18" charset="2"/>
              </a:rPr>
              <a:t> x’</a:t>
            </a:r>
            <a:r>
              <a:rPr lang="en-US" altLang="en-US" sz="2400" baseline="-25000" dirty="0">
                <a:latin typeface="Cambria" panose="02040503050406030204" pitchFamily="18" charset="0"/>
                <a:sym typeface="Symbol" panose="05050102010706020507" pitchFamily="18" charset="2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 = </a:t>
            </a:r>
            <a:r>
              <a:rPr lang="en-US" altLang="en-US" sz="2400" dirty="0" err="1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 err="1">
                <a:latin typeface="Cambria" panose="02040503050406030204" pitchFamily="18" charset="0"/>
              </a:rPr>
              <a:t>n</a:t>
            </a:r>
            <a:r>
              <a:rPr lang="en-US" altLang="en-US" sz="2400" dirty="0">
                <a:latin typeface="Cambria" panose="02040503050406030204" pitchFamily="18" charset="0"/>
              </a:rPr>
              <a:t>/ 2</a:t>
            </a:r>
          </a:p>
        </p:txBody>
      </p:sp>
      <p:sp>
        <p:nvSpPr>
          <p:cNvPr id="127039" name="Text Box 63">
            <a:extLst>
              <a:ext uri="{FF2B5EF4-FFF2-40B4-BE49-F238E27FC236}">
                <a16:creationId xmlns="" xmlns:a16="http://schemas.microsoft.com/office/drawing/2014/main" id="{23C1639C-5EC9-4FF5-8DB6-516C48B10F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9029" y="3883727"/>
            <a:ext cx="2095334" cy="1016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r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dirty="0">
                <a:latin typeface="Cambria" panose="02040503050406030204" pitchFamily="18" charset="0"/>
              </a:rPr>
              <a:t>=  r’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/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k</a:t>
            </a:r>
            <a:r>
              <a:rPr lang="en-US" altLang="en-US" sz="2400" baseline="30000" dirty="0">
                <a:latin typeface="Cambria" panose="02040503050406030204" pitchFamily="18" charset="0"/>
              </a:rPr>
              <a:t>2</a:t>
            </a:r>
            <a:endParaRPr lang="en-US" altLang="en-US" sz="2400" dirty="0">
              <a:latin typeface="Cambria" panose="02040503050406030204" pitchFamily="18" charset="0"/>
            </a:endParaRPr>
          </a:p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dirty="0">
                <a:latin typeface="Cambria" panose="02040503050406030204" pitchFamily="18" charset="0"/>
              </a:rPr>
              <a:t>x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 </a:t>
            </a:r>
            <a:r>
              <a:rPr lang="en-US" altLang="en-US" sz="2400" dirty="0">
                <a:latin typeface="Cambria" panose="02040503050406030204" pitchFamily="18" charset="0"/>
              </a:rPr>
              <a:t>=  x’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2</a:t>
            </a:r>
            <a:r>
              <a:rPr lang="en-US" altLang="en-US" sz="2400" dirty="0">
                <a:latin typeface="Cambria" panose="02040503050406030204" pitchFamily="18" charset="0"/>
              </a:rPr>
              <a:t>/</a:t>
            </a:r>
            <a:r>
              <a:rPr lang="en-US" altLang="en-US" sz="2400" baseline="-25000" dirty="0">
                <a:latin typeface="Cambria" panose="02040503050406030204" pitchFamily="18" charset="0"/>
              </a:rPr>
              <a:t>  </a:t>
            </a:r>
            <a:r>
              <a:rPr lang="en-US" altLang="en-US" sz="2400" dirty="0">
                <a:latin typeface="Cambria" panose="02040503050406030204" pitchFamily="18" charset="0"/>
              </a:rPr>
              <a:t>k</a:t>
            </a:r>
            <a:r>
              <a:rPr lang="en-US" altLang="en-US" sz="2400" baseline="30000" dirty="0">
                <a:latin typeface="Cambria" panose="02040503050406030204" pitchFamily="18" charset="0"/>
              </a:rPr>
              <a:t>2</a:t>
            </a:r>
            <a:endParaRPr lang="en-US" altLang="en-US" sz="2400" baseline="-25000" dirty="0">
              <a:latin typeface="Cambria" panose="02040503050406030204" pitchFamily="18" charset="0"/>
            </a:endParaRPr>
          </a:p>
        </p:txBody>
      </p:sp>
      <p:sp>
        <p:nvSpPr>
          <p:cNvPr id="127041" name="Line 65">
            <a:extLst>
              <a:ext uri="{FF2B5EF4-FFF2-40B4-BE49-F238E27FC236}">
                <a16:creationId xmlns="" xmlns:a16="http://schemas.microsoft.com/office/drawing/2014/main" id="{7314F32F-CA2A-4B73-A71C-52B17C989718}"/>
              </a:ext>
            </a:extLst>
          </p:cNvPr>
          <p:cNvSpPr>
            <a:spLocks noChangeShapeType="1"/>
          </p:cNvSpPr>
          <p:nvPr/>
        </p:nvSpPr>
        <p:spPr bwMode="auto">
          <a:xfrm>
            <a:off x="6857999" y="3779875"/>
            <a:ext cx="304800" cy="0"/>
          </a:xfrm>
          <a:prstGeom prst="line">
            <a:avLst/>
          </a:prstGeom>
          <a:noFill/>
          <a:ln w="76200" cap="sq">
            <a:solidFill>
              <a:srgbClr val="0C0CF4"/>
            </a:solidFill>
            <a:round/>
            <a:headEnd type="none" w="sm" len="sm"/>
            <a:tailEnd type="triangle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en-US">
              <a:latin typeface="Cambria" panose="02040503050406030204" pitchFamily="18" charset="0"/>
            </a:endParaRPr>
          </a:p>
        </p:txBody>
      </p:sp>
      <p:sp>
        <p:nvSpPr>
          <p:cNvPr id="127042" name="AutoShape 66">
            <a:extLst>
              <a:ext uri="{FF2B5EF4-FFF2-40B4-BE49-F238E27FC236}">
                <a16:creationId xmlns="" xmlns:a16="http://schemas.microsoft.com/office/drawing/2014/main" id="{FD852C89-3BAE-44FE-A3EA-DC0265A8E181}"/>
              </a:ext>
            </a:extLst>
          </p:cNvPr>
          <p:cNvSpPr>
            <a:spLocks/>
          </p:cNvSpPr>
          <p:nvPr/>
        </p:nvSpPr>
        <p:spPr bwMode="auto">
          <a:xfrm rot="10800000">
            <a:off x="7259635" y="2808288"/>
            <a:ext cx="192297" cy="2057400"/>
          </a:xfrm>
          <a:prstGeom prst="rightBrace">
            <a:avLst>
              <a:gd name="adj1" fmla="val 112500"/>
              <a:gd name="adj2" fmla="val 50000"/>
            </a:avLst>
          </a:prstGeom>
          <a:noFill/>
          <a:ln w="12700" cap="sq">
            <a:solidFill>
              <a:srgbClr val="0C0CF4"/>
            </a:solidFill>
            <a:round/>
            <a:headEnd type="none" w="sm" len="sm"/>
            <a:tailEnd type="none" w="sm" len="sm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Cambria" panose="02040503050406030204" pitchFamily="18" charset="0"/>
            </a:endParaRPr>
          </a:p>
        </p:txBody>
      </p:sp>
      <p:sp>
        <p:nvSpPr>
          <p:cNvPr id="127043" name="Text Box 67">
            <a:extLst>
              <a:ext uri="{FF2B5EF4-FFF2-40B4-BE49-F238E27FC236}">
                <a16:creationId xmlns="" xmlns:a16="http://schemas.microsoft.com/office/drawing/2014/main" id="{09AF885E-3172-4D28-A7FE-4851AF75B1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6275" y="5577057"/>
            <a:ext cx="4901141" cy="830997"/>
          </a:xfrm>
          <a:prstGeom prst="rect">
            <a:avLst/>
          </a:prstGeom>
          <a:solidFill>
            <a:srgbClr val="EAEAEA"/>
          </a:solidFill>
          <a:ln w="12700" cap="sq">
            <a:solidFill>
              <a:schemeClr val="tx1"/>
            </a:solidFill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thất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MBA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ngắn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mạch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=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tổn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thất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dây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quấn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: 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solidFill>
                  <a:srgbClr val="FF0000"/>
                </a:solidFill>
                <a:latin typeface="Cambria" panose="02040503050406030204" pitchFamily="18" charset="0"/>
              </a:rPr>
              <a:t>n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</a:rPr>
              <a:t>= </a:t>
            </a:r>
            <a:r>
              <a:rPr lang="en-US" altLang="en-US" sz="2400" b="1" dirty="0">
                <a:solidFill>
                  <a:srgbClr val="FF0000"/>
                </a:solidFill>
                <a:latin typeface="Cambria" panose="020405030504060302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 dirty="0" err="1">
                <a:solidFill>
                  <a:srgbClr val="FF0000"/>
                </a:solidFill>
                <a:latin typeface="Cambria" panose="02040503050406030204" pitchFamily="18" charset="0"/>
              </a:rPr>
              <a:t>P</a:t>
            </a:r>
            <a:r>
              <a:rPr lang="en-US" altLang="en-US" sz="2400" b="1" baseline="-25000" dirty="0" err="1">
                <a:solidFill>
                  <a:srgbClr val="FF0000"/>
                </a:solidFill>
                <a:latin typeface="Cambria" panose="02040503050406030204" pitchFamily="18" charset="0"/>
              </a:rPr>
              <a:t>Cu</a:t>
            </a:r>
            <a:r>
              <a:rPr lang="en-US" altLang="en-US" sz="1800" b="1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</a:p>
        </p:txBody>
      </p: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A6DC0FF7-4B78-4754-90D6-B7F0CF9B37E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THÍ NGHIỆM NGẮN MẠCH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MBA 3 PHA ( I</a:t>
            </a:r>
            <a:r>
              <a:rPr lang="en-US" sz="28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n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</a:rPr>
              <a:t> = I</a:t>
            </a:r>
            <a:r>
              <a:rPr lang="en-US" sz="2800" b="1" baseline="-25000" dirty="0">
                <a:solidFill>
                  <a:srgbClr val="C00000"/>
                </a:solidFill>
                <a:latin typeface="Cambria" panose="02040503050406030204" pitchFamily="18" charset="0"/>
              </a:rPr>
              <a:t>1đm </a:t>
            </a:r>
            <a:r>
              <a:rPr lang="en-US" sz="2800" b="1" dirty="0" smtClean="0">
                <a:solidFill>
                  <a:srgbClr val="C00000"/>
                </a:solidFill>
                <a:latin typeface="Cambria" panose="02040503050406030204" pitchFamily="18" charset="0"/>
              </a:rPr>
              <a:t>)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8" name="Straight Connector 37">
            <a:extLst>
              <a:ext uri="{FF2B5EF4-FFF2-40B4-BE49-F238E27FC236}">
                <a16:creationId xmlns="" xmlns:a16="http://schemas.microsoft.com/office/drawing/2014/main" id="{991A8E0E-6557-4D8A-9F4C-0CD37352E25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53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3108BA22-C6CC-4883-84DE-E1045E3100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88937D9A-FF3A-4201-8042-28239A710CB8}"/>
                  </a:ext>
                </a:extLst>
              </p:cNvPr>
              <p:cNvSpPr/>
              <p:nvPr/>
            </p:nvSpPr>
            <p:spPr>
              <a:xfrm>
                <a:off x="1722808" y="3760087"/>
                <a:ext cx="1384931" cy="920380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r</a:t>
                </a:r>
                <a:r>
                  <a:rPr lang="en-US" sz="2400" b="1" i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</a:t>
                </a:r>
                <a:r>
                  <a:rPr lang="en-US" sz="28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</m:sSub>
                      </m:num>
                      <m:den>
                        <m:r>
                          <a:rPr lang="en-US" sz="2800" b="1" i="1" smtClean="0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𝟑</m:t>
                        </m:r>
                        <m:sSubSup>
                          <m:sSubSupPr>
                            <m:ctrlPr>
                              <a:rPr lang="en-US" sz="28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  <m:sup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</m:den>
                    </m:f>
                  </m:oMath>
                </a14:m>
                <a:endParaRPr lang="en-US" sz="1200" dirty="0">
                  <a:latin typeface="Cambria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88937D9A-FF3A-4201-8042-28239A710CB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2808" y="3760087"/>
                <a:ext cx="1384931" cy="920380"/>
              </a:xfrm>
              <a:prstGeom prst="rect">
                <a:avLst/>
              </a:prstGeom>
              <a:blipFill>
                <a:blip r:embed="rId4"/>
                <a:stretch>
                  <a:fillRect l="-925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5BD2E7E2-9887-4FB1-A9D2-8D78D50B0264}"/>
                  </a:ext>
                </a:extLst>
              </p:cNvPr>
              <p:cNvSpPr/>
              <p:nvPr/>
            </p:nvSpPr>
            <p:spPr>
              <a:xfrm>
                <a:off x="1722808" y="2685943"/>
                <a:ext cx="1390337" cy="1000787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squar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z</a:t>
                </a:r>
                <a:r>
                  <a:rPr lang="en-US" sz="2400" b="1" i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</a:t>
                </a:r>
                <a:r>
                  <a:rPr lang="en-US" sz="28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32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32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</m:sSub>
                      </m:den>
                    </m:f>
                  </m:oMath>
                </a14:m>
                <a:endParaRPr lang="en-US" sz="1200" dirty="0">
                  <a:latin typeface="Cambria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5BD2E7E2-9887-4FB1-A9D2-8D78D50B026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2808" y="2685943"/>
                <a:ext cx="1390337" cy="1000787"/>
              </a:xfrm>
              <a:prstGeom prst="rect">
                <a:avLst/>
              </a:prstGeom>
              <a:blipFill>
                <a:blip r:embed="rId5"/>
                <a:stretch>
                  <a:fillRect l="-92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>
                <a:extLst>
                  <a:ext uri="{FF2B5EF4-FFF2-40B4-BE49-F238E27FC236}">
                    <a16:creationId xmlns="" xmlns:a16="http://schemas.microsoft.com/office/drawing/2014/main" id="{44481982-57C9-4AB7-AB94-410FF3E92B08}"/>
                  </a:ext>
                </a:extLst>
              </p:cNvPr>
              <p:cNvSpPr/>
              <p:nvPr/>
            </p:nvSpPr>
            <p:spPr>
              <a:xfrm>
                <a:off x="3913374" y="3189705"/>
                <a:ext cx="2764988" cy="1030539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800" b="1" i="1" dirty="0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x</a:t>
                </a:r>
                <a:r>
                  <a:rPr lang="en-US" sz="2400" b="1" i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np</a:t>
                </a:r>
                <a:r>
                  <a:rPr lang="en-US" sz="28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b="1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radPr>
                      <m:deg/>
                      <m:e>
                        <m:sSubSup>
                          <m:sSubSupPr>
                            <m:ctrlPr>
                              <a:rPr lang="en-US" sz="28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28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𝒁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  <m:sup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  <m:sSubSup>
                          <m:sSubSupPr>
                            <m:ctrlPr>
                              <a:rPr lang="en-US" sz="28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Sup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 − 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𝒑</m:t>
                            </m:r>
                          </m:sub>
                          <m:sup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p>
                        </m:sSubSup>
                      </m:e>
                    </m:rad>
                  </m:oMath>
                </a14:m>
                <a:endParaRPr lang="en-US" sz="1200" dirty="0">
                  <a:latin typeface="Cambria" panose="020405030504060302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4" name="Rectangle 3">
                <a:extLst>
                  <a:ext uri="{FF2B5EF4-FFF2-40B4-BE49-F238E27FC236}">
                    <a16:creationId xmlns:a16="http://schemas.microsoft.com/office/drawing/2014/main" id="{44481982-57C9-4AB7-AB94-410FF3E92B0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13374" y="3189705"/>
                <a:ext cx="2764988" cy="1030539"/>
              </a:xfrm>
              <a:prstGeom prst="rect">
                <a:avLst/>
              </a:prstGeom>
              <a:blipFill>
                <a:blip r:embed="rId6"/>
                <a:stretch>
                  <a:fillRect l="-46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="" xmlns:a16="http://schemas.microsoft.com/office/drawing/2014/main" id="{7284D005-F831-4AB0-B75B-76058075FBED}"/>
                  </a:ext>
                </a:extLst>
              </p:cNvPr>
              <p:cNvSpPr/>
              <p:nvPr/>
            </p:nvSpPr>
            <p:spPr>
              <a:xfrm>
                <a:off x="1184025" y="5516245"/>
                <a:ext cx="5063566" cy="1000787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b="1" i="1" dirty="0" err="1"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cosφ</a:t>
                </a:r>
                <a:r>
                  <a:rPr lang="en-US" sz="2400" b="1" i="1" baseline="-25000" dirty="0" err="1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n</a:t>
                </a:r>
                <a:r>
                  <a:rPr lang="en-US" sz="24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𝒓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𝒛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4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</a:t>
                </a:r>
                <a:r>
                  <a:rPr lang="en-US" sz="32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=</a:t>
                </a:r>
                <a14:m>
                  <m:oMath xmlns:m="http://schemas.openxmlformats.org/officeDocument/2006/math">
                    <m:r>
                      <a:rPr lang="en-US" sz="32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 </m:t>
                    </m:r>
                    <m:f>
                      <m:fPr>
                        <m:ctrlPr>
                          <a:rPr lang="en-US" sz="3200" b="1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𝒏𝒑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𝟑</m:t>
                            </m:r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𝒏𝒑</m:t>
                            </m:r>
                          </m:sub>
                        </m:sSub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 .  </m:t>
                            </m:r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𝒏𝒑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3200" b="1" i="1" dirty="0">
                    <a:effectLst/>
                    <a:latin typeface="Cambria" panose="02040503050406030204" pitchFamily="18" charset="0"/>
                    <a:ea typeface="Times New Roman" panose="02020603050405020304" pitchFamily="18" charset="0"/>
                    <a:cs typeface="Calibri" panose="020F0502020204030204" pitchFamily="34" charset="0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3200" b="1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𝑷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num>
                      <m:den>
                        <m:rad>
                          <m:radPr>
                            <m:degHide m:val="on"/>
                            <m:ctrlPr>
                              <a:rPr lang="en-US" sz="32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𝟑</m:t>
                            </m:r>
                          </m:e>
                        </m:rad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 </m:t>
                        </m:r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  <m:r>
                          <a:rPr lang="en-US" sz="32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 .  </m:t>
                        </m:r>
                        <m:sSub>
                          <m:sSubPr>
                            <m:ctrlPr>
                              <a:rPr lang="en-US" sz="32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𝑰</m:t>
                            </m:r>
                          </m:e>
                          <m:sub>
                            <m:r>
                              <a:rPr lang="en-US" sz="32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𝒏</m:t>
                            </m:r>
                          </m:sub>
                        </m:sSub>
                      </m:den>
                    </m:f>
                  </m:oMath>
                </a14:m>
                <a:endParaRPr lang="en-US" sz="110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7284D005-F831-4AB0-B75B-76058075FBED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84025" y="5516245"/>
                <a:ext cx="5063566" cy="1000787"/>
              </a:xfrm>
              <a:prstGeom prst="rect">
                <a:avLst/>
              </a:prstGeom>
              <a:blipFill>
                <a:blip r:embed="rId7"/>
                <a:stretch>
                  <a:fillRect l="-180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99585298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127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27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70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70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7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70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7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27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270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70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12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000" grpId="0" animBg="1"/>
      <p:bldP spid="127004" grpId="0" animBg="1"/>
      <p:bldP spid="127005" grpId="0" animBg="1"/>
      <p:bldP spid="127008" grpId="0" animBg="1"/>
      <p:bldP spid="127036" grpId="0" animBg="1"/>
      <p:bldP spid="127039" grpId="0" animBg="1"/>
      <p:bldP spid="127041" grpId="0" animBg="1"/>
      <p:bldP spid="127042" grpId="0" animBg="1"/>
      <p:bldP spid="127043" grpId="0" animBg="1"/>
      <p:bldP spid="2" grpId="0" animBg="1"/>
      <p:bldP spid="3" grpId="0" animBg="1"/>
      <p:bldP spid="4" grpId="0" animBg="1"/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="" xmlns:a16="http://schemas.microsoft.com/office/drawing/2014/main" id="{BBC23777-E94D-456A-BA51-F88278E6FE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3" name="Rectangle 4">
            <a:extLst>
              <a:ext uri="{FF2B5EF4-FFF2-40B4-BE49-F238E27FC236}">
                <a16:creationId xmlns="" xmlns:a16="http://schemas.microsoft.com/office/drawing/2014/main" id="{97DA98CF-F400-440D-8C74-BD9D15F305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226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4" name="Rectangle 5">
            <a:extLst>
              <a:ext uri="{FF2B5EF4-FFF2-40B4-BE49-F238E27FC236}">
                <a16:creationId xmlns="" xmlns:a16="http://schemas.microsoft.com/office/drawing/2014/main" id="{3C5CBDB8-0240-46C2-B854-543DA9FDFE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32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5" name="Rectangle 39">
            <a:extLst>
              <a:ext uri="{FF2B5EF4-FFF2-40B4-BE49-F238E27FC236}">
                <a16:creationId xmlns="" xmlns:a16="http://schemas.microsoft.com/office/drawing/2014/main" id="{205A2FAD-EE42-4271-ADFA-D01C2E84EC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32163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6" name="Rectangle 44">
            <a:extLst>
              <a:ext uri="{FF2B5EF4-FFF2-40B4-BE49-F238E27FC236}">
                <a16:creationId xmlns="" xmlns:a16="http://schemas.microsoft.com/office/drawing/2014/main" id="{1C54ADB5-6D46-430C-8093-F1928D003F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226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7" name="Rectangle 46">
            <a:extLst>
              <a:ext uri="{FF2B5EF4-FFF2-40B4-BE49-F238E27FC236}">
                <a16:creationId xmlns="" xmlns:a16="http://schemas.microsoft.com/office/drawing/2014/main" id="{AA2B9364-54F5-4D70-AF30-91B68C49B12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3369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8" name="Rectangle 53">
            <a:extLst>
              <a:ext uri="{FF2B5EF4-FFF2-40B4-BE49-F238E27FC236}">
                <a16:creationId xmlns="" xmlns:a16="http://schemas.microsoft.com/office/drawing/2014/main" id="{DFB7BDAC-4CE7-4D5B-9DD3-64908C9780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-184150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69" name="Rectangle 56">
            <a:extLst>
              <a:ext uri="{FF2B5EF4-FFF2-40B4-BE49-F238E27FC236}">
                <a16:creationId xmlns="" xmlns:a16="http://schemas.microsoft.com/office/drawing/2014/main" id="{65F6F7AF-6B2D-4406-954D-9B0120E97A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226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sp>
        <p:nvSpPr>
          <p:cNvPr id="66570" name="Rectangle 58">
            <a:extLst>
              <a:ext uri="{FF2B5EF4-FFF2-40B4-BE49-F238E27FC236}">
                <a16:creationId xmlns="" xmlns:a16="http://schemas.microsoft.com/office/drawing/2014/main" id="{F4B3758E-48FD-4996-826E-99923F9D5E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3222625"/>
            <a:ext cx="184150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sz="1800">
              <a:latin typeface="Arial" panose="020B0604020202020204" pitchFamily="34" charset="0"/>
            </a:endParaRPr>
          </a:p>
        </p:txBody>
      </p:sp>
      <p:grpSp>
        <p:nvGrpSpPr>
          <p:cNvPr id="66571" name="Group 1">
            <a:extLst>
              <a:ext uri="{FF2B5EF4-FFF2-40B4-BE49-F238E27FC236}">
                <a16:creationId xmlns="" xmlns:a16="http://schemas.microsoft.com/office/drawing/2014/main" id="{B205DD78-9C2C-41F4-8DD0-FDE4AA380408}"/>
              </a:ext>
            </a:extLst>
          </p:cNvPr>
          <p:cNvGrpSpPr>
            <a:grpSpLocks/>
          </p:cNvGrpSpPr>
          <p:nvPr/>
        </p:nvGrpSpPr>
        <p:grpSpPr bwMode="auto">
          <a:xfrm>
            <a:off x="1676400" y="963613"/>
            <a:ext cx="8144193" cy="5741988"/>
            <a:chOff x="990600" y="1066800"/>
            <a:chExt cx="7567613" cy="5638801"/>
          </a:xfrm>
        </p:grpSpPr>
        <p:sp>
          <p:nvSpPr>
            <p:cNvPr id="66576" name="Text Box 40">
              <a:extLst>
                <a:ext uri="{FF2B5EF4-FFF2-40B4-BE49-F238E27FC236}">
                  <a16:creationId xmlns="" xmlns:a16="http://schemas.microsoft.com/office/drawing/2014/main" id="{683DD11E-EE6D-47AA-8EB1-D1992660242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214813" y="1676400"/>
              <a:ext cx="4343400" cy="453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AEAEA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609600" indent="-6096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 dirty="0">
                  <a:latin typeface="Cambria" panose="02040503050406030204" pitchFamily="18" charset="0"/>
                </a:rPr>
                <a:t>V</a:t>
              </a:r>
              <a:r>
                <a:rPr lang="en-US" altLang="en-US" sz="2400" baseline="-25000" dirty="0">
                  <a:latin typeface="Cambria" panose="02040503050406030204" pitchFamily="18" charset="0"/>
                </a:rPr>
                <a:t>2</a:t>
              </a:r>
              <a:r>
                <a:rPr lang="en-US" altLang="en-US" sz="2400" dirty="0">
                  <a:latin typeface="Cambria" panose="02040503050406030204" pitchFamily="18" charset="0"/>
                </a:rPr>
                <a:t> :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thứ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khi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có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tải</a:t>
              </a:r>
              <a:endParaRPr lang="en-US" altLang="en-US" sz="2400" dirty="0">
                <a:latin typeface="Cambria" panose="02040503050406030204" pitchFamily="18" charset="0"/>
              </a:endParaRPr>
            </a:p>
          </p:txBody>
        </p:sp>
        <p:sp>
          <p:nvSpPr>
            <p:cNvPr id="66577" name="Text Box 41">
              <a:extLst>
                <a:ext uri="{FF2B5EF4-FFF2-40B4-BE49-F238E27FC236}">
                  <a16:creationId xmlns="" xmlns:a16="http://schemas.microsoft.com/office/drawing/2014/main" id="{AC20F9CF-A5A4-4FF6-8416-827D9199ED8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90600" y="1066800"/>
              <a:ext cx="5638800" cy="461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AEAEA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marL="609600" indent="-609600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50000"/>
                </a:spcBef>
                <a:buFontTx/>
                <a:buNone/>
              </a:pP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Độ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biến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thiên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thứ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:</a:t>
              </a:r>
            </a:p>
          </p:txBody>
        </p:sp>
        <p:sp>
          <p:nvSpPr>
            <p:cNvPr id="66578" name="Rectangle 42">
              <a:extLst>
                <a:ext uri="{FF2B5EF4-FFF2-40B4-BE49-F238E27FC236}">
                  <a16:creationId xmlns="" xmlns:a16="http://schemas.microsoft.com/office/drawing/2014/main" id="{36F210BF-CE5B-403D-A266-6CCF77E5C9F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5213" y="2262516"/>
              <a:ext cx="5608029" cy="453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Symbol" panose="05050102010706020507" pitchFamily="18" charset="2"/>
                <a:buNone/>
              </a:pPr>
              <a:r>
                <a:rPr lang="en-US" altLang="en-US" sz="2400" b="1" dirty="0" err="1">
                  <a:latin typeface="Cambria" panose="02040503050406030204" pitchFamily="18" charset="0"/>
                </a:rPr>
                <a:t>Độ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biến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thiên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thứ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cấp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phần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trăm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: </a:t>
              </a:r>
            </a:p>
          </p:txBody>
        </p:sp>
        <p:sp>
          <p:nvSpPr>
            <p:cNvPr id="66581" name="Rectangle 47">
              <a:extLst>
                <a:ext uri="{FF2B5EF4-FFF2-40B4-BE49-F238E27FC236}">
                  <a16:creationId xmlns="" xmlns:a16="http://schemas.microsoft.com/office/drawing/2014/main" id="{C8521937-F567-41EF-BE4A-127E9718AE2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572000" y="4345316"/>
              <a:ext cx="3314233" cy="453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Symbol" panose="05050102010706020507" pitchFamily="18" charset="2"/>
                <a:buNone/>
              </a:pPr>
              <a:r>
                <a:rPr lang="en-US" altLang="en-US" sz="2400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ngắn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mạch</a:t>
              </a:r>
              <a:r>
                <a:rPr lang="en-US" altLang="en-US" sz="24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 err="1">
                  <a:latin typeface="Cambria" panose="02040503050406030204" pitchFamily="18" charset="0"/>
                </a:rPr>
                <a:t>V</a:t>
              </a:r>
              <a:r>
                <a:rPr lang="en-US" altLang="en-US" sz="2400" baseline="-25000" dirty="0" err="1">
                  <a:latin typeface="Cambria" panose="02040503050406030204" pitchFamily="18" charset="0"/>
                </a:rPr>
                <a:t>n</a:t>
              </a:r>
              <a:r>
                <a:rPr lang="en-US" altLang="en-US" sz="2400" baseline="-25000" dirty="0">
                  <a:latin typeface="Cambria" panose="02040503050406030204" pitchFamily="18" charset="0"/>
                </a:rPr>
                <a:t> </a:t>
              </a:r>
              <a:r>
                <a:rPr lang="en-US" altLang="en-US" sz="2400" dirty="0">
                  <a:latin typeface="Cambria" panose="02040503050406030204" pitchFamily="18" charset="0"/>
                </a:rPr>
                <a:t>(V) </a:t>
              </a:r>
            </a:p>
          </p:txBody>
        </p:sp>
        <p:sp>
          <p:nvSpPr>
            <p:cNvPr id="66582" name="Rectangle 48">
              <a:extLst>
                <a:ext uri="{FF2B5EF4-FFF2-40B4-BE49-F238E27FC236}">
                  <a16:creationId xmlns="" xmlns:a16="http://schemas.microsoft.com/office/drawing/2014/main" id="{482D8182-C1EF-4900-AF2E-D9BB10B4BF3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14438" y="3659516"/>
              <a:ext cx="5056073" cy="4533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12700" cap="sq">
                  <a:solidFill>
                    <a:schemeClr val="tx1"/>
                  </a:solidFill>
                  <a:miter lim="800000"/>
                  <a:headEnd type="none" w="sm" len="sm"/>
                  <a:tailEnd type="none" w="sm" len="sm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tabLst>
                  <a:tab pos="269875" algn="l"/>
                </a:tabLs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Symbol" panose="05050102010706020507" pitchFamily="18" charset="2"/>
                <a:buNone/>
              </a:pPr>
              <a:r>
                <a:rPr lang="en-US" altLang="en-US" sz="2400" b="1" dirty="0" err="1">
                  <a:latin typeface="Cambria" panose="02040503050406030204" pitchFamily="18" charset="0"/>
                </a:rPr>
                <a:t>Điện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áp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ngắn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mạch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phần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 smtClean="0">
                  <a:latin typeface="Cambria" panose="02040503050406030204" pitchFamily="18" charset="0"/>
                </a:rPr>
                <a:t>trăm</a:t>
              </a:r>
              <a:r>
                <a:rPr lang="en-US" altLang="en-US" sz="2400" b="1" dirty="0" smtClean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 err="1">
                  <a:latin typeface="Cambria" panose="02040503050406030204" pitchFamily="18" charset="0"/>
                </a:rPr>
                <a:t>V</a:t>
              </a:r>
              <a:r>
                <a:rPr lang="en-US" altLang="en-US" sz="2400" b="1" baseline="-25000" dirty="0" err="1">
                  <a:latin typeface="Cambria" panose="02040503050406030204" pitchFamily="18" charset="0"/>
                </a:rPr>
                <a:t>n</a:t>
              </a:r>
              <a:r>
                <a:rPr lang="en-US" altLang="en-US" sz="2400" b="1" baseline="-25000" dirty="0">
                  <a:latin typeface="Cambria" panose="02040503050406030204" pitchFamily="18" charset="0"/>
                </a:rPr>
                <a:t> </a:t>
              </a:r>
              <a:r>
                <a:rPr lang="en-US" altLang="en-US" sz="2400" b="1" dirty="0">
                  <a:latin typeface="Cambria" panose="02040503050406030204" pitchFamily="18" charset="0"/>
                </a:rPr>
                <a:t>(%) </a:t>
              </a:r>
            </a:p>
          </p:txBody>
        </p:sp>
        <p:grpSp>
          <p:nvGrpSpPr>
            <p:cNvPr id="66584" name="Group 54">
              <a:extLst>
                <a:ext uri="{FF2B5EF4-FFF2-40B4-BE49-F238E27FC236}">
                  <a16:creationId xmlns="" xmlns:a16="http://schemas.microsoft.com/office/drawing/2014/main" id="{4F77684F-E86C-40DF-969A-9865E14BED8B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06579" y="5411788"/>
              <a:ext cx="1920878" cy="498475"/>
              <a:chOff x="2335" y="3089"/>
              <a:chExt cx="1210" cy="314"/>
            </a:xfrm>
          </p:grpSpPr>
          <p:sp>
            <p:nvSpPr>
              <p:cNvPr id="66590" name="Rectangle 51">
                <a:extLst>
                  <a:ext uri="{FF2B5EF4-FFF2-40B4-BE49-F238E27FC236}">
                    <a16:creationId xmlns="" xmlns:a16="http://schemas.microsoft.com/office/drawing/2014/main" id="{ACB08EE2-9FC8-4859-AA14-CA7D9B76D32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582" y="3089"/>
                <a:ext cx="963" cy="2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tabLst>
                    <a:tab pos="269875" algn="l"/>
                  </a:tabLs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lnSpc>
                    <a:spcPct val="100000"/>
                  </a:lnSpc>
                  <a:spcBef>
                    <a:spcPct val="0"/>
                  </a:spcBef>
                  <a:buFont typeface="Symbol" panose="05050102010706020507" pitchFamily="18" charset="2"/>
                  <a:buNone/>
                </a:pP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là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hệ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số</a:t>
                </a:r>
                <a:r>
                  <a:rPr lang="en-US" altLang="en-US" sz="2400" dirty="0">
                    <a:latin typeface="Cambria" panose="020405030504060302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</a:rPr>
                  <a:t>tải</a:t>
                </a:r>
                <a:endParaRPr lang="en-US" altLang="en-US" sz="2400" dirty="0">
                  <a:latin typeface="Cambria" panose="02040503050406030204" pitchFamily="18" charset="0"/>
                </a:endParaRPr>
              </a:p>
            </p:txBody>
          </p:sp>
          <p:graphicFrame>
            <p:nvGraphicFramePr>
              <p:cNvPr id="66591" name="Object 52">
                <a:extLst>
                  <a:ext uri="{FF2B5EF4-FFF2-40B4-BE49-F238E27FC236}">
                    <a16:creationId xmlns="" xmlns:a16="http://schemas.microsoft.com/office/drawing/2014/main" id="{31D882F4-04D3-40CE-A369-F301D3AE5AF4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387709335"/>
                  </p:ext>
                </p:extLst>
              </p:nvPr>
            </p:nvGraphicFramePr>
            <p:xfrm>
              <a:off x="2335" y="3109"/>
              <a:ext cx="333" cy="294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286" name="Equation" r:id="rId4" imgW="203040" imgH="177480" progId="Equation.3">
                      <p:embed/>
                    </p:oleObj>
                  </mc:Choice>
                  <mc:Fallback>
                    <p:oleObj name="Equation" r:id="rId4" imgW="203040" imgH="177480" progId="Equation.3">
                      <p:embed/>
                      <p:pic>
                        <p:nvPicPr>
                          <p:cNvPr id="66591" name="Object 52">
                            <a:extLst>
                              <a:ext uri="{FF2B5EF4-FFF2-40B4-BE49-F238E27FC236}">
                                <a16:creationId xmlns="" xmlns:a16="http://schemas.microsoft.com/office/drawing/2014/main" id="{31D882F4-04D3-40CE-A369-F301D3AE5AF4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/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335" y="3109"/>
                            <a:ext cx="333" cy="294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66585" name="Object 55">
              <a:extLst>
                <a:ext uri="{FF2B5EF4-FFF2-40B4-BE49-F238E27FC236}">
                  <a16:creationId xmlns="" xmlns:a16="http://schemas.microsoft.com/office/drawing/2014/main" id="{2EC720B5-7416-4905-88C4-DA29D2FCC852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762261889"/>
                </p:ext>
              </p:extLst>
            </p:nvPr>
          </p:nvGraphicFramePr>
          <p:xfrm>
            <a:off x="4152900" y="5268033"/>
            <a:ext cx="1143211" cy="918234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87" name="Equation" r:id="rId6" imgW="558720" imgH="431640" progId="Equation.3">
                    <p:embed/>
                  </p:oleObj>
                </mc:Choice>
                <mc:Fallback>
                  <p:oleObj name="Equation" r:id="rId6" imgW="558720" imgH="431640" progId="Equation.3">
                    <p:embed/>
                    <p:pic>
                      <p:nvPicPr>
                        <p:cNvPr id="66585" name="Object 55">
                          <a:extLst>
                            <a:ext uri="{FF2B5EF4-FFF2-40B4-BE49-F238E27FC236}">
                              <a16:creationId xmlns="" xmlns:a16="http://schemas.microsoft.com/office/drawing/2014/main" id="{2EC720B5-7416-4905-88C4-DA29D2FCC852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52900" y="5268033"/>
                          <a:ext cx="1143211" cy="918234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66586" name="Object 57">
              <a:extLst>
                <a:ext uri="{FF2B5EF4-FFF2-40B4-BE49-F238E27FC236}">
                  <a16:creationId xmlns="" xmlns:a16="http://schemas.microsoft.com/office/drawing/2014/main" id="{DA210568-5FA1-4CA7-BB4B-71C1DD5C61CD}"/>
                </a:ext>
              </a:extLst>
            </p:cNvPr>
            <p:cNvGraphicFramePr>
              <a:graphicFrameLocks noChangeAspect="1"/>
            </p:cNvGraphicFramePr>
            <p:nvPr>
              <p:extLst>
                <p:ext uri="{D42A27DB-BD31-4B8C-83A1-F6EECF244321}">
                  <p14:modId xmlns:p14="http://schemas.microsoft.com/office/powerpoint/2010/main" val="3141143164"/>
                </p:ext>
              </p:extLst>
            </p:nvPr>
          </p:nvGraphicFramePr>
          <p:xfrm>
            <a:off x="5486737" y="5193398"/>
            <a:ext cx="1218441" cy="92914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288" name="Equation" r:id="rId8" imgW="571320" imgH="431640" progId="Equation.3">
                    <p:embed/>
                  </p:oleObj>
                </mc:Choice>
                <mc:Fallback>
                  <p:oleObj name="Equation" r:id="rId8" imgW="571320" imgH="431640" progId="Equation.3">
                    <p:embed/>
                    <p:pic>
                      <p:nvPicPr>
                        <p:cNvPr id="66586" name="Object 57">
                          <a:extLst>
                            <a:ext uri="{FF2B5EF4-FFF2-40B4-BE49-F238E27FC236}">
                              <a16:creationId xmlns="" xmlns:a16="http://schemas.microsoft.com/office/drawing/2014/main" id="{DA210568-5FA1-4CA7-BB4B-71C1DD5C61CD}"/>
                            </a:ext>
                          </a:extLst>
                        </p:cNvPr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9"/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486737" y="5193398"/>
                          <a:ext cx="1218441" cy="929147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66587" name="Group 62">
              <a:extLst>
                <a:ext uri="{FF2B5EF4-FFF2-40B4-BE49-F238E27FC236}">
                  <a16:creationId xmlns="" xmlns:a16="http://schemas.microsoft.com/office/drawing/2014/main" id="{D8A9FD2D-8805-4734-B8B4-DB668B5D8C4A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828800" y="6248401"/>
              <a:ext cx="4648200" cy="457200"/>
              <a:chOff x="2399" y="3360"/>
              <a:chExt cx="2928" cy="288"/>
            </a:xfrm>
          </p:grpSpPr>
          <p:graphicFrame>
            <p:nvGraphicFramePr>
              <p:cNvPr id="66588" name="Object 59">
                <a:extLst>
                  <a:ext uri="{FF2B5EF4-FFF2-40B4-BE49-F238E27FC236}">
                    <a16:creationId xmlns="" xmlns:a16="http://schemas.microsoft.com/office/drawing/2014/main" id="{07542777-B009-49CF-9A0D-810FB8B9DF90}"/>
                  </a:ext>
                </a:extLst>
              </p:cNvPr>
              <p:cNvGraphicFramePr>
                <a:graphicFrameLocks noChangeAspect="1"/>
              </p:cNvGraphicFramePr>
              <p:nvPr/>
            </p:nvGraphicFramePr>
            <p:xfrm>
              <a:off x="2869" y="3360"/>
              <a:ext cx="251" cy="288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6289" name="Equation" r:id="rId10" imgW="190335" imgH="215713" progId="Equation.3">
                      <p:embed/>
                    </p:oleObj>
                  </mc:Choice>
                  <mc:Fallback>
                    <p:oleObj name="Equation" r:id="rId10" imgW="190335" imgH="215713" progId="Equation.3">
                      <p:embed/>
                      <p:pic>
                        <p:nvPicPr>
                          <p:cNvPr id="66588" name="Object 59">
                            <a:extLst>
                              <a:ext uri="{FF2B5EF4-FFF2-40B4-BE49-F238E27FC236}">
                                <a16:creationId xmlns="" xmlns:a16="http://schemas.microsoft.com/office/drawing/2014/main" id="{07542777-B009-49CF-9A0D-810FB8B9DF90}"/>
                              </a:ext>
                            </a:extLst>
                          </p:cNvPr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11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2869" y="3360"/>
                            <a:ext cx="251" cy="28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rgbClr val="FFFFFF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</a:extLst>
                        </p:spPr>
                      </p:pic>
                    </p:oleObj>
                  </mc:Fallback>
                </mc:AlternateContent>
              </a:graphicData>
            </a:graphic>
          </p:graphicFrame>
          <p:sp>
            <p:nvSpPr>
              <p:cNvPr id="66589" name="Rectangle 61">
                <a:extLst>
                  <a:ext uri="{FF2B5EF4-FFF2-40B4-BE49-F238E27FC236}">
                    <a16:creationId xmlns="" xmlns:a16="http://schemas.microsoft.com/office/drawing/2014/main" id="{10D943F2-C5A3-4F67-81DD-B8AFDF8CD3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2399" y="3361"/>
                <a:ext cx="2928" cy="2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12700" cap="sq">
                    <a:solidFill>
                      <a:schemeClr val="tx1"/>
                    </a:solidFill>
                    <a:miter lim="800000"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anchor="ctr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just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  Cos       :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hệ</a:t>
                </a: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số</a:t>
                </a: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công</a:t>
                </a: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suất</a:t>
                </a: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của</a:t>
                </a:r>
                <a:r>
                  <a:rPr lang="en-US" altLang="en-US" sz="2400" dirty="0">
                    <a:latin typeface="Cambria" panose="020405030504060302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400" dirty="0" err="1">
                    <a:latin typeface="Cambria" panose="02040503050406030204" pitchFamily="18" charset="0"/>
                    <a:cs typeface="Times New Roman" panose="02020603050405020304" pitchFamily="18" charset="0"/>
                  </a:rPr>
                  <a:t>tải</a:t>
                </a:r>
                <a:endParaRPr lang="en-US" altLang="en-US" sz="2400" dirty="0">
                  <a:latin typeface="Cambria" panose="02040503050406030204" pitchFamily="18" charset="0"/>
                </a:endParaRPr>
              </a:p>
            </p:txBody>
          </p:sp>
        </p:grpSp>
      </p:grpSp>
      <p:sp>
        <p:nvSpPr>
          <p:cNvPr id="30" name="Title 1">
            <a:extLst>
              <a:ext uri="{FF2B5EF4-FFF2-40B4-BE49-F238E27FC236}">
                <a16:creationId xmlns="" xmlns:a16="http://schemas.microsoft.com/office/drawing/2014/main" id="{81A0C70F-D7FD-4AEB-AE6A-C52CDDC25513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ĐỘ BIẾN THIÊN ĐIỆN ÁP THỨ CẤP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31" name="Straight Connector 30">
            <a:extLst>
              <a:ext uri="{FF2B5EF4-FFF2-40B4-BE49-F238E27FC236}">
                <a16:creationId xmlns="" xmlns:a16="http://schemas.microsoft.com/office/drawing/2014/main" id="{8FD918BB-9742-4210-AF52-5A7627745B8F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6574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99968393-956F-40F1-B2B0-9A3747C845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" name="Rectangle 1">
                <a:extLst>
                  <a:ext uri="{FF2B5EF4-FFF2-40B4-BE49-F238E27FC236}">
                    <a16:creationId xmlns="" xmlns:a16="http://schemas.microsoft.com/office/drawing/2014/main" id="{5C42E457-D1E5-44D5-B6DE-C56B6B293B24}"/>
                  </a:ext>
                </a:extLst>
              </p:cNvPr>
              <p:cNvSpPr/>
              <p:nvPr/>
            </p:nvSpPr>
            <p:spPr>
              <a:xfrm>
                <a:off x="1917292" y="1587370"/>
                <a:ext cx="2657907" cy="461665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b="1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𝜟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2đ</m:t>
                          </m:r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𝒎</m:t>
                          </m:r>
                        </m:sub>
                      </m:sSub>
                      <m:r>
                        <a:rPr lang="en-US" sz="2400" b="0" i="0">
                          <a:latin typeface="Cambria Math" panose="02040503050406030204" pitchFamily="18" charset="0"/>
                        </a:rPr>
                        <m:t>− </m:t>
                      </m:r>
                      <m:sSub>
                        <m:sSubPr>
                          <m:ctrlPr>
                            <a:rPr lang="en-US" sz="2400" b="0" i="1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400" b="1" i="1">
                              <a:latin typeface="Cambria Math" panose="02040503050406030204" pitchFamily="18" charset="0"/>
                            </a:rPr>
                            <m:t>𝑽</m:t>
                          </m:r>
                        </m:e>
                        <m:sub>
                          <m:r>
                            <a:rPr lang="en-US" sz="2400" b="0" i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n-US" sz="2400" dirty="0"/>
              </a:p>
            </p:txBody>
          </p:sp>
        </mc:Choice>
        <mc:Fallback xmlns=""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5C42E457-D1E5-44D5-B6DE-C56B6B293B2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17292" y="1587370"/>
                <a:ext cx="2657907" cy="461665"/>
              </a:xfrm>
              <a:prstGeom prst="rect">
                <a:avLst/>
              </a:prstGeom>
              <a:blipFill>
                <a:blip r:embed="rId13"/>
                <a:stretch>
                  <a:fillRect b="-26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>
                <a:extLst>
                  <a:ext uri="{FF2B5EF4-FFF2-40B4-BE49-F238E27FC236}">
                    <a16:creationId xmlns="" xmlns:a16="http://schemas.microsoft.com/office/drawing/2014/main" id="{EDF13A12-4313-4C90-8B6F-CD835FB20F97}"/>
                  </a:ext>
                </a:extLst>
              </p:cNvPr>
              <p:cNvSpPr/>
              <p:nvPr/>
            </p:nvSpPr>
            <p:spPr>
              <a:xfrm>
                <a:off x="1756698" y="2763674"/>
                <a:ext cx="3142142" cy="709938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b="1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ΔV</a:t>
                </a:r>
                <a:r>
                  <a:rPr lang="en-US" sz="1400" b="1" i="1" dirty="0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2</a:t>
                </a:r>
                <a:r>
                  <a:rPr lang="en-US" sz="24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%</a:t>
                </a:r>
                <a:r>
                  <a:rPr lang="en-US" sz="28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b="1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đ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</m:t>
                            </m:r>
                          </m:sub>
                        </m:sSub>
                        <m:r>
                          <a:rPr lang="en-US" sz="2400" b="1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Calibri" panose="020F0502020204030204" pitchFamily="34" charset="0"/>
                          </a:rPr>
                          <m:t>− </m:t>
                        </m:r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4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</m:ctrlPr>
                          </m:sSubPr>
                          <m:e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𝟐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đ</m:t>
                            </m:r>
                            <m:r>
                              <a:rPr lang="en-US" sz="24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Calibri" panose="020F0502020204030204" pitchFamily="34" charset="0"/>
                              </a:rPr>
                              <m:t>𝒎</m:t>
                            </m:r>
                          </m:sub>
                        </m:sSub>
                      </m:den>
                    </m:f>
                    <m:r>
                      <a:rPr lang="en-US" sz="2400" b="1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×</m:t>
                    </m:r>
                    <m:r>
                      <a:rPr lang="en-US" sz="2400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Calibri" panose="020F0502020204030204" pitchFamily="34" charset="0"/>
                      </a:rPr>
                      <m:t>100</m:t>
                    </m:r>
                  </m:oMath>
                </a14:m>
                <a:endParaRPr lang="en-US" sz="105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Rectangle 2">
                <a:extLst>
                  <a:ext uri="{FF2B5EF4-FFF2-40B4-BE49-F238E27FC236}">
                    <a16:creationId xmlns:a16="http://schemas.microsoft.com/office/drawing/2014/main" id="{EDF13A12-4313-4C90-8B6F-CD835FB20F9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6698" y="2763674"/>
                <a:ext cx="3142142" cy="709938"/>
              </a:xfrm>
              <a:prstGeom prst="rect">
                <a:avLst/>
              </a:prstGeom>
              <a:blipFill>
                <a:blip r:embed="rId14"/>
                <a:stretch>
                  <a:fillRect l="-2907" b="-8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5092B4E6-34F1-4F78-BC9A-75EF84C492A3}"/>
              </a:ext>
            </a:extLst>
          </p:cNvPr>
          <p:cNvSpPr/>
          <p:nvPr/>
        </p:nvSpPr>
        <p:spPr>
          <a:xfrm>
            <a:off x="5343322" y="2859240"/>
            <a:ext cx="5418471" cy="46807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ΔV</a:t>
            </a:r>
            <a:r>
              <a:rPr lang="en-US" sz="1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 = β( 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nr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 × cosφ</a:t>
            </a:r>
            <a:r>
              <a:rPr lang="en-US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b="1" i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400" b="1" i="1" baseline="-250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nx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% × sinφ</a:t>
            </a:r>
            <a:r>
              <a:rPr lang="en-US" sz="2400" b="1" i="1" baseline="-250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05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>
                <a:extLst>
                  <a:ext uri="{FF2B5EF4-FFF2-40B4-BE49-F238E27FC236}">
                    <a16:creationId xmlns="" xmlns:a16="http://schemas.microsoft.com/office/drawing/2014/main" id="{41E5BE98-DC9C-4159-A6D2-85A220273154}"/>
                  </a:ext>
                </a:extLst>
              </p:cNvPr>
              <p:cNvSpPr/>
              <p:nvPr/>
            </p:nvSpPr>
            <p:spPr>
              <a:xfrm>
                <a:off x="2825182" y="4166410"/>
                <a:ext cx="2321085" cy="812851"/>
              </a:xfrm>
              <a:prstGeom prst="rec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</p:spPr>
            <p:txBody>
              <a:bodyPr wrap="none">
                <a:spAutoFit/>
              </a:bodyPr>
              <a:lstStyle/>
              <a:p>
                <a:pPr marL="0" marR="0">
                  <a:lnSpc>
                    <a:spcPct val="107000"/>
                  </a:lnSpc>
                  <a:spcBef>
                    <a:spcPts val="0"/>
                  </a:spcBef>
                  <a:spcAft>
                    <a:spcPts val="800"/>
                  </a:spcAft>
                </a:pPr>
                <a:r>
                  <a:rPr lang="en-US" sz="2400" b="1" i="1" dirty="0" err="1"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V</a:t>
                </a:r>
                <a:r>
                  <a:rPr lang="en-US" sz="2400" b="1" i="1" baseline="-25000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0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%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b="1" i="1">
                            <a:effectLst/>
                            <a:latin typeface="Cambria Math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en-US" sz="28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𝒏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en-US" sz="2800" b="1" i="1">
                                <a:effectLst/>
                                <a:latin typeface="Cambria Math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𝑽</m:t>
                            </m:r>
                          </m:e>
                          <m:sub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𝟏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đ</m:t>
                            </m:r>
                            <m:r>
                              <a:rPr lang="en-US" sz="2800" b="1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𝒎</m:t>
                            </m:r>
                          </m:sub>
                        </m:sSub>
                      </m:den>
                    </m:f>
                  </m:oMath>
                </a14:m>
                <a:r>
                  <a:rPr lang="en-US" sz="20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×</a:t>
                </a:r>
                <a:r>
                  <a:rPr lang="en-US" sz="2400" i="1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Times New Roman" panose="02020603050405020304" pitchFamily="18" charset="0"/>
                  </a:rPr>
                  <a:t>100</a:t>
                </a:r>
                <a:endParaRPr lang="en-US" sz="1050" dirty="0"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5" name="Rectangle 4">
                <a:extLst>
                  <a:ext uri="{FF2B5EF4-FFF2-40B4-BE49-F238E27FC236}">
                    <a16:creationId xmlns:a16="http://schemas.microsoft.com/office/drawing/2014/main" id="{41E5BE98-DC9C-4159-A6D2-85A22027315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25182" y="4166410"/>
                <a:ext cx="2321085" cy="812851"/>
              </a:xfrm>
              <a:prstGeom prst="rect">
                <a:avLst/>
              </a:prstGeom>
              <a:blipFill>
                <a:blip r:embed="rId15"/>
                <a:stretch>
                  <a:fillRect l="-3937" r="-31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2562095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>
            <a:extLst>
              <a:ext uri="{FF2B5EF4-FFF2-40B4-BE49-F238E27FC236}">
                <a16:creationId xmlns="" xmlns:a16="http://schemas.microsoft.com/office/drawing/2014/main" id="{E509007D-8457-4B2E-B00F-F6A202BCD3F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1436503" y="1746139"/>
            <a:ext cx="9067800" cy="4003675"/>
          </a:xfrm>
        </p:spPr>
        <p:txBody>
          <a:bodyPr>
            <a:normAutofit fontScale="92500" lnSpcReduction="10000"/>
          </a:bodyPr>
          <a:lstStyle/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MBA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được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hợp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kiểu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chiều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MBA 3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do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đấu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hình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hay Y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những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góc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lệch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sức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quấn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thứ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thể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30, 60, 90..360</a:t>
            </a:r>
            <a:r>
              <a:rPr lang="en-US" altLang="en-US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0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đặt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ở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số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giờ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1, 2, 3…12.</a:t>
            </a:r>
          </a:p>
          <a:p>
            <a:pPr algn="just" eaLnBrk="1" hangingPunct="1">
              <a:spcAft>
                <a:spcPts val="600"/>
              </a:spcAft>
              <a:buClr>
                <a:srgbClr val="FF0000"/>
              </a:buClr>
              <a:buFont typeface="Wingdings" panose="05000000000000000000" pitchFamily="2" charset="2"/>
              <a:buChar char="§"/>
            </a:pP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MBA 3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tổ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nối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alt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261A6266-CAAF-412A-AB38-805C6BA3132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TỔ NỐI DÂY MBA 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42CC764C-13CE-4B15-B821-C08516D9220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0661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F4606D36-2E62-4C5A-AB09-E07029AD99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38859715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>
            <a:extLst>
              <a:ext uri="{FF2B5EF4-FFF2-40B4-BE49-F238E27FC236}">
                <a16:creationId xmlns="" xmlns:a16="http://schemas.microsoft.com/office/drawing/2014/main" id="{57C60DC5-4BF2-4DE4-9BEA-8FA73E13A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5900" y="987425"/>
            <a:ext cx="5705475" cy="557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>
            <a:extLst>
              <a:ext uri="{FF2B5EF4-FFF2-40B4-BE49-F238E27FC236}">
                <a16:creationId xmlns="" xmlns:a16="http://schemas.microsoft.com/office/drawing/2014/main" id="{7EC8FEC6-8AC1-4444-9533-8BF0BEA0CA94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TỔ NỐI DÂY MBA 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6885F8F9-CAD7-4A93-A50A-33326F490DC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168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E97BF0FB-D53C-4B7E-A042-08BD926FCF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03331278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>
            <a:extLst>
              <a:ext uri="{FF2B5EF4-FFF2-40B4-BE49-F238E27FC236}">
                <a16:creationId xmlns="" xmlns:a16="http://schemas.microsoft.com/office/drawing/2014/main" id="{2C6E21BB-453B-46BD-926F-0D2EC57C09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9288" y="1019175"/>
            <a:ext cx="6099175" cy="552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>
            <a:extLst>
              <a:ext uri="{FF2B5EF4-FFF2-40B4-BE49-F238E27FC236}">
                <a16:creationId xmlns="" xmlns:a16="http://schemas.microsoft.com/office/drawing/2014/main" id="{18E37B51-7C35-4235-9D49-5255A3FE8E12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 smtClean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 smtClean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 smtClean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TỔ </a:t>
            </a: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NỐI DÂY MBA 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5" name="Straight Connector 4">
            <a:extLst>
              <a:ext uri="{FF2B5EF4-FFF2-40B4-BE49-F238E27FC236}">
                <a16:creationId xmlns="" xmlns:a16="http://schemas.microsoft.com/office/drawing/2014/main" id="{C5D3A3F8-E048-4204-8833-38CA3334382A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2709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1E1C1A92-4F3E-407E-A2AD-2DE4644A74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703890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TextBox 6">
            <a:extLst>
              <a:ext uri="{FF2B5EF4-FFF2-40B4-BE49-F238E27FC236}">
                <a16:creationId xmlns="" xmlns:a16="http://schemas.microsoft.com/office/drawing/2014/main" id="{02E5AF40-9ABA-4756-A3D2-A15BCD6A2B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51188" y="6016625"/>
            <a:ext cx="5643562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i="1">
                <a:latin typeface="Times New Roman" panose="02020603050405020304" pitchFamily="18" charset="0"/>
                <a:cs typeface="Arial" panose="020B0604020202020204" pitchFamily="34" charset="0"/>
              </a:rPr>
              <a:t>Tổ nối dây Y/Y - 12</a:t>
            </a:r>
          </a:p>
        </p:txBody>
      </p:sp>
      <p:pic>
        <p:nvPicPr>
          <p:cNvPr id="14342" name="Picture 6">
            <a:extLst>
              <a:ext uri="{FF2B5EF4-FFF2-40B4-BE49-F238E27FC236}">
                <a16:creationId xmlns="" xmlns:a16="http://schemas.microsoft.com/office/drawing/2014/main" id="{C9B24C0F-B2E5-413B-8414-43F482035F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463" y="1193800"/>
            <a:ext cx="2103437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7">
            <a:extLst>
              <a:ext uri="{FF2B5EF4-FFF2-40B4-BE49-F238E27FC236}">
                <a16:creationId xmlns="" xmlns:a16="http://schemas.microsoft.com/office/drawing/2014/main" id="{EBED8932-AA45-4ECA-8C82-AC3EC01539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936625"/>
            <a:ext cx="3948113" cy="484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B9B09117-0584-4FA0-B841-1547F541B9E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TỔ NỐI DÂY MBA 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A84523F2-DF1C-4ABD-9205-C82169A15189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3735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F9363BEC-3A61-4818-BC08-745A8947A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49741762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TextBox 8">
            <a:extLst>
              <a:ext uri="{FF2B5EF4-FFF2-40B4-BE49-F238E27FC236}">
                <a16:creationId xmlns="" xmlns:a16="http://schemas.microsoft.com/office/drawing/2014/main" id="{6B27063D-9E0E-4D1F-B0DA-EAA3ACF85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660775" y="5883275"/>
            <a:ext cx="42973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i="1">
                <a:latin typeface="Times New Roman" panose="02020603050405020304" pitchFamily="18" charset="0"/>
                <a:cs typeface="Arial" panose="020B0604020202020204" pitchFamily="34" charset="0"/>
              </a:rPr>
              <a:t>Tổ nối dây Y/</a:t>
            </a:r>
            <a:r>
              <a:rPr lang="el-GR" altLang="en-US" i="1">
                <a:latin typeface="Times New Roman" panose="02020603050405020304" pitchFamily="18" charset="0"/>
                <a:cs typeface="Arial" panose="020B0604020202020204" pitchFamily="34" charset="0"/>
              </a:rPr>
              <a:t>Δ</a:t>
            </a:r>
            <a:r>
              <a:rPr lang="en-US" altLang="en-US" i="1">
                <a:latin typeface="Times New Roman" panose="02020603050405020304" pitchFamily="18" charset="0"/>
                <a:cs typeface="Arial" panose="020B0604020202020204" pitchFamily="34" charset="0"/>
              </a:rPr>
              <a:t> - 11</a:t>
            </a:r>
          </a:p>
        </p:txBody>
      </p:sp>
      <p:pic>
        <p:nvPicPr>
          <p:cNvPr id="15368" name="Picture 8">
            <a:extLst>
              <a:ext uri="{FF2B5EF4-FFF2-40B4-BE49-F238E27FC236}">
                <a16:creationId xmlns="" xmlns:a16="http://schemas.microsoft.com/office/drawing/2014/main" id="{D6F9B2B0-27E1-48A2-9DA4-C7DE5E4DBD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450" y="1250950"/>
            <a:ext cx="2076450" cy="4138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9">
            <a:extLst>
              <a:ext uri="{FF2B5EF4-FFF2-40B4-BE49-F238E27FC236}">
                <a16:creationId xmlns="" xmlns:a16="http://schemas.microsoft.com/office/drawing/2014/main" id="{C4A015B3-6971-42C2-84F7-E6AE1EF732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425" y="1274763"/>
            <a:ext cx="4471988" cy="424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>
            <a:extLst>
              <a:ext uri="{FF2B5EF4-FFF2-40B4-BE49-F238E27FC236}">
                <a16:creationId xmlns="" xmlns:a16="http://schemas.microsoft.com/office/drawing/2014/main" id="{57C47FF1-3383-40EF-9FDF-A15D92E6AC1E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TỔ NỐI DÂY MBA 3 PHA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="" xmlns:a16="http://schemas.microsoft.com/office/drawing/2014/main" id="{D6ADAD1C-BDA5-48D8-A0E3-567171465FC4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4759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5DAA791A-8278-4F8D-A9A9-D9F020FAE2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7560259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7">
            <a:extLst>
              <a:ext uri="{FF2B5EF4-FFF2-40B4-BE49-F238E27FC236}">
                <a16:creationId xmlns="" xmlns:a16="http://schemas.microsoft.com/office/drawing/2014/main" id="{B48504FD-33D9-4559-88FD-4BADB0B7F3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09738" y="1295400"/>
            <a:ext cx="8435975" cy="5254625"/>
          </a:xfrm>
        </p:spPr>
        <p:txBody>
          <a:bodyPr rtlCol="0">
            <a:normAutofit fontScale="25000" lnSpcReduction="20000"/>
          </a:bodyPr>
          <a:lstStyle/>
          <a:p>
            <a:pPr marL="457200" indent="-457200" algn="just" eaLnBrk="1" fontAlgn="auto" hangingPunct="1">
              <a:lnSpc>
                <a:spcPct val="150000"/>
              </a:lnSpc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MBA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song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song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914400" lvl="1" indent="-457200"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lưới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14400" lvl="1" indent="-457200"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cuộn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lưới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thứ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chung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457200" indent="-457200" algn="just" eaLnBrk="1" fontAlgn="auto" hangingPunct="1">
              <a:lnSpc>
                <a:spcPct val="150000"/>
              </a:lnSpc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2 MBA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song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song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b="1" i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11200" b="1" i="1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914400" lvl="1" indent="-457200"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Tỷ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biến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14400" lvl="1" indent="-457200"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MBA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cùng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nối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dây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14400" lvl="1" indent="-457200" algn="just" eaLnBrk="1" fontAlgn="auto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ü"/>
              <a:defRPr/>
            </a:pP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ngắn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mạch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MBA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phải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1200" dirty="0" err="1">
                <a:latin typeface="Times New Roman" pitchFamily="18" charset="0"/>
                <a:cs typeface="Times New Roman" pitchFamily="18" charset="0"/>
              </a:rPr>
              <a:t>nhau</a:t>
            </a:r>
            <a:r>
              <a:rPr lang="en-US" sz="11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4320" indent="-274320" algn="just" eaLnBrk="1" fontAlgn="auto" hangingPunct="1">
              <a:spcAft>
                <a:spcPts val="600"/>
              </a:spcAft>
              <a:buClr>
                <a:srgbClr val="FF0000"/>
              </a:buClr>
              <a:buFont typeface="Wingdings" pitchFamily="2" charset="2"/>
              <a:buChar char="§"/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="" xmlns:a16="http://schemas.microsoft.com/office/drawing/2014/main" id="{5132554F-AD89-4A73-967F-9535B7A9A981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2192000" cy="879475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BÀI GIẢNG </a:t>
            </a:r>
            <a:r>
              <a:rPr lang="vi-V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ĐIỆN</a:t>
            </a:r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/>
            </a:r>
            <a:br>
              <a:rPr lang="en-US" sz="16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MÁY BIẾN ÁP LÀM VIỆC SONG </a:t>
            </a:r>
            <a:r>
              <a:rPr lang="en-US" sz="2800" b="1" dirty="0" err="1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SONG</a:t>
            </a:r>
            <a:endParaRPr lang="en-US" sz="2800" b="1" dirty="0">
              <a:solidFill>
                <a:srgbClr val="C00000"/>
              </a:solidFill>
              <a:latin typeface="Cambria" panose="02040503050406030204" pitchFamily="18" charset="0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="" xmlns:a16="http://schemas.microsoft.com/office/drawing/2014/main" id="{B4E2A505-EC2C-44CB-B33E-E6E054B66081}"/>
              </a:ext>
            </a:extLst>
          </p:cNvPr>
          <p:cNvCxnSpPr/>
          <p:nvPr/>
        </p:nvCxnSpPr>
        <p:spPr>
          <a:xfrm>
            <a:off x="0" y="903288"/>
            <a:ext cx="121920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5781" name="Picture 2" descr="Kết quả hình ảnh cho LOGO CAO DANG LY TU TRONG">
            <a:extLst>
              <a:ext uri="{FF2B5EF4-FFF2-40B4-BE49-F238E27FC236}">
                <a16:creationId xmlns="" xmlns:a16="http://schemas.microsoft.com/office/drawing/2014/main" id="{2610AFD3-78B5-4B36-9F29-58365D52F6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75" y="34925"/>
            <a:ext cx="16875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63303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</TotalTime>
  <Words>2850</Words>
  <Application>Microsoft Office PowerPoint</Application>
  <PresentationFormat>Custom</PresentationFormat>
  <Paragraphs>360</Paragraphs>
  <Slides>49</Slides>
  <Notes>26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49</vt:i4>
      </vt:variant>
    </vt:vector>
  </HeadingPairs>
  <TitlesOfParts>
    <vt:vector size="51" baseType="lpstr"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CAOTUAN</dc:creator>
  <cp:lastModifiedBy>Yen</cp:lastModifiedBy>
  <cp:revision>50</cp:revision>
  <dcterms:created xsi:type="dcterms:W3CDTF">2018-03-20T00:43:22Z</dcterms:created>
  <dcterms:modified xsi:type="dcterms:W3CDTF">2021-05-13T00:22:06Z</dcterms:modified>
</cp:coreProperties>
</file>