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7"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309" r:id="rId31"/>
    <p:sldId id="310"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8" r:id="rId47"/>
    <p:sldId id="289" r:id="rId48"/>
    <p:sldId id="290" r:id="rId49"/>
    <p:sldId id="291" r:id="rId50"/>
    <p:sldId id="292" r:id="rId51"/>
    <p:sldId id="293" r:id="rId5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743" autoAdjust="0"/>
    <p:restoredTop sz="94660"/>
  </p:normalViewPr>
  <p:slideViewPr>
    <p:cSldViewPr>
      <p:cViewPr varScale="1">
        <p:scale>
          <a:sx n="64" d="100"/>
          <a:sy n="64" d="100"/>
        </p:scale>
        <p:origin x="-136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MẠCH ÑIEÄN</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97C95E9C-E4B8-4879-BAC0-85F1F990775A}" type="presOf" srcId="{46751E6A-86D4-43C8-9559-6F227E1E89F5}" destId="{15401ABF-56DF-4D55-A618-E87133E74D5A}" srcOrd="0" destOrd="0" presId="urn:microsoft.com/office/officeart/2005/8/layout/default#1"/>
    <dgm:cxn modelId="{30733D35-DD6F-4316-B58D-96100F9E159B}" type="presOf" srcId="{263A050A-58F5-4649-B387-9AE24ABBA6CD}" destId="{F9D33CB6-2574-40F1-8BC1-BEB3CD127F75}"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E5A1FF8D-2530-4FDE-B421-549F8B0C27E3}"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6" Type="http://schemas.openxmlformats.org/officeDocument/2006/relationships/image" Target="../media/image17.wmf"/><Relationship Id="rId5" Type="http://schemas.openxmlformats.org/officeDocument/2006/relationships/image" Target="../media/image16.wmf"/><Relationship Id="rId4"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5" Type="http://schemas.openxmlformats.org/officeDocument/2006/relationships/image" Target="../media/image22.wmf"/><Relationship Id="rId4"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5" Type="http://schemas.openxmlformats.org/officeDocument/2006/relationships/image" Target="../media/image28.wmf"/><Relationship Id="rId4" Type="http://schemas.openxmlformats.org/officeDocument/2006/relationships/image" Target="../media/image2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5.wmf"/><Relationship Id="rId1" Type="http://schemas.openxmlformats.org/officeDocument/2006/relationships/image" Target="../media/image29.wmf"/><Relationship Id="rId4" Type="http://schemas.openxmlformats.org/officeDocument/2006/relationships/image" Target="../media/image31.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0.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25.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image" Target="../media/image44.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7.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50.wmf"/><Relationship Id="rId1" Type="http://schemas.openxmlformats.org/officeDocument/2006/relationships/image" Target="../media/image49.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53.wmf"/><Relationship Id="rId7" Type="http://schemas.openxmlformats.org/officeDocument/2006/relationships/image" Target="../media/image57.wmf"/><Relationship Id="rId2" Type="http://schemas.openxmlformats.org/officeDocument/2006/relationships/image" Target="../media/image52.wmf"/><Relationship Id="rId1" Type="http://schemas.openxmlformats.org/officeDocument/2006/relationships/image" Target="../media/image51.wmf"/><Relationship Id="rId6" Type="http://schemas.openxmlformats.org/officeDocument/2006/relationships/image" Target="../media/image56.wmf"/><Relationship Id="rId5" Type="http://schemas.openxmlformats.org/officeDocument/2006/relationships/image" Target="../media/image55.wmf"/><Relationship Id="rId4" Type="http://schemas.openxmlformats.org/officeDocument/2006/relationships/image" Target="../media/image54.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63.wmf"/><Relationship Id="rId1" Type="http://schemas.openxmlformats.org/officeDocument/2006/relationships/image" Target="../media/image62.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68.wmf"/><Relationship Id="rId1" Type="http://schemas.openxmlformats.org/officeDocument/2006/relationships/image" Target="../media/image67.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72.wmf"/><Relationship Id="rId2" Type="http://schemas.openxmlformats.org/officeDocument/2006/relationships/image" Target="../media/image71.wmf"/><Relationship Id="rId1" Type="http://schemas.openxmlformats.org/officeDocument/2006/relationships/image" Target="../media/image70.wmf"/><Relationship Id="rId4" Type="http://schemas.openxmlformats.org/officeDocument/2006/relationships/image" Target="../media/image73.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76.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79.wmf"/><Relationship Id="rId1" Type="http://schemas.openxmlformats.org/officeDocument/2006/relationships/image" Target="../media/image78.w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81.wmf"/><Relationship Id="rId1" Type="http://schemas.openxmlformats.org/officeDocument/2006/relationships/image" Target="../media/image80.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82.w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81.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 Id="rId5" Type="http://schemas.openxmlformats.org/officeDocument/2006/relationships/image" Target="../media/image87.wmf"/><Relationship Id="rId4" Type="http://schemas.openxmlformats.org/officeDocument/2006/relationships/image" Target="../media/image86.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88.wmf"/><Relationship Id="rId1" Type="http://schemas.openxmlformats.org/officeDocument/2006/relationships/image" Target="../media/image81.wmf"/><Relationship Id="rId4" Type="http://schemas.openxmlformats.org/officeDocument/2006/relationships/image" Target="../media/image90.wmf"/></Relationships>
</file>

<file path=ppt/drawings/_rels/vmlDrawing28.vml.rels><?xml version="1.0" encoding="UTF-8" standalone="yes"?>
<Relationships xmlns="http://schemas.openxmlformats.org/package/2006/relationships"><Relationship Id="rId3" Type="http://schemas.openxmlformats.org/officeDocument/2006/relationships/image" Target="../media/image93.wmf"/><Relationship Id="rId2" Type="http://schemas.openxmlformats.org/officeDocument/2006/relationships/image" Target="../media/image92.wmf"/><Relationship Id="rId1" Type="http://schemas.openxmlformats.org/officeDocument/2006/relationships/image" Target="../media/image91.wmf"/><Relationship Id="rId4" Type="http://schemas.openxmlformats.org/officeDocument/2006/relationships/image" Target="../media/image94.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image" Target="../media/image96.wmf"/><Relationship Id="rId1" Type="http://schemas.openxmlformats.org/officeDocument/2006/relationships/image" Target="../media/image95.wmf"/><Relationship Id="rId5" Type="http://schemas.openxmlformats.org/officeDocument/2006/relationships/image" Target="../media/image98.wmf"/><Relationship Id="rId4" Type="http://schemas.openxmlformats.org/officeDocument/2006/relationships/image" Target="../media/image97.wmf"/></Relationships>
</file>

<file path=ppt/drawings/_rels/vmlDrawing30.vml.rels><?xml version="1.0" encoding="UTF-8" standalone="yes"?>
<Relationships xmlns="http://schemas.openxmlformats.org/package/2006/relationships"><Relationship Id="rId3" Type="http://schemas.openxmlformats.org/officeDocument/2006/relationships/image" Target="../media/image101.wmf"/><Relationship Id="rId2" Type="http://schemas.openxmlformats.org/officeDocument/2006/relationships/image" Target="../media/image100.wmf"/><Relationship Id="rId1" Type="http://schemas.openxmlformats.org/officeDocument/2006/relationships/image" Target="../media/image99.wmf"/><Relationship Id="rId4" Type="http://schemas.openxmlformats.org/officeDocument/2006/relationships/image" Target="../media/image102.wmf"/></Relationships>
</file>

<file path=ppt/drawings/_rels/vmlDrawing31.v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image" Target="../media/image104.wmf"/><Relationship Id="rId1" Type="http://schemas.openxmlformats.org/officeDocument/2006/relationships/image" Target="../media/image103.wmf"/><Relationship Id="rId4" Type="http://schemas.openxmlformats.org/officeDocument/2006/relationships/image" Target="../media/image106.wmf"/></Relationships>
</file>

<file path=ppt/drawings/_rels/vmlDrawing32.vml.rels><?xml version="1.0" encoding="UTF-8" standalone="yes"?>
<Relationships xmlns="http://schemas.openxmlformats.org/package/2006/relationships"><Relationship Id="rId2" Type="http://schemas.openxmlformats.org/officeDocument/2006/relationships/image" Target="../media/image108.wmf"/><Relationship Id="rId1" Type="http://schemas.openxmlformats.org/officeDocument/2006/relationships/image" Target="../media/image107.wmf"/></Relationships>
</file>

<file path=ppt/drawings/_rels/vmlDrawing33.vml.rels><?xml version="1.0" encoding="UTF-8" standalone="yes"?>
<Relationships xmlns="http://schemas.openxmlformats.org/package/2006/relationships"><Relationship Id="rId3" Type="http://schemas.openxmlformats.org/officeDocument/2006/relationships/image" Target="../media/image111.wmf"/><Relationship Id="rId2" Type="http://schemas.openxmlformats.org/officeDocument/2006/relationships/image" Target="../media/image110.wmf"/><Relationship Id="rId1" Type="http://schemas.openxmlformats.org/officeDocument/2006/relationships/image" Target="../media/image109.wmf"/><Relationship Id="rId4" Type="http://schemas.openxmlformats.org/officeDocument/2006/relationships/image" Target="../media/image112.wmf"/></Relationships>
</file>

<file path=ppt/drawings/_rels/vmlDrawing34.vml.rels><?xml version="1.0" encoding="UTF-8" standalone="yes"?>
<Relationships xmlns="http://schemas.openxmlformats.org/package/2006/relationships"><Relationship Id="rId2" Type="http://schemas.openxmlformats.org/officeDocument/2006/relationships/image" Target="../media/image118.wmf"/><Relationship Id="rId1" Type="http://schemas.openxmlformats.org/officeDocument/2006/relationships/image" Target="../media/image117.w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21.wmf"/></Relationships>
</file>

<file path=ppt/drawings/_rels/vmlDrawing36.vml.rels><?xml version="1.0" encoding="UTF-8" standalone="yes"?>
<Relationships xmlns="http://schemas.openxmlformats.org/package/2006/relationships"><Relationship Id="rId2" Type="http://schemas.openxmlformats.org/officeDocument/2006/relationships/image" Target="../media/image124.wmf"/><Relationship Id="rId1" Type="http://schemas.openxmlformats.org/officeDocument/2006/relationships/image" Target="../media/image123.wmf"/></Relationships>
</file>

<file path=ppt/drawings/_rels/vmlDrawing37.vml.rels><?xml version="1.0" encoding="UTF-8" standalone="yes"?>
<Relationships xmlns="http://schemas.openxmlformats.org/package/2006/relationships"><Relationship Id="rId3" Type="http://schemas.openxmlformats.org/officeDocument/2006/relationships/image" Target="../media/image128.wmf"/><Relationship Id="rId2" Type="http://schemas.openxmlformats.org/officeDocument/2006/relationships/image" Target="../media/image127.wmf"/><Relationship Id="rId1" Type="http://schemas.openxmlformats.org/officeDocument/2006/relationships/image" Target="../media/image1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480E76-2449-4C53-B7BA-F8EB3EC45AE0}" type="datetimeFigureOut">
              <a:rPr lang="vi-VN" smtClean="0"/>
              <a:pPr/>
              <a:t>16/04/2021</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220D1D-002A-4E55-97BD-32832C5545AE}"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4641D3B9-F056-4E2F-A120-14EE6E28A864}" type="datetimeFigureOut">
              <a:rPr lang="vi-VN" smtClean="0"/>
              <a:pPr/>
              <a:t>16/04/2021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1A840053-A525-4AFD-B002-4626A661FEB9}"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41D3B9-F056-4E2F-A120-14EE6E28A864}" type="datetimeFigureOut">
              <a:rPr lang="vi-VN" smtClean="0"/>
              <a:pPr/>
              <a:t>16/04/2021</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40053-A525-4AFD-B002-4626A661FEB9}"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10.bin"/></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4.bin"/><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7.bin"/><Relationship Id="rId7"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20.bin"/><Relationship Id="rId5" Type="http://schemas.openxmlformats.org/officeDocument/2006/relationships/oleObject" Target="../embeddings/oleObject19.bin"/><Relationship Id="rId4" Type="http://schemas.openxmlformats.org/officeDocument/2006/relationships/oleObject" Target="../embeddings/oleObject18.bin"/></Relationships>
</file>

<file path=ppt/slides/_rels/slide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26.bin"/><Relationship Id="rId3" Type="http://schemas.openxmlformats.org/officeDocument/2006/relationships/image" Target="../media/image23.emf"/><Relationship Id="rId7"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30.bin"/><Relationship Id="rId5" Type="http://schemas.openxmlformats.org/officeDocument/2006/relationships/oleObject" Target="../embeddings/oleObject29.bin"/><Relationship Id="rId4" Type="http://schemas.openxmlformats.org/officeDocument/2006/relationships/oleObject" Target="../embeddings/oleObject28.bin"/></Relationships>
</file>

<file path=ppt/slides/_rels/slide11.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34.bin"/></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oleObject" Target="../embeddings/oleObject37.bin"/><Relationship Id="rId5" Type="http://schemas.openxmlformats.org/officeDocument/2006/relationships/oleObject" Target="../embeddings/oleObject36.bin"/><Relationship Id="rId4" Type="http://schemas.openxmlformats.org/officeDocument/2006/relationships/oleObject" Target="../embeddings/oleObject35.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oleObject" Target="../embeddings/oleObject40.bin"/><Relationship Id="rId5" Type="http://schemas.openxmlformats.org/officeDocument/2006/relationships/oleObject" Target="../embeddings/oleObject39.bin"/><Relationship Id="rId4" Type="http://schemas.openxmlformats.org/officeDocument/2006/relationships/image" Target="../media/image42.emf"/></Relationships>
</file>

<file path=ppt/slides/_rels/slide1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oleObject" Target="../embeddings/oleObject42.bin"/><Relationship Id="rId4" Type="http://schemas.openxmlformats.org/officeDocument/2006/relationships/oleObject" Target="../embeddings/oleObject41.bin"/></Relationships>
</file>

<file path=ppt/slides/_rels/slide17.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oleObject" Target="../embeddings/oleObject43.bin"/></Relationships>
</file>

<file path=ppt/slides/_rels/slide18.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oleObject" Target="../embeddings/oleObject46.bin"/><Relationship Id="rId5" Type="http://schemas.openxmlformats.org/officeDocument/2006/relationships/oleObject" Target="../embeddings/oleObject45.bin"/><Relationship Id="rId4" Type="http://schemas.openxmlformats.org/officeDocument/2006/relationships/oleObject" Target="../embeddings/oleObject44.bin"/></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52.bin"/><Relationship Id="rId3" Type="http://schemas.openxmlformats.org/officeDocument/2006/relationships/oleObject" Target="../embeddings/oleObject47.bin"/><Relationship Id="rId7" Type="http://schemas.openxmlformats.org/officeDocument/2006/relationships/oleObject" Target="../embeddings/oleObject51.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oleObject" Target="../embeddings/oleObject50.bin"/><Relationship Id="rId5" Type="http://schemas.openxmlformats.org/officeDocument/2006/relationships/oleObject" Target="../embeddings/oleObject49.bin"/><Relationship Id="rId4" Type="http://schemas.openxmlformats.org/officeDocument/2006/relationships/oleObject" Target="../embeddings/oleObject48.bin"/><Relationship Id="rId9" Type="http://schemas.openxmlformats.org/officeDocument/2006/relationships/oleObject" Target="../embeddings/oleObject53.bin"/></Relationships>
</file>

<file path=ppt/slides/_rels/slide20.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4.bin"/><Relationship Id="rId2" Type="http://schemas.openxmlformats.org/officeDocument/2006/relationships/slideLayout" Target="../slideLayouts/slideLayout7.xml"/><Relationship Id="rId1" Type="http://schemas.openxmlformats.org/officeDocument/2006/relationships/vmlDrawing" Target="../drawings/vmlDrawing16.vml"/><Relationship Id="rId5" Type="http://schemas.openxmlformats.org/officeDocument/2006/relationships/oleObject" Target="../embeddings/oleObject56.bin"/><Relationship Id="rId4" Type="http://schemas.openxmlformats.org/officeDocument/2006/relationships/oleObject" Target="../embeddings/oleObject55.bin"/></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7.xml"/><Relationship Id="rId1" Type="http://schemas.openxmlformats.org/officeDocument/2006/relationships/vmlDrawing" Target="../drawings/vmlDrawing17.vml"/><Relationship Id="rId4" Type="http://schemas.openxmlformats.org/officeDocument/2006/relationships/oleObject" Target="../embeddings/oleObject58.bin"/></Relationships>
</file>

<file path=ppt/slides/_rels/slide23.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slideLayout" Target="../slideLayouts/slideLayout7.xml"/><Relationship Id="rId1" Type="http://schemas.openxmlformats.org/officeDocument/2006/relationships/vmlDrawing" Target="../drawings/vmlDrawing18.vml"/><Relationship Id="rId4" Type="http://schemas.openxmlformats.org/officeDocument/2006/relationships/oleObject" Target="../embeddings/oleObject59.bin"/></Relationships>
</file>

<file path=ppt/slides/_rels/slide25.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slideLayout" Target="../slideLayouts/slideLayout7.xml"/><Relationship Id="rId1" Type="http://schemas.openxmlformats.org/officeDocument/2006/relationships/vmlDrawing" Target="../drawings/vmlDrawing19.vml"/><Relationship Id="rId5" Type="http://schemas.openxmlformats.org/officeDocument/2006/relationships/oleObject" Target="../embeddings/oleObject61.bin"/><Relationship Id="rId4" Type="http://schemas.openxmlformats.org/officeDocument/2006/relationships/oleObject" Target="../embeddings/oleObject60.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62.bin"/><Relationship Id="rId2" Type="http://schemas.openxmlformats.org/officeDocument/2006/relationships/slideLayout" Target="../slideLayouts/slideLayout7.xml"/><Relationship Id="rId1" Type="http://schemas.openxmlformats.org/officeDocument/2006/relationships/vmlDrawing" Target="../drawings/vmlDrawing20.vml"/><Relationship Id="rId6" Type="http://schemas.openxmlformats.org/officeDocument/2006/relationships/oleObject" Target="../embeddings/oleObject65.bin"/><Relationship Id="rId5" Type="http://schemas.openxmlformats.org/officeDocument/2006/relationships/oleObject" Target="../embeddings/oleObject64.bin"/><Relationship Id="rId4" Type="http://schemas.openxmlformats.org/officeDocument/2006/relationships/oleObject" Target="../embeddings/oleObject63.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4.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slideLayout" Target="../slideLayouts/slideLayout7.xml"/><Relationship Id="rId1" Type="http://schemas.openxmlformats.org/officeDocument/2006/relationships/vmlDrawing" Target="../drawings/vmlDrawing21.vml"/><Relationship Id="rId4" Type="http://schemas.openxmlformats.org/officeDocument/2006/relationships/oleObject" Target="../embeddings/oleObject66.bin"/></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67.bin"/><Relationship Id="rId2" Type="http://schemas.openxmlformats.org/officeDocument/2006/relationships/slideLayout" Target="../slideLayouts/slideLayout7.xml"/><Relationship Id="rId1" Type="http://schemas.openxmlformats.org/officeDocument/2006/relationships/vmlDrawing" Target="../drawings/vmlDrawing22.vml"/><Relationship Id="rId4" Type="http://schemas.openxmlformats.org/officeDocument/2006/relationships/oleObject" Target="../embeddings/oleObject68.bin"/></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69.bin"/><Relationship Id="rId2" Type="http://schemas.openxmlformats.org/officeDocument/2006/relationships/slideLayout" Target="../slideLayouts/slideLayout7.xml"/><Relationship Id="rId1" Type="http://schemas.openxmlformats.org/officeDocument/2006/relationships/vmlDrawing" Target="../drawings/vmlDrawing23.vml"/><Relationship Id="rId6" Type="http://schemas.openxmlformats.org/officeDocument/2006/relationships/oleObject" Target="../embeddings/oleObject72.bin"/><Relationship Id="rId5" Type="http://schemas.openxmlformats.org/officeDocument/2006/relationships/oleObject" Target="../embeddings/oleObject71.bin"/><Relationship Id="rId4" Type="http://schemas.openxmlformats.org/officeDocument/2006/relationships/oleObject" Target="../embeddings/oleObject70.bin"/></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73.bin"/><Relationship Id="rId2" Type="http://schemas.openxmlformats.org/officeDocument/2006/relationships/slideLayout" Target="../slideLayouts/slideLayout7.xml"/><Relationship Id="rId1" Type="http://schemas.openxmlformats.org/officeDocument/2006/relationships/vmlDrawing" Target="../drawings/vmlDrawing24.v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74.bin"/><Relationship Id="rId2" Type="http://schemas.openxmlformats.org/officeDocument/2006/relationships/slideLayout" Target="../slideLayouts/slideLayout7.xml"/><Relationship Id="rId1" Type="http://schemas.openxmlformats.org/officeDocument/2006/relationships/vmlDrawing" Target="../drawings/vmlDrawing25.v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75.bin"/><Relationship Id="rId7" Type="http://schemas.openxmlformats.org/officeDocument/2006/relationships/oleObject" Target="../embeddings/oleObject79.bin"/><Relationship Id="rId2" Type="http://schemas.openxmlformats.org/officeDocument/2006/relationships/slideLayout" Target="../slideLayouts/slideLayout7.xml"/><Relationship Id="rId1" Type="http://schemas.openxmlformats.org/officeDocument/2006/relationships/vmlDrawing" Target="../drawings/vmlDrawing26.vml"/><Relationship Id="rId6" Type="http://schemas.openxmlformats.org/officeDocument/2006/relationships/oleObject" Target="../embeddings/oleObject78.bin"/><Relationship Id="rId5" Type="http://schemas.openxmlformats.org/officeDocument/2006/relationships/oleObject" Target="../embeddings/oleObject77.bin"/><Relationship Id="rId4" Type="http://schemas.openxmlformats.org/officeDocument/2006/relationships/oleObject" Target="../embeddings/oleObject76.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85.bin"/><Relationship Id="rId3" Type="http://schemas.openxmlformats.org/officeDocument/2006/relationships/oleObject" Target="../embeddings/oleObject80.bin"/><Relationship Id="rId7" Type="http://schemas.openxmlformats.org/officeDocument/2006/relationships/oleObject" Target="../embeddings/oleObject84.bin"/><Relationship Id="rId2" Type="http://schemas.openxmlformats.org/officeDocument/2006/relationships/slideLayout" Target="../slideLayouts/slideLayout7.xml"/><Relationship Id="rId1" Type="http://schemas.openxmlformats.org/officeDocument/2006/relationships/vmlDrawing" Target="../drawings/vmlDrawing27.vml"/><Relationship Id="rId6" Type="http://schemas.openxmlformats.org/officeDocument/2006/relationships/oleObject" Target="../embeddings/oleObject83.bin"/><Relationship Id="rId5" Type="http://schemas.openxmlformats.org/officeDocument/2006/relationships/oleObject" Target="../embeddings/oleObject82.bin"/><Relationship Id="rId4" Type="http://schemas.openxmlformats.org/officeDocument/2006/relationships/oleObject" Target="../embeddings/oleObject81.bin"/></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86.bin"/><Relationship Id="rId2" Type="http://schemas.openxmlformats.org/officeDocument/2006/relationships/slideLayout" Target="../slideLayouts/slideLayout7.xml"/><Relationship Id="rId1" Type="http://schemas.openxmlformats.org/officeDocument/2006/relationships/vmlDrawing" Target="../drawings/vmlDrawing28.vml"/><Relationship Id="rId6" Type="http://schemas.openxmlformats.org/officeDocument/2006/relationships/oleObject" Target="../embeddings/oleObject89.bin"/><Relationship Id="rId5" Type="http://schemas.openxmlformats.org/officeDocument/2006/relationships/oleObject" Target="../embeddings/oleObject88.bin"/><Relationship Id="rId4" Type="http://schemas.openxmlformats.org/officeDocument/2006/relationships/oleObject" Target="../embeddings/oleObject87.bin"/></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90.bin"/><Relationship Id="rId7" Type="http://schemas.openxmlformats.org/officeDocument/2006/relationships/oleObject" Target="../embeddings/oleObject94.bin"/><Relationship Id="rId2" Type="http://schemas.openxmlformats.org/officeDocument/2006/relationships/slideLayout" Target="../slideLayouts/slideLayout7.xml"/><Relationship Id="rId1" Type="http://schemas.openxmlformats.org/officeDocument/2006/relationships/vmlDrawing" Target="../drawings/vmlDrawing29.vml"/><Relationship Id="rId6" Type="http://schemas.openxmlformats.org/officeDocument/2006/relationships/oleObject" Target="../embeddings/oleObject93.bin"/><Relationship Id="rId5" Type="http://schemas.openxmlformats.org/officeDocument/2006/relationships/oleObject" Target="../embeddings/oleObject92.bin"/><Relationship Id="rId4" Type="http://schemas.openxmlformats.org/officeDocument/2006/relationships/oleObject" Target="../embeddings/oleObject91.bin"/></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95.bin"/><Relationship Id="rId2" Type="http://schemas.openxmlformats.org/officeDocument/2006/relationships/slideLayout" Target="../slideLayouts/slideLayout7.xml"/><Relationship Id="rId1" Type="http://schemas.openxmlformats.org/officeDocument/2006/relationships/vmlDrawing" Target="../drawings/vmlDrawing30.vml"/><Relationship Id="rId6" Type="http://schemas.openxmlformats.org/officeDocument/2006/relationships/oleObject" Target="../embeddings/oleObject98.bin"/><Relationship Id="rId5" Type="http://schemas.openxmlformats.org/officeDocument/2006/relationships/oleObject" Target="../embeddings/oleObject97.bin"/><Relationship Id="rId4" Type="http://schemas.openxmlformats.org/officeDocument/2006/relationships/oleObject" Target="../embeddings/oleObject96.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99.bin"/><Relationship Id="rId2" Type="http://schemas.openxmlformats.org/officeDocument/2006/relationships/slideLayout" Target="../slideLayouts/slideLayout7.xml"/><Relationship Id="rId1" Type="http://schemas.openxmlformats.org/officeDocument/2006/relationships/vmlDrawing" Target="../drawings/vmlDrawing31.vml"/><Relationship Id="rId6" Type="http://schemas.openxmlformats.org/officeDocument/2006/relationships/oleObject" Target="../embeddings/oleObject102.bin"/><Relationship Id="rId5" Type="http://schemas.openxmlformats.org/officeDocument/2006/relationships/oleObject" Target="../embeddings/oleObject101.bin"/><Relationship Id="rId4" Type="http://schemas.openxmlformats.org/officeDocument/2006/relationships/oleObject" Target="../embeddings/oleObject100.bin"/></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03.bin"/><Relationship Id="rId2" Type="http://schemas.openxmlformats.org/officeDocument/2006/relationships/slideLayout" Target="../slideLayouts/slideLayout7.xml"/><Relationship Id="rId1" Type="http://schemas.openxmlformats.org/officeDocument/2006/relationships/vmlDrawing" Target="../drawings/vmlDrawing32.vml"/><Relationship Id="rId4" Type="http://schemas.openxmlformats.org/officeDocument/2006/relationships/oleObject" Target="../embeddings/oleObject104.bin"/></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05.bin"/><Relationship Id="rId2" Type="http://schemas.openxmlformats.org/officeDocument/2006/relationships/slideLayout" Target="../slideLayouts/slideLayout7.xml"/><Relationship Id="rId1" Type="http://schemas.openxmlformats.org/officeDocument/2006/relationships/vmlDrawing" Target="../drawings/vmlDrawing33.vml"/><Relationship Id="rId6" Type="http://schemas.openxmlformats.org/officeDocument/2006/relationships/oleObject" Target="../embeddings/oleObject108.bin"/><Relationship Id="rId5" Type="http://schemas.openxmlformats.org/officeDocument/2006/relationships/oleObject" Target="../embeddings/oleObject107.bin"/><Relationship Id="rId4" Type="http://schemas.openxmlformats.org/officeDocument/2006/relationships/oleObject" Target="../embeddings/oleObject106.bin"/></Relationships>
</file>

<file path=ppt/slides/_rels/slide4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19.emf"/><Relationship Id="rId2" Type="http://schemas.openxmlformats.org/officeDocument/2006/relationships/slideLayout" Target="../slideLayouts/slideLayout7.xml"/><Relationship Id="rId1" Type="http://schemas.openxmlformats.org/officeDocument/2006/relationships/vmlDrawing" Target="../drawings/vmlDrawing34.vml"/><Relationship Id="rId5" Type="http://schemas.openxmlformats.org/officeDocument/2006/relationships/oleObject" Target="../embeddings/oleObject110.bin"/><Relationship Id="rId4" Type="http://schemas.openxmlformats.org/officeDocument/2006/relationships/oleObject" Target="../embeddings/oleObject109.bin"/></Relationships>
</file>

<file path=ppt/slides/_rels/slide48.xml.rels><?xml version="1.0" encoding="UTF-8" standalone="yes"?>
<Relationships xmlns="http://schemas.openxmlformats.org/package/2006/relationships"><Relationship Id="rId2" Type="http://schemas.openxmlformats.org/officeDocument/2006/relationships/image" Target="../media/image120.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22.emf"/><Relationship Id="rId2" Type="http://schemas.openxmlformats.org/officeDocument/2006/relationships/slideLayout" Target="../slideLayouts/slideLayout7.xml"/><Relationship Id="rId1" Type="http://schemas.openxmlformats.org/officeDocument/2006/relationships/vmlDrawing" Target="../drawings/vmlDrawing35.vml"/><Relationship Id="rId4" Type="http://schemas.openxmlformats.org/officeDocument/2006/relationships/oleObject" Target="../embeddings/oleObject111.bin"/></Relationships>
</file>

<file path=ppt/slides/_rels/slide50.xml.rels><?xml version="1.0" encoding="UTF-8" standalone="yes"?>
<Relationships xmlns="http://schemas.openxmlformats.org/package/2006/relationships"><Relationship Id="rId3" Type="http://schemas.openxmlformats.org/officeDocument/2006/relationships/image" Target="../media/image125.emf"/><Relationship Id="rId2" Type="http://schemas.openxmlformats.org/officeDocument/2006/relationships/slideLayout" Target="../slideLayouts/slideLayout7.xml"/><Relationship Id="rId1" Type="http://schemas.openxmlformats.org/officeDocument/2006/relationships/vmlDrawing" Target="../drawings/vmlDrawing36.vml"/><Relationship Id="rId5" Type="http://schemas.openxmlformats.org/officeDocument/2006/relationships/oleObject" Target="../embeddings/oleObject113.bin"/><Relationship Id="rId4" Type="http://schemas.openxmlformats.org/officeDocument/2006/relationships/oleObject" Target="../embeddings/oleObject112.bin"/></Relationships>
</file>

<file path=ppt/slides/_rels/slide51.xml.rels><?xml version="1.0" encoding="UTF-8" standalone="yes"?>
<Relationships xmlns="http://schemas.openxmlformats.org/package/2006/relationships"><Relationship Id="rId3" Type="http://schemas.openxmlformats.org/officeDocument/2006/relationships/image" Target="../media/image125.emf"/><Relationship Id="rId2" Type="http://schemas.openxmlformats.org/officeDocument/2006/relationships/slideLayout" Target="../slideLayouts/slideLayout7.xml"/><Relationship Id="rId1" Type="http://schemas.openxmlformats.org/officeDocument/2006/relationships/vmlDrawing" Target="../drawings/vmlDrawing37.vml"/><Relationship Id="rId6" Type="http://schemas.openxmlformats.org/officeDocument/2006/relationships/oleObject" Target="../embeddings/oleObject116.bin"/><Relationship Id="rId5" Type="http://schemas.openxmlformats.org/officeDocument/2006/relationships/oleObject" Target="../embeddings/oleObject115.bin"/><Relationship Id="rId4" Type="http://schemas.openxmlformats.org/officeDocument/2006/relationships/oleObject" Target="../embeddings/oleObject11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0"/>
            <a:ext cx="8858280" cy="1200329"/>
          </a:xfrm>
          <a:prstGeom prst="rect">
            <a:avLst/>
          </a:prstGeom>
          <a:noFill/>
        </p:spPr>
        <p:txBody>
          <a:bodyPr wrap="square" rtlCol="0">
            <a:spAutoFit/>
          </a:bodyPr>
          <a:lstStyle/>
          <a:p>
            <a:r>
              <a:rPr lang="en-US" sz="3600" b="1" u="sng" smtClean="0">
                <a:solidFill>
                  <a:srgbClr val="FF0000"/>
                </a:solidFill>
                <a:latin typeface="Times New Roman" pitchFamily="18" charset="0"/>
                <a:cs typeface="Times New Roman" pitchFamily="18" charset="0"/>
              </a:rPr>
              <a:t>Chương 3</a:t>
            </a:r>
            <a:r>
              <a:rPr lang="en-US" sz="3600" b="1" smtClean="0">
                <a:solidFill>
                  <a:srgbClr val="FF0000"/>
                </a:solidFill>
                <a:latin typeface="Times New Roman" pitchFamily="18" charset="0"/>
                <a:cs typeface="Times New Roman" pitchFamily="18" charset="0"/>
              </a:rPr>
              <a:t>: PHÂN TÍCH MẠCH ĐIỆN </a:t>
            </a:r>
          </a:p>
          <a:p>
            <a:r>
              <a:rPr lang="en-US" sz="3600" b="1">
                <a:solidFill>
                  <a:srgbClr val="FF0000"/>
                </a:solidFill>
                <a:latin typeface="Times New Roman" pitchFamily="18" charset="0"/>
                <a:cs typeface="Times New Roman" pitchFamily="18" charset="0"/>
              </a:rPr>
              <a:t> </a:t>
            </a:r>
            <a:r>
              <a:rPr lang="en-US" sz="3600" b="1" smtClean="0">
                <a:solidFill>
                  <a:srgbClr val="FF0000"/>
                </a:solidFill>
                <a:latin typeface="Times New Roman" pitchFamily="18" charset="0"/>
                <a:cs typeface="Times New Roman" pitchFamily="18" charset="0"/>
              </a:rPr>
              <a:t>                              XOAY CHIỀU</a:t>
            </a:r>
            <a:endParaRPr lang="vi-VN" sz="3600" b="1">
              <a:solidFill>
                <a:srgbClr val="FF0000"/>
              </a:solidFill>
              <a:latin typeface="Times New Roman" pitchFamily="18" charset="0"/>
              <a:cs typeface="Times New Roman" pitchFamily="18" charset="0"/>
            </a:endParaRPr>
          </a:p>
        </p:txBody>
      </p:sp>
      <p:sp>
        <p:nvSpPr>
          <p:cNvPr id="3" name="TextBox 2"/>
          <p:cNvSpPr txBox="1"/>
          <p:nvPr/>
        </p:nvSpPr>
        <p:spPr>
          <a:xfrm>
            <a:off x="0" y="1132818"/>
            <a:ext cx="892971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3</a:t>
            </a:r>
            <a:r>
              <a:rPr lang="en-US" sz="3200" b="1" smtClean="0">
                <a:solidFill>
                  <a:srgbClr val="00B050"/>
                </a:solidFill>
                <a:latin typeface="Times New Roman" pitchFamily="18" charset="0"/>
                <a:cs typeface="Times New Roman" pitchFamily="18" charset="0"/>
              </a:rPr>
              <a:t>.1/ </a:t>
            </a:r>
            <a:r>
              <a:rPr lang="en-US" sz="3200" b="1" u="sng" smtClean="0">
                <a:solidFill>
                  <a:srgbClr val="00B050"/>
                </a:solidFill>
                <a:latin typeface="Times New Roman" pitchFamily="18" charset="0"/>
                <a:cs typeface="Times New Roman" pitchFamily="18" charset="0"/>
              </a:rPr>
              <a:t>Tổng quan về tín hiệu hình sin</a:t>
            </a:r>
            <a:r>
              <a:rPr lang="en-US" sz="3200" b="1" smtClean="0">
                <a:solidFill>
                  <a:srgbClr val="00B050"/>
                </a:solidFill>
                <a:latin typeface="Times New Roman" pitchFamily="18" charset="0"/>
                <a:cs typeface="Times New Roman" pitchFamily="18" charset="0"/>
              </a:rPr>
              <a:t>:</a:t>
            </a:r>
            <a:endParaRPr lang="vi-VN" sz="2800" b="1">
              <a:solidFill>
                <a:srgbClr val="00B050"/>
              </a:solidFill>
              <a:latin typeface="Times New Roman" pitchFamily="18" charset="0"/>
              <a:cs typeface="Times New Roman" pitchFamily="18" charset="0"/>
            </a:endParaRPr>
          </a:p>
        </p:txBody>
      </p:sp>
      <p:sp>
        <p:nvSpPr>
          <p:cNvPr id="7" name="TextBox 6"/>
          <p:cNvSpPr txBox="1"/>
          <p:nvPr/>
        </p:nvSpPr>
        <p:spPr>
          <a:xfrm>
            <a:off x="142844" y="1714488"/>
            <a:ext cx="6786610" cy="584775"/>
          </a:xfrm>
          <a:prstGeom prst="rect">
            <a:avLst/>
          </a:prstGeom>
          <a:noFill/>
        </p:spPr>
        <p:txBody>
          <a:bodyPr wrap="square" rtlCol="0">
            <a:spAutoFit/>
          </a:bodyPr>
          <a:lstStyle/>
          <a:p>
            <a:r>
              <a:rPr lang="en-US" sz="3200" smtClean="0">
                <a:solidFill>
                  <a:schemeClr val="accent6">
                    <a:lumMod val="75000"/>
                  </a:schemeClr>
                </a:solidFill>
                <a:latin typeface="Times New Roman" pitchFamily="18" charset="0"/>
                <a:cs typeface="Times New Roman" pitchFamily="18" charset="0"/>
              </a:rPr>
              <a:t>3.1.1- </a:t>
            </a:r>
            <a:r>
              <a:rPr lang="en-US" sz="3200" u="sng" smtClean="0">
                <a:solidFill>
                  <a:schemeClr val="accent6">
                    <a:lumMod val="75000"/>
                  </a:schemeClr>
                </a:solidFill>
                <a:latin typeface="Times New Roman" pitchFamily="18" charset="0"/>
                <a:cs typeface="Times New Roman" pitchFamily="18" charset="0"/>
              </a:rPr>
              <a:t>Biểu thức tức thời</a:t>
            </a:r>
            <a:r>
              <a:rPr lang="en-US" sz="3200" smtClean="0">
                <a:solidFill>
                  <a:schemeClr val="accent6">
                    <a:lumMod val="75000"/>
                  </a:schemeClr>
                </a:solidFill>
                <a:latin typeface="Times New Roman" pitchFamily="18" charset="0"/>
                <a:cs typeface="Times New Roman" pitchFamily="18" charset="0"/>
              </a:rPr>
              <a:t>:</a:t>
            </a:r>
            <a:endParaRPr lang="vi-VN" sz="3200">
              <a:solidFill>
                <a:schemeClr val="accent6">
                  <a:lumMod val="75000"/>
                </a:schemeClr>
              </a:solidFill>
              <a:latin typeface="Times New Roman" pitchFamily="18" charset="0"/>
              <a:cs typeface="Times New Roman" pitchFamily="18" charset="0"/>
            </a:endParaRPr>
          </a:p>
        </p:txBody>
      </p:sp>
      <p:sp>
        <p:nvSpPr>
          <p:cNvPr id="8" name="Rectangle 7"/>
          <p:cNvSpPr/>
          <p:nvPr/>
        </p:nvSpPr>
        <p:spPr>
          <a:xfrm>
            <a:off x="0" y="2285992"/>
            <a:ext cx="9001156" cy="1569660"/>
          </a:xfrm>
          <a:prstGeom prst="rect">
            <a:avLst/>
          </a:prstGeom>
        </p:spPr>
        <p:txBody>
          <a:bodyPr wrap="square">
            <a:spAutoFit/>
          </a:bodyPr>
          <a:lstStyle/>
          <a:p>
            <a:r>
              <a:rPr lang="en-US" sz="3200">
                <a:latin typeface="Times New Roman" pitchFamily="18" charset="0"/>
                <a:cs typeface="Times New Roman" pitchFamily="18" charset="0"/>
              </a:rPr>
              <a:t>Các tín hiệu điện áp, dòng điện, từ thông, …. có quan hệ hàm sin theo thời gian t được biểu diễn dưới dạng hàm sau:</a:t>
            </a:r>
            <a:endParaRPr lang="vi-VN" sz="3200">
              <a:latin typeface="Times New Roman" pitchFamily="18" charset="0"/>
              <a:cs typeface="Times New Roman" pitchFamily="18" charset="0"/>
            </a:endParaRPr>
          </a:p>
        </p:txBody>
      </p:sp>
      <p:sp>
        <p:nvSpPr>
          <p:cNvPr id="51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121" name="Object 1"/>
          <p:cNvGraphicFramePr>
            <a:graphicFrameLocks noChangeAspect="1"/>
          </p:cNvGraphicFramePr>
          <p:nvPr/>
        </p:nvGraphicFramePr>
        <p:xfrm>
          <a:off x="1785918" y="3214686"/>
          <a:ext cx="4507539" cy="785818"/>
        </p:xfrm>
        <a:graphic>
          <a:graphicData uri="http://schemas.openxmlformats.org/presentationml/2006/ole">
            <p:oleObj spid="_x0000_s5121" name="Equation" r:id="rId3" imgW="1308100" imgH="228600" progId="Equation.3">
              <p:embed/>
            </p:oleObj>
          </a:graphicData>
        </a:graphic>
      </p:graphicFrame>
      <p:sp>
        <p:nvSpPr>
          <p:cNvPr id="20" name="Rectangle 19"/>
          <p:cNvSpPr/>
          <p:nvPr/>
        </p:nvSpPr>
        <p:spPr>
          <a:xfrm>
            <a:off x="1000100" y="4286256"/>
            <a:ext cx="6622390" cy="523220"/>
          </a:xfrm>
          <a:prstGeom prst="rect">
            <a:avLst/>
          </a:prstGeom>
        </p:spPr>
        <p:txBody>
          <a:bodyPr wrap="none">
            <a:spAutoFit/>
          </a:bodyPr>
          <a:lstStyle/>
          <a:p>
            <a:r>
              <a:rPr lang="en-US" sz="2800">
                <a:latin typeface="Times New Roman" pitchFamily="18" charset="0"/>
                <a:cs typeface="Times New Roman" pitchFamily="18" charset="0"/>
              </a:rPr>
              <a:t>Trong đó:  - V</a:t>
            </a:r>
            <a:r>
              <a:rPr lang="en-US" sz="2800" baseline="-25000">
                <a:latin typeface="Times New Roman" pitchFamily="18" charset="0"/>
                <a:cs typeface="Times New Roman" pitchFamily="18" charset="0"/>
              </a:rPr>
              <a:t>m</a:t>
            </a:r>
            <a:r>
              <a:rPr lang="en-US" sz="2800">
                <a:latin typeface="Times New Roman" pitchFamily="18" charset="0"/>
                <a:cs typeface="Times New Roman" pitchFamily="18" charset="0"/>
              </a:rPr>
              <a:t> : biên độ của điện áp; V</a:t>
            </a:r>
            <a:r>
              <a:rPr lang="en-US" sz="2800" baseline="-25000">
                <a:latin typeface="Times New Roman" pitchFamily="18" charset="0"/>
                <a:cs typeface="Times New Roman" pitchFamily="18" charset="0"/>
              </a:rPr>
              <a:t>m</a:t>
            </a:r>
            <a:r>
              <a:rPr lang="en-US" sz="2800">
                <a:latin typeface="Times New Roman" pitchFamily="18" charset="0"/>
                <a:cs typeface="Times New Roman" pitchFamily="18" charset="0"/>
              </a:rPr>
              <a:t>(V)</a:t>
            </a:r>
            <a:endParaRPr lang="vi-VN" sz="2800">
              <a:latin typeface="Times New Roman" pitchFamily="18" charset="0"/>
              <a:cs typeface="Times New Roman" pitchFamily="18" charset="0"/>
            </a:endParaRPr>
          </a:p>
        </p:txBody>
      </p:sp>
      <p:sp>
        <p:nvSpPr>
          <p:cNvPr id="5138" name="Rectangle 1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5140" name="Rectangle 2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139" name="Object 19"/>
          <p:cNvGraphicFramePr>
            <a:graphicFrameLocks noChangeAspect="1"/>
          </p:cNvGraphicFramePr>
          <p:nvPr/>
        </p:nvGraphicFramePr>
        <p:xfrm>
          <a:off x="2857488" y="4929198"/>
          <a:ext cx="366714" cy="328515"/>
        </p:xfrm>
        <a:graphic>
          <a:graphicData uri="http://schemas.openxmlformats.org/presentationml/2006/ole">
            <p:oleObj spid="_x0000_s5139" name="Equation" r:id="rId4" imgW="152334" imgH="139639" progId="Equation.3">
              <p:embed/>
            </p:oleObj>
          </a:graphicData>
        </a:graphic>
      </p:graphicFrame>
      <p:sp>
        <p:nvSpPr>
          <p:cNvPr id="31" name="Rectangle 30"/>
          <p:cNvSpPr/>
          <p:nvPr/>
        </p:nvSpPr>
        <p:spPr>
          <a:xfrm>
            <a:off x="2571736" y="4786322"/>
            <a:ext cx="304892" cy="523220"/>
          </a:xfrm>
          <a:prstGeom prst="rect">
            <a:avLst/>
          </a:prstGeom>
        </p:spPr>
        <p:txBody>
          <a:bodyPr wrap="none">
            <a:spAutoFit/>
          </a:bodyPr>
          <a:lstStyle/>
          <a:p>
            <a:r>
              <a:rPr lang="en-US" sz="2800" smtClean="0">
                <a:latin typeface="Times New Roman" pitchFamily="18" charset="0"/>
                <a:cs typeface="Times New Roman" pitchFamily="18" charset="0"/>
              </a:rPr>
              <a:t>-</a:t>
            </a:r>
            <a:endParaRPr lang="vi-VN" sz="2800"/>
          </a:p>
        </p:txBody>
      </p:sp>
      <p:sp>
        <p:nvSpPr>
          <p:cNvPr id="32" name="Rectangle 31"/>
          <p:cNvSpPr/>
          <p:nvPr/>
        </p:nvSpPr>
        <p:spPr>
          <a:xfrm>
            <a:off x="3214678" y="4763168"/>
            <a:ext cx="284052" cy="523220"/>
          </a:xfrm>
          <a:prstGeom prst="rect">
            <a:avLst/>
          </a:prstGeom>
        </p:spPr>
        <p:txBody>
          <a:bodyPr wrap="none">
            <a:spAutoFit/>
          </a:bodyPr>
          <a:lstStyle/>
          <a:p>
            <a:r>
              <a:rPr lang="en-US" sz="2800" smtClean="0">
                <a:latin typeface="Times New Roman" pitchFamily="18" charset="0"/>
                <a:cs typeface="Times New Roman" pitchFamily="18" charset="0"/>
              </a:rPr>
              <a:t>:</a:t>
            </a:r>
            <a:endParaRPr lang="vi-VN" sz="2800"/>
          </a:p>
        </p:txBody>
      </p:sp>
      <p:sp>
        <p:nvSpPr>
          <p:cNvPr id="33" name="Rectangle 32"/>
          <p:cNvSpPr/>
          <p:nvPr/>
        </p:nvSpPr>
        <p:spPr>
          <a:xfrm>
            <a:off x="3428992" y="4763168"/>
            <a:ext cx="3549370" cy="523220"/>
          </a:xfrm>
          <a:prstGeom prst="rect">
            <a:avLst/>
          </a:prstGeom>
        </p:spPr>
        <p:txBody>
          <a:bodyPr wrap="none">
            <a:spAutoFit/>
          </a:bodyPr>
          <a:lstStyle/>
          <a:p>
            <a:r>
              <a:rPr lang="en-US" sz="2800" smtClean="0">
                <a:latin typeface="Times New Roman" pitchFamily="18" charset="0"/>
                <a:cs typeface="Times New Roman" pitchFamily="18" charset="0"/>
              </a:rPr>
              <a:t>tần </a:t>
            </a:r>
            <a:r>
              <a:rPr lang="en-US" sz="2800">
                <a:latin typeface="Times New Roman" pitchFamily="18" charset="0"/>
                <a:cs typeface="Times New Roman" pitchFamily="18" charset="0"/>
              </a:rPr>
              <a:t>số góc của điện áp; </a:t>
            </a:r>
            <a:endParaRPr lang="vi-VN" sz="2800">
              <a:latin typeface="Times New Roman" pitchFamily="18" charset="0"/>
              <a:cs typeface="Times New Roman" pitchFamily="18" charset="0"/>
            </a:endParaRPr>
          </a:p>
        </p:txBody>
      </p:sp>
      <p:graphicFrame>
        <p:nvGraphicFramePr>
          <p:cNvPr id="5141" name="Object 21"/>
          <p:cNvGraphicFramePr>
            <a:graphicFrameLocks noChangeAspect="1"/>
          </p:cNvGraphicFramePr>
          <p:nvPr/>
        </p:nvGraphicFramePr>
        <p:xfrm>
          <a:off x="6786578" y="4886338"/>
          <a:ext cx="366713" cy="328612"/>
        </p:xfrm>
        <a:graphic>
          <a:graphicData uri="http://schemas.openxmlformats.org/presentationml/2006/ole">
            <p:oleObj spid="_x0000_s5141" name="Equation" r:id="rId5" imgW="152334" imgH="139639" progId="Equation.3">
              <p:embed/>
            </p:oleObj>
          </a:graphicData>
        </a:graphic>
      </p:graphicFrame>
      <p:sp>
        <p:nvSpPr>
          <p:cNvPr id="35" name="Rectangle 34"/>
          <p:cNvSpPr/>
          <p:nvPr/>
        </p:nvSpPr>
        <p:spPr>
          <a:xfrm>
            <a:off x="7000892" y="4714884"/>
            <a:ext cx="1122423" cy="523220"/>
          </a:xfrm>
          <a:prstGeom prst="rect">
            <a:avLst/>
          </a:prstGeom>
        </p:spPr>
        <p:txBody>
          <a:bodyPr wrap="square">
            <a:spAutoFit/>
          </a:bodyPr>
          <a:lstStyle/>
          <a:p>
            <a:r>
              <a:rPr lang="en-US" sz="2800">
                <a:latin typeface="Times New Roman" pitchFamily="18" charset="0"/>
                <a:cs typeface="Times New Roman" pitchFamily="18" charset="0"/>
              </a:rPr>
              <a:t>(rad/s)</a:t>
            </a:r>
            <a:endParaRPr lang="vi-VN" sz="2800">
              <a:latin typeface="Times New Roman" pitchFamily="18" charset="0"/>
              <a:cs typeface="Times New Roman" pitchFamily="18" charset="0"/>
            </a:endParaRPr>
          </a:p>
        </p:txBody>
      </p:sp>
      <p:sp>
        <p:nvSpPr>
          <p:cNvPr id="5143" name="Rectangle 2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142" name="Object 22"/>
          <p:cNvGraphicFramePr>
            <a:graphicFrameLocks noChangeAspect="1"/>
          </p:cNvGraphicFramePr>
          <p:nvPr/>
        </p:nvGraphicFramePr>
        <p:xfrm>
          <a:off x="2857488" y="5357825"/>
          <a:ext cx="350839" cy="432429"/>
        </p:xfrm>
        <a:graphic>
          <a:graphicData uri="http://schemas.openxmlformats.org/presentationml/2006/ole">
            <p:oleObj spid="_x0000_s5142" name="Equation" r:id="rId6" imgW="139579" imgH="164957" progId="Equation.3">
              <p:embed/>
            </p:oleObj>
          </a:graphicData>
        </a:graphic>
      </p:graphicFrame>
      <p:sp>
        <p:nvSpPr>
          <p:cNvPr id="38" name="Rectangle 37"/>
          <p:cNvSpPr/>
          <p:nvPr/>
        </p:nvSpPr>
        <p:spPr>
          <a:xfrm>
            <a:off x="2571736" y="5263234"/>
            <a:ext cx="304892" cy="523220"/>
          </a:xfrm>
          <a:prstGeom prst="rect">
            <a:avLst/>
          </a:prstGeom>
        </p:spPr>
        <p:txBody>
          <a:bodyPr wrap="none">
            <a:spAutoFit/>
          </a:bodyPr>
          <a:lstStyle/>
          <a:p>
            <a:r>
              <a:rPr lang="en-US" sz="2800" smtClean="0">
                <a:latin typeface="Times New Roman" pitchFamily="18" charset="0"/>
                <a:cs typeface="Times New Roman" pitchFamily="18" charset="0"/>
              </a:rPr>
              <a:t>-</a:t>
            </a:r>
            <a:endParaRPr lang="vi-VN" sz="2800"/>
          </a:p>
        </p:txBody>
      </p:sp>
      <p:sp>
        <p:nvSpPr>
          <p:cNvPr id="39" name="Rectangle 38"/>
          <p:cNvSpPr/>
          <p:nvPr/>
        </p:nvSpPr>
        <p:spPr>
          <a:xfrm>
            <a:off x="3143240" y="5214950"/>
            <a:ext cx="284052" cy="523220"/>
          </a:xfrm>
          <a:prstGeom prst="rect">
            <a:avLst/>
          </a:prstGeom>
        </p:spPr>
        <p:txBody>
          <a:bodyPr wrap="none">
            <a:spAutoFit/>
          </a:bodyPr>
          <a:lstStyle/>
          <a:p>
            <a:r>
              <a:rPr lang="en-US" sz="2800" smtClean="0">
                <a:latin typeface="Times New Roman" pitchFamily="18" charset="0"/>
                <a:cs typeface="Times New Roman" pitchFamily="18" charset="0"/>
              </a:rPr>
              <a:t>:</a:t>
            </a:r>
            <a:endParaRPr lang="vi-VN" sz="2800"/>
          </a:p>
        </p:txBody>
      </p:sp>
      <p:sp>
        <p:nvSpPr>
          <p:cNvPr id="40" name="Rectangle 39"/>
          <p:cNvSpPr/>
          <p:nvPr/>
        </p:nvSpPr>
        <p:spPr>
          <a:xfrm>
            <a:off x="3357554" y="5214950"/>
            <a:ext cx="3812262" cy="523220"/>
          </a:xfrm>
          <a:prstGeom prst="rect">
            <a:avLst/>
          </a:prstGeom>
        </p:spPr>
        <p:txBody>
          <a:bodyPr wrap="none">
            <a:spAutoFit/>
          </a:bodyPr>
          <a:lstStyle/>
          <a:p>
            <a:r>
              <a:rPr lang="fr-FR" sz="2800">
                <a:latin typeface="Times New Roman" pitchFamily="18" charset="0"/>
                <a:cs typeface="Times New Roman" pitchFamily="18" charset="0"/>
              </a:rPr>
              <a:t>góc pha ban đầu lúc t=0; </a:t>
            </a:r>
            <a:endParaRPr lang="vi-VN" sz="2800">
              <a:latin typeface="Times New Roman" pitchFamily="18" charset="0"/>
              <a:cs typeface="Times New Roman" pitchFamily="18" charset="0"/>
            </a:endParaRPr>
          </a:p>
        </p:txBody>
      </p:sp>
      <p:graphicFrame>
        <p:nvGraphicFramePr>
          <p:cNvPr id="5144" name="Object 24"/>
          <p:cNvGraphicFramePr>
            <a:graphicFrameLocks noChangeAspect="1"/>
          </p:cNvGraphicFramePr>
          <p:nvPr/>
        </p:nvGraphicFramePr>
        <p:xfrm>
          <a:off x="7072330" y="5286388"/>
          <a:ext cx="350838" cy="431800"/>
        </p:xfrm>
        <a:graphic>
          <a:graphicData uri="http://schemas.openxmlformats.org/presentationml/2006/ole">
            <p:oleObj spid="_x0000_s5144" name="Equation" r:id="rId7" imgW="139579" imgH="164957" progId="Equation.3">
              <p:embed/>
            </p:oleObj>
          </a:graphicData>
        </a:graphic>
      </p:graphicFrame>
      <p:sp>
        <p:nvSpPr>
          <p:cNvPr id="42" name="Rectangle 41"/>
          <p:cNvSpPr/>
          <p:nvPr/>
        </p:nvSpPr>
        <p:spPr>
          <a:xfrm>
            <a:off x="7286644" y="5191796"/>
            <a:ext cx="1122423" cy="523220"/>
          </a:xfrm>
          <a:prstGeom prst="rect">
            <a:avLst/>
          </a:prstGeom>
        </p:spPr>
        <p:txBody>
          <a:bodyPr wrap="square">
            <a:spAutoFit/>
          </a:bodyPr>
          <a:lstStyle/>
          <a:p>
            <a:r>
              <a:rPr lang="en-US" sz="2800">
                <a:latin typeface="Times New Roman" pitchFamily="18" charset="0"/>
                <a:cs typeface="Times New Roman" pitchFamily="18" charset="0"/>
              </a:rPr>
              <a:t>(</a:t>
            </a:r>
            <a:r>
              <a:rPr lang="en-US" sz="2800" smtClean="0">
                <a:latin typeface="Times New Roman" pitchFamily="18" charset="0"/>
                <a:cs typeface="Times New Roman" pitchFamily="18" charset="0"/>
              </a:rPr>
              <a:t>rad)</a:t>
            </a:r>
            <a:endParaRPr lang="vi-VN" sz="2800">
              <a:latin typeface="Times New Roman" pitchFamily="18" charset="0"/>
              <a:cs typeface="Times New Roman" pitchFamily="18" charset="0"/>
            </a:endParaRPr>
          </a:p>
        </p:txBody>
      </p:sp>
      <p:sp>
        <p:nvSpPr>
          <p:cNvPr id="5146" name="Rectangle 26"/>
          <p:cNvSpPr>
            <a:spLocks noChangeArrowheads="1"/>
          </p:cNvSpPr>
          <p:nvPr/>
        </p:nvSpPr>
        <p:spPr bwMode="auto">
          <a:xfrm>
            <a:off x="-32" y="5857892"/>
            <a:ext cx="700092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(Góc pha ban đầu được qui ước có giá tr</a:t>
            </a:r>
            <a:r>
              <a:rPr lang="vi-VN" sz="2400">
                <a:latin typeface="Times New Roman" pitchFamily="18" charset="0"/>
                <a:ea typeface="Calibri" pitchFamily="34" charset="0"/>
                <a:cs typeface="Times New Roman" pitchFamily="18" charset="0"/>
              </a:rPr>
              <a:t>ị</a:t>
            </a:r>
            <a:r>
              <a:rPr kumimoji="0" lang="fr-FR" sz="2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trong khoảng </a:t>
            </a:r>
            <a:endParaRPr kumimoji="0" lang="fr-FR" sz="24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5145" name="Object 25"/>
          <p:cNvGraphicFramePr>
            <a:graphicFrameLocks noChangeAspect="1"/>
          </p:cNvGraphicFramePr>
          <p:nvPr/>
        </p:nvGraphicFramePr>
        <p:xfrm>
          <a:off x="6786578" y="5929330"/>
          <a:ext cx="1795467" cy="371476"/>
        </p:xfrm>
        <a:graphic>
          <a:graphicData uri="http://schemas.openxmlformats.org/presentationml/2006/ole">
            <p:oleObj spid="_x0000_s5145" name="Equation" r:id="rId8" imgW="1104900" imgH="228600" progId="Equation.3">
              <p:embed/>
            </p:oleObj>
          </a:graphicData>
        </a:graphic>
      </p:graphicFrame>
      <p:sp>
        <p:nvSpPr>
          <p:cNvPr id="5147" name="Rectangle 27"/>
          <p:cNvSpPr>
            <a:spLocks noChangeArrowheads="1"/>
          </p:cNvSpPr>
          <p:nvPr/>
        </p:nvSpPr>
        <p:spPr bwMode="auto">
          <a:xfrm>
            <a:off x="8501090" y="5857892"/>
            <a:ext cx="287258"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t>
            </a:r>
            <a:endParaRPr kumimoji="0" lang="vi-VN" sz="24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par>
                                <p:cTn id="23" presetID="5" presetClass="entr" presetSubtype="10" fill="hold" nodeType="withEffect">
                                  <p:stCondLst>
                                    <p:cond delay="0"/>
                                  </p:stCondLst>
                                  <p:childTnLst>
                                    <p:set>
                                      <p:cBhvr>
                                        <p:cTn id="24" dur="1" fill="hold">
                                          <p:stCondLst>
                                            <p:cond delay="0"/>
                                          </p:stCondLst>
                                        </p:cTn>
                                        <p:tgtEl>
                                          <p:spTgt spid="5121"/>
                                        </p:tgtEl>
                                        <p:attrNameLst>
                                          <p:attrName>style.visibility</p:attrName>
                                        </p:attrNameLst>
                                      </p:cBhvr>
                                      <p:to>
                                        <p:strVal val="visible"/>
                                      </p:to>
                                    </p:set>
                                    <p:animEffect transition="in" filter="checkerboard(across)">
                                      <p:cBhvr>
                                        <p:cTn id="25" dur="500"/>
                                        <p:tgtEl>
                                          <p:spTgt spid="5121"/>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checkerboard(across)">
                                      <p:cBhvr>
                                        <p:cTn id="30" dur="500"/>
                                        <p:tgtEl>
                                          <p:spTgt spid="2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checkerboard(across)">
                                      <p:cBhvr>
                                        <p:cTn id="33" dur="500"/>
                                        <p:tgtEl>
                                          <p:spTgt spid="33"/>
                                        </p:tgtEl>
                                      </p:cBhvr>
                                    </p:animEffect>
                                  </p:childTnLst>
                                </p:cTn>
                              </p:par>
                              <p:par>
                                <p:cTn id="34" presetID="5" presetClass="entr" presetSubtype="10" fill="hold" nodeType="withEffect">
                                  <p:stCondLst>
                                    <p:cond delay="0"/>
                                  </p:stCondLst>
                                  <p:childTnLst>
                                    <p:set>
                                      <p:cBhvr>
                                        <p:cTn id="35" dur="1" fill="hold">
                                          <p:stCondLst>
                                            <p:cond delay="0"/>
                                          </p:stCondLst>
                                        </p:cTn>
                                        <p:tgtEl>
                                          <p:spTgt spid="5139"/>
                                        </p:tgtEl>
                                        <p:attrNameLst>
                                          <p:attrName>style.visibility</p:attrName>
                                        </p:attrNameLst>
                                      </p:cBhvr>
                                      <p:to>
                                        <p:strVal val="visible"/>
                                      </p:to>
                                    </p:set>
                                    <p:animEffect transition="in" filter="checkerboard(across)">
                                      <p:cBhvr>
                                        <p:cTn id="36" dur="500"/>
                                        <p:tgtEl>
                                          <p:spTgt spid="5139"/>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checkerboard(across)">
                                      <p:cBhvr>
                                        <p:cTn id="39" dur="500"/>
                                        <p:tgtEl>
                                          <p:spTgt spid="35"/>
                                        </p:tgtEl>
                                      </p:cBhvr>
                                    </p:animEffect>
                                  </p:childTnLst>
                                </p:cTn>
                              </p:par>
                              <p:par>
                                <p:cTn id="40" presetID="5" presetClass="entr" presetSubtype="10" fill="hold" nodeType="withEffect">
                                  <p:stCondLst>
                                    <p:cond delay="0"/>
                                  </p:stCondLst>
                                  <p:childTnLst>
                                    <p:set>
                                      <p:cBhvr>
                                        <p:cTn id="41" dur="1" fill="hold">
                                          <p:stCondLst>
                                            <p:cond delay="0"/>
                                          </p:stCondLst>
                                        </p:cTn>
                                        <p:tgtEl>
                                          <p:spTgt spid="5141"/>
                                        </p:tgtEl>
                                        <p:attrNameLst>
                                          <p:attrName>style.visibility</p:attrName>
                                        </p:attrNameLst>
                                      </p:cBhvr>
                                      <p:to>
                                        <p:strVal val="visible"/>
                                      </p:to>
                                    </p:set>
                                    <p:animEffect transition="in" filter="checkerboard(across)">
                                      <p:cBhvr>
                                        <p:cTn id="42" dur="500"/>
                                        <p:tgtEl>
                                          <p:spTgt spid="5141"/>
                                        </p:tgtEl>
                                      </p:cBhvr>
                                    </p:animEffect>
                                  </p:childTnLst>
                                </p:cTn>
                              </p:par>
                              <p:par>
                                <p:cTn id="43" presetID="5" presetClass="entr" presetSubtype="10" fill="hold" nodeType="withEffect">
                                  <p:stCondLst>
                                    <p:cond delay="0"/>
                                  </p:stCondLst>
                                  <p:childTnLst>
                                    <p:set>
                                      <p:cBhvr>
                                        <p:cTn id="44" dur="1" fill="hold">
                                          <p:stCondLst>
                                            <p:cond delay="0"/>
                                          </p:stCondLst>
                                        </p:cTn>
                                        <p:tgtEl>
                                          <p:spTgt spid="5142"/>
                                        </p:tgtEl>
                                        <p:attrNameLst>
                                          <p:attrName>style.visibility</p:attrName>
                                        </p:attrNameLst>
                                      </p:cBhvr>
                                      <p:to>
                                        <p:strVal val="visible"/>
                                      </p:to>
                                    </p:set>
                                    <p:animEffect transition="in" filter="checkerboard(across)">
                                      <p:cBhvr>
                                        <p:cTn id="45" dur="500"/>
                                        <p:tgtEl>
                                          <p:spTgt spid="5142"/>
                                        </p:tgtEl>
                                      </p:cBhvr>
                                    </p:animEffect>
                                  </p:childTnLst>
                                </p:cTn>
                              </p:par>
                              <p:par>
                                <p:cTn id="46" presetID="5" presetClass="entr" presetSubtype="10"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checkerboard(across)">
                                      <p:cBhvr>
                                        <p:cTn id="48" dur="500"/>
                                        <p:tgtEl>
                                          <p:spTgt spid="40"/>
                                        </p:tgtEl>
                                      </p:cBhvr>
                                    </p:animEffect>
                                  </p:childTnLst>
                                </p:cTn>
                              </p:par>
                              <p:par>
                                <p:cTn id="49" presetID="5" presetClass="entr" presetSubtype="10" fill="hold" nodeType="withEffect">
                                  <p:stCondLst>
                                    <p:cond delay="0"/>
                                  </p:stCondLst>
                                  <p:childTnLst>
                                    <p:set>
                                      <p:cBhvr>
                                        <p:cTn id="50" dur="1" fill="hold">
                                          <p:stCondLst>
                                            <p:cond delay="0"/>
                                          </p:stCondLst>
                                        </p:cTn>
                                        <p:tgtEl>
                                          <p:spTgt spid="5144"/>
                                        </p:tgtEl>
                                        <p:attrNameLst>
                                          <p:attrName>style.visibility</p:attrName>
                                        </p:attrNameLst>
                                      </p:cBhvr>
                                      <p:to>
                                        <p:strVal val="visible"/>
                                      </p:to>
                                    </p:set>
                                    <p:animEffect transition="in" filter="checkerboard(across)">
                                      <p:cBhvr>
                                        <p:cTn id="51" dur="500"/>
                                        <p:tgtEl>
                                          <p:spTgt spid="5144"/>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checkerboard(across)">
                                      <p:cBhvr>
                                        <p:cTn id="54" dur="500"/>
                                        <p:tgtEl>
                                          <p:spTgt spid="42"/>
                                        </p:tgtEl>
                                      </p:cBhvr>
                                    </p:animEffect>
                                  </p:childTnLst>
                                </p:cTn>
                              </p:par>
                              <p:par>
                                <p:cTn id="55" presetID="5" presetClass="entr" presetSubtype="10" fill="hold" grpId="0" nodeType="withEffect">
                                  <p:stCondLst>
                                    <p:cond delay="0"/>
                                  </p:stCondLst>
                                  <p:childTnLst>
                                    <p:set>
                                      <p:cBhvr>
                                        <p:cTn id="56" dur="1" fill="hold">
                                          <p:stCondLst>
                                            <p:cond delay="0"/>
                                          </p:stCondLst>
                                        </p:cTn>
                                        <p:tgtEl>
                                          <p:spTgt spid="5146"/>
                                        </p:tgtEl>
                                        <p:attrNameLst>
                                          <p:attrName>style.visibility</p:attrName>
                                        </p:attrNameLst>
                                      </p:cBhvr>
                                      <p:to>
                                        <p:strVal val="visible"/>
                                      </p:to>
                                    </p:set>
                                    <p:animEffect transition="in" filter="checkerboard(across)">
                                      <p:cBhvr>
                                        <p:cTn id="57" dur="500"/>
                                        <p:tgtEl>
                                          <p:spTgt spid="5146"/>
                                        </p:tgtEl>
                                      </p:cBhvr>
                                    </p:animEffect>
                                  </p:childTnLst>
                                </p:cTn>
                              </p:par>
                              <p:par>
                                <p:cTn id="58" presetID="5" presetClass="entr" presetSubtype="10" fill="hold" nodeType="withEffect">
                                  <p:stCondLst>
                                    <p:cond delay="0"/>
                                  </p:stCondLst>
                                  <p:childTnLst>
                                    <p:set>
                                      <p:cBhvr>
                                        <p:cTn id="59" dur="1" fill="hold">
                                          <p:stCondLst>
                                            <p:cond delay="0"/>
                                          </p:stCondLst>
                                        </p:cTn>
                                        <p:tgtEl>
                                          <p:spTgt spid="5145"/>
                                        </p:tgtEl>
                                        <p:attrNameLst>
                                          <p:attrName>style.visibility</p:attrName>
                                        </p:attrNameLst>
                                      </p:cBhvr>
                                      <p:to>
                                        <p:strVal val="visible"/>
                                      </p:to>
                                    </p:set>
                                    <p:animEffect transition="in" filter="checkerboard(across)">
                                      <p:cBhvr>
                                        <p:cTn id="60" dur="500"/>
                                        <p:tgtEl>
                                          <p:spTgt spid="5145"/>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5147"/>
                                        </p:tgtEl>
                                        <p:attrNameLst>
                                          <p:attrName>style.visibility</p:attrName>
                                        </p:attrNameLst>
                                      </p:cBhvr>
                                      <p:to>
                                        <p:strVal val="visible"/>
                                      </p:to>
                                    </p:set>
                                    <p:animEffect transition="in" filter="checkerboard(across)">
                                      <p:cBhvr>
                                        <p:cTn id="63" dur="500"/>
                                        <p:tgtEl>
                                          <p:spTgt spid="5147"/>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checkerboard(across)">
                                      <p:cBhvr>
                                        <p:cTn id="66" dur="500"/>
                                        <p:tgtEl>
                                          <p:spTgt spid="32"/>
                                        </p:tgtEl>
                                      </p:cBhvr>
                                    </p:animEffect>
                                  </p:childTnLst>
                                </p:cTn>
                              </p:par>
                              <p:par>
                                <p:cTn id="67" presetID="5" presetClass="entr" presetSubtype="10" fill="hold" grpId="0" nodeType="with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checkerboard(across)">
                                      <p:cBhvr>
                                        <p:cTn id="69" dur="500"/>
                                        <p:tgtEl>
                                          <p:spTgt spid="39"/>
                                        </p:tgtEl>
                                      </p:cBhvr>
                                    </p:animEffect>
                                  </p:childTnLst>
                                </p:cTn>
                              </p:par>
                              <p:par>
                                <p:cTn id="70" presetID="5" presetClass="entr" presetSubtype="1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checkerboard(across)">
                                      <p:cBhvr>
                                        <p:cTn id="72" dur="500"/>
                                        <p:tgtEl>
                                          <p:spTgt spid="38"/>
                                        </p:tgtEl>
                                      </p:cBhvr>
                                    </p:animEffect>
                                  </p:childTnLst>
                                </p:cTn>
                              </p:par>
                              <p:par>
                                <p:cTn id="73" presetID="5" presetClass="entr" presetSubtype="10"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checkerboard(across)">
                                      <p:cBhvr>
                                        <p:cTn id="7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20" grpId="0"/>
      <p:bldP spid="31" grpId="0"/>
      <p:bldP spid="32" grpId="0"/>
      <p:bldP spid="33" grpId="0"/>
      <p:bldP spid="35" grpId="0"/>
      <p:bldP spid="38" grpId="0"/>
      <p:bldP spid="39" grpId="0"/>
      <p:bldP spid="40" grpId="0"/>
      <p:bldP spid="42" grpId="0"/>
      <p:bldP spid="5146" grpId="0"/>
      <p:bldP spid="5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srcRect/>
          <a:stretch>
            <a:fillRect/>
          </a:stretch>
        </p:blipFill>
        <p:spPr bwMode="auto">
          <a:xfrm>
            <a:off x="0" y="0"/>
            <a:ext cx="9144000" cy="4254501"/>
          </a:xfrm>
          <a:prstGeom prst="rect">
            <a:avLst/>
          </a:prstGeom>
          <a:noFill/>
          <a:ln w="9525">
            <a:noFill/>
            <a:miter lim="800000"/>
            <a:headEnd/>
            <a:tailEnd/>
          </a:ln>
          <a:effectLst/>
        </p:spPr>
      </p:pic>
      <p:pic>
        <p:nvPicPr>
          <p:cNvPr id="22531" name="Picture 3"/>
          <p:cNvPicPr>
            <a:picLocks noChangeAspect="1" noChangeArrowheads="1"/>
          </p:cNvPicPr>
          <p:nvPr/>
        </p:nvPicPr>
        <p:blipFill>
          <a:blip r:embed="rId3"/>
          <a:srcRect/>
          <a:stretch>
            <a:fillRect/>
          </a:stretch>
        </p:blipFill>
        <p:spPr bwMode="auto">
          <a:xfrm>
            <a:off x="110306" y="4179218"/>
            <a:ext cx="8747974" cy="225017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checkerboard(across)">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checkerboard(across)">
                                      <p:cBhvr>
                                        <p:cTn id="12"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571472" y="71414"/>
            <a:ext cx="8001056" cy="4500594"/>
          </a:xfrm>
          <a:prstGeom prst="rect">
            <a:avLst/>
          </a:prstGeom>
          <a:noFill/>
          <a:ln w="9525">
            <a:noFill/>
            <a:miter lim="800000"/>
            <a:headEnd/>
            <a:tailEnd/>
          </a:ln>
        </p:spPr>
      </p:pic>
      <p:sp>
        <p:nvSpPr>
          <p:cNvPr id="23553" name="Rectangle 1"/>
          <p:cNvSpPr>
            <a:spLocks noChangeArrowheads="1"/>
          </p:cNvSpPr>
          <p:nvPr/>
        </p:nvSpPr>
        <p:spPr bwMode="auto">
          <a:xfrm>
            <a:off x="0" y="4572008"/>
            <a:ext cx="885828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Giá tri ̣tức thời của áp hay dòng h</a:t>
            </a: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ình</a:t>
            </a: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sin được biểu diễn theo các d</a:t>
            </a: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ạ</a:t>
            </a: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ng sau:</a:t>
            </a:r>
            <a:endParaRPr kumimoji="0" lang="fr-FR"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355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4" name="Object 2"/>
          <p:cNvGraphicFramePr>
            <a:graphicFrameLocks noChangeAspect="1"/>
          </p:cNvGraphicFramePr>
          <p:nvPr/>
        </p:nvGraphicFramePr>
        <p:xfrm>
          <a:off x="2390550" y="5286388"/>
          <a:ext cx="4236674" cy="714380"/>
        </p:xfrm>
        <a:graphic>
          <a:graphicData uri="http://schemas.openxmlformats.org/presentationml/2006/ole">
            <p:oleObj spid="_x0000_s23554" name="Equation" r:id="rId4" imgW="1358900" imgH="228600" progId="Equation.3">
              <p:embed/>
            </p:oleObj>
          </a:graphicData>
        </a:graphic>
      </p:graphicFrame>
      <p:sp>
        <p:nvSpPr>
          <p:cNvPr id="2355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6" name="Object 4"/>
          <p:cNvGraphicFramePr>
            <a:graphicFrameLocks noChangeAspect="1"/>
          </p:cNvGraphicFramePr>
          <p:nvPr/>
        </p:nvGraphicFramePr>
        <p:xfrm>
          <a:off x="2495923" y="6000768"/>
          <a:ext cx="4097763" cy="714380"/>
        </p:xfrm>
        <a:graphic>
          <a:graphicData uri="http://schemas.openxmlformats.org/presentationml/2006/ole">
            <p:oleObj spid="_x0000_s23556" name="Equation" r:id="rId5" imgW="13081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3553"/>
                                        </p:tgtEl>
                                        <p:attrNameLst>
                                          <p:attrName>style.visibility</p:attrName>
                                        </p:attrNameLst>
                                      </p:cBhvr>
                                      <p:to>
                                        <p:strVal val="visible"/>
                                      </p:to>
                                    </p:set>
                                    <p:animEffect transition="in" filter="checkerboard(across)">
                                      <p:cBhvr>
                                        <p:cTn id="12" dur="500"/>
                                        <p:tgtEl>
                                          <p:spTgt spid="2355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4"/>
                                        </p:tgtEl>
                                        <p:attrNameLst>
                                          <p:attrName>style.visibility</p:attrName>
                                        </p:attrNameLst>
                                      </p:cBhvr>
                                      <p:to>
                                        <p:strVal val="visible"/>
                                      </p:to>
                                    </p:set>
                                    <p:animEffect transition="in" filter="checkerboard(across)">
                                      <p:cBhvr>
                                        <p:cTn id="17" dur="500"/>
                                        <p:tgtEl>
                                          <p:spTgt spid="2355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3556"/>
                                        </p:tgtEl>
                                        <p:attrNameLst>
                                          <p:attrName>style.visibility</p:attrName>
                                        </p:attrNameLst>
                                      </p:cBhvr>
                                      <p:to>
                                        <p:strVal val="visible"/>
                                      </p:to>
                                    </p:set>
                                    <p:animEffect transition="in" filter="checkerboard(across)">
                                      <p:cBhvr>
                                        <p:cTn id="22" dur="5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0" y="46001"/>
            <a:ext cx="892971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Chu kỳ T và tần số f của dòng hay áp h</a:t>
            </a: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ình</a:t>
            </a: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sin được xác đ</a:t>
            </a:r>
            <a:r>
              <a:rPr kumimoji="0" lang="vi-VN"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ịnh</a:t>
            </a:r>
            <a:r>
              <a:rPr kumimoji="0" lang="fr-FR"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theo các quan hê ̣sau:</a:t>
            </a:r>
            <a:endParaRPr kumimoji="0" lang="fr-FR"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457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4578" name="Object 2"/>
          <p:cNvGraphicFramePr>
            <a:graphicFrameLocks noChangeAspect="1"/>
          </p:cNvGraphicFramePr>
          <p:nvPr/>
        </p:nvGraphicFramePr>
        <p:xfrm>
          <a:off x="3643306" y="890955"/>
          <a:ext cx="1428760" cy="1109285"/>
        </p:xfrm>
        <a:graphic>
          <a:graphicData uri="http://schemas.openxmlformats.org/presentationml/2006/ole">
            <p:oleObj spid="_x0000_s24578" name="Equation" r:id="rId3" imgW="507780" imgH="393529" progId="Equation.3">
              <p:embed/>
            </p:oleObj>
          </a:graphicData>
        </a:graphic>
      </p:graphicFrame>
      <p:sp>
        <p:nvSpPr>
          <p:cNvPr id="2458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4580" name="Object 4"/>
          <p:cNvGraphicFramePr>
            <a:graphicFrameLocks noChangeAspect="1"/>
          </p:cNvGraphicFramePr>
          <p:nvPr/>
        </p:nvGraphicFramePr>
        <p:xfrm>
          <a:off x="5429256" y="1079483"/>
          <a:ext cx="2000264" cy="992195"/>
        </p:xfrm>
        <a:graphic>
          <a:graphicData uri="http://schemas.openxmlformats.org/presentationml/2006/ole">
            <p:oleObj spid="_x0000_s24580" name="Equation" r:id="rId4" imgW="799753" imgH="393529" progId="Equation.3">
              <p:embed/>
            </p:oleObj>
          </a:graphicData>
        </a:graphic>
      </p:graphicFrame>
      <p:sp>
        <p:nvSpPr>
          <p:cNvPr id="24582" name="Rectangle 6"/>
          <p:cNvSpPr>
            <a:spLocks noChangeArrowheads="1"/>
          </p:cNvSpPr>
          <p:nvPr/>
        </p:nvSpPr>
        <p:spPr bwMode="auto">
          <a:xfrm>
            <a:off x="0" y="2129845"/>
            <a:ext cx="800102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3.1.2- </a:t>
            </a:r>
            <a:r>
              <a:rPr kumimoji="0" lang="en-US" sz="3200" i="0" u="sng"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So sánh góc pha – độ lệch pha</a:t>
            </a:r>
            <a:r>
              <a:rPr kumimoji="0" lang="en-US" sz="3200"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a:t>
            </a:r>
            <a:endParaRPr kumimoji="0" lang="en-US" sz="320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24583" name="Rectangle 7"/>
          <p:cNvSpPr>
            <a:spLocks noChangeArrowheads="1"/>
          </p:cNvSpPr>
          <p:nvPr/>
        </p:nvSpPr>
        <p:spPr bwMode="auto">
          <a:xfrm>
            <a:off x="285720" y="2818528"/>
            <a:ext cx="850112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447800" algn="l"/>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r>
              <a:rPr kumimoji="0" lang="en-US" sz="3200" b="0" i="0" u="sng" strike="noStrike" cap="none" normalizeH="0" baseline="0" smtClean="0">
                <a:ln>
                  <a:noFill/>
                </a:ln>
                <a:solidFill>
                  <a:schemeClr val="tx1"/>
                </a:solidFill>
                <a:effectLst/>
                <a:latin typeface="Times New Roman" pitchFamily="18" charset="0"/>
                <a:ea typeface="Arial" pitchFamily="34" charset="0"/>
                <a:cs typeface="Times New Roman" pitchFamily="18" charset="0"/>
              </a:rPr>
              <a:t>Điều kiện so sánh góc lệch pha</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447800" algn="l"/>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Khi so sánh góc l</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ệch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pha hay xác đ</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ịnh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đô ̣l</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ệch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pha; các t</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ín</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hi</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ệu</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dòng hay áp h</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ình </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sin cần thỏa các điều ki</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ện</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sau:</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447800" algn="l"/>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Cùng tần số f (hay cùng tần số góc).</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447800" algn="l"/>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Các tín hiệu được biểu diễn cùng dạng sin (hay cos).</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checkerboard(across)">
                                      <p:cBhvr>
                                        <p:cTn id="7" dur="500"/>
                                        <p:tgtEl>
                                          <p:spTgt spid="24577"/>
                                        </p:tgtEl>
                                      </p:cBhvr>
                                    </p:animEffect>
                                  </p:childTnLst>
                                </p:cTn>
                              </p:par>
                              <p:par>
                                <p:cTn id="8" presetID="5" presetClass="entr" presetSubtype="10" fill="hold" nodeType="withEffect">
                                  <p:stCondLst>
                                    <p:cond delay="0"/>
                                  </p:stCondLst>
                                  <p:childTnLst>
                                    <p:set>
                                      <p:cBhvr>
                                        <p:cTn id="9" dur="1" fill="hold">
                                          <p:stCondLst>
                                            <p:cond delay="0"/>
                                          </p:stCondLst>
                                        </p:cTn>
                                        <p:tgtEl>
                                          <p:spTgt spid="24578"/>
                                        </p:tgtEl>
                                        <p:attrNameLst>
                                          <p:attrName>style.visibility</p:attrName>
                                        </p:attrNameLst>
                                      </p:cBhvr>
                                      <p:to>
                                        <p:strVal val="visible"/>
                                      </p:to>
                                    </p:set>
                                    <p:animEffect transition="in" filter="checkerboard(across)">
                                      <p:cBhvr>
                                        <p:cTn id="10" dur="500"/>
                                        <p:tgtEl>
                                          <p:spTgt spid="24578"/>
                                        </p:tgtEl>
                                      </p:cBhvr>
                                    </p:animEffect>
                                  </p:childTnLst>
                                </p:cTn>
                              </p:par>
                              <p:par>
                                <p:cTn id="11" presetID="5" presetClass="entr" presetSubtype="10" fill="hold" nodeType="withEffect">
                                  <p:stCondLst>
                                    <p:cond delay="0"/>
                                  </p:stCondLst>
                                  <p:childTnLst>
                                    <p:set>
                                      <p:cBhvr>
                                        <p:cTn id="12" dur="1" fill="hold">
                                          <p:stCondLst>
                                            <p:cond delay="0"/>
                                          </p:stCondLst>
                                        </p:cTn>
                                        <p:tgtEl>
                                          <p:spTgt spid="24580"/>
                                        </p:tgtEl>
                                        <p:attrNameLst>
                                          <p:attrName>style.visibility</p:attrName>
                                        </p:attrNameLst>
                                      </p:cBhvr>
                                      <p:to>
                                        <p:strVal val="visible"/>
                                      </p:to>
                                    </p:set>
                                    <p:animEffect transition="in" filter="checkerboard(across)">
                                      <p:cBhvr>
                                        <p:cTn id="13" dur="500"/>
                                        <p:tgtEl>
                                          <p:spTgt spid="24580"/>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4582"/>
                                        </p:tgtEl>
                                        <p:attrNameLst>
                                          <p:attrName>style.visibility</p:attrName>
                                        </p:attrNameLst>
                                      </p:cBhvr>
                                      <p:to>
                                        <p:strVal val="visible"/>
                                      </p:to>
                                    </p:set>
                                    <p:animEffect transition="in" filter="checkerboard(across)">
                                      <p:cBhvr>
                                        <p:cTn id="18" dur="500"/>
                                        <p:tgtEl>
                                          <p:spTgt spid="24582"/>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24583"/>
                                        </p:tgtEl>
                                        <p:attrNameLst>
                                          <p:attrName>style.visibility</p:attrName>
                                        </p:attrNameLst>
                                      </p:cBhvr>
                                      <p:to>
                                        <p:strVal val="visible"/>
                                      </p:to>
                                    </p:set>
                                    <p:animEffect transition="in" filter="checkerboard(across)">
                                      <p:cBhvr>
                                        <p:cTn id="23"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P spid="24582" grpId="0"/>
      <p:bldP spid="2458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0" y="0"/>
            <a:ext cx="864396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990600" algn="l"/>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sng" strike="noStrike" cap="none" normalizeH="0" baseline="0" smtClean="0">
                <a:ln>
                  <a:noFill/>
                </a:ln>
                <a:solidFill>
                  <a:schemeClr val="tx1"/>
                </a:solidFill>
                <a:effectLst/>
                <a:latin typeface="Times New Roman" pitchFamily="18" charset="0"/>
                <a:ea typeface="Arial" pitchFamily="34" charset="0"/>
                <a:cs typeface="Times New Roman" pitchFamily="18" charset="0"/>
              </a:rPr>
              <a:t>Phương pháp xác định</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90600" algn="l"/>
              </a:tabLst>
            </a:pP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Giả sử ta có hai tín hiệu hình sin:</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560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2" name="Object 2"/>
          <p:cNvGraphicFramePr>
            <a:graphicFrameLocks noChangeAspect="1"/>
          </p:cNvGraphicFramePr>
          <p:nvPr/>
        </p:nvGraphicFramePr>
        <p:xfrm>
          <a:off x="2062740" y="1000108"/>
          <a:ext cx="4009458" cy="642942"/>
        </p:xfrm>
        <a:graphic>
          <a:graphicData uri="http://schemas.openxmlformats.org/presentationml/2006/ole">
            <p:oleObj spid="_x0000_s25602" name="Equation" r:id="rId3" imgW="1422400" imgH="228600" progId="Equation.3">
              <p:embed/>
            </p:oleObj>
          </a:graphicData>
        </a:graphic>
      </p:graphicFrame>
      <p:sp>
        <p:nvSpPr>
          <p:cNvPr id="2560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4" name="Object 4"/>
          <p:cNvGraphicFramePr>
            <a:graphicFrameLocks noChangeAspect="1"/>
          </p:cNvGraphicFramePr>
          <p:nvPr/>
        </p:nvGraphicFramePr>
        <p:xfrm>
          <a:off x="1976609" y="1635176"/>
          <a:ext cx="4167027" cy="650816"/>
        </p:xfrm>
        <a:graphic>
          <a:graphicData uri="http://schemas.openxmlformats.org/presentationml/2006/ole">
            <p:oleObj spid="_x0000_s25604" name="Equation" r:id="rId4" imgW="1460500" imgH="228600" progId="Equation.3">
              <p:embed/>
            </p:oleObj>
          </a:graphicData>
        </a:graphic>
      </p:graphicFrame>
      <p:sp>
        <p:nvSpPr>
          <p:cNvPr id="25606" name="Rectangle 6"/>
          <p:cNvSpPr>
            <a:spLocks noChangeArrowheads="1"/>
          </p:cNvSpPr>
          <p:nvPr/>
        </p:nvSpPr>
        <p:spPr bwMode="auto">
          <a:xfrm>
            <a:off x="142844" y="2357430"/>
            <a:ext cx="8786874"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Khi ch</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ọn</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t</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ín</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hi</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ệu</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vi-VN"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làm chuẩn, đô ̣l</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ệch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pha của </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vi-VN"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và</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v</a:t>
            </a:r>
            <a:r>
              <a:rPr kumimoji="0" lang="vi-VN"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2</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được xác đ</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ịnh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theo quan hê:̣</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560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7" name="Object 7"/>
          <p:cNvGraphicFramePr>
            <a:graphicFrameLocks noChangeAspect="1"/>
          </p:cNvGraphicFramePr>
          <p:nvPr/>
        </p:nvGraphicFramePr>
        <p:xfrm>
          <a:off x="2584785" y="3460510"/>
          <a:ext cx="2915909" cy="754308"/>
        </p:xfrm>
        <a:graphic>
          <a:graphicData uri="http://schemas.openxmlformats.org/presentationml/2006/ole">
            <p:oleObj spid="_x0000_s25607" name="Equation" r:id="rId5" imgW="825142" imgH="215806" progId="Equation.3">
              <p:embed/>
            </p:oleObj>
          </a:graphicData>
        </a:graphic>
      </p:graphicFrame>
      <p:sp>
        <p:nvSpPr>
          <p:cNvPr id="25609" name="Rectangle 9"/>
          <p:cNvSpPr>
            <a:spLocks noChangeArrowheads="1"/>
          </p:cNvSpPr>
          <p:nvPr/>
        </p:nvSpPr>
        <p:spPr bwMode="auto">
          <a:xfrm>
            <a:off x="0" y="4286256"/>
            <a:ext cx="878684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Kết quả t</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ính</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toán được có thể rơi vào m</a:t>
            </a:r>
            <a:r>
              <a:rPr kumimoji="0" lang="vi-VN"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ột </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trong ba trường hợp:</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561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10" name="Object 10"/>
          <p:cNvGraphicFramePr>
            <a:graphicFrameLocks noChangeAspect="1"/>
          </p:cNvGraphicFramePr>
          <p:nvPr/>
        </p:nvGraphicFramePr>
        <p:xfrm>
          <a:off x="2627294" y="4929198"/>
          <a:ext cx="2171716" cy="571504"/>
        </p:xfrm>
        <a:graphic>
          <a:graphicData uri="http://schemas.openxmlformats.org/presentationml/2006/ole">
            <p:oleObj spid="_x0000_s25610" name="Equation" r:id="rId6" imgW="787058" imgH="203112" progId="Equation.3">
              <p:embed/>
            </p:oleObj>
          </a:graphicData>
        </a:graphic>
      </p:graphicFrame>
      <p:sp>
        <p:nvSpPr>
          <p:cNvPr id="25613"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12" name="Object 12"/>
          <p:cNvGraphicFramePr>
            <a:graphicFrameLocks noChangeAspect="1"/>
          </p:cNvGraphicFramePr>
          <p:nvPr/>
        </p:nvGraphicFramePr>
        <p:xfrm>
          <a:off x="2642075" y="5500702"/>
          <a:ext cx="2215677" cy="571504"/>
        </p:xfrm>
        <a:graphic>
          <a:graphicData uri="http://schemas.openxmlformats.org/presentationml/2006/ole">
            <p:oleObj spid="_x0000_s25612" name="Equation" r:id="rId7" imgW="799753" imgH="203112" progId="Equation.3">
              <p:embed/>
            </p:oleObj>
          </a:graphicData>
        </a:graphic>
      </p:graphicFrame>
      <p:sp>
        <p:nvSpPr>
          <p:cNvPr id="25615" name="Rectangle 1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14" name="Object 14"/>
          <p:cNvGraphicFramePr>
            <a:graphicFrameLocks noChangeAspect="1"/>
          </p:cNvGraphicFramePr>
          <p:nvPr/>
        </p:nvGraphicFramePr>
        <p:xfrm>
          <a:off x="2641581" y="6072206"/>
          <a:ext cx="2171715" cy="571504"/>
        </p:xfrm>
        <a:graphic>
          <a:graphicData uri="http://schemas.openxmlformats.org/presentationml/2006/ole">
            <p:oleObj spid="_x0000_s25614" name="Equation" r:id="rId8" imgW="787058" imgH="203112" progId="Equation.3">
              <p:embed/>
            </p:oleObj>
          </a:graphicData>
        </a:graphic>
      </p:graphicFrame>
      <p:sp>
        <p:nvSpPr>
          <p:cNvPr id="25616" name="Rectangle 16"/>
          <p:cNvSpPr>
            <a:spLocks noChangeArrowheads="1"/>
          </p:cNvSpPr>
          <p:nvPr/>
        </p:nvSpPr>
        <p:spPr bwMode="auto">
          <a:xfrm>
            <a:off x="4857752" y="4857760"/>
            <a:ext cx="407193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485900" algn="l"/>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sớm pha hơn 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2</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8" name="Rectangle 16"/>
          <p:cNvSpPr>
            <a:spLocks noChangeArrowheads="1"/>
          </p:cNvSpPr>
          <p:nvPr/>
        </p:nvSpPr>
        <p:spPr bwMode="auto">
          <a:xfrm>
            <a:off x="4857752" y="5415993"/>
            <a:ext cx="407193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485900" algn="l"/>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r>
              <a:rPr lang="fr-FR" sz="3200" smtClean="0">
                <a:latin typeface="Times New Roman" pitchFamily="18" charset="0"/>
                <a:ea typeface="Arial" pitchFamily="34" charset="0"/>
                <a:cs typeface="Times New Roman" pitchFamily="18" charset="0"/>
              </a:rPr>
              <a:t>trùng pha với</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2</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9" name="Rectangle 16"/>
          <p:cNvSpPr>
            <a:spLocks noChangeArrowheads="1"/>
          </p:cNvSpPr>
          <p:nvPr/>
        </p:nvSpPr>
        <p:spPr bwMode="auto">
          <a:xfrm>
            <a:off x="4857752" y="5987497"/>
            <a:ext cx="407193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485900" algn="l"/>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r>
              <a:rPr lang="fr-FR" sz="3200" smtClean="0">
                <a:latin typeface="Times New Roman" pitchFamily="18" charset="0"/>
                <a:ea typeface="Arial" pitchFamily="34" charset="0"/>
                <a:cs typeface="Times New Roman" pitchFamily="18" charset="0"/>
              </a:rPr>
              <a:t>chậm</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pha hơn v</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2</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601"/>
                                        </p:tgtEl>
                                        <p:attrNameLst>
                                          <p:attrName>style.visibility</p:attrName>
                                        </p:attrNameLst>
                                      </p:cBhvr>
                                      <p:to>
                                        <p:strVal val="visible"/>
                                      </p:to>
                                    </p:set>
                                    <p:animEffect transition="in" filter="checkerboard(across)">
                                      <p:cBhvr>
                                        <p:cTn id="7" dur="500"/>
                                        <p:tgtEl>
                                          <p:spTgt spid="25601"/>
                                        </p:tgtEl>
                                      </p:cBhvr>
                                    </p:animEffect>
                                  </p:childTnLst>
                                </p:cTn>
                              </p:par>
                              <p:par>
                                <p:cTn id="8" presetID="5" presetClass="entr" presetSubtype="10"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Effect transition="in" filter="checkerboard(across)">
                                      <p:cBhvr>
                                        <p:cTn id="10" dur="500"/>
                                        <p:tgtEl>
                                          <p:spTgt spid="25602"/>
                                        </p:tgtEl>
                                      </p:cBhvr>
                                    </p:animEffect>
                                  </p:childTnLst>
                                </p:cTn>
                              </p:par>
                              <p:par>
                                <p:cTn id="11" presetID="5" presetClass="entr" presetSubtype="10" fill="hold" nodeType="withEffect">
                                  <p:stCondLst>
                                    <p:cond delay="0"/>
                                  </p:stCondLst>
                                  <p:childTnLst>
                                    <p:set>
                                      <p:cBhvr>
                                        <p:cTn id="12" dur="1" fill="hold">
                                          <p:stCondLst>
                                            <p:cond delay="0"/>
                                          </p:stCondLst>
                                        </p:cTn>
                                        <p:tgtEl>
                                          <p:spTgt spid="25604"/>
                                        </p:tgtEl>
                                        <p:attrNameLst>
                                          <p:attrName>style.visibility</p:attrName>
                                        </p:attrNameLst>
                                      </p:cBhvr>
                                      <p:to>
                                        <p:strVal val="visible"/>
                                      </p:to>
                                    </p:set>
                                    <p:animEffect transition="in" filter="checkerboard(across)">
                                      <p:cBhvr>
                                        <p:cTn id="13" dur="500"/>
                                        <p:tgtEl>
                                          <p:spTgt spid="25604"/>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5606"/>
                                        </p:tgtEl>
                                        <p:attrNameLst>
                                          <p:attrName>style.visibility</p:attrName>
                                        </p:attrNameLst>
                                      </p:cBhvr>
                                      <p:to>
                                        <p:strVal val="visible"/>
                                      </p:to>
                                    </p:set>
                                    <p:animEffect transition="in" filter="checkerboard(across)">
                                      <p:cBhvr>
                                        <p:cTn id="18" dur="500"/>
                                        <p:tgtEl>
                                          <p:spTgt spid="25606"/>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25607"/>
                                        </p:tgtEl>
                                        <p:attrNameLst>
                                          <p:attrName>style.visibility</p:attrName>
                                        </p:attrNameLst>
                                      </p:cBhvr>
                                      <p:to>
                                        <p:strVal val="visible"/>
                                      </p:to>
                                    </p:set>
                                    <p:animEffect transition="in" filter="checkerboard(across)">
                                      <p:cBhvr>
                                        <p:cTn id="23" dur="500"/>
                                        <p:tgtEl>
                                          <p:spTgt spid="25607"/>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25609"/>
                                        </p:tgtEl>
                                        <p:attrNameLst>
                                          <p:attrName>style.visibility</p:attrName>
                                        </p:attrNameLst>
                                      </p:cBhvr>
                                      <p:to>
                                        <p:strVal val="visible"/>
                                      </p:to>
                                    </p:set>
                                    <p:animEffect transition="in" filter="checkerboard(across)">
                                      <p:cBhvr>
                                        <p:cTn id="28" dur="500"/>
                                        <p:tgtEl>
                                          <p:spTgt spid="2560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25610"/>
                                        </p:tgtEl>
                                        <p:attrNameLst>
                                          <p:attrName>style.visibility</p:attrName>
                                        </p:attrNameLst>
                                      </p:cBhvr>
                                      <p:to>
                                        <p:strVal val="visible"/>
                                      </p:to>
                                    </p:set>
                                    <p:animEffect transition="in" filter="checkerboard(across)">
                                      <p:cBhvr>
                                        <p:cTn id="33" dur="500"/>
                                        <p:tgtEl>
                                          <p:spTgt spid="25610"/>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25616"/>
                                        </p:tgtEl>
                                        <p:attrNameLst>
                                          <p:attrName>style.visibility</p:attrName>
                                        </p:attrNameLst>
                                      </p:cBhvr>
                                      <p:to>
                                        <p:strVal val="visible"/>
                                      </p:to>
                                    </p:set>
                                    <p:animEffect transition="in" filter="checkerboard(across)">
                                      <p:cBhvr>
                                        <p:cTn id="36" dur="500"/>
                                        <p:tgtEl>
                                          <p:spTgt spid="25616"/>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25612"/>
                                        </p:tgtEl>
                                        <p:attrNameLst>
                                          <p:attrName>style.visibility</p:attrName>
                                        </p:attrNameLst>
                                      </p:cBhvr>
                                      <p:to>
                                        <p:strVal val="visible"/>
                                      </p:to>
                                    </p:set>
                                    <p:animEffect transition="in" filter="checkerboard(across)">
                                      <p:cBhvr>
                                        <p:cTn id="41" dur="500"/>
                                        <p:tgtEl>
                                          <p:spTgt spid="25612"/>
                                        </p:tgtEl>
                                      </p:cBhvr>
                                    </p:animEffect>
                                  </p:childTnLst>
                                </p:cTn>
                              </p:par>
                              <p:par>
                                <p:cTn id="42" presetID="5" presetClass="entr" presetSubtype="1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checkerboard(across)">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nodeType="clickEffect">
                                  <p:stCondLst>
                                    <p:cond delay="0"/>
                                  </p:stCondLst>
                                  <p:childTnLst>
                                    <p:set>
                                      <p:cBhvr>
                                        <p:cTn id="48" dur="1" fill="hold">
                                          <p:stCondLst>
                                            <p:cond delay="0"/>
                                          </p:stCondLst>
                                        </p:cTn>
                                        <p:tgtEl>
                                          <p:spTgt spid="25614"/>
                                        </p:tgtEl>
                                        <p:attrNameLst>
                                          <p:attrName>style.visibility</p:attrName>
                                        </p:attrNameLst>
                                      </p:cBhvr>
                                      <p:to>
                                        <p:strVal val="visible"/>
                                      </p:to>
                                    </p:set>
                                    <p:animEffect transition="in" filter="checkerboard(across)">
                                      <p:cBhvr>
                                        <p:cTn id="49" dur="500"/>
                                        <p:tgtEl>
                                          <p:spTgt spid="25614"/>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 grpId="0"/>
      <p:bldP spid="25606" grpId="0"/>
      <p:bldP spid="25609" grpId="0"/>
      <p:bldP spid="25616"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0" y="0"/>
            <a:ext cx="192879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a:t>
            </a:r>
            <a:r>
              <a:rPr kumimoji="0" lang="fr-FR" sz="320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 </a:t>
            </a:r>
            <a:endParaRPr kumimoji="0" lang="fr-FR" sz="320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3" name="Rectangle 2"/>
          <p:cNvSpPr/>
          <p:nvPr/>
        </p:nvSpPr>
        <p:spPr>
          <a:xfrm>
            <a:off x="-32" y="701085"/>
            <a:ext cx="3788217" cy="584775"/>
          </a:xfrm>
          <a:prstGeom prst="rect">
            <a:avLst/>
          </a:prstGeom>
        </p:spPr>
        <p:txBody>
          <a:bodyPr wrap="none">
            <a:spAutoFit/>
          </a:bodyPr>
          <a:lstStyle/>
          <a:p>
            <a:r>
              <a:rPr lang="en-US" sz="3200" smtClean="0">
                <a:latin typeface="Times New Roman" pitchFamily="18" charset="0"/>
                <a:cs typeface="Times New Roman" pitchFamily="18" charset="0"/>
              </a:rPr>
              <a:t>Cho dòng xoay chiều </a:t>
            </a:r>
            <a:endParaRPr lang="vi-VN" sz="3200">
              <a:latin typeface="Times New Roman" pitchFamily="18" charset="0"/>
              <a:cs typeface="Times New Roman" pitchFamily="18" charset="0"/>
            </a:endParaRPr>
          </a:p>
        </p:txBody>
      </p:sp>
      <p:sp>
        <p:nvSpPr>
          <p:cNvPr id="266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626" name="Object 2"/>
          <p:cNvGraphicFramePr>
            <a:graphicFrameLocks noChangeAspect="1"/>
          </p:cNvGraphicFramePr>
          <p:nvPr/>
        </p:nvGraphicFramePr>
        <p:xfrm>
          <a:off x="3709177" y="714356"/>
          <a:ext cx="4148971" cy="571504"/>
        </p:xfrm>
        <a:graphic>
          <a:graphicData uri="http://schemas.openxmlformats.org/presentationml/2006/ole">
            <p:oleObj spid="_x0000_s26626" name="Equation" r:id="rId3" imgW="1778000" imgH="241300" progId="Equation.3">
              <p:embed/>
            </p:oleObj>
          </a:graphicData>
        </a:graphic>
      </p:graphicFrame>
      <p:sp>
        <p:nvSpPr>
          <p:cNvPr id="6" name="Rectangle 5"/>
          <p:cNvSpPr/>
          <p:nvPr/>
        </p:nvSpPr>
        <p:spPr>
          <a:xfrm>
            <a:off x="7786710" y="701085"/>
            <a:ext cx="572593" cy="584775"/>
          </a:xfrm>
          <a:prstGeom prst="rect">
            <a:avLst/>
          </a:prstGeom>
        </p:spPr>
        <p:txBody>
          <a:bodyPr wrap="none">
            <a:spAutoFit/>
          </a:bodyPr>
          <a:lstStyle/>
          <a:p>
            <a:r>
              <a:rPr lang="en-US" sz="3200" smtClean="0">
                <a:latin typeface="Times New Roman" pitchFamily="18" charset="0"/>
                <a:cs typeface="Times New Roman" pitchFamily="18" charset="0"/>
              </a:rPr>
              <a:t>và</a:t>
            </a:r>
            <a:endParaRPr lang="vi-VN" sz="3200">
              <a:latin typeface="Times New Roman" pitchFamily="18" charset="0"/>
              <a:cs typeface="Times New Roman" pitchFamily="18" charset="0"/>
            </a:endParaRPr>
          </a:p>
        </p:txBody>
      </p:sp>
      <p:sp>
        <p:nvSpPr>
          <p:cNvPr id="266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628" name="Object 4"/>
          <p:cNvGraphicFramePr>
            <a:graphicFrameLocks noChangeAspect="1"/>
          </p:cNvGraphicFramePr>
          <p:nvPr/>
        </p:nvGraphicFramePr>
        <p:xfrm>
          <a:off x="214282" y="1379240"/>
          <a:ext cx="4061047" cy="549562"/>
        </p:xfrm>
        <a:graphic>
          <a:graphicData uri="http://schemas.openxmlformats.org/presentationml/2006/ole">
            <p:oleObj spid="_x0000_s26628" name="Equation" r:id="rId4" imgW="1803400" imgH="241300" progId="Equation.3">
              <p:embed/>
            </p:oleObj>
          </a:graphicData>
        </a:graphic>
      </p:graphicFrame>
      <p:sp>
        <p:nvSpPr>
          <p:cNvPr id="26630" name="Rectangle 6"/>
          <p:cNvSpPr>
            <a:spLocks noChangeArrowheads="1"/>
          </p:cNvSpPr>
          <p:nvPr/>
        </p:nvSpPr>
        <p:spPr bwMode="auto">
          <a:xfrm>
            <a:off x="214282" y="1986969"/>
            <a:ext cx="871543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Hãy xác định độ lệch pha của i</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1</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 và i</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2</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0" name="Rectangle 9"/>
          <p:cNvSpPr/>
          <p:nvPr/>
        </p:nvSpPr>
        <p:spPr>
          <a:xfrm>
            <a:off x="3786182" y="2629911"/>
            <a:ext cx="891591" cy="584775"/>
          </a:xfrm>
          <a:prstGeom prst="rect">
            <a:avLst/>
          </a:prstGeom>
        </p:spPr>
        <p:txBody>
          <a:bodyPr wrap="none">
            <a:spAutoFit/>
          </a:bodyPr>
          <a:lstStyle/>
          <a:p>
            <a:r>
              <a:rPr lang="en-US" sz="3200"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
        <p:nvSpPr>
          <p:cNvPr id="11" name="Rectangle 10"/>
          <p:cNvSpPr/>
          <p:nvPr/>
        </p:nvSpPr>
        <p:spPr>
          <a:xfrm>
            <a:off x="214282" y="3272853"/>
            <a:ext cx="8643998" cy="584775"/>
          </a:xfrm>
          <a:prstGeom prst="rect">
            <a:avLst/>
          </a:prstGeom>
        </p:spPr>
        <p:txBody>
          <a:bodyPr wrap="square">
            <a:spAutoFit/>
          </a:bodyPr>
          <a:lstStyle/>
          <a:p>
            <a:r>
              <a:rPr lang="en-US" sz="3200" smtClean="0">
                <a:latin typeface="Times New Roman" pitchFamily="18" charset="0"/>
                <a:cs typeface="Times New Roman" pitchFamily="18" charset="0"/>
              </a:rPr>
              <a:t>Chọn dòng i</a:t>
            </a:r>
            <a:r>
              <a:rPr lang="en-US" sz="3200" baseline="-25000" smtClean="0">
                <a:latin typeface="Times New Roman" pitchFamily="18" charset="0"/>
                <a:cs typeface="Times New Roman" pitchFamily="18" charset="0"/>
              </a:rPr>
              <a:t>1</a:t>
            </a:r>
            <a:r>
              <a:rPr lang="en-US" sz="3200" smtClean="0">
                <a:latin typeface="Times New Roman" pitchFamily="18" charset="0"/>
                <a:cs typeface="Times New Roman" pitchFamily="18" charset="0"/>
              </a:rPr>
              <a:t> làm chuẩn, góc pha ban đầu của i</a:t>
            </a:r>
            <a:r>
              <a:rPr lang="en-US" sz="3200" baseline="-25000" smtClean="0">
                <a:latin typeface="Times New Roman" pitchFamily="18" charset="0"/>
                <a:cs typeface="Times New Roman" pitchFamily="18" charset="0"/>
              </a:rPr>
              <a:t>1</a:t>
            </a:r>
            <a:r>
              <a:rPr lang="en-US" sz="3200" smtClean="0">
                <a:latin typeface="Times New Roman" pitchFamily="18" charset="0"/>
                <a:cs typeface="Times New Roman" pitchFamily="18" charset="0"/>
              </a:rPr>
              <a:t> là </a:t>
            </a:r>
            <a:endParaRPr lang="vi-VN" sz="3200">
              <a:latin typeface="Times New Roman" pitchFamily="18" charset="0"/>
              <a:cs typeface="Times New Roman" pitchFamily="18" charset="0"/>
            </a:endParaRPr>
          </a:p>
        </p:txBody>
      </p:sp>
      <p:sp>
        <p:nvSpPr>
          <p:cNvPr id="266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631" name="Object 7"/>
          <p:cNvGraphicFramePr>
            <a:graphicFrameLocks noChangeAspect="1"/>
          </p:cNvGraphicFramePr>
          <p:nvPr/>
        </p:nvGraphicFramePr>
        <p:xfrm>
          <a:off x="285720" y="3867834"/>
          <a:ext cx="1643074" cy="704174"/>
        </p:xfrm>
        <a:graphic>
          <a:graphicData uri="http://schemas.openxmlformats.org/presentationml/2006/ole">
            <p:oleObj spid="_x0000_s26631" name="Equation" r:id="rId5" imgW="533169" imgH="228501" progId="Equation.3">
              <p:embed/>
            </p:oleObj>
          </a:graphicData>
        </a:graphic>
      </p:graphicFrame>
      <p:sp>
        <p:nvSpPr>
          <p:cNvPr id="14" name="Rectangle 13"/>
          <p:cNvSpPr/>
          <p:nvPr/>
        </p:nvSpPr>
        <p:spPr>
          <a:xfrm>
            <a:off x="1785918" y="3915795"/>
            <a:ext cx="4586512" cy="584775"/>
          </a:xfrm>
          <a:prstGeom prst="rect">
            <a:avLst/>
          </a:prstGeom>
        </p:spPr>
        <p:txBody>
          <a:bodyPr wrap="none">
            <a:spAutoFit/>
          </a:bodyPr>
          <a:lstStyle/>
          <a:p>
            <a:r>
              <a:rPr lang="en-US" sz="3200" smtClean="0">
                <a:latin typeface="Times New Roman" pitchFamily="18" charset="0"/>
                <a:cs typeface="Times New Roman" pitchFamily="18" charset="0"/>
              </a:rPr>
              <a:t>.Góc pha ban dầu của i</a:t>
            </a:r>
            <a:r>
              <a:rPr lang="en-US" sz="3200" baseline="-25000" smtClean="0">
                <a:latin typeface="Times New Roman" pitchFamily="18" charset="0"/>
                <a:cs typeface="Times New Roman" pitchFamily="18" charset="0"/>
              </a:rPr>
              <a:t>2</a:t>
            </a:r>
            <a:r>
              <a:rPr lang="en-US" sz="3200" smtClean="0">
                <a:latin typeface="Times New Roman" pitchFamily="18" charset="0"/>
                <a:cs typeface="Times New Roman" pitchFamily="18" charset="0"/>
              </a:rPr>
              <a:t> là </a:t>
            </a:r>
            <a:endParaRPr lang="vi-VN" sz="3200">
              <a:latin typeface="Times New Roman" pitchFamily="18" charset="0"/>
              <a:cs typeface="Times New Roman" pitchFamily="18" charset="0"/>
            </a:endParaRPr>
          </a:p>
        </p:txBody>
      </p:sp>
      <p:sp>
        <p:nvSpPr>
          <p:cNvPr id="26634"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633" name="Object 9"/>
          <p:cNvGraphicFramePr>
            <a:graphicFrameLocks noChangeAspect="1"/>
          </p:cNvGraphicFramePr>
          <p:nvPr/>
        </p:nvGraphicFramePr>
        <p:xfrm>
          <a:off x="6286512" y="3857628"/>
          <a:ext cx="1777021" cy="642942"/>
        </p:xfrm>
        <a:graphic>
          <a:graphicData uri="http://schemas.openxmlformats.org/presentationml/2006/ole">
            <p:oleObj spid="_x0000_s26633" name="Equation" r:id="rId6" imgW="634725" imgH="228501" progId="Equation.3">
              <p:embed/>
            </p:oleObj>
          </a:graphicData>
        </a:graphic>
      </p:graphicFrame>
      <p:sp>
        <p:nvSpPr>
          <p:cNvPr id="17" name="Rectangle 16"/>
          <p:cNvSpPr/>
          <p:nvPr/>
        </p:nvSpPr>
        <p:spPr>
          <a:xfrm>
            <a:off x="285720" y="4701613"/>
            <a:ext cx="2357454" cy="584775"/>
          </a:xfrm>
          <a:prstGeom prst="rect">
            <a:avLst/>
          </a:prstGeom>
        </p:spPr>
        <p:txBody>
          <a:bodyPr wrap="square">
            <a:spAutoFit/>
          </a:bodyPr>
          <a:lstStyle/>
          <a:p>
            <a:r>
              <a:rPr lang="en-US" sz="3200" smtClean="0">
                <a:latin typeface="Times New Roman" pitchFamily="18" charset="0"/>
                <a:cs typeface="Times New Roman" pitchFamily="18" charset="0"/>
              </a:rPr>
              <a:t>Độ lệch pha: </a:t>
            </a:r>
            <a:endParaRPr lang="vi-VN" sz="3200">
              <a:latin typeface="Times New Roman" pitchFamily="18" charset="0"/>
              <a:cs typeface="Times New Roman" pitchFamily="18" charset="0"/>
            </a:endParaRPr>
          </a:p>
        </p:txBody>
      </p:sp>
      <p:sp>
        <p:nvSpPr>
          <p:cNvPr id="266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635" name="Object 11"/>
          <p:cNvGraphicFramePr>
            <a:graphicFrameLocks noChangeAspect="1"/>
          </p:cNvGraphicFramePr>
          <p:nvPr/>
        </p:nvGraphicFramePr>
        <p:xfrm>
          <a:off x="2571736" y="4714884"/>
          <a:ext cx="5865853" cy="571504"/>
        </p:xfrm>
        <a:graphic>
          <a:graphicData uri="http://schemas.openxmlformats.org/presentationml/2006/ole">
            <p:oleObj spid="_x0000_s26635" name="Equation" r:id="rId7" imgW="2349500" imgH="228600" progId="Equation.3">
              <p:embed/>
            </p:oleObj>
          </a:graphicData>
        </a:graphic>
      </p:graphicFrame>
      <p:sp>
        <p:nvSpPr>
          <p:cNvPr id="26637" name="Rectangle 13"/>
          <p:cNvSpPr>
            <a:spLocks noChangeArrowheads="1"/>
          </p:cNvSpPr>
          <p:nvPr/>
        </p:nvSpPr>
        <p:spPr bwMode="auto">
          <a:xfrm>
            <a:off x="0" y="5630307"/>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Kết luận</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dòng i</a:t>
            </a:r>
            <a:r>
              <a:rPr kumimoji="0" lang="en-US" sz="32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1</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sớm pha hơn dòng i</a:t>
            </a:r>
            <a:r>
              <a:rPr kumimoji="0" lang="en-US" sz="32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2</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một góc là 90</a:t>
            </a:r>
            <a:r>
              <a:rPr kumimoji="0" lang="en-US" sz="32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0</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6625"/>
                                        </p:tgtEl>
                                        <p:attrNameLst>
                                          <p:attrName>style.visibility</p:attrName>
                                        </p:attrNameLst>
                                      </p:cBhvr>
                                      <p:to>
                                        <p:strVal val="visible"/>
                                      </p:to>
                                    </p:set>
                                    <p:animEffect transition="in" filter="checkerboard(across)">
                                      <p:cBhvr>
                                        <p:cTn id="7" dur="500"/>
                                        <p:tgtEl>
                                          <p:spTgt spid="2662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nodeType="withEffect">
                                  <p:stCondLst>
                                    <p:cond delay="0"/>
                                  </p:stCondLst>
                                  <p:childTnLst>
                                    <p:set>
                                      <p:cBhvr>
                                        <p:cTn id="12" dur="1" fill="hold">
                                          <p:stCondLst>
                                            <p:cond delay="0"/>
                                          </p:stCondLst>
                                        </p:cTn>
                                        <p:tgtEl>
                                          <p:spTgt spid="26626"/>
                                        </p:tgtEl>
                                        <p:attrNameLst>
                                          <p:attrName>style.visibility</p:attrName>
                                        </p:attrNameLst>
                                      </p:cBhvr>
                                      <p:to>
                                        <p:strVal val="visible"/>
                                      </p:to>
                                    </p:set>
                                    <p:animEffect transition="in" filter="checkerboard(across)">
                                      <p:cBhvr>
                                        <p:cTn id="13" dur="500"/>
                                        <p:tgtEl>
                                          <p:spTgt spid="266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across)">
                                      <p:cBhvr>
                                        <p:cTn id="16" dur="500"/>
                                        <p:tgtEl>
                                          <p:spTgt spid="6"/>
                                        </p:tgtEl>
                                      </p:cBhvr>
                                    </p:animEffect>
                                  </p:childTnLst>
                                </p:cTn>
                              </p:par>
                              <p:par>
                                <p:cTn id="17" presetID="5" presetClass="entr" presetSubtype="10"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Effect transition="in" filter="checkerboard(across)">
                                      <p:cBhvr>
                                        <p:cTn id="19" dur="500"/>
                                        <p:tgtEl>
                                          <p:spTgt spid="2662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26630"/>
                                        </p:tgtEl>
                                        <p:attrNameLst>
                                          <p:attrName>style.visibility</p:attrName>
                                        </p:attrNameLst>
                                      </p:cBhvr>
                                      <p:to>
                                        <p:strVal val="visible"/>
                                      </p:to>
                                    </p:set>
                                    <p:animEffect transition="in" filter="checkerboard(across)">
                                      <p:cBhvr>
                                        <p:cTn id="22" dur="500"/>
                                        <p:tgtEl>
                                          <p:spTgt spid="2663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par>
                                <p:cTn id="33" presetID="5" presetClass="entr" presetSubtype="10" fill="hold" nodeType="withEffect">
                                  <p:stCondLst>
                                    <p:cond delay="0"/>
                                  </p:stCondLst>
                                  <p:childTnLst>
                                    <p:set>
                                      <p:cBhvr>
                                        <p:cTn id="34" dur="1" fill="hold">
                                          <p:stCondLst>
                                            <p:cond delay="0"/>
                                          </p:stCondLst>
                                        </p:cTn>
                                        <p:tgtEl>
                                          <p:spTgt spid="26631"/>
                                        </p:tgtEl>
                                        <p:attrNameLst>
                                          <p:attrName>style.visibility</p:attrName>
                                        </p:attrNameLst>
                                      </p:cBhvr>
                                      <p:to>
                                        <p:strVal val="visible"/>
                                      </p:to>
                                    </p:set>
                                    <p:animEffect transition="in" filter="checkerboard(across)">
                                      <p:cBhvr>
                                        <p:cTn id="35" dur="500"/>
                                        <p:tgtEl>
                                          <p:spTgt spid="26631"/>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checkerboard(across)">
                                      <p:cBhvr>
                                        <p:cTn id="38" dur="500"/>
                                        <p:tgtEl>
                                          <p:spTgt spid="14"/>
                                        </p:tgtEl>
                                      </p:cBhvr>
                                    </p:animEffect>
                                  </p:childTnLst>
                                </p:cTn>
                              </p:par>
                              <p:par>
                                <p:cTn id="39" presetID="5" presetClass="entr" presetSubtype="10" fill="hold" nodeType="withEffect">
                                  <p:stCondLst>
                                    <p:cond delay="0"/>
                                  </p:stCondLst>
                                  <p:childTnLst>
                                    <p:set>
                                      <p:cBhvr>
                                        <p:cTn id="40" dur="1" fill="hold">
                                          <p:stCondLst>
                                            <p:cond delay="0"/>
                                          </p:stCondLst>
                                        </p:cTn>
                                        <p:tgtEl>
                                          <p:spTgt spid="26633"/>
                                        </p:tgtEl>
                                        <p:attrNameLst>
                                          <p:attrName>style.visibility</p:attrName>
                                        </p:attrNameLst>
                                      </p:cBhvr>
                                      <p:to>
                                        <p:strVal val="visible"/>
                                      </p:to>
                                    </p:set>
                                    <p:animEffect transition="in" filter="checkerboard(across)">
                                      <p:cBhvr>
                                        <p:cTn id="41" dur="500"/>
                                        <p:tgtEl>
                                          <p:spTgt spid="26633"/>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500"/>
                                        <p:tgtEl>
                                          <p:spTgt spid="17"/>
                                        </p:tgtEl>
                                      </p:cBhvr>
                                    </p:animEffect>
                                  </p:childTnLst>
                                </p:cTn>
                              </p:par>
                              <p:par>
                                <p:cTn id="47" presetID="5" presetClass="entr" presetSubtype="10" fill="hold" nodeType="withEffect">
                                  <p:stCondLst>
                                    <p:cond delay="0"/>
                                  </p:stCondLst>
                                  <p:childTnLst>
                                    <p:set>
                                      <p:cBhvr>
                                        <p:cTn id="48" dur="1" fill="hold">
                                          <p:stCondLst>
                                            <p:cond delay="0"/>
                                          </p:stCondLst>
                                        </p:cTn>
                                        <p:tgtEl>
                                          <p:spTgt spid="26635"/>
                                        </p:tgtEl>
                                        <p:attrNameLst>
                                          <p:attrName>style.visibility</p:attrName>
                                        </p:attrNameLst>
                                      </p:cBhvr>
                                      <p:to>
                                        <p:strVal val="visible"/>
                                      </p:to>
                                    </p:set>
                                    <p:animEffect transition="in" filter="checkerboard(across)">
                                      <p:cBhvr>
                                        <p:cTn id="49" dur="500"/>
                                        <p:tgtEl>
                                          <p:spTgt spid="26635"/>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26637"/>
                                        </p:tgtEl>
                                        <p:attrNameLst>
                                          <p:attrName>style.visibility</p:attrName>
                                        </p:attrNameLst>
                                      </p:cBhvr>
                                      <p:to>
                                        <p:strVal val="visible"/>
                                      </p:to>
                                    </p:set>
                                    <p:animEffect transition="in" filter="checkerboard(across)">
                                      <p:cBhvr>
                                        <p:cTn id="54" dur="500"/>
                                        <p:tgtEl>
                                          <p:spTgt spid="26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P spid="3" grpId="0"/>
      <p:bldP spid="6" grpId="0"/>
      <p:bldP spid="26630" grpId="0"/>
      <p:bldP spid="10" grpId="0"/>
      <p:bldP spid="11" grpId="0"/>
      <p:bldP spid="14" grpId="0"/>
      <p:bldP spid="17" grpId="0"/>
      <p:bldP spid="266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0"/>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3.1.3- </a:t>
            </a:r>
            <a:r>
              <a:rPr kumimoji="0" lang="en-US" sz="3200" i="0" u="sng"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Giá trị hiệu dụng của dòng điện và điện áp</a:t>
            </a:r>
            <a:r>
              <a:rPr kumimoji="0" lang="en-US" sz="3200"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a:t>
            </a:r>
            <a:endParaRPr kumimoji="0" lang="en-US" sz="320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285720" y="1000108"/>
            <a:ext cx="8358246" cy="478634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checkerboard(across)">
                                      <p:cBhvr>
                                        <p:cTn id="7" dur="500"/>
                                        <p:tgtEl>
                                          <p:spTgt spid="2764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24118"/>
            <a:ext cx="378618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Khi cấp nguồn áp DC, công suất P</a:t>
            </a:r>
            <a:r>
              <a:rPr lang="en-US" sz="2800" baseline="-25000" smtClean="0">
                <a:latin typeface="Times New Roman" pitchFamily="18" charset="0"/>
                <a:ea typeface="Arial" pitchFamily="34" charset="0"/>
                <a:cs typeface="Times New Roman" pitchFamily="18" charset="0"/>
              </a:rPr>
              <a:t>DC</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3" name="Picture 2"/>
          <p:cNvPicPr/>
          <p:nvPr/>
        </p:nvPicPr>
        <p:blipFill>
          <a:blip r:embed="rId3"/>
          <a:srcRect/>
          <a:stretch>
            <a:fillRect/>
          </a:stretch>
        </p:blipFill>
        <p:spPr bwMode="auto">
          <a:xfrm>
            <a:off x="4143372" y="0"/>
            <a:ext cx="5000628" cy="3429000"/>
          </a:xfrm>
          <a:prstGeom prst="rect">
            <a:avLst/>
          </a:prstGeom>
          <a:noFill/>
          <a:ln w="9525">
            <a:noFill/>
            <a:miter lim="800000"/>
            <a:headEnd/>
            <a:tailEnd/>
          </a:ln>
        </p:spPr>
      </p:pic>
      <p:sp>
        <p:nvSpPr>
          <p:cNvPr id="2867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8674" name="Object 2"/>
          <p:cNvGraphicFramePr>
            <a:graphicFrameLocks noChangeAspect="1"/>
          </p:cNvGraphicFramePr>
          <p:nvPr/>
        </p:nvGraphicFramePr>
        <p:xfrm>
          <a:off x="-32" y="857232"/>
          <a:ext cx="4311175" cy="1000132"/>
        </p:xfrm>
        <a:graphic>
          <a:graphicData uri="http://schemas.openxmlformats.org/presentationml/2006/ole">
            <p:oleObj spid="_x0000_s28674" name="Equation" r:id="rId4" imgW="1803400" imgH="419100" progId="Equation.3">
              <p:embed/>
            </p:oleObj>
          </a:graphicData>
        </a:graphic>
      </p:graphicFrame>
      <p:sp>
        <p:nvSpPr>
          <p:cNvPr id="6" name="Rectangle 5"/>
          <p:cNvSpPr/>
          <p:nvPr/>
        </p:nvSpPr>
        <p:spPr>
          <a:xfrm>
            <a:off x="-32" y="1857364"/>
            <a:ext cx="4286280" cy="954107"/>
          </a:xfrm>
          <a:prstGeom prst="rect">
            <a:avLst/>
          </a:prstGeom>
        </p:spPr>
        <p:txBody>
          <a:bodyPr wrap="square">
            <a:spAutoFit/>
          </a:bodyPr>
          <a:lstStyle/>
          <a:p>
            <a:r>
              <a:rPr lang="en-US" sz="2800" smtClean="0">
                <a:latin typeface="Times New Roman" pitchFamily="18" charset="0"/>
                <a:cs typeface="Times New Roman" pitchFamily="18" charset="0"/>
              </a:rPr>
              <a:t>- Khi cấp nguồn xoay chiều với điện áp </a:t>
            </a:r>
            <a:endParaRPr lang="vi-VN" sz="2800">
              <a:latin typeface="Times New Roman" pitchFamily="18" charset="0"/>
              <a:cs typeface="Times New Roman" pitchFamily="18" charset="0"/>
            </a:endParaRPr>
          </a:p>
        </p:txBody>
      </p:sp>
      <p:sp>
        <p:nvSpPr>
          <p:cNvPr id="2867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8676" name="Object 4"/>
          <p:cNvGraphicFramePr>
            <a:graphicFrameLocks noChangeAspect="1"/>
          </p:cNvGraphicFramePr>
          <p:nvPr/>
        </p:nvGraphicFramePr>
        <p:xfrm>
          <a:off x="1714480" y="2285992"/>
          <a:ext cx="2464604" cy="581808"/>
        </p:xfrm>
        <a:graphic>
          <a:graphicData uri="http://schemas.openxmlformats.org/presentationml/2006/ole">
            <p:oleObj spid="_x0000_s28676" name="Equation" r:id="rId5" imgW="965200" imgH="228600" progId="Equation.3">
              <p:embed/>
            </p:oleObj>
          </a:graphicData>
        </a:graphic>
      </p:graphicFrame>
      <p:sp>
        <p:nvSpPr>
          <p:cNvPr id="9" name="Rectangle 8"/>
          <p:cNvSpPr/>
          <p:nvPr/>
        </p:nvSpPr>
        <p:spPr>
          <a:xfrm>
            <a:off x="71406" y="2714620"/>
            <a:ext cx="970137" cy="523220"/>
          </a:xfrm>
          <a:prstGeom prst="rect">
            <a:avLst/>
          </a:prstGeom>
        </p:spPr>
        <p:txBody>
          <a:bodyPr wrap="none">
            <a:spAutoFit/>
          </a:bodyPr>
          <a:lstStyle/>
          <a:p>
            <a:r>
              <a:rPr lang="en-US" sz="2800" smtClean="0">
                <a:latin typeface="Times New Roman" pitchFamily="18" charset="0"/>
                <a:cs typeface="Times New Roman" pitchFamily="18" charset="0"/>
              </a:rPr>
              <a:t>ta có:</a:t>
            </a:r>
            <a:endParaRPr lang="vi-VN" sz="2800">
              <a:latin typeface="Times New Roman" pitchFamily="18" charset="0"/>
              <a:cs typeface="Times New Roman" pitchFamily="18" charset="0"/>
            </a:endParaRPr>
          </a:p>
        </p:txBody>
      </p:sp>
      <p:sp>
        <p:nvSpPr>
          <p:cNvPr id="2867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8678" name="Object 6"/>
          <p:cNvGraphicFramePr>
            <a:graphicFrameLocks noChangeAspect="1"/>
          </p:cNvGraphicFramePr>
          <p:nvPr/>
        </p:nvGraphicFramePr>
        <p:xfrm>
          <a:off x="765450" y="3071810"/>
          <a:ext cx="3382615" cy="928694"/>
        </p:xfrm>
        <a:graphic>
          <a:graphicData uri="http://schemas.openxmlformats.org/presentationml/2006/ole">
            <p:oleObj spid="_x0000_s28678" name="Equation" r:id="rId6" imgW="1587500" imgH="431800" progId="Equation.3">
              <p:embed/>
            </p:oleObj>
          </a:graphicData>
        </a:graphic>
      </p:graphicFrame>
      <p:sp>
        <p:nvSpPr>
          <p:cNvPr id="12" name="Rectangle 11"/>
          <p:cNvSpPr/>
          <p:nvPr/>
        </p:nvSpPr>
        <p:spPr>
          <a:xfrm>
            <a:off x="357158" y="4214818"/>
            <a:ext cx="777777" cy="584775"/>
          </a:xfrm>
          <a:prstGeom prst="rect">
            <a:avLst/>
          </a:prstGeom>
        </p:spPr>
        <p:txBody>
          <a:bodyPr wrap="none">
            <a:spAutoFit/>
          </a:bodyPr>
          <a:lstStyle/>
          <a:p>
            <a:r>
              <a:rPr lang="en-US" sz="3200" smtClean="0">
                <a:latin typeface="Times New Roman" pitchFamily="18" charset="0"/>
                <a:cs typeface="Times New Roman" pitchFamily="18" charset="0"/>
              </a:rPr>
              <a:t>Đặt</a:t>
            </a:r>
            <a:endParaRPr lang="vi-VN" sz="3200">
              <a:latin typeface="Times New Roman" pitchFamily="18" charset="0"/>
              <a:cs typeface="Times New Roman" pitchFamily="18" charset="0"/>
            </a:endParaRPr>
          </a:p>
        </p:txBody>
      </p:sp>
      <p:sp>
        <p:nvSpPr>
          <p:cNvPr id="2868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8680" name="Object 8"/>
          <p:cNvGraphicFramePr>
            <a:graphicFrameLocks noChangeAspect="1"/>
          </p:cNvGraphicFramePr>
          <p:nvPr/>
        </p:nvGraphicFramePr>
        <p:xfrm>
          <a:off x="1142976" y="4010424"/>
          <a:ext cx="1330845" cy="990212"/>
        </p:xfrm>
        <a:graphic>
          <a:graphicData uri="http://schemas.openxmlformats.org/presentationml/2006/ole">
            <p:oleObj spid="_x0000_s28680" name="Equation" r:id="rId7" imgW="533169" imgH="393529" progId="Equation.3">
              <p:embed/>
            </p:oleObj>
          </a:graphicData>
        </a:graphic>
      </p:graphicFrame>
      <p:sp>
        <p:nvSpPr>
          <p:cNvPr id="28682" name="Rectangle 10"/>
          <p:cNvSpPr>
            <a:spLocks noChangeArrowheads="1"/>
          </p:cNvSpPr>
          <p:nvPr/>
        </p:nvSpPr>
        <p:spPr bwMode="auto">
          <a:xfrm>
            <a:off x="2500298" y="4130109"/>
            <a:ext cx="650085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là biên độ dòng hình sin qua điện trở.</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8683" name="Rectangle 11"/>
          <p:cNvSpPr>
            <a:spLocks noChangeArrowheads="1"/>
          </p:cNvSpPr>
          <p:nvPr/>
        </p:nvSpPr>
        <p:spPr bwMode="auto">
          <a:xfrm>
            <a:off x="1071538" y="5058803"/>
            <a:ext cx="600076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Công suất tiêu thụ trên điện trở R:</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8685"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8684" name="Object 12"/>
          <p:cNvGraphicFramePr>
            <a:graphicFrameLocks noChangeAspect="1"/>
          </p:cNvGraphicFramePr>
          <p:nvPr/>
        </p:nvGraphicFramePr>
        <p:xfrm>
          <a:off x="866267" y="5786454"/>
          <a:ext cx="7849137" cy="571504"/>
        </p:xfrm>
        <a:graphic>
          <a:graphicData uri="http://schemas.openxmlformats.org/presentationml/2006/ole">
            <p:oleObj spid="_x0000_s28684" name="Equation" r:id="rId8" imgW="3441700" imgH="2540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8673"/>
                                        </p:tgtEl>
                                        <p:attrNameLst>
                                          <p:attrName>style.visibility</p:attrName>
                                        </p:attrNameLst>
                                      </p:cBhvr>
                                      <p:to>
                                        <p:strVal val="visible"/>
                                      </p:to>
                                    </p:set>
                                    <p:animEffect transition="in" filter="checkerboard(across)">
                                      <p:cBhvr>
                                        <p:cTn id="12" dur="500"/>
                                        <p:tgtEl>
                                          <p:spTgt spid="28673"/>
                                        </p:tgtEl>
                                      </p:cBhvr>
                                    </p:animEffect>
                                  </p:childTnLst>
                                </p:cTn>
                              </p:par>
                              <p:par>
                                <p:cTn id="13" presetID="5" presetClass="entr" presetSubtype="10" fill="hold" nodeType="with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checkerboard(across)">
                                      <p:cBhvr>
                                        <p:cTn id="15" dur="500"/>
                                        <p:tgtEl>
                                          <p:spTgt spid="2867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par>
                                <p:cTn id="21" presetID="5" presetClass="entr" presetSubtype="10" fill="hold" nodeType="withEffect">
                                  <p:stCondLst>
                                    <p:cond delay="0"/>
                                  </p:stCondLst>
                                  <p:childTnLst>
                                    <p:set>
                                      <p:cBhvr>
                                        <p:cTn id="22" dur="1" fill="hold">
                                          <p:stCondLst>
                                            <p:cond delay="0"/>
                                          </p:stCondLst>
                                        </p:cTn>
                                        <p:tgtEl>
                                          <p:spTgt spid="28676"/>
                                        </p:tgtEl>
                                        <p:attrNameLst>
                                          <p:attrName>style.visibility</p:attrName>
                                        </p:attrNameLst>
                                      </p:cBhvr>
                                      <p:to>
                                        <p:strVal val="visible"/>
                                      </p:to>
                                    </p:set>
                                    <p:animEffect transition="in" filter="checkerboard(across)">
                                      <p:cBhvr>
                                        <p:cTn id="23" dur="500"/>
                                        <p:tgtEl>
                                          <p:spTgt spid="28676"/>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500"/>
                                        <p:tgtEl>
                                          <p:spTgt spid="9"/>
                                        </p:tgtEl>
                                      </p:cBhvr>
                                    </p:animEffect>
                                  </p:childTnLst>
                                </p:cTn>
                              </p:par>
                              <p:par>
                                <p:cTn id="27" presetID="5" presetClass="entr" presetSubtype="10" fill="hold" nodeType="withEffect">
                                  <p:stCondLst>
                                    <p:cond delay="0"/>
                                  </p:stCondLst>
                                  <p:childTnLst>
                                    <p:set>
                                      <p:cBhvr>
                                        <p:cTn id="28" dur="1" fill="hold">
                                          <p:stCondLst>
                                            <p:cond delay="0"/>
                                          </p:stCondLst>
                                        </p:cTn>
                                        <p:tgtEl>
                                          <p:spTgt spid="28678"/>
                                        </p:tgtEl>
                                        <p:attrNameLst>
                                          <p:attrName>style.visibility</p:attrName>
                                        </p:attrNameLst>
                                      </p:cBhvr>
                                      <p:to>
                                        <p:strVal val="visible"/>
                                      </p:to>
                                    </p:set>
                                    <p:animEffect transition="in" filter="checkerboard(across)">
                                      <p:cBhvr>
                                        <p:cTn id="29" dur="500"/>
                                        <p:tgtEl>
                                          <p:spTgt spid="28678"/>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heckerboard(across)">
                                      <p:cBhvr>
                                        <p:cTn id="34" dur="500"/>
                                        <p:tgtEl>
                                          <p:spTgt spid="12"/>
                                        </p:tgtEl>
                                      </p:cBhvr>
                                    </p:animEffect>
                                  </p:childTnLst>
                                </p:cTn>
                              </p:par>
                              <p:par>
                                <p:cTn id="35" presetID="5" presetClass="entr" presetSubtype="10" fill="hold" nodeType="withEffect">
                                  <p:stCondLst>
                                    <p:cond delay="0"/>
                                  </p:stCondLst>
                                  <p:childTnLst>
                                    <p:set>
                                      <p:cBhvr>
                                        <p:cTn id="36" dur="1" fill="hold">
                                          <p:stCondLst>
                                            <p:cond delay="0"/>
                                          </p:stCondLst>
                                        </p:cTn>
                                        <p:tgtEl>
                                          <p:spTgt spid="28680"/>
                                        </p:tgtEl>
                                        <p:attrNameLst>
                                          <p:attrName>style.visibility</p:attrName>
                                        </p:attrNameLst>
                                      </p:cBhvr>
                                      <p:to>
                                        <p:strVal val="visible"/>
                                      </p:to>
                                    </p:set>
                                    <p:animEffect transition="in" filter="checkerboard(across)">
                                      <p:cBhvr>
                                        <p:cTn id="37" dur="500"/>
                                        <p:tgtEl>
                                          <p:spTgt spid="28680"/>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28682"/>
                                        </p:tgtEl>
                                        <p:attrNameLst>
                                          <p:attrName>style.visibility</p:attrName>
                                        </p:attrNameLst>
                                      </p:cBhvr>
                                      <p:to>
                                        <p:strVal val="visible"/>
                                      </p:to>
                                    </p:set>
                                    <p:animEffect transition="in" filter="checkerboard(across)">
                                      <p:cBhvr>
                                        <p:cTn id="40" dur="500"/>
                                        <p:tgtEl>
                                          <p:spTgt spid="28682"/>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28683"/>
                                        </p:tgtEl>
                                        <p:attrNameLst>
                                          <p:attrName>style.visibility</p:attrName>
                                        </p:attrNameLst>
                                      </p:cBhvr>
                                      <p:to>
                                        <p:strVal val="visible"/>
                                      </p:to>
                                    </p:set>
                                    <p:animEffect transition="in" filter="checkerboard(across)">
                                      <p:cBhvr>
                                        <p:cTn id="45" dur="500"/>
                                        <p:tgtEl>
                                          <p:spTgt spid="28683"/>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28684"/>
                                        </p:tgtEl>
                                        <p:attrNameLst>
                                          <p:attrName>style.visibility</p:attrName>
                                        </p:attrNameLst>
                                      </p:cBhvr>
                                      <p:to>
                                        <p:strVal val="visible"/>
                                      </p:to>
                                    </p:set>
                                    <p:animEffect transition="in" filter="checkerboard(across)">
                                      <p:cBhvr>
                                        <p:cTn id="50" dur="5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P spid="6" grpId="0"/>
      <p:bldP spid="9" grpId="0"/>
      <p:bldP spid="12" grpId="0"/>
      <p:bldP spid="28682" grpId="0"/>
      <p:bldP spid="2868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0"/>
            <a:ext cx="885828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Gọi V</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rms</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 điện áp hiệu dụng của áp xoay chiều hình sin v(t), ta có:</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969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9698" name="Object 2"/>
          <p:cNvGraphicFramePr>
            <a:graphicFrameLocks noChangeAspect="1"/>
          </p:cNvGraphicFramePr>
          <p:nvPr/>
        </p:nvGraphicFramePr>
        <p:xfrm>
          <a:off x="2416182" y="785794"/>
          <a:ext cx="1441438" cy="897366"/>
        </p:xfrm>
        <a:graphic>
          <a:graphicData uri="http://schemas.openxmlformats.org/presentationml/2006/ole">
            <p:oleObj spid="_x0000_s29698" name="Equation" r:id="rId3" imgW="647419" imgH="406224" progId="Equation.3">
              <p:embed/>
            </p:oleObj>
          </a:graphicData>
        </a:graphic>
      </p:graphicFrame>
      <p:sp>
        <p:nvSpPr>
          <p:cNvPr id="29700" name="Rectangle 4"/>
          <p:cNvSpPr>
            <a:spLocks noChangeArrowheads="1"/>
          </p:cNvSpPr>
          <p:nvPr/>
        </p:nvSpPr>
        <p:spPr bwMode="auto">
          <a:xfrm>
            <a:off x="4071934" y="928670"/>
            <a:ext cx="45720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(RMS: Root Mean Square)</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9701" name="Rectangle 5"/>
          <p:cNvSpPr>
            <a:spLocks noChangeArrowheads="1"/>
          </p:cNvSpPr>
          <p:nvPr/>
        </p:nvSpPr>
        <p:spPr bwMode="auto">
          <a:xfrm>
            <a:off x="71406" y="1714488"/>
            <a:ext cx="78581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3.2/ </a:t>
            </a:r>
            <a:r>
              <a:rPr kumimoji="0" lang="en-US" sz="3200" b="1" i="0" u="sng" strike="noStrike" cap="none" normalizeH="0" baseline="0" smtClean="0">
                <a:ln>
                  <a:noFill/>
                </a:ln>
                <a:solidFill>
                  <a:srgbClr val="00B050"/>
                </a:solidFill>
                <a:effectLst/>
                <a:latin typeface="Times New Roman" pitchFamily="18" charset="0"/>
                <a:ea typeface="Arial" pitchFamily="34" charset="0"/>
                <a:cs typeface="Times New Roman" pitchFamily="18" charset="0"/>
              </a:rPr>
              <a:t>Mạch điện hình sin đơn giản</a:t>
            </a: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a:t>
            </a:r>
            <a:endParaRPr kumimoji="0" lang="en-US" sz="3200" b="1"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7" name="Rectangle 6"/>
          <p:cNvSpPr/>
          <p:nvPr/>
        </p:nvSpPr>
        <p:spPr>
          <a:xfrm>
            <a:off x="0" y="2272721"/>
            <a:ext cx="8858280" cy="584775"/>
          </a:xfrm>
          <a:prstGeom prst="rect">
            <a:avLst/>
          </a:prstGeom>
        </p:spPr>
        <p:txBody>
          <a:bodyPr wrap="square">
            <a:spAutoFit/>
          </a:bodyPr>
          <a:lstStyle/>
          <a:p>
            <a:r>
              <a:rPr lang="en-US" sz="3200" b="1" smtClean="0">
                <a:solidFill>
                  <a:schemeClr val="accent6">
                    <a:lumMod val="75000"/>
                  </a:schemeClr>
                </a:solidFill>
                <a:latin typeface="Times New Roman" pitchFamily="18" charset="0"/>
                <a:cs typeface="Times New Roman" pitchFamily="18" charset="0"/>
              </a:rPr>
              <a:t>3.2.1- </a:t>
            </a:r>
            <a:r>
              <a:rPr lang="en-US" sz="3200" b="1" u="sng" smtClean="0">
                <a:solidFill>
                  <a:schemeClr val="accent6">
                    <a:lumMod val="75000"/>
                  </a:schemeClr>
                </a:solidFill>
                <a:latin typeface="Times New Roman" pitchFamily="18" charset="0"/>
                <a:cs typeface="Times New Roman" pitchFamily="18" charset="0"/>
              </a:rPr>
              <a:t>Mạch điện hình sin với phần tử thuần trở</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8" name="Rectangle 7"/>
          <p:cNvSpPr/>
          <p:nvPr/>
        </p:nvSpPr>
        <p:spPr>
          <a:xfrm>
            <a:off x="142844" y="2786058"/>
            <a:ext cx="8715436" cy="1077218"/>
          </a:xfrm>
          <a:prstGeom prst="rect">
            <a:avLst/>
          </a:prstGeom>
        </p:spPr>
        <p:txBody>
          <a:bodyPr wrap="square">
            <a:spAutoFit/>
          </a:bodyPr>
          <a:lstStyle/>
          <a:p>
            <a:r>
              <a:rPr lang="en-US" sz="3200" smtClean="0">
                <a:latin typeface="Times New Roman" pitchFamily="18" charset="0"/>
                <a:cs typeface="Times New Roman" pitchFamily="18" charset="0"/>
              </a:rPr>
              <a:t>Đặt ngang qua hai đầu điện trở R một điện áp hình sin </a:t>
            </a:r>
            <a:endParaRPr lang="vi-VN" sz="3200">
              <a:latin typeface="Times New Roman" pitchFamily="18" charset="0"/>
              <a:cs typeface="Times New Roman" pitchFamily="18" charset="0"/>
            </a:endParaRPr>
          </a:p>
        </p:txBody>
      </p:sp>
      <p:sp>
        <p:nvSpPr>
          <p:cNvPr id="2970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9702" name="Object 6"/>
          <p:cNvGraphicFramePr>
            <a:graphicFrameLocks noChangeAspect="1"/>
          </p:cNvGraphicFramePr>
          <p:nvPr/>
        </p:nvGraphicFramePr>
        <p:xfrm>
          <a:off x="714348" y="3286124"/>
          <a:ext cx="2420954" cy="571504"/>
        </p:xfrm>
        <a:graphic>
          <a:graphicData uri="http://schemas.openxmlformats.org/presentationml/2006/ole">
            <p:oleObj spid="_x0000_s29702" name="Equation" r:id="rId4" imgW="965200" imgH="228600" progId="Equation.3">
              <p:embed/>
            </p:oleObj>
          </a:graphicData>
        </a:graphic>
      </p:graphicFrame>
      <p:sp>
        <p:nvSpPr>
          <p:cNvPr id="11" name="Rectangle 10"/>
          <p:cNvSpPr/>
          <p:nvPr/>
        </p:nvSpPr>
        <p:spPr>
          <a:xfrm>
            <a:off x="285720" y="4000504"/>
            <a:ext cx="7098418" cy="523220"/>
          </a:xfrm>
          <a:prstGeom prst="rect">
            <a:avLst/>
          </a:prstGeom>
        </p:spPr>
        <p:txBody>
          <a:bodyPr wrap="none">
            <a:spAutoFit/>
          </a:bodyPr>
          <a:lstStyle/>
          <a:p>
            <a:r>
              <a:rPr lang="en-US" sz="2800" smtClean="0">
                <a:latin typeface="Times New Roman" pitchFamily="18" charset="0"/>
                <a:cs typeface="Times New Roman" pitchFamily="18" charset="0"/>
              </a:rPr>
              <a:t>Từ định luật Ohm suy ra dòng tức thời qua R là </a:t>
            </a:r>
            <a:endParaRPr lang="vi-VN" sz="2800">
              <a:latin typeface="Times New Roman" pitchFamily="18" charset="0"/>
              <a:cs typeface="Times New Roman" pitchFamily="18" charset="0"/>
            </a:endParaRPr>
          </a:p>
        </p:txBody>
      </p:sp>
      <p:sp>
        <p:nvSpPr>
          <p:cNvPr id="2970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9704" name="Object 8"/>
          <p:cNvGraphicFramePr>
            <a:graphicFrameLocks noChangeAspect="1"/>
          </p:cNvGraphicFramePr>
          <p:nvPr/>
        </p:nvGraphicFramePr>
        <p:xfrm>
          <a:off x="3178959" y="4714884"/>
          <a:ext cx="3214710" cy="714380"/>
        </p:xfrm>
        <a:graphic>
          <a:graphicData uri="http://schemas.openxmlformats.org/presentationml/2006/ole">
            <p:oleObj spid="_x0000_s29704" name="Equation" r:id="rId5" imgW="1028700" imgH="228600" progId="Equation.3">
              <p:embed/>
            </p:oleObj>
          </a:graphicData>
        </a:graphic>
      </p:graphicFrame>
      <p:sp>
        <p:nvSpPr>
          <p:cNvPr id="14" name="Rectangle 13"/>
          <p:cNvSpPr/>
          <p:nvPr/>
        </p:nvSpPr>
        <p:spPr>
          <a:xfrm>
            <a:off x="1285852" y="5715016"/>
            <a:ext cx="1901483" cy="584775"/>
          </a:xfrm>
          <a:prstGeom prst="rect">
            <a:avLst/>
          </a:prstGeom>
        </p:spPr>
        <p:txBody>
          <a:bodyPr wrap="none">
            <a:spAutoFit/>
          </a:bodyPr>
          <a:lstStyle/>
          <a:p>
            <a:r>
              <a:rPr lang="en-US" sz="3200" smtClean="0">
                <a:latin typeface="Times New Roman" pitchFamily="18" charset="0"/>
                <a:cs typeface="Times New Roman" pitchFamily="18" charset="0"/>
              </a:rPr>
              <a:t>Trong đó: </a:t>
            </a:r>
            <a:endParaRPr lang="vi-VN" sz="3200">
              <a:latin typeface="Times New Roman" pitchFamily="18" charset="0"/>
              <a:cs typeface="Times New Roman" pitchFamily="18" charset="0"/>
            </a:endParaRPr>
          </a:p>
        </p:txBody>
      </p:sp>
      <p:sp>
        <p:nvSpPr>
          <p:cNvPr id="29707"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9706" name="Object 10"/>
          <p:cNvGraphicFramePr>
            <a:graphicFrameLocks noChangeAspect="1"/>
          </p:cNvGraphicFramePr>
          <p:nvPr/>
        </p:nvGraphicFramePr>
        <p:xfrm>
          <a:off x="3143240" y="5429264"/>
          <a:ext cx="1620785" cy="1205941"/>
        </p:xfrm>
        <a:graphic>
          <a:graphicData uri="http://schemas.openxmlformats.org/presentationml/2006/ole">
            <p:oleObj spid="_x0000_s29706" name="Equation" r:id="rId6" imgW="533169"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697"/>
                                        </p:tgtEl>
                                        <p:attrNameLst>
                                          <p:attrName>style.visibility</p:attrName>
                                        </p:attrNameLst>
                                      </p:cBhvr>
                                      <p:to>
                                        <p:strVal val="visible"/>
                                      </p:to>
                                    </p:set>
                                    <p:animEffect transition="in" filter="checkerboard(across)">
                                      <p:cBhvr>
                                        <p:cTn id="7" dur="500"/>
                                        <p:tgtEl>
                                          <p:spTgt spid="29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9698"/>
                                        </p:tgtEl>
                                        <p:attrNameLst>
                                          <p:attrName>style.visibility</p:attrName>
                                        </p:attrNameLst>
                                      </p:cBhvr>
                                      <p:to>
                                        <p:strVal val="visible"/>
                                      </p:to>
                                    </p:set>
                                    <p:animEffect transition="in" filter="checkerboard(across)">
                                      <p:cBhvr>
                                        <p:cTn id="12" dur="500"/>
                                        <p:tgtEl>
                                          <p:spTgt spid="2969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29700"/>
                                        </p:tgtEl>
                                        <p:attrNameLst>
                                          <p:attrName>style.visibility</p:attrName>
                                        </p:attrNameLst>
                                      </p:cBhvr>
                                      <p:to>
                                        <p:strVal val="visible"/>
                                      </p:to>
                                    </p:set>
                                    <p:animEffect transition="in" filter="checkerboard(across)">
                                      <p:cBhvr>
                                        <p:cTn id="15" dur="500"/>
                                        <p:tgtEl>
                                          <p:spTgt spid="29700"/>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9701"/>
                                        </p:tgtEl>
                                        <p:attrNameLst>
                                          <p:attrName>style.visibility</p:attrName>
                                        </p:attrNameLst>
                                      </p:cBhvr>
                                      <p:to>
                                        <p:strVal val="visible"/>
                                      </p:to>
                                    </p:set>
                                    <p:animEffect transition="in" filter="checkerboard(across)">
                                      <p:cBhvr>
                                        <p:cTn id="20" dur="500"/>
                                        <p:tgtEl>
                                          <p:spTgt spid="29701"/>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heckerboard(across)">
                                      <p:cBhvr>
                                        <p:cTn id="30" dur="500"/>
                                        <p:tgtEl>
                                          <p:spTgt spid="8"/>
                                        </p:tgtEl>
                                      </p:cBhvr>
                                    </p:animEffect>
                                  </p:childTnLst>
                                </p:cTn>
                              </p:par>
                              <p:par>
                                <p:cTn id="31" presetID="5" presetClass="entr" presetSubtype="10" fill="hold" nodeType="withEffect">
                                  <p:stCondLst>
                                    <p:cond delay="0"/>
                                  </p:stCondLst>
                                  <p:childTnLst>
                                    <p:set>
                                      <p:cBhvr>
                                        <p:cTn id="32" dur="1" fill="hold">
                                          <p:stCondLst>
                                            <p:cond delay="0"/>
                                          </p:stCondLst>
                                        </p:cTn>
                                        <p:tgtEl>
                                          <p:spTgt spid="29702"/>
                                        </p:tgtEl>
                                        <p:attrNameLst>
                                          <p:attrName>style.visibility</p:attrName>
                                        </p:attrNameLst>
                                      </p:cBhvr>
                                      <p:to>
                                        <p:strVal val="visible"/>
                                      </p:to>
                                    </p:set>
                                    <p:animEffect transition="in" filter="checkerboard(across)">
                                      <p:cBhvr>
                                        <p:cTn id="33" dur="500"/>
                                        <p:tgtEl>
                                          <p:spTgt spid="29702"/>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nodeType="clickEffect">
                                  <p:stCondLst>
                                    <p:cond delay="0"/>
                                  </p:stCondLst>
                                  <p:childTnLst>
                                    <p:set>
                                      <p:cBhvr>
                                        <p:cTn id="42" dur="1" fill="hold">
                                          <p:stCondLst>
                                            <p:cond delay="0"/>
                                          </p:stCondLst>
                                        </p:cTn>
                                        <p:tgtEl>
                                          <p:spTgt spid="29704"/>
                                        </p:tgtEl>
                                        <p:attrNameLst>
                                          <p:attrName>style.visibility</p:attrName>
                                        </p:attrNameLst>
                                      </p:cBhvr>
                                      <p:to>
                                        <p:strVal val="visible"/>
                                      </p:to>
                                    </p:set>
                                    <p:animEffect transition="in" filter="checkerboard(across)">
                                      <p:cBhvr>
                                        <p:cTn id="43" dur="500"/>
                                        <p:tgtEl>
                                          <p:spTgt spid="29704"/>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heckerboard(across)">
                                      <p:cBhvr>
                                        <p:cTn id="48" dur="500"/>
                                        <p:tgtEl>
                                          <p:spTgt spid="14"/>
                                        </p:tgtEl>
                                      </p:cBhvr>
                                    </p:animEffect>
                                  </p:childTnLst>
                                </p:cTn>
                              </p:par>
                              <p:par>
                                <p:cTn id="49" presetID="5" presetClass="entr" presetSubtype="10" fill="hold" nodeType="withEffect">
                                  <p:stCondLst>
                                    <p:cond delay="0"/>
                                  </p:stCondLst>
                                  <p:childTnLst>
                                    <p:set>
                                      <p:cBhvr>
                                        <p:cTn id="50" dur="1" fill="hold">
                                          <p:stCondLst>
                                            <p:cond delay="0"/>
                                          </p:stCondLst>
                                        </p:cTn>
                                        <p:tgtEl>
                                          <p:spTgt spid="29706"/>
                                        </p:tgtEl>
                                        <p:attrNameLst>
                                          <p:attrName>style.visibility</p:attrName>
                                        </p:attrNameLst>
                                      </p:cBhvr>
                                      <p:to>
                                        <p:strVal val="visible"/>
                                      </p:to>
                                    </p:set>
                                    <p:animEffect transition="in" filter="checkerboard(across)">
                                      <p:cBhvr>
                                        <p:cTn id="51" dur="500"/>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7" grpId="0"/>
      <p:bldP spid="29700" grpId="0"/>
      <p:bldP spid="29701" grpId="0"/>
      <p:bldP spid="7" grpId="0"/>
      <p:bldP spid="8" grpId="0"/>
      <p:bldP spid="11"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357158" y="142852"/>
            <a:ext cx="8215370" cy="2571768"/>
          </a:xfrm>
          <a:prstGeom prst="rect">
            <a:avLst/>
          </a:prstGeom>
          <a:noFill/>
          <a:ln w="9525">
            <a:noFill/>
            <a:miter lim="800000"/>
            <a:headEnd/>
            <a:tailEnd/>
          </a:ln>
        </p:spPr>
      </p:pic>
      <p:sp>
        <p:nvSpPr>
          <p:cNvPr id="30721" name="Rectangle 1"/>
          <p:cNvSpPr>
            <a:spLocks noChangeArrowheads="1"/>
          </p:cNvSpPr>
          <p:nvPr/>
        </p:nvSpPr>
        <p:spPr bwMode="auto">
          <a:xfrm>
            <a:off x="285720" y="2643182"/>
            <a:ext cx="8429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Áp hiệu dụng đặt ngang qua hai đầu điện trở là:</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072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0722" name="Object 2"/>
          <p:cNvGraphicFramePr>
            <a:graphicFrameLocks noChangeAspect="1"/>
          </p:cNvGraphicFramePr>
          <p:nvPr/>
        </p:nvGraphicFramePr>
        <p:xfrm>
          <a:off x="3643306" y="3143248"/>
          <a:ext cx="1777512" cy="1106589"/>
        </p:xfrm>
        <a:graphic>
          <a:graphicData uri="http://schemas.openxmlformats.org/presentationml/2006/ole">
            <p:oleObj spid="_x0000_s30722" name="Equation" r:id="rId4" imgW="647419" imgH="406224" progId="Equation.3">
              <p:embed/>
            </p:oleObj>
          </a:graphicData>
        </a:graphic>
      </p:graphicFrame>
      <p:sp>
        <p:nvSpPr>
          <p:cNvPr id="6" name="Rectangle 5"/>
          <p:cNvSpPr/>
          <p:nvPr/>
        </p:nvSpPr>
        <p:spPr>
          <a:xfrm>
            <a:off x="214282" y="4286256"/>
            <a:ext cx="8643998" cy="584775"/>
          </a:xfrm>
          <a:prstGeom prst="rect">
            <a:avLst/>
          </a:prstGeom>
        </p:spPr>
        <p:txBody>
          <a:bodyPr wrap="square">
            <a:spAutoFit/>
          </a:bodyPr>
          <a:lstStyle/>
          <a:p>
            <a:r>
              <a:rPr lang="en-US" sz="3200" smtClean="0">
                <a:latin typeface="Times New Roman" pitchFamily="18" charset="0"/>
                <a:cs typeface="Times New Roman" pitchFamily="18" charset="0"/>
              </a:rPr>
              <a:t>Dòng hiệu dụng đặt ngang qua hai đầu điện trở là:</a:t>
            </a:r>
            <a:endParaRPr lang="vi-VN" sz="3200">
              <a:latin typeface="Times New Roman" pitchFamily="18" charset="0"/>
              <a:cs typeface="Times New Roman" pitchFamily="18" charset="0"/>
            </a:endParaRPr>
          </a:p>
        </p:txBody>
      </p:sp>
      <p:sp>
        <p:nvSpPr>
          <p:cNvPr id="3072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0724" name="Object 4"/>
          <p:cNvGraphicFramePr>
            <a:graphicFrameLocks noChangeAspect="1"/>
          </p:cNvGraphicFramePr>
          <p:nvPr/>
        </p:nvGraphicFramePr>
        <p:xfrm>
          <a:off x="3528813" y="5014454"/>
          <a:ext cx="2043319" cy="1272066"/>
        </p:xfrm>
        <a:graphic>
          <a:graphicData uri="http://schemas.openxmlformats.org/presentationml/2006/ole">
            <p:oleObj spid="_x0000_s30724" name="Equation" r:id="rId5" imgW="647419" imgH="406224"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0721"/>
                                        </p:tgtEl>
                                        <p:attrNameLst>
                                          <p:attrName>style.visibility</p:attrName>
                                        </p:attrNameLst>
                                      </p:cBhvr>
                                      <p:to>
                                        <p:strVal val="visible"/>
                                      </p:to>
                                    </p:set>
                                    <p:animEffect transition="in" filter="checkerboard(across)">
                                      <p:cBhvr>
                                        <p:cTn id="12" dur="500"/>
                                        <p:tgtEl>
                                          <p:spTgt spid="30721"/>
                                        </p:tgtEl>
                                      </p:cBhvr>
                                    </p:animEffect>
                                  </p:childTnLst>
                                </p:cTn>
                              </p:par>
                              <p:par>
                                <p:cTn id="13" presetID="5" presetClass="entr" presetSubtype="10" fill="hold" nodeType="withEffect">
                                  <p:stCondLst>
                                    <p:cond delay="0"/>
                                  </p:stCondLst>
                                  <p:childTnLst>
                                    <p:set>
                                      <p:cBhvr>
                                        <p:cTn id="14" dur="1" fill="hold">
                                          <p:stCondLst>
                                            <p:cond delay="0"/>
                                          </p:stCondLst>
                                        </p:cTn>
                                        <p:tgtEl>
                                          <p:spTgt spid="30722"/>
                                        </p:tgtEl>
                                        <p:attrNameLst>
                                          <p:attrName>style.visibility</p:attrName>
                                        </p:attrNameLst>
                                      </p:cBhvr>
                                      <p:to>
                                        <p:strVal val="visible"/>
                                      </p:to>
                                    </p:set>
                                    <p:animEffect transition="in" filter="checkerboard(across)">
                                      <p:cBhvr>
                                        <p:cTn id="15" dur="500"/>
                                        <p:tgtEl>
                                          <p:spTgt spid="30722"/>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30724"/>
                                        </p:tgtEl>
                                        <p:attrNameLst>
                                          <p:attrName>style.visibility</p:attrName>
                                        </p:attrNameLst>
                                      </p:cBhvr>
                                      <p:to>
                                        <p:strVal val="visible"/>
                                      </p:to>
                                    </p:set>
                                    <p:animEffect transition="in" filter="checkerboard(across)">
                                      <p:cBhvr>
                                        <p:cTn id="25"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1"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71414"/>
            <a:ext cx="8643998" cy="1077218"/>
          </a:xfrm>
          <a:prstGeom prst="rect">
            <a:avLst/>
          </a:prstGeom>
        </p:spPr>
        <p:txBody>
          <a:bodyPr wrap="square">
            <a:spAutoFit/>
          </a:bodyPr>
          <a:lstStyle/>
          <a:p>
            <a:r>
              <a:rPr lang="en-US" sz="3200" smtClean="0">
                <a:latin typeface="Times New Roman" pitchFamily="18" charset="0"/>
                <a:cs typeface="Times New Roman" pitchFamily="18" charset="0"/>
              </a:rPr>
              <a:t>Định luật Ohm viết dưới dạng hiệu dụng trong mạch thuần trở là:</a:t>
            </a:r>
            <a:endParaRPr lang="vi-VN" sz="3200">
              <a:latin typeface="Times New Roman" pitchFamily="18" charset="0"/>
              <a:cs typeface="Times New Roman" pitchFamily="18" charset="0"/>
            </a:endParaRPr>
          </a:p>
        </p:txBody>
      </p:sp>
      <p:sp>
        <p:nvSpPr>
          <p:cNvPr id="317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1745" name="Object 1"/>
          <p:cNvGraphicFramePr>
            <a:graphicFrameLocks noChangeAspect="1"/>
          </p:cNvGraphicFramePr>
          <p:nvPr/>
        </p:nvGraphicFramePr>
        <p:xfrm>
          <a:off x="3571868" y="571480"/>
          <a:ext cx="2479488" cy="728666"/>
        </p:xfrm>
        <a:graphic>
          <a:graphicData uri="http://schemas.openxmlformats.org/presentationml/2006/ole">
            <p:oleObj spid="_x0000_s31745" name="Equation" r:id="rId3" imgW="774364" imgH="228501" progId="Equation.3">
              <p:embed/>
            </p:oleObj>
          </a:graphicData>
        </a:graphic>
      </p:graphicFrame>
      <p:sp>
        <p:nvSpPr>
          <p:cNvPr id="5" name="Rectangle 4"/>
          <p:cNvSpPr/>
          <p:nvPr/>
        </p:nvSpPr>
        <p:spPr>
          <a:xfrm>
            <a:off x="0" y="1351650"/>
            <a:ext cx="9144000" cy="1077218"/>
          </a:xfrm>
          <a:prstGeom prst="rect">
            <a:avLst/>
          </a:prstGeom>
        </p:spPr>
        <p:txBody>
          <a:bodyPr wrap="square">
            <a:spAutoFit/>
          </a:bodyPr>
          <a:lstStyle/>
          <a:p>
            <a:r>
              <a:rPr lang="en-US" sz="3200" smtClean="0">
                <a:latin typeface="Times New Roman" pitchFamily="18" charset="0"/>
                <a:cs typeface="Times New Roman" pitchFamily="18" charset="0"/>
              </a:rPr>
              <a:t>- Dòng tức thời i(t) qua điện trở và áp tức thời v(t) đặt ngang qua hai đầu điện trở trùng pha (hình 3.7b).</a:t>
            </a:r>
            <a:endParaRPr lang="vi-VN" sz="3200">
              <a:latin typeface="Times New Roman" pitchFamily="18" charset="0"/>
              <a:cs typeface="Times New Roman" pitchFamily="18" charset="0"/>
            </a:endParaRPr>
          </a:p>
        </p:txBody>
      </p:sp>
      <p:sp>
        <p:nvSpPr>
          <p:cNvPr id="317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3174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 name="Object 4"/>
          <p:cNvGraphicFramePr>
            <a:graphicFrameLocks noChangeAspect="1"/>
          </p:cNvGraphicFramePr>
          <p:nvPr/>
        </p:nvGraphicFramePr>
        <p:xfrm>
          <a:off x="5000628" y="2545106"/>
          <a:ext cx="523215" cy="455266"/>
        </p:xfrm>
        <a:graphic>
          <a:graphicData uri="http://schemas.openxmlformats.org/presentationml/2006/ole">
            <p:oleObj spid="_x0000_s31748" name="Equation" r:id="rId4" imgW="241091" imgH="215713" progId="Equation.3">
              <p:embed/>
            </p:oleObj>
          </a:graphicData>
        </a:graphic>
      </p:graphicFrame>
      <p:sp>
        <p:nvSpPr>
          <p:cNvPr id="11" name="Rectangle 10"/>
          <p:cNvSpPr/>
          <p:nvPr/>
        </p:nvSpPr>
        <p:spPr>
          <a:xfrm>
            <a:off x="0" y="2500306"/>
            <a:ext cx="9144000" cy="2062103"/>
          </a:xfrm>
          <a:prstGeom prst="rect">
            <a:avLst/>
          </a:prstGeom>
        </p:spPr>
        <p:txBody>
          <a:bodyPr wrap="square">
            <a:spAutoFit/>
          </a:bodyPr>
          <a:lstStyle/>
          <a:p>
            <a:r>
              <a:rPr lang="en-US" sz="3200" smtClean="0">
                <a:latin typeface="Times New Roman" pitchFamily="18" charset="0"/>
                <a:cs typeface="Times New Roman" pitchFamily="18" charset="0"/>
              </a:rPr>
              <a:t>- Do tính chất biên độ lớn gấp       lần giá trị hiệu dụng nên trong môn học Mạch Điện qui ước độ lớn của các vector trong giản đồ vector phase được vẽ theo giá trị hiệu dụng.</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31745">
                                            <p:subSp spid="_x0000_s31745"/>
                                          </p:spTgt>
                                        </p:tgtEl>
                                        <p:attrNameLst>
                                          <p:attrName>style.visibility</p:attrName>
                                        </p:attrNameLst>
                                      </p:cBhvr>
                                      <p:to>
                                        <p:strVal val="visible"/>
                                      </p:to>
                                    </p:set>
                                    <p:animEffect transition="in" filter="checkerboard(across)">
                                      <p:cBhvr>
                                        <p:cTn id="11" dur="500"/>
                                        <p:tgtEl>
                                          <p:spTgt spid="31745">
                                            <p:subSp spid="_x0000_s31745"/>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500"/>
                                        <p:tgtEl>
                                          <p:spTgt spid="11"/>
                                        </p:tgtEl>
                                      </p:cBhvr>
                                    </p:animEffect>
                                  </p:childTnLst>
                                </p:cTn>
                              </p:par>
                              <p:par>
                                <p:cTn id="22" presetID="5" presetClass="entr" presetSubtype="1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checkerboard(across)">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5" grpId="0" autoUpdateAnimBg="0"/>
      <p:bldP spid="1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8143"/>
            <a:ext cx="8858280" cy="584775"/>
          </a:xfrm>
          <a:prstGeom prst="rect">
            <a:avLst/>
          </a:prstGeom>
        </p:spPr>
        <p:txBody>
          <a:bodyPr wrap="square">
            <a:spAutoFit/>
          </a:bodyPr>
          <a:lstStyle/>
          <a:p>
            <a:r>
              <a:rPr lang="en-US" sz="3200" b="1" smtClean="0">
                <a:solidFill>
                  <a:schemeClr val="accent6">
                    <a:lumMod val="75000"/>
                  </a:schemeClr>
                </a:solidFill>
                <a:latin typeface="Times New Roman" pitchFamily="18" charset="0"/>
                <a:cs typeface="Times New Roman" pitchFamily="18" charset="0"/>
              </a:rPr>
              <a:t>3.2.2- </a:t>
            </a:r>
            <a:r>
              <a:rPr lang="en-US" sz="3200" b="1" u="sng" smtClean="0">
                <a:solidFill>
                  <a:schemeClr val="accent6">
                    <a:lumMod val="75000"/>
                  </a:schemeClr>
                </a:solidFill>
                <a:latin typeface="Times New Roman" pitchFamily="18" charset="0"/>
                <a:cs typeface="Times New Roman" pitchFamily="18" charset="0"/>
              </a:rPr>
              <a:t>Mạch điện hình sin với phần tử thuần cảm</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33794" name="Picture 2"/>
          <p:cNvPicPr>
            <a:picLocks noChangeAspect="1" noChangeArrowheads="1"/>
          </p:cNvPicPr>
          <p:nvPr/>
        </p:nvPicPr>
        <p:blipFill>
          <a:blip r:embed="rId3"/>
          <a:srcRect/>
          <a:stretch>
            <a:fillRect/>
          </a:stretch>
        </p:blipFill>
        <p:spPr bwMode="auto">
          <a:xfrm>
            <a:off x="230874" y="1644649"/>
            <a:ext cx="8913126" cy="2427293"/>
          </a:xfrm>
          <a:prstGeom prst="rect">
            <a:avLst/>
          </a:prstGeom>
          <a:noFill/>
          <a:ln w="9525">
            <a:noFill/>
            <a:miter lim="800000"/>
            <a:headEnd/>
            <a:tailEnd/>
          </a:ln>
          <a:effectLst/>
        </p:spPr>
      </p:pic>
      <p:sp>
        <p:nvSpPr>
          <p:cNvPr id="3"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3793" name="Object 1"/>
          <p:cNvGraphicFramePr>
            <a:graphicFrameLocks noChangeAspect="1"/>
          </p:cNvGraphicFramePr>
          <p:nvPr/>
        </p:nvGraphicFramePr>
        <p:xfrm>
          <a:off x="2500298" y="785794"/>
          <a:ext cx="3536181" cy="785818"/>
        </p:xfrm>
        <a:graphic>
          <a:graphicData uri="http://schemas.openxmlformats.org/presentationml/2006/ole">
            <p:oleObj spid="_x0000_s33793" name="Equation" r:id="rId4" imgW="1028700" imgH="228600" progId="Equation.3">
              <p:embed/>
            </p:oleObj>
          </a:graphicData>
        </a:graphic>
      </p:graphicFrame>
      <p:sp>
        <p:nvSpPr>
          <p:cNvPr id="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3"/>
          <p:cNvGraphicFramePr>
            <a:graphicFrameLocks noChangeAspect="1"/>
          </p:cNvGraphicFramePr>
          <p:nvPr/>
        </p:nvGraphicFramePr>
        <p:xfrm>
          <a:off x="928662" y="4286256"/>
          <a:ext cx="3328813" cy="785818"/>
        </p:xfrm>
        <a:graphic>
          <a:graphicData uri="http://schemas.openxmlformats.org/presentationml/2006/ole">
            <p:oleObj spid="_x0000_s33795" name="Equation" r:id="rId5" imgW="965200" imgH="228600" progId="Equation.3">
              <p:embed/>
            </p:oleObj>
          </a:graphicData>
        </a:graphic>
      </p:graphicFrame>
      <p:sp>
        <p:nvSpPr>
          <p:cNvPr id="3379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3797" name="Object 5"/>
          <p:cNvGraphicFramePr>
            <a:graphicFrameLocks noChangeAspect="1"/>
          </p:cNvGraphicFramePr>
          <p:nvPr/>
        </p:nvGraphicFramePr>
        <p:xfrm>
          <a:off x="4714876" y="4287845"/>
          <a:ext cx="3733866" cy="784229"/>
        </p:xfrm>
        <a:graphic>
          <a:graphicData uri="http://schemas.openxmlformats.org/presentationml/2006/ole">
            <p:oleObj spid="_x0000_s33797" name="Equation" r:id="rId6" imgW="1015559" imgH="215806" progId="Equation.3">
              <p:embed/>
            </p:oleObj>
          </a:graphicData>
        </a:graphic>
      </p:graphicFrame>
      <p:sp>
        <p:nvSpPr>
          <p:cNvPr id="33799" name="Rectangle 7"/>
          <p:cNvSpPr>
            <a:spLocks noChangeArrowheads="1"/>
          </p:cNvSpPr>
          <p:nvPr/>
        </p:nvSpPr>
        <p:spPr bwMode="auto">
          <a:xfrm>
            <a:off x="0" y="5357826"/>
            <a:ext cx="900115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Điện áp đặt ngang qua hai đầu cuộn cảm sớm pha hơn dòng điện qua cuộn cảm một góc là 90</a:t>
            </a:r>
            <a:r>
              <a:rPr kumimoji="0" lang="fr-FR" sz="32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0</a:t>
            </a:r>
            <a:r>
              <a:rPr kumimoji="0" lang="fr-FR"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(hay π/2).</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3793"/>
                                        </p:tgtEl>
                                        <p:attrNameLst>
                                          <p:attrName>style.visibility</p:attrName>
                                        </p:attrNameLst>
                                      </p:cBhvr>
                                      <p:to>
                                        <p:strVal val="visible"/>
                                      </p:to>
                                    </p:set>
                                    <p:animEffect transition="in" filter="checkerboard(across)">
                                      <p:cBhvr>
                                        <p:cTn id="12" dur="500"/>
                                        <p:tgtEl>
                                          <p:spTgt spid="33793"/>
                                        </p:tgtEl>
                                      </p:cBhvr>
                                    </p:animEffect>
                                  </p:childTnLst>
                                </p:cTn>
                              </p:par>
                              <p:par>
                                <p:cTn id="13" presetID="5" presetClass="entr" presetSubtype="10"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Effect transition="in" filter="checkerboard(across)">
                                      <p:cBhvr>
                                        <p:cTn id="15" dur="500"/>
                                        <p:tgtEl>
                                          <p:spTgt spid="3379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33797"/>
                                        </p:tgtEl>
                                        <p:attrNameLst>
                                          <p:attrName>style.visibility</p:attrName>
                                        </p:attrNameLst>
                                      </p:cBhvr>
                                      <p:to>
                                        <p:strVal val="visible"/>
                                      </p:to>
                                    </p:set>
                                    <p:animEffect transition="in" filter="checkerboard(across)">
                                      <p:cBhvr>
                                        <p:cTn id="25" dur="500"/>
                                        <p:tgtEl>
                                          <p:spTgt spid="33797"/>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33799"/>
                                        </p:tgtEl>
                                        <p:attrNameLst>
                                          <p:attrName>style.visibility</p:attrName>
                                        </p:attrNameLst>
                                      </p:cBhvr>
                                      <p:to>
                                        <p:strVal val="visible"/>
                                      </p:to>
                                    </p:set>
                                    <p:animEffect transition="in" filter="checkerboard(across)">
                                      <p:cBhvr>
                                        <p:cTn id="30" dur="500"/>
                                        <p:tgtEl>
                                          <p:spTgt spid="337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379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8143"/>
            <a:ext cx="9144000" cy="584775"/>
          </a:xfrm>
          <a:prstGeom prst="rect">
            <a:avLst/>
          </a:prstGeom>
        </p:spPr>
        <p:txBody>
          <a:bodyPr wrap="square">
            <a:spAutoFit/>
          </a:bodyPr>
          <a:lstStyle/>
          <a:p>
            <a:r>
              <a:rPr lang="en-US" sz="3200" b="1" smtClean="0">
                <a:solidFill>
                  <a:schemeClr val="accent6">
                    <a:lumMod val="75000"/>
                  </a:schemeClr>
                </a:solidFill>
                <a:latin typeface="Times New Roman" pitchFamily="18" charset="0"/>
                <a:cs typeface="Times New Roman" pitchFamily="18" charset="0"/>
              </a:rPr>
              <a:t>3.2.3- </a:t>
            </a:r>
            <a:r>
              <a:rPr lang="en-US" sz="3200" b="1" u="sng" smtClean="0">
                <a:solidFill>
                  <a:schemeClr val="accent6">
                    <a:lumMod val="75000"/>
                  </a:schemeClr>
                </a:solidFill>
                <a:latin typeface="Times New Roman" pitchFamily="18" charset="0"/>
                <a:cs typeface="Times New Roman" pitchFamily="18" charset="0"/>
              </a:rPr>
              <a:t>Mạch điện hình sin với phần tử thuần dung</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3481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18" name="Object 2"/>
          <p:cNvGraphicFramePr>
            <a:graphicFrameLocks noChangeAspect="1"/>
          </p:cNvGraphicFramePr>
          <p:nvPr/>
        </p:nvGraphicFramePr>
        <p:xfrm>
          <a:off x="2617377" y="714356"/>
          <a:ext cx="3026193" cy="714380"/>
        </p:xfrm>
        <a:graphic>
          <a:graphicData uri="http://schemas.openxmlformats.org/presentationml/2006/ole">
            <p:oleObj spid="_x0000_s34818" name="Equation" r:id="rId3" imgW="965200" imgH="228600" progId="Equation.3">
              <p:embed/>
            </p:oleObj>
          </a:graphicData>
        </a:graphic>
      </p:graphicFrame>
      <p:pic>
        <p:nvPicPr>
          <p:cNvPr id="6" name="Picture 5"/>
          <p:cNvPicPr/>
          <p:nvPr/>
        </p:nvPicPr>
        <p:blipFill>
          <a:blip r:embed="rId4"/>
          <a:srcRect/>
          <a:stretch>
            <a:fillRect/>
          </a:stretch>
        </p:blipFill>
        <p:spPr bwMode="auto">
          <a:xfrm>
            <a:off x="785786" y="1428736"/>
            <a:ext cx="7429552" cy="3000396"/>
          </a:xfrm>
          <a:prstGeom prst="rect">
            <a:avLst/>
          </a:prstGeom>
          <a:noFill/>
          <a:ln w="9525">
            <a:noFill/>
            <a:miter lim="800000"/>
            <a:headEnd/>
            <a:tailEnd/>
          </a:ln>
        </p:spPr>
      </p:pic>
      <p:sp>
        <p:nvSpPr>
          <p:cNvPr id="3482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20" name="Object 4"/>
          <p:cNvGraphicFramePr>
            <a:graphicFrameLocks noChangeAspect="1"/>
          </p:cNvGraphicFramePr>
          <p:nvPr/>
        </p:nvGraphicFramePr>
        <p:xfrm>
          <a:off x="972063" y="4286256"/>
          <a:ext cx="2573331" cy="1071570"/>
        </p:xfrm>
        <a:graphic>
          <a:graphicData uri="http://schemas.openxmlformats.org/presentationml/2006/ole">
            <p:oleObj spid="_x0000_s34820" name="Equation" r:id="rId5" imgW="1040948" imgH="431613" progId="Equation.3">
              <p:embed/>
            </p:oleObj>
          </a:graphicData>
        </a:graphic>
      </p:graphicFrame>
      <p:sp>
        <p:nvSpPr>
          <p:cNvPr id="3482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4822" name="Object 6"/>
          <p:cNvGraphicFramePr>
            <a:graphicFrameLocks noChangeAspect="1"/>
          </p:cNvGraphicFramePr>
          <p:nvPr/>
        </p:nvGraphicFramePr>
        <p:xfrm>
          <a:off x="4189915" y="4500570"/>
          <a:ext cx="2596663" cy="970990"/>
        </p:xfrm>
        <a:graphic>
          <a:graphicData uri="http://schemas.openxmlformats.org/presentationml/2006/ole">
            <p:oleObj spid="_x0000_s34822" name="Equation" r:id="rId6" imgW="1117600" imgH="419100" progId="Equation.3">
              <p:embed/>
            </p:oleObj>
          </a:graphicData>
        </a:graphic>
      </p:graphicFrame>
      <p:sp>
        <p:nvSpPr>
          <p:cNvPr id="34824" name="Rectangle 8"/>
          <p:cNvSpPr>
            <a:spLocks noChangeArrowheads="1"/>
          </p:cNvSpPr>
          <p:nvPr/>
        </p:nvSpPr>
        <p:spPr bwMode="auto">
          <a:xfrm>
            <a:off x="285720" y="5572140"/>
            <a:ext cx="885828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Điện áp đặt ngang qua hai đầu tụ điện chậm pha hơn dòng điện qua tụ điện một góc là 90</a:t>
            </a:r>
            <a:r>
              <a:rPr kumimoji="0" lang="en-US" sz="32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0</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(hay </a:t>
            </a:r>
            <a:r>
              <a:rPr kumimoji="0" lang="fr-FR"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π</a:t>
            </a:r>
            <a:r>
              <a:rPr kumimoji="0" lang="en-US"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/2).</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4818"/>
                                        </p:tgtEl>
                                        <p:attrNameLst>
                                          <p:attrName>style.visibility</p:attrName>
                                        </p:attrNameLst>
                                      </p:cBhvr>
                                      <p:to>
                                        <p:strVal val="visible"/>
                                      </p:to>
                                    </p:set>
                                    <p:animEffect transition="in" filter="checkerboard(across)">
                                      <p:cBhvr>
                                        <p:cTn id="12" dur="500"/>
                                        <p:tgtEl>
                                          <p:spTgt spid="34818"/>
                                        </p:tgtEl>
                                      </p:cBhvr>
                                    </p:animEffect>
                                  </p:childTnLst>
                                </p:cTn>
                              </p:par>
                              <p:par>
                                <p:cTn id="13" presetID="5"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34820"/>
                                        </p:tgtEl>
                                        <p:attrNameLst>
                                          <p:attrName>style.visibility</p:attrName>
                                        </p:attrNameLst>
                                      </p:cBhvr>
                                      <p:to>
                                        <p:strVal val="visible"/>
                                      </p:to>
                                    </p:set>
                                    <p:animEffect transition="in" filter="checkerboard(across)">
                                      <p:cBhvr>
                                        <p:cTn id="20" dur="500"/>
                                        <p:tgtEl>
                                          <p:spTgt spid="3482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34822"/>
                                        </p:tgtEl>
                                        <p:attrNameLst>
                                          <p:attrName>style.visibility</p:attrName>
                                        </p:attrNameLst>
                                      </p:cBhvr>
                                      <p:to>
                                        <p:strVal val="visible"/>
                                      </p:to>
                                    </p:set>
                                    <p:animEffect transition="in" filter="checkerboard(across)">
                                      <p:cBhvr>
                                        <p:cTn id="25" dur="500"/>
                                        <p:tgtEl>
                                          <p:spTgt spid="3482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34824"/>
                                        </p:tgtEl>
                                        <p:attrNameLst>
                                          <p:attrName>style.visibility</p:attrName>
                                        </p:attrNameLst>
                                      </p:cBhvr>
                                      <p:to>
                                        <p:strVal val="visible"/>
                                      </p:to>
                                    </p:set>
                                    <p:animEffect transition="in" filter="checkerboard(across)">
                                      <p:cBhvr>
                                        <p:cTn id="30" dur="500"/>
                                        <p:tgtEl>
                                          <p:spTgt spid="34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48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0" y="0"/>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3.2.4- </a:t>
            </a:r>
            <a:r>
              <a:rPr kumimoji="0" lang="en-US" sz="2800" b="1" i="0" u="sng"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Mạch điện hình sin với các phần tử R,L,C nối tiếp</a:t>
            </a:r>
            <a:r>
              <a:rPr kumimoji="0" lang="en-US" sz="2800" b="1"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a:t>
            </a:r>
            <a:endParaRPr kumimoji="0" lang="en-US" sz="28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928662" y="500042"/>
            <a:ext cx="7072362" cy="3143272"/>
          </a:xfrm>
          <a:prstGeom prst="rect">
            <a:avLst/>
          </a:prstGeom>
          <a:noFill/>
          <a:ln w="9525">
            <a:noFill/>
            <a:miter lim="800000"/>
            <a:headEnd/>
            <a:tailEnd/>
          </a:ln>
        </p:spPr>
      </p:pic>
      <p:sp>
        <p:nvSpPr>
          <p:cNvPr id="35842" name="Rectangle 2"/>
          <p:cNvSpPr>
            <a:spLocks noChangeArrowheads="1"/>
          </p:cNvSpPr>
          <p:nvPr/>
        </p:nvSpPr>
        <p:spPr bwMode="auto">
          <a:xfrm>
            <a:off x="71438" y="3500438"/>
            <a:ext cx="8929718"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2400" b="1" i="0" u="sng" strike="noStrike" cap="none" normalizeH="0" baseline="0" smtClean="0">
                <a:ln>
                  <a:noFill/>
                </a:ln>
                <a:solidFill>
                  <a:srgbClr val="002060"/>
                </a:solidFill>
                <a:effectLst/>
                <a:latin typeface="Times New Roman" pitchFamily="18" charset="0"/>
                <a:ea typeface="Arial" pitchFamily="34" charset="0"/>
                <a:cs typeface="Times New Roman" pitchFamily="18" charset="0"/>
              </a:rPr>
              <a:t>Các bước xây dựng giản đồ vector phase</a:t>
            </a:r>
            <a:r>
              <a:rPr kumimoji="0" lang="en-US" sz="24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t>
            </a:r>
            <a:endParaRPr kumimoji="0" lang="vi-VN" sz="2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Bước 1: trong mạch nối tiếp chọn dòng qua mạch làm chuẩn và vẽ vector dòng điện.</a:t>
            </a:r>
            <a:endParaRPr kumimoji="0" lang="vi-VN" sz="24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Bước 2: lần lượt vẽ các vector điện áp (đặt ngang qua hai đầu từng phần tử). Khi vẽ chú ý góc lệch pha giữa các điện áp với dòng qua mạch.</a:t>
            </a:r>
            <a:endParaRPr kumimoji="0" lang="vi-VN" sz="24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Bước 3: tìm vector điện áp tổng cấp vào hai đầu của mạch. Vector áp tổng chính là vector tổng hợp từ các vector áp đặt ngang qua hai đầu từng phần tử trong mạch.</a:t>
            </a:r>
            <a:endParaRPr kumimoji="0" lang="en-US" sz="24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5841"/>
                                        </p:tgtEl>
                                        <p:attrNameLst>
                                          <p:attrName>style.visibility</p:attrName>
                                        </p:attrNameLst>
                                      </p:cBhvr>
                                      <p:to>
                                        <p:strVal val="visible"/>
                                      </p:to>
                                    </p:set>
                                    <p:animEffect transition="in" filter="checkerboard(across)">
                                      <p:cBhvr>
                                        <p:cTn id="7" dur="500"/>
                                        <p:tgtEl>
                                          <p:spTgt spid="3584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5842">
                                            <p:txEl>
                                              <p:pRg st="0" end="0"/>
                                            </p:txEl>
                                          </p:spTgt>
                                        </p:tgtEl>
                                        <p:attrNameLst>
                                          <p:attrName>style.visibility</p:attrName>
                                        </p:attrNameLst>
                                      </p:cBhvr>
                                      <p:to>
                                        <p:strVal val="visible"/>
                                      </p:to>
                                    </p:set>
                                    <p:animEffect transition="in" filter="checkerboard(across)">
                                      <p:cBhvr>
                                        <p:cTn id="17" dur="500"/>
                                        <p:tgtEl>
                                          <p:spTgt spid="3584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5842">
                                            <p:txEl>
                                              <p:pRg st="1" end="1"/>
                                            </p:txEl>
                                          </p:spTgt>
                                        </p:tgtEl>
                                        <p:attrNameLst>
                                          <p:attrName>style.visibility</p:attrName>
                                        </p:attrNameLst>
                                      </p:cBhvr>
                                      <p:to>
                                        <p:strVal val="visible"/>
                                      </p:to>
                                    </p:set>
                                    <p:animEffect transition="in" filter="checkerboard(across)">
                                      <p:cBhvr>
                                        <p:cTn id="22" dur="500"/>
                                        <p:tgtEl>
                                          <p:spTgt spid="35842">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5842">
                                            <p:txEl>
                                              <p:pRg st="2" end="2"/>
                                            </p:txEl>
                                          </p:spTgt>
                                        </p:tgtEl>
                                        <p:attrNameLst>
                                          <p:attrName>style.visibility</p:attrName>
                                        </p:attrNameLst>
                                      </p:cBhvr>
                                      <p:to>
                                        <p:strVal val="visible"/>
                                      </p:to>
                                    </p:set>
                                    <p:animEffect transition="in" filter="checkerboard(across)">
                                      <p:cBhvr>
                                        <p:cTn id="27" dur="500"/>
                                        <p:tgtEl>
                                          <p:spTgt spid="35842">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35842">
                                            <p:txEl>
                                              <p:pRg st="3" end="3"/>
                                            </p:txEl>
                                          </p:spTgt>
                                        </p:tgtEl>
                                        <p:attrNameLst>
                                          <p:attrName>style.visibility</p:attrName>
                                        </p:attrNameLst>
                                      </p:cBhvr>
                                      <p:to>
                                        <p:strVal val="visible"/>
                                      </p:to>
                                    </p:set>
                                    <p:animEffect transition="in" filter="checkerboard(across)">
                                      <p:cBhvr>
                                        <p:cTn id="32" dur="500"/>
                                        <p:tgtEl>
                                          <p:spTgt spid="3584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4500562" y="142852"/>
            <a:ext cx="4572000" cy="3143272"/>
          </a:xfrm>
          <a:prstGeom prst="rect">
            <a:avLst/>
          </a:prstGeom>
          <a:noFill/>
          <a:ln w="9525">
            <a:noFill/>
            <a:miter lim="800000"/>
            <a:headEnd/>
            <a:tailEnd/>
          </a:ln>
        </p:spPr>
      </p:pic>
      <p:sp>
        <p:nvSpPr>
          <p:cNvPr id="36870" name="Rectangle 6"/>
          <p:cNvSpPr>
            <a:spLocks noChangeArrowheads="1"/>
          </p:cNvSpPr>
          <p:nvPr/>
        </p:nvSpPr>
        <p:spPr bwMode="auto">
          <a:xfrm>
            <a:off x="214282" y="0"/>
            <a:ext cx="478631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Trong đó:</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36871" name="Object 7"/>
          <p:cNvGraphicFramePr>
            <a:graphicFrameLocks noChangeAspect="1"/>
          </p:cNvGraphicFramePr>
          <p:nvPr/>
        </p:nvGraphicFramePr>
        <p:xfrm>
          <a:off x="500034" y="642918"/>
          <a:ext cx="357190" cy="421216"/>
        </p:xfrm>
        <a:graphic>
          <a:graphicData uri="http://schemas.openxmlformats.org/presentationml/2006/ole">
            <p:oleObj spid="_x0000_s36871" name="Equation" r:id="rId4" imgW="139579" imgH="164957" progId="Equation.3">
              <p:embed/>
            </p:oleObj>
          </a:graphicData>
        </a:graphic>
      </p:graphicFrame>
      <p:sp>
        <p:nvSpPr>
          <p:cNvPr id="36874" name="Rectangle 10"/>
          <p:cNvSpPr>
            <a:spLocks noChangeArrowheads="1"/>
          </p:cNvSpPr>
          <p:nvPr/>
        </p:nvSpPr>
        <p:spPr bwMode="auto">
          <a:xfrm>
            <a:off x="0" y="2000240"/>
            <a:ext cx="464343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 hệ số công suất của toàn mạch.</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687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6875" name="Object 11"/>
          <p:cNvGraphicFramePr>
            <a:graphicFrameLocks noChangeAspect="1"/>
          </p:cNvGraphicFramePr>
          <p:nvPr/>
        </p:nvGraphicFramePr>
        <p:xfrm>
          <a:off x="285720" y="2143116"/>
          <a:ext cx="761556" cy="357190"/>
        </p:xfrm>
        <a:graphic>
          <a:graphicData uri="http://schemas.openxmlformats.org/presentationml/2006/ole">
            <p:oleObj spid="_x0000_s36875" name="Equation" r:id="rId5" imgW="355292" imgH="164957" progId="Equation.3">
              <p:embed/>
            </p:oleObj>
          </a:graphicData>
        </a:graphic>
      </p:graphicFrame>
      <p:sp>
        <p:nvSpPr>
          <p:cNvPr id="36877" name="Rectangle 13"/>
          <p:cNvSpPr>
            <a:spLocks noChangeArrowheads="1"/>
          </p:cNvSpPr>
          <p:nvPr/>
        </p:nvSpPr>
        <p:spPr bwMode="auto">
          <a:xfrm>
            <a:off x="285720" y="3571876"/>
            <a:ext cx="8572528"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Từ giản đồ vector phase điện áp ta thực hiện phép biến hình như sau: chia mỗi cạnh của tam giác điện áp cho dòng hiệu dụng I, ta được tam giác mới đồng dạng với tam giác điện áp. Tam giác tìm được gọi là tam giác tổng trở.</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6" name="Rectangle 9"/>
          <p:cNvSpPr>
            <a:spLocks noChangeArrowheads="1"/>
          </p:cNvSpPr>
          <p:nvPr/>
        </p:nvSpPr>
        <p:spPr bwMode="auto">
          <a:xfrm>
            <a:off x="71406" y="571480"/>
            <a:ext cx="471490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a:t>
            </a:r>
            <a:r>
              <a:rPr kumimoji="0" lang="en-US" sz="2800" b="0" i="0" u="none" strike="noStrike" cap="none" normalizeH="0" smtClean="0">
                <a:ln>
                  <a:noFill/>
                </a:ln>
                <a:solidFill>
                  <a:schemeClr val="tx1"/>
                </a:solidFill>
                <a:effectLst/>
                <a:latin typeface="Times New Roman" pitchFamily="18" charset="0"/>
                <a:ea typeface="Arial" pitchFamily="34" charset="0"/>
                <a:cs typeface="Times New Roman" pitchFamily="18" charset="0"/>
              </a:rPr>
              <a:t>  </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là góc lệch pha thời gian giữa dòng qua mạch với áp cấp ngang qua hai đầu mạch.</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6870"/>
                                        </p:tgtEl>
                                        <p:attrNameLst>
                                          <p:attrName>style.visibility</p:attrName>
                                        </p:attrNameLst>
                                      </p:cBhvr>
                                      <p:to>
                                        <p:strVal val="visible"/>
                                      </p:to>
                                    </p:set>
                                    <p:animEffect transition="in" filter="checkerboard(across)">
                                      <p:cBhvr>
                                        <p:cTn id="12" dur="500"/>
                                        <p:tgtEl>
                                          <p:spTgt spid="36870"/>
                                        </p:tgtEl>
                                      </p:cBhvr>
                                    </p:animEffect>
                                  </p:childTnLst>
                                </p:cTn>
                              </p:par>
                              <p:par>
                                <p:cTn id="13" presetID="5" presetClass="entr" presetSubtype="10" fill="hold" nodeType="withEffect">
                                  <p:stCondLst>
                                    <p:cond delay="0"/>
                                  </p:stCondLst>
                                  <p:childTnLst>
                                    <p:set>
                                      <p:cBhvr>
                                        <p:cTn id="14" dur="1" fill="hold">
                                          <p:stCondLst>
                                            <p:cond delay="0"/>
                                          </p:stCondLst>
                                        </p:cTn>
                                        <p:tgtEl>
                                          <p:spTgt spid="36871"/>
                                        </p:tgtEl>
                                        <p:attrNameLst>
                                          <p:attrName>style.visibility</p:attrName>
                                        </p:attrNameLst>
                                      </p:cBhvr>
                                      <p:to>
                                        <p:strVal val="visible"/>
                                      </p:to>
                                    </p:set>
                                    <p:animEffect transition="in" filter="checkerboard(across)">
                                      <p:cBhvr>
                                        <p:cTn id="15" dur="500"/>
                                        <p:tgtEl>
                                          <p:spTgt spid="36871"/>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6">
                                            <p:txEl>
                                              <p:pRg st="0" end="0"/>
                                            </p:txEl>
                                          </p:spTgt>
                                        </p:tgtEl>
                                        <p:attrNameLst>
                                          <p:attrName>style.visibility</p:attrName>
                                        </p:attrNameLst>
                                      </p:cBhvr>
                                      <p:to>
                                        <p:strVal val="visible"/>
                                      </p:to>
                                    </p:set>
                                    <p:animEffect transition="in" filter="checkerboard(across)">
                                      <p:cBhvr>
                                        <p:cTn id="18" dur="500"/>
                                        <p:tgtEl>
                                          <p:spTgt spid="16">
                                            <p:txEl>
                                              <p:pRg st="0" end="0"/>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16">
                                            <p:txEl>
                                              <p:pRg st="0" end="0"/>
                                            </p:txEl>
                                          </p:spTgt>
                                        </p:tgtEl>
                                        <p:attrNameLst>
                                          <p:attrName>style.visibility</p:attrName>
                                        </p:attrNameLst>
                                      </p:cBhvr>
                                      <p:to>
                                        <p:strVal val="visible"/>
                                      </p:to>
                                    </p:set>
                                    <p:animEffect transition="in" filter="checkerboard(across)">
                                      <p:cBhvr>
                                        <p:cTn id="21" dur="500"/>
                                        <p:tgtEl>
                                          <p:spTgt spid="16">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36875"/>
                                        </p:tgtEl>
                                        <p:attrNameLst>
                                          <p:attrName>style.visibility</p:attrName>
                                        </p:attrNameLst>
                                      </p:cBhvr>
                                      <p:to>
                                        <p:strVal val="visible"/>
                                      </p:to>
                                    </p:set>
                                    <p:animEffect transition="in" filter="checkerboard(across)">
                                      <p:cBhvr>
                                        <p:cTn id="26" dur="500"/>
                                        <p:tgtEl>
                                          <p:spTgt spid="36875"/>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36874"/>
                                        </p:tgtEl>
                                        <p:attrNameLst>
                                          <p:attrName>style.visibility</p:attrName>
                                        </p:attrNameLst>
                                      </p:cBhvr>
                                      <p:to>
                                        <p:strVal val="visible"/>
                                      </p:to>
                                    </p:set>
                                    <p:animEffect transition="in" filter="checkerboard(across)">
                                      <p:cBhvr>
                                        <p:cTn id="29" dur="500"/>
                                        <p:tgtEl>
                                          <p:spTgt spid="36874"/>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36877"/>
                                        </p:tgtEl>
                                        <p:attrNameLst>
                                          <p:attrName>style.visibility</p:attrName>
                                        </p:attrNameLst>
                                      </p:cBhvr>
                                      <p:to>
                                        <p:strVal val="visible"/>
                                      </p:to>
                                    </p:set>
                                    <p:animEffect transition="in" filter="checkerboard(across)">
                                      <p:cBhvr>
                                        <p:cTn id="34" dur="500"/>
                                        <p:tgtEl>
                                          <p:spTgt spid="36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p:bldP spid="36874" grpId="0"/>
      <p:bldP spid="36877" grpId="0"/>
      <p:bldP spid="16"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3"/>
          <a:srcRect/>
          <a:stretch>
            <a:fillRect/>
          </a:stretch>
        </p:blipFill>
        <p:spPr bwMode="auto">
          <a:xfrm>
            <a:off x="857224" y="71414"/>
            <a:ext cx="7786742" cy="4000528"/>
          </a:xfrm>
          <a:prstGeom prst="rect">
            <a:avLst/>
          </a:prstGeom>
          <a:noFill/>
          <a:ln w="9525">
            <a:noFill/>
            <a:miter lim="800000"/>
            <a:headEnd/>
            <a:tailEnd/>
          </a:ln>
        </p:spPr>
      </p:pic>
      <p:sp>
        <p:nvSpPr>
          <p:cNvPr id="37889" name="Rectangle 1"/>
          <p:cNvSpPr>
            <a:spLocks noChangeArrowheads="1"/>
          </p:cNvSpPr>
          <p:nvPr/>
        </p:nvSpPr>
        <p:spPr bwMode="auto">
          <a:xfrm>
            <a:off x="0" y="4071942"/>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Tổng trở tương đương toàn mạch:</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789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7890" name="Object 2"/>
          <p:cNvGraphicFramePr>
            <a:graphicFrameLocks noChangeAspect="1"/>
          </p:cNvGraphicFramePr>
          <p:nvPr/>
        </p:nvGraphicFramePr>
        <p:xfrm>
          <a:off x="658440" y="4714884"/>
          <a:ext cx="7156224" cy="1143008"/>
        </p:xfrm>
        <a:graphic>
          <a:graphicData uri="http://schemas.openxmlformats.org/presentationml/2006/ole">
            <p:oleObj spid="_x0000_s37890" name="Equation" r:id="rId4" imgW="3200400" imgH="508000" progId="Equation.3">
              <p:embed/>
            </p:oleObj>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3687794" y="77782"/>
            <a:ext cx="5384800" cy="2565400"/>
          </a:xfrm>
          <a:prstGeom prst="rect">
            <a:avLst/>
          </a:prstGeom>
          <a:noFill/>
          <a:ln w="9525">
            <a:noFill/>
            <a:miter lim="800000"/>
            <a:headEnd/>
            <a:tailEnd/>
          </a:ln>
        </p:spPr>
      </p:pic>
      <p:sp>
        <p:nvSpPr>
          <p:cNvPr id="38913" name="Rectangle 1"/>
          <p:cNvSpPr>
            <a:spLocks noChangeArrowheads="1"/>
          </p:cNvSpPr>
          <p:nvPr/>
        </p:nvSpPr>
        <p:spPr bwMode="auto">
          <a:xfrm>
            <a:off x="0" y="119698"/>
            <a:ext cx="421481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Hệ số công suất toàn mạch:</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3891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8914" name="Object 2"/>
          <p:cNvGraphicFramePr>
            <a:graphicFrameLocks noChangeAspect="1"/>
          </p:cNvGraphicFramePr>
          <p:nvPr/>
        </p:nvGraphicFramePr>
        <p:xfrm>
          <a:off x="1000100" y="642918"/>
          <a:ext cx="1785950" cy="1094333"/>
        </p:xfrm>
        <a:graphic>
          <a:graphicData uri="http://schemas.openxmlformats.org/presentationml/2006/ole">
            <p:oleObj spid="_x0000_s38914" name="Equation" r:id="rId4" imgW="647419" imgH="393529" progId="Equation.3">
              <p:embed/>
            </p:oleObj>
          </a:graphicData>
        </a:graphic>
      </p:graphicFrame>
      <p:sp>
        <p:nvSpPr>
          <p:cNvPr id="6" name="Rectangle 5"/>
          <p:cNvSpPr/>
          <p:nvPr/>
        </p:nvSpPr>
        <p:spPr>
          <a:xfrm>
            <a:off x="714348" y="2214554"/>
            <a:ext cx="928694" cy="523220"/>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Hay:</a:t>
            </a:r>
            <a:endParaRPr lang="vi-VN" sz="2800">
              <a:solidFill>
                <a:srgbClr val="002060"/>
              </a:solidFill>
              <a:latin typeface="Times New Roman" pitchFamily="18" charset="0"/>
              <a:cs typeface="Times New Roman" pitchFamily="18" charset="0"/>
            </a:endParaRPr>
          </a:p>
        </p:txBody>
      </p:sp>
      <p:sp>
        <p:nvSpPr>
          <p:cNvPr id="389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8916" name="Object 4"/>
          <p:cNvGraphicFramePr>
            <a:graphicFrameLocks noChangeAspect="1"/>
          </p:cNvGraphicFramePr>
          <p:nvPr/>
        </p:nvGraphicFramePr>
        <p:xfrm>
          <a:off x="285719" y="2643182"/>
          <a:ext cx="3500463" cy="1143008"/>
        </p:xfrm>
        <a:graphic>
          <a:graphicData uri="http://schemas.openxmlformats.org/presentationml/2006/ole">
            <p:oleObj spid="_x0000_s38916" name="Equation" r:id="rId5" imgW="1866900" imgH="609600" progId="Equation.3">
              <p:embed/>
            </p:oleObj>
          </a:graphicData>
        </a:graphic>
      </p:graphicFrame>
      <p:sp>
        <p:nvSpPr>
          <p:cNvPr id="38918" name="Rectangle 6"/>
          <p:cNvSpPr>
            <a:spLocks noChangeArrowheads="1"/>
          </p:cNvSpPr>
          <p:nvPr/>
        </p:nvSpPr>
        <p:spPr bwMode="auto">
          <a:xfrm>
            <a:off x="0" y="3714752"/>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Lưu ý</a:t>
            </a:r>
            <a:r>
              <a:rPr kumimoji="0" lang="en-US" sz="28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Khi so sánh góc lệch pha      giữa dòng i(t) qua mạch và áp v(t) cấp ngang qua hai đầu mạch, ta có các trường hợp sau:</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3892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8919" name="Object 7"/>
          <p:cNvGraphicFramePr>
            <a:graphicFrameLocks noChangeAspect="1"/>
          </p:cNvGraphicFramePr>
          <p:nvPr/>
        </p:nvGraphicFramePr>
        <p:xfrm>
          <a:off x="3714744" y="4214818"/>
          <a:ext cx="500066" cy="421216"/>
        </p:xfrm>
        <a:graphic>
          <a:graphicData uri="http://schemas.openxmlformats.org/presentationml/2006/ole">
            <p:oleObj spid="_x0000_s38919" name="Equation" r:id="rId6" imgW="139579" imgH="164957" progId="Equation.3">
              <p:embed/>
            </p:oleObj>
          </a:graphicData>
        </a:graphic>
      </p:graphicFrame>
      <p:sp>
        <p:nvSpPr>
          <p:cNvPr id="38921" name="Rectangle 9"/>
          <p:cNvSpPr>
            <a:spLocks noChangeArrowheads="1"/>
          </p:cNvSpPr>
          <p:nvPr/>
        </p:nvSpPr>
        <p:spPr bwMode="auto">
          <a:xfrm>
            <a:off x="0" y="5098333"/>
            <a:ext cx="921547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Khi i(t) chậm pha hơn v(t) : mạch có tính cảm, lúc đó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L </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&gt;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C</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Khi i(t) trùng pha v(t) : mạch có tính thuần trở, lúc đó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L </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C</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38922" name="Rectangle 10"/>
          <p:cNvSpPr>
            <a:spLocks noChangeArrowheads="1"/>
          </p:cNvSpPr>
          <p:nvPr/>
        </p:nvSpPr>
        <p:spPr bwMode="auto">
          <a:xfrm>
            <a:off x="0" y="5929330"/>
            <a:ext cx="892971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Khi i(t) sớm pha hơn v(t) : mạch có tính dung, lúc đó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L </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&lt; X</a:t>
            </a:r>
            <a:r>
              <a:rPr kumimoji="0" lang="en-US"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C</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8913"/>
                                        </p:tgtEl>
                                        <p:attrNameLst>
                                          <p:attrName>style.visibility</p:attrName>
                                        </p:attrNameLst>
                                      </p:cBhvr>
                                      <p:to>
                                        <p:strVal val="visible"/>
                                      </p:to>
                                    </p:set>
                                    <p:animEffect transition="in" filter="checkerboard(across)">
                                      <p:cBhvr>
                                        <p:cTn id="11" dur="500"/>
                                        <p:tgtEl>
                                          <p:spTgt spid="38913"/>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38914">
                                            <p:subSp spid="_x0000_s38914"/>
                                          </p:spTgt>
                                        </p:tgtEl>
                                        <p:attrNameLst>
                                          <p:attrName>style.visibility</p:attrName>
                                        </p:attrNameLst>
                                      </p:cBhvr>
                                      <p:to>
                                        <p:strVal val="visible"/>
                                      </p:to>
                                    </p:set>
                                    <p:animEffect transition="in" filter="checkerboard(across)">
                                      <p:cBhvr>
                                        <p:cTn id="15" dur="500"/>
                                        <p:tgtEl>
                                          <p:spTgt spid="38914">
                                            <p:subSp spid="_x0000_s38914"/>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par>
                          <p:cTn id="21" fill="hold">
                            <p:stCondLst>
                              <p:cond delay="500"/>
                            </p:stCondLst>
                            <p:childTnLst>
                              <p:par>
                                <p:cTn id="22" presetID="5" presetClass="entr" presetSubtype="10" fill="hold" nodeType="afterEffect">
                                  <p:stCondLst>
                                    <p:cond delay="0"/>
                                  </p:stCondLst>
                                  <p:childTnLst>
                                    <p:set>
                                      <p:cBhvr>
                                        <p:cTn id="23" dur="1" fill="hold">
                                          <p:stCondLst>
                                            <p:cond delay="0"/>
                                          </p:stCondLst>
                                        </p:cTn>
                                        <p:tgtEl>
                                          <p:spTgt spid="38916">
                                            <p:subSp spid="_x0000_s38916"/>
                                          </p:spTgt>
                                        </p:tgtEl>
                                        <p:attrNameLst>
                                          <p:attrName>style.visibility</p:attrName>
                                        </p:attrNameLst>
                                      </p:cBhvr>
                                      <p:to>
                                        <p:strVal val="visible"/>
                                      </p:to>
                                    </p:set>
                                    <p:animEffect transition="in" filter="checkerboard(across)">
                                      <p:cBhvr>
                                        <p:cTn id="24" dur="500"/>
                                        <p:tgtEl>
                                          <p:spTgt spid="38916">
                                            <p:subSp spid="_x0000_s38916"/>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38919">
                                            <p:subSp spid="_x0000_s38919"/>
                                          </p:spTgt>
                                        </p:tgtEl>
                                        <p:attrNameLst>
                                          <p:attrName>style.visibility</p:attrName>
                                        </p:attrNameLst>
                                      </p:cBhvr>
                                      <p:to>
                                        <p:strVal val="visible"/>
                                      </p:to>
                                    </p:set>
                                    <p:animEffect transition="in" filter="checkerboard(across)">
                                      <p:cBhvr>
                                        <p:cTn id="29" dur="500"/>
                                        <p:tgtEl>
                                          <p:spTgt spid="38919">
                                            <p:subSp spid="_x0000_s38919"/>
                                          </p:spTgt>
                                        </p:tgtEl>
                                      </p:cBhvr>
                                    </p:animEffect>
                                  </p:childTnLst>
                                </p:cTn>
                              </p:par>
                            </p:childTnLst>
                          </p:cTn>
                        </p:par>
                        <p:par>
                          <p:cTn id="30" fill="hold">
                            <p:stCondLst>
                              <p:cond delay="500"/>
                            </p:stCondLst>
                            <p:childTnLst>
                              <p:par>
                                <p:cTn id="31" presetID="5" presetClass="entr" presetSubtype="10" fill="hold" grpId="0" nodeType="afterEffect">
                                  <p:stCondLst>
                                    <p:cond delay="0"/>
                                  </p:stCondLst>
                                  <p:childTnLst>
                                    <p:set>
                                      <p:cBhvr>
                                        <p:cTn id="32" dur="1" fill="hold">
                                          <p:stCondLst>
                                            <p:cond delay="0"/>
                                          </p:stCondLst>
                                        </p:cTn>
                                        <p:tgtEl>
                                          <p:spTgt spid="38918"/>
                                        </p:tgtEl>
                                        <p:attrNameLst>
                                          <p:attrName>style.visibility</p:attrName>
                                        </p:attrNameLst>
                                      </p:cBhvr>
                                      <p:to>
                                        <p:strVal val="visible"/>
                                      </p:to>
                                    </p:set>
                                    <p:animEffect transition="in" filter="checkerboard(across)">
                                      <p:cBhvr>
                                        <p:cTn id="33" dur="500"/>
                                        <p:tgtEl>
                                          <p:spTgt spid="38918"/>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38921">
                                            <p:txEl>
                                              <p:pRg st="0" end="0"/>
                                            </p:txEl>
                                          </p:spTgt>
                                        </p:tgtEl>
                                        <p:attrNameLst>
                                          <p:attrName>style.visibility</p:attrName>
                                        </p:attrNameLst>
                                      </p:cBhvr>
                                      <p:to>
                                        <p:strVal val="visible"/>
                                      </p:to>
                                    </p:set>
                                    <p:animEffect transition="in" filter="checkerboard(across)">
                                      <p:cBhvr>
                                        <p:cTn id="38" dur="500"/>
                                        <p:tgtEl>
                                          <p:spTgt spid="38921">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nodeType="clickEffect">
                                  <p:stCondLst>
                                    <p:cond delay="0"/>
                                  </p:stCondLst>
                                  <p:childTnLst>
                                    <p:set>
                                      <p:cBhvr>
                                        <p:cTn id="42" dur="1" fill="hold">
                                          <p:stCondLst>
                                            <p:cond delay="0"/>
                                          </p:stCondLst>
                                        </p:cTn>
                                        <p:tgtEl>
                                          <p:spTgt spid="38921">
                                            <p:txEl>
                                              <p:pRg st="1" end="1"/>
                                            </p:txEl>
                                          </p:spTgt>
                                        </p:tgtEl>
                                        <p:attrNameLst>
                                          <p:attrName>style.visibility</p:attrName>
                                        </p:attrNameLst>
                                      </p:cBhvr>
                                      <p:to>
                                        <p:strVal val="visible"/>
                                      </p:to>
                                    </p:set>
                                    <p:animEffect transition="in" filter="checkerboard(across)">
                                      <p:cBhvr>
                                        <p:cTn id="43" dur="500"/>
                                        <p:tgtEl>
                                          <p:spTgt spid="38921">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38922"/>
                                        </p:tgtEl>
                                        <p:attrNameLst>
                                          <p:attrName>style.visibility</p:attrName>
                                        </p:attrNameLst>
                                      </p:cBhvr>
                                      <p:to>
                                        <p:strVal val="visible"/>
                                      </p:to>
                                    </p:set>
                                    <p:animEffect transition="in" filter="checkerboard(across)">
                                      <p:cBhvr>
                                        <p:cTn id="48" dur="500"/>
                                        <p:tgtEl>
                                          <p:spTgt spid="38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3" grpId="0" autoUpdateAnimBg="0"/>
      <p:bldP spid="6" grpId="0" autoUpdateAnimBg="0"/>
      <p:bldP spid="38918" grpId="0" autoUpdateAnimBg="0"/>
      <p:bldP spid="389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7" name="Object 1"/>
          <p:cNvGraphicFramePr>
            <a:graphicFrameLocks noChangeAspect="1"/>
          </p:cNvGraphicFramePr>
          <p:nvPr/>
        </p:nvGraphicFramePr>
        <p:xfrm>
          <a:off x="2954903" y="214290"/>
          <a:ext cx="545527" cy="357190"/>
        </p:xfrm>
        <a:graphic>
          <a:graphicData uri="http://schemas.openxmlformats.org/presentationml/2006/ole">
            <p:oleObj spid="_x0000_s39937" name="Equation" r:id="rId3" imgW="266353" imgH="177569" progId="Equation.3">
              <p:embed/>
            </p:oleObj>
          </a:graphicData>
        </a:graphic>
      </p:graphicFrame>
      <p:sp>
        <p:nvSpPr>
          <p:cNvPr id="4" name="Rectangle 3"/>
          <p:cNvSpPr/>
          <p:nvPr/>
        </p:nvSpPr>
        <p:spPr>
          <a:xfrm>
            <a:off x="0" y="48260"/>
            <a:ext cx="8572560" cy="523220"/>
          </a:xfrm>
          <a:prstGeom prst="rect">
            <a:avLst/>
          </a:prstGeom>
        </p:spPr>
        <p:txBody>
          <a:bodyPr wrap="square">
            <a:spAutoFit/>
          </a:bodyPr>
          <a:lstStyle/>
          <a:p>
            <a:r>
              <a:rPr lang="en-US" sz="2800" smtClean="0">
                <a:latin typeface="Times New Roman" pitchFamily="18" charset="0"/>
                <a:cs typeface="Times New Roman" pitchFamily="18" charset="0"/>
              </a:rPr>
              <a:t>Khi xác định giá trị        , ta cũng có các trường hợp sau:</a:t>
            </a:r>
            <a:endParaRPr lang="vi-VN" sz="2800">
              <a:latin typeface="Times New Roman" pitchFamily="18" charset="0"/>
              <a:cs typeface="Times New Roman" pitchFamily="18" charset="0"/>
            </a:endParaRPr>
          </a:p>
        </p:txBody>
      </p:sp>
      <p:sp>
        <p:nvSpPr>
          <p:cNvPr id="399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9" name="Object 3"/>
          <p:cNvGraphicFramePr>
            <a:graphicFrameLocks noChangeAspect="1"/>
          </p:cNvGraphicFramePr>
          <p:nvPr/>
        </p:nvGraphicFramePr>
        <p:xfrm>
          <a:off x="3062868" y="728934"/>
          <a:ext cx="1652008" cy="485488"/>
        </p:xfrm>
        <a:graphic>
          <a:graphicData uri="http://schemas.openxmlformats.org/presentationml/2006/ole">
            <p:oleObj spid="_x0000_s39939" name="Equation" r:id="rId4" imgW="774364" imgH="228501" progId="Equation.3">
              <p:embed/>
            </p:oleObj>
          </a:graphicData>
        </a:graphic>
      </p:graphicFrame>
      <p:sp>
        <p:nvSpPr>
          <p:cNvPr id="399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1" name="Object 5"/>
          <p:cNvGraphicFramePr>
            <a:graphicFrameLocks noChangeAspect="1"/>
          </p:cNvGraphicFramePr>
          <p:nvPr/>
        </p:nvGraphicFramePr>
        <p:xfrm>
          <a:off x="5929322" y="646884"/>
          <a:ext cx="1285884" cy="535785"/>
        </p:xfrm>
        <a:graphic>
          <a:graphicData uri="http://schemas.openxmlformats.org/presentationml/2006/ole">
            <p:oleObj spid="_x0000_s39941" name="Equation" r:id="rId5" imgW="494870" imgH="203024" progId="Equation.3">
              <p:embed/>
            </p:oleObj>
          </a:graphicData>
        </a:graphic>
      </p:graphicFrame>
      <p:sp>
        <p:nvSpPr>
          <p:cNvPr id="9" name="Rectangle 8"/>
          <p:cNvSpPr/>
          <p:nvPr/>
        </p:nvSpPr>
        <p:spPr>
          <a:xfrm>
            <a:off x="142844" y="642918"/>
            <a:ext cx="8786874" cy="523220"/>
          </a:xfrm>
          <a:prstGeom prst="rect">
            <a:avLst/>
          </a:prstGeom>
        </p:spPr>
        <p:txBody>
          <a:bodyPr wrap="square">
            <a:spAutoFit/>
          </a:bodyPr>
          <a:lstStyle/>
          <a:p>
            <a:r>
              <a:rPr lang="en-US" sz="2800" smtClean="0">
                <a:latin typeface="Times New Roman" pitchFamily="18" charset="0"/>
                <a:cs typeface="Times New Roman" pitchFamily="18" charset="0"/>
              </a:rPr>
              <a:t>+ Mạch có tính cảm                   , giá trị </a:t>
            </a:r>
            <a:endParaRPr lang="vi-VN" sz="2800">
              <a:latin typeface="Times New Roman" pitchFamily="18" charset="0"/>
              <a:cs typeface="Times New Roman" pitchFamily="18" charset="0"/>
            </a:endParaRPr>
          </a:p>
        </p:txBody>
      </p:sp>
      <p:sp>
        <p:nvSpPr>
          <p:cNvPr id="10" name="Rectangle 9"/>
          <p:cNvSpPr/>
          <p:nvPr/>
        </p:nvSpPr>
        <p:spPr>
          <a:xfrm>
            <a:off x="142844" y="1285860"/>
            <a:ext cx="8786874" cy="523220"/>
          </a:xfrm>
          <a:prstGeom prst="rect">
            <a:avLst/>
          </a:prstGeom>
        </p:spPr>
        <p:txBody>
          <a:bodyPr wrap="square">
            <a:spAutoFit/>
          </a:bodyPr>
          <a:lstStyle/>
          <a:p>
            <a:r>
              <a:rPr lang="en-US" sz="2800" smtClean="0">
                <a:latin typeface="Times New Roman" pitchFamily="18" charset="0"/>
                <a:cs typeface="Times New Roman" pitchFamily="18" charset="0"/>
              </a:rPr>
              <a:t>+ Mạch có tính trở                   , giá trị </a:t>
            </a:r>
            <a:endParaRPr lang="vi-VN" sz="2800">
              <a:latin typeface="Times New Roman" pitchFamily="18" charset="0"/>
              <a:cs typeface="Times New Roman" pitchFamily="18" charset="0"/>
            </a:endParaRPr>
          </a:p>
        </p:txBody>
      </p:sp>
      <p:sp>
        <p:nvSpPr>
          <p:cNvPr id="11" name="Rectangle 10"/>
          <p:cNvSpPr/>
          <p:nvPr/>
        </p:nvSpPr>
        <p:spPr>
          <a:xfrm>
            <a:off x="142844" y="1928802"/>
            <a:ext cx="8786874" cy="523220"/>
          </a:xfrm>
          <a:prstGeom prst="rect">
            <a:avLst/>
          </a:prstGeom>
        </p:spPr>
        <p:txBody>
          <a:bodyPr wrap="square">
            <a:spAutoFit/>
          </a:bodyPr>
          <a:lstStyle/>
          <a:p>
            <a:r>
              <a:rPr lang="en-US" sz="2800" smtClean="0">
                <a:latin typeface="Times New Roman" pitchFamily="18" charset="0"/>
                <a:cs typeface="Times New Roman" pitchFamily="18" charset="0"/>
              </a:rPr>
              <a:t>+ Mạch có tính dung                   , giá trị </a:t>
            </a:r>
            <a:endParaRPr lang="vi-VN" sz="2800">
              <a:latin typeface="Times New Roman" pitchFamily="18" charset="0"/>
              <a:cs typeface="Times New Roman" pitchFamily="18" charset="0"/>
            </a:endParaRPr>
          </a:p>
        </p:txBody>
      </p:sp>
      <p:sp>
        <p:nvSpPr>
          <p:cNvPr id="3994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3" name="Object 7"/>
          <p:cNvGraphicFramePr>
            <a:graphicFrameLocks noChangeAspect="1"/>
          </p:cNvGraphicFramePr>
          <p:nvPr/>
        </p:nvGraphicFramePr>
        <p:xfrm>
          <a:off x="3000364" y="1357298"/>
          <a:ext cx="1470432" cy="428628"/>
        </p:xfrm>
        <a:graphic>
          <a:graphicData uri="http://schemas.openxmlformats.org/presentationml/2006/ole">
            <p:oleObj spid="_x0000_s39943" name="Equation" r:id="rId6" imgW="787400" imgH="228600" progId="Equation.3">
              <p:embed/>
            </p:oleObj>
          </a:graphicData>
        </a:graphic>
      </p:graphicFrame>
      <p:sp>
        <p:nvSpPr>
          <p:cNvPr id="3994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5" name="Object 9"/>
          <p:cNvGraphicFramePr>
            <a:graphicFrameLocks noChangeAspect="1"/>
          </p:cNvGraphicFramePr>
          <p:nvPr/>
        </p:nvGraphicFramePr>
        <p:xfrm>
          <a:off x="5715008" y="1285860"/>
          <a:ext cx="1428760" cy="595317"/>
        </p:xfrm>
        <a:graphic>
          <a:graphicData uri="http://schemas.openxmlformats.org/presentationml/2006/ole">
            <p:oleObj spid="_x0000_s39945" name="Equation" r:id="rId7" imgW="494870" imgH="203024" progId="Equation.3">
              <p:embed/>
            </p:oleObj>
          </a:graphicData>
        </a:graphic>
      </p:graphicFrame>
      <p:sp>
        <p:nvSpPr>
          <p:cNvPr id="3994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7" name="Object 11"/>
          <p:cNvGraphicFramePr>
            <a:graphicFrameLocks noChangeAspect="1"/>
          </p:cNvGraphicFramePr>
          <p:nvPr/>
        </p:nvGraphicFramePr>
        <p:xfrm>
          <a:off x="3286116" y="2000240"/>
          <a:ext cx="1458526" cy="428628"/>
        </p:xfrm>
        <a:graphic>
          <a:graphicData uri="http://schemas.openxmlformats.org/presentationml/2006/ole">
            <p:oleObj spid="_x0000_s39947" name="Equation" r:id="rId8" imgW="774364" imgH="228501" progId="Equation.3">
              <p:embed/>
            </p:oleObj>
          </a:graphicData>
        </a:graphic>
      </p:graphicFrame>
      <p:sp>
        <p:nvSpPr>
          <p:cNvPr id="39950"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9" name="Object 13"/>
          <p:cNvGraphicFramePr>
            <a:graphicFrameLocks noChangeAspect="1"/>
          </p:cNvGraphicFramePr>
          <p:nvPr/>
        </p:nvGraphicFramePr>
        <p:xfrm>
          <a:off x="6072197" y="1928802"/>
          <a:ext cx="1200157" cy="500066"/>
        </p:xfrm>
        <a:graphic>
          <a:graphicData uri="http://schemas.openxmlformats.org/presentationml/2006/ole">
            <p:oleObj spid="_x0000_s39949" name="Equation" r:id="rId9" imgW="494870" imgH="203024" progId="Equation.3">
              <p:embed/>
            </p:oleObj>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0" y="0"/>
            <a:ext cx="91440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3.2.5- </a:t>
            </a:r>
            <a:r>
              <a:rPr kumimoji="0" lang="en-US" sz="2800" b="1" i="0" u="sng"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Công suất của mạch điện xoay chiều với các phần tử R,L,C mắc nối tiếp</a:t>
            </a:r>
            <a:r>
              <a:rPr kumimoji="0" lang="en-US" sz="2800" b="1" i="0" u="none" strike="noStrike" cap="none" normalizeH="0" baseline="0" smtClean="0">
                <a:ln>
                  <a:noFill/>
                </a:ln>
                <a:solidFill>
                  <a:schemeClr val="accent6">
                    <a:lumMod val="75000"/>
                  </a:schemeClr>
                </a:solidFill>
                <a:effectLst/>
                <a:latin typeface="Times New Roman" pitchFamily="18" charset="0"/>
                <a:ea typeface="Arial" pitchFamily="34" charset="0"/>
                <a:cs typeface="Times New Roman" pitchFamily="18" charset="0"/>
              </a:rPr>
              <a:t>:</a:t>
            </a:r>
            <a:endParaRPr kumimoji="0" lang="en-US" sz="2800" b="1"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40962" name="Rectangle 2"/>
          <p:cNvSpPr>
            <a:spLocks noChangeArrowheads="1"/>
          </p:cNvSpPr>
          <p:nvPr/>
        </p:nvSpPr>
        <p:spPr bwMode="auto">
          <a:xfrm>
            <a:off x="0" y="928670"/>
            <a:ext cx="914400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Từ giản đồ vector phase điện áp, ta nhân mỗi cạnh của tam giác điện áp với dòng hiệu dụng I để được tam giác mới đồng dạng với tam giác điện áp. Mỗi cạnh của tam giác mới có thứ nguyên là công suất.</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785786" y="2786058"/>
            <a:ext cx="7715304" cy="392909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61"/>
                                        </p:tgtEl>
                                        <p:attrNameLst>
                                          <p:attrName>style.visibility</p:attrName>
                                        </p:attrNameLst>
                                      </p:cBhvr>
                                      <p:to>
                                        <p:strVal val="visible"/>
                                      </p:to>
                                    </p:set>
                                    <p:animEffect transition="in" filter="checkerboard(across)">
                                      <p:cBhvr>
                                        <p:cTn id="7" dur="500"/>
                                        <p:tgtEl>
                                          <p:spTgt spid="4096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62"/>
                                        </p:tgtEl>
                                        <p:attrNameLst>
                                          <p:attrName>style.visibility</p:attrName>
                                        </p:attrNameLst>
                                      </p:cBhvr>
                                      <p:to>
                                        <p:strVal val="visible"/>
                                      </p:to>
                                    </p:set>
                                    <p:animEffect transition="in" filter="checkerboard(across)">
                                      <p:cBhvr>
                                        <p:cTn id="12" dur="500"/>
                                        <p:tgtEl>
                                          <p:spTgt spid="4096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1" grpId="0"/>
      <p:bldP spid="409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119698"/>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Công suất tác dụng P: là công suất tiêu thụ trên phần tử R</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198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86" name="Object 2"/>
          <p:cNvGraphicFramePr>
            <a:graphicFrameLocks noChangeAspect="1"/>
          </p:cNvGraphicFramePr>
          <p:nvPr/>
        </p:nvGraphicFramePr>
        <p:xfrm>
          <a:off x="771497" y="714356"/>
          <a:ext cx="7158089" cy="1071570"/>
        </p:xfrm>
        <a:graphic>
          <a:graphicData uri="http://schemas.openxmlformats.org/presentationml/2006/ole">
            <p:oleObj spid="_x0000_s41986" name="Equation" r:id="rId3" imgW="2654300" imgH="393700" progId="Equation.3">
              <p:embed/>
            </p:oleObj>
          </a:graphicData>
        </a:graphic>
      </p:graphicFrame>
      <p:sp>
        <p:nvSpPr>
          <p:cNvPr id="41988" name="Rectangle 4"/>
          <p:cNvSpPr>
            <a:spLocks noChangeArrowheads="1"/>
          </p:cNvSpPr>
          <p:nvPr/>
        </p:nvSpPr>
        <p:spPr bwMode="auto">
          <a:xfrm>
            <a:off x="2428860" y="1691334"/>
            <a:ext cx="48577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(P luôn luôn dương)</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41989" name="Rectangle 5"/>
          <p:cNvSpPr>
            <a:spLocks noChangeArrowheads="1"/>
          </p:cNvSpPr>
          <p:nvPr/>
        </p:nvSpPr>
        <p:spPr bwMode="auto">
          <a:xfrm>
            <a:off x="0" y="2280344"/>
            <a:ext cx="91440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Công suất phản kháng Q: là công suất tiêu thụ trong các phần tử cuộn dây và tụ điện</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1990" name="Rectangle 6"/>
          <p:cNvSpPr>
            <a:spLocks noChangeArrowheads="1"/>
          </p:cNvSpPr>
          <p:nvPr/>
        </p:nvSpPr>
        <p:spPr bwMode="auto">
          <a:xfrm>
            <a:off x="71470" y="3477284"/>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Công suất phản kháng Q</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L</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của cuộn dây L:</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4199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91" name="Object 7"/>
          <p:cNvGraphicFramePr>
            <a:graphicFrameLocks noChangeAspect="1"/>
          </p:cNvGraphicFramePr>
          <p:nvPr/>
        </p:nvGraphicFramePr>
        <p:xfrm>
          <a:off x="1643042" y="4143380"/>
          <a:ext cx="4230614" cy="714380"/>
        </p:xfrm>
        <a:graphic>
          <a:graphicData uri="http://schemas.openxmlformats.org/presentationml/2006/ole">
            <p:oleObj spid="_x0000_s41991" name="Equation" r:id="rId4" imgW="1447800" imgH="241300" progId="Equation.3">
              <p:embed/>
            </p:oleObj>
          </a:graphicData>
        </a:graphic>
      </p:graphicFrame>
      <p:sp>
        <p:nvSpPr>
          <p:cNvPr id="41993" name="Rectangle 9"/>
          <p:cNvSpPr>
            <a:spLocks noChangeArrowheads="1"/>
          </p:cNvSpPr>
          <p:nvPr/>
        </p:nvSpPr>
        <p:spPr bwMode="auto">
          <a:xfrm>
            <a:off x="0" y="4977482"/>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Công suất phản kháng Q</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C</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của tụ điện C:</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4199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1994" name="Object 10"/>
          <p:cNvGraphicFramePr>
            <a:graphicFrameLocks noChangeAspect="1"/>
          </p:cNvGraphicFramePr>
          <p:nvPr/>
        </p:nvGraphicFramePr>
        <p:xfrm>
          <a:off x="1020511" y="5715016"/>
          <a:ext cx="5337439" cy="785818"/>
        </p:xfrm>
        <a:graphic>
          <a:graphicData uri="http://schemas.openxmlformats.org/presentationml/2006/ole">
            <p:oleObj spid="_x0000_s41994" name="Equation" r:id="rId5" imgW="1663700" imgH="2413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1985"/>
                                        </p:tgtEl>
                                        <p:attrNameLst>
                                          <p:attrName>style.visibility</p:attrName>
                                        </p:attrNameLst>
                                      </p:cBhvr>
                                      <p:to>
                                        <p:strVal val="visible"/>
                                      </p:to>
                                    </p:set>
                                    <p:animEffect transition="in" filter="checkerboard(across)">
                                      <p:cBhvr>
                                        <p:cTn id="7" dur="500"/>
                                        <p:tgtEl>
                                          <p:spTgt spid="4198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1986"/>
                                        </p:tgtEl>
                                        <p:attrNameLst>
                                          <p:attrName>style.visibility</p:attrName>
                                        </p:attrNameLst>
                                      </p:cBhvr>
                                      <p:to>
                                        <p:strVal val="visible"/>
                                      </p:to>
                                    </p:set>
                                    <p:animEffect transition="in" filter="checkerboard(across)">
                                      <p:cBhvr>
                                        <p:cTn id="12" dur="500"/>
                                        <p:tgtEl>
                                          <p:spTgt spid="41986"/>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41988"/>
                                        </p:tgtEl>
                                        <p:attrNameLst>
                                          <p:attrName>style.visibility</p:attrName>
                                        </p:attrNameLst>
                                      </p:cBhvr>
                                      <p:to>
                                        <p:strVal val="visible"/>
                                      </p:to>
                                    </p:set>
                                    <p:animEffect transition="in" filter="checkerboard(across)">
                                      <p:cBhvr>
                                        <p:cTn id="15" dur="500"/>
                                        <p:tgtEl>
                                          <p:spTgt spid="4198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41989"/>
                                        </p:tgtEl>
                                        <p:attrNameLst>
                                          <p:attrName>style.visibility</p:attrName>
                                        </p:attrNameLst>
                                      </p:cBhvr>
                                      <p:to>
                                        <p:strVal val="visible"/>
                                      </p:to>
                                    </p:set>
                                    <p:animEffect transition="in" filter="checkerboard(across)">
                                      <p:cBhvr>
                                        <p:cTn id="20" dur="500"/>
                                        <p:tgtEl>
                                          <p:spTgt spid="41989"/>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1990"/>
                                        </p:tgtEl>
                                        <p:attrNameLst>
                                          <p:attrName>style.visibility</p:attrName>
                                        </p:attrNameLst>
                                      </p:cBhvr>
                                      <p:to>
                                        <p:strVal val="visible"/>
                                      </p:to>
                                    </p:set>
                                    <p:animEffect transition="in" filter="checkerboard(across)">
                                      <p:cBhvr>
                                        <p:cTn id="25" dur="500"/>
                                        <p:tgtEl>
                                          <p:spTgt spid="41990"/>
                                        </p:tgtEl>
                                      </p:cBhvr>
                                    </p:animEffect>
                                  </p:childTnLst>
                                </p:cTn>
                              </p:par>
                              <p:par>
                                <p:cTn id="26" presetID="5" presetClass="entr" presetSubtype="10" fill="hold" nodeType="withEffect">
                                  <p:stCondLst>
                                    <p:cond delay="0"/>
                                  </p:stCondLst>
                                  <p:childTnLst>
                                    <p:set>
                                      <p:cBhvr>
                                        <p:cTn id="27" dur="1" fill="hold">
                                          <p:stCondLst>
                                            <p:cond delay="0"/>
                                          </p:stCondLst>
                                        </p:cTn>
                                        <p:tgtEl>
                                          <p:spTgt spid="41991"/>
                                        </p:tgtEl>
                                        <p:attrNameLst>
                                          <p:attrName>style.visibility</p:attrName>
                                        </p:attrNameLst>
                                      </p:cBhvr>
                                      <p:to>
                                        <p:strVal val="visible"/>
                                      </p:to>
                                    </p:set>
                                    <p:animEffect transition="in" filter="checkerboard(across)">
                                      <p:cBhvr>
                                        <p:cTn id="28" dur="500"/>
                                        <p:tgtEl>
                                          <p:spTgt spid="41991"/>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41993"/>
                                        </p:tgtEl>
                                        <p:attrNameLst>
                                          <p:attrName>style.visibility</p:attrName>
                                        </p:attrNameLst>
                                      </p:cBhvr>
                                      <p:to>
                                        <p:strVal val="visible"/>
                                      </p:to>
                                    </p:set>
                                    <p:animEffect transition="in" filter="checkerboard(across)">
                                      <p:cBhvr>
                                        <p:cTn id="33" dur="500"/>
                                        <p:tgtEl>
                                          <p:spTgt spid="41993"/>
                                        </p:tgtEl>
                                      </p:cBhvr>
                                    </p:animEffect>
                                  </p:childTnLst>
                                </p:cTn>
                              </p:par>
                              <p:par>
                                <p:cTn id="34" presetID="5" presetClass="entr" presetSubtype="10" fill="hold" nodeType="withEffect">
                                  <p:stCondLst>
                                    <p:cond delay="0"/>
                                  </p:stCondLst>
                                  <p:childTnLst>
                                    <p:set>
                                      <p:cBhvr>
                                        <p:cTn id="35" dur="1" fill="hold">
                                          <p:stCondLst>
                                            <p:cond delay="0"/>
                                          </p:stCondLst>
                                        </p:cTn>
                                        <p:tgtEl>
                                          <p:spTgt spid="41994"/>
                                        </p:tgtEl>
                                        <p:attrNameLst>
                                          <p:attrName>style.visibility</p:attrName>
                                        </p:attrNameLst>
                                      </p:cBhvr>
                                      <p:to>
                                        <p:strVal val="visible"/>
                                      </p:to>
                                    </p:set>
                                    <p:animEffect transition="in" filter="checkerboard(across)">
                                      <p:cBhvr>
                                        <p:cTn id="36" dur="500"/>
                                        <p:tgtEl>
                                          <p:spTgt spid="41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5" grpId="0"/>
      <p:bldP spid="41988" grpId="0"/>
      <p:bldP spid="41989" grpId="0"/>
      <p:bldP spid="41990" grpId="0"/>
      <p:bldP spid="4199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0" y="129581"/>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Công suất phản kháng toàn mạch:</a:t>
            </a: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4301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3010" name="Object 2"/>
          <p:cNvGraphicFramePr>
            <a:graphicFrameLocks noChangeAspect="1"/>
          </p:cNvGraphicFramePr>
          <p:nvPr/>
        </p:nvGraphicFramePr>
        <p:xfrm>
          <a:off x="71406" y="849794"/>
          <a:ext cx="8986869" cy="936132"/>
        </p:xfrm>
        <a:graphic>
          <a:graphicData uri="http://schemas.openxmlformats.org/presentationml/2006/ole">
            <p:oleObj spid="_x0000_s43010" name="Equation" r:id="rId3" imgW="3810000" imgH="393700" progId="Equation.3">
              <p:embed/>
            </p:oleObj>
          </a:graphicData>
        </a:graphic>
      </p:graphicFrame>
      <p:sp>
        <p:nvSpPr>
          <p:cNvPr id="5" name="Rectangle 4"/>
          <p:cNvSpPr/>
          <p:nvPr/>
        </p:nvSpPr>
        <p:spPr>
          <a:xfrm>
            <a:off x="0" y="1857364"/>
            <a:ext cx="9001156" cy="107721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Công suất biểu kiến S: là thành phần công suất đặc trưng bằng cạnh huyền tam giác công suất</a:t>
            </a:r>
            <a:endParaRPr lang="vi-VN" sz="3200">
              <a:solidFill>
                <a:srgbClr val="002060"/>
              </a:solidFill>
              <a:latin typeface="Times New Roman" pitchFamily="18" charset="0"/>
              <a:cs typeface="Times New Roman" pitchFamily="18" charset="0"/>
            </a:endParaRPr>
          </a:p>
        </p:txBody>
      </p:sp>
      <p:sp>
        <p:nvSpPr>
          <p:cNvPr id="4301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3012" name="Object 4"/>
          <p:cNvGraphicFramePr>
            <a:graphicFrameLocks noChangeAspect="1"/>
          </p:cNvGraphicFramePr>
          <p:nvPr/>
        </p:nvGraphicFramePr>
        <p:xfrm>
          <a:off x="1857356" y="3056922"/>
          <a:ext cx="5258458" cy="1086458"/>
        </p:xfrm>
        <a:graphic>
          <a:graphicData uri="http://schemas.openxmlformats.org/presentationml/2006/ole">
            <p:oleObj spid="_x0000_s43012" name="Equation" r:id="rId4" imgW="1916868" imgH="393529" progId="Equation.3">
              <p:embed/>
            </p:oleObj>
          </a:graphicData>
        </a:graphic>
      </p:graphicFrame>
      <p:sp>
        <p:nvSpPr>
          <p:cNvPr id="8" name="Rectangle 7"/>
          <p:cNvSpPr/>
          <p:nvPr/>
        </p:nvSpPr>
        <p:spPr>
          <a:xfrm>
            <a:off x="1142976" y="4344423"/>
            <a:ext cx="5900974" cy="584775"/>
          </a:xfrm>
          <a:prstGeom prst="rect">
            <a:avLst/>
          </a:prstGeom>
        </p:spPr>
        <p:txBody>
          <a:bodyPr wrap="none">
            <a:spAutoFit/>
          </a:bodyPr>
          <a:lstStyle/>
          <a:p>
            <a:r>
              <a:rPr lang="en-US" sz="3200" smtClean="0">
                <a:latin typeface="Times New Roman" pitchFamily="18" charset="0"/>
                <a:cs typeface="Times New Roman" pitchFamily="18" charset="0"/>
              </a:rPr>
              <a:t>Đơn vị đo: P(W); Q(VAR); S(VA).</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3009"/>
                                        </p:tgtEl>
                                        <p:attrNameLst>
                                          <p:attrName>style.visibility</p:attrName>
                                        </p:attrNameLst>
                                      </p:cBhvr>
                                      <p:to>
                                        <p:strVal val="visible"/>
                                      </p:to>
                                    </p:set>
                                    <p:animEffect transition="in" filter="checkerboard(across)">
                                      <p:cBhvr>
                                        <p:cTn id="7" dur="500"/>
                                        <p:tgtEl>
                                          <p:spTgt spid="43009"/>
                                        </p:tgtEl>
                                      </p:cBhvr>
                                    </p:animEffect>
                                  </p:childTnLst>
                                </p:cTn>
                              </p:par>
                              <p:par>
                                <p:cTn id="8" presetID="5" presetClass="entr" presetSubtype="10"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Effect transition="in" filter="checkerboard(across)">
                                      <p:cBhvr>
                                        <p:cTn id="10" dur="500"/>
                                        <p:tgtEl>
                                          <p:spTgt spid="43010"/>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43012"/>
                                        </p:tgtEl>
                                        <p:attrNameLst>
                                          <p:attrName>style.visibility</p:attrName>
                                        </p:attrNameLst>
                                      </p:cBhvr>
                                      <p:to>
                                        <p:strVal val="visible"/>
                                      </p:to>
                                    </p:set>
                                    <p:animEffect transition="in" filter="checkerboard(across)">
                                      <p:cBhvr>
                                        <p:cTn id="18" dur="500"/>
                                        <p:tgtEl>
                                          <p:spTgt spid="43012"/>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P spid="5"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1414"/>
            <a:ext cx="9144000" cy="2246769"/>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 Tính chất của mạch điện có thể xác định thông qua các giá trị của các thành phần công suất như sau:</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Mạch có tính cảm khi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&gt;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 hay Q =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&gt; 0</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Mạch có tính dung khi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&lt;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 hay Q =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&lt; 0</a:t>
            </a:r>
            <a:endParaRPr lang="vi-VN" sz="2800" smtClean="0">
              <a:solidFill>
                <a:srgbClr val="002060"/>
              </a:solidFill>
              <a:latin typeface="Times New Roman" pitchFamily="18" charset="0"/>
              <a:cs typeface="Times New Roman" pitchFamily="18" charset="0"/>
            </a:endParaRPr>
          </a:p>
          <a:p>
            <a:r>
              <a:rPr lang="en-US" sz="2800" smtClean="0">
                <a:solidFill>
                  <a:srgbClr val="002060"/>
                </a:solidFill>
                <a:latin typeface="Times New Roman" pitchFamily="18" charset="0"/>
                <a:cs typeface="Times New Roman" pitchFamily="18" charset="0"/>
              </a:rPr>
              <a:t>+ Mạch có tính thuần trở khi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 hay Q = Q</a:t>
            </a:r>
            <a:r>
              <a:rPr lang="en-US" sz="2800" baseline="-25000" smtClean="0">
                <a:solidFill>
                  <a:srgbClr val="002060"/>
                </a:solidFill>
                <a:latin typeface="Times New Roman" pitchFamily="18" charset="0"/>
                <a:cs typeface="Times New Roman" pitchFamily="18" charset="0"/>
              </a:rPr>
              <a:t>L</a:t>
            </a:r>
            <a:r>
              <a:rPr lang="en-US" sz="2800" smtClean="0">
                <a:solidFill>
                  <a:srgbClr val="002060"/>
                </a:solidFill>
                <a:latin typeface="Times New Roman" pitchFamily="18" charset="0"/>
                <a:cs typeface="Times New Roman" pitchFamily="18" charset="0"/>
              </a:rPr>
              <a:t> + Q</a:t>
            </a:r>
            <a:r>
              <a:rPr lang="en-US" sz="2800" baseline="-25000" smtClean="0">
                <a:solidFill>
                  <a:srgbClr val="002060"/>
                </a:solidFill>
                <a:latin typeface="Times New Roman" pitchFamily="18" charset="0"/>
                <a:cs typeface="Times New Roman" pitchFamily="18" charset="0"/>
              </a:rPr>
              <a:t>C</a:t>
            </a:r>
            <a:r>
              <a:rPr lang="en-US" sz="2800" smtClean="0">
                <a:solidFill>
                  <a:srgbClr val="002060"/>
                </a:solidFill>
                <a:latin typeface="Times New Roman" pitchFamily="18" charset="0"/>
                <a:cs typeface="Times New Roman" pitchFamily="18" charset="0"/>
              </a:rPr>
              <a:t> = 0</a:t>
            </a:r>
            <a:endParaRPr lang="vi-VN" sz="2800">
              <a:solidFill>
                <a:srgbClr val="002060"/>
              </a:solidFill>
              <a:latin typeface="Times New Roman" pitchFamily="18" charset="0"/>
              <a:cs typeface="Times New Roman" pitchFamily="18" charset="0"/>
            </a:endParaRPr>
          </a:p>
        </p:txBody>
      </p:sp>
      <p:sp>
        <p:nvSpPr>
          <p:cNvPr id="3" name="Rectangle 2"/>
          <p:cNvSpPr/>
          <p:nvPr/>
        </p:nvSpPr>
        <p:spPr>
          <a:xfrm>
            <a:off x="0" y="2357430"/>
            <a:ext cx="9144000" cy="954107"/>
          </a:xfrm>
          <a:prstGeom prst="rect">
            <a:avLst/>
          </a:prstGeom>
        </p:spPr>
        <p:txBody>
          <a:bodyPr wrap="square">
            <a:spAutoFit/>
          </a:bodyPr>
          <a:lstStyle/>
          <a:p>
            <a:r>
              <a:rPr lang="en-US" sz="2800" smtClean="0">
                <a:solidFill>
                  <a:srgbClr val="002060"/>
                </a:solidFill>
                <a:latin typeface="Times New Roman" pitchFamily="18" charset="0"/>
                <a:cs typeface="Times New Roman" pitchFamily="18" charset="0"/>
              </a:rPr>
              <a:t>* Quan hệ giữa các thành phần công suất được tóm tắt như sau:</a:t>
            </a:r>
            <a:endParaRPr lang="vi-VN" sz="2800">
              <a:solidFill>
                <a:srgbClr val="002060"/>
              </a:solidFill>
              <a:latin typeface="Times New Roman" pitchFamily="18" charset="0"/>
              <a:cs typeface="Times New Roman" pitchFamily="18" charset="0"/>
            </a:endParaRPr>
          </a:p>
        </p:txBody>
      </p:sp>
      <p:pic>
        <p:nvPicPr>
          <p:cNvPr id="4" name="Picture 3"/>
          <p:cNvPicPr/>
          <p:nvPr/>
        </p:nvPicPr>
        <p:blipFill>
          <a:blip r:embed="rId2"/>
          <a:srcRect/>
          <a:stretch>
            <a:fillRect/>
          </a:stretch>
        </p:blipFill>
        <p:spPr bwMode="auto">
          <a:xfrm>
            <a:off x="1000100" y="3143248"/>
            <a:ext cx="7000924" cy="328614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heckerboard(across)">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heckerboard(across)">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heckerboard(across)">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checkerboard(across)">
                                      <p:cBhvr>
                                        <p:cTn id="27" dur="500"/>
                                        <p:tgtEl>
                                          <p:spTgt spid="3"/>
                                        </p:tgtEl>
                                      </p:cBhvr>
                                    </p:animEffect>
                                  </p:childTnLst>
                                </p:cTn>
                              </p:par>
                              <p:par>
                                <p:cTn id="28" presetID="5"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heckerboard(across)">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0" y="0"/>
            <a:ext cx="900115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3.3/ </a:t>
            </a:r>
            <a:r>
              <a:rPr kumimoji="0" lang="en-US" sz="3200" b="1" i="0" u="sng" strike="noStrike" cap="none" normalizeH="0" baseline="0" smtClean="0">
                <a:ln>
                  <a:noFill/>
                </a:ln>
                <a:solidFill>
                  <a:srgbClr val="00B050"/>
                </a:solidFill>
                <a:effectLst/>
                <a:latin typeface="Times New Roman" pitchFamily="18" charset="0"/>
                <a:ea typeface="Arial" pitchFamily="34" charset="0"/>
                <a:cs typeface="Times New Roman" pitchFamily="18" charset="0"/>
              </a:rPr>
              <a:t>Nguyên lý bảo toàn công suất</a:t>
            </a: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a:t>
            </a:r>
            <a:endParaRPr kumimoji="0" lang="en-US" sz="32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3" name="Rectangle 2"/>
          <p:cNvSpPr/>
          <p:nvPr/>
        </p:nvSpPr>
        <p:spPr>
          <a:xfrm>
            <a:off x="0" y="857232"/>
            <a:ext cx="4357686" cy="255454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Xét mạch gồm 3 nhánh tải song song, mỗi tải có tính chất khác nhau. Giả sử tải T</a:t>
            </a:r>
            <a:r>
              <a:rPr lang="en-US" sz="3200" baseline="-25000" smtClean="0">
                <a:solidFill>
                  <a:srgbClr val="002060"/>
                </a:solidFill>
                <a:latin typeface="Times New Roman" pitchFamily="18" charset="0"/>
                <a:cs typeface="Times New Roman" pitchFamily="18" charset="0"/>
              </a:rPr>
              <a:t>1</a:t>
            </a:r>
            <a:r>
              <a:rPr lang="en-US" sz="3200" smtClean="0">
                <a:solidFill>
                  <a:srgbClr val="002060"/>
                </a:solidFill>
                <a:latin typeface="Times New Roman" pitchFamily="18" charset="0"/>
                <a:cs typeface="Times New Roman" pitchFamily="18" charset="0"/>
              </a:rPr>
              <a:t> và T</a:t>
            </a:r>
            <a:r>
              <a:rPr lang="en-US" sz="3200" baseline="-25000" smtClean="0">
                <a:solidFill>
                  <a:srgbClr val="002060"/>
                </a:solidFill>
                <a:latin typeface="Times New Roman" pitchFamily="18" charset="0"/>
                <a:cs typeface="Times New Roman" pitchFamily="18" charset="0"/>
              </a:rPr>
              <a:t>2</a:t>
            </a:r>
            <a:r>
              <a:rPr lang="en-US" sz="3200" smtClean="0">
                <a:solidFill>
                  <a:srgbClr val="002060"/>
                </a:solidFill>
                <a:latin typeface="Times New Roman" pitchFamily="18" charset="0"/>
                <a:cs typeface="Times New Roman" pitchFamily="18" charset="0"/>
              </a:rPr>
              <a:t> có tính cảm, tải T</a:t>
            </a:r>
            <a:r>
              <a:rPr lang="en-US" sz="3200" baseline="-25000" smtClean="0">
                <a:solidFill>
                  <a:srgbClr val="002060"/>
                </a:solidFill>
                <a:latin typeface="Times New Roman" pitchFamily="18" charset="0"/>
                <a:cs typeface="Times New Roman" pitchFamily="18" charset="0"/>
              </a:rPr>
              <a:t>3</a:t>
            </a:r>
            <a:r>
              <a:rPr lang="en-US" sz="3200" smtClean="0">
                <a:solidFill>
                  <a:srgbClr val="002060"/>
                </a:solidFill>
                <a:latin typeface="Times New Roman" pitchFamily="18" charset="0"/>
                <a:cs typeface="Times New Roman" pitchFamily="18" charset="0"/>
              </a:rPr>
              <a:t> có tính dung.</a:t>
            </a:r>
            <a:endParaRPr lang="vi-VN" sz="3200">
              <a:solidFill>
                <a:srgbClr val="002060"/>
              </a:solidFill>
              <a:latin typeface="Times New Roman" pitchFamily="18" charset="0"/>
              <a:cs typeface="Times New Roman" pitchFamily="18" charset="0"/>
            </a:endParaRPr>
          </a:p>
        </p:txBody>
      </p:sp>
      <p:pic>
        <p:nvPicPr>
          <p:cNvPr id="4" name="Picture 3"/>
          <p:cNvPicPr/>
          <p:nvPr/>
        </p:nvPicPr>
        <p:blipFill>
          <a:blip r:embed="rId3"/>
          <a:srcRect/>
          <a:stretch>
            <a:fillRect/>
          </a:stretch>
        </p:blipFill>
        <p:spPr bwMode="auto">
          <a:xfrm>
            <a:off x="4500562" y="642918"/>
            <a:ext cx="4429156" cy="3643338"/>
          </a:xfrm>
          <a:prstGeom prst="rect">
            <a:avLst/>
          </a:prstGeom>
          <a:noFill/>
          <a:ln w="9525">
            <a:noFill/>
            <a:miter lim="800000"/>
            <a:headEnd/>
            <a:tailEnd/>
          </a:ln>
        </p:spPr>
      </p:pic>
      <p:sp>
        <p:nvSpPr>
          <p:cNvPr id="4505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5058" name="Object 2"/>
          <p:cNvGraphicFramePr>
            <a:graphicFrameLocks noChangeAspect="1"/>
          </p:cNvGraphicFramePr>
          <p:nvPr/>
        </p:nvGraphicFramePr>
        <p:xfrm>
          <a:off x="3714744" y="4500570"/>
          <a:ext cx="2134097" cy="571504"/>
        </p:xfrm>
        <a:graphic>
          <a:graphicData uri="http://schemas.openxmlformats.org/presentationml/2006/ole">
            <p:oleObj spid="_x0000_s45058" name="Equation" r:id="rId4" imgW="939392" imgH="253890" progId="Equation.3">
              <p:embed/>
            </p:oleObj>
          </a:graphicData>
        </a:graphic>
      </p:graphicFrame>
      <p:sp>
        <p:nvSpPr>
          <p:cNvPr id="7" name="Rectangle 6"/>
          <p:cNvSpPr/>
          <p:nvPr/>
        </p:nvSpPr>
        <p:spPr>
          <a:xfrm>
            <a:off x="142876" y="4500570"/>
            <a:ext cx="8858280" cy="2062103"/>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Chiếu quan hệ vector:                       xuống các trục theo phương v và phương vuông góc với v. Đặt trục theo hướng vector V là trục v và trục thẳng góc với vector V là trục w, ta có:</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5057"/>
                                        </p:tgtEl>
                                        <p:attrNameLst>
                                          <p:attrName>style.visibility</p:attrName>
                                        </p:attrNameLst>
                                      </p:cBhvr>
                                      <p:to>
                                        <p:strVal val="visible"/>
                                      </p:to>
                                    </p:set>
                                    <p:animEffect transition="in" filter="checkerboard(across)">
                                      <p:cBhvr>
                                        <p:cTn id="7" dur="500"/>
                                        <p:tgtEl>
                                          <p:spTgt spid="450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par>
                                <p:cTn id="21" presetID="5" presetClass="entr" presetSubtype="10" fill="hold" nodeType="withEffect">
                                  <p:stCondLst>
                                    <p:cond delay="0"/>
                                  </p:stCondLst>
                                  <p:childTnLst>
                                    <p:set>
                                      <p:cBhvr>
                                        <p:cTn id="22" dur="1" fill="hold">
                                          <p:stCondLst>
                                            <p:cond delay="0"/>
                                          </p:stCondLst>
                                        </p:cTn>
                                        <p:tgtEl>
                                          <p:spTgt spid="45058"/>
                                        </p:tgtEl>
                                        <p:attrNameLst>
                                          <p:attrName>style.visibility</p:attrName>
                                        </p:attrNameLst>
                                      </p:cBhvr>
                                      <p:to>
                                        <p:strVal val="visible"/>
                                      </p:to>
                                    </p:set>
                                    <p:animEffect transition="in" filter="checkerboard(across)">
                                      <p:cBhvr>
                                        <p:cTn id="23" dur="5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7" grpId="0"/>
      <p:bldP spid="3"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357158" y="214290"/>
            <a:ext cx="8358246" cy="4643470"/>
          </a:xfrm>
          <a:prstGeom prst="rect">
            <a:avLst/>
          </a:prstGeom>
          <a:noFill/>
          <a:ln w="9525">
            <a:noFill/>
            <a:miter lim="800000"/>
            <a:headEnd/>
            <a:tailEnd/>
          </a:ln>
        </p:spPr>
      </p:pic>
      <p:sp>
        <p:nvSpPr>
          <p:cNvPr id="471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05" name="Object 1"/>
          <p:cNvGraphicFramePr>
            <a:graphicFrameLocks noChangeAspect="1"/>
          </p:cNvGraphicFramePr>
          <p:nvPr/>
        </p:nvGraphicFramePr>
        <p:xfrm>
          <a:off x="2786050" y="4929198"/>
          <a:ext cx="3798121" cy="785818"/>
        </p:xfrm>
        <a:graphic>
          <a:graphicData uri="http://schemas.openxmlformats.org/presentationml/2006/ole">
            <p:oleObj spid="_x0000_s47105" name="Equation" r:id="rId4" imgW="1104900" imgH="228600" progId="Equation.3">
              <p:embed/>
            </p:oleObj>
          </a:graphicData>
        </a:graphic>
      </p:graphicFrame>
      <p:sp>
        <p:nvSpPr>
          <p:cNvPr id="4710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7107" name="Object 3"/>
          <p:cNvGraphicFramePr>
            <a:graphicFrameLocks noChangeAspect="1"/>
          </p:cNvGraphicFramePr>
          <p:nvPr/>
        </p:nvGraphicFramePr>
        <p:xfrm>
          <a:off x="2786050" y="5786454"/>
          <a:ext cx="3929090" cy="785818"/>
        </p:xfrm>
        <a:graphic>
          <a:graphicData uri="http://schemas.openxmlformats.org/presentationml/2006/ole">
            <p:oleObj spid="_x0000_s47107" name="Equation" r:id="rId5" imgW="1143000" imgH="228600" progId="Equation.3">
              <p:embed/>
            </p:oleObj>
          </a:graphicData>
        </a:graphic>
      </p:graphicFrame>
      <p:sp>
        <p:nvSpPr>
          <p:cNvPr id="7" name="Rectangle 6"/>
          <p:cNvSpPr/>
          <p:nvPr/>
        </p:nvSpPr>
        <p:spPr>
          <a:xfrm>
            <a:off x="6858016" y="4925809"/>
            <a:ext cx="723275" cy="646331"/>
          </a:xfrm>
          <a:prstGeom prst="rect">
            <a:avLst/>
          </a:prstGeom>
        </p:spPr>
        <p:txBody>
          <a:bodyPr wrap="none">
            <a:spAutoFit/>
          </a:bodyPr>
          <a:lstStyle/>
          <a:p>
            <a:r>
              <a:rPr lang="en-US" sz="3600" smtClean="0">
                <a:latin typeface="Times New Roman" pitchFamily="18" charset="0"/>
                <a:cs typeface="Times New Roman" pitchFamily="18" charset="0"/>
              </a:rPr>
              <a:t>(1)</a:t>
            </a:r>
            <a:endParaRPr lang="vi-VN" sz="3600">
              <a:latin typeface="Times New Roman" pitchFamily="18" charset="0"/>
              <a:cs typeface="Times New Roman" pitchFamily="18" charset="0"/>
            </a:endParaRPr>
          </a:p>
        </p:txBody>
      </p:sp>
      <p:sp>
        <p:nvSpPr>
          <p:cNvPr id="8" name="Rectangle 7"/>
          <p:cNvSpPr/>
          <p:nvPr/>
        </p:nvSpPr>
        <p:spPr>
          <a:xfrm>
            <a:off x="6858016" y="5783065"/>
            <a:ext cx="723275" cy="646331"/>
          </a:xfrm>
          <a:prstGeom prst="rect">
            <a:avLst/>
          </a:prstGeom>
        </p:spPr>
        <p:txBody>
          <a:bodyPr wrap="none">
            <a:spAutoFit/>
          </a:bodyPr>
          <a:lstStyle/>
          <a:p>
            <a:r>
              <a:rPr lang="en-US" sz="3600" smtClean="0">
                <a:latin typeface="Times New Roman" pitchFamily="18" charset="0"/>
                <a:cs typeface="Times New Roman" pitchFamily="18" charset="0"/>
              </a:rPr>
              <a:t>(2)</a:t>
            </a:r>
            <a:endParaRPr lang="vi-VN" sz="36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7105"/>
                                        </p:tgtEl>
                                        <p:attrNameLst>
                                          <p:attrName>style.visibility</p:attrName>
                                        </p:attrNameLst>
                                      </p:cBhvr>
                                      <p:to>
                                        <p:strVal val="visible"/>
                                      </p:to>
                                    </p:set>
                                    <p:animEffect transition="in" filter="checkerboard(across)">
                                      <p:cBhvr>
                                        <p:cTn id="12" dur="500"/>
                                        <p:tgtEl>
                                          <p:spTgt spid="4710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47107"/>
                                        </p:tgtEl>
                                        <p:attrNameLst>
                                          <p:attrName>style.visibility</p:attrName>
                                        </p:attrNameLst>
                                      </p:cBhvr>
                                      <p:to>
                                        <p:strVal val="visible"/>
                                      </p:to>
                                    </p:set>
                                    <p:animEffect transition="in" filter="checkerboard(across)">
                                      <p:cBhvr>
                                        <p:cTn id="20" dur="500"/>
                                        <p:tgtEl>
                                          <p:spTgt spid="47107"/>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142852"/>
            <a:ext cx="7490127" cy="584775"/>
          </a:xfrm>
          <a:prstGeom prst="rect">
            <a:avLst/>
          </a:prstGeom>
        </p:spPr>
        <p:txBody>
          <a:bodyPr wrap="none">
            <a:spAutoFit/>
          </a:bodyPr>
          <a:lstStyle/>
          <a:p>
            <a:r>
              <a:rPr lang="en-US" sz="3200" smtClean="0">
                <a:latin typeface="Times New Roman" pitchFamily="18" charset="0"/>
                <a:cs typeface="Times New Roman" pitchFamily="18" charset="0"/>
              </a:rPr>
              <a:t>Nhân 2 vế của (1) cho áp hiệu dụng V, ta có:</a:t>
            </a:r>
            <a:endParaRPr lang="vi-VN" sz="3200">
              <a:latin typeface="Times New Roman" pitchFamily="18" charset="0"/>
              <a:cs typeface="Times New Roman" pitchFamily="18" charset="0"/>
            </a:endParaRPr>
          </a:p>
        </p:txBody>
      </p:sp>
      <p:sp>
        <p:nvSpPr>
          <p:cNvPr id="481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8129" name="Object 1"/>
          <p:cNvGraphicFramePr>
            <a:graphicFrameLocks noChangeAspect="1"/>
          </p:cNvGraphicFramePr>
          <p:nvPr/>
        </p:nvGraphicFramePr>
        <p:xfrm>
          <a:off x="1738293" y="928670"/>
          <a:ext cx="5119723" cy="714380"/>
        </p:xfrm>
        <a:graphic>
          <a:graphicData uri="http://schemas.openxmlformats.org/presentationml/2006/ole">
            <p:oleObj spid="_x0000_s48129" name="Equation" r:id="rId3" imgW="1638300" imgH="228600" progId="Equation.3">
              <p:embed/>
            </p:oleObj>
          </a:graphicData>
        </a:graphic>
      </p:graphicFrame>
      <p:sp>
        <p:nvSpPr>
          <p:cNvPr id="481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8131" name="Object 3"/>
          <p:cNvGraphicFramePr>
            <a:graphicFrameLocks noChangeAspect="1"/>
          </p:cNvGraphicFramePr>
          <p:nvPr/>
        </p:nvGraphicFramePr>
        <p:xfrm>
          <a:off x="857256" y="1736754"/>
          <a:ext cx="8215338" cy="620676"/>
        </p:xfrm>
        <a:graphic>
          <a:graphicData uri="http://schemas.openxmlformats.org/presentationml/2006/ole">
            <p:oleObj spid="_x0000_s48131" name="Equation" r:id="rId4" imgW="3022600" imgH="228600" progId="Equation.3">
              <p:embed/>
            </p:oleObj>
          </a:graphicData>
        </a:graphic>
      </p:graphicFrame>
      <p:sp>
        <p:nvSpPr>
          <p:cNvPr id="7" name="Rectangle 6"/>
          <p:cNvSpPr/>
          <p:nvPr/>
        </p:nvSpPr>
        <p:spPr>
          <a:xfrm>
            <a:off x="-32" y="1701217"/>
            <a:ext cx="869149" cy="584775"/>
          </a:xfrm>
          <a:prstGeom prst="rect">
            <a:avLst/>
          </a:prstGeom>
        </p:spPr>
        <p:txBody>
          <a:bodyPr wrap="none">
            <a:spAutoFit/>
          </a:bodyPr>
          <a:lstStyle/>
          <a:p>
            <a:r>
              <a:rPr lang="en-US" sz="3200" smtClean="0">
                <a:latin typeface="Times New Roman" pitchFamily="18" charset="0"/>
                <a:cs typeface="Times New Roman" pitchFamily="18" charset="0"/>
              </a:rPr>
              <a:t>Hay</a:t>
            </a:r>
            <a:endParaRPr lang="vi-VN" sz="3200">
              <a:latin typeface="Times New Roman" pitchFamily="18" charset="0"/>
              <a:cs typeface="Times New Roman" pitchFamily="18" charset="0"/>
            </a:endParaRPr>
          </a:p>
        </p:txBody>
      </p:sp>
      <p:sp>
        <p:nvSpPr>
          <p:cNvPr id="8" name="Rectangle 7"/>
          <p:cNvSpPr/>
          <p:nvPr/>
        </p:nvSpPr>
        <p:spPr>
          <a:xfrm>
            <a:off x="1785918" y="2487035"/>
            <a:ext cx="4579972" cy="584775"/>
          </a:xfrm>
          <a:prstGeom prst="rect">
            <a:avLst/>
          </a:prstGeom>
        </p:spPr>
        <p:txBody>
          <a:bodyPr wrap="none">
            <a:spAutoFit/>
          </a:bodyPr>
          <a:lstStyle/>
          <a:p>
            <a:r>
              <a:rPr lang="en-US" sz="3200" smtClean="0">
                <a:latin typeface="Times New Roman" pitchFamily="18" charset="0"/>
                <a:cs typeface="Times New Roman" pitchFamily="18" charset="0"/>
              </a:rPr>
              <a:t>Tóm lại:  P</a:t>
            </a:r>
            <a:r>
              <a:rPr lang="en-US" sz="3200" baseline="-25000" smtClean="0">
                <a:latin typeface="Times New Roman" pitchFamily="18" charset="0"/>
                <a:cs typeface="Times New Roman" pitchFamily="18" charset="0"/>
              </a:rPr>
              <a:t>T</a:t>
            </a:r>
            <a:r>
              <a:rPr lang="en-US" sz="3200" smtClean="0">
                <a:latin typeface="Times New Roman" pitchFamily="18" charset="0"/>
                <a:cs typeface="Times New Roman" pitchFamily="18" charset="0"/>
              </a:rPr>
              <a:t> = P</a:t>
            </a:r>
            <a:r>
              <a:rPr lang="en-US" sz="3200" baseline="-25000" smtClean="0">
                <a:latin typeface="Times New Roman" pitchFamily="18" charset="0"/>
                <a:cs typeface="Times New Roman" pitchFamily="18" charset="0"/>
              </a:rPr>
              <a:t>1</a:t>
            </a:r>
            <a:r>
              <a:rPr lang="en-US" sz="3200" smtClean="0">
                <a:latin typeface="Times New Roman" pitchFamily="18" charset="0"/>
                <a:cs typeface="Times New Roman" pitchFamily="18" charset="0"/>
              </a:rPr>
              <a:t> + P</a:t>
            </a:r>
            <a:r>
              <a:rPr lang="en-US" sz="3200" baseline="-25000" smtClean="0">
                <a:latin typeface="Times New Roman" pitchFamily="18" charset="0"/>
                <a:cs typeface="Times New Roman" pitchFamily="18" charset="0"/>
              </a:rPr>
              <a:t>2</a:t>
            </a:r>
            <a:r>
              <a:rPr lang="en-US" sz="3200" smtClean="0">
                <a:latin typeface="Times New Roman" pitchFamily="18" charset="0"/>
                <a:cs typeface="Times New Roman" pitchFamily="18" charset="0"/>
              </a:rPr>
              <a:t> + P</a:t>
            </a:r>
            <a:r>
              <a:rPr lang="en-US" sz="3200" baseline="-25000" smtClean="0">
                <a:latin typeface="Times New Roman" pitchFamily="18" charset="0"/>
                <a:cs typeface="Times New Roman" pitchFamily="18" charset="0"/>
              </a:rPr>
              <a:t>3</a:t>
            </a:r>
            <a:endParaRPr lang="vi-VN" sz="3200">
              <a:latin typeface="Times New Roman" pitchFamily="18" charset="0"/>
              <a:cs typeface="Times New Roman" pitchFamily="18" charset="0"/>
            </a:endParaRPr>
          </a:p>
        </p:txBody>
      </p:sp>
      <p:sp>
        <p:nvSpPr>
          <p:cNvPr id="9" name="Rectangle 8"/>
          <p:cNvSpPr/>
          <p:nvPr/>
        </p:nvSpPr>
        <p:spPr>
          <a:xfrm>
            <a:off x="571472" y="3201415"/>
            <a:ext cx="7490127" cy="584775"/>
          </a:xfrm>
          <a:prstGeom prst="rect">
            <a:avLst/>
          </a:prstGeom>
        </p:spPr>
        <p:txBody>
          <a:bodyPr wrap="none">
            <a:spAutoFit/>
          </a:bodyPr>
          <a:lstStyle/>
          <a:p>
            <a:r>
              <a:rPr lang="en-US" sz="3200" smtClean="0">
                <a:latin typeface="Times New Roman" pitchFamily="18" charset="0"/>
                <a:cs typeface="Times New Roman" pitchFamily="18" charset="0"/>
              </a:rPr>
              <a:t>Nhân 2 vế của (2) cho áp hiệu dụng V, ta có:</a:t>
            </a:r>
            <a:endParaRPr lang="vi-VN" sz="3200">
              <a:latin typeface="Times New Roman" pitchFamily="18" charset="0"/>
              <a:cs typeface="Times New Roman" pitchFamily="18" charset="0"/>
            </a:endParaRPr>
          </a:p>
        </p:txBody>
      </p:sp>
      <p:sp>
        <p:nvSpPr>
          <p:cNvPr id="4813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8133" name="Object 5"/>
          <p:cNvGraphicFramePr>
            <a:graphicFrameLocks noChangeAspect="1"/>
          </p:cNvGraphicFramePr>
          <p:nvPr/>
        </p:nvGraphicFramePr>
        <p:xfrm>
          <a:off x="1785918" y="4000504"/>
          <a:ext cx="5189177" cy="714380"/>
        </p:xfrm>
        <a:graphic>
          <a:graphicData uri="http://schemas.openxmlformats.org/presentationml/2006/ole">
            <p:oleObj spid="_x0000_s48133" name="Equation" r:id="rId5" imgW="1663700" imgH="228600" progId="Equation.3">
              <p:embed/>
            </p:oleObj>
          </a:graphicData>
        </a:graphic>
      </p:graphicFrame>
      <p:sp>
        <p:nvSpPr>
          <p:cNvPr id="4813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8135" name="Object 7"/>
          <p:cNvGraphicFramePr>
            <a:graphicFrameLocks noChangeAspect="1"/>
          </p:cNvGraphicFramePr>
          <p:nvPr/>
        </p:nvGraphicFramePr>
        <p:xfrm>
          <a:off x="857224" y="4929198"/>
          <a:ext cx="8206441" cy="642942"/>
        </p:xfrm>
        <a:graphic>
          <a:graphicData uri="http://schemas.openxmlformats.org/presentationml/2006/ole">
            <p:oleObj spid="_x0000_s48135" name="Equation" r:id="rId6" imgW="2921000" imgH="228600" progId="Equation.3">
              <p:embed/>
            </p:oleObj>
          </a:graphicData>
        </a:graphic>
      </p:graphicFrame>
      <p:sp>
        <p:nvSpPr>
          <p:cNvPr id="14" name="Rectangle 13"/>
          <p:cNvSpPr/>
          <p:nvPr/>
        </p:nvSpPr>
        <p:spPr>
          <a:xfrm>
            <a:off x="-32" y="4844489"/>
            <a:ext cx="869149" cy="584775"/>
          </a:xfrm>
          <a:prstGeom prst="rect">
            <a:avLst/>
          </a:prstGeom>
        </p:spPr>
        <p:txBody>
          <a:bodyPr wrap="none">
            <a:spAutoFit/>
          </a:bodyPr>
          <a:lstStyle/>
          <a:p>
            <a:r>
              <a:rPr lang="en-US" sz="3200" smtClean="0">
                <a:latin typeface="Times New Roman" pitchFamily="18" charset="0"/>
                <a:cs typeface="Times New Roman" pitchFamily="18" charset="0"/>
              </a:rPr>
              <a:t>Hay</a:t>
            </a:r>
            <a:endParaRPr lang="vi-VN" sz="3200">
              <a:latin typeface="Times New Roman" pitchFamily="18" charset="0"/>
              <a:cs typeface="Times New Roman" pitchFamily="18" charset="0"/>
            </a:endParaRPr>
          </a:p>
        </p:txBody>
      </p:sp>
      <p:sp>
        <p:nvSpPr>
          <p:cNvPr id="15" name="Rectangle 14"/>
          <p:cNvSpPr/>
          <p:nvPr/>
        </p:nvSpPr>
        <p:spPr>
          <a:xfrm>
            <a:off x="1571604" y="5786454"/>
            <a:ext cx="4855688" cy="584775"/>
          </a:xfrm>
          <a:prstGeom prst="rect">
            <a:avLst/>
          </a:prstGeom>
        </p:spPr>
        <p:txBody>
          <a:bodyPr wrap="none">
            <a:spAutoFit/>
          </a:bodyPr>
          <a:lstStyle/>
          <a:p>
            <a:r>
              <a:rPr lang="en-US" sz="3200" smtClean="0">
                <a:latin typeface="Times New Roman" pitchFamily="18" charset="0"/>
                <a:cs typeface="Times New Roman" pitchFamily="18" charset="0"/>
              </a:rPr>
              <a:t>Tóm lại:  Q</a:t>
            </a:r>
            <a:r>
              <a:rPr lang="en-US" sz="3200" baseline="-25000" smtClean="0">
                <a:latin typeface="Times New Roman" pitchFamily="18" charset="0"/>
                <a:cs typeface="Times New Roman" pitchFamily="18" charset="0"/>
              </a:rPr>
              <a:t>T</a:t>
            </a:r>
            <a:r>
              <a:rPr lang="en-US" sz="3200" smtClean="0">
                <a:latin typeface="Times New Roman" pitchFamily="18" charset="0"/>
                <a:cs typeface="Times New Roman" pitchFamily="18" charset="0"/>
              </a:rPr>
              <a:t> = Q</a:t>
            </a:r>
            <a:r>
              <a:rPr lang="en-US" sz="3200" baseline="-25000" smtClean="0">
                <a:latin typeface="Times New Roman" pitchFamily="18" charset="0"/>
                <a:cs typeface="Times New Roman" pitchFamily="18" charset="0"/>
              </a:rPr>
              <a:t>1</a:t>
            </a:r>
            <a:r>
              <a:rPr lang="en-US" sz="3200" smtClean="0">
                <a:latin typeface="Times New Roman" pitchFamily="18" charset="0"/>
                <a:cs typeface="Times New Roman" pitchFamily="18" charset="0"/>
              </a:rPr>
              <a:t> + Q</a:t>
            </a:r>
            <a:r>
              <a:rPr lang="en-US" sz="3200" baseline="-25000" smtClean="0">
                <a:latin typeface="Times New Roman" pitchFamily="18" charset="0"/>
                <a:cs typeface="Times New Roman" pitchFamily="18" charset="0"/>
              </a:rPr>
              <a:t>2</a:t>
            </a:r>
            <a:r>
              <a:rPr lang="en-US" sz="3200" smtClean="0">
                <a:latin typeface="Times New Roman" pitchFamily="18" charset="0"/>
                <a:cs typeface="Times New Roman" pitchFamily="18" charset="0"/>
              </a:rPr>
              <a:t> + Q</a:t>
            </a:r>
            <a:r>
              <a:rPr lang="en-US" sz="3200" baseline="-25000" smtClean="0">
                <a:latin typeface="Times New Roman" pitchFamily="18" charset="0"/>
                <a:cs typeface="Times New Roman" pitchFamily="18" charset="0"/>
              </a:rPr>
              <a:t>3</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48129"/>
                                        </p:tgtEl>
                                        <p:attrNameLst>
                                          <p:attrName>style.visibility</p:attrName>
                                        </p:attrNameLst>
                                      </p:cBhvr>
                                      <p:to>
                                        <p:strVal val="visible"/>
                                      </p:to>
                                    </p:set>
                                    <p:animEffect transition="in" filter="checkerboard(across)">
                                      <p:cBhvr>
                                        <p:cTn id="10" dur="500"/>
                                        <p:tgtEl>
                                          <p:spTgt spid="48129"/>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nodeType="withEffect">
                                  <p:stCondLst>
                                    <p:cond delay="0"/>
                                  </p:stCondLst>
                                  <p:childTnLst>
                                    <p:set>
                                      <p:cBhvr>
                                        <p:cTn id="17" dur="1" fill="hold">
                                          <p:stCondLst>
                                            <p:cond delay="0"/>
                                          </p:stCondLst>
                                        </p:cTn>
                                        <p:tgtEl>
                                          <p:spTgt spid="48131"/>
                                        </p:tgtEl>
                                        <p:attrNameLst>
                                          <p:attrName>style.visibility</p:attrName>
                                        </p:attrNameLst>
                                      </p:cBhvr>
                                      <p:to>
                                        <p:strVal val="visible"/>
                                      </p:to>
                                    </p:set>
                                    <p:animEffect transition="in" filter="checkerboard(across)">
                                      <p:cBhvr>
                                        <p:cTn id="18" dur="500"/>
                                        <p:tgtEl>
                                          <p:spTgt spid="48131"/>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par>
                                <p:cTn id="29" presetID="5" presetClass="entr" presetSubtype="10" fill="hold" nodeType="withEffect">
                                  <p:stCondLst>
                                    <p:cond delay="0"/>
                                  </p:stCondLst>
                                  <p:childTnLst>
                                    <p:set>
                                      <p:cBhvr>
                                        <p:cTn id="30" dur="1" fill="hold">
                                          <p:stCondLst>
                                            <p:cond delay="0"/>
                                          </p:stCondLst>
                                        </p:cTn>
                                        <p:tgtEl>
                                          <p:spTgt spid="48133"/>
                                        </p:tgtEl>
                                        <p:attrNameLst>
                                          <p:attrName>style.visibility</p:attrName>
                                        </p:attrNameLst>
                                      </p:cBhvr>
                                      <p:to>
                                        <p:strVal val="visible"/>
                                      </p:to>
                                    </p:set>
                                    <p:animEffect transition="in" filter="checkerboard(across)">
                                      <p:cBhvr>
                                        <p:cTn id="31" dur="500"/>
                                        <p:tgtEl>
                                          <p:spTgt spid="48133"/>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checkerboard(across)">
                                      <p:cBhvr>
                                        <p:cTn id="36" dur="500"/>
                                        <p:tgtEl>
                                          <p:spTgt spid="14"/>
                                        </p:tgtEl>
                                      </p:cBhvr>
                                    </p:animEffect>
                                  </p:childTnLst>
                                </p:cTn>
                              </p:par>
                              <p:par>
                                <p:cTn id="37" presetID="5" presetClass="entr" presetSubtype="10" fill="hold" nodeType="withEffect">
                                  <p:stCondLst>
                                    <p:cond delay="0"/>
                                  </p:stCondLst>
                                  <p:childTnLst>
                                    <p:set>
                                      <p:cBhvr>
                                        <p:cTn id="38" dur="1" fill="hold">
                                          <p:stCondLst>
                                            <p:cond delay="0"/>
                                          </p:stCondLst>
                                        </p:cTn>
                                        <p:tgtEl>
                                          <p:spTgt spid="48135"/>
                                        </p:tgtEl>
                                        <p:attrNameLst>
                                          <p:attrName>style.visibility</p:attrName>
                                        </p:attrNameLst>
                                      </p:cBhvr>
                                      <p:to>
                                        <p:strVal val="visible"/>
                                      </p:to>
                                    </p:set>
                                    <p:animEffect transition="in" filter="checkerboard(across)">
                                      <p:cBhvr>
                                        <p:cTn id="39" dur="500"/>
                                        <p:tgtEl>
                                          <p:spTgt spid="48135"/>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checkerboard(across)">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71438" y="0"/>
            <a:ext cx="950122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3.4/ </a:t>
            </a:r>
            <a:r>
              <a:rPr kumimoji="0" lang="en-US" sz="3200" b="1" i="0" u="sng" strike="noStrike" cap="none" normalizeH="0" baseline="0" smtClean="0">
                <a:ln>
                  <a:noFill/>
                </a:ln>
                <a:solidFill>
                  <a:srgbClr val="00B050"/>
                </a:solidFill>
                <a:effectLst/>
                <a:latin typeface="Times New Roman" pitchFamily="18" charset="0"/>
                <a:ea typeface="Arial" pitchFamily="34" charset="0"/>
                <a:cs typeface="Times New Roman" pitchFamily="18" charset="0"/>
              </a:rPr>
              <a:t>Mạch điện hình sin ghép nhiều nhánh song song</a:t>
            </a: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a:t>
            </a:r>
            <a:endParaRPr kumimoji="0" lang="en-US" sz="32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3" name="Rectangle 2"/>
          <p:cNvSpPr/>
          <p:nvPr/>
        </p:nvSpPr>
        <p:spPr>
          <a:xfrm>
            <a:off x="142844" y="500042"/>
            <a:ext cx="8786874" cy="107721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Trình tự xây dựng giản đồ vector phase cho mạch có nhiều nhánh ghép song song:</a:t>
            </a:r>
            <a:endParaRPr lang="vi-VN" sz="3200">
              <a:solidFill>
                <a:srgbClr val="002060"/>
              </a:solidFill>
              <a:latin typeface="Times New Roman" pitchFamily="18" charset="0"/>
              <a:cs typeface="Times New Roman" pitchFamily="18" charset="0"/>
            </a:endParaRPr>
          </a:p>
        </p:txBody>
      </p:sp>
      <p:sp>
        <p:nvSpPr>
          <p:cNvPr id="4" name="Rectangle 3"/>
          <p:cNvSpPr/>
          <p:nvPr/>
        </p:nvSpPr>
        <p:spPr>
          <a:xfrm>
            <a:off x="71438" y="1500174"/>
            <a:ext cx="9001156" cy="2554545"/>
          </a:xfrm>
          <a:prstGeom prst="rect">
            <a:avLst/>
          </a:prstGeom>
        </p:spPr>
        <p:txBody>
          <a:bodyPr wrap="square">
            <a:spAutoFit/>
          </a:bodyPr>
          <a:lstStyle/>
          <a:p>
            <a:r>
              <a:rPr lang="en-US" sz="3200" b="1" u="sng" smtClean="0">
                <a:solidFill>
                  <a:srgbClr val="FF0000"/>
                </a:solidFill>
                <a:latin typeface="Times New Roman" pitchFamily="18" charset="0"/>
                <a:cs typeface="Times New Roman" pitchFamily="18" charset="0"/>
              </a:rPr>
              <a:t>Bước 1</a:t>
            </a:r>
            <a:r>
              <a:rPr lang="en-US" sz="3200" b="1" smtClean="0">
                <a:solidFill>
                  <a:srgbClr val="002060"/>
                </a:solidFill>
                <a:latin typeface="Times New Roman" pitchFamily="18" charset="0"/>
                <a:cs typeface="Times New Roman" pitchFamily="18" charset="0"/>
              </a:rPr>
              <a:t>:</a:t>
            </a:r>
            <a:r>
              <a:rPr lang="en-US" sz="3200" smtClean="0">
                <a:solidFill>
                  <a:srgbClr val="002060"/>
                </a:solidFill>
                <a:latin typeface="Times New Roman" pitchFamily="18" charset="0"/>
                <a:cs typeface="Times New Roman" pitchFamily="18" charset="0"/>
              </a:rPr>
              <a:t>  - Tách rời các nhánh song song (hay nhánh rẽ) thành từng mạch riêng</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 Xây dựng giản đồ vector phase cho mỗi nhánh</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 Khi xây dựng các giản đồ vector của từng nhánh rẽ, nên chọn dòng đi qua nhánh đó làm chuẩn.</a:t>
            </a:r>
            <a:endParaRPr lang="vi-VN" sz="3200">
              <a:solidFill>
                <a:srgbClr val="002060"/>
              </a:solidFill>
              <a:latin typeface="Times New Roman" pitchFamily="18" charset="0"/>
              <a:cs typeface="Times New Roman" pitchFamily="18" charset="0"/>
            </a:endParaRPr>
          </a:p>
        </p:txBody>
      </p:sp>
      <p:sp>
        <p:nvSpPr>
          <p:cNvPr id="5" name="Rectangle 4"/>
          <p:cNvSpPr/>
          <p:nvPr/>
        </p:nvSpPr>
        <p:spPr>
          <a:xfrm>
            <a:off x="214282" y="3929066"/>
            <a:ext cx="8572560" cy="3046988"/>
          </a:xfrm>
          <a:prstGeom prst="rect">
            <a:avLst/>
          </a:prstGeom>
        </p:spPr>
        <p:txBody>
          <a:bodyPr wrap="square">
            <a:spAutoFit/>
          </a:bodyPr>
          <a:lstStyle/>
          <a:p>
            <a:r>
              <a:rPr lang="en-US" sz="3200" b="1" u="sng" smtClean="0">
                <a:solidFill>
                  <a:srgbClr val="FF0000"/>
                </a:solidFill>
                <a:latin typeface="Times New Roman" pitchFamily="18" charset="0"/>
                <a:cs typeface="Times New Roman" pitchFamily="18" charset="0"/>
              </a:rPr>
              <a:t>Bước 2</a:t>
            </a:r>
            <a:r>
              <a:rPr lang="en-US" sz="3200" b="1" smtClean="0">
                <a:solidFill>
                  <a:srgbClr val="FF0000"/>
                </a:solidFill>
                <a:latin typeface="Times New Roman" pitchFamily="18" charset="0"/>
                <a:cs typeface="Times New Roman" pitchFamily="18" charset="0"/>
              </a:rPr>
              <a:t>:  </a:t>
            </a:r>
            <a:r>
              <a:rPr lang="en-US" sz="3200" smtClean="0">
                <a:solidFill>
                  <a:srgbClr val="002060"/>
                </a:solidFill>
                <a:latin typeface="Times New Roman" pitchFamily="18" charset="0"/>
                <a:cs typeface="Times New Roman" pitchFamily="18" charset="0"/>
              </a:rPr>
              <a:t>- Dựa vào giản đồ tìm được trong bước 1, thực hiện phép chập các đồ thị vector trong cùng một hình.</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 Khi chập các giản đồ vector của các nhánh rẽ lên nhau, vector đặc trưng cho áp đặt ngang hai đầu nhánh rẽ trong các sơ đồ phải trùng nhau.</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9153"/>
                                        </p:tgtEl>
                                        <p:attrNameLst>
                                          <p:attrName>style.visibility</p:attrName>
                                        </p:attrNameLst>
                                      </p:cBhvr>
                                      <p:to>
                                        <p:strVal val="visible"/>
                                      </p:to>
                                    </p:set>
                                    <p:animEffect transition="in" filter="checkerboard(across)">
                                      <p:cBhvr>
                                        <p:cTn id="7" dur="500"/>
                                        <p:tgtEl>
                                          <p:spTgt spid="4915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3" grpId="0"/>
      <p:bldP spid="3" grpId="0"/>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142852"/>
            <a:ext cx="8715436" cy="584775"/>
          </a:xfrm>
          <a:prstGeom prst="rect">
            <a:avLst/>
          </a:prstGeom>
        </p:spPr>
        <p:txBody>
          <a:bodyPr wrap="square">
            <a:spAutoFit/>
          </a:bodyPr>
          <a:lstStyle/>
          <a:p>
            <a:r>
              <a:rPr lang="en-US" sz="3200" b="1" u="sng" smtClean="0">
                <a:solidFill>
                  <a:srgbClr val="FF0000"/>
                </a:solidFill>
                <a:latin typeface="Times New Roman" pitchFamily="18" charset="0"/>
                <a:cs typeface="Times New Roman" pitchFamily="18" charset="0"/>
              </a:rPr>
              <a:t>Ví dụ</a:t>
            </a:r>
            <a:r>
              <a:rPr lang="en-US" sz="3200" b="1"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Vẽ giản đồ vector phase của mạch điện sau:</a:t>
            </a:r>
            <a:endParaRPr lang="vi-VN" sz="3200">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4000464" y="714356"/>
            <a:ext cx="5143536" cy="2928958"/>
          </a:xfrm>
          <a:prstGeom prst="rect">
            <a:avLst/>
          </a:prstGeom>
          <a:noFill/>
          <a:ln w="9525">
            <a:noFill/>
            <a:miter lim="800000"/>
            <a:headEnd/>
            <a:tailEnd/>
          </a:ln>
        </p:spPr>
      </p:pic>
      <p:sp>
        <p:nvSpPr>
          <p:cNvPr id="50177" name="Rectangle 1"/>
          <p:cNvSpPr>
            <a:spLocks noChangeArrowheads="1"/>
          </p:cNvSpPr>
          <p:nvPr/>
        </p:nvSpPr>
        <p:spPr bwMode="auto">
          <a:xfrm>
            <a:off x="1428728" y="1071546"/>
            <a:ext cx="121444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5" name="Rectangle 4"/>
          <p:cNvSpPr/>
          <p:nvPr/>
        </p:nvSpPr>
        <p:spPr>
          <a:xfrm>
            <a:off x="-32" y="5145488"/>
            <a:ext cx="8715436" cy="1569660"/>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Vẽ giản đồ vector cho mạch song song giữa hai nút b và c.</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Vẽ giản đồ vector của nhánh ab.</a:t>
            </a:r>
            <a:endParaRPr lang="vi-VN" sz="3200">
              <a:solidFill>
                <a:srgbClr val="002060"/>
              </a:solidFill>
              <a:latin typeface="Times New Roman" pitchFamily="18" charset="0"/>
              <a:cs typeface="Times New Roman" pitchFamily="18" charset="0"/>
            </a:endParaRPr>
          </a:p>
        </p:txBody>
      </p:sp>
      <p:sp>
        <p:nvSpPr>
          <p:cNvPr id="6" name="Rectangle 5"/>
          <p:cNvSpPr/>
          <p:nvPr/>
        </p:nvSpPr>
        <p:spPr>
          <a:xfrm>
            <a:off x="142844" y="1643050"/>
            <a:ext cx="1560042" cy="584775"/>
          </a:xfrm>
          <a:prstGeom prst="rect">
            <a:avLst/>
          </a:prstGeom>
        </p:spPr>
        <p:txBody>
          <a:bodyPr wrap="none">
            <a:spAutoFit/>
          </a:bodyPr>
          <a:lstStyle/>
          <a:p>
            <a:r>
              <a:rPr lang="en-US" sz="3200" b="1" u="sng" smtClean="0">
                <a:solidFill>
                  <a:srgbClr val="FF0000"/>
                </a:solidFill>
                <a:latin typeface="Times New Roman" pitchFamily="18" charset="0"/>
                <a:cs typeface="Times New Roman" pitchFamily="18" charset="0"/>
              </a:rPr>
              <a:t>Bước 1</a:t>
            </a:r>
            <a:r>
              <a:rPr lang="en-US" sz="3200" b="1" smtClean="0">
                <a:solidFill>
                  <a:srgbClr val="FF0000"/>
                </a:solidFill>
                <a:latin typeface="Times New Roman" pitchFamily="18" charset="0"/>
                <a:cs typeface="Times New Roman" pitchFamily="18" charset="0"/>
              </a:rPr>
              <a:t>:</a:t>
            </a:r>
            <a:endParaRPr lang="vi-VN" sz="3200"/>
          </a:p>
        </p:txBody>
      </p:sp>
      <p:sp>
        <p:nvSpPr>
          <p:cNvPr id="7" name="Rectangle 6"/>
          <p:cNvSpPr/>
          <p:nvPr/>
        </p:nvSpPr>
        <p:spPr>
          <a:xfrm>
            <a:off x="0" y="2143116"/>
            <a:ext cx="4143372" cy="3046988"/>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Tách mạch điện trong hình thành hai nhánh: nhánh ab và nhánh bc là mạch song song gồm hai nhánh giữa 2 nút b và c.</a:t>
            </a:r>
            <a:endParaRPr lang="vi-VN" sz="320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0177"/>
                                        </p:tgtEl>
                                        <p:attrNameLst>
                                          <p:attrName>style.visibility</p:attrName>
                                        </p:attrNameLst>
                                      </p:cBhvr>
                                      <p:to>
                                        <p:strVal val="visible"/>
                                      </p:to>
                                    </p:set>
                                    <p:animEffect transition="in" filter="checkerboard(across)">
                                      <p:cBhvr>
                                        <p:cTn id="15" dur="500"/>
                                        <p:tgtEl>
                                          <p:spTgt spid="5017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500"/>
                                        <p:tgtEl>
                                          <p:spTgt spid="7"/>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checkerboard(across)">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0177"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2852"/>
            <a:ext cx="9144000" cy="584775"/>
          </a:xfrm>
          <a:prstGeom prst="rect">
            <a:avLst/>
          </a:prstGeom>
        </p:spPr>
        <p:txBody>
          <a:bodyPr wrap="square">
            <a:spAutoFit/>
          </a:bodyPr>
          <a:lstStyle/>
          <a:p>
            <a:r>
              <a:rPr lang="en-US" sz="3200" b="1" u="sng" smtClean="0">
                <a:solidFill>
                  <a:srgbClr val="FF0000"/>
                </a:solidFill>
                <a:latin typeface="Times New Roman" pitchFamily="18" charset="0"/>
                <a:cs typeface="Times New Roman" pitchFamily="18" charset="0"/>
              </a:rPr>
              <a:t>Bước 2</a:t>
            </a:r>
            <a:r>
              <a:rPr lang="en-US" sz="3200" b="1" smtClean="0">
                <a:solidFill>
                  <a:srgbClr val="FF0000"/>
                </a:solidFill>
                <a:latin typeface="Times New Roman" pitchFamily="18" charset="0"/>
                <a:cs typeface="Times New Roman" pitchFamily="18" charset="0"/>
              </a:rPr>
              <a:t>:  </a:t>
            </a:r>
            <a:r>
              <a:rPr lang="en-US" sz="3200" smtClean="0">
                <a:solidFill>
                  <a:srgbClr val="002060"/>
                </a:solidFill>
                <a:latin typeface="Times New Roman" pitchFamily="18" charset="0"/>
                <a:cs typeface="Times New Roman" pitchFamily="18" charset="0"/>
              </a:rPr>
              <a:t>chập các giản đồ vector lên cùng một hình vẽ</a:t>
            </a:r>
            <a:endParaRPr lang="vi-VN" sz="3200">
              <a:solidFill>
                <a:srgbClr val="002060"/>
              </a:solidFill>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142876" y="1214422"/>
            <a:ext cx="8929718" cy="4572032"/>
          </a:xfrm>
          <a:prstGeom prst="rect">
            <a:avLst/>
          </a:prstGeom>
          <a:noFill/>
          <a:ln w="9525">
            <a:noFill/>
            <a:miter lim="800000"/>
            <a:headEnd/>
            <a:tailEnd/>
          </a:ln>
        </p:spPr>
      </p:pic>
      <p:sp>
        <p:nvSpPr>
          <p:cNvPr id="4" name="Right Brace 3"/>
          <p:cNvSpPr/>
          <p:nvPr/>
        </p:nvSpPr>
        <p:spPr>
          <a:xfrm>
            <a:off x="3000364" y="1643050"/>
            <a:ext cx="500066" cy="1857388"/>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vi-VN"/>
          </a:p>
        </p:txBody>
      </p:sp>
      <p:sp>
        <p:nvSpPr>
          <p:cNvPr id="5" name="Right Arrow 4"/>
          <p:cNvSpPr/>
          <p:nvPr/>
        </p:nvSpPr>
        <p:spPr>
          <a:xfrm>
            <a:off x="4000496" y="2071678"/>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
                                        <p:tgtEl>
                                          <p:spTgt spid="5"/>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0" y="0"/>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3.5/ </a:t>
            </a:r>
            <a:r>
              <a:rPr kumimoji="0" lang="en-US" sz="3200" b="1" i="0" u="sng" strike="noStrike" cap="none" normalizeH="0" baseline="0" smtClean="0">
                <a:ln>
                  <a:noFill/>
                </a:ln>
                <a:solidFill>
                  <a:srgbClr val="00B050"/>
                </a:solidFill>
                <a:effectLst/>
                <a:latin typeface="Times New Roman" pitchFamily="18" charset="0"/>
                <a:ea typeface="Arial" pitchFamily="34" charset="0"/>
                <a:cs typeface="Times New Roman" pitchFamily="18" charset="0"/>
              </a:rPr>
              <a:t>Điều chỉnh hệ số công suất của phụ tải</a:t>
            </a: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a:t>
            </a:r>
            <a:endParaRPr kumimoji="0" lang="en-US" sz="32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3" name="Rectangle 2"/>
          <p:cNvSpPr/>
          <p:nvPr/>
        </p:nvSpPr>
        <p:spPr>
          <a:xfrm>
            <a:off x="571472" y="642918"/>
            <a:ext cx="6506909" cy="584775"/>
          </a:xfrm>
          <a:prstGeom prst="rect">
            <a:avLst/>
          </a:prstGeom>
        </p:spPr>
        <p:txBody>
          <a:bodyPr wrap="none">
            <a:spAutoFit/>
          </a:bodyPr>
          <a:lstStyle/>
          <a:p>
            <a:r>
              <a:rPr lang="en-US" sz="3200" smtClean="0">
                <a:latin typeface="Times New Roman" pitchFamily="18" charset="0"/>
                <a:cs typeface="Times New Roman" pitchFamily="18" charset="0"/>
              </a:rPr>
              <a:t>Xét một mạch truyền tải như hình sau:</a:t>
            </a:r>
            <a:endParaRPr lang="vi-VN" sz="3200">
              <a:latin typeface="Times New Roman" pitchFamily="18" charset="0"/>
              <a:cs typeface="Times New Roman" pitchFamily="18" charset="0"/>
            </a:endParaRPr>
          </a:p>
        </p:txBody>
      </p:sp>
      <p:pic>
        <p:nvPicPr>
          <p:cNvPr id="4" name="Picture 3"/>
          <p:cNvPicPr/>
          <p:nvPr/>
        </p:nvPicPr>
        <p:blipFill>
          <a:blip r:embed="rId3"/>
          <a:srcRect/>
          <a:stretch>
            <a:fillRect/>
          </a:stretch>
        </p:blipFill>
        <p:spPr bwMode="auto">
          <a:xfrm>
            <a:off x="1500166" y="1357298"/>
            <a:ext cx="6000792" cy="2643206"/>
          </a:xfrm>
          <a:prstGeom prst="rect">
            <a:avLst/>
          </a:prstGeom>
          <a:noFill/>
          <a:ln w="9525">
            <a:noFill/>
            <a:miter lim="800000"/>
            <a:headEnd/>
            <a:tailEnd/>
          </a:ln>
        </p:spPr>
      </p:pic>
      <p:sp>
        <p:nvSpPr>
          <p:cNvPr id="51202" name="Rectangle 2"/>
          <p:cNvSpPr>
            <a:spLocks noChangeArrowheads="1"/>
          </p:cNvSpPr>
          <p:nvPr/>
        </p:nvSpPr>
        <p:spPr bwMode="auto">
          <a:xfrm>
            <a:off x="285720" y="4081541"/>
            <a:ext cx="8572528"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P: công suất tác dụng cấp đến tải</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R</a:t>
            </a:r>
            <a:r>
              <a:rPr kumimoji="0" lang="en-US"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d</a:t>
            </a:r>
            <a:r>
              <a:rPr kumimoji="0" lang="en-US"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điện trở của toàn bộ đường dây truyền tải</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V: là áp đặt trên hai đầu tải</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I</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rms</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 dòng hiệu dụng qua tải</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12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1203" name="Object 3"/>
          <p:cNvGraphicFramePr>
            <a:graphicFrameLocks noChangeAspect="1"/>
          </p:cNvGraphicFramePr>
          <p:nvPr/>
        </p:nvGraphicFramePr>
        <p:xfrm>
          <a:off x="5690389" y="5372772"/>
          <a:ext cx="2667825" cy="1128062"/>
        </p:xfrm>
        <a:graphic>
          <a:graphicData uri="http://schemas.openxmlformats.org/presentationml/2006/ole">
            <p:oleObj spid="_x0000_s81922" name="Equation" r:id="rId4" imgW="1028254"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checkerboard(across)">
                                      <p:cBhvr>
                                        <p:cTn id="7" dur="500"/>
                                        <p:tgtEl>
                                          <p:spTgt spid="5120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1202"/>
                                        </p:tgtEl>
                                        <p:attrNameLst>
                                          <p:attrName>style.visibility</p:attrName>
                                        </p:attrNameLst>
                                      </p:cBhvr>
                                      <p:to>
                                        <p:strVal val="visible"/>
                                      </p:to>
                                    </p:set>
                                    <p:animEffect transition="in" filter="checkerboard(across)">
                                      <p:cBhvr>
                                        <p:cTn id="20" dur="500"/>
                                        <p:tgtEl>
                                          <p:spTgt spid="51202"/>
                                        </p:tgtEl>
                                      </p:cBhvr>
                                    </p:animEffect>
                                  </p:childTnLst>
                                </p:cTn>
                              </p:par>
                              <p:par>
                                <p:cTn id="21" presetID="5" presetClass="entr" presetSubtype="10" fill="hold" nodeType="withEffect">
                                  <p:stCondLst>
                                    <p:cond delay="0"/>
                                  </p:stCondLst>
                                  <p:childTnLst>
                                    <p:set>
                                      <p:cBhvr>
                                        <p:cTn id="22" dur="1" fill="hold">
                                          <p:stCondLst>
                                            <p:cond delay="0"/>
                                          </p:stCondLst>
                                        </p:cTn>
                                        <p:tgtEl>
                                          <p:spTgt spid="51203"/>
                                        </p:tgtEl>
                                        <p:attrNameLst>
                                          <p:attrName>style.visibility</p:attrName>
                                        </p:attrNameLst>
                                      </p:cBhvr>
                                      <p:to>
                                        <p:strVal val="visible"/>
                                      </p:to>
                                    </p:set>
                                    <p:animEffect transition="in" filter="checkerboard(across)">
                                      <p:cBhvr>
                                        <p:cTn id="23" dur="500"/>
                                        <p:tgtEl>
                                          <p:spTgt spid="51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3" grpId="0"/>
      <p:bldP spid="5120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928694" y="58143"/>
            <a:ext cx="885828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Tổn thất điện năng trên đường dây là :</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325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3250" name="Object 2"/>
          <p:cNvGraphicFramePr>
            <a:graphicFrameLocks noChangeAspect="1"/>
          </p:cNvGraphicFramePr>
          <p:nvPr/>
        </p:nvGraphicFramePr>
        <p:xfrm>
          <a:off x="2571736" y="638439"/>
          <a:ext cx="3175022" cy="1433239"/>
        </p:xfrm>
        <a:graphic>
          <a:graphicData uri="http://schemas.openxmlformats.org/presentationml/2006/ole">
            <p:oleObj spid="_x0000_s82946" name="Equation" r:id="rId3" imgW="1016000" imgH="457200" progId="Equation.3">
              <p:embed/>
            </p:oleObj>
          </a:graphicData>
        </a:graphic>
      </p:graphicFrame>
      <p:sp>
        <p:nvSpPr>
          <p:cNvPr id="53252" name="Rectangle 4"/>
          <p:cNvSpPr>
            <a:spLocks noChangeArrowheads="1"/>
          </p:cNvSpPr>
          <p:nvPr/>
        </p:nvSpPr>
        <p:spPr bwMode="auto">
          <a:xfrm>
            <a:off x="0" y="2357430"/>
            <a:ext cx="94297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Công suất tác dụng từ nguồn cấp đến tải :  P</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p</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P + P</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d</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6" name="Rectangle 5"/>
          <p:cNvSpPr/>
          <p:nvPr/>
        </p:nvSpPr>
        <p:spPr>
          <a:xfrm>
            <a:off x="357158" y="3429000"/>
            <a:ext cx="3730508" cy="584775"/>
          </a:xfrm>
          <a:prstGeom prst="rect">
            <a:avLst/>
          </a:prstGeom>
        </p:spPr>
        <p:txBody>
          <a:bodyPr wrap="none">
            <a:spAutoFit/>
          </a:bodyPr>
          <a:lstStyle/>
          <a:p>
            <a:r>
              <a:rPr lang="fr-FR" sz="3200" smtClean="0">
                <a:latin typeface="Times New Roman" pitchFamily="18" charset="0"/>
                <a:cs typeface="Times New Roman" pitchFamily="18" charset="0"/>
              </a:rPr>
              <a:t>Hiệu suất truyền tải : </a:t>
            </a:r>
            <a:endParaRPr lang="vi-VN" sz="3200">
              <a:latin typeface="Times New Roman" pitchFamily="18" charset="0"/>
              <a:cs typeface="Times New Roman" pitchFamily="18" charset="0"/>
            </a:endParaRPr>
          </a:p>
        </p:txBody>
      </p:sp>
      <p:sp>
        <p:nvSpPr>
          <p:cNvPr id="5325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3253" name="Object 5"/>
          <p:cNvGraphicFramePr>
            <a:graphicFrameLocks noChangeAspect="1"/>
          </p:cNvGraphicFramePr>
          <p:nvPr/>
        </p:nvGraphicFramePr>
        <p:xfrm>
          <a:off x="3984330" y="3143248"/>
          <a:ext cx="3088000" cy="1285884"/>
        </p:xfrm>
        <a:graphic>
          <a:graphicData uri="http://schemas.openxmlformats.org/presentationml/2006/ole">
            <p:oleObj spid="_x0000_s82947" name="Equation" r:id="rId4" imgW="1040948"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Effect transition="in" filter="checkerboard(across)">
                                      <p:cBhvr>
                                        <p:cTn id="7" dur="500"/>
                                        <p:tgtEl>
                                          <p:spTgt spid="5324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3250"/>
                                        </p:tgtEl>
                                        <p:attrNameLst>
                                          <p:attrName>style.visibility</p:attrName>
                                        </p:attrNameLst>
                                      </p:cBhvr>
                                      <p:to>
                                        <p:strVal val="visible"/>
                                      </p:to>
                                    </p:set>
                                    <p:animEffect transition="in" filter="checkerboard(across)">
                                      <p:cBhvr>
                                        <p:cTn id="12" dur="500"/>
                                        <p:tgtEl>
                                          <p:spTgt spid="5325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3252"/>
                                        </p:tgtEl>
                                        <p:attrNameLst>
                                          <p:attrName>style.visibility</p:attrName>
                                        </p:attrNameLst>
                                      </p:cBhvr>
                                      <p:to>
                                        <p:strVal val="visible"/>
                                      </p:to>
                                    </p:set>
                                    <p:animEffect transition="in" filter="checkerboard(across)">
                                      <p:cBhvr>
                                        <p:cTn id="17" dur="500"/>
                                        <p:tgtEl>
                                          <p:spTgt spid="5325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500"/>
                                        <p:tgtEl>
                                          <p:spTgt spid="6"/>
                                        </p:tgtEl>
                                      </p:cBhvr>
                                    </p:animEffect>
                                  </p:childTnLst>
                                </p:cTn>
                              </p:par>
                              <p:par>
                                <p:cTn id="23" presetID="5" presetClass="entr" presetSubtype="10" fill="hold" nodeType="withEffect">
                                  <p:stCondLst>
                                    <p:cond delay="0"/>
                                  </p:stCondLst>
                                  <p:childTnLst>
                                    <p:set>
                                      <p:cBhvr>
                                        <p:cTn id="24" dur="1" fill="hold">
                                          <p:stCondLst>
                                            <p:cond delay="0"/>
                                          </p:stCondLst>
                                        </p:cTn>
                                        <p:tgtEl>
                                          <p:spTgt spid="53253"/>
                                        </p:tgtEl>
                                        <p:attrNameLst>
                                          <p:attrName>style.visibility</p:attrName>
                                        </p:attrNameLst>
                                      </p:cBhvr>
                                      <p:to>
                                        <p:strVal val="visible"/>
                                      </p:to>
                                    </p:set>
                                    <p:animEffect transition="in" filter="checkerboard(across)">
                                      <p:cBhvr>
                                        <p:cTn id="25" dur="500"/>
                                        <p:tgtEl>
                                          <p:spTgt spid="53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p:bldP spid="53252"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3.6/ </a:t>
            </a:r>
            <a:r>
              <a:rPr lang="en-US" sz="3200" b="1" u="sng" smtClean="0">
                <a:solidFill>
                  <a:srgbClr val="00B050"/>
                </a:solidFill>
                <a:latin typeface="Times New Roman" pitchFamily="18" charset="0"/>
                <a:ea typeface="Arial" pitchFamily="34" charset="0"/>
                <a:cs typeface="Times New Roman" pitchFamily="18" charset="0"/>
              </a:rPr>
              <a:t>Biểu diễn tín hiệu xoay chiều bằng số phức</a:t>
            </a:r>
            <a:r>
              <a:rPr kumimoji="0" lang="en-US"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a:t>
            </a:r>
            <a:endParaRPr kumimoji="0" lang="en-US" sz="32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62465" name="Rectangle 1"/>
          <p:cNvSpPr>
            <a:spLocks noChangeArrowheads="1"/>
          </p:cNvSpPr>
          <p:nvPr/>
        </p:nvSpPr>
        <p:spPr bwMode="auto">
          <a:xfrm>
            <a:off x="142844" y="642918"/>
            <a:ext cx="400052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de-DE" sz="32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3.6.1- </a:t>
            </a:r>
            <a:r>
              <a:rPr kumimoji="0" lang="de-DE" sz="3200" b="1" i="0" u="sng"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Tổng trở phức</a:t>
            </a:r>
            <a:r>
              <a:rPr kumimoji="0" lang="de-DE" sz="32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de-DE" sz="32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62475" name="Rectangle 11"/>
          <p:cNvSpPr>
            <a:spLocks noChangeArrowheads="1"/>
          </p:cNvSpPr>
          <p:nvPr/>
        </p:nvSpPr>
        <p:spPr bwMode="auto">
          <a:xfrm>
            <a:off x="71438" y="1285860"/>
            <a:ext cx="8715404"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Mỗi lượng hình sin: i(t) =I</a:t>
            </a:r>
            <a:r>
              <a:rPr kumimoji="0" lang="de-DE"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m</a:t>
            </a: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sin(   t+   ),  ngoài trị số góc      ta cần biết đến biên độ I</a:t>
            </a:r>
            <a:r>
              <a:rPr kumimoji="0" lang="de-DE"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m</a:t>
            </a: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và góc pha      như vậy chúng ta cần dùng hai thông số này để biểu diễn lượng hình sin có tần số cho trước.</a:t>
            </a:r>
            <a:endParaRPr kumimoji="0" lang="de-DE" sz="3200" b="0" i="0" u="none" strike="noStrike" cap="none" normalizeH="0" baseline="0" smtClean="0">
              <a:ln>
                <a:noFill/>
              </a:ln>
              <a:solidFill>
                <a:srgbClr val="002060"/>
              </a:solidFill>
              <a:effectLst/>
              <a:latin typeface="Arial" pitchFamily="34" charset="0"/>
              <a:cs typeface="Arial" pitchFamily="34" charset="0"/>
            </a:endParaRPr>
          </a:p>
        </p:txBody>
      </p:sp>
      <p:sp>
        <p:nvSpPr>
          <p:cNvPr id="6247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76" name="Object 12"/>
          <p:cNvGraphicFramePr>
            <a:graphicFrameLocks noChangeAspect="1"/>
          </p:cNvGraphicFramePr>
          <p:nvPr/>
        </p:nvGraphicFramePr>
        <p:xfrm>
          <a:off x="5307145" y="1428736"/>
          <a:ext cx="550739" cy="350839"/>
        </p:xfrm>
        <a:graphic>
          <a:graphicData uri="http://schemas.openxmlformats.org/presentationml/2006/ole">
            <p:oleObj spid="_x0000_s62476" name="Equation" r:id="rId3" imgW="152334" imgH="139639" progId="Equation.3">
              <p:embed/>
            </p:oleObj>
          </a:graphicData>
        </a:graphic>
      </p:graphicFrame>
      <p:sp>
        <p:nvSpPr>
          <p:cNvPr id="62479" name="Rectangle 1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2478" name="Object 14"/>
          <p:cNvGraphicFramePr>
            <a:graphicFrameLocks noChangeAspect="1"/>
          </p:cNvGraphicFramePr>
          <p:nvPr/>
        </p:nvGraphicFramePr>
        <p:xfrm>
          <a:off x="6072198" y="1417107"/>
          <a:ext cx="357190" cy="440257"/>
        </p:xfrm>
        <a:graphic>
          <a:graphicData uri="http://schemas.openxmlformats.org/presentationml/2006/ole">
            <p:oleObj spid="_x0000_s62478" name="Equation" r:id="rId4" imgW="139579" imgH="164957" progId="Equation.3">
              <p:embed/>
            </p:oleObj>
          </a:graphicData>
        </a:graphic>
      </p:graphicFrame>
      <p:graphicFrame>
        <p:nvGraphicFramePr>
          <p:cNvPr id="62480" name="Object 16"/>
          <p:cNvGraphicFramePr>
            <a:graphicFrameLocks noChangeAspect="1"/>
          </p:cNvGraphicFramePr>
          <p:nvPr/>
        </p:nvGraphicFramePr>
        <p:xfrm>
          <a:off x="877866" y="1928802"/>
          <a:ext cx="550862" cy="350838"/>
        </p:xfrm>
        <a:graphic>
          <a:graphicData uri="http://schemas.openxmlformats.org/presentationml/2006/ole">
            <p:oleObj spid="_x0000_s62480" name="Equation" r:id="rId5" imgW="152334" imgH="139639" progId="Equation.3">
              <p:embed/>
            </p:oleObj>
          </a:graphicData>
        </a:graphic>
      </p:graphicFrame>
      <p:graphicFrame>
        <p:nvGraphicFramePr>
          <p:cNvPr id="62481" name="Object 17"/>
          <p:cNvGraphicFramePr>
            <a:graphicFrameLocks noChangeAspect="1"/>
          </p:cNvGraphicFramePr>
          <p:nvPr/>
        </p:nvGraphicFramePr>
        <p:xfrm>
          <a:off x="7572396" y="1857364"/>
          <a:ext cx="357187" cy="439738"/>
        </p:xfrm>
        <a:graphic>
          <a:graphicData uri="http://schemas.openxmlformats.org/presentationml/2006/ole">
            <p:oleObj spid="_x0000_s62481" name="Equation" r:id="rId6" imgW="139579" imgH="164957" progId="Equation.3">
              <p:embed/>
            </p:oleObj>
          </a:graphicData>
        </a:graphic>
      </p:graphicFrame>
      <p:sp>
        <p:nvSpPr>
          <p:cNvPr id="62482" name="Rectangle 18"/>
          <p:cNvSpPr>
            <a:spLocks noChangeArrowheads="1"/>
          </p:cNvSpPr>
          <p:nvPr/>
        </p:nvSpPr>
        <p:spPr bwMode="auto">
          <a:xfrm>
            <a:off x="71438" y="3322266"/>
            <a:ext cx="885828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Trong toán học mỗi số phức được đặc trưng bởi hai thành phần: </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Phần thực hay môđun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Phần ảo hay Acgumen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Do vậy số phức có thể được biểu diễn bởi 2 thông số của một lượng hình sin.</a:t>
            </a:r>
            <a:endParaRPr kumimoji="0" lang="de-DE"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2465"/>
                                        </p:tgtEl>
                                        <p:attrNameLst>
                                          <p:attrName>style.visibility</p:attrName>
                                        </p:attrNameLst>
                                      </p:cBhvr>
                                      <p:to>
                                        <p:strVal val="visible"/>
                                      </p:to>
                                    </p:set>
                                    <p:animEffect transition="in" filter="checkerboard(across)">
                                      <p:cBhvr>
                                        <p:cTn id="12" dur="500"/>
                                        <p:tgtEl>
                                          <p:spTgt spid="6246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2475"/>
                                        </p:tgtEl>
                                        <p:attrNameLst>
                                          <p:attrName>style.visibility</p:attrName>
                                        </p:attrNameLst>
                                      </p:cBhvr>
                                      <p:to>
                                        <p:strVal val="visible"/>
                                      </p:to>
                                    </p:set>
                                    <p:animEffect transition="in" filter="checkerboard(across)">
                                      <p:cBhvr>
                                        <p:cTn id="17" dur="500"/>
                                        <p:tgtEl>
                                          <p:spTgt spid="62475"/>
                                        </p:tgtEl>
                                      </p:cBhvr>
                                    </p:animEffect>
                                  </p:childTnLst>
                                </p:cTn>
                              </p:par>
                            </p:childTnLst>
                          </p:cTn>
                        </p:par>
                        <p:par>
                          <p:cTn id="18" fill="hold">
                            <p:stCondLst>
                              <p:cond delay="500"/>
                            </p:stCondLst>
                            <p:childTnLst>
                              <p:par>
                                <p:cTn id="19" presetID="5" presetClass="entr" presetSubtype="10" fill="hold" nodeType="afterEffect">
                                  <p:stCondLst>
                                    <p:cond delay="0"/>
                                  </p:stCondLst>
                                  <p:childTnLst>
                                    <p:set>
                                      <p:cBhvr>
                                        <p:cTn id="20" dur="1" fill="hold">
                                          <p:stCondLst>
                                            <p:cond delay="0"/>
                                          </p:stCondLst>
                                        </p:cTn>
                                        <p:tgtEl>
                                          <p:spTgt spid="62476">
                                            <p:subSp spid="_x0000_s62476"/>
                                          </p:spTgt>
                                        </p:tgtEl>
                                        <p:attrNameLst>
                                          <p:attrName>style.visibility</p:attrName>
                                        </p:attrNameLst>
                                      </p:cBhvr>
                                      <p:to>
                                        <p:strVal val="visible"/>
                                      </p:to>
                                    </p:set>
                                    <p:animEffect transition="in" filter="checkerboard(across)">
                                      <p:cBhvr>
                                        <p:cTn id="21" dur="500"/>
                                        <p:tgtEl>
                                          <p:spTgt spid="62476">
                                            <p:subSp spid="_x0000_s62476"/>
                                          </p:spTgt>
                                        </p:tgtEl>
                                      </p:cBhvr>
                                    </p:animEffect>
                                  </p:childTnLst>
                                </p:cTn>
                              </p:par>
                            </p:childTnLst>
                          </p:cTn>
                        </p:par>
                        <p:par>
                          <p:cTn id="22" fill="hold">
                            <p:stCondLst>
                              <p:cond delay="1000"/>
                            </p:stCondLst>
                            <p:childTnLst>
                              <p:par>
                                <p:cTn id="23" presetID="5" presetClass="entr" presetSubtype="10" fill="hold" nodeType="afterEffect">
                                  <p:stCondLst>
                                    <p:cond delay="0"/>
                                  </p:stCondLst>
                                  <p:childTnLst>
                                    <p:set>
                                      <p:cBhvr>
                                        <p:cTn id="24" dur="1" fill="hold">
                                          <p:stCondLst>
                                            <p:cond delay="0"/>
                                          </p:stCondLst>
                                        </p:cTn>
                                        <p:tgtEl>
                                          <p:spTgt spid="62480">
                                            <p:subSp spid="_x0000_s62480"/>
                                          </p:spTgt>
                                        </p:tgtEl>
                                        <p:attrNameLst>
                                          <p:attrName>style.visibility</p:attrName>
                                        </p:attrNameLst>
                                      </p:cBhvr>
                                      <p:to>
                                        <p:strVal val="visible"/>
                                      </p:to>
                                    </p:set>
                                    <p:animEffect transition="in" filter="checkerboard(across)">
                                      <p:cBhvr>
                                        <p:cTn id="25" dur="500"/>
                                        <p:tgtEl>
                                          <p:spTgt spid="62480">
                                            <p:subSp spid="_x0000_s62480"/>
                                          </p:spTgt>
                                        </p:tgtEl>
                                      </p:cBhvr>
                                    </p:animEffect>
                                  </p:childTnLst>
                                </p:cTn>
                              </p:par>
                            </p:childTnLst>
                          </p:cTn>
                        </p:par>
                        <p:par>
                          <p:cTn id="26" fill="hold">
                            <p:stCondLst>
                              <p:cond delay="1500"/>
                            </p:stCondLst>
                            <p:childTnLst>
                              <p:par>
                                <p:cTn id="27" presetID="5" presetClass="entr" presetSubtype="10" fill="hold" nodeType="afterEffect">
                                  <p:stCondLst>
                                    <p:cond delay="0"/>
                                  </p:stCondLst>
                                  <p:childTnLst>
                                    <p:set>
                                      <p:cBhvr>
                                        <p:cTn id="28" dur="1" fill="hold">
                                          <p:stCondLst>
                                            <p:cond delay="0"/>
                                          </p:stCondLst>
                                        </p:cTn>
                                        <p:tgtEl>
                                          <p:spTgt spid="62478">
                                            <p:subSp spid="_x0000_s62478"/>
                                          </p:spTgt>
                                        </p:tgtEl>
                                        <p:attrNameLst>
                                          <p:attrName>style.visibility</p:attrName>
                                        </p:attrNameLst>
                                      </p:cBhvr>
                                      <p:to>
                                        <p:strVal val="visible"/>
                                      </p:to>
                                    </p:set>
                                    <p:animEffect transition="in" filter="checkerboard(across)">
                                      <p:cBhvr>
                                        <p:cTn id="29" dur="500"/>
                                        <p:tgtEl>
                                          <p:spTgt spid="62478">
                                            <p:subSp spid="_x0000_s62478"/>
                                          </p:spTgt>
                                        </p:tgtEl>
                                      </p:cBhvr>
                                    </p:animEffect>
                                  </p:childTnLst>
                                </p:cTn>
                              </p:par>
                            </p:childTnLst>
                          </p:cTn>
                        </p:par>
                        <p:par>
                          <p:cTn id="30" fill="hold">
                            <p:stCondLst>
                              <p:cond delay="2000"/>
                            </p:stCondLst>
                            <p:childTnLst>
                              <p:par>
                                <p:cTn id="31" presetID="5" presetClass="entr" presetSubtype="10" fill="hold" nodeType="afterEffect">
                                  <p:stCondLst>
                                    <p:cond delay="0"/>
                                  </p:stCondLst>
                                  <p:childTnLst>
                                    <p:set>
                                      <p:cBhvr>
                                        <p:cTn id="32" dur="1" fill="hold">
                                          <p:stCondLst>
                                            <p:cond delay="0"/>
                                          </p:stCondLst>
                                        </p:cTn>
                                        <p:tgtEl>
                                          <p:spTgt spid="62481">
                                            <p:subSp spid="_x0000_s62481"/>
                                          </p:spTgt>
                                        </p:tgtEl>
                                        <p:attrNameLst>
                                          <p:attrName>style.visibility</p:attrName>
                                        </p:attrNameLst>
                                      </p:cBhvr>
                                      <p:to>
                                        <p:strVal val="visible"/>
                                      </p:to>
                                    </p:set>
                                    <p:animEffect transition="in" filter="checkerboard(across)">
                                      <p:cBhvr>
                                        <p:cTn id="33" dur="500"/>
                                        <p:tgtEl>
                                          <p:spTgt spid="62481">
                                            <p:subSp spid="_x0000_s62481"/>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62482"/>
                                        </p:tgtEl>
                                        <p:attrNameLst>
                                          <p:attrName>style.visibility</p:attrName>
                                        </p:attrNameLst>
                                      </p:cBhvr>
                                      <p:to>
                                        <p:strVal val="visible"/>
                                      </p:to>
                                    </p:set>
                                    <p:animEffect transition="in" filter="checkerboard(across)">
                                      <p:cBhvr>
                                        <p:cTn id="38" dur="500"/>
                                        <p:tgtEl>
                                          <p:spTgt spid="62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62465" grpId="0" autoUpdateAnimBg="0"/>
      <p:bldP spid="62475" grpId="0" autoUpdateAnimBg="0"/>
      <p:bldP spid="6248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142876" y="150334"/>
            <a:ext cx="878684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de-DE" sz="3200" b="1"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Khái niệm về số phức</a:t>
            </a:r>
            <a:r>
              <a:rPr kumimoji="0" lang="de-DE" sz="32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t>
            </a:r>
            <a:endParaRPr kumimoji="0" lang="vi-VN" sz="3200" b="1"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endParaRPr kumimoji="0" lang="de-DE" sz="3200" b="0" i="0" u="none"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de-DE" sz="3200" b="0" i="0" u="none"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 </a:t>
            </a:r>
            <a:r>
              <a:rPr kumimoji="0" lang="de-DE" sz="3200" b="0" i="0" u="sng"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Đơn vị ảo</a:t>
            </a:r>
            <a:r>
              <a:rPr kumimoji="0" lang="de-DE" sz="3200" b="0" i="0" u="none"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  </a:t>
            </a: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kí hiệu là i, là một số mà bình phương = -1</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de-DE"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-1</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Để không nhầm với dòng điện,  người ta thay bằng j</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j</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-1</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Tích của một số thực b với đơn vị ảo j là một số ảo </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sng"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Ví dụ</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3j; -5j; 7j  là các số ảo.</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61442" name="Rectangle 2"/>
          <p:cNvSpPr>
            <a:spLocks noChangeArrowheads="1"/>
          </p:cNvSpPr>
          <p:nvPr/>
        </p:nvSpPr>
        <p:spPr bwMode="auto">
          <a:xfrm>
            <a:off x="142876" y="4859736"/>
            <a:ext cx="864396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 </a:t>
            </a:r>
            <a:r>
              <a:rPr kumimoji="0" lang="en-US" sz="3200" b="0" i="0" u="sng"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Số phức Z</a:t>
            </a:r>
            <a:r>
              <a:rPr kumimoji="0" lang="en-US" sz="3200" b="0" i="0" u="none" strike="noStrike" cap="none" normalizeH="0" baseline="0" smtClean="0">
                <a:ln>
                  <a:noFill/>
                </a:ln>
                <a:solidFill>
                  <a:srgbClr val="7030A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là một lượng bao gồm thành phần thực a và phần ảo jb</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Z = a + jb</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1441">
                                            <p:txEl>
                                              <p:pRg st="0" end="0"/>
                                            </p:txEl>
                                          </p:spTgt>
                                        </p:tgtEl>
                                        <p:attrNameLst>
                                          <p:attrName>style.visibility</p:attrName>
                                        </p:attrNameLst>
                                      </p:cBhvr>
                                      <p:to>
                                        <p:strVal val="visible"/>
                                      </p:to>
                                    </p:set>
                                    <p:animEffect transition="in" filter="checkerboard(across)">
                                      <p:cBhvr>
                                        <p:cTn id="7" dur="500"/>
                                        <p:tgtEl>
                                          <p:spTgt spid="614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1441">
                                            <p:txEl>
                                              <p:pRg st="2" end="2"/>
                                            </p:txEl>
                                          </p:spTgt>
                                        </p:tgtEl>
                                        <p:attrNameLst>
                                          <p:attrName>style.visibility</p:attrName>
                                        </p:attrNameLst>
                                      </p:cBhvr>
                                      <p:to>
                                        <p:strVal val="visible"/>
                                      </p:to>
                                    </p:set>
                                    <p:animEffect transition="in" filter="checkerboard(across)">
                                      <p:cBhvr>
                                        <p:cTn id="12" dur="500"/>
                                        <p:tgtEl>
                                          <p:spTgt spid="61441">
                                            <p:txEl>
                                              <p:pRg st="2" end="2"/>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61441">
                                            <p:txEl>
                                              <p:pRg st="3" end="3"/>
                                            </p:txEl>
                                          </p:spTgt>
                                        </p:tgtEl>
                                        <p:attrNameLst>
                                          <p:attrName>style.visibility</p:attrName>
                                        </p:attrNameLst>
                                      </p:cBhvr>
                                      <p:to>
                                        <p:strVal val="visible"/>
                                      </p:to>
                                    </p:set>
                                    <p:animEffect transition="in" filter="checkerboard(across)">
                                      <p:cBhvr>
                                        <p:cTn id="15" dur="500"/>
                                        <p:tgtEl>
                                          <p:spTgt spid="61441">
                                            <p:txEl>
                                              <p:pRg st="3" end="3"/>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61441">
                                            <p:txEl>
                                              <p:pRg st="4" end="4"/>
                                            </p:txEl>
                                          </p:spTgt>
                                        </p:tgtEl>
                                        <p:attrNameLst>
                                          <p:attrName>style.visibility</p:attrName>
                                        </p:attrNameLst>
                                      </p:cBhvr>
                                      <p:to>
                                        <p:strVal val="visible"/>
                                      </p:to>
                                    </p:set>
                                    <p:animEffect transition="in" filter="checkerboard(across)">
                                      <p:cBhvr>
                                        <p:cTn id="18" dur="500"/>
                                        <p:tgtEl>
                                          <p:spTgt spid="61441">
                                            <p:txEl>
                                              <p:pRg st="4" end="4"/>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61441">
                                            <p:txEl>
                                              <p:pRg st="5" end="5"/>
                                            </p:txEl>
                                          </p:spTgt>
                                        </p:tgtEl>
                                        <p:attrNameLst>
                                          <p:attrName>style.visibility</p:attrName>
                                        </p:attrNameLst>
                                      </p:cBhvr>
                                      <p:to>
                                        <p:strVal val="visible"/>
                                      </p:to>
                                    </p:set>
                                    <p:animEffect transition="in" filter="checkerboard(across)">
                                      <p:cBhvr>
                                        <p:cTn id="21" dur="500"/>
                                        <p:tgtEl>
                                          <p:spTgt spid="61441">
                                            <p:txEl>
                                              <p:pRg st="5" end="5"/>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61441">
                                            <p:txEl>
                                              <p:pRg st="6" end="6"/>
                                            </p:txEl>
                                          </p:spTgt>
                                        </p:tgtEl>
                                        <p:attrNameLst>
                                          <p:attrName>style.visibility</p:attrName>
                                        </p:attrNameLst>
                                      </p:cBhvr>
                                      <p:to>
                                        <p:strVal val="visible"/>
                                      </p:to>
                                    </p:set>
                                    <p:animEffect transition="in" filter="checkerboard(across)">
                                      <p:cBhvr>
                                        <p:cTn id="24" dur="500"/>
                                        <p:tgtEl>
                                          <p:spTgt spid="61441">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61441">
                                            <p:txEl>
                                              <p:pRg st="7" end="7"/>
                                            </p:txEl>
                                          </p:spTgt>
                                        </p:tgtEl>
                                        <p:attrNameLst>
                                          <p:attrName>style.visibility</p:attrName>
                                        </p:attrNameLst>
                                      </p:cBhvr>
                                      <p:to>
                                        <p:strVal val="visible"/>
                                      </p:to>
                                    </p:set>
                                    <p:animEffect transition="in" filter="checkerboard(across)">
                                      <p:cBhvr>
                                        <p:cTn id="29" dur="500"/>
                                        <p:tgtEl>
                                          <p:spTgt spid="61441">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61442"/>
                                        </p:tgtEl>
                                        <p:attrNameLst>
                                          <p:attrName>style.visibility</p:attrName>
                                        </p:attrNameLst>
                                      </p:cBhvr>
                                      <p:to>
                                        <p:strVal val="visible"/>
                                      </p:to>
                                    </p:set>
                                    <p:animEffect transition="in" filter="checkerboard(across)">
                                      <p:cBhvr>
                                        <p:cTn id="34" dur="5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0" y="0"/>
            <a:ext cx="8929718" cy="21431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Ví dụ</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3 - j4; 5 + j2  là các số phức. Hai số phức bằng nhau khi và chỉ khi phần thực bằng nhau và phần ảo của chúng bằng nhau.</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Z</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và Z</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6451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4" name="Object 2"/>
          <p:cNvGraphicFramePr>
            <a:graphicFrameLocks noChangeAspect="1"/>
          </p:cNvGraphicFramePr>
          <p:nvPr/>
        </p:nvGraphicFramePr>
        <p:xfrm>
          <a:off x="2571736" y="2143116"/>
          <a:ext cx="4044053" cy="1391007"/>
        </p:xfrm>
        <a:graphic>
          <a:graphicData uri="http://schemas.openxmlformats.org/presentationml/2006/ole">
            <p:oleObj spid="_x0000_s64514" name="Equation" r:id="rId3" imgW="1397000" imgH="482600" progId="Equation.3">
              <p:embed/>
            </p:oleObj>
          </a:graphicData>
        </a:graphic>
      </p:graphicFrame>
      <p:sp>
        <p:nvSpPr>
          <p:cNvPr id="64516" name="Rectangle 4"/>
          <p:cNvSpPr>
            <a:spLocks noChangeArrowheads="1"/>
          </p:cNvSpPr>
          <p:nvPr/>
        </p:nvSpPr>
        <p:spPr bwMode="auto">
          <a:xfrm>
            <a:off x="71438" y="3429000"/>
            <a:ext cx="9001156"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Biểu diễn số phức bằng hình học</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Trong mặt phẳng lấy hệ tọa độ vuông góc  </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Trục hoành biểu diễn các số thực, gọi là trục thực, ký hiệu là +1</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Trục tung biểu diễn các số ảo, gọi là trục ảo, ký hiệu là +j</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4513"/>
                                        </p:tgtEl>
                                        <p:attrNameLst>
                                          <p:attrName>style.visibility</p:attrName>
                                        </p:attrNameLst>
                                      </p:cBhvr>
                                      <p:to>
                                        <p:strVal val="visible"/>
                                      </p:to>
                                    </p:set>
                                    <p:animEffect transition="in" filter="checkerboard(across)">
                                      <p:cBhvr>
                                        <p:cTn id="7" dur="500"/>
                                        <p:tgtEl>
                                          <p:spTgt spid="6451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4514"/>
                                        </p:tgtEl>
                                        <p:attrNameLst>
                                          <p:attrName>style.visibility</p:attrName>
                                        </p:attrNameLst>
                                      </p:cBhvr>
                                      <p:to>
                                        <p:strVal val="visible"/>
                                      </p:to>
                                    </p:set>
                                    <p:animEffect transition="in" filter="checkerboard(across)">
                                      <p:cBhvr>
                                        <p:cTn id="12" dur="500"/>
                                        <p:tgtEl>
                                          <p:spTgt spid="6451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4516"/>
                                        </p:tgtEl>
                                        <p:attrNameLst>
                                          <p:attrName>style.visibility</p:attrName>
                                        </p:attrNameLst>
                                      </p:cBhvr>
                                      <p:to>
                                        <p:strVal val="visible"/>
                                      </p:to>
                                    </p:set>
                                    <p:animEffect transition="in" filter="checkerboard(across)">
                                      <p:cBhvr>
                                        <p:cTn id="17" dur="500"/>
                                        <p:tgtEl>
                                          <p:spTgt spid="64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3" grpId="0"/>
      <p:bldP spid="645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
            <a:ext cx="9144000" cy="1569660"/>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Mỗi số phức Z = a + jb được biểu diễn như sau: phần thực a đặt trên trục thực, phần ảo b đặt trên trục ảo. Điểm M có tọa độ (a,b) là điểm biểu diễn số phức Z.</a:t>
            </a:r>
            <a:endParaRPr lang="vi-VN" sz="3200">
              <a:solidFill>
                <a:srgbClr val="002060"/>
              </a:solidFill>
              <a:latin typeface="Times New Roman" pitchFamily="18" charset="0"/>
              <a:cs typeface="Times New Roman" pitchFamily="18" charset="0"/>
            </a:endParaRPr>
          </a:p>
        </p:txBody>
      </p:sp>
      <p:sp>
        <p:nvSpPr>
          <p:cNvPr id="63489" name="Rectangle 1"/>
          <p:cNvSpPr>
            <a:spLocks noChangeArrowheads="1"/>
          </p:cNvSpPr>
          <p:nvPr/>
        </p:nvSpPr>
        <p:spPr bwMode="auto">
          <a:xfrm>
            <a:off x="0" y="1428736"/>
            <a:ext cx="885828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Cũng có thể dùng véc tơ OM để biểu diễn số phức Z, chiều dài OM=Z gọi là mođun của số phức, góc</a:t>
            </a:r>
          </a:p>
          <a:p>
            <a:pPr marL="0" marR="0" lvl="0" indent="0" algn="just" defTabSz="914400" rtl="0" eaLnBrk="1" fontAlgn="base" latinLnBrk="0" hangingPunct="1">
              <a:lnSpc>
                <a:spcPct val="100000"/>
              </a:lnSpc>
              <a:spcBef>
                <a:spcPct val="0"/>
              </a:spcBef>
              <a:spcAft>
                <a:spcPct val="0"/>
              </a:spcAft>
              <a:buClrTx/>
              <a:buSzTx/>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tính từ trục thực đến véc tơ OM (chiều ngược với chiều quay kim đồng hồ) gọi là acgumen của số phức Z.</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graphicFrame>
        <p:nvGraphicFramePr>
          <p:cNvPr id="63490" name="Object 2"/>
          <p:cNvGraphicFramePr>
            <a:graphicFrameLocks noChangeAspect="1"/>
          </p:cNvGraphicFramePr>
          <p:nvPr/>
        </p:nvGraphicFramePr>
        <p:xfrm>
          <a:off x="8429652" y="2132006"/>
          <a:ext cx="357188" cy="439738"/>
        </p:xfrm>
        <a:graphic>
          <a:graphicData uri="http://schemas.openxmlformats.org/presentationml/2006/ole">
            <p:oleObj spid="_x0000_s63490" name="Equation" r:id="rId3" imgW="139579" imgH="164957" progId="Equation.3">
              <p:embed/>
            </p:oleObj>
          </a:graphicData>
        </a:graphic>
      </p:graphicFrame>
      <p:sp>
        <p:nvSpPr>
          <p:cNvPr id="5" name="Rectangle 1"/>
          <p:cNvSpPr>
            <a:spLocks noChangeArrowheads="1"/>
          </p:cNvSpPr>
          <p:nvPr/>
        </p:nvSpPr>
        <p:spPr bwMode="auto">
          <a:xfrm>
            <a:off x="-32" y="3857628"/>
            <a:ext cx="678661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de-DE" sz="32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3.6.2- </a:t>
            </a:r>
            <a:r>
              <a:rPr lang="de-DE" sz="3200" b="1" u="sng" smtClean="0">
                <a:solidFill>
                  <a:schemeClr val="accent6">
                    <a:lumMod val="75000"/>
                  </a:schemeClr>
                </a:solidFill>
                <a:latin typeface="Times New Roman" pitchFamily="18" charset="0"/>
                <a:ea typeface="Times New Roman" pitchFamily="18" charset="0"/>
                <a:cs typeface="Times New Roman" pitchFamily="18" charset="0"/>
              </a:rPr>
              <a:t>Các dạng biểu diễn số phức Z</a:t>
            </a:r>
            <a:r>
              <a:rPr kumimoji="0" lang="de-DE" sz="3200" b="1" i="0" u="none" strike="noStrike" cap="none" normalizeH="0" baseline="0" smtClean="0">
                <a:ln>
                  <a:noFill/>
                </a:ln>
                <a:solidFill>
                  <a:schemeClr val="accent6">
                    <a:lumMod val="75000"/>
                  </a:schemeClr>
                </a:solidFill>
                <a:effectLst/>
                <a:latin typeface="Times New Roman" pitchFamily="18" charset="0"/>
                <a:ea typeface="Times New Roman" pitchFamily="18" charset="0"/>
                <a:cs typeface="Times New Roman" pitchFamily="18" charset="0"/>
              </a:rPr>
              <a:t>:</a:t>
            </a:r>
            <a:endParaRPr kumimoji="0" lang="de-DE" sz="3200" b="0" i="0" u="none" strike="noStrike" cap="none" normalizeH="0" baseline="0" smtClean="0">
              <a:ln>
                <a:noFill/>
              </a:ln>
              <a:solidFill>
                <a:schemeClr val="accent6">
                  <a:lumMod val="75000"/>
                </a:schemeClr>
              </a:solidFill>
              <a:effectLst/>
              <a:latin typeface="Times New Roman" pitchFamily="18" charset="0"/>
              <a:cs typeface="Times New Roman" pitchFamily="18" charset="0"/>
            </a:endParaRPr>
          </a:p>
        </p:txBody>
      </p:sp>
      <p:sp>
        <p:nvSpPr>
          <p:cNvPr id="63491" name="Rectangle 3"/>
          <p:cNvSpPr>
            <a:spLocks noChangeArrowheads="1"/>
          </p:cNvSpPr>
          <p:nvPr/>
        </p:nvSpPr>
        <p:spPr bwMode="auto">
          <a:xfrm>
            <a:off x="0" y="4357694"/>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Dạng đại số</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Dạng Z = a + jb được gọi là dạng đại số của số phức Z. Trong đó a là phần thực và được ký hiệu là Rez; b là phần ảo ký hiệu là Imz</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Z = a + jb  = Rez + jImz</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3490">
                                            <p:subSp spid="_x0000_s63490"/>
                                          </p:spTgt>
                                        </p:tgtEl>
                                        <p:attrNameLst>
                                          <p:attrName>style.visibility</p:attrName>
                                        </p:attrNameLst>
                                      </p:cBhvr>
                                      <p:to>
                                        <p:strVal val="visible"/>
                                      </p:to>
                                    </p:set>
                                    <p:animEffect transition="in" filter="checkerboard(across)">
                                      <p:cBhvr>
                                        <p:cTn id="7" dur="500"/>
                                        <p:tgtEl>
                                          <p:spTgt spid="63490">
                                            <p:subSp spid="_x0000_s63490"/>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3489"/>
                                        </p:tgtEl>
                                        <p:attrNameLst>
                                          <p:attrName>style.visibility</p:attrName>
                                        </p:attrNameLst>
                                      </p:cBhvr>
                                      <p:to>
                                        <p:strVal val="visible"/>
                                      </p:to>
                                    </p:set>
                                    <p:animEffect transition="in" filter="checkerboard(across)">
                                      <p:cBhvr>
                                        <p:cTn id="17" dur="500"/>
                                        <p:tgtEl>
                                          <p:spTgt spid="6348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63491"/>
                                        </p:tgtEl>
                                        <p:attrNameLst>
                                          <p:attrName>style.visibility</p:attrName>
                                        </p:attrNameLst>
                                      </p:cBhvr>
                                      <p:to>
                                        <p:strVal val="visible"/>
                                      </p:to>
                                    </p:set>
                                    <p:animEffect transition="in" filter="checkerboard(across)">
                                      <p:cBhvr>
                                        <p:cTn id="27" dur="500"/>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3489" grpId="0"/>
      <p:bldP spid="5" grpId="0" autoUpdateAnimBg="0"/>
      <p:bldP spid="6349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71414"/>
            <a:ext cx="3348994" cy="584775"/>
          </a:xfrm>
          <a:prstGeom prst="rect">
            <a:avLst/>
          </a:prstGeom>
        </p:spPr>
        <p:txBody>
          <a:bodyPr wrap="none">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Dạng lượng giác:</a:t>
            </a:r>
            <a:endParaRPr lang="vi-VN" sz="3200">
              <a:solidFill>
                <a:srgbClr val="FF0000"/>
              </a:solidFill>
              <a:latin typeface="Times New Roman" pitchFamily="18" charset="0"/>
              <a:cs typeface="Times New Roman" pitchFamily="18" charset="0"/>
            </a:endParaRPr>
          </a:p>
        </p:txBody>
      </p:sp>
      <p:sp>
        <p:nvSpPr>
          <p:cNvPr id="65537" name="Rectangle 1"/>
          <p:cNvSpPr>
            <a:spLocks noChangeArrowheads="1"/>
          </p:cNvSpPr>
          <p:nvPr/>
        </p:nvSpPr>
        <p:spPr bwMode="auto">
          <a:xfrm>
            <a:off x="214314" y="629647"/>
            <a:ext cx="8429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Từ cách biểu diễn hình học ở trên ta suy ra:</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6553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5538" name="Object 2"/>
          <p:cNvGraphicFramePr>
            <a:graphicFrameLocks noChangeAspect="1"/>
          </p:cNvGraphicFramePr>
          <p:nvPr/>
        </p:nvGraphicFramePr>
        <p:xfrm>
          <a:off x="2071670" y="1285860"/>
          <a:ext cx="3932662" cy="642942"/>
        </p:xfrm>
        <a:graphic>
          <a:graphicData uri="http://schemas.openxmlformats.org/presentationml/2006/ole">
            <p:oleObj spid="_x0000_s65538" name="Equation" r:id="rId3" imgW="1168400" imgH="190500" progId="Equation.3">
              <p:embed/>
            </p:oleObj>
          </a:graphicData>
        </a:graphic>
      </p:graphicFrame>
      <p:sp>
        <p:nvSpPr>
          <p:cNvPr id="6554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5540" name="Object 4"/>
          <p:cNvGraphicFramePr>
            <a:graphicFrameLocks noChangeAspect="1"/>
          </p:cNvGraphicFramePr>
          <p:nvPr/>
        </p:nvGraphicFramePr>
        <p:xfrm>
          <a:off x="2027708" y="1928802"/>
          <a:ext cx="3901614" cy="714380"/>
        </p:xfrm>
        <a:graphic>
          <a:graphicData uri="http://schemas.openxmlformats.org/presentationml/2006/ole">
            <p:oleObj spid="_x0000_s65540" name="Equation" r:id="rId4" imgW="1129810" imgH="203112" progId="Equation.3">
              <p:embed/>
            </p:oleObj>
          </a:graphicData>
        </a:graphic>
      </p:graphicFrame>
      <p:sp>
        <p:nvSpPr>
          <p:cNvPr id="8" name="Rectangle 7"/>
          <p:cNvSpPr/>
          <p:nvPr/>
        </p:nvSpPr>
        <p:spPr>
          <a:xfrm>
            <a:off x="214282" y="2643182"/>
            <a:ext cx="1529586" cy="584775"/>
          </a:xfrm>
          <a:prstGeom prst="rect">
            <a:avLst/>
          </a:prstGeom>
        </p:spPr>
        <p:txBody>
          <a:bodyPr wrap="none">
            <a:spAutoFit/>
          </a:bodyPr>
          <a:lstStyle/>
          <a:p>
            <a:r>
              <a:rPr lang="fr-FR" sz="3200" smtClean="0">
                <a:solidFill>
                  <a:srgbClr val="002060"/>
                </a:solidFill>
                <a:latin typeface="Times New Roman" pitchFamily="18" charset="0"/>
                <a:cs typeface="Times New Roman" pitchFamily="18" charset="0"/>
              </a:rPr>
              <a:t>Khi đó: </a:t>
            </a:r>
            <a:endParaRPr lang="vi-VN" sz="3200">
              <a:solidFill>
                <a:srgbClr val="002060"/>
              </a:solidFill>
              <a:latin typeface="Times New Roman" pitchFamily="18" charset="0"/>
              <a:cs typeface="Times New Roman" pitchFamily="18" charset="0"/>
            </a:endParaRPr>
          </a:p>
        </p:txBody>
      </p:sp>
      <p:sp>
        <p:nvSpPr>
          <p:cNvPr id="655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5542" name="Object 6"/>
          <p:cNvGraphicFramePr>
            <a:graphicFrameLocks noChangeAspect="1"/>
          </p:cNvGraphicFramePr>
          <p:nvPr/>
        </p:nvGraphicFramePr>
        <p:xfrm>
          <a:off x="1656230" y="2714620"/>
          <a:ext cx="7130612" cy="571504"/>
        </p:xfrm>
        <a:graphic>
          <a:graphicData uri="http://schemas.openxmlformats.org/presentationml/2006/ole">
            <p:oleObj spid="_x0000_s65542" name="Equation" r:id="rId5" imgW="2578100" imgH="203200" progId="Equation.3">
              <p:embed/>
            </p:oleObj>
          </a:graphicData>
        </a:graphic>
      </p:graphicFrame>
      <p:sp>
        <p:nvSpPr>
          <p:cNvPr id="11" name="Rectangle 10"/>
          <p:cNvSpPr/>
          <p:nvPr/>
        </p:nvSpPr>
        <p:spPr>
          <a:xfrm>
            <a:off x="1928794" y="3286124"/>
            <a:ext cx="5881738" cy="523220"/>
          </a:xfrm>
          <a:prstGeom prst="rect">
            <a:avLst/>
          </a:prstGeom>
        </p:spPr>
        <p:txBody>
          <a:bodyPr wrap="none">
            <a:spAutoFit/>
          </a:bodyPr>
          <a:lstStyle/>
          <a:p>
            <a:r>
              <a:rPr lang="fr-FR" sz="2800" smtClean="0">
                <a:solidFill>
                  <a:srgbClr val="002060"/>
                </a:solidFill>
                <a:latin typeface="Times New Roman" pitchFamily="18" charset="0"/>
                <a:cs typeface="Times New Roman" pitchFamily="18" charset="0"/>
              </a:rPr>
              <a:t>(Đây là dạng lượng giác của số phức Z)</a:t>
            </a:r>
            <a:endParaRPr lang="vi-VN" sz="2800">
              <a:solidFill>
                <a:srgbClr val="002060"/>
              </a:solidFill>
              <a:latin typeface="Times New Roman" pitchFamily="18" charset="0"/>
              <a:cs typeface="Times New Roman" pitchFamily="18" charset="0"/>
            </a:endParaRPr>
          </a:p>
        </p:txBody>
      </p:sp>
      <p:sp>
        <p:nvSpPr>
          <p:cNvPr id="12" name="Rectangle 11"/>
          <p:cNvSpPr/>
          <p:nvPr/>
        </p:nvSpPr>
        <p:spPr>
          <a:xfrm>
            <a:off x="142844" y="3857628"/>
            <a:ext cx="2122697" cy="584775"/>
          </a:xfrm>
          <a:prstGeom prst="rect">
            <a:avLst/>
          </a:prstGeom>
        </p:spPr>
        <p:txBody>
          <a:bodyPr wrap="none">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Dạng mũ:</a:t>
            </a:r>
            <a:endParaRPr lang="vi-VN" sz="3200">
              <a:solidFill>
                <a:srgbClr val="FF0000"/>
              </a:solidFill>
              <a:latin typeface="Times New Roman" pitchFamily="18" charset="0"/>
              <a:cs typeface="Times New Roman" pitchFamily="18" charset="0"/>
            </a:endParaRPr>
          </a:p>
        </p:txBody>
      </p:sp>
      <p:sp>
        <p:nvSpPr>
          <p:cNvPr id="13" name="Rectangle 12"/>
          <p:cNvSpPr/>
          <p:nvPr/>
        </p:nvSpPr>
        <p:spPr>
          <a:xfrm>
            <a:off x="285720" y="4500570"/>
            <a:ext cx="3554178" cy="584775"/>
          </a:xfrm>
          <a:prstGeom prst="rect">
            <a:avLst/>
          </a:prstGeom>
        </p:spPr>
        <p:txBody>
          <a:bodyPr wrap="none">
            <a:spAutoFit/>
          </a:bodyPr>
          <a:lstStyle/>
          <a:p>
            <a:r>
              <a:rPr lang="fr-FR" sz="3200" smtClean="0">
                <a:solidFill>
                  <a:srgbClr val="002060"/>
                </a:solidFill>
                <a:latin typeface="Times New Roman" pitchFamily="18" charset="0"/>
                <a:cs typeface="Times New Roman" pitchFamily="18" charset="0"/>
              </a:rPr>
              <a:t>Dùng công thức ơle:</a:t>
            </a:r>
            <a:endParaRPr lang="vi-VN" sz="3200">
              <a:solidFill>
                <a:srgbClr val="002060"/>
              </a:solidFill>
              <a:latin typeface="Times New Roman" pitchFamily="18" charset="0"/>
              <a:cs typeface="Times New Roman" pitchFamily="18" charset="0"/>
            </a:endParaRPr>
          </a:p>
        </p:txBody>
      </p:sp>
      <p:sp>
        <p:nvSpPr>
          <p:cNvPr id="6554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5544" name="Object 8"/>
          <p:cNvGraphicFramePr>
            <a:graphicFrameLocks noChangeAspect="1"/>
          </p:cNvGraphicFramePr>
          <p:nvPr/>
        </p:nvGraphicFramePr>
        <p:xfrm>
          <a:off x="3786182" y="4500570"/>
          <a:ext cx="3124213" cy="585790"/>
        </p:xfrm>
        <a:graphic>
          <a:graphicData uri="http://schemas.openxmlformats.org/presentationml/2006/ole">
            <p:oleObj spid="_x0000_s65544" name="Equation" r:id="rId6" imgW="1219200" imgH="228600" progId="Equation.3">
              <p:embed/>
            </p:oleObj>
          </a:graphicData>
        </a:graphic>
      </p:graphicFrame>
      <p:sp>
        <p:nvSpPr>
          <p:cNvPr id="16" name="Rectangle 15"/>
          <p:cNvSpPr/>
          <p:nvPr/>
        </p:nvSpPr>
        <p:spPr>
          <a:xfrm>
            <a:off x="357158" y="5429264"/>
            <a:ext cx="1489510" cy="584775"/>
          </a:xfrm>
          <a:prstGeom prst="rect">
            <a:avLst/>
          </a:prstGeom>
        </p:spPr>
        <p:txBody>
          <a:bodyPr wrap="none">
            <a:spAutoFit/>
          </a:bodyPr>
          <a:lstStyle/>
          <a:p>
            <a:r>
              <a:rPr lang="fr-FR" sz="3200" smtClean="0">
                <a:solidFill>
                  <a:srgbClr val="002060"/>
                </a:solidFill>
                <a:latin typeface="Times New Roman" pitchFamily="18" charset="0"/>
                <a:cs typeface="Times New Roman" pitchFamily="18" charset="0"/>
              </a:rPr>
              <a:t>Từ đó : </a:t>
            </a:r>
            <a:endParaRPr lang="vi-VN" sz="3200">
              <a:solidFill>
                <a:srgbClr val="002060"/>
              </a:solidFill>
              <a:latin typeface="Times New Roman" pitchFamily="18" charset="0"/>
              <a:cs typeface="Times New Roman" pitchFamily="18" charset="0"/>
            </a:endParaRPr>
          </a:p>
        </p:txBody>
      </p:sp>
      <p:sp>
        <p:nvSpPr>
          <p:cNvPr id="65547"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5546" name="Object 10"/>
          <p:cNvGraphicFramePr>
            <a:graphicFrameLocks noChangeAspect="1"/>
          </p:cNvGraphicFramePr>
          <p:nvPr/>
        </p:nvGraphicFramePr>
        <p:xfrm>
          <a:off x="1643042" y="5429264"/>
          <a:ext cx="1714512" cy="565702"/>
        </p:xfrm>
        <a:graphic>
          <a:graphicData uri="http://schemas.openxmlformats.org/presentationml/2006/ole">
            <p:oleObj spid="_x0000_s65546" name="Equation" r:id="rId7" imgW="622030" imgH="203112" progId="Equation.3">
              <p:embed/>
            </p:oleObj>
          </a:graphicData>
        </a:graphic>
      </p:graphicFrame>
      <p:sp>
        <p:nvSpPr>
          <p:cNvPr id="19" name="Rectangle 18"/>
          <p:cNvSpPr/>
          <p:nvPr/>
        </p:nvSpPr>
        <p:spPr>
          <a:xfrm>
            <a:off x="3428992" y="5429264"/>
            <a:ext cx="4421403" cy="584775"/>
          </a:xfrm>
          <a:prstGeom prst="rect">
            <a:avLst/>
          </a:prstGeom>
        </p:spPr>
        <p:txBody>
          <a:bodyPr wrap="none">
            <a:spAutoFit/>
          </a:bodyPr>
          <a:lstStyle/>
          <a:p>
            <a:r>
              <a:rPr lang="fr-FR" sz="3200" smtClean="0">
                <a:solidFill>
                  <a:srgbClr val="002060"/>
                </a:solidFill>
                <a:latin typeface="Times New Roman" pitchFamily="18" charset="0"/>
                <a:cs typeface="Times New Roman" pitchFamily="18" charset="0"/>
              </a:rPr>
              <a:t>là dạng mũ của số phức Z</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5537"/>
                                        </p:tgtEl>
                                        <p:attrNameLst>
                                          <p:attrName>style.visibility</p:attrName>
                                        </p:attrNameLst>
                                      </p:cBhvr>
                                      <p:to>
                                        <p:strVal val="visible"/>
                                      </p:to>
                                    </p:set>
                                    <p:animEffect transition="in" filter="checkerboard(across)">
                                      <p:cBhvr>
                                        <p:cTn id="12" dur="500"/>
                                        <p:tgtEl>
                                          <p:spTgt spid="655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5538"/>
                                        </p:tgtEl>
                                        <p:attrNameLst>
                                          <p:attrName>style.visibility</p:attrName>
                                        </p:attrNameLst>
                                      </p:cBhvr>
                                      <p:to>
                                        <p:strVal val="visible"/>
                                      </p:to>
                                    </p:set>
                                    <p:animEffect transition="in" filter="checkerboard(across)">
                                      <p:cBhvr>
                                        <p:cTn id="17" dur="500"/>
                                        <p:tgtEl>
                                          <p:spTgt spid="6553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5540"/>
                                        </p:tgtEl>
                                        <p:attrNameLst>
                                          <p:attrName>style.visibility</p:attrName>
                                        </p:attrNameLst>
                                      </p:cBhvr>
                                      <p:to>
                                        <p:strVal val="visible"/>
                                      </p:to>
                                    </p:set>
                                    <p:animEffect transition="in" filter="checkerboard(across)">
                                      <p:cBhvr>
                                        <p:cTn id="22" dur="500"/>
                                        <p:tgtEl>
                                          <p:spTgt spid="6554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par>
                                <p:cTn id="28" presetID="5" presetClass="entr" presetSubtype="10" fill="hold" nodeType="withEffect">
                                  <p:stCondLst>
                                    <p:cond delay="0"/>
                                  </p:stCondLst>
                                  <p:childTnLst>
                                    <p:set>
                                      <p:cBhvr>
                                        <p:cTn id="29" dur="1" fill="hold">
                                          <p:stCondLst>
                                            <p:cond delay="0"/>
                                          </p:stCondLst>
                                        </p:cTn>
                                        <p:tgtEl>
                                          <p:spTgt spid="65542"/>
                                        </p:tgtEl>
                                        <p:attrNameLst>
                                          <p:attrName>style.visibility</p:attrName>
                                        </p:attrNameLst>
                                      </p:cBhvr>
                                      <p:to>
                                        <p:strVal val="visible"/>
                                      </p:to>
                                    </p:set>
                                    <p:animEffect transition="in" filter="checkerboard(across)">
                                      <p:cBhvr>
                                        <p:cTn id="30" dur="500"/>
                                        <p:tgtEl>
                                          <p:spTgt spid="65542"/>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nodeType="clickEffect">
                                  <p:stCondLst>
                                    <p:cond delay="0"/>
                                  </p:stCondLst>
                                  <p:childTnLst>
                                    <p:set>
                                      <p:cBhvr>
                                        <p:cTn id="47" dur="1" fill="hold">
                                          <p:stCondLst>
                                            <p:cond delay="0"/>
                                          </p:stCondLst>
                                        </p:cTn>
                                        <p:tgtEl>
                                          <p:spTgt spid="65544"/>
                                        </p:tgtEl>
                                        <p:attrNameLst>
                                          <p:attrName>style.visibility</p:attrName>
                                        </p:attrNameLst>
                                      </p:cBhvr>
                                      <p:to>
                                        <p:strVal val="visible"/>
                                      </p:to>
                                    </p:set>
                                    <p:animEffect transition="in" filter="checkerboard(across)">
                                      <p:cBhvr>
                                        <p:cTn id="48" dur="500"/>
                                        <p:tgtEl>
                                          <p:spTgt spid="65544"/>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checkerboard(across)">
                                      <p:cBhvr>
                                        <p:cTn id="53" dur="500"/>
                                        <p:tgtEl>
                                          <p:spTgt spid="16"/>
                                        </p:tgtEl>
                                      </p:cBhvr>
                                    </p:animEffect>
                                  </p:childTnLst>
                                </p:cTn>
                              </p:par>
                              <p:par>
                                <p:cTn id="54" presetID="5" presetClass="entr" presetSubtype="10" fill="hold" nodeType="withEffect">
                                  <p:stCondLst>
                                    <p:cond delay="0"/>
                                  </p:stCondLst>
                                  <p:childTnLst>
                                    <p:set>
                                      <p:cBhvr>
                                        <p:cTn id="55" dur="1" fill="hold">
                                          <p:stCondLst>
                                            <p:cond delay="0"/>
                                          </p:stCondLst>
                                        </p:cTn>
                                        <p:tgtEl>
                                          <p:spTgt spid="65546"/>
                                        </p:tgtEl>
                                        <p:attrNameLst>
                                          <p:attrName>style.visibility</p:attrName>
                                        </p:attrNameLst>
                                      </p:cBhvr>
                                      <p:to>
                                        <p:strVal val="visible"/>
                                      </p:to>
                                    </p:set>
                                    <p:animEffect transition="in" filter="checkerboard(across)">
                                      <p:cBhvr>
                                        <p:cTn id="56" dur="500"/>
                                        <p:tgtEl>
                                          <p:spTgt spid="65546"/>
                                        </p:tgtEl>
                                      </p:cBhvr>
                                    </p:animEffect>
                                  </p:childTnLst>
                                </p:cTn>
                              </p:par>
                              <p:par>
                                <p:cTn id="57" presetID="5" presetClass="entr" presetSubtype="1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checkerboard(across)">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p:bldP spid="8" grpId="0"/>
      <p:bldP spid="11" grpId="0"/>
      <p:bldP spid="12" grpId="0"/>
      <p:bldP spid="13" grpId="0"/>
      <p:bldP spid="16" grpId="0"/>
      <p:bldP spid="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71438" y="79037"/>
            <a:ext cx="900115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Bốn đại lượng: phần thực a, phần ảo b, môđun Z, acgumen   là bốn thành phần của tam giác vuông . Trong đó: Z là cạnh huyền,     là góc nhọn kề cạnh a. Vì thế biết 2 trong 4 đại lượng ta sẽ tìm được 2 đại lượng còn lại.</a:t>
            </a:r>
            <a:endParaRPr kumimoji="0" lang="fr-FR" sz="3200" b="0" i="0" u="none" strike="noStrike" cap="none" normalizeH="0" baseline="0" smtClean="0">
              <a:ln>
                <a:noFill/>
              </a:ln>
              <a:solidFill>
                <a:srgbClr val="002060"/>
              </a:solidFill>
              <a:effectLst/>
              <a:latin typeface="Arial" pitchFamily="34" charset="0"/>
              <a:cs typeface="Arial" pitchFamily="34" charset="0"/>
            </a:endParaRPr>
          </a:p>
        </p:txBody>
      </p:sp>
      <p:graphicFrame>
        <p:nvGraphicFramePr>
          <p:cNvPr id="67586" name="Object 2"/>
          <p:cNvGraphicFramePr>
            <a:graphicFrameLocks noChangeAspect="1"/>
          </p:cNvGraphicFramePr>
          <p:nvPr/>
        </p:nvGraphicFramePr>
        <p:xfrm>
          <a:off x="4786314" y="1142984"/>
          <a:ext cx="357188" cy="439738"/>
        </p:xfrm>
        <a:graphic>
          <a:graphicData uri="http://schemas.openxmlformats.org/presentationml/2006/ole">
            <p:oleObj spid="_x0000_s67586" name="Equation" r:id="rId3" imgW="139579" imgH="164957" progId="Equation.3">
              <p:embed/>
            </p:oleObj>
          </a:graphicData>
        </a:graphic>
      </p:graphicFrame>
      <p:graphicFrame>
        <p:nvGraphicFramePr>
          <p:cNvPr id="67587" name="Object 3"/>
          <p:cNvGraphicFramePr>
            <a:graphicFrameLocks noChangeAspect="1"/>
          </p:cNvGraphicFramePr>
          <p:nvPr/>
        </p:nvGraphicFramePr>
        <p:xfrm>
          <a:off x="1714480" y="703246"/>
          <a:ext cx="357188" cy="439738"/>
        </p:xfrm>
        <a:graphic>
          <a:graphicData uri="http://schemas.openxmlformats.org/presentationml/2006/ole">
            <p:oleObj spid="_x0000_s67587" name="Equation" r:id="rId4" imgW="139579" imgH="164957" progId="Equation.3">
              <p:embed/>
            </p:oleObj>
          </a:graphicData>
        </a:graphic>
      </p:graphicFrame>
      <p:sp>
        <p:nvSpPr>
          <p:cNvPr id="67588" name="Rectangle 4"/>
          <p:cNvSpPr>
            <a:spLocks noChangeArrowheads="1"/>
          </p:cNvSpPr>
          <p:nvPr/>
        </p:nvSpPr>
        <p:spPr bwMode="auto">
          <a:xfrm>
            <a:off x="71406" y="2643182"/>
            <a:ext cx="321471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Nếu biết a, b:</a:t>
            </a:r>
            <a:endParaRPr kumimoji="0" lang="fr-FR" sz="3200" b="0" i="0" u="none" strike="noStrike" cap="none" normalizeH="0" baseline="0" smtClean="0">
              <a:ln>
                <a:noFill/>
              </a:ln>
              <a:solidFill>
                <a:srgbClr val="002060"/>
              </a:solidFill>
              <a:effectLst/>
              <a:latin typeface="Arial" pitchFamily="34" charset="0"/>
              <a:cs typeface="Arial" pitchFamily="34" charset="0"/>
            </a:endParaRPr>
          </a:p>
        </p:txBody>
      </p:sp>
      <p:sp>
        <p:nvSpPr>
          <p:cNvPr id="6759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7589" name="Object 5"/>
          <p:cNvGraphicFramePr>
            <a:graphicFrameLocks noChangeAspect="1"/>
          </p:cNvGraphicFramePr>
          <p:nvPr/>
        </p:nvGraphicFramePr>
        <p:xfrm>
          <a:off x="3071802" y="2643182"/>
          <a:ext cx="2586099" cy="620978"/>
        </p:xfrm>
        <a:graphic>
          <a:graphicData uri="http://schemas.openxmlformats.org/presentationml/2006/ole">
            <p:oleObj spid="_x0000_s67589" name="Equation" r:id="rId5" imgW="1040948" imgH="253890" progId="Equation.3">
              <p:embed/>
            </p:oleObj>
          </a:graphicData>
        </a:graphic>
      </p:graphicFrame>
      <p:sp>
        <p:nvSpPr>
          <p:cNvPr id="6759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7591" name="Object 7"/>
          <p:cNvGraphicFramePr>
            <a:graphicFrameLocks noChangeAspect="1"/>
          </p:cNvGraphicFramePr>
          <p:nvPr/>
        </p:nvGraphicFramePr>
        <p:xfrm>
          <a:off x="3643306" y="3357562"/>
          <a:ext cx="1355420" cy="1008498"/>
        </p:xfrm>
        <a:graphic>
          <a:graphicData uri="http://schemas.openxmlformats.org/presentationml/2006/ole">
            <p:oleObj spid="_x0000_s67591" name="Equation" r:id="rId6" imgW="533169" imgH="393529" progId="Equation.3">
              <p:embed/>
            </p:oleObj>
          </a:graphicData>
        </a:graphic>
      </p:graphicFrame>
      <p:sp>
        <p:nvSpPr>
          <p:cNvPr id="10" name="Rectangle 9"/>
          <p:cNvSpPr/>
          <p:nvPr/>
        </p:nvSpPr>
        <p:spPr>
          <a:xfrm>
            <a:off x="142844" y="4643446"/>
            <a:ext cx="4966424" cy="584775"/>
          </a:xfrm>
          <a:prstGeom prst="rect">
            <a:avLst/>
          </a:prstGeom>
        </p:spPr>
        <p:txBody>
          <a:bodyPr wrap="none">
            <a:spAutoFit/>
          </a:bodyPr>
          <a:lstStyle/>
          <a:p>
            <a:r>
              <a:rPr lang="fr-FR" sz="3200" smtClean="0">
                <a:solidFill>
                  <a:srgbClr val="002060"/>
                </a:solidFill>
                <a:latin typeface="Times New Roman" pitchFamily="18" charset="0"/>
                <a:cs typeface="Times New Roman" pitchFamily="18" charset="0"/>
              </a:rPr>
              <a:t>- Nếu biết Z và   ta tìm được:</a:t>
            </a:r>
            <a:endParaRPr lang="vi-VN" sz="3200">
              <a:solidFill>
                <a:srgbClr val="002060"/>
              </a:solidFill>
              <a:latin typeface="Times New Roman" pitchFamily="18" charset="0"/>
              <a:cs typeface="Times New Roman" pitchFamily="18" charset="0"/>
            </a:endParaRPr>
          </a:p>
        </p:txBody>
      </p:sp>
      <p:graphicFrame>
        <p:nvGraphicFramePr>
          <p:cNvPr id="67593" name="Object 9"/>
          <p:cNvGraphicFramePr>
            <a:graphicFrameLocks noChangeAspect="1"/>
          </p:cNvGraphicFramePr>
          <p:nvPr/>
        </p:nvGraphicFramePr>
        <p:xfrm>
          <a:off x="2643174" y="4775212"/>
          <a:ext cx="357187" cy="439738"/>
        </p:xfrm>
        <a:graphic>
          <a:graphicData uri="http://schemas.openxmlformats.org/presentationml/2006/ole">
            <p:oleObj spid="_x0000_s67593" name="Equation" r:id="rId7" imgW="139579" imgH="164957" progId="Equation.3">
              <p:embed/>
            </p:oleObj>
          </a:graphicData>
        </a:graphic>
      </p:graphicFrame>
      <p:sp>
        <p:nvSpPr>
          <p:cNvPr id="6759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7594" name="Object 10"/>
          <p:cNvGraphicFramePr>
            <a:graphicFrameLocks noChangeAspect="1"/>
          </p:cNvGraphicFramePr>
          <p:nvPr/>
        </p:nvGraphicFramePr>
        <p:xfrm>
          <a:off x="2928926" y="5286388"/>
          <a:ext cx="2184317" cy="1214446"/>
        </p:xfrm>
        <a:graphic>
          <a:graphicData uri="http://schemas.openxmlformats.org/presentationml/2006/ole">
            <p:oleObj spid="_x0000_s67594" name="Equation" r:id="rId8" imgW="8255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67585"/>
                                        </p:tgtEl>
                                        <p:attrNameLst>
                                          <p:attrName>style.visibility</p:attrName>
                                        </p:attrNameLst>
                                      </p:cBhvr>
                                      <p:to>
                                        <p:strVal val="visible"/>
                                      </p:to>
                                    </p:set>
                                    <p:animEffect transition="in" filter="checkerboard(across)">
                                      <p:cBhvr>
                                        <p:cTn id="7" dur="500"/>
                                        <p:tgtEl>
                                          <p:spTgt spid="67585"/>
                                        </p:tgtEl>
                                      </p:cBhvr>
                                    </p:animEffect>
                                  </p:childTnLst>
                                </p:cTn>
                              </p:par>
                              <p:par>
                                <p:cTn id="8" presetID="5" presetClass="entr" presetSubtype="10" fill="hold" nodeType="withEffect">
                                  <p:stCondLst>
                                    <p:cond delay="0"/>
                                  </p:stCondLst>
                                  <p:childTnLst>
                                    <p:set>
                                      <p:cBhvr>
                                        <p:cTn id="9" dur="1" fill="hold">
                                          <p:stCondLst>
                                            <p:cond delay="0"/>
                                          </p:stCondLst>
                                        </p:cTn>
                                        <p:tgtEl>
                                          <p:spTgt spid="67587"/>
                                        </p:tgtEl>
                                        <p:attrNameLst>
                                          <p:attrName>style.visibility</p:attrName>
                                        </p:attrNameLst>
                                      </p:cBhvr>
                                      <p:to>
                                        <p:strVal val="visible"/>
                                      </p:to>
                                    </p:set>
                                    <p:animEffect transition="in" filter="checkerboard(across)">
                                      <p:cBhvr>
                                        <p:cTn id="10" dur="500"/>
                                        <p:tgtEl>
                                          <p:spTgt spid="6758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7585"/>
                                        </p:tgtEl>
                                        <p:attrNameLst>
                                          <p:attrName>style.visibility</p:attrName>
                                        </p:attrNameLst>
                                      </p:cBhvr>
                                      <p:to>
                                        <p:strVal val="visible"/>
                                      </p:to>
                                    </p:set>
                                    <p:animEffect transition="in" filter="checkerboard(across)">
                                      <p:cBhvr>
                                        <p:cTn id="13" dur="500"/>
                                        <p:tgtEl>
                                          <p:spTgt spid="67585"/>
                                        </p:tgtEl>
                                      </p:cBhvr>
                                    </p:animEffect>
                                  </p:childTnLst>
                                </p:cTn>
                              </p:par>
                              <p:par>
                                <p:cTn id="14" presetID="5" presetClass="entr" presetSubtype="10" fill="hold" nodeType="withEffect">
                                  <p:stCondLst>
                                    <p:cond delay="0"/>
                                  </p:stCondLst>
                                  <p:childTnLst>
                                    <p:set>
                                      <p:cBhvr>
                                        <p:cTn id="15" dur="1" fill="hold">
                                          <p:stCondLst>
                                            <p:cond delay="0"/>
                                          </p:stCondLst>
                                        </p:cTn>
                                        <p:tgtEl>
                                          <p:spTgt spid="67586"/>
                                        </p:tgtEl>
                                        <p:attrNameLst>
                                          <p:attrName>style.visibility</p:attrName>
                                        </p:attrNameLst>
                                      </p:cBhvr>
                                      <p:to>
                                        <p:strVal val="visible"/>
                                      </p:to>
                                    </p:set>
                                    <p:animEffect transition="in" filter="checkerboard(across)">
                                      <p:cBhvr>
                                        <p:cTn id="16" dur="500"/>
                                        <p:tgtEl>
                                          <p:spTgt spid="67586"/>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67588"/>
                                        </p:tgtEl>
                                        <p:attrNameLst>
                                          <p:attrName>style.visibility</p:attrName>
                                        </p:attrNameLst>
                                      </p:cBhvr>
                                      <p:to>
                                        <p:strVal val="visible"/>
                                      </p:to>
                                    </p:set>
                                    <p:animEffect transition="in" filter="checkerboard(across)">
                                      <p:cBhvr>
                                        <p:cTn id="21" dur="500"/>
                                        <p:tgtEl>
                                          <p:spTgt spid="67588"/>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67589"/>
                                        </p:tgtEl>
                                        <p:attrNameLst>
                                          <p:attrName>style.visibility</p:attrName>
                                        </p:attrNameLst>
                                      </p:cBhvr>
                                      <p:to>
                                        <p:strVal val="visible"/>
                                      </p:to>
                                    </p:set>
                                    <p:animEffect transition="in" filter="checkerboard(across)">
                                      <p:cBhvr>
                                        <p:cTn id="26" dur="500"/>
                                        <p:tgtEl>
                                          <p:spTgt spid="67589"/>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67591"/>
                                        </p:tgtEl>
                                        <p:attrNameLst>
                                          <p:attrName>style.visibility</p:attrName>
                                        </p:attrNameLst>
                                      </p:cBhvr>
                                      <p:to>
                                        <p:strVal val="visible"/>
                                      </p:to>
                                    </p:set>
                                    <p:animEffect transition="in" filter="checkerboard(across)">
                                      <p:cBhvr>
                                        <p:cTn id="31" dur="500"/>
                                        <p:tgtEl>
                                          <p:spTgt spid="67591"/>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checkerboard(across)">
                                      <p:cBhvr>
                                        <p:cTn id="36" dur="500"/>
                                        <p:tgtEl>
                                          <p:spTgt spid="10"/>
                                        </p:tgtEl>
                                      </p:cBhvr>
                                    </p:animEffect>
                                  </p:childTnLst>
                                </p:cTn>
                              </p:par>
                              <p:par>
                                <p:cTn id="37" presetID="5" presetClass="entr" presetSubtype="10" fill="hold" nodeType="withEffect">
                                  <p:stCondLst>
                                    <p:cond delay="0"/>
                                  </p:stCondLst>
                                  <p:childTnLst>
                                    <p:set>
                                      <p:cBhvr>
                                        <p:cTn id="38" dur="1" fill="hold">
                                          <p:stCondLst>
                                            <p:cond delay="0"/>
                                          </p:stCondLst>
                                        </p:cTn>
                                        <p:tgtEl>
                                          <p:spTgt spid="67593">
                                            <p:subSp spid="_x0000_s67593"/>
                                          </p:spTgt>
                                        </p:tgtEl>
                                        <p:attrNameLst>
                                          <p:attrName>style.visibility</p:attrName>
                                        </p:attrNameLst>
                                      </p:cBhvr>
                                      <p:to>
                                        <p:strVal val="visible"/>
                                      </p:to>
                                    </p:set>
                                    <p:animEffect transition="in" filter="checkerboard(across)">
                                      <p:cBhvr>
                                        <p:cTn id="39" dur="500"/>
                                        <p:tgtEl>
                                          <p:spTgt spid="67593">
                                            <p:subSp spid="_x0000_s67593"/>
                                          </p:spTgt>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nodeType="clickEffect">
                                  <p:stCondLst>
                                    <p:cond delay="0"/>
                                  </p:stCondLst>
                                  <p:childTnLst>
                                    <p:set>
                                      <p:cBhvr>
                                        <p:cTn id="43" dur="1" fill="hold">
                                          <p:stCondLst>
                                            <p:cond delay="0"/>
                                          </p:stCondLst>
                                        </p:cTn>
                                        <p:tgtEl>
                                          <p:spTgt spid="67594"/>
                                        </p:tgtEl>
                                        <p:attrNameLst>
                                          <p:attrName>style.visibility</p:attrName>
                                        </p:attrNameLst>
                                      </p:cBhvr>
                                      <p:to>
                                        <p:strVal val="visible"/>
                                      </p:to>
                                    </p:set>
                                    <p:animEffect transition="in" filter="checkerboard(across)">
                                      <p:cBhvr>
                                        <p:cTn id="44" dur="500"/>
                                        <p:tgtEl>
                                          <p:spTgt spid="67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5" grpId="0" autoUpdateAnimBg="0"/>
      <p:bldP spid="67585" grpId="1"/>
      <p:bldP spid="6758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0" y="0"/>
            <a:ext cx="9144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fr-FR" sz="3200" b="0"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Ví dụ</a:t>
            </a:r>
            <a:r>
              <a:rPr kumimoji="0" lang="fr-FR"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Cho số phức Z = 4 + j3. Hãy tìm môđun và acgumen của phức Z ; viết phức Z dưới dạng lượng giác và số mũ.</a:t>
            </a:r>
            <a:endParaRPr kumimoji="0" lang="fr-FR" sz="3200" b="0" i="0" u="none" strike="noStrike" cap="none" normalizeH="0" baseline="0" smtClean="0">
              <a:ln>
                <a:noFill/>
              </a:ln>
              <a:solidFill>
                <a:srgbClr val="FF0000"/>
              </a:solidFill>
              <a:effectLst/>
              <a:latin typeface="Arial" pitchFamily="34" charset="0"/>
              <a:cs typeface="Arial" pitchFamily="34" charset="0"/>
            </a:endParaRPr>
          </a:p>
        </p:txBody>
      </p:sp>
      <p:sp>
        <p:nvSpPr>
          <p:cNvPr id="3" name="Rectangle 2"/>
          <p:cNvSpPr/>
          <p:nvPr/>
        </p:nvSpPr>
        <p:spPr>
          <a:xfrm>
            <a:off x="3643306" y="1357298"/>
            <a:ext cx="936475" cy="584775"/>
          </a:xfrm>
          <a:prstGeom prst="rect">
            <a:avLst/>
          </a:prstGeom>
        </p:spPr>
        <p:txBody>
          <a:bodyPr wrap="none">
            <a:spAutoFit/>
          </a:bodyPr>
          <a:lstStyle/>
          <a:p>
            <a:r>
              <a:rPr lang="fr-FR" sz="3200" b="1"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
        <p:nvSpPr>
          <p:cNvPr id="66562" name="Rectangle 2"/>
          <p:cNvSpPr>
            <a:spLocks noChangeArrowheads="1"/>
          </p:cNvSpPr>
          <p:nvPr/>
        </p:nvSpPr>
        <p:spPr bwMode="auto">
          <a:xfrm>
            <a:off x="928662" y="2000240"/>
            <a:ext cx="48577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Mođun và acgumen của Z:</a:t>
            </a:r>
            <a:endParaRPr kumimoji="0" lang="fr-FR" sz="3200" b="0" i="0" u="none" strike="noStrike" cap="none" normalizeH="0" baseline="0" smtClean="0">
              <a:ln>
                <a:noFill/>
              </a:ln>
              <a:solidFill>
                <a:srgbClr val="002060"/>
              </a:solidFill>
              <a:effectLst/>
              <a:latin typeface="Arial" pitchFamily="34" charset="0"/>
              <a:cs typeface="Arial" pitchFamily="34" charset="0"/>
            </a:endParaRPr>
          </a:p>
        </p:txBody>
      </p:sp>
      <p:sp>
        <p:nvSpPr>
          <p:cNvPr id="665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3" name="Object 3"/>
          <p:cNvGraphicFramePr>
            <a:graphicFrameLocks noChangeAspect="1"/>
          </p:cNvGraphicFramePr>
          <p:nvPr/>
        </p:nvGraphicFramePr>
        <p:xfrm>
          <a:off x="1928794" y="2681904"/>
          <a:ext cx="5286412" cy="747096"/>
        </p:xfrm>
        <a:graphic>
          <a:graphicData uri="http://schemas.openxmlformats.org/presentationml/2006/ole">
            <p:oleObj spid="_x0000_s66563" name="Equation" r:id="rId3" imgW="1777229" imgH="253890" progId="Equation.3">
              <p:embed/>
            </p:oleObj>
          </a:graphicData>
        </a:graphic>
      </p:graphicFrame>
      <p:sp>
        <p:nvSpPr>
          <p:cNvPr id="6656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5" name="Object 5"/>
          <p:cNvGraphicFramePr>
            <a:graphicFrameLocks noChangeAspect="1"/>
          </p:cNvGraphicFramePr>
          <p:nvPr/>
        </p:nvGraphicFramePr>
        <p:xfrm>
          <a:off x="2000232" y="3571876"/>
          <a:ext cx="4762343" cy="928694"/>
        </p:xfrm>
        <a:graphic>
          <a:graphicData uri="http://schemas.openxmlformats.org/presentationml/2006/ole">
            <p:oleObj spid="_x0000_s66565" name="Equation" r:id="rId4" imgW="2032000" imgH="393700" progId="Equation.3">
              <p:embed/>
            </p:oleObj>
          </a:graphicData>
        </a:graphic>
      </p:graphicFrame>
      <p:sp>
        <p:nvSpPr>
          <p:cNvPr id="9" name="Rectangle 8"/>
          <p:cNvSpPr/>
          <p:nvPr/>
        </p:nvSpPr>
        <p:spPr>
          <a:xfrm>
            <a:off x="928662" y="4487299"/>
            <a:ext cx="7710765"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 Dạng lượng giác và dạng mũ của số phức Z:</a:t>
            </a:r>
            <a:endParaRPr lang="vi-VN" sz="3200">
              <a:solidFill>
                <a:srgbClr val="002060"/>
              </a:solidFill>
              <a:latin typeface="Times New Roman" pitchFamily="18" charset="0"/>
              <a:cs typeface="Times New Roman" pitchFamily="18" charset="0"/>
            </a:endParaRPr>
          </a:p>
        </p:txBody>
      </p:sp>
      <p:sp>
        <p:nvSpPr>
          <p:cNvPr id="6656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7" name="Object 7"/>
          <p:cNvGraphicFramePr>
            <a:graphicFrameLocks noChangeAspect="1"/>
          </p:cNvGraphicFramePr>
          <p:nvPr/>
        </p:nvGraphicFramePr>
        <p:xfrm>
          <a:off x="2000232" y="5214950"/>
          <a:ext cx="5357850" cy="642942"/>
        </p:xfrm>
        <a:graphic>
          <a:graphicData uri="http://schemas.openxmlformats.org/presentationml/2006/ole">
            <p:oleObj spid="_x0000_s66567" name="Equation" r:id="rId5" imgW="1905000" imgH="228600" progId="Equation.3">
              <p:embed/>
            </p:oleObj>
          </a:graphicData>
        </a:graphic>
      </p:graphicFrame>
      <p:sp>
        <p:nvSpPr>
          <p:cNvPr id="66570"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9" name="Object 9"/>
          <p:cNvGraphicFramePr>
            <a:graphicFrameLocks noChangeAspect="1"/>
          </p:cNvGraphicFramePr>
          <p:nvPr/>
        </p:nvGraphicFramePr>
        <p:xfrm>
          <a:off x="1928794" y="5857892"/>
          <a:ext cx="2500330" cy="714380"/>
        </p:xfrm>
        <a:graphic>
          <a:graphicData uri="http://schemas.openxmlformats.org/presentationml/2006/ole">
            <p:oleObj spid="_x0000_s66569" name="Equation" r:id="rId6" imgW="8001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6561"/>
                                        </p:tgtEl>
                                        <p:attrNameLst>
                                          <p:attrName>style.visibility</p:attrName>
                                        </p:attrNameLst>
                                      </p:cBhvr>
                                      <p:to>
                                        <p:strVal val="visible"/>
                                      </p:to>
                                    </p:set>
                                    <p:animEffect transition="in" filter="checkerboard(across)">
                                      <p:cBhvr>
                                        <p:cTn id="7" dur="500"/>
                                        <p:tgtEl>
                                          <p:spTgt spid="6656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6562"/>
                                        </p:tgtEl>
                                        <p:attrNameLst>
                                          <p:attrName>style.visibility</p:attrName>
                                        </p:attrNameLst>
                                      </p:cBhvr>
                                      <p:to>
                                        <p:strVal val="visible"/>
                                      </p:to>
                                    </p:set>
                                    <p:animEffect transition="in" filter="checkerboard(across)">
                                      <p:cBhvr>
                                        <p:cTn id="17" dur="500"/>
                                        <p:tgtEl>
                                          <p:spTgt spid="66562"/>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6563"/>
                                        </p:tgtEl>
                                        <p:attrNameLst>
                                          <p:attrName>style.visibility</p:attrName>
                                        </p:attrNameLst>
                                      </p:cBhvr>
                                      <p:to>
                                        <p:strVal val="visible"/>
                                      </p:to>
                                    </p:set>
                                    <p:animEffect transition="in" filter="checkerboard(across)">
                                      <p:cBhvr>
                                        <p:cTn id="22" dur="500"/>
                                        <p:tgtEl>
                                          <p:spTgt spid="6656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6565"/>
                                        </p:tgtEl>
                                        <p:attrNameLst>
                                          <p:attrName>style.visibility</p:attrName>
                                        </p:attrNameLst>
                                      </p:cBhvr>
                                      <p:to>
                                        <p:strVal val="visible"/>
                                      </p:to>
                                    </p:set>
                                    <p:animEffect transition="in" filter="checkerboard(across)">
                                      <p:cBhvr>
                                        <p:cTn id="27" dur="500"/>
                                        <p:tgtEl>
                                          <p:spTgt spid="6656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heckerboard(across)">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66567"/>
                                        </p:tgtEl>
                                        <p:attrNameLst>
                                          <p:attrName>style.visibility</p:attrName>
                                        </p:attrNameLst>
                                      </p:cBhvr>
                                      <p:to>
                                        <p:strVal val="visible"/>
                                      </p:to>
                                    </p:set>
                                    <p:animEffect transition="in" filter="checkerboard(across)">
                                      <p:cBhvr>
                                        <p:cTn id="37" dur="500"/>
                                        <p:tgtEl>
                                          <p:spTgt spid="66567"/>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66569"/>
                                        </p:tgtEl>
                                        <p:attrNameLst>
                                          <p:attrName>style.visibility</p:attrName>
                                        </p:attrNameLst>
                                      </p:cBhvr>
                                      <p:to>
                                        <p:strVal val="visible"/>
                                      </p:to>
                                    </p:set>
                                    <p:animEffect transition="in" filter="checkerboard(across)">
                                      <p:cBhvr>
                                        <p:cTn id="42" dur="500"/>
                                        <p:tgtEl>
                                          <p:spTgt spid="66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1" grpId="0"/>
      <p:bldP spid="3" grpId="0"/>
      <p:bldP spid="66562"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71438" y="64778"/>
            <a:ext cx="321467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200" b="0"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Phức liên hợp</a:t>
            </a:r>
            <a:r>
              <a:rPr kumimoji="0" lang="en-US" sz="32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t>
            </a:r>
            <a:r>
              <a:rPr kumimoji="0" lang="en-US" sz="3200" b="1"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69634" name="Rectangle 2"/>
          <p:cNvSpPr>
            <a:spLocks noChangeArrowheads="1"/>
          </p:cNvSpPr>
          <p:nvPr/>
        </p:nvSpPr>
        <p:spPr bwMode="auto">
          <a:xfrm>
            <a:off x="71438" y="636282"/>
            <a:ext cx="892971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Hai phức gọi là liên hợp khi và chỉ khi phần thực của chúng bằng nhau, còn phần ảo thì đối nhau. Phức liên hợp của Z ký hiệu là Z</a:t>
            </a:r>
            <a:r>
              <a:rPr kumimoji="0" lang="en-US"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a:t>
            </a:r>
            <a:r>
              <a:rPr kumimoji="0" lang="en-US"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69635" name="Rectangle 3"/>
          <p:cNvSpPr>
            <a:spLocks noChangeArrowheads="1"/>
          </p:cNvSpPr>
          <p:nvPr/>
        </p:nvSpPr>
        <p:spPr bwMode="auto">
          <a:xfrm>
            <a:off x="500034" y="2214554"/>
            <a:ext cx="635798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Nếu Z = a + jb  thì Z</a:t>
            </a:r>
            <a:r>
              <a:rPr kumimoji="0" lang="en-US" sz="3200" b="0"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a:t>
            </a:r>
            <a:r>
              <a:rPr kumimoji="0" lang="en-US" sz="32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 - jb </a:t>
            </a:r>
            <a:endParaRPr kumimoji="0" lang="en-US" sz="32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6963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36" name="Object 4"/>
          <p:cNvGraphicFramePr>
            <a:graphicFrameLocks noChangeAspect="1"/>
          </p:cNvGraphicFramePr>
          <p:nvPr/>
        </p:nvGraphicFramePr>
        <p:xfrm>
          <a:off x="571472" y="3005056"/>
          <a:ext cx="3723568" cy="566820"/>
        </p:xfrm>
        <a:graphic>
          <a:graphicData uri="http://schemas.openxmlformats.org/presentationml/2006/ole">
            <p:oleObj spid="_x0000_s69636" name="Equation" r:id="rId3" imgW="1358310" imgH="203112" progId="Equation.3">
              <p:embed/>
            </p:oleObj>
          </a:graphicData>
        </a:graphic>
      </p:graphicFrame>
      <p:sp>
        <p:nvSpPr>
          <p:cNvPr id="7" name="Rectangle 6"/>
          <p:cNvSpPr/>
          <p:nvPr/>
        </p:nvSpPr>
        <p:spPr>
          <a:xfrm>
            <a:off x="4286248" y="2987101"/>
            <a:ext cx="617477" cy="584775"/>
          </a:xfrm>
          <a:prstGeom prst="rect">
            <a:avLst/>
          </a:prstGeom>
        </p:spPr>
        <p:txBody>
          <a:bodyPr wrap="none">
            <a:spAutoFit/>
          </a:bodyPr>
          <a:lstStyle/>
          <a:p>
            <a:r>
              <a:rPr lang="en-US" sz="3200" smtClean="0">
                <a:solidFill>
                  <a:srgbClr val="002060"/>
                </a:solidFill>
                <a:latin typeface="Times New Roman" pitchFamily="18" charset="0"/>
                <a:ea typeface="Times New Roman" pitchFamily="18" charset="0"/>
                <a:cs typeface="Times New Roman" pitchFamily="18" charset="0"/>
              </a:rPr>
              <a:t>thì</a:t>
            </a:r>
            <a:endParaRPr lang="vi-VN" sz="3200"/>
          </a:p>
        </p:txBody>
      </p:sp>
      <p:sp>
        <p:nvSpPr>
          <p:cNvPr id="6963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38" name="Object 6"/>
          <p:cNvGraphicFramePr>
            <a:graphicFrameLocks noChangeAspect="1"/>
          </p:cNvGraphicFramePr>
          <p:nvPr/>
        </p:nvGraphicFramePr>
        <p:xfrm>
          <a:off x="4929190" y="2928934"/>
          <a:ext cx="3964808" cy="642942"/>
        </p:xfrm>
        <a:graphic>
          <a:graphicData uri="http://schemas.openxmlformats.org/presentationml/2006/ole">
            <p:oleObj spid="_x0000_s69638" name="Equation" r:id="rId4" imgW="1409700" imgH="228600" progId="Equation.3">
              <p:embed/>
            </p:oleObj>
          </a:graphicData>
        </a:graphic>
      </p:graphicFrame>
      <p:sp>
        <p:nvSpPr>
          <p:cNvPr id="6964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40" name="Object 8"/>
          <p:cNvGraphicFramePr>
            <a:graphicFrameLocks noChangeAspect="1"/>
          </p:cNvGraphicFramePr>
          <p:nvPr/>
        </p:nvGraphicFramePr>
        <p:xfrm>
          <a:off x="2288182" y="3786190"/>
          <a:ext cx="1948609" cy="642942"/>
        </p:xfrm>
        <a:graphic>
          <a:graphicData uri="http://schemas.openxmlformats.org/presentationml/2006/ole">
            <p:oleObj spid="_x0000_s69640" name="Equation" r:id="rId5" imgW="622030" imgH="203112" progId="Equation.3">
              <p:embed/>
            </p:oleObj>
          </a:graphicData>
        </a:graphic>
      </p:graphicFrame>
      <p:sp>
        <p:nvSpPr>
          <p:cNvPr id="12" name="Rectangle 11"/>
          <p:cNvSpPr/>
          <p:nvPr/>
        </p:nvSpPr>
        <p:spPr>
          <a:xfrm>
            <a:off x="4286248" y="3857628"/>
            <a:ext cx="617477" cy="584775"/>
          </a:xfrm>
          <a:prstGeom prst="rect">
            <a:avLst/>
          </a:prstGeom>
        </p:spPr>
        <p:txBody>
          <a:bodyPr wrap="none">
            <a:spAutoFit/>
          </a:bodyPr>
          <a:lstStyle/>
          <a:p>
            <a:r>
              <a:rPr lang="en-US" sz="3200" smtClean="0">
                <a:solidFill>
                  <a:srgbClr val="002060"/>
                </a:solidFill>
                <a:latin typeface="Times New Roman" pitchFamily="18" charset="0"/>
                <a:ea typeface="Times New Roman" pitchFamily="18" charset="0"/>
                <a:cs typeface="Times New Roman" pitchFamily="18" charset="0"/>
              </a:rPr>
              <a:t>thì</a:t>
            </a:r>
            <a:endParaRPr lang="vi-VN" sz="3200"/>
          </a:p>
        </p:txBody>
      </p:sp>
      <p:sp>
        <p:nvSpPr>
          <p:cNvPr id="69643"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42" name="Object 10"/>
          <p:cNvGraphicFramePr>
            <a:graphicFrameLocks noChangeAspect="1"/>
          </p:cNvGraphicFramePr>
          <p:nvPr/>
        </p:nvGraphicFramePr>
        <p:xfrm>
          <a:off x="4929190" y="3786190"/>
          <a:ext cx="2304699" cy="642942"/>
        </p:xfrm>
        <a:graphic>
          <a:graphicData uri="http://schemas.openxmlformats.org/presentationml/2006/ole">
            <p:oleObj spid="_x0000_s69642" name="Equation" r:id="rId6" imgW="736600" imgH="203200" progId="Equation.3">
              <p:embed/>
            </p:oleObj>
          </a:graphicData>
        </a:graphic>
      </p:graphicFrame>
      <p:sp>
        <p:nvSpPr>
          <p:cNvPr id="69644" name="Rectangle 12"/>
          <p:cNvSpPr>
            <a:spLocks noChangeArrowheads="1"/>
          </p:cNvSpPr>
          <p:nvPr/>
        </p:nvSpPr>
        <p:spPr bwMode="auto">
          <a:xfrm>
            <a:off x="0" y="4429132"/>
            <a:ext cx="9001156"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0000"/>
                </a:solidFill>
                <a:effectLst/>
                <a:latin typeface="VNI-Times" pitchFamily="2" charset="0"/>
                <a:ea typeface="Times New Roman" pitchFamily="18" charset="0"/>
                <a:cs typeface="Times New Roman" pitchFamily="18" charset="0"/>
              </a:rPr>
              <a:t>Ví dụ</a:t>
            </a: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Tìm phöùc lieân hôïp cuûa caùc phöùc sau ñaây:</a:t>
            </a:r>
            <a:endParaRPr kumimoji="0" lang="vi-VN" sz="28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Z</a:t>
            </a:r>
            <a:r>
              <a:rPr kumimoji="0" lang="en-US" sz="2800" b="0" i="0" u="none" strike="noStrike" cap="none" normalizeH="0" baseline="-30000" smtClean="0">
                <a:ln>
                  <a:noFill/>
                </a:ln>
                <a:solidFill>
                  <a:srgbClr val="FF0000"/>
                </a:solidFill>
                <a:effectLst/>
                <a:latin typeface="VNI-Times" pitchFamily="2" charset="0"/>
                <a:ea typeface="Times New Roman" pitchFamily="18" charset="0"/>
                <a:cs typeface="Times New Roman" pitchFamily="18" charset="0"/>
              </a:rPr>
              <a:t>1</a:t>
            </a: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 -3 + j5 ;  Z</a:t>
            </a:r>
            <a:r>
              <a:rPr kumimoji="0" lang="en-US" sz="2800" b="0" i="0" u="none" strike="noStrike" cap="none" normalizeH="0" baseline="-30000" smtClean="0">
                <a:ln>
                  <a:noFill/>
                </a:ln>
                <a:solidFill>
                  <a:srgbClr val="FF0000"/>
                </a:solidFill>
                <a:effectLst/>
                <a:latin typeface="VNI-Times" pitchFamily="2" charset="0"/>
                <a:ea typeface="Times New Roman" pitchFamily="18" charset="0"/>
                <a:cs typeface="Times New Roman" pitchFamily="18" charset="0"/>
              </a:rPr>
              <a:t>2 </a:t>
            </a: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5(cos30</a:t>
            </a:r>
            <a:r>
              <a:rPr kumimoji="0" lang="en-US" sz="2800" b="0" i="0" u="none" strike="noStrike" cap="none" normalizeH="0" baseline="30000" smtClean="0">
                <a:ln>
                  <a:noFill/>
                </a:ln>
                <a:solidFill>
                  <a:srgbClr val="FF0000"/>
                </a:solidFill>
                <a:effectLst/>
                <a:latin typeface="VNI-Times" pitchFamily="2" charset="0"/>
                <a:ea typeface="Times New Roman" pitchFamily="18" charset="0"/>
                <a:cs typeface="Times New Roman" pitchFamily="18" charset="0"/>
              </a:rPr>
              <a:t>0</a:t>
            </a: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jsin30</a:t>
            </a:r>
            <a:r>
              <a:rPr kumimoji="0" lang="en-US" sz="2800" b="0" i="0" u="none" strike="noStrike" cap="none" normalizeH="0" baseline="30000" smtClean="0">
                <a:ln>
                  <a:noFill/>
                </a:ln>
                <a:solidFill>
                  <a:srgbClr val="FF0000"/>
                </a:solidFill>
                <a:effectLst/>
                <a:latin typeface="VNI-Times" pitchFamily="2" charset="0"/>
                <a:ea typeface="Times New Roman" pitchFamily="18" charset="0"/>
                <a:cs typeface="Times New Roman" pitchFamily="18" charset="0"/>
              </a:rPr>
              <a:t>0</a:t>
            </a:r>
            <a:r>
              <a:rPr kumimoji="0" lang="en-US" sz="28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a:t>
            </a:r>
            <a:endParaRPr kumimoji="0" lang="en-US" sz="2800" b="0" i="0" u="none" strike="noStrike" cap="none" normalizeH="0" baseline="0" smtClean="0">
              <a:ln>
                <a:noFill/>
              </a:ln>
              <a:solidFill>
                <a:srgbClr val="FF0000"/>
              </a:solidFill>
              <a:effectLst/>
              <a:latin typeface="VNI-Times" pitchFamily="2" charset="0"/>
              <a:cs typeface="Times New Roman" pitchFamily="18" charset="0"/>
            </a:endParaRPr>
          </a:p>
        </p:txBody>
      </p:sp>
      <p:sp>
        <p:nvSpPr>
          <p:cNvPr id="69645" name="Rectangle 13"/>
          <p:cNvSpPr>
            <a:spLocks noChangeArrowheads="1"/>
          </p:cNvSpPr>
          <p:nvPr/>
        </p:nvSpPr>
        <p:spPr bwMode="auto">
          <a:xfrm>
            <a:off x="-71470" y="6130373"/>
            <a:ext cx="364333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-3 - j5 ;</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69647" name="Rectangle 1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46" name="Object 14"/>
          <p:cNvGraphicFramePr>
            <a:graphicFrameLocks noChangeAspect="1"/>
          </p:cNvGraphicFramePr>
          <p:nvPr/>
        </p:nvGraphicFramePr>
        <p:xfrm>
          <a:off x="2511264" y="5918221"/>
          <a:ext cx="6632736" cy="1011241"/>
        </p:xfrm>
        <a:graphic>
          <a:graphicData uri="http://schemas.openxmlformats.org/presentationml/2006/ole">
            <p:oleObj spid="_x0000_s69646" name="Equation" r:id="rId7" imgW="3352800" imgH="508000" progId="Equation.3">
              <p:embed/>
            </p:oleObj>
          </a:graphicData>
        </a:graphic>
      </p:graphicFrame>
      <p:sp>
        <p:nvSpPr>
          <p:cNvPr id="19" name="Rectangle 18"/>
          <p:cNvSpPr/>
          <p:nvPr/>
        </p:nvSpPr>
        <p:spPr>
          <a:xfrm>
            <a:off x="3643306" y="5429264"/>
            <a:ext cx="936475" cy="584775"/>
          </a:xfrm>
          <a:prstGeom prst="rect">
            <a:avLst/>
          </a:prstGeom>
        </p:spPr>
        <p:txBody>
          <a:bodyPr wrap="none">
            <a:spAutoFit/>
          </a:bodyPr>
          <a:lstStyle/>
          <a:p>
            <a:r>
              <a:rPr lang="fr-FR" sz="3200" b="1"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3"/>
                                        </p:tgtEl>
                                        <p:attrNameLst>
                                          <p:attrName>style.visibility</p:attrName>
                                        </p:attrNameLst>
                                      </p:cBhvr>
                                      <p:to>
                                        <p:strVal val="visible"/>
                                      </p:to>
                                    </p:set>
                                    <p:animEffect transition="in" filter="checkerboard(across)">
                                      <p:cBhvr>
                                        <p:cTn id="7" dur="500"/>
                                        <p:tgtEl>
                                          <p:spTgt spid="696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9634"/>
                                        </p:tgtEl>
                                        <p:attrNameLst>
                                          <p:attrName>style.visibility</p:attrName>
                                        </p:attrNameLst>
                                      </p:cBhvr>
                                      <p:to>
                                        <p:strVal val="visible"/>
                                      </p:to>
                                    </p:set>
                                    <p:animEffect transition="in" filter="checkerboard(across)">
                                      <p:cBhvr>
                                        <p:cTn id="12" dur="500"/>
                                        <p:tgtEl>
                                          <p:spTgt spid="6963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9635"/>
                                        </p:tgtEl>
                                        <p:attrNameLst>
                                          <p:attrName>style.visibility</p:attrName>
                                        </p:attrNameLst>
                                      </p:cBhvr>
                                      <p:to>
                                        <p:strVal val="visible"/>
                                      </p:to>
                                    </p:set>
                                    <p:animEffect transition="in" filter="checkerboard(across)">
                                      <p:cBhvr>
                                        <p:cTn id="17" dur="500"/>
                                        <p:tgtEl>
                                          <p:spTgt spid="6963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9636"/>
                                        </p:tgtEl>
                                        <p:attrNameLst>
                                          <p:attrName>style.visibility</p:attrName>
                                        </p:attrNameLst>
                                      </p:cBhvr>
                                      <p:to>
                                        <p:strVal val="visible"/>
                                      </p:to>
                                    </p:set>
                                    <p:animEffect transition="in" filter="checkerboard(across)">
                                      <p:cBhvr>
                                        <p:cTn id="22" dur="500"/>
                                        <p:tgtEl>
                                          <p:spTgt spid="69636"/>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par>
                                <p:cTn id="26" presetID="5" presetClass="entr" presetSubtype="10" fill="hold" nodeType="withEffect">
                                  <p:stCondLst>
                                    <p:cond delay="0"/>
                                  </p:stCondLst>
                                  <p:childTnLst>
                                    <p:set>
                                      <p:cBhvr>
                                        <p:cTn id="27" dur="1" fill="hold">
                                          <p:stCondLst>
                                            <p:cond delay="0"/>
                                          </p:stCondLst>
                                        </p:cTn>
                                        <p:tgtEl>
                                          <p:spTgt spid="69638"/>
                                        </p:tgtEl>
                                        <p:attrNameLst>
                                          <p:attrName>style.visibility</p:attrName>
                                        </p:attrNameLst>
                                      </p:cBhvr>
                                      <p:to>
                                        <p:strVal val="visible"/>
                                      </p:to>
                                    </p:set>
                                    <p:animEffect transition="in" filter="checkerboard(across)">
                                      <p:cBhvr>
                                        <p:cTn id="28" dur="500"/>
                                        <p:tgtEl>
                                          <p:spTgt spid="6963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69640"/>
                                        </p:tgtEl>
                                        <p:attrNameLst>
                                          <p:attrName>style.visibility</p:attrName>
                                        </p:attrNameLst>
                                      </p:cBhvr>
                                      <p:to>
                                        <p:strVal val="visible"/>
                                      </p:to>
                                    </p:set>
                                    <p:animEffect transition="in" filter="checkerboard(across)">
                                      <p:cBhvr>
                                        <p:cTn id="33" dur="500"/>
                                        <p:tgtEl>
                                          <p:spTgt spid="69640"/>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across)">
                                      <p:cBhvr>
                                        <p:cTn id="36" dur="500"/>
                                        <p:tgtEl>
                                          <p:spTgt spid="12"/>
                                        </p:tgtEl>
                                      </p:cBhvr>
                                    </p:animEffect>
                                  </p:childTnLst>
                                </p:cTn>
                              </p:par>
                              <p:par>
                                <p:cTn id="37" presetID="5" presetClass="entr" presetSubtype="10" fill="hold" nodeType="withEffect">
                                  <p:stCondLst>
                                    <p:cond delay="0"/>
                                  </p:stCondLst>
                                  <p:childTnLst>
                                    <p:set>
                                      <p:cBhvr>
                                        <p:cTn id="38" dur="1" fill="hold">
                                          <p:stCondLst>
                                            <p:cond delay="0"/>
                                          </p:stCondLst>
                                        </p:cTn>
                                        <p:tgtEl>
                                          <p:spTgt spid="69642"/>
                                        </p:tgtEl>
                                        <p:attrNameLst>
                                          <p:attrName>style.visibility</p:attrName>
                                        </p:attrNameLst>
                                      </p:cBhvr>
                                      <p:to>
                                        <p:strVal val="visible"/>
                                      </p:to>
                                    </p:set>
                                    <p:animEffect transition="in" filter="checkerboard(across)">
                                      <p:cBhvr>
                                        <p:cTn id="39" dur="500"/>
                                        <p:tgtEl>
                                          <p:spTgt spid="69642"/>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69644"/>
                                        </p:tgtEl>
                                        <p:attrNameLst>
                                          <p:attrName>style.visibility</p:attrName>
                                        </p:attrNameLst>
                                      </p:cBhvr>
                                      <p:to>
                                        <p:strVal val="visible"/>
                                      </p:to>
                                    </p:set>
                                    <p:animEffect transition="in" filter="checkerboard(across)">
                                      <p:cBhvr>
                                        <p:cTn id="44" dur="500"/>
                                        <p:tgtEl>
                                          <p:spTgt spid="69644"/>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heckerboard(across)">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69645"/>
                                        </p:tgtEl>
                                        <p:attrNameLst>
                                          <p:attrName>style.visibility</p:attrName>
                                        </p:attrNameLst>
                                      </p:cBhvr>
                                      <p:to>
                                        <p:strVal val="visible"/>
                                      </p:to>
                                    </p:set>
                                    <p:animEffect transition="in" filter="checkerboard(across)">
                                      <p:cBhvr>
                                        <p:cTn id="54" dur="500"/>
                                        <p:tgtEl>
                                          <p:spTgt spid="69645"/>
                                        </p:tgtEl>
                                      </p:cBhvr>
                                    </p:animEffec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nodeType="clickEffect">
                                  <p:stCondLst>
                                    <p:cond delay="0"/>
                                  </p:stCondLst>
                                  <p:childTnLst>
                                    <p:set>
                                      <p:cBhvr>
                                        <p:cTn id="58" dur="1" fill="hold">
                                          <p:stCondLst>
                                            <p:cond delay="0"/>
                                          </p:stCondLst>
                                        </p:cTn>
                                        <p:tgtEl>
                                          <p:spTgt spid="69646"/>
                                        </p:tgtEl>
                                        <p:attrNameLst>
                                          <p:attrName>style.visibility</p:attrName>
                                        </p:attrNameLst>
                                      </p:cBhvr>
                                      <p:to>
                                        <p:strVal val="visible"/>
                                      </p:to>
                                    </p:set>
                                    <p:animEffect transition="in" filter="checkerboard(across)">
                                      <p:cBhvr>
                                        <p:cTn id="59" dur="500"/>
                                        <p:tgtEl>
                                          <p:spTgt spid="69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3" grpId="0"/>
      <p:bldP spid="69634" grpId="0"/>
      <p:bldP spid="69635" grpId="0"/>
      <p:bldP spid="7" grpId="0"/>
      <p:bldP spid="12" grpId="0"/>
      <p:bldP spid="69644" grpId="0"/>
      <p:bldP spid="69645" grpId="0"/>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85852" y="-24"/>
            <a:ext cx="6215106" cy="646331"/>
          </a:xfrm>
          <a:prstGeom prst="rect">
            <a:avLst/>
          </a:prstGeom>
          <a:noFill/>
        </p:spPr>
        <p:txBody>
          <a:bodyPr wrap="square" rtlCol="0">
            <a:spAutoFit/>
          </a:bodyPr>
          <a:lstStyle/>
          <a:p>
            <a:pPr algn="ctr"/>
            <a:r>
              <a:rPr lang="en-US" sz="3600" b="1" smtClean="0">
                <a:solidFill>
                  <a:srgbClr val="7030A0"/>
                </a:solidFill>
                <a:latin typeface="Times New Roman" pitchFamily="18" charset="0"/>
                <a:cs typeface="Times New Roman" pitchFamily="18" charset="0"/>
              </a:rPr>
              <a:t>Các phép tính về số phức</a:t>
            </a:r>
            <a:endParaRPr lang="vi-VN" sz="3600" b="1">
              <a:solidFill>
                <a:srgbClr val="7030A0"/>
              </a:solidFill>
              <a:latin typeface="Times New Roman" pitchFamily="18" charset="0"/>
              <a:cs typeface="Times New Roman" pitchFamily="18" charset="0"/>
            </a:endParaRPr>
          </a:p>
        </p:txBody>
      </p:sp>
      <p:sp>
        <p:nvSpPr>
          <p:cNvPr id="70657" name="Rectangle 1"/>
          <p:cNvSpPr>
            <a:spLocks noChangeArrowheads="1"/>
          </p:cNvSpPr>
          <p:nvPr/>
        </p:nvSpPr>
        <p:spPr bwMode="auto">
          <a:xfrm>
            <a:off x="71438" y="667764"/>
            <a:ext cx="878684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r>
              <a:rPr kumimoji="0" lang="en-US" sz="3200" b="0" i="0" u="sng" strike="noStrike" cap="none" normalizeH="0" baseline="0" smtClean="0">
                <a:ln>
                  <a:noFill/>
                </a:ln>
                <a:solidFill>
                  <a:srgbClr val="002060"/>
                </a:solidFill>
                <a:effectLst/>
                <a:latin typeface="VNI-Times" pitchFamily="2" charset="0"/>
                <a:ea typeface="Times New Roman" pitchFamily="18" charset="0"/>
                <a:cs typeface="Times New Roman" pitchFamily="18" charset="0"/>
              </a:rPr>
              <a:t>Cộng </a:t>
            </a:r>
            <a:r>
              <a:rPr kumimoji="0" lang="en-US" sz="3200" b="0" i="0" u="sng"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các</a:t>
            </a:r>
            <a:r>
              <a:rPr kumimoji="0" lang="en-US" sz="3200" b="0" i="0" u="sng"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phức</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Quy taéc: coäng caùc phaàn  thöïc vôùi nhau, coäng caùc phaàn aûo vôùi nhau.</a:t>
            </a:r>
            <a:endParaRPr kumimoji="0" lang="vi-VN" sz="32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Toång cuûa chuùng  Z =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3200" smtClean="0">
                <a:solidFill>
                  <a:srgbClr val="002060"/>
                </a:solidFill>
                <a:latin typeface="VNI-Times" pitchFamily="2"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 + jb</a:t>
            </a:r>
            <a:endParaRPr kumimoji="0" lang="en-US" sz="3200" b="0" i="0" u="none" strike="noStrike" cap="none" normalizeH="0" baseline="0" smtClean="0">
              <a:ln>
                <a:noFill/>
              </a:ln>
              <a:solidFill>
                <a:srgbClr val="002060"/>
              </a:solidFill>
              <a:effectLst/>
              <a:latin typeface="VNI-Times" pitchFamily="2" charset="0"/>
              <a:cs typeface="Times New Roman" pitchFamily="18" charset="0"/>
            </a:endParaRPr>
          </a:p>
        </p:txBody>
      </p:sp>
      <p:sp>
        <p:nvSpPr>
          <p:cNvPr id="4" name="Rectangle 1"/>
          <p:cNvSpPr>
            <a:spLocks noChangeArrowheads="1"/>
          </p:cNvSpPr>
          <p:nvPr/>
        </p:nvSpPr>
        <p:spPr bwMode="auto">
          <a:xfrm>
            <a:off x="142844" y="3668160"/>
            <a:ext cx="878684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r>
              <a:rPr lang="en-US" sz="3200" u="sng" smtClean="0">
                <a:solidFill>
                  <a:srgbClr val="002060"/>
                </a:solidFill>
                <a:latin typeface="VNI-Times" pitchFamily="2" charset="0"/>
                <a:ea typeface="Times New Roman" pitchFamily="18" charset="0"/>
                <a:cs typeface="Times New Roman" pitchFamily="18" charset="0"/>
              </a:rPr>
              <a:t>Trừ</a:t>
            </a:r>
            <a:r>
              <a:rPr kumimoji="0" lang="en-US" sz="3200" b="0" i="0" u="sng"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r>
              <a:rPr kumimoji="0" lang="en-US" sz="3200" b="0" i="0" u="sng"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các</a:t>
            </a:r>
            <a:r>
              <a:rPr kumimoji="0" lang="en-US" sz="3200" b="0" i="0" u="sng"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phức</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Quy taéc: trừ caùc phaàn  thöïc vôùi nhau, trừ caùc phaàn aûo vôùi nhau.</a:t>
            </a:r>
            <a:endParaRPr kumimoji="0" lang="vi-VN" sz="32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3200" smtClean="0">
                <a:solidFill>
                  <a:srgbClr val="002060"/>
                </a:solidFill>
                <a:latin typeface="VNI-Times" pitchFamily="2" charset="0"/>
                <a:ea typeface="Times New Roman" pitchFamily="18" charset="0"/>
                <a:cs typeface="Times New Roman" pitchFamily="18" charset="0"/>
              </a:rPr>
              <a:t>Hiệu</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cuûa chuùng  Z =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a</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j(b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a:t>
            </a:r>
            <a:r>
              <a:rPr lang="en-US" sz="3200" smtClean="0">
                <a:solidFill>
                  <a:srgbClr val="002060"/>
                </a:solidFill>
                <a:latin typeface="VNI-Times" pitchFamily="2" charset="0"/>
                <a:ea typeface="Times New Roman" pitchFamily="18" charset="0"/>
                <a:cs typeface="Times New Roman" pitchFamily="18" charset="0"/>
              </a:rPr>
              <a:t>-</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b</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2</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lang="en-US" sz="3200" smtClean="0">
                <a:solidFill>
                  <a:srgbClr val="002060"/>
                </a:solidFill>
                <a:latin typeface="VNI-Times" pitchFamily="2" charset="0"/>
                <a:ea typeface="Times New Roman" pitchFamily="18" charset="0"/>
                <a:cs typeface="Times New Roman" pitchFamily="18" charset="0"/>
              </a:rPr>
              <a:t>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 + jb</a:t>
            </a:r>
            <a:endParaRPr kumimoji="0" lang="en-US" sz="3200" b="0" i="0" u="none" strike="noStrike" cap="none" normalizeH="0" baseline="0" smtClean="0">
              <a:ln>
                <a:noFill/>
              </a:ln>
              <a:solidFill>
                <a:srgbClr val="002060"/>
              </a:solidFill>
              <a:effectLst/>
              <a:latin typeface="VNI-Times" pitchFamily="2"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0657"/>
                                        </p:tgtEl>
                                        <p:attrNameLst>
                                          <p:attrName>style.visibility</p:attrName>
                                        </p:attrNameLst>
                                      </p:cBhvr>
                                      <p:to>
                                        <p:strVal val="visible"/>
                                      </p:to>
                                    </p:set>
                                    <p:animEffect transition="in" filter="checkerboard(across)">
                                      <p:cBhvr>
                                        <p:cTn id="12" dur="500"/>
                                        <p:tgtEl>
                                          <p:spTgt spid="7065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0657"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71414"/>
            <a:ext cx="6986208" cy="584775"/>
          </a:xfrm>
          <a:prstGeom prst="rect">
            <a:avLst/>
          </a:prstGeom>
        </p:spPr>
        <p:txBody>
          <a:bodyPr wrap="none">
            <a:spAutoFit/>
          </a:bodyPr>
          <a:lstStyle/>
          <a:p>
            <a:r>
              <a:rPr lang="en-US" sz="3200" u="sng" smtClean="0">
                <a:solidFill>
                  <a:srgbClr val="002060"/>
                </a:solidFill>
                <a:latin typeface="VNI-Times" pitchFamily="2" charset="0"/>
              </a:rPr>
              <a:t>VD</a:t>
            </a:r>
            <a:r>
              <a:rPr lang="en-US" sz="3200" smtClean="0">
                <a:solidFill>
                  <a:srgbClr val="002060"/>
                </a:solidFill>
                <a:latin typeface="VNI-Times" pitchFamily="2" charset="0"/>
              </a:rPr>
              <a:t>: Tìm toång vaø hieäu caùc phöùc sau ñaây</a:t>
            </a:r>
            <a:endParaRPr lang="vi-VN" sz="3200">
              <a:solidFill>
                <a:srgbClr val="002060"/>
              </a:solidFill>
            </a:endParaRPr>
          </a:p>
        </p:txBody>
      </p:sp>
      <p:sp>
        <p:nvSpPr>
          <p:cNvPr id="3" name="Rectangle 2"/>
          <p:cNvSpPr/>
          <p:nvPr/>
        </p:nvSpPr>
        <p:spPr>
          <a:xfrm>
            <a:off x="1928794" y="642918"/>
            <a:ext cx="3780202"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Z</a:t>
            </a:r>
            <a:r>
              <a:rPr lang="en-US" sz="3200" baseline="-25000" smtClean="0">
                <a:solidFill>
                  <a:srgbClr val="002060"/>
                </a:solidFill>
                <a:latin typeface="Times New Roman" pitchFamily="18" charset="0"/>
                <a:cs typeface="Times New Roman" pitchFamily="18" charset="0"/>
              </a:rPr>
              <a:t>1 </a:t>
            </a:r>
            <a:r>
              <a:rPr lang="en-US" sz="3200" smtClean="0">
                <a:solidFill>
                  <a:srgbClr val="002060"/>
                </a:solidFill>
                <a:latin typeface="Times New Roman" pitchFamily="18" charset="0"/>
                <a:cs typeface="Times New Roman" pitchFamily="18" charset="0"/>
              </a:rPr>
              <a:t>= (3 + j3) + (5 - j6)</a:t>
            </a:r>
            <a:endParaRPr lang="vi-VN" sz="3200">
              <a:solidFill>
                <a:srgbClr val="002060"/>
              </a:solidFill>
              <a:latin typeface="Times New Roman" pitchFamily="18" charset="0"/>
              <a:cs typeface="Times New Roman" pitchFamily="18" charset="0"/>
            </a:endParaRPr>
          </a:p>
        </p:txBody>
      </p:sp>
      <p:sp>
        <p:nvSpPr>
          <p:cNvPr id="4" name="Rectangle 3"/>
          <p:cNvSpPr/>
          <p:nvPr/>
        </p:nvSpPr>
        <p:spPr>
          <a:xfrm>
            <a:off x="1928794" y="1272589"/>
            <a:ext cx="4506362"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Z</a:t>
            </a:r>
            <a:r>
              <a:rPr lang="en-US" sz="3200" baseline="-25000" smtClean="0">
                <a:solidFill>
                  <a:srgbClr val="002060"/>
                </a:solidFill>
                <a:latin typeface="Times New Roman" pitchFamily="18" charset="0"/>
                <a:cs typeface="Times New Roman" pitchFamily="18" charset="0"/>
              </a:rPr>
              <a:t>2 </a:t>
            </a:r>
            <a:r>
              <a:rPr lang="en-US" sz="3200" smtClean="0">
                <a:solidFill>
                  <a:srgbClr val="002060"/>
                </a:solidFill>
                <a:latin typeface="Times New Roman" pitchFamily="18" charset="0"/>
                <a:cs typeface="Times New Roman" pitchFamily="18" charset="0"/>
              </a:rPr>
              <a:t>= (80 + j90) - (50 - j30)</a:t>
            </a:r>
            <a:endParaRPr lang="vi-VN" sz="3200">
              <a:solidFill>
                <a:srgbClr val="002060"/>
              </a:solidFill>
              <a:latin typeface="Times New Roman" pitchFamily="18" charset="0"/>
              <a:cs typeface="Times New Roman" pitchFamily="18" charset="0"/>
            </a:endParaRPr>
          </a:p>
        </p:txBody>
      </p:sp>
      <p:sp>
        <p:nvSpPr>
          <p:cNvPr id="716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1681" name="Object 1"/>
          <p:cNvGraphicFramePr>
            <a:graphicFrameLocks noChangeAspect="1"/>
          </p:cNvGraphicFramePr>
          <p:nvPr/>
        </p:nvGraphicFramePr>
        <p:xfrm>
          <a:off x="2000232" y="1785926"/>
          <a:ext cx="3878063" cy="714380"/>
        </p:xfrm>
        <a:graphic>
          <a:graphicData uri="http://schemas.openxmlformats.org/presentationml/2006/ole">
            <p:oleObj spid="_x0000_s71681" name="Equation" r:id="rId3" imgW="1447172" imgH="266584" progId="Equation.3">
              <p:embed/>
            </p:oleObj>
          </a:graphicData>
        </a:graphic>
      </p:graphicFrame>
      <p:sp>
        <p:nvSpPr>
          <p:cNvPr id="7" name="Rectangle 6"/>
          <p:cNvSpPr/>
          <p:nvPr/>
        </p:nvSpPr>
        <p:spPr>
          <a:xfrm>
            <a:off x="3571868" y="2357430"/>
            <a:ext cx="891591" cy="584775"/>
          </a:xfrm>
          <a:prstGeom prst="rect">
            <a:avLst/>
          </a:prstGeom>
        </p:spPr>
        <p:txBody>
          <a:bodyPr wrap="none">
            <a:spAutoFit/>
          </a:bodyPr>
          <a:lstStyle/>
          <a:p>
            <a:r>
              <a:rPr lang="en-US" sz="3200"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
        <p:nvSpPr>
          <p:cNvPr id="71683" name="Rectangle 3"/>
          <p:cNvSpPr>
            <a:spLocks noChangeArrowheads="1"/>
          </p:cNvSpPr>
          <p:nvPr/>
        </p:nvSpPr>
        <p:spPr bwMode="auto">
          <a:xfrm>
            <a:off x="1785950" y="2928934"/>
            <a:ext cx="657226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914400" algn="l"/>
                <a:tab pos="2286000" algn="l"/>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Z</a:t>
            </a:r>
            <a:r>
              <a:rPr kumimoji="0" lang="en-US" sz="32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1 </a:t>
            </a: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(3 + 5) + j(3 - 6) = 8 - 3j</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9" name="Rectangle 8"/>
          <p:cNvSpPr/>
          <p:nvPr/>
        </p:nvSpPr>
        <p:spPr>
          <a:xfrm>
            <a:off x="1785918" y="3571876"/>
            <a:ext cx="6498895"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Z</a:t>
            </a:r>
            <a:r>
              <a:rPr lang="en-US" sz="3200" baseline="-25000" smtClean="0">
                <a:solidFill>
                  <a:srgbClr val="002060"/>
                </a:solidFill>
                <a:latin typeface="Times New Roman" pitchFamily="18" charset="0"/>
                <a:cs typeface="Times New Roman" pitchFamily="18" charset="0"/>
              </a:rPr>
              <a:t>2 </a:t>
            </a:r>
            <a:r>
              <a:rPr lang="en-US" sz="3200" smtClean="0">
                <a:solidFill>
                  <a:srgbClr val="002060"/>
                </a:solidFill>
                <a:latin typeface="Times New Roman" pitchFamily="18" charset="0"/>
                <a:cs typeface="Times New Roman" pitchFamily="18" charset="0"/>
              </a:rPr>
              <a:t>= (80 - 50) + j(90 + 30) = 30 + j120</a:t>
            </a:r>
            <a:endParaRPr lang="vi-VN" sz="3200">
              <a:solidFill>
                <a:srgbClr val="002060"/>
              </a:solidFill>
              <a:latin typeface="Times New Roman" pitchFamily="18" charset="0"/>
              <a:cs typeface="Times New Roman" pitchFamily="18" charset="0"/>
            </a:endParaRPr>
          </a:p>
        </p:txBody>
      </p:sp>
      <p:sp>
        <p:nvSpPr>
          <p:cNvPr id="7168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1684" name="Object 4"/>
          <p:cNvGraphicFramePr>
            <a:graphicFrameLocks noChangeAspect="1"/>
          </p:cNvGraphicFramePr>
          <p:nvPr/>
        </p:nvGraphicFramePr>
        <p:xfrm>
          <a:off x="1071538" y="4286256"/>
          <a:ext cx="7463010" cy="642942"/>
        </p:xfrm>
        <a:graphic>
          <a:graphicData uri="http://schemas.openxmlformats.org/presentationml/2006/ole">
            <p:oleObj spid="_x0000_s71684" name="Equation" r:id="rId4" imgW="2908300" imgH="254000" progId="Equation.3">
              <p:embed/>
            </p:oleObj>
          </a:graphicData>
        </a:graphic>
      </p:graphicFrame>
      <p:sp>
        <p:nvSpPr>
          <p:cNvPr id="7168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1686" name="Object 6"/>
          <p:cNvGraphicFramePr>
            <a:graphicFrameLocks noChangeAspect="1"/>
          </p:cNvGraphicFramePr>
          <p:nvPr/>
        </p:nvGraphicFramePr>
        <p:xfrm>
          <a:off x="928662" y="4929198"/>
          <a:ext cx="7951321" cy="642942"/>
        </p:xfrm>
        <a:graphic>
          <a:graphicData uri="http://schemas.openxmlformats.org/presentationml/2006/ole">
            <p:oleObj spid="_x0000_s71686" name="Equation" r:id="rId5" imgW="3098800" imgH="254000" progId="Equation.3">
              <p:embed/>
            </p:oleObj>
          </a:graphicData>
        </a:graphic>
      </p:graphicFrame>
      <p:sp>
        <p:nvSpPr>
          <p:cNvPr id="7168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1688" name="Object 8"/>
          <p:cNvGraphicFramePr>
            <a:graphicFrameLocks noChangeAspect="1"/>
          </p:cNvGraphicFramePr>
          <p:nvPr/>
        </p:nvGraphicFramePr>
        <p:xfrm>
          <a:off x="0" y="5869964"/>
          <a:ext cx="9144032" cy="559431"/>
        </p:xfrm>
        <a:graphic>
          <a:graphicData uri="http://schemas.openxmlformats.org/presentationml/2006/ole">
            <p:oleObj spid="_x0000_s71688" name="Equation" r:id="rId6" imgW="4356100" imgH="266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par>
                                <p:cTn id="14" presetID="5" presetClass="entr" presetSubtype="10" fill="hold" nodeType="withEffect">
                                  <p:stCondLst>
                                    <p:cond delay="0"/>
                                  </p:stCondLst>
                                  <p:childTnLst>
                                    <p:set>
                                      <p:cBhvr>
                                        <p:cTn id="15" dur="1" fill="hold">
                                          <p:stCondLst>
                                            <p:cond delay="0"/>
                                          </p:stCondLst>
                                        </p:cTn>
                                        <p:tgtEl>
                                          <p:spTgt spid="71681"/>
                                        </p:tgtEl>
                                        <p:attrNameLst>
                                          <p:attrName>style.visibility</p:attrName>
                                        </p:attrNameLst>
                                      </p:cBhvr>
                                      <p:to>
                                        <p:strVal val="visible"/>
                                      </p:to>
                                    </p:set>
                                    <p:animEffect transition="in" filter="checkerboard(across)">
                                      <p:cBhvr>
                                        <p:cTn id="16" dur="500"/>
                                        <p:tgtEl>
                                          <p:spTgt spid="71681"/>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71683"/>
                                        </p:tgtEl>
                                        <p:attrNameLst>
                                          <p:attrName>style.visibility</p:attrName>
                                        </p:attrNameLst>
                                      </p:cBhvr>
                                      <p:to>
                                        <p:strVal val="visible"/>
                                      </p:to>
                                    </p:set>
                                    <p:animEffect transition="in" filter="checkerboard(across)">
                                      <p:cBhvr>
                                        <p:cTn id="26" dur="500"/>
                                        <p:tgtEl>
                                          <p:spTgt spid="71683"/>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heckerboard(across)">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nodeType="clickEffect">
                                  <p:stCondLst>
                                    <p:cond delay="0"/>
                                  </p:stCondLst>
                                  <p:childTnLst>
                                    <p:set>
                                      <p:cBhvr>
                                        <p:cTn id="35" dur="1" fill="hold">
                                          <p:stCondLst>
                                            <p:cond delay="0"/>
                                          </p:stCondLst>
                                        </p:cTn>
                                        <p:tgtEl>
                                          <p:spTgt spid="71684"/>
                                        </p:tgtEl>
                                        <p:attrNameLst>
                                          <p:attrName>style.visibility</p:attrName>
                                        </p:attrNameLst>
                                      </p:cBhvr>
                                      <p:to>
                                        <p:strVal val="visible"/>
                                      </p:to>
                                    </p:set>
                                    <p:animEffect transition="in" filter="checkerboard(across)">
                                      <p:cBhvr>
                                        <p:cTn id="36" dur="500"/>
                                        <p:tgtEl>
                                          <p:spTgt spid="71684"/>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71686"/>
                                        </p:tgtEl>
                                        <p:attrNameLst>
                                          <p:attrName>style.visibility</p:attrName>
                                        </p:attrNameLst>
                                      </p:cBhvr>
                                      <p:to>
                                        <p:strVal val="visible"/>
                                      </p:to>
                                    </p:set>
                                    <p:animEffect transition="in" filter="checkerboard(across)">
                                      <p:cBhvr>
                                        <p:cTn id="41" dur="500"/>
                                        <p:tgtEl>
                                          <p:spTgt spid="71686"/>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nodeType="clickEffect">
                                  <p:stCondLst>
                                    <p:cond delay="0"/>
                                  </p:stCondLst>
                                  <p:childTnLst>
                                    <p:set>
                                      <p:cBhvr>
                                        <p:cTn id="45" dur="1" fill="hold">
                                          <p:stCondLst>
                                            <p:cond delay="0"/>
                                          </p:stCondLst>
                                        </p:cTn>
                                        <p:tgtEl>
                                          <p:spTgt spid="71688"/>
                                        </p:tgtEl>
                                        <p:attrNameLst>
                                          <p:attrName>style.visibility</p:attrName>
                                        </p:attrNameLst>
                                      </p:cBhvr>
                                      <p:to>
                                        <p:strVal val="visible"/>
                                      </p:to>
                                    </p:set>
                                    <p:animEffect transition="in" filter="checkerboard(across)">
                                      <p:cBhvr>
                                        <p:cTn id="46" dur="500"/>
                                        <p:tgtEl>
                                          <p:spTgt spid="71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P spid="71683"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ChangeArrowheads="1"/>
          </p:cNvSpPr>
          <p:nvPr/>
        </p:nvSpPr>
        <p:spPr bwMode="auto">
          <a:xfrm>
            <a:off x="285720" y="-24"/>
            <a:ext cx="285752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Module của Z</a:t>
            </a:r>
            <a:r>
              <a:rPr kumimoji="0" lang="fr-FR"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3</a:t>
            </a: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endParaRPr kumimoji="0" lang="fr-FR"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70659"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8" name="Object 2"/>
          <p:cNvGraphicFramePr>
            <a:graphicFrameLocks noChangeAspect="1"/>
          </p:cNvGraphicFramePr>
          <p:nvPr/>
        </p:nvGraphicFramePr>
        <p:xfrm>
          <a:off x="785786" y="714356"/>
          <a:ext cx="7204803" cy="785818"/>
        </p:xfrm>
        <a:graphic>
          <a:graphicData uri="http://schemas.openxmlformats.org/presentationml/2006/ole">
            <p:oleObj spid="_x0000_s70658" name="Equation" r:id="rId3" imgW="2590800" imgH="279400" progId="Equation.3">
              <p:embed/>
            </p:oleObj>
          </a:graphicData>
        </a:graphic>
      </p:graphicFrame>
      <p:sp>
        <p:nvSpPr>
          <p:cNvPr id="70660" name="Rectangle 4"/>
          <p:cNvSpPr>
            <a:spLocks noChangeArrowheads="1"/>
          </p:cNvSpPr>
          <p:nvPr/>
        </p:nvSpPr>
        <p:spPr bwMode="auto">
          <a:xfrm>
            <a:off x="285720" y="1500174"/>
            <a:ext cx="414337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Argument của Z</a:t>
            </a:r>
            <a:r>
              <a:rPr kumimoji="0" lang="fr-FR" sz="3200" b="0" i="0" u="none" strike="noStrike" cap="none" normalizeH="0" baseline="-30000" smtClean="0">
                <a:ln>
                  <a:noFill/>
                </a:ln>
                <a:solidFill>
                  <a:srgbClr val="002060"/>
                </a:solidFill>
                <a:effectLst/>
                <a:latin typeface="Times New Roman" pitchFamily="18" charset="0"/>
                <a:ea typeface="Times New Roman" pitchFamily="18" charset="0"/>
                <a:cs typeface="Times New Roman" pitchFamily="18" charset="0"/>
              </a:rPr>
              <a:t>3</a:t>
            </a:r>
            <a:r>
              <a:rPr kumimoji="0" lang="fr-FR"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a:t>
            </a:r>
            <a:endParaRPr kumimoji="0" lang="fr-FR"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706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61" name="Object 5"/>
          <p:cNvGraphicFramePr>
            <a:graphicFrameLocks noChangeAspect="1"/>
          </p:cNvGraphicFramePr>
          <p:nvPr/>
        </p:nvGraphicFramePr>
        <p:xfrm>
          <a:off x="928662" y="2143116"/>
          <a:ext cx="5999168" cy="1071570"/>
        </p:xfrm>
        <a:graphic>
          <a:graphicData uri="http://schemas.openxmlformats.org/presentationml/2006/ole">
            <p:oleObj spid="_x0000_s70661" name="Equation" r:id="rId4" imgW="2349500" imgH="419100" progId="Equation.3">
              <p:embed/>
            </p:oleObj>
          </a:graphicData>
        </a:graphic>
      </p:graphicFrame>
      <p:sp>
        <p:nvSpPr>
          <p:cNvPr id="7066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63" name="Object 7"/>
          <p:cNvGraphicFramePr>
            <a:graphicFrameLocks noChangeAspect="1"/>
          </p:cNvGraphicFramePr>
          <p:nvPr/>
        </p:nvGraphicFramePr>
        <p:xfrm>
          <a:off x="714348" y="3143248"/>
          <a:ext cx="7241602" cy="928694"/>
        </p:xfrm>
        <a:graphic>
          <a:graphicData uri="http://schemas.openxmlformats.org/presentationml/2006/ole">
            <p:oleObj spid="_x0000_s70663" name="Equation" r:id="rId5" imgW="2082800" imgH="266700" progId="Equation.3">
              <p:embed/>
            </p:oleObj>
          </a:graphicData>
        </a:graphic>
      </p:graphicFrame>
      <p:sp>
        <p:nvSpPr>
          <p:cNvPr id="10" name="Rectangle 9"/>
          <p:cNvSpPr/>
          <p:nvPr/>
        </p:nvSpPr>
        <p:spPr>
          <a:xfrm>
            <a:off x="214282" y="3929066"/>
            <a:ext cx="2996333" cy="584775"/>
          </a:xfrm>
          <a:prstGeom prst="rect">
            <a:avLst/>
          </a:prstGeom>
        </p:spPr>
        <p:txBody>
          <a:bodyPr wrap="none">
            <a:spAutoFit/>
          </a:bodyPr>
          <a:lstStyle/>
          <a:p>
            <a:pPr lvl="0" algn="just" fontAlgn="base">
              <a:spcBef>
                <a:spcPct val="0"/>
              </a:spcBef>
              <a:spcAft>
                <a:spcPct val="0"/>
              </a:spcAft>
            </a:pPr>
            <a:r>
              <a:rPr lang="en-US" sz="3200" smtClean="0">
                <a:solidFill>
                  <a:srgbClr val="002060"/>
                </a:solidFill>
                <a:latin typeface="Times New Roman" pitchFamily="18" charset="0"/>
                <a:ea typeface="Times New Roman" pitchFamily="18" charset="0"/>
                <a:cs typeface="Times New Roman" pitchFamily="18" charset="0"/>
              </a:rPr>
              <a:t>- </a:t>
            </a:r>
            <a:r>
              <a:rPr lang="en-US" sz="3200" u="sng" smtClean="0">
                <a:solidFill>
                  <a:srgbClr val="002060"/>
                </a:solidFill>
                <a:latin typeface="Times New Roman" pitchFamily="18" charset="0"/>
                <a:ea typeface="Times New Roman" pitchFamily="18" charset="0"/>
                <a:cs typeface="Times New Roman" pitchFamily="18" charset="0"/>
              </a:rPr>
              <a:t>Nhân các phức</a:t>
            </a:r>
            <a:r>
              <a:rPr lang="en-US" sz="3200" smtClean="0">
                <a:solidFill>
                  <a:srgbClr val="002060"/>
                </a:solidFill>
                <a:latin typeface="Times New Roman" pitchFamily="18" charset="0"/>
                <a:ea typeface="Times New Roman" pitchFamily="18" charset="0"/>
                <a:cs typeface="Times New Roman" pitchFamily="18" charset="0"/>
              </a:rPr>
              <a:t>:</a:t>
            </a:r>
            <a:endParaRPr lang="vi-VN" sz="3200" smtClean="0">
              <a:solidFill>
                <a:srgbClr val="002060"/>
              </a:solidFill>
              <a:latin typeface="Times New Roman" pitchFamily="18" charset="0"/>
              <a:cs typeface="Times New Roman" pitchFamily="18" charset="0"/>
            </a:endParaRPr>
          </a:p>
        </p:txBody>
      </p:sp>
      <p:sp>
        <p:nvSpPr>
          <p:cNvPr id="11" name="Rectangle 10"/>
          <p:cNvSpPr/>
          <p:nvPr/>
        </p:nvSpPr>
        <p:spPr>
          <a:xfrm>
            <a:off x="0" y="4429132"/>
            <a:ext cx="9144000" cy="1569660"/>
          </a:xfrm>
          <a:prstGeom prst="rect">
            <a:avLst/>
          </a:prstGeom>
        </p:spPr>
        <p:txBody>
          <a:bodyPr wrap="square">
            <a:spAutoFit/>
          </a:bodyPr>
          <a:lstStyle/>
          <a:p>
            <a:r>
              <a:rPr lang="fr-FR" sz="3200" smtClean="0">
                <a:solidFill>
                  <a:srgbClr val="002060"/>
                </a:solidFill>
                <a:latin typeface="VNI-Times" pitchFamily="2" charset="0"/>
                <a:cs typeface="Times New Roman" pitchFamily="18" charset="0"/>
              </a:rPr>
              <a:t>Muoán nhaân hai soá phöùc vôùi nhau, ta ñeå chuùng ôû daïng haøm soá muõ vaø thöïc hieän pheùp nhaân nhö hai haøm soá bình thöôøng.</a:t>
            </a:r>
            <a:endParaRPr lang="vi-VN" sz="3200">
              <a:solidFill>
                <a:srgbClr val="002060"/>
              </a:solidFill>
              <a:latin typeface="Times New Roman" pitchFamily="18" charset="0"/>
              <a:cs typeface="Times New Roman" pitchFamily="18" charset="0"/>
            </a:endParaRPr>
          </a:p>
        </p:txBody>
      </p:sp>
      <p:sp>
        <p:nvSpPr>
          <p:cNvPr id="7066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65" name="Object 9"/>
          <p:cNvGraphicFramePr>
            <a:graphicFrameLocks noChangeAspect="1"/>
          </p:cNvGraphicFramePr>
          <p:nvPr/>
        </p:nvGraphicFramePr>
        <p:xfrm>
          <a:off x="642910" y="6000768"/>
          <a:ext cx="7822839" cy="657228"/>
        </p:xfrm>
        <a:graphic>
          <a:graphicData uri="http://schemas.openxmlformats.org/presentationml/2006/ole">
            <p:oleObj spid="_x0000_s70665" name="Equation" r:id="rId6" imgW="27178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0657"/>
                                        </p:tgtEl>
                                        <p:attrNameLst>
                                          <p:attrName>style.visibility</p:attrName>
                                        </p:attrNameLst>
                                      </p:cBhvr>
                                      <p:to>
                                        <p:strVal val="visible"/>
                                      </p:to>
                                    </p:set>
                                    <p:animEffect transition="in" filter="checkerboard(across)">
                                      <p:cBhvr>
                                        <p:cTn id="7" dur="500"/>
                                        <p:tgtEl>
                                          <p:spTgt spid="706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0658"/>
                                        </p:tgtEl>
                                        <p:attrNameLst>
                                          <p:attrName>style.visibility</p:attrName>
                                        </p:attrNameLst>
                                      </p:cBhvr>
                                      <p:to>
                                        <p:strVal val="visible"/>
                                      </p:to>
                                    </p:set>
                                    <p:animEffect transition="in" filter="checkerboard(across)">
                                      <p:cBhvr>
                                        <p:cTn id="12" dur="500"/>
                                        <p:tgtEl>
                                          <p:spTgt spid="7065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0660"/>
                                        </p:tgtEl>
                                        <p:attrNameLst>
                                          <p:attrName>style.visibility</p:attrName>
                                        </p:attrNameLst>
                                      </p:cBhvr>
                                      <p:to>
                                        <p:strVal val="visible"/>
                                      </p:to>
                                    </p:set>
                                    <p:animEffect transition="in" filter="checkerboard(across)">
                                      <p:cBhvr>
                                        <p:cTn id="17" dur="500"/>
                                        <p:tgtEl>
                                          <p:spTgt spid="7066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0661"/>
                                        </p:tgtEl>
                                        <p:attrNameLst>
                                          <p:attrName>style.visibility</p:attrName>
                                        </p:attrNameLst>
                                      </p:cBhvr>
                                      <p:to>
                                        <p:strVal val="visible"/>
                                      </p:to>
                                    </p:set>
                                    <p:animEffect transition="in" filter="checkerboard(across)">
                                      <p:cBhvr>
                                        <p:cTn id="22" dur="500"/>
                                        <p:tgtEl>
                                          <p:spTgt spid="7066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0663"/>
                                        </p:tgtEl>
                                        <p:attrNameLst>
                                          <p:attrName>style.visibility</p:attrName>
                                        </p:attrNameLst>
                                      </p:cBhvr>
                                      <p:to>
                                        <p:strVal val="visible"/>
                                      </p:to>
                                    </p:set>
                                    <p:animEffect transition="in" filter="checkerboard(across)">
                                      <p:cBhvr>
                                        <p:cTn id="27" dur="500"/>
                                        <p:tgtEl>
                                          <p:spTgt spid="70663"/>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heckerboard(across)">
                                      <p:cBhvr>
                                        <p:cTn id="32" dur="500"/>
                                        <p:tgtEl>
                                          <p:spTgt spid="10"/>
                                        </p:tgtEl>
                                      </p:cBhvr>
                                    </p:animEffect>
                                  </p:childTnLst>
                                </p:cTn>
                              </p:par>
                              <p:par>
                                <p:cTn id="33" presetID="5"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checkerboard(across)">
                                      <p:cBhvr>
                                        <p:cTn id="35" dur="500"/>
                                        <p:tgtEl>
                                          <p:spTgt spid="11"/>
                                        </p:tgtEl>
                                      </p:cBhvr>
                                    </p:animEffect>
                                  </p:childTnLst>
                                </p:cTn>
                              </p:par>
                              <p:par>
                                <p:cTn id="36" presetID="5" presetClass="entr" presetSubtype="10" fill="hold" nodeType="withEffect">
                                  <p:stCondLst>
                                    <p:cond delay="0"/>
                                  </p:stCondLst>
                                  <p:childTnLst>
                                    <p:set>
                                      <p:cBhvr>
                                        <p:cTn id="37" dur="1" fill="hold">
                                          <p:stCondLst>
                                            <p:cond delay="0"/>
                                          </p:stCondLst>
                                        </p:cTn>
                                        <p:tgtEl>
                                          <p:spTgt spid="70665"/>
                                        </p:tgtEl>
                                        <p:attrNameLst>
                                          <p:attrName>style.visibility</p:attrName>
                                        </p:attrNameLst>
                                      </p:cBhvr>
                                      <p:to>
                                        <p:strVal val="visible"/>
                                      </p:to>
                                    </p:set>
                                    <p:animEffect transition="in" filter="checkerboard(across)">
                                      <p:cBhvr>
                                        <p:cTn id="38" dur="500"/>
                                        <p:tgtEl>
                                          <p:spTgt spid="706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7" grpId="0"/>
      <p:bldP spid="70660" grpId="0"/>
      <p:bldP spid="10" grpId="0"/>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0" y="58143"/>
            <a:ext cx="471484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u="sng" strike="noStrike" cap="none" normalizeH="0" baseline="0" smtClean="0">
                <a:ln>
                  <a:noFill/>
                </a:ln>
                <a:solidFill>
                  <a:srgbClr val="FF0000"/>
                </a:solidFill>
                <a:effectLst/>
                <a:latin typeface="VNI-Times" pitchFamily="2" charset="0"/>
                <a:ea typeface="Times New Roman" pitchFamily="18" charset="0"/>
                <a:cs typeface="Times New Roman" pitchFamily="18" charset="0"/>
              </a:rPr>
              <a:t>Chia hai soá phöùc</a:t>
            </a:r>
            <a:r>
              <a:rPr kumimoji="0" lang="en-US" sz="3200" b="1"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75778" name="Rectangle 2"/>
          <p:cNvSpPr>
            <a:spLocks noChangeArrowheads="1"/>
          </p:cNvSpPr>
          <p:nvPr/>
        </p:nvSpPr>
        <p:spPr bwMode="auto">
          <a:xfrm>
            <a:off x="214282" y="642918"/>
            <a:ext cx="328611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Daïng ñaïi soá: </a:t>
            </a:r>
            <a:endParaRPr kumimoji="0" lang="en-US" sz="3200" b="0" i="0" u="none" strike="noStrike" cap="none" normalizeH="0" baseline="0" smtClean="0">
              <a:ln>
                <a:noFill/>
              </a:ln>
              <a:solidFill>
                <a:srgbClr val="002060"/>
              </a:solidFill>
              <a:effectLst/>
              <a:latin typeface="Arial" pitchFamily="34" charset="0"/>
              <a:cs typeface="Arial" pitchFamily="34" charset="0"/>
            </a:endParaRPr>
          </a:p>
        </p:txBody>
      </p:sp>
      <p:sp>
        <p:nvSpPr>
          <p:cNvPr id="75779" name="Rectangle 3"/>
          <p:cNvSpPr>
            <a:spLocks noChangeArrowheads="1"/>
          </p:cNvSpPr>
          <p:nvPr/>
        </p:nvSpPr>
        <p:spPr bwMode="auto">
          <a:xfrm>
            <a:off x="0" y="1208774"/>
            <a:ext cx="892971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fr-FR" sz="3200" i="0" u="none" strike="noStrike" cap="none" normalizeH="0" baseline="0" smtClean="0">
                <a:ln>
                  <a:noFill/>
                </a:ln>
                <a:solidFill>
                  <a:srgbClr val="FF0000"/>
                </a:solidFill>
                <a:effectLst/>
                <a:latin typeface="VNI-Times" pitchFamily="2" charset="0"/>
                <a:ea typeface="Times New Roman" pitchFamily="18" charset="0"/>
                <a:cs typeface="Times New Roman" pitchFamily="18" charset="0"/>
              </a:rPr>
              <a:t>Quy taéc: </a:t>
            </a:r>
            <a:r>
              <a:rPr kumimoji="0" lang="fr-FR" sz="32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nhaân caû phöùc chia vaø phöùc bò chia vôùi phöùc lieân hôïp cuûa phöùc chia.</a:t>
            </a:r>
            <a:endParaRPr kumimoji="0" lang="fr-FR" sz="3200" b="0" i="0" u="none" strike="noStrike" cap="none" normalizeH="0" baseline="0" smtClean="0">
              <a:ln>
                <a:noFill/>
              </a:ln>
              <a:solidFill>
                <a:srgbClr val="002060"/>
              </a:solidFill>
              <a:effectLst/>
              <a:latin typeface="Arial" pitchFamily="34" charset="0"/>
              <a:cs typeface="Arial" pitchFamily="34" charset="0"/>
            </a:endParaRPr>
          </a:p>
        </p:txBody>
      </p:sp>
      <p:sp>
        <p:nvSpPr>
          <p:cNvPr id="7578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5780" name="Object 4"/>
          <p:cNvGraphicFramePr>
            <a:graphicFrameLocks noChangeAspect="1"/>
          </p:cNvGraphicFramePr>
          <p:nvPr/>
        </p:nvGraphicFramePr>
        <p:xfrm>
          <a:off x="0" y="2357430"/>
          <a:ext cx="9144000" cy="845934"/>
        </p:xfrm>
        <a:graphic>
          <a:graphicData uri="http://schemas.openxmlformats.org/presentationml/2006/ole">
            <p:oleObj spid="_x0000_s75780" name="Equation" r:id="rId3" imgW="4775200" imgH="444500" progId="Equation.3">
              <p:embed/>
            </p:oleObj>
          </a:graphicData>
        </a:graphic>
      </p:graphicFrame>
      <p:sp>
        <p:nvSpPr>
          <p:cNvPr id="7" name="Rectangle 6"/>
          <p:cNvSpPr/>
          <p:nvPr/>
        </p:nvSpPr>
        <p:spPr>
          <a:xfrm>
            <a:off x="285720" y="3201415"/>
            <a:ext cx="2130711" cy="584775"/>
          </a:xfrm>
          <a:prstGeom prst="rect">
            <a:avLst/>
          </a:prstGeom>
        </p:spPr>
        <p:txBody>
          <a:bodyPr wrap="none">
            <a:spAutoFit/>
          </a:bodyPr>
          <a:lstStyle/>
          <a:p>
            <a:r>
              <a:rPr lang="fr-FR" sz="3200" smtClean="0">
                <a:solidFill>
                  <a:srgbClr val="002060"/>
                </a:solidFill>
                <a:latin typeface="VNI-Times" pitchFamily="2" charset="0"/>
              </a:rPr>
              <a:t>- Daïng muõ:</a:t>
            </a:r>
            <a:endParaRPr lang="vi-VN" sz="3200">
              <a:solidFill>
                <a:srgbClr val="002060"/>
              </a:solidFill>
            </a:endParaRPr>
          </a:p>
        </p:txBody>
      </p:sp>
      <p:sp>
        <p:nvSpPr>
          <p:cNvPr id="8" name="Rectangle 7"/>
          <p:cNvSpPr/>
          <p:nvPr/>
        </p:nvSpPr>
        <p:spPr>
          <a:xfrm>
            <a:off x="214282" y="3786190"/>
            <a:ext cx="8643998" cy="1077218"/>
          </a:xfrm>
          <a:prstGeom prst="rect">
            <a:avLst/>
          </a:prstGeom>
        </p:spPr>
        <p:txBody>
          <a:bodyPr wrap="square">
            <a:spAutoFit/>
          </a:bodyPr>
          <a:lstStyle/>
          <a:p>
            <a:r>
              <a:rPr lang="fr-FR" sz="3200" smtClean="0">
                <a:solidFill>
                  <a:srgbClr val="FF0000"/>
                </a:solidFill>
                <a:latin typeface="VNI-Times" pitchFamily="2" charset="0"/>
              </a:rPr>
              <a:t>Quy tắc : </a:t>
            </a:r>
            <a:r>
              <a:rPr lang="fr-FR" sz="3200" smtClean="0">
                <a:solidFill>
                  <a:srgbClr val="002060"/>
                </a:solidFill>
                <a:latin typeface="VNI-Times" pitchFamily="2" charset="0"/>
              </a:rPr>
              <a:t>Chia caùc module vôùi nhau,  tröø caùc argument vôùi nhau</a:t>
            </a:r>
            <a:endParaRPr lang="vi-VN" sz="3200">
              <a:solidFill>
                <a:srgbClr val="002060"/>
              </a:solidFill>
            </a:endParaRPr>
          </a:p>
        </p:txBody>
      </p:sp>
      <p:sp>
        <p:nvSpPr>
          <p:cNvPr id="7578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5782" name="Object 6"/>
          <p:cNvGraphicFramePr>
            <a:graphicFrameLocks noChangeAspect="1"/>
          </p:cNvGraphicFramePr>
          <p:nvPr/>
        </p:nvGraphicFramePr>
        <p:xfrm>
          <a:off x="1571604" y="4929198"/>
          <a:ext cx="5119227" cy="1214446"/>
        </p:xfrm>
        <a:graphic>
          <a:graphicData uri="http://schemas.openxmlformats.org/presentationml/2006/ole">
            <p:oleObj spid="_x0000_s75782" name="Equation" r:id="rId4" imgW="19304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5777"/>
                                        </p:tgtEl>
                                        <p:attrNameLst>
                                          <p:attrName>style.visibility</p:attrName>
                                        </p:attrNameLst>
                                      </p:cBhvr>
                                      <p:to>
                                        <p:strVal val="visible"/>
                                      </p:to>
                                    </p:set>
                                    <p:animEffect transition="in" filter="checkerboard(across)">
                                      <p:cBhvr>
                                        <p:cTn id="7" dur="500"/>
                                        <p:tgtEl>
                                          <p:spTgt spid="7577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5778"/>
                                        </p:tgtEl>
                                        <p:attrNameLst>
                                          <p:attrName>style.visibility</p:attrName>
                                        </p:attrNameLst>
                                      </p:cBhvr>
                                      <p:to>
                                        <p:strVal val="visible"/>
                                      </p:to>
                                    </p:set>
                                    <p:animEffect transition="in" filter="checkerboard(across)">
                                      <p:cBhvr>
                                        <p:cTn id="12" dur="500"/>
                                        <p:tgtEl>
                                          <p:spTgt spid="7577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75779"/>
                                        </p:tgtEl>
                                        <p:attrNameLst>
                                          <p:attrName>style.visibility</p:attrName>
                                        </p:attrNameLst>
                                      </p:cBhvr>
                                      <p:to>
                                        <p:strVal val="visible"/>
                                      </p:to>
                                    </p:set>
                                    <p:animEffect transition="in" filter="checkerboard(across)">
                                      <p:cBhvr>
                                        <p:cTn id="15" dur="500"/>
                                        <p:tgtEl>
                                          <p:spTgt spid="7577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5780"/>
                                        </p:tgtEl>
                                        <p:attrNameLst>
                                          <p:attrName>style.visibility</p:attrName>
                                        </p:attrNameLst>
                                      </p:cBhvr>
                                      <p:to>
                                        <p:strVal val="visible"/>
                                      </p:to>
                                    </p:set>
                                    <p:animEffect transition="in" filter="checkerboard(across)">
                                      <p:cBhvr>
                                        <p:cTn id="20" dur="500"/>
                                        <p:tgtEl>
                                          <p:spTgt spid="7578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checkerboard(across)">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75782"/>
                                        </p:tgtEl>
                                        <p:attrNameLst>
                                          <p:attrName>style.visibility</p:attrName>
                                        </p:attrNameLst>
                                      </p:cBhvr>
                                      <p:to>
                                        <p:strVal val="visible"/>
                                      </p:to>
                                    </p:set>
                                    <p:animEffect transition="in" filter="checkerboard(across)">
                                      <p:cBhvr>
                                        <p:cTn id="33" dur="500"/>
                                        <p:tgtEl>
                                          <p:spTgt spid="75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p:bldP spid="75778" grpId="0"/>
      <p:bldP spid="75779" grpId="0"/>
      <p:bldP spid="7"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42852"/>
            <a:ext cx="6747360" cy="584775"/>
          </a:xfrm>
          <a:prstGeom prst="rect">
            <a:avLst/>
          </a:prstGeom>
        </p:spPr>
        <p:txBody>
          <a:bodyPr wrap="none">
            <a:spAutoFit/>
          </a:bodyPr>
          <a:lstStyle/>
          <a:p>
            <a:r>
              <a:rPr lang="fr-FR" sz="3200" u="sng" smtClean="0">
                <a:solidFill>
                  <a:srgbClr val="002060"/>
                </a:solidFill>
                <a:latin typeface="VNI-Times" pitchFamily="2" charset="0"/>
              </a:rPr>
              <a:t>Ví dụ</a:t>
            </a:r>
            <a:r>
              <a:rPr lang="fr-FR" sz="3200" smtClean="0">
                <a:solidFill>
                  <a:srgbClr val="002060"/>
                </a:solidFill>
                <a:latin typeface="VNI-Times" pitchFamily="2" charset="0"/>
              </a:rPr>
              <a:t>: tính caùc pheùp chia phöùc sau </a:t>
            </a:r>
            <a:r>
              <a:rPr lang="fr-FR" sz="3200" smtClean="0">
                <a:solidFill>
                  <a:srgbClr val="002060"/>
                </a:solidFill>
                <a:latin typeface="Times New Roman" pitchFamily="18" charset="0"/>
                <a:cs typeface="Times New Roman" pitchFamily="18" charset="0"/>
              </a:rPr>
              <a:t>đây</a:t>
            </a:r>
            <a:endParaRPr lang="vi-VN" sz="3200">
              <a:solidFill>
                <a:srgbClr val="002060"/>
              </a:solidFill>
            </a:endParaRPr>
          </a:p>
        </p:txBody>
      </p:sp>
      <p:sp>
        <p:nvSpPr>
          <p:cNvPr id="768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6801" name="Object 1"/>
          <p:cNvGraphicFramePr>
            <a:graphicFrameLocks noChangeAspect="1"/>
          </p:cNvGraphicFramePr>
          <p:nvPr/>
        </p:nvGraphicFramePr>
        <p:xfrm>
          <a:off x="1428728" y="928670"/>
          <a:ext cx="2467858" cy="1085858"/>
        </p:xfrm>
        <a:graphic>
          <a:graphicData uri="http://schemas.openxmlformats.org/presentationml/2006/ole">
            <p:oleObj spid="_x0000_s76801" name="Equation" r:id="rId3" imgW="952087" imgH="418918" progId="Equation.3">
              <p:embed/>
            </p:oleObj>
          </a:graphicData>
        </a:graphic>
      </p:graphicFrame>
      <p:sp>
        <p:nvSpPr>
          <p:cNvPr id="768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6803" name="Object 3"/>
          <p:cNvGraphicFramePr>
            <a:graphicFrameLocks noChangeAspect="1"/>
          </p:cNvGraphicFramePr>
          <p:nvPr/>
        </p:nvGraphicFramePr>
        <p:xfrm>
          <a:off x="5072066" y="785794"/>
          <a:ext cx="2415015" cy="1247908"/>
        </p:xfrm>
        <a:graphic>
          <a:graphicData uri="http://schemas.openxmlformats.org/presentationml/2006/ole">
            <p:oleObj spid="_x0000_s76803" name="Equation" r:id="rId4" imgW="850531" imgH="444307" progId="Equation.3">
              <p:embed/>
            </p:oleObj>
          </a:graphicData>
        </a:graphic>
      </p:graphicFrame>
      <p:sp>
        <p:nvSpPr>
          <p:cNvPr id="76805" name="Rectangle 5"/>
          <p:cNvSpPr>
            <a:spLocks noChangeArrowheads="1"/>
          </p:cNvSpPr>
          <p:nvPr/>
        </p:nvSpPr>
        <p:spPr bwMode="auto">
          <a:xfrm>
            <a:off x="0" y="441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 name="Rectangle 7"/>
          <p:cNvSpPr/>
          <p:nvPr/>
        </p:nvSpPr>
        <p:spPr>
          <a:xfrm>
            <a:off x="3857620" y="2071678"/>
            <a:ext cx="891591" cy="584775"/>
          </a:xfrm>
          <a:prstGeom prst="rect">
            <a:avLst/>
          </a:prstGeom>
        </p:spPr>
        <p:txBody>
          <a:bodyPr wrap="none">
            <a:spAutoFit/>
          </a:bodyPr>
          <a:lstStyle/>
          <a:p>
            <a:r>
              <a:rPr lang="en-US" sz="3200"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
        <p:nvSpPr>
          <p:cNvPr id="7680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6806" name="Object 6"/>
          <p:cNvGraphicFramePr>
            <a:graphicFrameLocks noChangeAspect="1"/>
          </p:cNvGraphicFramePr>
          <p:nvPr/>
        </p:nvGraphicFramePr>
        <p:xfrm>
          <a:off x="71406" y="2941594"/>
          <a:ext cx="9028216" cy="844596"/>
        </p:xfrm>
        <a:graphic>
          <a:graphicData uri="http://schemas.openxmlformats.org/presentationml/2006/ole">
            <p:oleObj spid="_x0000_s76806" name="Equation" r:id="rId5" imgW="4483100" imgH="419100" progId="Equation.3">
              <p:embed/>
            </p:oleObj>
          </a:graphicData>
        </a:graphic>
      </p:graphicFrame>
      <p:sp>
        <p:nvSpPr>
          <p:cNvPr id="7680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6808" name="Object 8"/>
          <p:cNvGraphicFramePr>
            <a:graphicFrameLocks noChangeAspect="1"/>
          </p:cNvGraphicFramePr>
          <p:nvPr/>
        </p:nvGraphicFramePr>
        <p:xfrm>
          <a:off x="1643042" y="4071942"/>
          <a:ext cx="5511006" cy="1115848"/>
        </p:xfrm>
        <a:graphic>
          <a:graphicData uri="http://schemas.openxmlformats.org/presentationml/2006/ole">
            <p:oleObj spid="_x0000_s76808" name="Equation" r:id="rId6" imgW="2171700" imgH="444500" progId="Equation.3">
              <p:embed/>
            </p:oleObj>
          </a:graphicData>
        </a:graphic>
      </p:graphicFrame>
      <p:sp>
        <p:nvSpPr>
          <p:cNvPr id="76810" name="Rectangle 10"/>
          <p:cNvSpPr>
            <a:spLocks noChangeArrowheads="1"/>
          </p:cNvSpPr>
          <p:nvPr/>
        </p:nvSpPr>
        <p:spPr bwMode="auto">
          <a:xfrm>
            <a:off x="0" y="441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76801"/>
                                        </p:tgtEl>
                                        <p:attrNameLst>
                                          <p:attrName>style.visibility</p:attrName>
                                        </p:attrNameLst>
                                      </p:cBhvr>
                                      <p:to>
                                        <p:strVal val="visible"/>
                                      </p:to>
                                    </p:set>
                                    <p:animEffect transition="in" filter="checkerboard(across)">
                                      <p:cBhvr>
                                        <p:cTn id="10" dur="500"/>
                                        <p:tgtEl>
                                          <p:spTgt spid="76801"/>
                                        </p:tgtEl>
                                      </p:cBhvr>
                                    </p:animEffect>
                                  </p:childTnLst>
                                </p:cTn>
                              </p:par>
                              <p:par>
                                <p:cTn id="11" presetID="5" presetClass="entr" presetSubtype="10" fill="hold" nodeType="withEffect">
                                  <p:stCondLst>
                                    <p:cond delay="0"/>
                                  </p:stCondLst>
                                  <p:childTnLst>
                                    <p:set>
                                      <p:cBhvr>
                                        <p:cTn id="12" dur="1" fill="hold">
                                          <p:stCondLst>
                                            <p:cond delay="0"/>
                                          </p:stCondLst>
                                        </p:cTn>
                                        <p:tgtEl>
                                          <p:spTgt spid="76803"/>
                                        </p:tgtEl>
                                        <p:attrNameLst>
                                          <p:attrName>style.visibility</p:attrName>
                                        </p:attrNameLst>
                                      </p:cBhvr>
                                      <p:to>
                                        <p:strVal val="visible"/>
                                      </p:to>
                                    </p:set>
                                    <p:animEffect transition="in" filter="checkerboard(across)">
                                      <p:cBhvr>
                                        <p:cTn id="13" dur="500"/>
                                        <p:tgtEl>
                                          <p:spTgt spid="76803"/>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76806"/>
                                        </p:tgtEl>
                                        <p:attrNameLst>
                                          <p:attrName>style.visibility</p:attrName>
                                        </p:attrNameLst>
                                      </p:cBhvr>
                                      <p:to>
                                        <p:strVal val="visible"/>
                                      </p:to>
                                    </p:set>
                                    <p:animEffect transition="in" filter="checkerboard(across)">
                                      <p:cBhvr>
                                        <p:cTn id="23" dur="500"/>
                                        <p:tgtEl>
                                          <p:spTgt spid="76806"/>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76808"/>
                                        </p:tgtEl>
                                        <p:attrNameLst>
                                          <p:attrName>style.visibility</p:attrName>
                                        </p:attrNameLst>
                                      </p:cBhvr>
                                      <p:to>
                                        <p:strVal val="visible"/>
                                      </p:to>
                                    </p:set>
                                    <p:animEffect transition="in" filter="checkerboard(across)">
                                      <p:cBhvr>
                                        <p:cTn id="28" dur="500"/>
                                        <p:tgtEl>
                                          <p:spTgt spid="768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p:cNvPicPr>
            <a:picLocks noChangeAspect="1" noChangeArrowheads="1"/>
          </p:cNvPicPr>
          <p:nvPr/>
        </p:nvPicPr>
        <p:blipFill>
          <a:blip r:embed="rId2"/>
          <a:srcRect/>
          <a:stretch>
            <a:fillRect/>
          </a:stretch>
        </p:blipFill>
        <p:spPr bwMode="auto">
          <a:xfrm>
            <a:off x="142844" y="71414"/>
            <a:ext cx="8887315" cy="3071834"/>
          </a:xfrm>
          <a:prstGeom prst="rect">
            <a:avLst/>
          </a:prstGeom>
          <a:noFill/>
          <a:ln w="9525">
            <a:noFill/>
            <a:miter lim="800000"/>
            <a:headEnd/>
            <a:tailEnd/>
          </a:ln>
          <a:effectLst/>
        </p:spPr>
      </p:pic>
      <p:pic>
        <p:nvPicPr>
          <p:cNvPr id="79875" name="Picture 3"/>
          <p:cNvPicPr>
            <a:picLocks noChangeAspect="1" noChangeArrowheads="1"/>
          </p:cNvPicPr>
          <p:nvPr/>
        </p:nvPicPr>
        <p:blipFill>
          <a:blip r:embed="rId3"/>
          <a:srcRect/>
          <a:stretch>
            <a:fillRect/>
          </a:stretch>
        </p:blipFill>
        <p:spPr bwMode="auto">
          <a:xfrm>
            <a:off x="357158" y="3571876"/>
            <a:ext cx="8515483" cy="26432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a:srcRect/>
          <a:stretch>
            <a:fillRect/>
          </a:stretch>
        </p:blipFill>
        <p:spPr bwMode="auto">
          <a:xfrm>
            <a:off x="-32" y="71438"/>
            <a:ext cx="9069017" cy="2285992"/>
          </a:xfrm>
          <a:prstGeom prst="rect">
            <a:avLst/>
          </a:prstGeom>
          <a:noFill/>
          <a:ln w="9525">
            <a:noFill/>
            <a:miter lim="800000"/>
            <a:headEnd/>
            <a:tailEnd/>
          </a:ln>
          <a:effectLst/>
        </p:spPr>
      </p:pic>
      <p:sp>
        <p:nvSpPr>
          <p:cNvPr id="3" name="Rectangle 2"/>
          <p:cNvSpPr/>
          <p:nvPr/>
        </p:nvSpPr>
        <p:spPr>
          <a:xfrm>
            <a:off x="3571868" y="2143116"/>
            <a:ext cx="936475" cy="584775"/>
          </a:xfrm>
          <a:prstGeom prst="rect">
            <a:avLst/>
          </a:prstGeom>
        </p:spPr>
        <p:txBody>
          <a:bodyPr wrap="none">
            <a:spAutoFit/>
          </a:bodyPr>
          <a:lstStyle/>
          <a:p>
            <a:r>
              <a:rPr lang="fr-FR" sz="3200" b="1"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pic>
        <p:nvPicPr>
          <p:cNvPr id="80899" name="Picture 3"/>
          <p:cNvPicPr>
            <a:picLocks noChangeAspect="1" noChangeArrowheads="1"/>
          </p:cNvPicPr>
          <p:nvPr/>
        </p:nvPicPr>
        <p:blipFill>
          <a:blip r:embed="rId3"/>
          <a:srcRect/>
          <a:stretch>
            <a:fillRect/>
          </a:stretch>
        </p:blipFill>
        <p:spPr bwMode="auto">
          <a:xfrm>
            <a:off x="642910" y="2747985"/>
            <a:ext cx="7267575" cy="38957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checkerboard(across)">
                                      <p:cBhvr>
                                        <p:cTn id="7" dur="500"/>
                                        <p:tgtEl>
                                          <p:spTgt spid="8089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0899"/>
                                        </p:tgtEl>
                                        <p:attrNameLst>
                                          <p:attrName>style.visibility</p:attrName>
                                        </p:attrNameLst>
                                      </p:cBhvr>
                                      <p:to>
                                        <p:strVal val="visible"/>
                                      </p:to>
                                    </p:set>
                                    <p:animEffect transition="in" filter="checkerboard(across)">
                                      <p:cBhvr>
                                        <p:cTn id="17" dur="500"/>
                                        <p:tgtEl>
                                          <p:spTgt spid="808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71438" y="0"/>
            <a:ext cx="971553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3.7/ </a:t>
            </a:r>
            <a:r>
              <a:rPr kumimoji="0" lang="fr-FR" sz="3200" b="1" i="0" u="sng" strike="noStrike" cap="none" normalizeH="0" baseline="0" smtClean="0">
                <a:ln>
                  <a:noFill/>
                </a:ln>
                <a:solidFill>
                  <a:srgbClr val="00B050"/>
                </a:solidFill>
                <a:effectLst/>
                <a:latin typeface="Times New Roman" pitchFamily="18" charset="0"/>
                <a:ea typeface="Arial" pitchFamily="34" charset="0"/>
                <a:cs typeface="Times New Roman" pitchFamily="18" charset="0"/>
              </a:rPr>
              <a:t>Phân tích mạch điện xoay chiều (chế độ xác lập)</a:t>
            </a:r>
            <a:r>
              <a:rPr kumimoji="0" lang="fr-FR" sz="3200" b="1" i="0" u="none" strike="noStrike" cap="none" normalizeH="0" baseline="0" smtClean="0">
                <a:ln>
                  <a:noFill/>
                </a:ln>
                <a:solidFill>
                  <a:srgbClr val="00B050"/>
                </a:solidFill>
                <a:effectLst/>
                <a:latin typeface="Times New Roman" pitchFamily="18" charset="0"/>
                <a:ea typeface="Arial" pitchFamily="34" charset="0"/>
                <a:cs typeface="Times New Roman" pitchFamily="18" charset="0"/>
              </a:rPr>
              <a:t> </a:t>
            </a:r>
            <a:endParaRPr kumimoji="0" lang="fr-FR" sz="3200" b="0" i="0" u="none" strike="noStrike" cap="none" normalizeH="0" baseline="0" smtClean="0">
              <a:ln>
                <a:noFill/>
              </a:ln>
              <a:solidFill>
                <a:srgbClr val="00B050"/>
              </a:solidFill>
              <a:effectLst/>
              <a:latin typeface="Times New Roman" pitchFamily="18" charset="0"/>
              <a:cs typeface="Times New Roman" pitchFamily="18" charset="0"/>
            </a:endParaRPr>
          </a:p>
        </p:txBody>
      </p:sp>
      <p:sp>
        <p:nvSpPr>
          <p:cNvPr id="54274" name="Rectangle 2"/>
          <p:cNvSpPr>
            <a:spLocks noChangeArrowheads="1"/>
          </p:cNvSpPr>
          <p:nvPr/>
        </p:nvSpPr>
        <p:spPr bwMode="auto">
          <a:xfrm>
            <a:off x="0" y="642918"/>
            <a:ext cx="871540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fr-FR" sz="3200" b="1" i="0" u="sng" strike="noStrike" cap="none" normalizeH="0" baseline="0" smtClean="0">
                <a:ln>
                  <a:noFill/>
                </a:ln>
                <a:solidFill>
                  <a:srgbClr val="002060"/>
                </a:solidFill>
                <a:effectLst/>
                <a:latin typeface="Times New Roman" pitchFamily="18" charset="0"/>
                <a:ea typeface="Arial" pitchFamily="34" charset="0"/>
                <a:cs typeface="Times New Roman" pitchFamily="18" charset="0"/>
              </a:rPr>
              <a:t>Truyền công suất cực đại</a:t>
            </a:r>
            <a:r>
              <a:rPr kumimoji="0" lang="fr-FR"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endParaRPr kumimoji="0" lang="fr-FR"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4" name="Rectangle 3"/>
          <p:cNvSpPr/>
          <p:nvPr/>
        </p:nvSpPr>
        <p:spPr>
          <a:xfrm>
            <a:off x="428596" y="1285860"/>
            <a:ext cx="5189241" cy="584775"/>
          </a:xfrm>
          <a:prstGeom prst="rect">
            <a:avLst/>
          </a:prstGeom>
        </p:spPr>
        <p:txBody>
          <a:bodyPr wrap="none">
            <a:spAutoFit/>
          </a:bodyPr>
          <a:lstStyle/>
          <a:p>
            <a:r>
              <a:rPr lang="fr-FR" sz="3200" smtClean="0">
                <a:latin typeface="Times New Roman" pitchFamily="18" charset="0"/>
                <a:cs typeface="Times New Roman" pitchFamily="18" charset="0"/>
              </a:rPr>
              <a:t>Đối với mạch điện một chiều :</a:t>
            </a:r>
            <a:endParaRPr lang="vi-VN" sz="3200">
              <a:latin typeface="Times New Roman" pitchFamily="18" charset="0"/>
              <a:cs typeface="Times New Roman" pitchFamily="18" charset="0"/>
            </a:endParaRPr>
          </a:p>
        </p:txBody>
      </p:sp>
      <p:pic>
        <p:nvPicPr>
          <p:cNvPr id="5" name="Picture 4"/>
          <p:cNvPicPr/>
          <p:nvPr/>
        </p:nvPicPr>
        <p:blipFill>
          <a:blip r:embed="rId3"/>
          <a:srcRect/>
          <a:stretch>
            <a:fillRect/>
          </a:stretch>
        </p:blipFill>
        <p:spPr bwMode="auto">
          <a:xfrm>
            <a:off x="4286248" y="1857364"/>
            <a:ext cx="4714908" cy="2786082"/>
          </a:xfrm>
          <a:prstGeom prst="rect">
            <a:avLst/>
          </a:prstGeom>
          <a:noFill/>
          <a:ln w="9525">
            <a:noFill/>
            <a:miter lim="800000"/>
            <a:headEnd/>
            <a:tailEnd/>
          </a:ln>
        </p:spPr>
      </p:pic>
      <p:sp>
        <p:nvSpPr>
          <p:cNvPr id="54275" name="Rectangle 3"/>
          <p:cNvSpPr>
            <a:spLocks noChangeArrowheads="1"/>
          </p:cNvSpPr>
          <p:nvPr/>
        </p:nvSpPr>
        <p:spPr bwMode="auto">
          <a:xfrm>
            <a:off x="-32" y="2428868"/>
            <a:ext cx="4500594"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Công suất trên tải được tính theo công thức sau :</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427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6" name="Object 4"/>
          <p:cNvGraphicFramePr>
            <a:graphicFrameLocks noChangeAspect="1"/>
          </p:cNvGraphicFramePr>
          <p:nvPr/>
        </p:nvGraphicFramePr>
        <p:xfrm>
          <a:off x="357602" y="3643314"/>
          <a:ext cx="4177126" cy="1285884"/>
        </p:xfrm>
        <a:graphic>
          <a:graphicData uri="http://schemas.openxmlformats.org/presentationml/2006/ole">
            <p:oleObj spid="_x0000_s54276" name="Equation" r:id="rId4" imgW="1663700" imgH="508000" progId="Equation.3">
              <p:embed/>
            </p:oleObj>
          </a:graphicData>
        </a:graphic>
      </p:graphicFrame>
      <p:sp>
        <p:nvSpPr>
          <p:cNvPr id="54278" name="Rectangle 6"/>
          <p:cNvSpPr>
            <a:spLocks noChangeArrowheads="1"/>
          </p:cNvSpPr>
          <p:nvPr/>
        </p:nvSpPr>
        <p:spPr bwMode="auto">
          <a:xfrm>
            <a:off x="357158" y="5000636"/>
            <a:ext cx="81439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Công suất cực đại khi : R</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L</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 R</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T</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428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9" name="Object 7"/>
          <p:cNvGraphicFramePr>
            <a:graphicFrameLocks noChangeAspect="1"/>
          </p:cNvGraphicFramePr>
          <p:nvPr/>
        </p:nvGraphicFramePr>
        <p:xfrm>
          <a:off x="2786050" y="5639818"/>
          <a:ext cx="1928826" cy="1218206"/>
        </p:xfrm>
        <a:graphic>
          <a:graphicData uri="http://schemas.openxmlformats.org/presentationml/2006/ole">
            <p:oleObj spid="_x0000_s54279" name="Equation" r:id="rId5" imgW="723586" imgH="457002"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4273"/>
                                        </p:tgtEl>
                                        <p:attrNameLst>
                                          <p:attrName>style.visibility</p:attrName>
                                        </p:attrNameLst>
                                      </p:cBhvr>
                                      <p:to>
                                        <p:strVal val="visible"/>
                                      </p:to>
                                    </p:set>
                                    <p:animEffect transition="in" filter="checkerboard(across)">
                                      <p:cBhvr>
                                        <p:cTn id="7" dur="500"/>
                                        <p:tgtEl>
                                          <p:spTgt spid="5427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4274"/>
                                        </p:tgtEl>
                                        <p:attrNameLst>
                                          <p:attrName>style.visibility</p:attrName>
                                        </p:attrNameLst>
                                      </p:cBhvr>
                                      <p:to>
                                        <p:strVal val="visible"/>
                                      </p:to>
                                    </p:set>
                                    <p:animEffect transition="in" filter="checkerboard(across)">
                                      <p:cBhvr>
                                        <p:cTn id="12" dur="500"/>
                                        <p:tgtEl>
                                          <p:spTgt spid="5427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par>
                                <p:cTn id="18" presetID="5"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54275"/>
                                        </p:tgtEl>
                                        <p:attrNameLst>
                                          <p:attrName>style.visibility</p:attrName>
                                        </p:attrNameLst>
                                      </p:cBhvr>
                                      <p:to>
                                        <p:strVal val="visible"/>
                                      </p:to>
                                    </p:set>
                                    <p:animEffect transition="in" filter="checkerboard(across)">
                                      <p:cBhvr>
                                        <p:cTn id="25" dur="500"/>
                                        <p:tgtEl>
                                          <p:spTgt spid="54275"/>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54276"/>
                                        </p:tgtEl>
                                        <p:attrNameLst>
                                          <p:attrName>style.visibility</p:attrName>
                                        </p:attrNameLst>
                                      </p:cBhvr>
                                      <p:to>
                                        <p:strVal val="visible"/>
                                      </p:to>
                                    </p:set>
                                    <p:animEffect transition="in" filter="checkerboard(across)">
                                      <p:cBhvr>
                                        <p:cTn id="30" dur="500"/>
                                        <p:tgtEl>
                                          <p:spTgt spid="54276"/>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54278"/>
                                        </p:tgtEl>
                                        <p:attrNameLst>
                                          <p:attrName>style.visibility</p:attrName>
                                        </p:attrNameLst>
                                      </p:cBhvr>
                                      <p:to>
                                        <p:strVal val="visible"/>
                                      </p:to>
                                    </p:set>
                                    <p:animEffect transition="in" filter="checkerboard(across)">
                                      <p:cBhvr>
                                        <p:cTn id="35" dur="500"/>
                                        <p:tgtEl>
                                          <p:spTgt spid="54278"/>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54279"/>
                                        </p:tgtEl>
                                        <p:attrNameLst>
                                          <p:attrName>style.visibility</p:attrName>
                                        </p:attrNameLst>
                                      </p:cBhvr>
                                      <p:to>
                                        <p:strVal val="visible"/>
                                      </p:to>
                                    </p:set>
                                    <p:animEffect transition="in" filter="checkerboard(across)">
                                      <p:cBhvr>
                                        <p:cTn id="40" dur="500"/>
                                        <p:tgtEl>
                                          <p:spTgt spid="54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3" grpId="0"/>
      <p:bldP spid="54274" grpId="0"/>
      <p:bldP spid="4" grpId="0"/>
      <p:bldP spid="54275" grpId="0"/>
      <p:bldP spid="5427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0" y="0"/>
            <a:ext cx="892971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a:t>
            </a:r>
            <a:r>
              <a:rPr kumimoji="0" lang="fr-FR"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fr-FR" sz="32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fr-FR" sz="32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Cho mạch điện như hình sau</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3" name="Picture 2"/>
          <p:cNvPicPr/>
          <p:nvPr/>
        </p:nvPicPr>
        <p:blipFill>
          <a:blip r:embed="rId2"/>
          <a:srcRect/>
          <a:stretch>
            <a:fillRect/>
          </a:stretch>
        </p:blipFill>
        <p:spPr bwMode="auto">
          <a:xfrm>
            <a:off x="1500166" y="714356"/>
            <a:ext cx="6143668" cy="2786082"/>
          </a:xfrm>
          <a:prstGeom prst="rect">
            <a:avLst/>
          </a:prstGeom>
          <a:noFill/>
          <a:ln w="9525">
            <a:noFill/>
            <a:miter lim="800000"/>
            <a:headEnd/>
            <a:tailEnd/>
          </a:ln>
        </p:spPr>
      </p:pic>
      <p:sp>
        <p:nvSpPr>
          <p:cNvPr id="55298" name="Rectangle 2"/>
          <p:cNvSpPr>
            <a:spLocks noChangeArrowheads="1"/>
          </p:cNvSpPr>
          <p:nvPr/>
        </p:nvSpPr>
        <p:spPr bwMode="auto">
          <a:xfrm>
            <a:off x="142844" y="3643314"/>
            <a:ext cx="8358214"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Tìm R</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L</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để công suất tác dụng tiêu thụ truyền đến R</a:t>
            </a:r>
            <a:r>
              <a:rPr kumimoji="0" lang="fr-FR" sz="3200" b="0" i="0" u="none" strike="noStrike" cap="none" normalizeH="0" baseline="-30000" smtClean="0">
                <a:ln>
                  <a:noFill/>
                </a:ln>
                <a:solidFill>
                  <a:schemeClr val="tx1"/>
                </a:solidFill>
                <a:effectLst/>
                <a:latin typeface="Times New Roman" pitchFamily="18" charset="0"/>
                <a:ea typeface="Arial" pitchFamily="34" charset="0"/>
                <a:cs typeface="Times New Roman" pitchFamily="18" charset="0"/>
              </a:rPr>
              <a:t>L</a:t>
            </a:r>
            <a:r>
              <a:rPr kumimoji="0" lang="fr-FR" sz="3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là cực đại và tính công suất cực đại đó.</a:t>
            </a:r>
            <a:endParaRPr kumimoji="0" lang="fr-FR"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 name="Rectangle 4"/>
          <p:cNvSpPr/>
          <p:nvPr/>
        </p:nvSpPr>
        <p:spPr>
          <a:xfrm>
            <a:off x="3571868" y="5000636"/>
            <a:ext cx="936475" cy="584775"/>
          </a:xfrm>
          <a:prstGeom prst="rect">
            <a:avLst/>
          </a:prstGeom>
        </p:spPr>
        <p:txBody>
          <a:bodyPr wrap="none">
            <a:spAutoFit/>
          </a:bodyPr>
          <a:lstStyle/>
          <a:p>
            <a:r>
              <a:rPr lang="fr-FR" sz="3200" b="1" u="sng" smtClean="0">
                <a:solidFill>
                  <a:srgbClr val="FF0000"/>
                </a:solidFill>
                <a:latin typeface="Times New Roman" pitchFamily="18" charset="0"/>
                <a:cs typeface="Times New Roman" pitchFamily="18" charset="0"/>
              </a:rPr>
              <a:t>Giải</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5297"/>
                                        </p:tgtEl>
                                        <p:attrNameLst>
                                          <p:attrName>style.visibility</p:attrName>
                                        </p:attrNameLst>
                                      </p:cBhvr>
                                      <p:to>
                                        <p:strVal val="visible"/>
                                      </p:to>
                                    </p:set>
                                    <p:animEffect transition="in" filter="checkerboard(across)">
                                      <p:cBhvr>
                                        <p:cTn id="7" dur="500"/>
                                        <p:tgtEl>
                                          <p:spTgt spid="55297"/>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5298"/>
                                        </p:tgtEl>
                                        <p:attrNameLst>
                                          <p:attrName>style.visibility</p:attrName>
                                        </p:attrNameLst>
                                      </p:cBhvr>
                                      <p:to>
                                        <p:strVal val="visible"/>
                                      </p:to>
                                    </p:set>
                                    <p:animEffect transition="in" filter="checkerboard(across)">
                                      <p:cBhvr>
                                        <p:cTn id="15" dur="500"/>
                                        <p:tgtEl>
                                          <p:spTgt spid="5529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P spid="55298"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1000100" y="214290"/>
            <a:ext cx="6286544" cy="3214710"/>
          </a:xfrm>
          <a:prstGeom prst="rect">
            <a:avLst/>
          </a:prstGeom>
          <a:noFill/>
          <a:ln w="9525">
            <a:noFill/>
            <a:miter lim="800000"/>
            <a:headEnd/>
            <a:tailEnd/>
          </a:ln>
        </p:spPr>
      </p:pic>
      <p:sp>
        <p:nvSpPr>
          <p:cNvPr id="3" name="Rectangle 2"/>
          <p:cNvSpPr/>
          <p:nvPr/>
        </p:nvSpPr>
        <p:spPr>
          <a:xfrm>
            <a:off x="1214414" y="3415729"/>
            <a:ext cx="6276655" cy="584775"/>
          </a:xfrm>
          <a:prstGeom prst="rect">
            <a:avLst/>
          </a:prstGeom>
        </p:spPr>
        <p:txBody>
          <a:bodyPr wrap="none">
            <a:spAutoFit/>
          </a:bodyPr>
          <a:lstStyle/>
          <a:p>
            <a:r>
              <a:rPr lang="en-US" sz="3200" smtClean="0">
                <a:latin typeface="Times New Roman" pitchFamily="18" charset="0"/>
                <a:cs typeface="Times New Roman" pitchFamily="18" charset="0"/>
              </a:rPr>
              <a:t>Điện trở Thevenin nhìn từ 2 cực a,b :</a:t>
            </a:r>
            <a:endParaRPr lang="vi-VN" sz="3200">
              <a:latin typeface="Times New Roman" pitchFamily="18" charset="0"/>
              <a:cs typeface="Times New Roman" pitchFamily="18" charset="0"/>
            </a:endParaRPr>
          </a:p>
        </p:txBody>
      </p:sp>
      <p:sp>
        <p:nvSpPr>
          <p:cNvPr id="563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1" name="Object 1"/>
          <p:cNvGraphicFramePr>
            <a:graphicFrameLocks noChangeAspect="1"/>
          </p:cNvGraphicFramePr>
          <p:nvPr/>
        </p:nvGraphicFramePr>
        <p:xfrm>
          <a:off x="776070" y="4357694"/>
          <a:ext cx="7653582" cy="1285884"/>
        </p:xfrm>
        <a:graphic>
          <a:graphicData uri="http://schemas.openxmlformats.org/presentationml/2006/ole">
            <p:oleObj spid="_x0000_s56321" name="Equation" r:id="rId4" imgW="23622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6321"/>
                                        </p:tgtEl>
                                        <p:attrNameLst>
                                          <p:attrName>style.visibility</p:attrName>
                                        </p:attrNameLst>
                                      </p:cBhvr>
                                      <p:to>
                                        <p:strVal val="visible"/>
                                      </p:to>
                                    </p:set>
                                    <p:animEffect transition="in" filter="checkerboard(across)">
                                      <p:cBhvr>
                                        <p:cTn id="17" dur="500"/>
                                        <p:tgtEl>
                                          <p:spTgt spid="56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
            <a:ext cx="9144000" cy="584775"/>
          </a:xfrm>
          <a:prstGeom prst="rect">
            <a:avLst/>
          </a:prstGeom>
        </p:spPr>
        <p:txBody>
          <a:bodyPr wrap="square">
            <a:spAutoFit/>
          </a:bodyPr>
          <a:lstStyle/>
          <a:p>
            <a:r>
              <a:rPr lang="en-US" sz="3200" smtClean="0">
                <a:latin typeface="Times New Roman" pitchFamily="18" charset="0"/>
                <a:cs typeface="Times New Roman" pitchFamily="18" charset="0"/>
              </a:rPr>
              <a:t>Dùng phương pháp dòng mắc lưới cho mạch điện sau:</a:t>
            </a:r>
            <a:endParaRPr lang="vi-VN" sz="3200">
              <a:latin typeface="Times New Roman" pitchFamily="18" charset="0"/>
              <a:cs typeface="Times New Roman" pitchFamily="18" charset="0"/>
            </a:endParaRPr>
          </a:p>
        </p:txBody>
      </p:sp>
      <p:pic>
        <p:nvPicPr>
          <p:cNvPr id="3" name="Picture 2"/>
          <p:cNvPicPr/>
          <p:nvPr/>
        </p:nvPicPr>
        <p:blipFill>
          <a:blip r:embed="rId3"/>
          <a:srcRect/>
          <a:stretch>
            <a:fillRect/>
          </a:stretch>
        </p:blipFill>
        <p:spPr bwMode="auto">
          <a:xfrm>
            <a:off x="1214414" y="785794"/>
            <a:ext cx="6286544" cy="2857520"/>
          </a:xfrm>
          <a:prstGeom prst="rect">
            <a:avLst/>
          </a:prstGeom>
          <a:noFill/>
          <a:ln w="9525">
            <a:noFill/>
            <a:miter lim="800000"/>
            <a:headEnd/>
            <a:tailEnd/>
          </a:ln>
        </p:spPr>
      </p:pic>
      <p:sp>
        <p:nvSpPr>
          <p:cNvPr id="4" name="Rectangle 3"/>
          <p:cNvSpPr/>
          <p:nvPr/>
        </p:nvSpPr>
        <p:spPr>
          <a:xfrm>
            <a:off x="1142976" y="4071942"/>
            <a:ext cx="1398332" cy="584775"/>
          </a:xfrm>
          <a:prstGeom prst="rect">
            <a:avLst/>
          </a:prstGeom>
        </p:spPr>
        <p:txBody>
          <a:bodyPr wrap="none">
            <a:spAutoFit/>
          </a:bodyPr>
          <a:lstStyle/>
          <a:p>
            <a:r>
              <a:rPr lang="en-US" sz="3200" smtClean="0">
                <a:latin typeface="Times New Roman" pitchFamily="18" charset="0"/>
                <a:cs typeface="Times New Roman" pitchFamily="18" charset="0"/>
              </a:rPr>
              <a:t>Ta có : </a:t>
            </a:r>
            <a:endParaRPr lang="vi-VN" sz="3200">
              <a:latin typeface="Times New Roman" pitchFamily="18" charset="0"/>
              <a:cs typeface="Times New Roman" pitchFamily="18" charset="0"/>
            </a:endParaRPr>
          </a:p>
        </p:txBody>
      </p:sp>
      <p:sp>
        <p:nvSpPr>
          <p:cNvPr id="573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7345" name="Object 1"/>
          <p:cNvGraphicFramePr>
            <a:graphicFrameLocks noChangeAspect="1"/>
          </p:cNvGraphicFramePr>
          <p:nvPr/>
        </p:nvGraphicFramePr>
        <p:xfrm>
          <a:off x="2537673" y="3829185"/>
          <a:ext cx="2820145" cy="1314327"/>
        </p:xfrm>
        <a:graphic>
          <a:graphicData uri="http://schemas.openxmlformats.org/presentationml/2006/ole">
            <p:oleObj spid="_x0000_s57345" name="Equation" r:id="rId4" imgW="1028254" imgH="482391" progId="Equation.3">
              <p:embed/>
            </p:oleObj>
          </a:graphicData>
        </a:graphic>
      </p:graphicFrame>
      <p:sp>
        <p:nvSpPr>
          <p:cNvPr id="57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7347" name="Object 3"/>
          <p:cNvGraphicFramePr>
            <a:graphicFrameLocks noChangeAspect="1"/>
          </p:cNvGraphicFramePr>
          <p:nvPr/>
        </p:nvGraphicFramePr>
        <p:xfrm>
          <a:off x="2285984" y="5286388"/>
          <a:ext cx="2336880" cy="1182631"/>
        </p:xfrm>
        <a:graphic>
          <a:graphicData uri="http://schemas.openxmlformats.org/presentationml/2006/ole">
            <p:oleObj spid="_x0000_s57347" name="Equation" r:id="rId5" imgW="787058"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7345"/>
                                        </p:tgtEl>
                                        <p:attrNameLst>
                                          <p:attrName>style.visibility</p:attrName>
                                        </p:attrNameLst>
                                      </p:cBhvr>
                                      <p:to>
                                        <p:strVal val="visible"/>
                                      </p:to>
                                    </p:set>
                                    <p:animEffect transition="in" filter="checkerboard(across)">
                                      <p:cBhvr>
                                        <p:cTn id="18" dur="500"/>
                                        <p:tgtEl>
                                          <p:spTgt spid="57345"/>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57347"/>
                                        </p:tgtEl>
                                        <p:attrNameLst>
                                          <p:attrName>style.visibility</p:attrName>
                                        </p:attrNameLst>
                                      </p:cBhvr>
                                      <p:to>
                                        <p:strVal val="visible"/>
                                      </p:to>
                                    </p:set>
                                    <p:animEffect transition="in" filter="checkerboard(across)">
                                      <p:cBhvr>
                                        <p:cTn id="23" dur="500"/>
                                        <p:tgtEl>
                                          <p:spTgt spid="57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bwMode="auto">
          <a:xfrm>
            <a:off x="4572000" y="71414"/>
            <a:ext cx="4500594" cy="2500330"/>
          </a:xfrm>
          <a:prstGeom prst="rect">
            <a:avLst/>
          </a:prstGeom>
          <a:noFill/>
          <a:ln w="9525">
            <a:noFill/>
            <a:miter lim="800000"/>
            <a:headEnd/>
            <a:tailEnd/>
          </a:ln>
        </p:spPr>
      </p:pic>
      <p:sp>
        <p:nvSpPr>
          <p:cNvPr id="3" name="Rectangle 2"/>
          <p:cNvSpPr/>
          <p:nvPr/>
        </p:nvSpPr>
        <p:spPr>
          <a:xfrm>
            <a:off x="0" y="642918"/>
            <a:ext cx="4572000" cy="1569660"/>
          </a:xfrm>
          <a:prstGeom prst="rect">
            <a:avLst/>
          </a:prstGeom>
        </p:spPr>
        <p:txBody>
          <a:bodyPr>
            <a:spAutoFit/>
          </a:bodyPr>
          <a:lstStyle/>
          <a:p>
            <a:r>
              <a:rPr lang="en-US" sz="3200" smtClean="0">
                <a:latin typeface="Times New Roman" pitchFamily="18" charset="0"/>
                <a:cs typeface="Times New Roman" pitchFamily="18" charset="0"/>
              </a:rPr>
              <a:t>Áp dụng định luật Kirchoff 2 cho vòng ngoài cùng, ta có:</a:t>
            </a:r>
            <a:endParaRPr lang="vi-VN" sz="3200">
              <a:latin typeface="Times New Roman" pitchFamily="18" charset="0"/>
              <a:cs typeface="Times New Roman" pitchFamily="18" charset="0"/>
            </a:endParaRPr>
          </a:p>
        </p:txBody>
      </p:sp>
      <p:sp>
        <p:nvSpPr>
          <p:cNvPr id="5837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69" name="Object 1"/>
          <p:cNvGraphicFramePr>
            <a:graphicFrameLocks noChangeAspect="1"/>
          </p:cNvGraphicFramePr>
          <p:nvPr/>
        </p:nvGraphicFramePr>
        <p:xfrm>
          <a:off x="785786" y="2500306"/>
          <a:ext cx="3339460" cy="642942"/>
        </p:xfrm>
        <a:graphic>
          <a:graphicData uri="http://schemas.openxmlformats.org/presentationml/2006/ole">
            <p:oleObj spid="_x0000_s58369" name="Equation" r:id="rId4" imgW="1104421" imgH="215806" progId="Equation.3">
              <p:embed/>
            </p:oleObj>
          </a:graphicData>
        </a:graphic>
      </p:graphicFrame>
      <p:sp>
        <p:nvSpPr>
          <p:cNvPr id="5837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1" name="Object 3"/>
          <p:cNvGraphicFramePr>
            <a:graphicFrameLocks noChangeAspect="1"/>
          </p:cNvGraphicFramePr>
          <p:nvPr/>
        </p:nvGraphicFramePr>
        <p:xfrm>
          <a:off x="889211" y="3286124"/>
          <a:ext cx="2896971" cy="785818"/>
        </p:xfrm>
        <a:graphic>
          <a:graphicData uri="http://schemas.openxmlformats.org/presentationml/2006/ole">
            <p:oleObj spid="_x0000_s58371" name="Equation" r:id="rId5" imgW="787058" imgH="215806" progId="Equation.3">
              <p:embed/>
            </p:oleObj>
          </a:graphicData>
        </a:graphic>
      </p:graphicFrame>
      <p:sp>
        <p:nvSpPr>
          <p:cNvPr id="8" name="Rectangle 7"/>
          <p:cNvSpPr/>
          <p:nvPr/>
        </p:nvSpPr>
        <p:spPr>
          <a:xfrm>
            <a:off x="0" y="4344423"/>
            <a:ext cx="9001156" cy="584775"/>
          </a:xfrm>
          <a:prstGeom prst="rect">
            <a:avLst/>
          </a:prstGeom>
        </p:spPr>
        <p:txBody>
          <a:bodyPr wrap="square">
            <a:spAutoFit/>
          </a:bodyPr>
          <a:lstStyle/>
          <a:p>
            <a:r>
              <a:rPr lang="en-US" sz="3200" smtClean="0">
                <a:latin typeface="Times New Roman" pitchFamily="18" charset="0"/>
                <a:cs typeface="Times New Roman" pitchFamily="18" charset="0"/>
              </a:rPr>
              <a:t>Để công suất truyền R</a:t>
            </a:r>
            <a:r>
              <a:rPr lang="en-US" sz="3200" baseline="-25000" smtClean="0">
                <a:latin typeface="Times New Roman" pitchFamily="18" charset="0"/>
                <a:cs typeface="Times New Roman" pitchFamily="18" charset="0"/>
              </a:rPr>
              <a:t>L</a:t>
            </a:r>
            <a:r>
              <a:rPr lang="en-US" sz="3200" smtClean="0">
                <a:latin typeface="Times New Roman" pitchFamily="18" charset="0"/>
                <a:cs typeface="Times New Roman" pitchFamily="18" charset="0"/>
              </a:rPr>
              <a:t> là cực đại thì :  R</a:t>
            </a:r>
            <a:r>
              <a:rPr lang="en-US" sz="3200" baseline="-25000" smtClean="0">
                <a:latin typeface="Times New Roman" pitchFamily="18" charset="0"/>
                <a:cs typeface="Times New Roman" pitchFamily="18" charset="0"/>
              </a:rPr>
              <a:t>L</a:t>
            </a:r>
            <a:r>
              <a:rPr lang="en-US" sz="3200" smtClean="0">
                <a:latin typeface="Times New Roman" pitchFamily="18" charset="0"/>
                <a:cs typeface="Times New Roman" pitchFamily="18" charset="0"/>
              </a:rPr>
              <a:t> = R</a:t>
            </a:r>
            <a:r>
              <a:rPr lang="en-US" sz="3200" baseline="-25000" smtClean="0">
                <a:latin typeface="Times New Roman" pitchFamily="18" charset="0"/>
                <a:cs typeface="Times New Roman" pitchFamily="18" charset="0"/>
              </a:rPr>
              <a:t>T</a:t>
            </a:r>
            <a:r>
              <a:rPr lang="en-US" sz="3200" smtClean="0">
                <a:latin typeface="Times New Roman" pitchFamily="18" charset="0"/>
                <a:cs typeface="Times New Roman" pitchFamily="18" charset="0"/>
              </a:rPr>
              <a:t> = 9Ω</a:t>
            </a:r>
            <a:endParaRPr lang="vi-VN" sz="3200">
              <a:latin typeface="Times New Roman" pitchFamily="18" charset="0"/>
              <a:cs typeface="Times New Roman" pitchFamily="18" charset="0"/>
            </a:endParaRPr>
          </a:p>
        </p:txBody>
      </p:sp>
      <p:sp>
        <p:nvSpPr>
          <p:cNvPr id="5837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3" name="Object 5"/>
          <p:cNvGraphicFramePr>
            <a:graphicFrameLocks noChangeAspect="1"/>
          </p:cNvGraphicFramePr>
          <p:nvPr/>
        </p:nvGraphicFramePr>
        <p:xfrm>
          <a:off x="1305186" y="5072074"/>
          <a:ext cx="6002777" cy="1428760"/>
        </p:xfrm>
        <a:graphic>
          <a:graphicData uri="http://schemas.openxmlformats.org/presentationml/2006/ole">
            <p:oleObj spid="_x0000_s58373" name="Equation" r:id="rId6" imgW="19177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8369"/>
                                        </p:tgtEl>
                                        <p:attrNameLst>
                                          <p:attrName>style.visibility</p:attrName>
                                        </p:attrNameLst>
                                      </p:cBhvr>
                                      <p:to>
                                        <p:strVal val="visible"/>
                                      </p:to>
                                    </p:set>
                                    <p:animEffect transition="in" filter="checkerboard(across)">
                                      <p:cBhvr>
                                        <p:cTn id="17" dur="500"/>
                                        <p:tgtEl>
                                          <p:spTgt spid="5836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8371"/>
                                        </p:tgtEl>
                                        <p:attrNameLst>
                                          <p:attrName>style.visibility</p:attrName>
                                        </p:attrNameLst>
                                      </p:cBhvr>
                                      <p:to>
                                        <p:strVal val="visible"/>
                                      </p:to>
                                    </p:set>
                                    <p:animEffect transition="in" filter="checkerboard(across)">
                                      <p:cBhvr>
                                        <p:cTn id="22" dur="500"/>
                                        <p:tgtEl>
                                          <p:spTgt spid="5837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58373"/>
                                        </p:tgtEl>
                                        <p:attrNameLst>
                                          <p:attrName>style.visibility</p:attrName>
                                        </p:attrNameLst>
                                      </p:cBhvr>
                                      <p:to>
                                        <p:strVal val="visible"/>
                                      </p:to>
                                    </p:set>
                                    <p:animEffect transition="in" filter="checkerboard(across)">
                                      <p:cBhvr>
                                        <p:cTn id="32" dur="500"/>
                                        <p:tgtEl>
                                          <p:spTgt spid="58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1342</TotalTime>
  <Words>2813</Words>
  <Application>Microsoft Office PowerPoint</Application>
  <PresentationFormat>On-screen Show (4:3)</PresentationFormat>
  <Paragraphs>234</Paragraphs>
  <Slides>51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3"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90</cp:revision>
  <dcterms:created xsi:type="dcterms:W3CDTF">2020-06-22T05:08:38Z</dcterms:created>
  <dcterms:modified xsi:type="dcterms:W3CDTF">2021-04-16T05:32:22Z</dcterms:modified>
</cp:coreProperties>
</file>