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8"/>
  </p:notesMasterIdLst>
  <p:sldIdLst>
    <p:sldId id="331" r:id="rId2"/>
    <p:sldId id="285" r:id="rId3"/>
    <p:sldId id="326" r:id="rId4"/>
    <p:sldId id="286" r:id="rId5"/>
    <p:sldId id="287" r:id="rId6"/>
    <p:sldId id="300" r:id="rId7"/>
    <p:sldId id="289" r:id="rId8"/>
    <p:sldId id="317" r:id="rId9"/>
    <p:sldId id="291" r:id="rId10"/>
    <p:sldId id="292" r:id="rId11"/>
    <p:sldId id="293" r:id="rId12"/>
    <p:sldId id="303" r:id="rId13"/>
    <p:sldId id="304" r:id="rId14"/>
    <p:sldId id="327" r:id="rId15"/>
    <p:sldId id="305" r:id="rId16"/>
    <p:sldId id="318" r:id="rId17"/>
    <p:sldId id="328" r:id="rId18"/>
    <p:sldId id="306" r:id="rId19"/>
    <p:sldId id="307" r:id="rId20"/>
    <p:sldId id="329" r:id="rId21"/>
    <p:sldId id="308" r:id="rId22"/>
    <p:sldId id="330" r:id="rId23"/>
    <p:sldId id="309" r:id="rId24"/>
    <p:sldId id="310" r:id="rId25"/>
    <p:sldId id="311" r:id="rId26"/>
    <p:sldId id="312" r:id="rId27"/>
    <p:sldId id="313" r:id="rId28"/>
    <p:sldId id="319" r:id="rId29"/>
    <p:sldId id="321" r:id="rId30"/>
    <p:sldId id="320" r:id="rId31"/>
    <p:sldId id="322" r:id="rId32"/>
    <p:sldId id="323" r:id="rId33"/>
    <p:sldId id="324" r:id="rId34"/>
    <p:sldId id="325" r:id="rId35"/>
    <p:sldId id="298" r:id="rId36"/>
    <p:sldId id="284" r:id="rId37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4">
          <p15:clr>
            <a:srgbClr val="A4A3A4"/>
          </p15:clr>
        </p15:guide>
        <p15:guide id="2" pos="230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99CCFF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635" autoAdjust="0"/>
    <p:restoredTop sz="94667" autoAdjust="0"/>
  </p:normalViewPr>
  <p:slideViewPr>
    <p:cSldViewPr>
      <p:cViewPr varScale="1">
        <p:scale>
          <a:sx n="69" d="100"/>
          <a:sy n="69" d="100"/>
        </p:scale>
        <p:origin x="1008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4" d="100"/>
          <a:sy n="54" d="100"/>
        </p:scale>
        <p:origin x="-2508" y="-78"/>
      </p:cViewPr>
      <p:guideLst>
        <p:guide orient="horz" pos="3024"/>
        <p:guide pos="230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375" y="0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4E8B684D-C721-47BC-9051-752B16BF21D0}" type="datetimeFigureOut">
              <a:rPr lang="en-US"/>
              <a:pPr>
                <a:defRPr/>
              </a:pPr>
              <a:t>5/12/2021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838" y="4560888"/>
            <a:ext cx="5851525" cy="43195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20188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375" y="9120188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ABF3E271-97FC-479B-BBF3-1FBF02E94E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9106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Rounded Rectangle 4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rgbClr val="0070C0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7CD198-F048-4A9F-84AD-21C615CE0792}" type="datetime1">
              <a:rPr lang="en-US"/>
              <a:pPr>
                <a:defRPr/>
              </a:pPr>
              <a:t>5/12/2021</a:t>
            </a:fld>
            <a:endParaRPr lang="en-US"/>
          </a:p>
        </p:txBody>
      </p:sp>
      <p:sp>
        <p:nvSpPr>
          <p:cNvPr id="12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Created by Bich Ngan</a:t>
            </a:r>
          </a:p>
        </p:txBody>
      </p:sp>
      <p:sp>
        <p:nvSpPr>
          <p:cNvPr id="13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4CE11E32-1563-4FB1-B48C-A82AA9C318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8242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86808" cy="714380"/>
          </a:xfrm>
          <a:solidFill>
            <a:srgbClr val="0070C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/>
          <a:lstStyle>
            <a:lvl1pPr>
              <a:defRPr sz="3600" b="1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28596" y="1214422"/>
            <a:ext cx="8286808" cy="4929222"/>
          </a:xfrm>
        </p:spPr>
        <p:txBody>
          <a:bodyPr/>
          <a:lstStyle>
            <a:lvl1pPr>
              <a:buClr>
                <a:srgbClr val="0070C0"/>
              </a:buClr>
              <a:buFont typeface="Wingdings" pitchFamily="2" charset="2"/>
              <a:buChar char="q"/>
              <a:defRPr/>
            </a:lvl1pPr>
            <a:lvl2pPr>
              <a:buClr>
                <a:srgbClr val="0070C0"/>
              </a:buClr>
              <a:buFont typeface="Wingdings" pitchFamily="2" charset="2"/>
              <a:buChar char="q"/>
              <a:defRPr/>
            </a:lvl2pPr>
            <a:lvl3pPr>
              <a:buClr>
                <a:srgbClr val="0070C0"/>
              </a:buClr>
              <a:buFont typeface="Wingdings" pitchFamily="2" charset="2"/>
              <a:buChar char="q"/>
              <a:defRPr/>
            </a:lvl3pPr>
            <a:lvl4pPr>
              <a:buClr>
                <a:srgbClr val="0070C0"/>
              </a:buClr>
              <a:buFont typeface="Wingdings" pitchFamily="2" charset="2"/>
              <a:buChar char="q"/>
              <a:defRPr/>
            </a:lvl4pPr>
            <a:lvl5pPr>
              <a:buClr>
                <a:srgbClr val="0070C0"/>
              </a:buClr>
              <a:buFont typeface="Wingdings" pitchFamily="2" charset="2"/>
              <a:buChar char="q"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084435-9C80-47D0-86C6-DFE256937E0B}" type="datetime1">
              <a:rPr lang="en-US"/>
              <a:pPr>
                <a:defRPr/>
              </a:pPr>
              <a:t>5/12/2021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 i="1"/>
            </a:lvl1pPr>
          </a:lstStyle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>
          <a:solidFill>
            <a:srgbClr val="0070C0"/>
          </a:solidFill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666B04-C81C-4BA8-BC0C-192466FAF1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7170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Rounded Rectangle 4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AEC843-C3F5-4F8C-933D-BC4F2DC69361}" type="datetime1">
              <a:rPr lang="en-US"/>
              <a:pPr>
                <a:defRPr/>
              </a:pPr>
              <a:t>5/12/2021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Created by Bich Ngan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DEA5BD-3606-4A77-BA60-010DF13DD6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8813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0751BC-D555-48F2-8BD8-141B63901DF8}" type="datetime1">
              <a:rPr lang="en-US"/>
              <a:pPr>
                <a:defRPr/>
              </a:pPr>
              <a:t>5/12/2021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Created by Bich Ngan</a:t>
            </a: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7D9718-7CC2-49AC-A82E-884DD80228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914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4CC8EE-54B5-4972-B9DC-34D751A54615}" type="datetime1">
              <a:rPr lang="en-US"/>
              <a:pPr>
                <a:defRPr/>
              </a:pPr>
              <a:t>5/12/2021</a:t>
            </a:fld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Created by Bich Ngan</a:t>
            </a:r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30A94C-ECBC-4780-87FA-2995D97914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5013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FFBE74-5437-4908-B291-031DF241EAE6}" type="datetime1">
              <a:rPr lang="en-US"/>
              <a:pPr>
                <a:defRPr/>
              </a:pPr>
              <a:t>5/12/2021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Created by Bich Ngan</a:t>
            </a:r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7547C0-EA0D-4E79-B1EA-28989077AD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379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4671D-C7D0-4547-AF07-F37E938E822E}" type="datetime1">
              <a:rPr lang="en-US"/>
              <a:pPr>
                <a:defRPr/>
              </a:pPr>
              <a:t>5/12/2021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Created by Bich Ngan</a:t>
            </a:r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851682-1715-4A23-9C58-80708394E7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6479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6" name="Rounded Rectangle 5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5EB207-A499-468A-B310-ECA2BE17AE0C}" type="datetime1">
              <a:rPr lang="en-US"/>
              <a:pPr>
                <a:defRPr/>
              </a:pPr>
              <a:t>5/12/2021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Created by Bich Ngan</a:t>
            </a:r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B3FFD5-C1B4-4E25-8178-365920AE67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1036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B9247F-0169-4CEF-A0FF-EC5C89814E10}" type="datetime1">
              <a:rPr lang="en-US"/>
              <a:pPr>
                <a:defRPr/>
              </a:pPr>
              <a:t>5/12/2021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Created by Bich Ngan</a:t>
            </a: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C48CB4-7292-494C-B101-14739135DA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223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2C8EF-1F59-47BD-93D5-A5DD04215479}" type="datetime1">
              <a:rPr lang="en-US"/>
              <a:pPr>
                <a:defRPr/>
              </a:pPr>
              <a:t>5/12/2021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Created by Bich Ngan</a:t>
            </a:r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AF66E-D3E6-4F0B-8FD5-F706349133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6605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3DD45-F0C1-4BDD-A6A2-E8C7EBE03F26}" type="datetime1">
              <a:rPr lang="en-US"/>
              <a:pPr>
                <a:defRPr/>
              </a:pPr>
              <a:t>5/12/2021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Created by Bich Ngan</a:t>
            </a:r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AEE83F-D6CA-4CAA-91C6-1A54235ACC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6823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8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1229F99-4311-41F8-953C-191174C40229}" type="datetime1">
              <a:rPr lang="en-US"/>
              <a:pPr>
                <a:defRPr/>
              </a:pPr>
              <a:t>5/12/2021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Created by Bich Ngan</a:t>
            </a: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05943300-A83F-4183-B7F6-1F9A087CB7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88" r:id="rId3"/>
    <p:sldLayoutId id="2147483780" r:id="rId4"/>
    <p:sldLayoutId id="2147483781" r:id="rId5"/>
    <p:sldLayoutId id="2147483782" r:id="rId6"/>
    <p:sldLayoutId id="2147483783" r:id="rId7"/>
    <p:sldLayoutId id="2147483789" r:id="rId8"/>
    <p:sldLayoutId id="2147483790" r:id="rId9"/>
    <p:sldLayoutId id="2147483784" r:id="rId10"/>
    <p:sldLayoutId id="2147483785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imes New Roman" pitchFamily="18" charset="0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ubtitle 2"/>
          <p:cNvSpPr>
            <a:spLocks noGrp="1"/>
          </p:cNvSpPr>
          <p:nvPr>
            <p:ph type="subTitle" idx="1"/>
          </p:nvPr>
        </p:nvSpPr>
        <p:spPr>
          <a:xfrm>
            <a:off x="2195513" y="765175"/>
            <a:ext cx="4679950" cy="1536700"/>
          </a:xfrm>
        </p:spPr>
        <p:txBody>
          <a:bodyPr/>
          <a:lstStyle/>
          <a:p>
            <a:pPr eaLnBrk="1" hangingPunct="1"/>
            <a:r>
              <a:rPr lang="en-US" altLang="en-US" sz="2400" b="1" dirty="0">
                <a:solidFill>
                  <a:schemeClr val="tx1"/>
                </a:solidFill>
              </a:rPr>
              <a:t>KỸ THUẬT</a:t>
            </a:r>
            <a:r>
              <a:rPr lang="en-US" altLang="en-US" sz="2400" b="1" dirty="0" smtClean="0">
                <a:solidFill>
                  <a:schemeClr val="tx1"/>
                </a:solidFill>
              </a:rPr>
              <a:t> </a:t>
            </a:r>
            <a:r>
              <a:rPr lang="en-US" altLang="en-US" sz="2400" b="1" dirty="0" smtClean="0">
                <a:solidFill>
                  <a:schemeClr val="tx1"/>
                </a:solidFill>
              </a:rPr>
              <a:t>LẬP </a:t>
            </a:r>
            <a:r>
              <a:rPr lang="en-US" altLang="en-US" sz="2400" b="1" dirty="0" smtClean="0">
                <a:solidFill>
                  <a:schemeClr val="tx1"/>
                </a:solidFill>
              </a:rPr>
              <a:t>TRÌNH</a:t>
            </a:r>
            <a:endParaRPr lang="en-US" altLang="en-US" sz="2400" b="1" dirty="0" smtClean="0">
              <a:solidFill>
                <a:schemeClr val="tx1"/>
              </a:solidFill>
            </a:endParaRPr>
          </a:p>
        </p:txBody>
      </p:sp>
      <p:sp>
        <p:nvSpPr>
          <p:cNvPr id="7171" name="Title 1"/>
          <p:cNvSpPr>
            <a:spLocks noGrp="1"/>
          </p:cNvSpPr>
          <p:nvPr>
            <p:ph type="ctrTitle"/>
          </p:nvPr>
        </p:nvSpPr>
        <p:spPr>
          <a:xfrm>
            <a:off x="468313" y="1484313"/>
            <a:ext cx="8229600" cy="1470025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US" altLang="en-US" b="1" dirty="0" smtClean="0"/>
              <a:t>CHƯƠNG 4. HÀM (FUNCTION)</a:t>
            </a:r>
            <a:endParaRPr altLang="en-US" b="1" dirty="0" smtClean="0"/>
          </a:p>
        </p:txBody>
      </p:sp>
      <p:sp>
        <p:nvSpPr>
          <p:cNvPr id="7173" name="AutoShape 7" descr="Image result for LOGO HUF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FACCE28-3570-428C-ABB4-649F4DC4B459}" type="datetime1">
              <a:rPr lang="en-US" smtClean="0"/>
              <a:pPr>
                <a:defRPr/>
              </a:pPr>
              <a:t>5/12/2021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solidFill>
            <a:srgbClr val="0070C0"/>
          </a:solidFill>
        </p:spPr>
        <p:txBody>
          <a:bodyPr/>
          <a:lstStyle/>
          <a:p>
            <a:pPr>
              <a:defRPr/>
            </a:pPr>
            <a:fld id="{E6E91AFA-87CA-4A92-8233-31A644142C2D}" type="slidenum">
              <a:rPr lang="en-US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383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86750" cy="714375"/>
          </a:xfrm>
        </p:spPr>
        <p:txBody>
          <a:bodyPr/>
          <a:lstStyle/>
          <a:p>
            <a:pPr>
              <a:defRPr/>
            </a:pPr>
            <a:r>
              <a:rPr lang="en-US" err="1" smtClean="0"/>
              <a:t>Nội</a:t>
            </a:r>
            <a:r>
              <a:rPr lang="en-US" smtClean="0"/>
              <a:t> dung</a:t>
            </a:r>
            <a:endParaRPr lang="en-US"/>
          </a:p>
        </p:txBody>
      </p:sp>
      <p:sp>
        <p:nvSpPr>
          <p:cNvPr id="8195" name="Content Placeholder 2"/>
          <p:cNvSpPr>
            <a:spLocks noGrp="1"/>
          </p:cNvSpPr>
          <p:nvPr>
            <p:ph sz="quarter" idx="1"/>
          </p:nvPr>
        </p:nvSpPr>
        <p:spPr>
          <a:xfrm>
            <a:off x="428625" y="1214438"/>
            <a:ext cx="8286750" cy="4929187"/>
          </a:xfrm>
        </p:spPr>
        <p:txBody>
          <a:bodyPr/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800" smtClean="0"/>
              <a:t> </a:t>
            </a:r>
            <a:r>
              <a:rPr lang="en-US" sz="2800" b="1" smtClean="0"/>
              <a:t>Khái </a:t>
            </a:r>
            <a:r>
              <a:rPr lang="en-US" sz="2800" b="1"/>
              <a:t>niệm hàm (Function) </a:t>
            </a:r>
            <a:endParaRPr lang="en-US" sz="2800" b="1" smtClean="0"/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800" b="1" smtClean="0"/>
              <a:t>Định </a:t>
            </a:r>
            <a:r>
              <a:rPr lang="en-US" sz="2800" b="1"/>
              <a:t>nghĩa </a:t>
            </a:r>
            <a:r>
              <a:rPr lang="en-US" sz="2800" b="1" smtClean="0"/>
              <a:t>hàm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800" b="1" smtClean="0"/>
              <a:t>Thực </a:t>
            </a:r>
            <a:r>
              <a:rPr lang="en-US" sz="2800" b="1"/>
              <a:t>thi </a:t>
            </a:r>
            <a:r>
              <a:rPr lang="en-US" sz="2800" b="1" smtClean="0"/>
              <a:t>hàm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800" b="1" smtClean="0"/>
              <a:t>Truyền </a:t>
            </a:r>
            <a:r>
              <a:rPr lang="en-US" sz="2800" b="1"/>
              <a:t>tham </a:t>
            </a:r>
            <a:r>
              <a:rPr lang="en-US" sz="2800" b="1" smtClean="0"/>
              <a:t>số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800" b="1" smtClean="0"/>
              <a:t>Kết </a:t>
            </a:r>
            <a:r>
              <a:rPr lang="en-US" sz="2800" b="1"/>
              <a:t>quả trả </a:t>
            </a:r>
            <a:r>
              <a:rPr lang="en-US" sz="2800" b="1" smtClean="0"/>
              <a:t>về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800" b="1" smtClean="0"/>
              <a:t>Prototype của hàm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42938" y="6215063"/>
            <a:ext cx="3962400" cy="457200"/>
          </a:xfrm>
        </p:spPr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0314D6-7F9A-44DF-8264-AFC55E6A6110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86750" cy="714375"/>
          </a:xfrm>
        </p:spPr>
        <p:txBody>
          <a:bodyPr/>
          <a:lstStyle/>
          <a:p>
            <a:pPr>
              <a:defRPr/>
            </a:pPr>
            <a:r>
              <a:rPr lang="en-US" err="1" smtClean="0"/>
              <a:t>Nội</a:t>
            </a:r>
            <a:r>
              <a:rPr lang="en-US" smtClean="0"/>
              <a:t> dung</a:t>
            </a:r>
            <a:endParaRPr lang="en-US"/>
          </a:p>
        </p:txBody>
      </p:sp>
      <p:sp>
        <p:nvSpPr>
          <p:cNvPr id="8195" name="Content Placeholder 2"/>
          <p:cNvSpPr>
            <a:spLocks noGrp="1"/>
          </p:cNvSpPr>
          <p:nvPr>
            <p:ph sz="quarter" idx="1"/>
          </p:nvPr>
        </p:nvSpPr>
        <p:spPr>
          <a:xfrm>
            <a:off x="428625" y="1214438"/>
            <a:ext cx="8286750" cy="4929187"/>
          </a:xfrm>
        </p:spPr>
        <p:txBody>
          <a:bodyPr/>
          <a:lstStyle/>
          <a:p>
            <a:pPr marL="514350" indent="-514350">
              <a:lnSpc>
                <a:spcPct val="150000"/>
              </a:lnSpc>
              <a:buFont typeface="+mj-lt"/>
              <a:buAutoNum type="arabicPeriod" startAt="7"/>
            </a:pPr>
            <a:r>
              <a:rPr lang="en-US" sz="2800" b="1" smtClean="0"/>
              <a:t>Các </a:t>
            </a:r>
            <a:r>
              <a:rPr lang="en-US" sz="2800" b="1"/>
              <a:t>hàm </a:t>
            </a:r>
            <a:r>
              <a:rPr lang="en-US" sz="2800" b="1" smtClean="0"/>
              <a:t>chuẩn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 startAt="7"/>
            </a:pPr>
            <a:r>
              <a:rPr lang="en-US" sz="2800" b="1" smtClean="0"/>
              <a:t>Thư </a:t>
            </a:r>
            <a:r>
              <a:rPr lang="en-US" sz="2800" b="1"/>
              <a:t>viện </a:t>
            </a:r>
            <a:r>
              <a:rPr lang="en-US" sz="2800" b="1" smtClean="0"/>
              <a:t>hàm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 startAt="7"/>
            </a:pPr>
            <a:r>
              <a:rPr lang="en-US" sz="2800" b="1" smtClean="0"/>
              <a:t>Sự </a:t>
            </a:r>
            <a:r>
              <a:rPr lang="en-US" sz="2800" b="1"/>
              <a:t>đệ </a:t>
            </a:r>
            <a:r>
              <a:rPr lang="en-US" sz="2800" b="1" smtClean="0"/>
              <a:t>quy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 startAt="7"/>
            </a:pPr>
            <a:r>
              <a:rPr lang="en-US" sz="2800" b="1" smtClean="0"/>
              <a:t>Bài tập</a:t>
            </a:r>
            <a:endParaRPr lang="en-US" sz="2800" b="1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42938" y="6215063"/>
            <a:ext cx="3962400" cy="457200"/>
          </a:xfrm>
        </p:spPr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0314D6-7F9A-44DF-8264-AFC55E6A6110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4086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288" y="357188"/>
            <a:ext cx="8569325" cy="714375"/>
          </a:xfrm>
        </p:spPr>
        <p:txBody>
          <a:bodyPr/>
          <a:lstStyle/>
          <a:p>
            <a:pPr>
              <a:defRPr/>
            </a:pPr>
            <a:r>
              <a:rPr lang="en-US" err="1" smtClean="0"/>
              <a:t>Mục</a:t>
            </a:r>
            <a:r>
              <a:rPr lang="en-US" smtClean="0"/>
              <a:t> </a:t>
            </a:r>
            <a:r>
              <a:rPr lang="en-US" err="1" smtClean="0"/>
              <a:t>tiêu</a:t>
            </a:r>
            <a:r>
              <a:rPr lang="en-US" smtClean="0"/>
              <a:t> </a:t>
            </a:r>
            <a:r>
              <a:rPr lang="en-US" err="1" smtClean="0"/>
              <a:t>bài</a:t>
            </a:r>
            <a:r>
              <a:rPr lang="en-US" smtClean="0"/>
              <a:t> </a:t>
            </a:r>
            <a:r>
              <a:rPr lang="en-US" err="1" smtClean="0"/>
              <a:t>học</a:t>
            </a:r>
            <a:endParaRPr lang="en-US"/>
          </a:p>
        </p:txBody>
      </p:sp>
      <p:sp>
        <p:nvSpPr>
          <p:cNvPr id="9219" name="Content Placeholder 2"/>
          <p:cNvSpPr>
            <a:spLocks noGrp="1"/>
          </p:cNvSpPr>
          <p:nvPr>
            <p:ph sz="quarter" idx="1"/>
          </p:nvPr>
        </p:nvSpPr>
        <p:spPr>
          <a:xfrm>
            <a:off x="250825" y="1214438"/>
            <a:ext cx="8893175" cy="5310187"/>
          </a:xfrm>
        </p:spPr>
        <p:txBody>
          <a:bodyPr/>
          <a:lstStyle/>
          <a:p>
            <a:r>
              <a:rPr lang="en-US" smtClean="0"/>
              <a:t>Trình bày được khái niệm hàm (function)</a:t>
            </a:r>
          </a:p>
          <a:p>
            <a:r>
              <a:rPr lang="en-US" smtClean="0"/>
              <a:t>Nêu được ý nghĩa của hàm con trong giải toán lập trình.</a:t>
            </a:r>
          </a:p>
          <a:p>
            <a:r>
              <a:rPr lang="en-US" smtClean="0"/>
              <a:t>Trình bày được cú pháp của hàm.</a:t>
            </a:r>
          </a:p>
          <a:p>
            <a:r>
              <a:rPr lang="en-US" smtClean="0"/>
              <a:t>Xác định được các thành phần của hàm trong bài toán thực tế</a:t>
            </a:r>
          </a:p>
          <a:p>
            <a:r>
              <a:rPr lang="en-US" smtClean="0"/>
              <a:t>Khai báo được tham số cho hàm.</a:t>
            </a:r>
          </a:p>
          <a:p>
            <a:r>
              <a:rPr lang="en-US" smtClean="0"/>
              <a:t>Khai báo prototype cho hàm.</a:t>
            </a:r>
          </a:p>
          <a:p>
            <a:r>
              <a:rPr lang="en-US" smtClean="0"/>
              <a:t>Phân loại được các dạng hàm. </a:t>
            </a:r>
          </a:p>
          <a:p>
            <a:r>
              <a:rPr lang="en-US" smtClean="0"/>
              <a:t> Nêu được một số hàm chuẩn trong NNLT C.</a:t>
            </a:r>
          </a:p>
          <a:p>
            <a:r>
              <a:rPr lang="en-US" smtClean="0"/>
              <a:t>Trình bày được khái niệm đệ qui và hàm đệ qui</a:t>
            </a:r>
          </a:p>
          <a:p>
            <a:r>
              <a:rPr lang="en-US" smtClean="0"/>
              <a:t>Vận dụng hàm con trong 1 số bài toán thông dụng</a:t>
            </a:r>
            <a:endParaRPr lang="en-US" b="1" u="sng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E41D87-ADA7-4EBF-9177-E74C8897C137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0242" name="Content Placeholder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428625" y="1214438"/>
                <a:ext cx="8286750" cy="4929187"/>
              </a:xfrm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r>
                  <a:rPr lang="en-US" smtClean="0"/>
                  <a:t> Bài toán</a:t>
                </a:r>
              </a:p>
              <a:p>
                <a:pPr>
                  <a:buNone/>
                </a:pPr>
                <a:r>
                  <a:rPr lang="en-US" smtClean="0"/>
                  <a:t> 	</a:t>
                </a:r>
                <a:r>
                  <a:rPr lang="en-US" b="1" smtClean="0"/>
                  <a:t>Viết chương trình tính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3600" i="1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3600" i="1">
                            <a:latin typeface="Cambria Math"/>
                          </a:rPr>
                          <m:t>𝑛</m:t>
                        </m:r>
                      </m:sub>
                      <m:sup>
                        <m:r>
                          <a:rPr lang="en-US" sz="3600" i="1">
                            <a:latin typeface="Cambria Math"/>
                          </a:rPr>
                          <m:t>𝑘</m:t>
                        </m:r>
                      </m:sup>
                    </m:sSubSup>
                    <m:r>
                      <a:rPr lang="en-US" sz="36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600" i="1">
                            <a:latin typeface="Cambria Math"/>
                          </a:rPr>
                          <m:t>𝑛</m:t>
                        </m:r>
                        <m:r>
                          <a:rPr lang="en-US" sz="3600" i="1">
                            <a:latin typeface="Cambria Math"/>
                          </a:rPr>
                          <m:t>!</m:t>
                        </m:r>
                      </m:num>
                      <m:den>
                        <m:r>
                          <a:rPr lang="en-US" sz="3600" i="1">
                            <a:latin typeface="Cambria Math"/>
                          </a:rPr>
                          <m:t>𝑘</m:t>
                        </m:r>
                        <m:r>
                          <a:rPr lang="en-US" sz="3600" i="1">
                            <a:latin typeface="Cambria Math"/>
                          </a:rPr>
                          <m:t>!</m:t>
                        </m:r>
                        <m:d>
                          <m:dPr>
                            <m:ctrlPr>
                              <a:rPr lang="en-US" sz="36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600" i="1">
                                <a:latin typeface="Cambria Math"/>
                              </a:rPr>
                              <m:t>𝑛</m:t>
                            </m:r>
                            <m:r>
                              <a:rPr lang="en-US" sz="3600" i="1">
                                <a:latin typeface="Cambria Math"/>
                              </a:rPr>
                              <m:t>−</m:t>
                            </m:r>
                            <m:r>
                              <a:rPr lang="en-US" sz="3600" i="1">
                                <a:latin typeface="Cambria Math"/>
                              </a:rPr>
                              <m:t>𝑘</m:t>
                            </m:r>
                          </m:e>
                        </m:d>
                        <m:r>
                          <a:rPr lang="en-US" sz="3600" i="1">
                            <a:latin typeface="Cambria Math"/>
                          </a:rPr>
                          <m:t>!</m:t>
                        </m:r>
                      </m:den>
                    </m:f>
                  </m:oMath>
                </a14:m>
                <a:r>
                  <a:rPr lang="en-US" sz="3600" b="1" smtClean="0"/>
                  <a:t> </a:t>
                </a:r>
                <a:r>
                  <a:rPr lang="en-US" b="1" smtClean="0"/>
                  <a:t>với n và k là các số nguyên dương k&lt;=n;</a:t>
                </a:r>
              </a:p>
              <a:p>
                <a:pPr lvl="0">
                  <a:lnSpc>
                    <a:spcPct val="150000"/>
                  </a:lnSpc>
                </a:pPr>
                <a:r>
                  <a:rPr lang="en-US">
                    <a:solidFill>
                      <a:prstClr val="black"/>
                    </a:solidFill>
                  </a:rPr>
                  <a:t> </a:t>
                </a:r>
                <a:r>
                  <a:rPr lang="en-US" smtClean="0">
                    <a:solidFill>
                      <a:prstClr val="black"/>
                    </a:solidFill>
                  </a:rPr>
                  <a:t>Các bước giải quyết bài toán</a:t>
                </a:r>
              </a:p>
              <a:p>
                <a:pPr marL="965200" lvl="0" indent="-398463">
                  <a:buFont typeface="Wingdings" pitchFamily="2" charset="2"/>
                  <a:buChar char="Ø"/>
                </a:pPr>
                <a:r>
                  <a:rPr lang="en-US" smtClean="0">
                    <a:solidFill>
                      <a:prstClr val="black"/>
                    </a:solidFill>
                  </a:rPr>
                  <a:t>B1: Nhập k, n</a:t>
                </a:r>
              </a:p>
              <a:p>
                <a:pPr marL="965200" lvl="0" indent="-398463">
                  <a:buFont typeface="Wingdings" pitchFamily="2" charset="2"/>
                  <a:buChar char="Ø"/>
                </a:pPr>
                <a:r>
                  <a:rPr lang="en-US" smtClean="0">
                    <a:solidFill>
                      <a:prstClr val="black"/>
                    </a:solidFill>
                  </a:rPr>
                  <a:t>B2: Tính n!</a:t>
                </a:r>
              </a:p>
              <a:p>
                <a:pPr marL="965200" lvl="0" indent="-398463">
                  <a:buFont typeface="Wingdings" pitchFamily="2" charset="2"/>
                  <a:buChar char="Ø"/>
                </a:pPr>
                <a:r>
                  <a:rPr lang="en-US" smtClean="0">
                    <a:solidFill>
                      <a:prstClr val="black"/>
                    </a:solidFill>
                  </a:rPr>
                  <a:t>B3: Tính n! và (n-k)!</a:t>
                </a:r>
              </a:p>
              <a:p>
                <a:pPr marL="965200" lvl="0" indent="-398463">
                  <a:buFont typeface="Wingdings" pitchFamily="2" charset="2"/>
                  <a:buChar char="Ø"/>
                </a:pPr>
                <a:r>
                  <a:rPr lang="en-US" smtClean="0">
                    <a:solidFill>
                      <a:prstClr val="black"/>
                    </a:solidFill>
                  </a:rPr>
                  <a:t>B4: Tính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800" i="1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2800" i="1">
                            <a:latin typeface="Cambria Math"/>
                          </a:rPr>
                          <m:t>𝑛</m:t>
                        </m:r>
                      </m:sub>
                      <m:sup>
                        <m:r>
                          <a:rPr lang="en-US" sz="2800" i="1">
                            <a:latin typeface="Cambria Math"/>
                          </a:rPr>
                          <m:t>𝑘</m:t>
                        </m:r>
                      </m:sup>
                    </m:sSubSup>
                  </m:oMath>
                </a14:m>
                <a:endParaRPr lang="en-US">
                  <a:solidFill>
                    <a:prstClr val="black"/>
                  </a:solidFill>
                </a:endParaRPr>
              </a:p>
              <a:p>
                <a:pPr>
                  <a:lnSpc>
                    <a:spcPct val="150000"/>
                  </a:lnSpc>
                  <a:buFont typeface="Wingdings" pitchFamily="2" charset="2"/>
                  <a:buNone/>
                </a:pPr>
                <a:endParaRPr lang="en-US" smtClean="0"/>
              </a:p>
            </p:txBody>
          </p:sp>
        </mc:Choice>
        <mc:Fallback xmlns="">
          <p:sp>
            <p:nvSpPr>
              <p:cNvPr id="10242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428625" y="1214438"/>
                <a:ext cx="8286750" cy="4929187"/>
              </a:xfrm>
              <a:blipFill rotWithShape="1">
                <a:blip r:embed="rId3"/>
                <a:stretch>
                  <a:fillRect l="-7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8D251-17C3-4EE6-80D7-F22BAF3D4FD0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86750" cy="71437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Title 1"/>
          <p:cNvSpPr txBox="1">
            <a:spLocks/>
          </p:cNvSpPr>
          <p:nvPr/>
        </p:nvSpPr>
        <p:spPr bwMode="auto">
          <a:xfrm>
            <a:off x="179512" y="357188"/>
            <a:ext cx="8569325" cy="714375"/>
          </a:xfrm>
          <a:prstGeom prst="rect">
            <a:avLst/>
          </a:prstGeom>
          <a:solidFill>
            <a:srgbClr val="0070C0"/>
          </a:solidFill>
          <a:ln w="38100" cap="flat" cmpd="sng" algn="ctr">
            <a:solidFill>
              <a:schemeClr val="lt1"/>
            </a:solidFill>
            <a:prstDash val="solid"/>
            <a:miter lim="800000"/>
            <a:headEnd/>
            <a:tailEnd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txBody>
          <a:bodyPr bIns="91440" anchor="b"/>
          <a:lstStyle/>
          <a:p>
            <a:pPr eaLnBrk="0" hangingPunct="0">
              <a:defRPr/>
            </a:pPr>
            <a:r>
              <a:rPr lang="en-US" sz="3600" b="1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Dẫn nhập</a:t>
            </a:r>
            <a:endParaRPr lang="en-US" sz="3600" b="1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ontent Placeholder 2"/>
          <p:cNvSpPr>
            <a:spLocks noGrp="1"/>
          </p:cNvSpPr>
          <p:nvPr>
            <p:ph sz="quarter" idx="1"/>
          </p:nvPr>
        </p:nvSpPr>
        <p:spPr>
          <a:xfrm>
            <a:off x="428625" y="1214438"/>
            <a:ext cx="3999359" cy="4929187"/>
          </a:xfrm>
          <a:ln>
            <a:solidFill>
              <a:schemeClr val="accent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US" smtClean="0"/>
              <a:t>int </a:t>
            </a:r>
            <a:r>
              <a:rPr lang="en-US"/>
              <a:t>n, k, int kq;</a:t>
            </a:r>
          </a:p>
          <a:p>
            <a:pPr marL="0" indent="0">
              <a:buNone/>
            </a:pPr>
            <a:r>
              <a:rPr lang="en-US" smtClean="0"/>
              <a:t>//Nhập n và k</a:t>
            </a:r>
          </a:p>
          <a:p>
            <a:pPr marL="0" indent="0">
              <a:buNone/>
            </a:pPr>
            <a:r>
              <a:rPr lang="en-US" smtClean="0"/>
              <a:t>//</a:t>
            </a:r>
            <a:r>
              <a:rPr lang="en-US">
                <a:solidFill>
                  <a:srgbClr val="0070C0"/>
                </a:solidFill>
              </a:rPr>
              <a:t>Tính n giai thua</a:t>
            </a:r>
          </a:p>
          <a:p>
            <a:pPr marL="0" indent="0">
              <a:buNone/>
            </a:pPr>
            <a:r>
              <a:rPr lang="en-US"/>
              <a:t>int n_giaithua=1;</a:t>
            </a:r>
          </a:p>
          <a:p>
            <a:pPr marL="0" indent="0">
              <a:buNone/>
            </a:pPr>
            <a:r>
              <a:rPr lang="en-US"/>
              <a:t>for(int i=1;i&lt;=n;i++)</a:t>
            </a:r>
          </a:p>
          <a:p>
            <a:pPr marL="0" indent="0">
              <a:buNone/>
            </a:pPr>
            <a:r>
              <a:rPr lang="en-US" smtClean="0"/>
              <a:t>     n_giaithua=n_giaithua*i</a:t>
            </a:r>
            <a:r>
              <a:rPr lang="en-US"/>
              <a:t>;</a:t>
            </a:r>
          </a:p>
          <a:p>
            <a:pPr marL="0" indent="0">
              <a:buNone/>
            </a:pPr>
            <a:r>
              <a:rPr lang="en-US"/>
              <a:t>//</a:t>
            </a:r>
            <a:r>
              <a:rPr lang="en-US">
                <a:solidFill>
                  <a:srgbClr val="0070C0"/>
                </a:solidFill>
              </a:rPr>
              <a:t>tính k giai thua</a:t>
            </a:r>
          </a:p>
          <a:p>
            <a:pPr marL="0" indent="0">
              <a:buNone/>
            </a:pPr>
            <a:r>
              <a:rPr lang="en-US"/>
              <a:t>int k_giaithua=1;</a:t>
            </a:r>
          </a:p>
          <a:p>
            <a:pPr marL="0" indent="0">
              <a:buNone/>
            </a:pPr>
            <a:r>
              <a:rPr lang="en-US"/>
              <a:t>for(int i=1;i&lt;=k;i++)</a:t>
            </a:r>
          </a:p>
          <a:p>
            <a:pPr marL="0" indent="0">
              <a:buNone/>
            </a:pPr>
            <a:r>
              <a:rPr lang="en-US" smtClean="0"/>
              <a:t>     k_giaithua=k_giaithua*i</a:t>
            </a:r>
            <a:r>
              <a:rPr lang="en-US"/>
              <a:t>;</a:t>
            </a: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endParaRPr lang="en-US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EA2452-A10D-47F6-974E-3DDB60970703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86750" cy="71437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Title 1"/>
          <p:cNvSpPr txBox="1">
            <a:spLocks/>
          </p:cNvSpPr>
          <p:nvPr/>
        </p:nvSpPr>
        <p:spPr bwMode="auto">
          <a:xfrm>
            <a:off x="395288" y="357188"/>
            <a:ext cx="8569325" cy="714375"/>
          </a:xfrm>
          <a:prstGeom prst="rect">
            <a:avLst/>
          </a:prstGeom>
          <a:solidFill>
            <a:srgbClr val="0070C0"/>
          </a:solidFill>
          <a:ln w="38100" cap="flat" cmpd="sng" algn="ctr">
            <a:solidFill>
              <a:schemeClr val="lt1"/>
            </a:solidFill>
            <a:prstDash val="solid"/>
            <a:miter lim="800000"/>
            <a:headEnd/>
            <a:tailEnd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txBody>
          <a:bodyPr bIns="91440" anchor="b"/>
          <a:lstStyle/>
          <a:p>
            <a:pPr eaLnBrk="0" hangingPunct="0">
              <a:defRPr/>
            </a:pPr>
            <a:r>
              <a:rPr lang="en-US" sz="3600" b="1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Dẫn nhập</a:t>
            </a:r>
            <a:endParaRPr lang="en-US" sz="3600" b="1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4716141" y="1196752"/>
            <a:ext cx="4248472" cy="4929187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ts val="575"/>
              </a:spcBef>
              <a:spcAft>
                <a:spcPct val="0"/>
              </a:spcAft>
              <a:buClr>
                <a:srgbClr val="0070C0"/>
              </a:buClr>
              <a:buSzPct val="85000"/>
              <a:buFont typeface="Wingdings" pitchFamily="2" charset="2"/>
              <a:buChar char="q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7688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0070C0"/>
              </a:buClr>
              <a:buSzPct val="85000"/>
              <a:buFont typeface="Wingdings" pitchFamily="2" charset="2"/>
              <a:buChar char="q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325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0070C0"/>
              </a:buClr>
              <a:buSzPct val="85000"/>
              <a:buFont typeface="Wingdings" pitchFamily="2" charset="2"/>
              <a:buChar char="q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6963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0070C0"/>
              </a:buClr>
              <a:buSzPct val="80000"/>
              <a:buFont typeface="Wingdings" pitchFamily="2" charset="2"/>
              <a:buChar char="q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0070C0"/>
              </a:buClr>
              <a:buFont typeface="Wingdings" pitchFamily="2" charset="2"/>
              <a:buChar char="q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 smtClean="0"/>
              <a:t>//</a:t>
            </a:r>
            <a:r>
              <a:rPr lang="en-US" dirty="0" err="1" smtClean="0">
                <a:solidFill>
                  <a:srgbClr val="0070C0"/>
                </a:solidFill>
              </a:rPr>
              <a:t>Tinh</a:t>
            </a:r>
            <a:r>
              <a:rPr lang="en-US" dirty="0" smtClean="0">
                <a:solidFill>
                  <a:srgbClr val="0070C0"/>
                </a:solidFill>
              </a:rPr>
              <a:t> h=n-k </a:t>
            </a:r>
            <a:r>
              <a:rPr lang="en-US" dirty="0" err="1" smtClean="0">
                <a:solidFill>
                  <a:srgbClr val="0070C0"/>
                </a:solidFill>
              </a:rPr>
              <a:t>giai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thua</a:t>
            </a:r>
            <a:endParaRPr lang="en-US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US" dirty="0" err="1" smtClean="0"/>
              <a:t>int</a:t>
            </a:r>
            <a:r>
              <a:rPr lang="en-US" dirty="0" smtClean="0"/>
              <a:t> h=n-k, </a:t>
            </a:r>
            <a:r>
              <a:rPr lang="en-US" dirty="0" err="1" smtClean="0"/>
              <a:t>h_giaithua</a:t>
            </a:r>
            <a:r>
              <a:rPr lang="en-US" dirty="0" smtClean="0"/>
              <a:t>=1;</a:t>
            </a:r>
          </a:p>
          <a:p>
            <a:pPr marL="0" indent="0">
              <a:buNone/>
            </a:pPr>
            <a:r>
              <a:rPr lang="en-US" dirty="0" smtClean="0"/>
              <a:t>for(</a:t>
            </a:r>
            <a:r>
              <a:rPr lang="en-US" dirty="0" err="1" smtClean="0"/>
              <a:t>int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=1;i&lt;=</a:t>
            </a:r>
            <a:r>
              <a:rPr lang="en-US" dirty="0" err="1" smtClean="0"/>
              <a:t>h;i</a:t>
            </a:r>
            <a:r>
              <a:rPr lang="en-US" dirty="0" smtClean="0"/>
              <a:t>++)</a:t>
            </a:r>
          </a:p>
          <a:p>
            <a:pPr marL="0" indent="0">
              <a:buNone/>
            </a:pPr>
            <a:r>
              <a:rPr lang="en-US" dirty="0" smtClean="0"/>
              <a:t>      </a:t>
            </a:r>
            <a:r>
              <a:rPr lang="en-US" dirty="0" err="1" smtClean="0"/>
              <a:t>h_giaithua</a:t>
            </a:r>
            <a:r>
              <a:rPr lang="en-US" dirty="0" smtClean="0"/>
              <a:t>=</a:t>
            </a:r>
            <a:r>
              <a:rPr lang="en-US" dirty="0" err="1" smtClean="0"/>
              <a:t>h_giaithua</a:t>
            </a:r>
            <a:r>
              <a:rPr lang="en-US" dirty="0" smtClean="0"/>
              <a:t>*</a:t>
            </a:r>
            <a:r>
              <a:rPr lang="en-US" dirty="0" err="1" smtClean="0"/>
              <a:t>i</a:t>
            </a:r>
            <a:r>
              <a:rPr lang="en-US" dirty="0" smtClean="0"/>
              <a:t>;</a:t>
            </a:r>
          </a:p>
          <a:p>
            <a:pPr marL="0" indent="0">
              <a:buNone/>
            </a:pPr>
            <a:r>
              <a:rPr lang="en-US" dirty="0" smtClean="0"/>
              <a:t>//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 smtClean="0"/>
              <a:t>ket</a:t>
            </a:r>
            <a:r>
              <a:rPr lang="en-US" dirty="0" smtClean="0"/>
              <a:t> qua</a:t>
            </a:r>
          </a:p>
          <a:p>
            <a:pPr marL="0" indent="0">
              <a:buNone/>
            </a:pPr>
            <a:r>
              <a:rPr lang="en-US" dirty="0" err="1" smtClean="0"/>
              <a:t>int</a:t>
            </a:r>
            <a:r>
              <a:rPr lang="en-US" dirty="0" smtClean="0"/>
              <a:t> m; m=(</a:t>
            </a:r>
            <a:r>
              <a:rPr lang="en-US" dirty="0" err="1"/>
              <a:t>k_giaithua</a:t>
            </a:r>
            <a:r>
              <a:rPr lang="en-US" dirty="0"/>
              <a:t>*</a:t>
            </a:r>
            <a:r>
              <a:rPr lang="en-US" dirty="0" err="1"/>
              <a:t>h_giaithua</a:t>
            </a:r>
            <a:r>
              <a:rPr lang="en-US" dirty="0"/>
              <a:t>);</a:t>
            </a:r>
          </a:p>
          <a:p>
            <a:pPr marL="0" indent="0">
              <a:buNone/>
            </a:pPr>
            <a:r>
              <a:rPr lang="en-US" dirty="0" err="1" smtClean="0"/>
              <a:t>kq</a:t>
            </a:r>
            <a:r>
              <a:rPr lang="en-US" dirty="0" smtClean="0"/>
              <a:t>=</a:t>
            </a:r>
            <a:r>
              <a:rPr lang="en-US" dirty="0" err="1" smtClean="0"/>
              <a:t>n_giaithua</a:t>
            </a:r>
            <a:r>
              <a:rPr lang="en-US" dirty="0" smtClean="0"/>
              <a:t>/m;</a:t>
            </a:r>
          </a:p>
          <a:p>
            <a:pPr marL="0" indent="0">
              <a:buNone/>
            </a:pPr>
            <a:r>
              <a:rPr lang="fr-FR" dirty="0" err="1" smtClean="0"/>
              <a:t>printf</a:t>
            </a:r>
            <a:r>
              <a:rPr lang="fr-FR" dirty="0" smtClean="0"/>
              <a:t>("ket qua </a:t>
            </a:r>
            <a:r>
              <a:rPr lang="fr-FR" dirty="0" err="1" smtClean="0"/>
              <a:t>can</a:t>
            </a:r>
            <a:r>
              <a:rPr lang="fr-FR" dirty="0" smtClean="0"/>
              <a:t> </a:t>
            </a:r>
            <a:r>
              <a:rPr lang="fr-FR" dirty="0" err="1" smtClean="0"/>
              <a:t>tinh</a:t>
            </a:r>
            <a:r>
              <a:rPr lang="fr-FR" dirty="0" smtClean="0"/>
              <a:t> la %5d \n", </a:t>
            </a:r>
            <a:r>
              <a:rPr lang="fr-FR" dirty="0" err="1" smtClean="0"/>
              <a:t>kq</a:t>
            </a:r>
            <a:r>
              <a:rPr lang="fr-FR" dirty="0" smtClean="0"/>
              <a:t>);</a:t>
            </a:r>
          </a:p>
          <a:p>
            <a:endParaRPr lang="en-US" dirty="0" smtClean="0"/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endParaRPr lang="en-US" dirty="0" smtClean="0"/>
          </a:p>
        </p:txBody>
      </p:sp>
      <p:sp>
        <p:nvSpPr>
          <p:cNvPr id="10" name="Rectangle 9"/>
          <p:cNvSpPr/>
          <p:nvPr/>
        </p:nvSpPr>
        <p:spPr>
          <a:xfrm>
            <a:off x="4719701" y="1772816"/>
            <a:ext cx="4244912" cy="1368152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429227" y="2708920"/>
            <a:ext cx="3998757" cy="1373113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429227" y="4581127"/>
            <a:ext cx="3998757" cy="1544811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6840" y="4418024"/>
            <a:ext cx="2143125" cy="2133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ontent Placeholder 2"/>
          <p:cNvSpPr>
            <a:spLocks noGrp="1"/>
          </p:cNvSpPr>
          <p:nvPr>
            <p:ph sz="quarter" idx="1"/>
          </p:nvPr>
        </p:nvSpPr>
        <p:spPr>
          <a:xfrm>
            <a:off x="428625" y="1214438"/>
            <a:ext cx="8286750" cy="4929187"/>
          </a:xfrm>
        </p:spPr>
        <p:txBody>
          <a:bodyPr/>
          <a:lstStyle/>
          <a:p>
            <a:pPr algn="just">
              <a:lnSpc>
                <a:spcPct val="110000"/>
              </a:lnSpc>
            </a:pPr>
            <a:r>
              <a:rPr lang="en-US" smtClean="0"/>
              <a:t>Nhận xét</a:t>
            </a:r>
          </a:p>
          <a:p>
            <a:pPr marL="965200" indent="-398463">
              <a:lnSpc>
                <a:spcPct val="110000"/>
              </a:lnSpc>
              <a:buFont typeface="Wingdings" pitchFamily="2" charset="2"/>
              <a:buChar char="Ø"/>
            </a:pPr>
            <a:r>
              <a:rPr lang="en-US" b="1" smtClean="0">
                <a:solidFill>
                  <a:prstClr val="black"/>
                </a:solidFill>
              </a:rPr>
              <a:t>Mục đích</a:t>
            </a:r>
            <a:r>
              <a:rPr lang="en-US" smtClean="0">
                <a:solidFill>
                  <a:prstClr val="black"/>
                </a:solidFill>
              </a:rPr>
              <a:t>: Cả </a:t>
            </a:r>
            <a:r>
              <a:rPr lang="en-US">
                <a:solidFill>
                  <a:prstClr val="black"/>
                </a:solidFill>
              </a:rPr>
              <a:t>ba đoạn chương trình đều mục đích là tính giai thừa của một số </a:t>
            </a:r>
            <a:r>
              <a:rPr lang="en-US" smtClean="0">
                <a:solidFill>
                  <a:prstClr val="black"/>
                </a:solidFill>
              </a:rPr>
              <a:t>nguyên: n, k, h=n-k</a:t>
            </a:r>
            <a:endParaRPr lang="en-US">
              <a:solidFill>
                <a:prstClr val="black"/>
              </a:solidFill>
            </a:endParaRPr>
          </a:p>
          <a:p>
            <a:pPr marL="965200" indent="-398463">
              <a:lnSpc>
                <a:spcPct val="110000"/>
              </a:lnSpc>
              <a:buFont typeface="Wingdings" pitchFamily="2" charset="2"/>
              <a:buChar char="Ø"/>
            </a:pPr>
            <a:r>
              <a:rPr lang="en-US" b="1" smtClean="0">
                <a:solidFill>
                  <a:prstClr val="black"/>
                </a:solidFill>
              </a:rPr>
              <a:t>Câu lệnh</a:t>
            </a:r>
            <a:r>
              <a:rPr lang="en-US" smtClean="0">
                <a:solidFill>
                  <a:prstClr val="black"/>
                </a:solidFill>
              </a:rPr>
              <a:t>: Cấu </a:t>
            </a:r>
            <a:r>
              <a:rPr lang="en-US">
                <a:solidFill>
                  <a:prstClr val="black"/>
                </a:solidFill>
              </a:rPr>
              <a:t>trúc câu lệnh giống </a:t>
            </a:r>
            <a:r>
              <a:rPr lang="en-US" smtClean="0">
                <a:solidFill>
                  <a:prstClr val="black"/>
                </a:solidFill>
              </a:rPr>
              <a:t>nhau</a:t>
            </a:r>
            <a:endParaRPr lang="en-US">
              <a:solidFill>
                <a:prstClr val="black"/>
              </a:solidFill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>
                <a:solidFill>
                  <a:prstClr val="black"/>
                </a:solidFill>
              </a:rPr>
              <a:t> </a:t>
            </a:r>
            <a:r>
              <a:rPr lang="en-US" smtClean="0">
                <a:solidFill>
                  <a:prstClr val="black"/>
                </a:solidFill>
              </a:rPr>
              <a:t>         </a:t>
            </a:r>
            <a:r>
              <a:rPr lang="en-US" smtClean="0">
                <a:solidFill>
                  <a:srgbClr val="FF0000"/>
                </a:solidFill>
              </a:rPr>
              <a:t>Khó cải tiến, sửa chữa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mtClean="0">
                <a:solidFill>
                  <a:prstClr val="black"/>
                </a:solidFill>
              </a:rPr>
              <a:t>Cách khắc phục: Sử dụng hàm</a:t>
            </a:r>
          </a:p>
          <a:p>
            <a:pPr marL="0" indent="0">
              <a:lnSpc>
                <a:spcPct val="110000"/>
              </a:lnSpc>
              <a:buNone/>
            </a:pPr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85AAC0-D15C-4B27-A547-7454C6D67580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86750" cy="71437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395288" y="357188"/>
            <a:ext cx="8569325" cy="714375"/>
          </a:xfrm>
          <a:prstGeom prst="rect">
            <a:avLst/>
          </a:prstGeom>
          <a:solidFill>
            <a:srgbClr val="0070C0"/>
          </a:solidFill>
          <a:ln w="38100" cap="flat" cmpd="sng" algn="ctr">
            <a:solidFill>
              <a:schemeClr val="lt1"/>
            </a:solidFill>
            <a:prstDash val="solid"/>
            <a:miter lim="800000"/>
            <a:headEnd/>
            <a:tailEnd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txBody>
          <a:bodyPr bIns="91440" anchor="b"/>
          <a:lstStyle/>
          <a:p>
            <a:pPr eaLnBrk="0" hangingPunct="0">
              <a:defRPr/>
            </a:pPr>
            <a:r>
              <a:rPr lang="en-US" sz="3600" b="1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Dẫn nhập</a:t>
            </a:r>
            <a:endParaRPr lang="en-US" sz="3600" b="1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" name="Right Arrow 1"/>
          <p:cNvSpPr/>
          <p:nvPr/>
        </p:nvSpPr>
        <p:spPr>
          <a:xfrm>
            <a:off x="539552" y="3292597"/>
            <a:ext cx="64807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ontent Placeholder 2"/>
          <p:cNvSpPr>
            <a:spLocks noGrp="1"/>
          </p:cNvSpPr>
          <p:nvPr>
            <p:ph sz="quarter" idx="1"/>
          </p:nvPr>
        </p:nvSpPr>
        <p:spPr>
          <a:xfrm>
            <a:off x="428625" y="1214439"/>
            <a:ext cx="3999359" cy="2862634"/>
          </a:xfrm>
          <a:ln>
            <a:solidFill>
              <a:schemeClr val="accent1"/>
            </a:solidFill>
          </a:ln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en-US"/>
              <a:t>int </a:t>
            </a:r>
            <a:r>
              <a:rPr lang="en-US" smtClean="0"/>
              <a:t>TinhGT(int </a:t>
            </a:r>
            <a:r>
              <a:rPr lang="en-US"/>
              <a:t>x)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/>
              <a:t>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mtClean="0"/>
              <a:t>	int </a:t>
            </a:r>
            <a:r>
              <a:rPr lang="en-US"/>
              <a:t>gt=1;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mtClean="0"/>
              <a:t>	for(int </a:t>
            </a:r>
            <a:r>
              <a:rPr lang="en-US"/>
              <a:t>i=1;i&lt;=x;i++)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mtClean="0"/>
              <a:t>		gt=gt*i</a:t>
            </a:r>
            <a:r>
              <a:rPr lang="en-US"/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mtClean="0"/>
              <a:t>	return </a:t>
            </a:r>
            <a:r>
              <a:rPr lang="en-US"/>
              <a:t>gt;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/>
              <a:t>}</a:t>
            </a:r>
          </a:p>
          <a:p>
            <a:pPr marL="0" indent="0">
              <a:buNone/>
            </a:pPr>
            <a:endParaRPr lang="en-US" smtClean="0"/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endParaRPr lang="en-US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EA2452-A10D-47F6-974E-3DDB60970703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86750" cy="71437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Title 1"/>
          <p:cNvSpPr txBox="1">
            <a:spLocks/>
          </p:cNvSpPr>
          <p:nvPr/>
        </p:nvSpPr>
        <p:spPr bwMode="auto">
          <a:xfrm>
            <a:off x="395288" y="357188"/>
            <a:ext cx="8569325" cy="714375"/>
          </a:xfrm>
          <a:prstGeom prst="rect">
            <a:avLst/>
          </a:prstGeom>
          <a:solidFill>
            <a:srgbClr val="0070C0"/>
          </a:solidFill>
          <a:ln w="38100" cap="flat" cmpd="sng" algn="ctr">
            <a:solidFill>
              <a:schemeClr val="lt1"/>
            </a:solidFill>
            <a:prstDash val="solid"/>
            <a:miter lim="800000"/>
            <a:headEnd/>
            <a:tailEnd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txBody>
          <a:bodyPr bIns="91440" anchor="b"/>
          <a:lstStyle/>
          <a:p>
            <a:pPr eaLnBrk="0" hangingPunct="0">
              <a:defRPr/>
            </a:pPr>
            <a:r>
              <a:rPr lang="en-US" sz="3600" b="1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4.1 Khái </a:t>
            </a:r>
            <a:r>
              <a:rPr lang="en-US" sz="3600" b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niệm </a:t>
            </a:r>
            <a:r>
              <a:rPr lang="en-US" sz="3600" b="1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hàm</a:t>
            </a:r>
            <a:endParaRPr lang="en-US" sz="3600" b="1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4572000" y="1196752"/>
            <a:ext cx="4392613" cy="4929187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ts val="575"/>
              </a:spcBef>
              <a:spcAft>
                <a:spcPct val="0"/>
              </a:spcAft>
              <a:buClr>
                <a:srgbClr val="0070C0"/>
              </a:buClr>
              <a:buSzPct val="85000"/>
              <a:buFont typeface="Wingdings" pitchFamily="2" charset="2"/>
              <a:buChar char="q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7688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0070C0"/>
              </a:buClr>
              <a:buSzPct val="85000"/>
              <a:buFont typeface="Wingdings" pitchFamily="2" charset="2"/>
              <a:buChar char="q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325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0070C0"/>
              </a:buClr>
              <a:buSzPct val="85000"/>
              <a:buFont typeface="Wingdings" pitchFamily="2" charset="2"/>
              <a:buChar char="q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6963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0070C0"/>
              </a:buClr>
              <a:buSzPct val="80000"/>
              <a:buFont typeface="Wingdings" pitchFamily="2" charset="2"/>
              <a:buChar char="q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0070C0"/>
              </a:buClr>
              <a:buFont typeface="Wingdings" pitchFamily="2" charset="2"/>
              <a:buChar char="q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 err="1"/>
              <a:t>int</a:t>
            </a:r>
            <a:r>
              <a:rPr lang="en-US" dirty="0"/>
              <a:t> n, </a:t>
            </a:r>
            <a:r>
              <a:rPr lang="en-US" dirty="0" err="1" smtClean="0"/>
              <a:t>k,m,k</a:t>
            </a:r>
            <a:r>
              <a:rPr lang="en-US" dirty="0" smtClean="0"/>
              <a:t>, </a:t>
            </a:r>
            <a:r>
              <a:rPr lang="en-US" dirty="0" err="1"/>
              <a:t>int</a:t>
            </a:r>
            <a:r>
              <a:rPr lang="en-US" dirty="0"/>
              <a:t> </a:t>
            </a:r>
            <a:r>
              <a:rPr lang="en-US" dirty="0" err="1"/>
              <a:t>kq</a:t>
            </a:r>
            <a:r>
              <a:rPr lang="en-US" dirty="0"/>
              <a:t>;</a:t>
            </a:r>
          </a:p>
          <a:p>
            <a:pPr marL="0" indent="0">
              <a:buNone/>
            </a:pPr>
            <a:r>
              <a:rPr lang="en-US" dirty="0"/>
              <a:t>//</a:t>
            </a:r>
            <a:r>
              <a:rPr lang="en-US" dirty="0" err="1"/>
              <a:t>Nhập</a:t>
            </a:r>
            <a:r>
              <a:rPr lang="en-US" dirty="0"/>
              <a:t> n </a:t>
            </a:r>
            <a:r>
              <a:rPr lang="en-US" dirty="0" err="1"/>
              <a:t>và</a:t>
            </a:r>
            <a:r>
              <a:rPr lang="en-US" dirty="0"/>
              <a:t> k</a:t>
            </a:r>
          </a:p>
          <a:p>
            <a:pPr marL="0" indent="0">
              <a:buNone/>
            </a:pPr>
            <a:r>
              <a:rPr lang="en-US" dirty="0" smtClean="0"/>
              <a:t>//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 smtClean="0"/>
              <a:t>ket</a:t>
            </a:r>
            <a:r>
              <a:rPr lang="en-US" dirty="0" smtClean="0"/>
              <a:t> qua</a:t>
            </a:r>
          </a:p>
          <a:p>
            <a:pPr marL="0" indent="0">
              <a:buNone/>
            </a:pPr>
            <a:r>
              <a:rPr lang="en-US" dirty="0" err="1"/>
              <a:t>i</a:t>
            </a:r>
            <a:r>
              <a:rPr lang="en-US" dirty="0" err="1" smtClean="0"/>
              <a:t>nt</a:t>
            </a:r>
            <a:r>
              <a:rPr lang="en-US" dirty="0" smtClean="0"/>
              <a:t> m, h=n-k;</a:t>
            </a:r>
          </a:p>
          <a:p>
            <a:pPr marL="0" indent="0">
              <a:buNone/>
            </a:pPr>
            <a:r>
              <a:rPr lang="en-US" dirty="0" smtClean="0"/>
              <a:t>m=( </a:t>
            </a:r>
            <a:r>
              <a:rPr lang="en-US" dirty="0" err="1" smtClean="0"/>
              <a:t>k_giaithua</a:t>
            </a:r>
            <a:r>
              <a:rPr lang="en-US" dirty="0" smtClean="0"/>
              <a:t> *  </a:t>
            </a:r>
            <a:r>
              <a:rPr lang="en-US" dirty="0" err="1" smtClean="0"/>
              <a:t>h_giaithua</a:t>
            </a:r>
            <a:r>
              <a:rPr lang="en-US" dirty="0" smtClean="0"/>
              <a:t> );</a:t>
            </a:r>
            <a:endParaRPr lang="en-US" dirty="0"/>
          </a:p>
          <a:p>
            <a:pPr marL="0" indent="0">
              <a:buNone/>
            </a:pPr>
            <a:r>
              <a:rPr lang="en-US" dirty="0" err="1" smtClean="0"/>
              <a:t>kq</a:t>
            </a:r>
            <a:r>
              <a:rPr lang="en-US" dirty="0" smtClean="0"/>
              <a:t>=</a:t>
            </a:r>
            <a:r>
              <a:rPr lang="en-US" dirty="0" err="1" smtClean="0"/>
              <a:t>n_giaithua</a:t>
            </a:r>
            <a:r>
              <a:rPr lang="en-US" dirty="0" smtClean="0"/>
              <a:t> / m;</a:t>
            </a:r>
          </a:p>
          <a:p>
            <a:pPr marL="0" indent="0">
              <a:buNone/>
            </a:pPr>
            <a:r>
              <a:rPr lang="fr-FR" dirty="0" err="1" smtClean="0"/>
              <a:t>printf</a:t>
            </a:r>
            <a:r>
              <a:rPr lang="fr-FR" dirty="0" smtClean="0"/>
              <a:t>("ket qua </a:t>
            </a:r>
            <a:r>
              <a:rPr lang="fr-FR" dirty="0" err="1" smtClean="0"/>
              <a:t>can</a:t>
            </a:r>
            <a:r>
              <a:rPr lang="fr-FR" dirty="0" smtClean="0"/>
              <a:t> </a:t>
            </a:r>
            <a:r>
              <a:rPr lang="fr-FR" dirty="0" err="1" smtClean="0"/>
              <a:t>tinh</a:t>
            </a:r>
            <a:r>
              <a:rPr lang="fr-FR" dirty="0" smtClean="0"/>
              <a:t> la %5d \n", </a:t>
            </a:r>
            <a:r>
              <a:rPr lang="fr-FR" dirty="0" err="1" smtClean="0"/>
              <a:t>kq</a:t>
            </a:r>
            <a:r>
              <a:rPr lang="fr-FR" dirty="0" smtClean="0"/>
              <a:t>);</a:t>
            </a:r>
          </a:p>
          <a:p>
            <a:endParaRPr lang="en-US" dirty="0" smtClean="0"/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endParaRPr lang="en-US" dirty="0" smtClean="0"/>
          </a:p>
        </p:txBody>
      </p:sp>
      <p:sp>
        <p:nvSpPr>
          <p:cNvPr id="3" name="Rectangle 2"/>
          <p:cNvSpPr/>
          <p:nvPr/>
        </p:nvSpPr>
        <p:spPr>
          <a:xfrm>
            <a:off x="1691680" y="4941168"/>
            <a:ext cx="158417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smtClean="0"/>
              <a:t>TinhGT(n)</a:t>
            </a:r>
            <a:endParaRPr lang="en-US" sz="2400"/>
          </a:p>
        </p:txBody>
      </p:sp>
      <p:sp>
        <p:nvSpPr>
          <p:cNvPr id="13" name="Rectangle 12"/>
          <p:cNvSpPr/>
          <p:nvPr/>
        </p:nvSpPr>
        <p:spPr>
          <a:xfrm>
            <a:off x="539552" y="4257339"/>
            <a:ext cx="158417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smtClean="0"/>
              <a:t>TinhGT(k)</a:t>
            </a:r>
            <a:endParaRPr lang="en-US" sz="2400"/>
          </a:p>
        </p:txBody>
      </p:sp>
      <p:sp>
        <p:nvSpPr>
          <p:cNvPr id="14" name="Rectangle 13"/>
          <p:cNvSpPr/>
          <p:nvPr/>
        </p:nvSpPr>
        <p:spPr>
          <a:xfrm>
            <a:off x="2627784" y="5679498"/>
            <a:ext cx="1620055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smtClean="0"/>
              <a:t>TinhGT(h)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2968601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37835E-6 L 0.50399 -0.1625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91" y="-81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39593E-6 L 0.36997 -0.1889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90" y="-94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08048E-6 L 0.47847 -0.3593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924" y="-179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357188"/>
            <a:ext cx="8713788" cy="714375"/>
          </a:xfrm>
        </p:spPr>
        <p:txBody>
          <a:bodyPr/>
          <a:lstStyle/>
          <a:p>
            <a:pPr>
              <a:defRPr/>
            </a:pPr>
            <a:r>
              <a:rPr lang="en-US" smtClean="0"/>
              <a:t>4.1 Khái niệm hàm</a:t>
            </a:r>
            <a:endParaRPr lang="en-US"/>
          </a:p>
        </p:txBody>
      </p:sp>
      <p:sp>
        <p:nvSpPr>
          <p:cNvPr id="13315" name="Content Placeholder 2"/>
          <p:cNvSpPr>
            <a:spLocks noGrp="1"/>
          </p:cNvSpPr>
          <p:nvPr>
            <p:ph sz="quarter" idx="1"/>
          </p:nvPr>
        </p:nvSpPr>
        <p:spPr>
          <a:xfrm>
            <a:off x="428625" y="1214438"/>
            <a:ext cx="8286750" cy="4929187"/>
          </a:xfrm>
        </p:spPr>
        <p:txBody>
          <a:bodyPr/>
          <a:lstStyle/>
          <a:p>
            <a:pPr algn="just">
              <a:lnSpc>
                <a:spcPct val="125000"/>
              </a:lnSpc>
            </a:pPr>
            <a:r>
              <a:rPr lang="en-US" b="1" i="1" smtClean="0">
                <a:solidFill>
                  <a:schemeClr val="accent2"/>
                </a:solidFill>
              </a:rPr>
              <a:t>Khái niệm: </a:t>
            </a:r>
            <a:r>
              <a:rPr lang="en-US" smtClean="0"/>
              <a:t>Hàm là một phần của chương trình giải quyết một công việc nào đó. </a:t>
            </a:r>
          </a:p>
          <a:p>
            <a:pPr algn="just">
              <a:lnSpc>
                <a:spcPct val="150000"/>
              </a:lnSpc>
            </a:pPr>
            <a:r>
              <a:rPr lang="vi-VN" b="1" i="1" smtClean="0">
                <a:solidFill>
                  <a:schemeClr val="accent1">
                    <a:lumMod val="75000"/>
                  </a:schemeClr>
                </a:solidFill>
              </a:rPr>
              <a:t>Ư</a:t>
            </a:r>
            <a:r>
              <a:rPr lang="en-US" b="1" i="1" smtClean="0">
                <a:solidFill>
                  <a:schemeClr val="accent1">
                    <a:lumMod val="75000"/>
                  </a:schemeClr>
                </a:solidFill>
              </a:rPr>
              <a:t>u điểm</a:t>
            </a:r>
            <a:endParaRPr lang="en-US" b="1" i="1"/>
          </a:p>
          <a:p>
            <a:pPr marL="965200" indent="-398463">
              <a:lnSpc>
                <a:spcPct val="110000"/>
              </a:lnSpc>
              <a:buFont typeface="Wingdings" pitchFamily="2" charset="2"/>
              <a:buChar char="Ø"/>
            </a:pPr>
            <a:r>
              <a:rPr lang="en-US">
                <a:solidFill>
                  <a:prstClr val="black"/>
                </a:solidFill>
              </a:rPr>
              <a:t>Chương trình ngắn gọn, dễ hiểu, dễ quản lý</a:t>
            </a:r>
          </a:p>
          <a:p>
            <a:pPr marL="965200" indent="-398463">
              <a:lnSpc>
                <a:spcPct val="110000"/>
              </a:lnSpc>
              <a:buFont typeface="Wingdings" pitchFamily="2" charset="2"/>
              <a:buChar char="Ø"/>
            </a:pPr>
            <a:r>
              <a:rPr lang="en-US">
                <a:solidFill>
                  <a:prstClr val="black"/>
                </a:solidFill>
              </a:rPr>
              <a:t>Dễ bảo trì, sửa chữa</a:t>
            </a:r>
          </a:p>
          <a:p>
            <a:pPr marL="965200" indent="-398463">
              <a:lnSpc>
                <a:spcPct val="110000"/>
              </a:lnSpc>
              <a:buFont typeface="Wingdings" pitchFamily="2" charset="2"/>
              <a:buChar char="Ø"/>
            </a:pPr>
            <a:r>
              <a:rPr lang="en-US">
                <a:solidFill>
                  <a:prstClr val="black"/>
                </a:solidFill>
              </a:rPr>
              <a:t>Dễ kiểm tra lỗi</a:t>
            </a:r>
          </a:p>
          <a:p>
            <a:pPr lvl="0" algn="just">
              <a:lnSpc>
                <a:spcPct val="150000"/>
              </a:lnSpc>
            </a:pPr>
            <a:r>
              <a:rPr lang="vi-VN" b="1" i="1">
                <a:solidFill>
                  <a:srgbClr val="D34817">
                    <a:lumMod val="75000"/>
                  </a:srgbClr>
                </a:solidFill>
              </a:rPr>
              <a:t>Ư</a:t>
            </a:r>
            <a:r>
              <a:rPr lang="en-US" b="1" i="1">
                <a:solidFill>
                  <a:srgbClr val="D34817">
                    <a:lumMod val="75000"/>
                  </a:srgbClr>
                </a:solidFill>
              </a:rPr>
              <a:t>u </a:t>
            </a:r>
            <a:r>
              <a:rPr lang="en-US" b="1" i="1" smtClean="0">
                <a:solidFill>
                  <a:srgbClr val="D34817">
                    <a:lumMod val="75000"/>
                  </a:srgbClr>
                </a:solidFill>
              </a:rPr>
              <a:t>điểm</a:t>
            </a:r>
            <a:endParaRPr lang="en-US" b="1" i="1" smtClean="0">
              <a:solidFill>
                <a:prstClr val="black"/>
              </a:solidFill>
            </a:endParaRPr>
          </a:p>
          <a:p>
            <a:pPr marL="965200" lvl="0" indent="-398463">
              <a:lnSpc>
                <a:spcPct val="110000"/>
              </a:lnSpc>
              <a:buFont typeface="Wingdings" pitchFamily="2" charset="2"/>
              <a:buChar char="Ø"/>
            </a:pPr>
            <a:r>
              <a:rPr lang="en-US">
                <a:solidFill>
                  <a:prstClr val="black"/>
                </a:solidFill>
              </a:rPr>
              <a:t>Hàm chuẩn</a:t>
            </a:r>
          </a:p>
          <a:p>
            <a:pPr marL="965200" lvl="0" indent="-398463">
              <a:lnSpc>
                <a:spcPct val="110000"/>
              </a:lnSpc>
              <a:buFont typeface="Wingdings" pitchFamily="2" charset="2"/>
              <a:buChar char="Ø"/>
            </a:pPr>
            <a:r>
              <a:rPr lang="en-US">
                <a:solidFill>
                  <a:prstClr val="black"/>
                </a:solidFill>
              </a:rPr>
              <a:t>Hàm tự định nghĩa</a:t>
            </a:r>
          </a:p>
          <a:p>
            <a:pPr marL="0" lvl="0" indent="0" algn="just">
              <a:lnSpc>
                <a:spcPct val="150000"/>
              </a:lnSpc>
              <a:buNone/>
            </a:pPr>
            <a:r>
              <a:rPr lang="en-US" b="1" smtClean="0"/>
              <a:t>	</a:t>
            </a:r>
            <a:endParaRPr lang="en-US" b="1" i="1" smtClean="0"/>
          </a:p>
          <a:p>
            <a:pPr algn="just">
              <a:lnSpc>
                <a:spcPct val="150000"/>
              </a:lnSpc>
            </a:pPr>
            <a:endParaRPr lang="en-US" b="1" smtClean="0"/>
          </a:p>
          <a:p>
            <a:pPr algn="just">
              <a:lnSpc>
                <a:spcPct val="150000"/>
              </a:lnSpc>
              <a:buFont typeface="Wingdings" pitchFamily="2" charset="2"/>
              <a:buNone/>
            </a:pPr>
            <a:endParaRPr lang="en-US" smtClean="0"/>
          </a:p>
          <a:p>
            <a:pPr algn="just">
              <a:lnSpc>
                <a:spcPct val="150000"/>
              </a:lnSpc>
            </a:pPr>
            <a:endParaRPr lang="en-US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69B3F7-B9A5-4654-8F1A-9D9BB737D46E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86750" cy="714375"/>
          </a:xfrm>
        </p:spPr>
        <p:txBody>
          <a:bodyPr/>
          <a:lstStyle/>
          <a:p>
            <a:pPr>
              <a:defRPr/>
            </a:pPr>
            <a:r>
              <a:rPr lang="en-US" smtClean="0"/>
              <a:t>4.2 Định nghĩa hàm</a:t>
            </a:r>
            <a:endParaRPr lang="en-US"/>
          </a:p>
        </p:txBody>
      </p:sp>
      <p:sp>
        <p:nvSpPr>
          <p:cNvPr id="14339" name="Content Placeholder 2"/>
          <p:cNvSpPr>
            <a:spLocks noGrp="1"/>
          </p:cNvSpPr>
          <p:nvPr>
            <p:ph sz="quarter" idx="1"/>
          </p:nvPr>
        </p:nvSpPr>
        <p:spPr>
          <a:xfrm>
            <a:off x="428625" y="1214438"/>
            <a:ext cx="8286750" cy="4929187"/>
          </a:xfrm>
        </p:spPr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sz="2800" smtClean="0"/>
              <a:t>	</a:t>
            </a: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endParaRPr lang="en-US" sz="2800"/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endParaRPr lang="en-US" sz="2800" smtClean="0"/>
          </a:p>
          <a:p>
            <a:pPr marL="965200" indent="-398463">
              <a:lnSpc>
                <a:spcPct val="110000"/>
              </a:lnSpc>
              <a:buFont typeface="Wingdings" pitchFamily="2" charset="2"/>
              <a:buChar char="Ø"/>
            </a:pPr>
            <a:endParaRPr lang="en-US" smtClean="0">
              <a:solidFill>
                <a:prstClr val="black"/>
              </a:solidFill>
            </a:endParaRPr>
          </a:p>
          <a:p>
            <a:pPr marL="965200" indent="-398463">
              <a:lnSpc>
                <a:spcPct val="11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en-US" b="1" smtClean="0">
                <a:solidFill>
                  <a:prstClr val="black"/>
                </a:solidFill>
              </a:rPr>
              <a:t>Tên </a:t>
            </a:r>
            <a:r>
              <a:rPr lang="en-US" b="1">
                <a:solidFill>
                  <a:prstClr val="black"/>
                </a:solidFill>
              </a:rPr>
              <a:t>kiểu trả về</a:t>
            </a:r>
            <a:r>
              <a:rPr lang="en-US">
                <a:solidFill>
                  <a:prstClr val="black"/>
                </a:solidFill>
              </a:rPr>
              <a:t>: là kiểu dữ liệu của kết quả trả về</a:t>
            </a:r>
          </a:p>
          <a:p>
            <a:pPr marL="965200" indent="-398463">
              <a:lnSpc>
                <a:spcPct val="11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en-US" b="1">
                <a:solidFill>
                  <a:prstClr val="black"/>
                </a:solidFill>
              </a:rPr>
              <a:t>Tên hàm</a:t>
            </a:r>
            <a:r>
              <a:rPr lang="en-US">
                <a:solidFill>
                  <a:prstClr val="black"/>
                </a:solidFill>
              </a:rPr>
              <a:t>: là định danh trong C và không trùng với tên biến và hàm </a:t>
            </a:r>
            <a:r>
              <a:rPr lang="en-US" smtClean="0">
                <a:solidFill>
                  <a:prstClr val="black"/>
                </a:solidFill>
              </a:rPr>
              <a:t>khác</a:t>
            </a:r>
          </a:p>
          <a:p>
            <a:pPr marL="965200" indent="-398463">
              <a:lnSpc>
                <a:spcPct val="11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en-US" b="1" smtClean="0">
                <a:solidFill>
                  <a:prstClr val="black"/>
                </a:solidFill>
              </a:rPr>
              <a:t>Tham số</a:t>
            </a:r>
            <a:r>
              <a:rPr lang="en-US" smtClean="0">
                <a:solidFill>
                  <a:prstClr val="black"/>
                </a:solidFill>
              </a:rPr>
              <a:t>: là các dữ liệu đầu vào của hàm</a:t>
            </a:r>
          </a:p>
          <a:p>
            <a:pPr marL="965200" indent="-398463">
              <a:lnSpc>
                <a:spcPct val="11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en-US" b="1" smtClean="0">
                <a:solidFill>
                  <a:prstClr val="black"/>
                </a:solidFill>
              </a:rPr>
              <a:t>Kiểu t số</a:t>
            </a:r>
            <a:r>
              <a:rPr lang="en-US" smtClean="0">
                <a:solidFill>
                  <a:prstClr val="black"/>
                </a:solidFill>
              </a:rPr>
              <a:t>: là kiểu dữ liệu của tham số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0152F7-332A-43E4-8C16-7CACC0F0A481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395536" y="1340768"/>
            <a:ext cx="8352928" cy="2360646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  <a:spcBef>
                <a:spcPts val="575"/>
              </a:spcBef>
              <a:buClr>
                <a:srgbClr val="0070C0"/>
              </a:buClr>
              <a:buSzPct val="85000"/>
            </a:pPr>
            <a:r>
              <a:rPr lang="en-US" sz="2600">
                <a:solidFill>
                  <a:prstClr val="black"/>
                </a:solidFill>
                <a:latin typeface="+mn-lt"/>
                <a:cs typeface="+mn-cs"/>
              </a:rPr>
              <a:t>&lt;Tên kiểu kết quả&gt;&lt;Tên hàm&gt; ([&lt;kiểu t số&gt;&lt;tham số&gt;][…]) </a:t>
            </a:r>
          </a:p>
          <a:p>
            <a:pPr eaLnBrk="0" hangingPunct="0">
              <a:lnSpc>
                <a:spcPct val="110000"/>
              </a:lnSpc>
              <a:spcBef>
                <a:spcPts val="575"/>
              </a:spcBef>
              <a:buClr>
                <a:srgbClr val="0070C0"/>
              </a:buClr>
              <a:buSzPct val="85000"/>
            </a:pPr>
            <a:r>
              <a:rPr lang="en-US" sz="2600">
                <a:solidFill>
                  <a:prstClr val="black"/>
                </a:solidFill>
                <a:latin typeface="+mn-lt"/>
                <a:cs typeface="+mn-cs"/>
              </a:rPr>
              <a:t>{ </a:t>
            </a:r>
          </a:p>
          <a:p>
            <a:pPr eaLnBrk="0" hangingPunct="0">
              <a:lnSpc>
                <a:spcPct val="110000"/>
              </a:lnSpc>
              <a:spcBef>
                <a:spcPts val="575"/>
              </a:spcBef>
              <a:buClr>
                <a:srgbClr val="0070C0"/>
              </a:buClr>
              <a:buSzPct val="85000"/>
            </a:pPr>
            <a:r>
              <a:rPr lang="en-US" sz="2600" smtClean="0">
                <a:solidFill>
                  <a:prstClr val="black"/>
                </a:solidFill>
                <a:latin typeface="+mn-lt"/>
                <a:cs typeface="+mn-cs"/>
              </a:rPr>
              <a:t>     [&lt;</a:t>
            </a:r>
            <a:r>
              <a:rPr lang="en-US" sz="2600">
                <a:solidFill>
                  <a:prstClr val="black"/>
                </a:solidFill>
                <a:latin typeface="+mn-lt"/>
                <a:cs typeface="+mn-cs"/>
              </a:rPr>
              <a:t>Khai báo biến cục bộ và các câu lệnh thực hiện hàm&gt;] </a:t>
            </a:r>
          </a:p>
          <a:p>
            <a:pPr eaLnBrk="0" hangingPunct="0">
              <a:lnSpc>
                <a:spcPct val="110000"/>
              </a:lnSpc>
              <a:spcBef>
                <a:spcPts val="575"/>
              </a:spcBef>
              <a:buClr>
                <a:srgbClr val="0070C0"/>
              </a:buClr>
              <a:buSzPct val="85000"/>
            </a:pPr>
            <a:r>
              <a:rPr lang="en-US" sz="2600" smtClean="0">
                <a:solidFill>
                  <a:prstClr val="black"/>
                </a:solidFill>
                <a:latin typeface="+mn-lt"/>
                <a:cs typeface="+mn-cs"/>
              </a:rPr>
              <a:t>     [</a:t>
            </a:r>
            <a:r>
              <a:rPr lang="en-US" sz="2600">
                <a:solidFill>
                  <a:prstClr val="black"/>
                </a:solidFill>
                <a:latin typeface="+mn-lt"/>
                <a:cs typeface="+mn-cs"/>
              </a:rPr>
              <a:t>return &lt;Biểu thức&gt;;] </a:t>
            </a:r>
          </a:p>
          <a:p>
            <a:r>
              <a:rPr lang="en-US" b="1"/>
              <a:t>}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ontent Placeholder 2"/>
          <p:cNvSpPr>
            <a:spLocks noGrp="1"/>
          </p:cNvSpPr>
          <p:nvPr>
            <p:ph sz="quarter" idx="1"/>
          </p:nvPr>
        </p:nvSpPr>
        <p:spPr>
          <a:xfrm>
            <a:off x="428625" y="1214438"/>
            <a:ext cx="8286750" cy="4929187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800" smtClean="0"/>
              <a:t>Ví dụ: </a:t>
            </a:r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US" sz="2800" smtClean="0"/>
              <a:t>V</a:t>
            </a:r>
            <a:r>
              <a:rPr lang="en-US">
                <a:solidFill>
                  <a:prstClr val="black"/>
                </a:solidFill>
              </a:rPr>
              <a:t>iết hàm tính tổng hai số nguyên.</a:t>
            </a:r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US">
                <a:solidFill>
                  <a:prstClr val="black"/>
                </a:solidFill>
              </a:rPr>
              <a:t>Viết hàm tính chu vi hình tròn khi biết bán kính r.</a:t>
            </a:r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US">
                <a:solidFill>
                  <a:prstClr val="black"/>
                </a:solidFill>
              </a:rPr>
              <a:t>Viết hàm tính tổng n số tự nhiên đầu tiên.</a:t>
            </a:r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US">
                <a:solidFill>
                  <a:prstClr val="black"/>
                </a:solidFill>
              </a:rPr>
              <a:t>Viết hàm cho biết </a:t>
            </a:r>
            <a:r>
              <a:rPr lang="en-US" smtClean="0">
                <a:solidFill>
                  <a:prstClr val="black"/>
                </a:solidFill>
              </a:rPr>
              <a:t>số tự nhiên n </a:t>
            </a:r>
            <a:r>
              <a:rPr lang="en-US">
                <a:solidFill>
                  <a:prstClr val="black"/>
                </a:solidFill>
              </a:rPr>
              <a:t>có phải là số nguyên tố không</a:t>
            </a:r>
            <a:r>
              <a:rPr lang="en-US" smtClean="0">
                <a:solidFill>
                  <a:prstClr val="black"/>
                </a:solidFill>
              </a:rPr>
              <a:t>?</a:t>
            </a:r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US" smtClean="0">
                <a:solidFill>
                  <a:prstClr val="black"/>
                </a:solidFill>
              </a:rPr>
              <a:t>Viết hàm tìm ước chung lớn nhất của hai số nguyên dương</a:t>
            </a:r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US" smtClean="0">
                <a:solidFill>
                  <a:prstClr val="black"/>
                </a:solidFill>
              </a:rPr>
              <a:t>Viết hàm tính tổng các chữ số trong số tự nhiên n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A1BE5C-834F-43B5-A380-4A48C999B8CE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86750" cy="71437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250825" y="357188"/>
            <a:ext cx="8713788" cy="714375"/>
          </a:xfrm>
          <a:prstGeom prst="rect">
            <a:avLst/>
          </a:prstGeom>
          <a:solidFill>
            <a:srgbClr val="0070C0"/>
          </a:solidFill>
          <a:ln w="38100" cap="flat" cmpd="sng" algn="ctr">
            <a:solidFill>
              <a:schemeClr val="lt1"/>
            </a:solidFill>
            <a:prstDash val="solid"/>
            <a:miter lim="800000"/>
            <a:headEnd/>
            <a:tailEnd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txBody>
          <a:bodyPr bIns="91440" anchor="b"/>
          <a:lstStyle/>
          <a:p>
            <a:pPr eaLnBrk="0" hangingPunct="0">
              <a:defRPr/>
            </a:pPr>
            <a:r>
              <a:rPr lang="en-US" sz="3600" b="1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4.2 Định nghĩa hàm</a:t>
            </a:r>
            <a:endParaRPr lang="en-US" sz="3600" b="1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2"/>
          <p:cNvSpPr>
            <a:spLocks noGrp="1"/>
          </p:cNvSpPr>
          <p:nvPr>
            <p:ph sz="quarter" idx="1"/>
          </p:nvPr>
        </p:nvSpPr>
        <p:spPr>
          <a:xfrm>
            <a:off x="428625" y="1214438"/>
            <a:ext cx="8464550" cy="4929187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800" smtClean="0"/>
              <a:t>Cách xác định hàm</a:t>
            </a:r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US" sz="2800" b="1" smtClean="0"/>
              <a:t>Hàm sẽ thực hiện công việc gì?</a:t>
            </a:r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US" sz="2800" b="1" smtClean="0"/>
              <a:t>Tên </a:t>
            </a:r>
            <a:r>
              <a:rPr lang="en-US" sz="2800" b="1"/>
              <a:t>hàm</a:t>
            </a:r>
            <a:r>
              <a:rPr lang="en-US" sz="2800"/>
              <a:t>: do người lập trình tự đặt, nên đặt tên hàm sao cho dễ nhớ và liên quan tới nội dung của  </a:t>
            </a:r>
            <a:r>
              <a:rPr lang="en-US" sz="2800" smtClean="0"/>
              <a:t>hàm: </a:t>
            </a:r>
          </a:p>
          <a:p>
            <a:pPr marL="566737" indent="0">
              <a:lnSpc>
                <a:spcPct val="110000"/>
              </a:lnSpc>
              <a:spcBef>
                <a:spcPts val="500"/>
              </a:spcBef>
              <a:buNone/>
            </a:pPr>
            <a:r>
              <a:rPr lang="en-US" sz="2800" smtClean="0"/>
              <a:t>VD: KtraSNT, chuviHT, tong2songuyen,...</a:t>
            </a:r>
            <a:endParaRPr lang="en-US" sz="2800"/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US" sz="2800" b="1"/>
              <a:t>Kiểu trả về</a:t>
            </a:r>
            <a:r>
              <a:rPr lang="en-US" sz="2800"/>
              <a:t>: là kiểu của kết quả trả về, nếu không có kết quả trả về kiểu trở về là </a:t>
            </a:r>
            <a:r>
              <a:rPr lang="en-US" sz="2800" smtClean="0"/>
              <a:t>void</a:t>
            </a:r>
          </a:p>
          <a:p>
            <a:pPr marL="566737" indent="0">
              <a:lnSpc>
                <a:spcPct val="110000"/>
              </a:lnSpc>
              <a:spcBef>
                <a:spcPts val="500"/>
              </a:spcBef>
              <a:buNone/>
            </a:pPr>
            <a:r>
              <a:rPr lang="en-US" sz="2800" smtClean="0"/>
              <a:t>VD: Tổng 2 số nguyên: int; Chu vi hình tròn: float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53F3F60-030C-4227-9D92-77B74B502F4E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86750" cy="71437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250825" y="357188"/>
            <a:ext cx="8713788" cy="714375"/>
          </a:xfrm>
          <a:prstGeom prst="rect">
            <a:avLst/>
          </a:prstGeom>
          <a:solidFill>
            <a:srgbClr val="0070C0"/>
          </a:solidFill>
          <a:ln w="38100" cap="flat" cmpd="sng" algn="ctr">
            <a:solidFill>
              <a:schemeClr val="lt1"/>
            </a:solidFill>
            <a:prstDash val="solid"/>
            <a:miter lim="800000"/>
            <a:headEnd/>
            <a:tailEnd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txBody>
          <a:bodyPr bIns="91440" anchor="b"/>
          <a:lstStyle/>
          <a:p>
            <a:pPr eaLnBrk="0" hangingPunct="0">
              <a:defRPr/>
            </a:pPr>
            <a:r>
              <a:rPr lang="en-US" sz="3600" b="1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4.2 Định nghĩa hàm</a:t>
            </a:r>
            <a:endParaRPr lang="en-US" sz="3600" b="1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ontent Placeholder 2"/>
          <p:cNvSpPr>
            <a:spLocks noGrp="1"/>
          </p:cNvSpPr>
          <p:nvPr>
            <p:ph sz="quarter" idx="1"/>
          </p:nvPr>
        </p:nvSpPr>
        <p:spPr>
          <a:xfrm>
            <a:off x="428625" y="1214438"/>
            <a:ext cx="8286750" cy="4929187"/>
          </a:xfrm>
        </p:spPr>
        <p:txBody>
          <a:bodyPr/>
          <a:lstStyle/>
          <a:p>
            <a:pPr marL="398463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US" sz="2800" b="1" smtClean="0"/>
              <a:t>Tham </a:t>
            </a:r>
            <a:r>
              <a:rPr lang="en-US" sz="2800" b="1"/>
              <a:t>số </a:t>
            </a:r>
            <a:r>
              <a:rPr lang="en-US" sz="2800"/>
              <a:t>là các dữ liệu đầu vào của </a:t>
            </a:r>
            <a:r>
              <a:rPr lang="en-US" sz="2800" smtClean="0"/>
              <a:t>hàm</a:t>
            </a:r>
          </a:p>
          <a:p>
            <a:pPr marL="566737" indent="0">
              <a:lnSpc>
                <a:spcPct val="110000"/>
              </a:lnSpc>
              <a:spcBef>
                <a:spcPts val="500"/>
              </a:spcBef>
              <a:buNone/>
            </a:pPr>
            <a:r>
              <a:rPr lang="en-US" sz="2800" smtClean="0"/>
              <a:t>Tính tổng 2 số nguyên: 2 số nguyên a, b</a:t>
            </a:r>
          </a:p>
          <a:p>
            <a:pPr marL="566737" indent="0">
              <a:lnSpc>
                <a:spcPct val="110000"/>
              </a:lnSpc>
              <a:spcBef>
                <a:spcPts val="500"/>
              </a:spcBef>
              <a:buNone/>
            </a:pPr>
            <a:r>
              <a:rPr lang="en-US" sz="2800" smtClean="0"/>
              <a:t>Chu vi hình tròn: bán kính r</a:t>
            </a:r>
          </a:p>
          <a:p>
            <a:pPr marL="566737" indent="0">
              <a:lnSpc>
                <a:spcPct val="110000"/>
              </a:lnSpc>
              <a:spcBef>
                <a:spcPts val="500"/>
              </a:spcBef>
              <a:buNone/>
            </a:pPr>
            <a:r>
              <a:rPr lang="en-US" sz="2800" smtClean="0"/>
              <a:t>Kiểm số nguyên tố n: số tự nhiên n</a:t>
            </a:r>
          </a:p>
          <a:p>
            <a:pPr marL="515938" indent="-515938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US" sz="2800" b="1" smtClean="0"/>
              <a:t>Kiểu </a:t>
            </a:r>
            <a:r>
              <a:rPr lang="en-US" sz="2800" b="1"/>
              <a:t>tham số</a:t>
            </a:r>
            <a:r>
              <a:rPr lang="en-US" sz="2800"/>
              <a:t>: là kiểu dữ liệu của dữ liệu đầu </a:t>
            </a:r>
            <a:r>
              <a:rPr lang="en-US" sz="2800" smtClean="0"/>
              <a:t>vào</a:t>
            </a:r>
          </a:p>
          <a:p>
            <a:pPr marL="0" indent="0">
              <a:lnSpc>
                <a:spcPct val="110000"/>
              </a:lnSpc>
              <a:spcBef>
                <a:spcPts val="500"/>
              </a:spcBef>
              <a:buNone/>
            </a:pPr>
            <a:r>
              <a:rPr lang="en-US" sz="2800"/>
              <a:t>	</a:t>
            </a:r>
            <a:r>
              <a:rPr lang="en-US" sz="2800" smtClean="0"/>
              <a:t>Tổng 2 số nguyên: int a, int b</a:t>
            </a:r>
          </a:p>
          <a:p>
            <a:pPr marL="0" indent="0">
              <a:lnSpc>
                <a:spcPct val="110000"/>
              </a:lnSpc>
              <a:spcBef>
                <a:spcPts val="500"/>
              </a:spcBef>
              <a:buNone/>
            </a:pPr>
            <a:r>
              <a:rPr lang="en-US" sz="2800"/>
              <a:t>	</a:t>
            </a:r>
            <a:r>
              <a:rPr lang="en-US" sz="2800" smtClean="0"/>
              <a:t>Chu vi hình tròn: float r</a:t>
            </a:r>
            <a:endParaRPr lang="en-US" sz="2800"/>
          </a:p>
          <a:p>
            <a:pPr marL="463550" indent="-463550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US" sz="2800" b="1"/>
              <a:t>Thân hàm</a:t>
            </a:r>
            <a:r>
              <a:rPr lang="en-US" sz="2800"/>
              <a:t>: </a:t>
            </a:r>
            <a:r>
              <a:rPr lang="en-US" sz="2800" smtClean="0"/>
              <a:t>là thuật toán, các câu lệnh để giải quyết công việc của hàm.</a:t>
            </a:r>
            <a:endParaRPr lang="en-US" sz="2800"/>
          </a:p>
          <a:p>
            <a:pPr marL="0" indent="0" algn="just">
              <a:lnSpc>
                <a:spcPct val="110000"/>
              </a:lnSpc>
              <a:buNone/>
            </a:pPr>
            <a:r>
              <a:rPr lang="en-US" sz="2800" smtClean="0"/>
              <a:t>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A173BC-55A7-458E-A89A-F89F0713C8F8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86750" cy="71437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250825" y="357188"/>
            <a:ext cx="8713788" cy="714375"/>
          </a:xfrm>
          <a:prstGeom prst="rect">
            <a:avLst/>
          </a:prstGeom>
          <a:solidFill>
            <a:srgbClr val="0070C0"/>
          </a:solidFill>
          <a:ln w="38100" cap="flat" cmpd="sng" algn="ctr">
            <a:solidFill>
              <a:schemeClr val="lt1"/>
            </a:solidFill>
            <a:prstDash val="solid"/>
            <a:miter lim="800000"/>
            <a:headEnd/>
            <a:tailEnd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txBody>
          <a:bodyPr bIns="91440" anchor="b"/>
          <a:lstStyle/>
          <a:p>
            <a:pPr eaLnBrk="0" hangingPunct="0">
              <a:defRPr/>
            </a:pPr>
            <a:r>
              <a:rPr lang="en-US" sz="3600" b="1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4.2 Định nghĩa hàm</a:t>
            </a:r>
            <a:endParaRPr lang="en-US" sz="3600" b="1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A173BC-55A7-458E-A89A-F89F0713C8F8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86750" cy="71437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250825" y="357188"/>
            <a:ext cx="8713788" cy="714375"/>
          </a:xfrm>
          <a:prstGeom prst="rect">
            <a:avLst/>
          </a:prstGeom>
          <a:solidFill>
            <a:srgbClr val="0070C0"/>
          </a:solidFill>
          <a:ln w="38100" cap="flat" cmpd="sng" algn="ctr">
            <a:solidFill>
              <a:schemeClr val="lt1"/>
            </a:solidFill>
            <a:prstDash val="solid"/>
            <a:miter lim="800000"/>
            <a:headEnd/>
            <a:tailEnd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txBody>
          <a:bodyPr bIns="91440" anchor="b"/>
          <a:lstStyle/>
          <a:p>
            <a:pPr eaLnBrk="0" hangingPunct="0">
              <a:defRPr/>
            </a:pPr>
            <a:r>
              <a:rPr lang="en-US" sz="3600" b="1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4.2 Định nghĩa hàm</a:t>
            </a:r>
            <a:endParaRPr lang="en-US" sz="3600" b="1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46077" y="2358172"/>
            <a:ext cx="3672408" cy="2232248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smtClean="0">
                <a:solidFill>
                  <a:schemeClr val="bg1"/>
                </a:solidFill>
              </a:rPr>
              <a:t>TÊN HÀM</a:t>
            </a:r>
          </a:p>
          <a:p>
            <a:pPr algn="ctr"/>
            <a:endParaRPr lang="en-US">
              <a:solidFill>
                <a:schemeClr val="bg1"/>
              </a:solidFill>
            </a:endParaRPr>
          </a:p>
          <a:p>
            <a:pPr algn="ctr"/>
            <a:endParaRPr lang="en-US" smtClean="0">
              <a:solidFill>
                <a:schemeClr val="bg1"/>
              </a:solidFill>
            </a:endParaRPr>
          </a:p>
          <a:p>
            <a:pPr algn="ctr"/>
            <a:r>
              <a:rPr lang="en-US" sz="2400" smtClean="0">
                <a:solidFill>
                  <a:schemeClr val="bg1"/>
                </a:solidFill>
              </a:rPr>
              <a:t>Các công việc sẽ thực hiện </a:t>
            </a:r>
          </a:p>
          <a:p>
            <a:pPr algn="ctr"/>
            <a:r>
              <a:rPr lang="en-US" sz="2400" smtClean="0">
                <a:solidFill>
                  <a:schemeClr val="bg1"/>
                </a:solidFill>
              </a:rPr>
              <a:t>(Thân hàm)</a:t>
            </a:r>
            <a:endParaRPr lang="en-US" sz="2400">
              <a:solidFill>
                <a:schemeClr val="bg1"/>
              </a:solidFill>
            </a:endParaRPr>
          </a:p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250825" y="2502188"/>
            <a:ext cx="2395252" cy="0"/>
          </a:xfrm>
          <a:prstGeom prst="straightConnector1">
            <a:avLst/>
          </a:prstGeom>
          <a:ln w="41275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250825" y="3389749"/>
            <a:ext cx="2402148" cy="0"/>
          </a:xfrm>
          <a:prstGeom prst="straightConnector1">
            <a:avLst/>
          </a:prstGeom>
          <a:ln w="41275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250825" y="4374396"/>
            <a:ext cx="2395252" cy="29687"/>
          </a:xfrm>
          <a:prstGeom prst="straightConnector1">
            <a:avLst/>
          </a:prstGeom>
          <a:ln w="41275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ight Arrow 8"/>
          <p:cNvSpPr/>
          <p:nvPr/>
        </p:nvSpPr>
        <p:spPr>
          <a:xfrm>
            <a:off x="6318484" y="3121604"/>
            <a:ext cx="2646129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611560" y="3973196"/>
            <a:ext cx="172819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smtClean="0">
                <a:latin typeface="+mj-lt"/>
              </a:rPr>
              <a:t>Tham số 3</a:t>
            </a:r>
            <a:endParaRPr lang="en-US" sz="2200">
              <a:latin typeface="+mj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29853" y="2132856"/>
            <a:ext cx="177372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smtClean="0">
                <a:latin typeface="+mj-lt"/>
              </a:rPr>
              <a:t>Tham số 1</a:t>
            </a:r>
            <a:endParaRPr lang="en-US" sz="2200">
              <a:latin typeface="+mj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29853" y="3020417"/>
            <a:ext cx="172819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smtClean="0">
                <a:latin typeface="+mj-lt"/>
              </a:rPr>
              <a:t>Tham số 2</a:t>
            </a:r>
            <a:endParaRPr lang="en-US" sz="2200">
              <a:latin typeface="+mj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327728" y="2804973"/>
            <a:ext cx="263688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smtClean="0">
                <a:latin typeface="+mj-lt"/>
              </a:rPr>
              <a:t>Kết quả trả về nếu có</a:t>
            </a:r>
            <a:endParaRPr lang="en-US" sz="220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10836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ontent Placeholder 2"/>
          <p:cNvSpPr>
            <a:spLocks noGrp="1"/>
          </p:cNvSpPr>
          <p:nvPr>
            <p:ph sz="quarter" idx="1"/>
          </p:nvPr>
        </p:nvSpPr>
        <p:spPr>
          <a:xfrm>
            <a:off x="428625" y="1214438"/>
            <a:ext cx="8286750" cy="4929187"/>
          </a:xfrm>
        </p:spPr>
        <p:txBody>
          <a:bodyPr/>
          <a:lstStyle/>
          <a:p>
            <a:pPr marL="0" indent="0">
              <a:lnSpc>
                <a:spcPct val="130000"/>
              </a:lnSpc>
              <a:buNone/>
            </a:pPr>
            <a:r>
              <a:rPr lang="en-US" sz="2800" smtClean="0"/>
              <a:t>Ví dụ: Viết hàm tính tổng 2 số nguyên</a:t>
            </a:r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US" sz="2800"/>
              <a:t>Tên hàm: </a:t>
            </a:r>
            <a:r>
              <a:rPr lang="en-US" sz="2800" smtClean="0"/>
              <a:t>Tong2songuyen</a:t>
            </a:r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US" sz="2800" smtClean="0"/>
              <a:t>Công việc: tính tổng 2 số nguyên a và b</a:t>
            </a:r>
            <a:endParaRPr lang="en-US" sz="2800"/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US" sz="2800"/>
              <a:t>Tham số: 2 số nguyên a, b</a:t>
            </a:r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US" sz="2800"/>
              <a:t>Kiểu tham số: int a, int b</a:t>
            </a:r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US" sz="2800"/>
              <a:t>Kiểu trả về: kết quả trả về là tổng 2 số nguyên là số nguyên:int</a:t>
            </a:r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US" sz="2800"/>
              <a:t>Thân hàm: tổng =a +b;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1304A4-02DF-4CCE-A55D-5AEA104F514E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86750" cy="71437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250825" y="357188"/>
            <a:ext cx="8713788" cy="714375"/>
          </a:xfrm>
          <a:prstGeom prst="rect">
            <a:avLst/>
          </a:prstGeom>
          <a:solidFill>
            <a:srgbClr val="0070C0"/>
          </a:solidFill>
          <a:ln w="38100" cap="flat" cmpd="sng" algn="ctr">
            <a:solidFill>
              <a:schemeClr val="lt1"/>
            </a:solidFill>
            <a:prstDash val="solid"/>
            <a:miter lim="800000"/>
            <a:headEnd/>
            <a:tailEnd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txBody>
          <a:bodyPr bIns="91440" anchor="b"/>
          <a:lstStyle/>
          <a:p>
            <a:pPr eaLnBrk="0" hangingPunct="0">
              <a:defRPr/>
            </a:pPr>
            <a:r>
              <a:rPr lang="en-US" sz="3600" b="1" smtClean="0">
                <a:solidFill>
                  <a:schemeClr val="bg1"/>
                </a:solidFill>
                <a:latin typeface="+mj-lt"/>
              </a:rPr>
              <a:t>4.2 Định nghĩa hàm</a:t>
            </a:r>
            <a:endParaRPr lang="en-US" sz="3600" b="1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79712" y="1988840"/>
            <a:ext cx="4824536" cy="3600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smtClean="0">
                <a:solidFill>
                  <a:srgbClr val="002060"/>
                </a:solidFill>
              </a:rPr>
              <a:t>int Tong2songuyen(int a, int b)</a:t>
            </a:r>
          </a:p>
          <a:p>
            <a:r>
              <a:rPr lang="en-US" sz="2800" smtClean="0">
                <a:solidFill>
                  <a:srgbClr val="002060"/>
                </a:solidFill>
              </a:rPr>
              <a:t>{</a:t>
            </a:r>
          </a:p>
          <a:p>
            <a:r>
              <a:rPr lang="en-US" sz="2800" smtClean="0">
                <a:solidFill>
                  <a:srgbClr val="002060"/>
                </a:solidFill>
              </a:rPr>
              <a:t>	int tong=0;</a:t>
            </a:r>
          </a:p>
          <a:p>
            <a:r>
              <a:rPr lang="en-US" sz="2800" smtClean="0">
                <a:solidFill>
                  <a:srgbClr val="002060"/>
                </a:solidFill>
              </a:rPr>
              <a:t>	tong=a +b;</a:t>
            </a:r>
          </a:p>
          <a:p>
            <a:r>
              <a:rPr lang="en-US" sz="2800" smtClean="0">
                <a:solidFill>
                  <a:srgbClr val="002060"/>
                </a:solidFill>
              </a:rPr>
              <a:t>	return tong;</a:t>
            </a:r>
          </a:p>
          <a:p>
            <a:r>
              <a:rPr lang="en-US" sz="2800" smtClean="0">
                <a:solidFill>
                  <a:srgbClr val="002060"/>
                </a:solidFill>
              </a:rPr>
              <a:t>}</a:t>
            </a:r>
            <a:endParaRPr lang="en-US" sz="2800">
              <a:solidFill>
                <a:srgbClr val="002060"/>
              </a:solidFill>
            </a:endParaRPr>
          </a:p>
        </p:txBody>
      </p:sp>
      <p:sp>
        <p:nvSpPr>
          <p:cNvPr id="3" name="Line Callout 2 2"/>
          <p:cNvSpPr/>
          <p:nvPr/>
        </p:nvSpPr>
        <p:spPr>
          <a:xfrm>
            <a:off x="7280347" y="1736812"/>
            <a:ext cx="1512168" cy="504056"/>
          </a:xfrm>
          <a:prstGeom prst="borderCallout2">
            <a:avLst>
              <a:gd name="adj1" fmla="val 18750"/>
              <a:gd name="adj2" fmla="val -8333"/>
              <a:gd name="adj3" fmla="val -9355"/>
              <a:gd name="adj4" fmla="val -100132"/>
              <a:gd name="adj5" fmla="val 196817"/>
              <a:gd name="adj6" fmla="val -215301"/>
            </a:avLst>
          </a:prstGeom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/>
              <a:t>Tên hàm</a:t>
            </a:r>
            <a:endParaRPr lang="en-US" sz="2000"/>
          </a:p>
        </p:txBody>
      </p:sp>
      <p:sp>
        <p:nvSpPr>
          <p:cNvPr id="9" name="Line Callout 2 8"/>
          <p:cNvSpPr/>
          <p:nvPr/>
        </p:nvSpPr>
        <p:spPr>
          <a:xfrm>
            <a:off x="7279359" y="3270269"/>
            <a:ext cx="1512168" cy="504056"/>
          </a:xfrm>
          <a:prstGeom prst="borderCallout2">
            <a:avLst>
              <a:gd name="adj1" fmla="val 18750"/>
              <a:gd name="adj2" fmla="val -8333"/>
              <a:gd name="adj3" fmla="val -9355"/>
              <a:gd name="adj4" fmla="val -100132"/>
              <a:gd name="adj5" fmla="val -71463"/>
              <a:gd name="adj6" fmla="val -125874"/>
            </a:avLst>
          </a:prstGeom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/>
              <a:t>DS tham số</a:t>
            </a:r>
            <a:endParaRPr lang="en-US" sz="2000"/>
          </a:p>
        </p:txBody>
      </p:sp>
      <p:cxnSp>
        <p:nvCxnSpPr>
          <p:cNvPr id="10" name="Straight Connector 9"/>
          <p:cNvCxnSpPr/>
          <p:nvPr/>
        </p:nvCxnSpPr>
        <p:spPr>
          <a:xfrm>
            <a:off x="4860032" y="2892692"/>
            <a:ext cx="1512168" cy="0"/>
          </a:xfrm>
          <a:prstGeom prst="line">
            <a:avLst/>
          </a:prstGeom>
          <a:ln w="317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Line Callout 2 13"/>
          <p:cNvSpPr/>
          <p:nvPr/>
        </p:nvSpPr>
        <p:spPr>
          <a:xfrm>
            <a:off x="6948263" y="5877272"/>
            <a:ext cx="2016349" cy="504056"/>
          </a:xfrm>
          <a:prstGeom prst="borderCallout2">
            <a:avLst>
              <a:gd name="adj1" fmla="val 18750"/>
              <a:gd name="adj2" fmla="val -8333"/>
              <a:gd name="adj3" fmla="val -9355"/>
              <a:gd name="adj4" fmla="val -100132"/>
              <a:gd name="adj5" fmla="val -273312"/>
              <a:gd name="adj6" fmla="val -174420"/>
            </a:avLst>
          </a:prstGeom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/>
              <a:t>KQ trả về</a:t>
            </a:r>
            <a:endParaRPr lang="en-US" sz="2000"/>
          </a:p>
        </p:txBody>
      </p:sp>
      <p:sp>
        <p:nvSpPr>
          <p:cNvPr id="15" name="Line Callout 2 14"/>
          <p:cNvSpPr/>
          <p:nvPr/>
        </p:nvSpPr>
        <p:spPr>
          <a:xfrm>
            <a:off x="1979712" y="5850755"/>
            <a:ext cx="2016349" cy="504056"/>
          </a:xfrm>
          <a:prstGeom prst="borderCallout2">
            <a:avLst>
              <a:gd name="adj1" fmla="val 18750"/>
              <a:gd name="adj2" fmla="val -8333"/>
              <a:gd name="adj3" fmla="val -240716"/>
              <a:gd name="adj4" fmla="val -71870"/>
              <a:gd name="adj5" fmla="val -596692"/>
              <a:gd name="adj6" fmla="val 14207"/>
            </a:avLst>
          </a:prstGeom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/>
              <a:t>Kiểu trả về</a:t>
            </a:r>
            <a:endParaRPr lang="en-US"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9" grpId="0" animBg="1"/>
      <p:bldP spid="14" grpId="0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ontent Placeholder 2"/>
          <p:cNvSpPr>
            <a:spLocks noGrp="1"/>
          </p:cNvSpPr>
          <p:nvPr>
            <p:ph sz="quarter" idx="1"/>
          </p:nvPr>
        </p:nvSpPr>
        <p:spPr>
          <a:xfrm>
            <a:off x="428625" y="1214438"/>
            <a:ext cx="8286750" cy="4929187"/>
          </a:xfrm>
        </p:spPr>
        <p:txBody>
          <a:bodyPr/>
          <a:lstStyle/>
          <a:p>
            <a:pPr marL="0" indent="0">
              <a:lnSpc>
                <a:spcPct val="130000"/>
              </a:lnSpc>
              <a:buNone/>
            </a:pPr>
            <a:r>
              <a:rPr lang="en-US" sz="2800" smtClean="0"/>
              <a:t>Ví dụ: Viết hàm tính chu vi hình tròn khi biết bán kính</a:t>
            </a:r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US" sz="2800"/>
              <a:t>Tên hàm: </a:t>
            </a:r>
            <a:r>
              <a:rPr lang="en-US" sz="2800" smtClean="0"/>
              <a:t>chuviHT</a:t>
            </a:r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US" sz="2800" smtClean="0"/>
              <a:t>Công việc: tính chu vi đường tròn bán kính r</a:t>
            </a:r>
            <a:endParaRPr lang="en-US" sz="2800"/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US" sz="2800"/>
              <a:t>Tham số: </a:t>
            </a:r>
            <a:r>
              <a:rPr lang="en-US" sz="2800" smtClean="0"/>
              <a:t>bán kính r</a:t>
            </a:r>
            <a:endParaRPr lang="en-US" sz="2800"/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US" sz="2800"/>
              <a:t>Kiểu tham số: </a:t>
            </a:r>
            <a:r>
              <a:rPr lang="en-US" sz="2800" smtClean="0"/>
              <a:t>float r</a:t>
            </a:r>
            <a:endParaRPr lang="en-US" sz="2800"/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US" sz="2800"/>
              <a:t>Kiểu trả về: </a:t>
            </a:r>
            <a:r>
              <a:rPr lang="en-US" sz="2800" smtClean="0"/>
              <a:t>chu vi là số thực: float</a:t>
            </a:r>
            <a:endParaRPr lang="en-US" sz="2800"/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US" sz="2800"/>
              <a:t>Thân hàm: </a:t>
            </a:r>
            <a:r>
              <a:rPr lang="en-US" sz="2800" smtClean="0"/>
              <a:t>cv=2*r*3.14;</a:t>
            </a:r>
            <a:endParaRPr lang="en-US" sz="280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1304A4-02DF-4CCE-A55D-5AEA104F514E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86750" cy="71437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250825" y="357188"/>
            <a:ext cx="8713788" cy="714375"/>
          </a:xfrm>
          <a:prstGeom prst="rect">
            <a:avLst/>
          </a:prstGeom>
          <a:solidFill>
            <a:srgbClr val="0070C0"/>
          </a:solidFill>
          <a:ln w="38100" cap="flat" cmpd="sng" algn="ctr">
            <a:solidFill>
              <a:schemeClr val="lt1"/>
            </a:solidFill>
            <a:prstDash val="solid"/>
            <a:miter lim="800000"/>
            <a:headEnd/>
            <a:tailEnd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txBody>
          <a:bodyPr bIns="91440" anchor="b"/>
          <a:lstStyle/>
          <a:p>
            <a:pPr eaLnBrk="0" hangingPunct="0">
              <a:defRPr/>
            </a:pPr>
            <a:r>
              <a:rPr lang="en-US" sz="3600" b="1" smtClean="0">
                <a:solidFill>
                  <a:schemeClr val="bg1"/>
                </a:solidFill>
                <a:latin typeface="+mj-lt"/>
              </a:rPr>
              <a:t>4.2 Định nghĩa hàm</a:t>
            </a:r>
            <a:endParaRPr lang="en-US" sz="3600" b="1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75656" y="2132856"/>
            <a:ext cx="4824536" cy="280463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smtClean="0">
                <a:solidFill>
                  <a:srgbClr val="002060"/>
                </a:solidFill>
              </a:rPr>
              <a:t>float chuviHT (float r)</a:t>
            </a:r>
          </a:p>
          <a:p>
            <a:r>
              <a:rPr lang="en-US" sz="2800" smtClean="0">
                <a:solidFill>
                  <a:srgbClr val="002060"/>
                </a:solidFill>
              </a:rPr>
              <a:t>{</a:t>
            </a:r>
          </a:p>
          <a:p>
            <a:r>
              <a:rPr lang="en-US" sz="2800" smtClean="0">
                <a:solidFill>
                  <a:srgbClr val="002060"/>
                </a:solidFill>
              </a:rPr>
              <a:t>	return 2*r*3.14;</a:t>
            </a:r>
          </a:p>
          <a:p>
            <a:r>
              <a:rPr lang="en-US" sz="2800" smtClean="0">
                <a:solidFill>
                  <a:srgbClr val="002060"/>
                </a:solidFill>
              </a:rPr>
              <a:t>}</a:t>
            </a:r>
            <a:endParaRPr lang="en-US" sz="280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752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ontent Placeholder 2"/>
          <p:cNvSpPr>
            <a:spLocks noGrp="1"/>
          </p:cNvSpPr>
          <p:nvPr>
            <p:ph sz="quarter" idx="1"/>
          </p:nvPr>
        </p:nvSpPr>
        <p:spPr>
          <a:xfrm>
            <a:off x="428625" y="1214438"/>
            <a:ext cx="8286750" cy="4929187"/>
          </a:xfrm>
        </p:spPr>
        <p:txBody>
          <a:bodyPr/>
          <a:lstStyle/>
          <a:p>
            <a:pPr marL="0" indent="0">
              <a:lnSpc>
                <a:spcPct val="130000"/>
              </a:lnSpc>
              <a:buNone/>
            </a:pPr>
            <a:r>
              <a:rPr lang="en-US" sz="2800" smtClean="0"/>
              <a:t>Ví dụ: In ra màn hình n từ xin chao!</a:t>
            </a:r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US" sz="2800"/>
              <a:t>Tên hàm: </a:t>
            </a:r>
            <a:r>
              <a:rPr lang="en-US" sz="2800" smtClean="0"/>
              <a:t>Xuatloichao</a:t>
            </a:r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US" sz="2800" smtClean="0"/>
              <a:t>Công việc: Xuất n chữ xin chao!</a:t>
            </a:r>
            <a:endParaRPr lang="en-US" sz="2800"/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US" sz="2800"/>
              <a:t>Tham số: </a:t>
            </a:r>
            <a:r>
              <a:rPr lang="en-US" sz="2800" smtClean="0"/>
              <a:t>số nguyên dương n</a:t>
            </a:r>
            <a:endParaRPr lang="en-US" sz="2800"/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US" sz="2800"/>
              <a:t>Kiểu tham số: </a:t>
            </a:r>
            <a:r>
              <a:rPr lang="en-US" sz="2800" smtClean="0"/>
              <a:t>int n</a:t>
            </a:r>
            <a:endParaRPr lang="en-US" sz="2800"/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US" sz="2800"/>
              <a:t>Kiểu trả về: </a:t>
            </a:r>
            <a:r>
              <a:rPr lang="en-US" sz="2800" smtClean="0"/>
              <a:t>không có giá trị trả về (void)</a:t>
            </a:r>
            <a:endParaRPr lang="en-US" sz="2800"/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US" sz="2800"/>
              <a:t>Thân hàm: </a:t>
            </a:r>
            <a:r>
              <a:rPr lang="en-US" sz="2800" smtClean="0"/>
              <a:t>dùng vòng lặp for in ra màn hình n từ xin chao!</a:t>
            </a:r>
            <a:endParaRPr lang="en-US" sz="280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1304A4-02DF-4CCE-A55D-5AEA104F514E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86750" cy="71437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250825" y="357188"/>
            <a:ext cx="8713788" cy="714375"/>
          </a:xfrm>
          <a:prstGeom prst="rect">
            <a:avLst/>
          </a:prstGeom>
          <a:solidFill>
            <a:srgbClr val="0070C0"/>
          </a:solidFill>
          <a:ln w="38100" cap="flat" cmpd="sng" algn="ctr">
            <a:solidFill>
              <a:schemeClr val="lt1"/>
            </a:solidFill>
            <a:prstDash val="solid"/>
            <a:miter lim="800000"/>
            <a:headEnd/>
            <a:tailEnd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txBody>
          <a:bodyPr bIns="91440" anchor="b"/>
          <a:lstStyle/>
          <a:p>
            <a:pPr eaLnBrk="0" hangingPunct="0">
              <a:defRPr/>
            </a:pPr>
            <a:r>
              <a:rPr lang="en-US" sz="3600" b="1" smtClean="0">
                <a:solidFill>
                  <a:schemeClr val="bg1"/>
                </a:solidFill>
                <a:latin typeface="+mj-lt"/>
              </a:rPr>
              <a:t>4.2 Định nghĩa hàm</a:t>
            </a:r>
            <a:endParaRPr lang="en-US" sz="3600" b="1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48812" y="1916832"/>
            <a:ext cx="6017841" cy="3600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>
                <a:solidFill>
                  <a:srgbClr val="002060"/>
                </a:solidFill>
              </a:rPr>
              <a:t>v</a:t>
            </a:r>
            <a:r>
              <a:rPr lang="en-US" sz="2800" smtClean="0">
                <a:solidFill>
                  <a:srgbClr val="002060"/>
                </a:solidFill>
              </a:rPr>
              <a:t>oid Xuatloichao(int n)</a:t>
            </a:r>
          </a:p>
          <a:p>
            <a:r>
              <a:rPr lang="en-US" sz="2800" smtClean="0">
                <a:solidFill>
                  <a:srgbClr val="002060"/>
                </a:solidFill>
              </a:rPr>
              <a:t>{</a:t>
            </a:r>
          </a:p>
          <a:p>
            <a:r>
              <a:rPr lang="en-US" sz="2800" smtClean="0">
                <a:solidFill>
                  <a:srgbClr val="002060"/>
                </a:solidFill>
              </a:rPr>
              <a:t>	for(int i=0;i&lt;n;i++)</a:t>
            </a:r>
          </a:p>
          <a:p>
            <a:r>
              <a:rPr lang="en-US" sz="2800">
                <a:solidFill>
                  <a:srgbClr val="002060"/>
                </a:solidFill>
              </a:rPr>
              <a:t>	</a:t>
            </a:r>
            <a:r>
              <a:rPr lang="en-US" sz="2800" smtClean="0">
                <a:solidFill>
                  <a:srgbClr val="002060"/>
                </a:solidFill>
              </a:rPr>
              <a:t>	printf(“xin chao!\n”);</a:t>
            </a:r>
          </a:p>
          <a:p>
            <a:r>
              <a:rPr lang="en-US" sz="2800" smtClean="0">
                <a:solidFill>
                  <a:srgbClr val="002060"/>
                </a:solidFill>
              </a:rPr>
              <a:t>}</a:t>
            </a:r>
            <a:endParaRPr lang="en-US" sz="280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5564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28625" y="1214438"/>
            <a:ext cx="8286750" cy="4929187"/>
          </a:xfrm>
        </p:spPr>
        <p:txBody>
          <a:bodyPr/>
          <a:lstStyle/>
          <a:p>
            <a:pPr>
              <a:defRPr/>
            </a:pPr>
            <a:r>
              <a:rPr lang="en-US" sz="2800" smtClean="0"/>
              <a:t>Thực thi làm là sử dụng hàm đã viết. Hàm chỉ được thực thi khi ta có một lời gọi tới hàm đó.</a:t>
            </a:r>
          </a:p>
          <a:p>
            <a:pPr>
              <a:defRPr/>
            </a:pPr>
            <a:endParaRPr lang="en-US" sz="2800" smtClean="0"/>
          </a:p>
          <a:p>
            <a:pPr>
              <a:defRPr/>
            </a:pPr>
            <a:endParaRPr lang="en-US" sz="2800" smtClean="0"/>
          </a:p>
          <a:p>
            <a:pPr>
              <a:defRPr/>
            </a:pPr>
            <a:r>
              <a:rPr lang="en-US" sz="2800" smtClean="0"/>
              <a:t>Lưu ý khi sử dùng hàm</a:t>
            </a:r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  <a:defRPr/>
            </a:pPr>
            <a:r>
              <a:rPr lang="en-US" sz="2800"/>
              <a:t>Phải viết đúng tên hàm (giống phần khai báo)</a:t>
            </a:r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  <a:defRPr/>
            </a:pPr>
            <a:r>
              <a:rPr lang="en-US" sz="2800"/>
              <a:t> Phải truyền tham số chính xác về số lượng và kiểu tham </a:t>
            </a:r>
            <a:r>
              <a:rPr lang="en-US" sz="2800" smtClean="0"/>
              <a:t>số (tham số thực)</a:t>
            </a:r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  <a:defRPr/>
            </a:pPr>
            <a:r>
              <a:rPr lang="en-US" sz="2800" smtClean="0"/>
              <a:t>Giá trị của hàm có thể được gán vào biến, hay sử dụng trong biểu thức tính toán, trong câu lệnh.</a:t>
            </a:r>
            <a:endParaRPr lang="en-US" sz="2800"/>
          </a:p>
          <a:p>
            <a:pPr>
              <a:defRPr/>
            </a:pPr>
            <a:endParaRPr lang="en-US" sz="280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97FE64-28CD-42F4-8D7F-568E0BCD06FD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86750" cy="71437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250825" y="357188"/>
            <a:ext cx="8713788" cy="714375"/>
          </a:xfrm>
          <a:prstGeom prst="rect">
            <a:avLst/>
          </a:prstGeom>
          <a:solidFill>
            <a:srgbClr val="0070C0"/>
          </a:solidFill>
          <a:ln w="38100" cap="flat" cmpd="sng" algn="ctr">
            <a:solidFill>
              <a:schemeClr val="lt1"/>
            </a:solidFill>
            <a:prstDash val="solid"/>
            <a:miter lim="800000"/>
            <a:headEnd/>
            <a:tailEnd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txBody>
          <a:bodyPr bIns="91440" anchor="b"/>
          <a:lstStyle/>
          <a:p>
            <a:pPr eaLnBrk="0" hangingPunct="0">
              <a:defRPr/>
            </a:pPr>
            <a:r>
              <a:rPr lang="en-US" sz="3600" b="1" smtClean="0">
                <a:solidFill>
                  <a:schemeClr val="bg1"/>
                </a:solidFill>
                <a:latin typeface="+mj-lt"/>
              </a:rPr>
              <a:t>4.3 Thực thi hàm</a:t>
            </a:r>
            <a:endParaRPr lang="en-US" sz="3600" b="1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92966" y="2348880"/>
            <a:ext cx="6696744" cy="64807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accent2">
                    <a:lumMod val="60000"/>
                    <a:lumOff val="40000"/>
                  </a:schemeClr>
                </a:solidFill>
              </a:rPr>
              <a:t>&lt;Tên hàm&gt;([Danh sách các tham số</a:t>
            </a:r>
            <a:r>
              <a:rPr lang="en-US" sz="2800" b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])</a:t>
            </a:r>
            <a:endParaRPr lang="en-US" sz="2800" b="1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ontent Placeholder 2"/>
          <p:cNvSpPr>
            <a:spLocks noGrp="1"/>
          </p:cNvSpPr>
          <p:nvPr>
            <p:ph sz="quarter" idx="1"/>
          </p:nvPr>
        </p:nvSpPr>
        <p:spPr>
          <a:xfrm>
            <a:off x="428625" y="1214438"/>
            <a:ext cx="8286750" cy="509488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800" smtClean="0"/>
              <a:t>VD: Ta có định nghĩa hàm tính hiệu 2 số nguyên như sau:</a:t>
            </a:r>
          </a:p>
          <a:p>
            <a:pPr>
              <a:lnSpc>
                <a:spcPct val="150000"/>
              </a:lnSpc>
            </a:pPr>
            <a:endParaRPr lang="en-US" sz="2800" smtClean="0"/>
          </a:p>
          <a:p>
            <a:pPr>
              <a:lnSpc>
                <a:spcPct val="150000"/>
              </a:lnSpc>
            </a:pPr>
            <a:endParaRPr lang="en-US" sz="2800"/>
          </a:p>
          <a:p>
            <a:pPr marL="0" indent="0">
              <a:lnSpc>
                <a:spcPct val="150000"/>
              </a:lnSpc>
              <a:buNone/>
            </a:pPr>
            <a:r>
              <a:rPr lang="en-US" sz="2800" smtClean="0"/>
              <a:t>Khi có nhu cầu tính hiệu 2 số nguyên x và y (x-y) ta có thể gọi hàm như sau: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/>
              <a:t>	</a:t>
            </a:r>
            <a:endParaRPr lang="en-US" sz="280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4EFE3F-A64D-4BF3-86B0-964B52D5C36E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86750" cy="71437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250825" y="357188"/>
            <a:ext cx="8713788" cy="714375"/>
          </a:xfrm>
          <a:prstGeom prst="rect">
            <a:avLst/>
          </a:prstGeom>
          <a:solidFill>
            <a:srgbClr val="0070C0"/>
          </a:solidFill>
          <a:ln w="38100" cap="flat" cmpd="sng" algn="ctr">
            <a:solidFill>
              <a:schemeClr val="lt1"/>
            </a:solidFill>
            <a:prstDash val="solid"/>
            <a:miter lim="800000"/>
            <a:headEnd/>
            <a:tailEnd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txBody>
          <a:bodyPr bIns="91440" anchor="b"/>
          <a:lstStyle/>
          <a:p>
            <a:pPr eaLnBrk="0" hangingPunct="0">
              <a:defRPr/>
            </a:pPr>
            <a:r>
              <a:rPr lang="en-US" sz="3600" b="1" smtClean="0">
                <a:solidFill>
                  <a:schemeClr val="bg1"/>
                </a:solidFill>
                <a:latin typeface="+mj-lt"/>
              </a:rPr>
              <a:t>4.3 Thực thi hàm</a:t>
            </a:r>
            <a:endParaRPr lang="en-US" sz="3600" b="1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07704" y="2060848"/>
            <a:ext cx="3744416" cy="194421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>
                <a:solidFill>
                  <a:srgbClr val="002060"/>
                </a:solidFill>
              </a:rPr>
              <a:t>i</a:t>
            </a:r>
            <a:r>
              <a:rPr lang="en-US" sz="2800" smtClean="0">
                <a:solidFill>
                  <a:srgbClr val="002060"/>
                </a:solidFill>
              </a:rPr>
              <a:t>nt hieu2so(int a, int b)</a:t>
            </a:r>
          </a:p>
          <a:p>
            <a:r>
              <a:rPr lang="en-US" sz="2800" smtClean="0">
                <a:solidFill>
                  <a:srgbClr val="002060"/>
                </a:solidFill>
              </a:rPr>
              <a:t>{</a:t>
            </a:r>
          </a:p>
          <a:p>
            <a:r>
              <a:rPr lang="en-US" sz="2800" smtClean="0">
                <a:solidFill>
                  <a:srgbClr val="002060"/>
                </a:solidFill>
              </a:rPr>
              <a:t>	return a -b;</a:t>
            </a:r>
          </a:p>
          <a:p>
            <a:r>
              <a:rPr lang="en-US" sz="2800" smtClean="0">
                <a:solidFill>
                  <a:srgbClr val="002060"/>
                </a:solidFill>
              </a:rPr>
              <a:t>}</a:t>
            </a:r>
            <a:endParaRPr lang="en-US" sz="2800">
              <a:solidFill>
                <a:srgbClr val="00206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699792" y="5301208"/>
            <a:ext cx="3528392" cy="97210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>
                <a:solidFill>
                  <a:srgbClr val="002060"/>
                </a:solidFill>
              </a:rPr>
              <a:t>i</a:t>
            </a:r>
            <a:r>
              <a:rPr lang="en-US" sz="2800" smtClean="0">
                <a:solidFill>
                  <a:srgbClr val="002060"/>
                </a:solidFill>
              </a:rPr>
              <a:t>nt hieu=hieu2so(x,y);</a:t>
            </a:r>
            <a:endParaRPr lang="en-US" sz="2800">
              <a:solidFill>
                <a:srgbClr val="002060"/>
              </a:solidFill>
            </a:endParaRPr>
          </a:p>
        </p:txBody>
      </p:sp>
      <p:sp>
        <p:nvSpPr>
          <p:cNvPr id="2" name="Line Callout 1 1"/>
          <p:cNvSpPr/>
          <p:nvPr/>
        </p:nvSpPr>
        <p:spPr>
          <a:xfrm>
            <a:off x="6228184" y="2924944"/>
            <a:ext cx="2448272" cy="504056"/>
          </a:xfrm>
          <a:prstGeom prst="borderCallout1">
            <a:avLst>
              <a:gd name="adj1" fmla="val 18750"/>
              <a:gd name="adj2" fmla="val -8333"/>
              <a:gd name="adj3" fmla="val -74019"/>
              <a:gd name="adj4" fmla="val -7094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/>
              <a:t>Tham số hình thức</a:t>
            </a:r>
            <a:endParaRPr lang="en-US" sz="2000"/>
          </a:p>
        </p:txBody>
      </p:sp>
      <p:sp>
        <p:nvSpPr>
          <p:cNvPr id="11" name="Line Callout 1 10"/>
          <p:cNvSpPr/>
          <p:nvPr/>
        </p:nvSpPr>
        <p:spPr>
          <a:xfrm>
            <a:off x="6511719" y="4581128"/>
            <a:ext cx="2164737" cy="504056"/>
          </a:xfrm>
          <a:prstGeom prst="borderCallout1">
            <a:avLst>
              <a:gd name="adj1" fmla="val 18750"/>
              <a:gd name="adj2" fmla="val -8333"/>
              <a:gd name="adj3" fmla="val 222367"/>
              <a:gd name="adj4" fmla="val -4320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/>
              <a:t>Tham số thực</a:t>
            </a:r>
            <a:endParaRPr lang="en-US" sz="2000"/>
          </a:p>
        </p:txBody>
      </p:sp>
      <p:cxnSp>
        <p:nvCxnSpPr>
          <p:cNvPr id="6" name="Straight Connector 5"/>
          <p:cNvCxnSpPr/>
          <p:nvPr/>
        </p:nvCxnSpPr>
        <p:spPr>
          <a:xfrm>
            <a:off x="4211960" y="2564904"/>
            <a:ext cx="1224136" cy="32223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076056" y="2564904"/>
            <a:ext cx="576064" cy="32223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2" grpId="0" animBg="1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ontent Placeholder 2"/>
          <p:cNvSpPr>
            <a:spLocks noGrp="1"/>
          </p:cNvSpPr>
          <p:nvPr>
            <p:ph sz="quarter" idx="1"/>
          </p:nvPr>
        </p:nvSpPr>
        <p:spPr>
          <a:xfrm>
            <a:off x="428625" y="1214438"/>
            <a:ext cx="8286750" cy="509488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800" smtClean="0"/>
              <a:t>VD: Gọi hàm sai</a:t>
            </a:r>
          </a:p>
          <a:p>
            <a:pPr>
              <a:lnSpc>
                <a:spcPct val="150000"/>
              </a:lnSpc>
            </a:pPr>
            <a:endParaRPr lang="en-US" sz="2800" smtClean="0"/>
          </a:p>
          <a:p>
            <a:pPr>
              <a:lnSpc>
                <a:spcPct val="150000"/>
              </a:lnSpc>
            </a:pPr>
            <a:endParaRPr lang="en-US" sz="2800"/>
          </a:p>
          <a:p>
            <a:pPr marL="0" indent="0">
              <a:lnSpc>
                <a:spcPct val="150000"/>
              </a:lnSpc>
              <a:buNone/>
            </a:pPr>
            <a:endParaRPr lang="en-US" sz="280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sz="2800"/>
              <a:t>	</a:t>
            </a:r>
            <a:endParaRPr lang="en-US" sz="280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4EFE3F-A64D-4BF3-86B0-964B52D5C36E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86750" cy="71437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250825" y="357188"/>
            <a:ext cx="8713788" cy="714375"/>
          </a:xfrm>
          <a:prstGeom prst="rect">
            <a:avLst/>
          </a:prstGeom>
          <a:solidFill>
            <a:srgbClr val="0070C0"/>
          </a:solidFill>
          <a:ln w="38100" cap="flat" cmpd="sng" algn="ctr">
            <a:solidFill>
              <a:schemeClr val="lt1"/>
            </a:solidFill>
            <a:prstDash val="solid"/>
            <a:miter lim="800000"/>
            <a:headEnd/>
            <a:tailEnd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txBody>
          <a:bodyPr bIns="91440" anchor="b"/>
          <a:lstStyle/>
          <a:p>
            <a:pPr eaLnBrk="0" hangingPunct="0">
              <a:defRPr/>
            </a:pPr>
            <a:r>
              <a:rPr lang="en-US" sz="3600" b="1" smtClean="0">
                <a:solidFill>
                  <a:schemeClr val="bg1"/>
                </a:solidFill>
                <a:latin typeface="+mj-lt"/>
              </a:rPr>
              <a:t>4.3 Thực thi hàm</a:t>
            </a:r>
            <a:endParaRPr lang="en-US" sz="3600" b="1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763688" y="1916832"/>
            <a:ext cx="4104456" cy="72008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>
                <a:solidFill>
                  <a:srgbClr val="002060"/>
                </a:solidFill>
              </a:rPr>
              <a:t>i</a:t>
            </a:r>
            <a:r>
              <a:rPr lang="en-US" sz="2800" smtClean="0">
                <a:solidFill>
                  <a:srgbClr val="002060"/>
                </a:solidFill>
              </a:rPr>
              <a:t>nt hieu=hieu2so();</a:t>
            </a:r>
            <a:endParaRPr lang="en-US" sz="2800">
              <a:solidFill>
                <a:srgbClr val="00206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734370" y="2852936"/>
            <a:ext cx="4104456" cy="72008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>
                <a:solidFill>
                  <a:srgbClr val="002060"/>
                </a:solidFill>
              </a:rPr>
              <a:t>i</a:t>
            </a:r>
            <a:r>
              <a:rPr lang="en-US" sz="2800" smtClean="0">
                <a:solidFill>
                  <a:srgbClr val="002060"/>
                </a:solidFill>
              </a:rPr>
              <a:t>nt hieu=hieu2so(x);</a:t>
            </a:r>
            <a:endParaRPr lang="en-US" sz="2800">
              <a:solidFill>
                <a:srgbClr val="00206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767458" y="4437112"/>
            <a:ext cx="4104456" cy="72008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>
                <a:solidFill>
                  <a:srgbClr val="002060"/>
                </a:solidFill>
              </a:rPr>
              <a:t>i</a:t>
            </a:r>
            <a:r>
              <a:rPr lang="en-US" sz="2800" smtClean="0">
                <a:solidFill>
                  <a:srgbClr val="002060"/>
                </a:solidFill>
              </a:rPr>
              <a:t>nt hieu=hieu2so(x, y, z);</a:t>
            </a:r>
            <a:endParaRPr lang="en-US" sz="2800">
              <a:solidFill>
                <a:srgbClr val="002060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734938" y="5301208"/>
            <a:ext cx="6221438" cy="72008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>
                <a:solidFill>
                  <a:srgbClr val="002060"/>
                </a:solidFill>
              </a:rPr>
              <a:t>i</a:t>
            </a:r>
            <a:r>
              <a:rPr lang="en-US" sz="2800" smtClean="0">
                <a:solidFill>
                  <a:srgbClr val="002060"/>
                </a:solidFill>
              </a:rPr>
              <a:t>nt hieu=hieu2so(x, y); với y là một mảng</a:t>
            </a:r>
            <a:endParaRPr lang="en-US" sz="2800">
              <a:solidFill>
                <a:srgbClr val="00206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766815" y="3646463"/>
            <a:ext cx="4104456" cy="72008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>
                <a:solidFill>
                  <a:srgbClr val="002060"/>
                </a:solidFill>
              </a:rPr>
              <a:t>i</a:t>
            </a:r>
            <a:r>
              <a:rPr lang="en-US" sz="2800" smtClean="0">
                <a:solidFill>
                  <a:srgbClr val="002060"/>
                </a:solidFill>
              </a:rPr>
              <a:t>nt hieu=hieu2so x,y ;</a:t>
            </a:r>
            <a:endParaRPr lang="en-US" sz="280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7271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5" grpId="0" animBg="1"/>
      <p:bldP spid="18" grpId="0" animBg="1"/>
      <p:bldP spid="2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ontent Placeholder 2"/>
          <p:cNvSpPr>
            <a:spLocks noGrp="1"/>
          </p:cNvSpPr>
          <p:nvPr>
            <p:ph sz="quarter" idx="1"/>
          </p:nvPr>
        </p:nvSpPr>
        <p:spPr>
          <a:xfrm>
            <a:off x="250825" y="1214438"/>
            <a:ext cx="8713788" cy="4929187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800" smtClean="0"/>
              <a:t>Nguyên lý hoạt động khi gọi hàm</a:t>
            </a:r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  <a:defRPr/>
            </a:pPr>
            <a:r>
              <a:rPr lang="en-US" sz="2800" smtClean="0"/>
              <a:t>Gán giá trị của tham số thực vào tham số hình thức</a:t>
            </a:r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  <a:defRPr/>
            </a:pPr>
            <a:r>
              <a:rPr lang="en-US" sz="2800" smtClean="0"/>
              <a:t>Thực thi lần lượt từng câu lệnh trong hàm</a:t>
            </a:r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  <a:defRPr/>
            </a:pPr>
            <a:r>
              <a:rPr lang="en-US" sz="2800" smtClean="0"/>
              <a:t>Kết thúc khi gặp câu lệnh return hoặc dấu } đóng hàm</a:t>
            </a:r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  <a:defRPr/>
            </a:pPr>
            <a:r>
              <a:rPr lang="en-US" sz="2800" smtClean="0"/>
              <a:t>Tiếp túc trở về thực hiện chương trình đã gọi hàm</a:t>
            </a:r>
            <a:endParaRPr lang="en-US" sz="2800"/>
          </a:p>
          <a:p>
            <a:pPr>
              <a:lnSpc>
                <a:spcPct val="150000"/>
              </a:lnSpc>
            </a:pPr>
            <a:endParaRPr lang="en-US" sz="280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48FAD-B45C-425B-9F60-C00480B4A52D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86750" cy="71437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250825" y="357188"/>
            <a:ext cx="8713788" cy="714375"/>
          </a:xfrm>
          <a:prstGeom prst="rect">
            <a:avLst/>
          </a:prstGeom>
          <a:solidFill>
            <a:srgbClr val="0070C0"/>
          </a:solidFill>
          <a:ln w="38100" cap="flat" cmpd="sng" algn="ctr">
            <a:solidFill>
              <a:schemeClr val="lt1"/>
            </a:solidFill>
            <a:prstDash val="solid"/>
            <a:miter lim="800000"/>
            <a:headEnd/>
            <a:tailEnd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txBody>
          <a:bodyPr bIns="91440" anchor="b"/>
          <a:lstStyle/>
          <a:p>
            <a:pPr eaLnBrk="0" hangingPunct="0">
              <a:defRPr/>
            </a:pPr>
            <a:r>
              <a:rPr lang="en-US" sz="3600" b="1" smtClean="0">
                <a:solidFill>
                  <a:schemeClr val="bg1"/>
                </a:solidFill>
                <a:latin typeface="+mj-lt"/>
              </a:rPr>
              <a:t>4.3 Sử dụng hàm</a:t>
            </a:r>
            <a:endParaRPr lang="en-US" sz="3600" b="1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ontent Placeholder 2"/>
          <p:cNvSpPr>
            <a:spLocks noGrp="1"/>
          </p:cNvSpPr>
          <p:nvPr>
            <p:ph sz="quarter" idx="1"/>
          </p:nvPr>
        </p:nvSpPr>
        <p:spPr>
          <a:xfrm>
            <a:off x="323528" y="1142430"/>
            <a:ext cx="8497639" cy="5166890"/>
          </a:xfrm>
        </p:spPr>
        <p:txBody>
          <a:bodyPr/>
          <a:lstStyle/>
          <a:p>
            <a:pPr marL="0" indent="0">
              <a:buNone/>
            </a:pPr>
            <a:r>
              <a:rPr lang="en-US" sz="2000" b="1" dirty="0" smtClean="0"/>
              <a:t>void </a:t>
            </a:r>
            <a:r>
              <a:rPr lang="en-US" sz="2000" b="1" dirty="0" err="1"/>
              <a:t>XuatC</a:t>
            </a:r>
            <a:r>
              <a:rPr lang="en-US" sz="2000" b="1" dirty="0"/>
              <a:t>(char x, </a:t>
            </a:r>
            <a:r>
              <a:rPr lang="en-US" sz="2000" b="1" dirty="0" err="1"/>
              <a:t>int</a:t>
            </a:r>
            <a:r>
              <a:rPr lang="en-US" sz="2000" b="1" dirty="0"/>
              <a:t> n)</a:t>
            </a:r>
          </a:p>
          <a:p>
            <a:pPr marL="0" indent="0">
              <a:buNone/>
            </a:pPr>
            <a:r>
              <a:rPr lang="en-US" sz="2000" dirty="0"/>
              <a:t>{	</a:t>
            </a:r>
            <a:r>
              <a:rPr lang="en-US" sz="2000" dirty="0" err="1"/>
              <a:t>int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;</a:t>
            </a:r>
          </a:p>
          <a:p>
            <a:pPr marL="0" indent="0">
              <a:buNone/>
            </a:pPr>
            <a:r>
              <a:rPr lang="en-US" sz="2000" dirty="0"/>
              <a:t>	for(</a:t>
            </a:r>
            <a:r>
              <a:rPr lang="en-US" sz="2000" dirty="0" err="1"/>
              <a:t>i</a:t>
            </a:r>
            <a:r>
              <a:rPr lang="en-US" sz="2000" dirty="0"/>
              <a:t> = 1; </a:t>
            </a:r>
            <a:r>
              <a:rPr lang="en-US" sz="2000" dirty="0" err="1"/>
              <a:t>i</a:t>
            </a:r>
            <a:r>
              <a:rPr lang="en-US" sz="2000" dirty="0"/>
              <a:t> &lt;= n; </a:t>
            </a:r>
            <a:r>
              <a:rPr lang="en-US" sz="2000" dirty="0" err="1"/>
              <a:t>i</a:t>
            </a:r>
            <a:r>
              <a:rPr lang="en-US" sz="2000" dirty="0"/>
              <a:t>++) </a:t>
            </a:r>
            <a:r>
              <a:rPr lang="en-US" sz="2000" dirty="0" err="1" smtClean="0"/>
              <a:t>cout</a:t>
            </a:r>
            <a:r>
              <a:rPr lang="en-US" sz="2000" dirty="0" smtClean="0"/>
              <a:t>&lt;&lt;x;</a:t>
            </a:r>
            <a:endParaRPr lang="en-US" sz="2000" dirty="0"/>
          </a:p>
          <a:p>
            <a:pPr marL="0" indent="0">
              <a:buNone/>
            </a:pPr>
            <a:r>
              <a:rPr lang="en-US" sz="2000" dirty="0"/>
              <a:t>}</a:t>
            </a:r>
          </a:p>
          <a:p>
            <a:pPr marL="0" indent="0">
              <a:buNone/>
            </a:pPr>
            <a:r>
              <a:rPr lang="en-US" sz="2000" b="1" dirty="0" smtClean="0"/>
              <a:t>void </a:t>
            </a:r>
            <a:r>
              <a:rPr lang="en-US" sz="2000" b="1" dirty="0"/>
              <a:t>main</a:t>
            </a:r>
            <a:r>
              <a:rPr lang="en-US" sz="2000" b="1" dirty="0" smtClean="0"/>
              <a:t>(){</a:t>
            </a:r>
            <a:r>
              <a:rPr lang="en-US" sz="2000" dirty="0"/>
              <a:t>	</a:t>
            </a:r>
            <a:endParaRPr lang="en-US" sz="2000" dirty="0" smtClean="0"/>
          </a:p>
          <a:p>
            <a:pPr marL="0" indent="0">
              <a:buNone/>
            </a:pPr>
            <a:r>
              <a:rPr lang="en-US" sz="2000" dirty="0"/>
              <a:t>	</a:t>
            </a:r>
            <a:r>
              <a:rPr lang="en-US" sz="2000" dirty="0" err="1" smtClean="0"/>
              <a:t>int</a:t>
            </a:r>
            <a:r>
              <a:rPr lang="en-US" sz="2000" dirty="0" smtClean="0"/>
              <a:t> </a:t>
            </a:r>
            <a:r>
              <a:rPr lang="en-US" sz="2000" dirty="0"/>
              <a:t>h, </a:t>
            </a:r>
            <a:r>
              <a:rPr lang="en-US" sz="2000" dirty="0" err="1"/>
              <a:t>i</a:t>
            </a:r>
            <a:r>
              <a:rPr lang="en-US" sz="2000" dirty="0"/>
              <a:t>;</a:t>
            </a:r>
          </a:p>
          <a:p>
            <a:pPr marL="0" indent="0">
              <a:buNone/>
            </a:pPr>
            <a:r>
              <a:rPr lang="en-US" sz="2000" dirty="0"/>
              <a:t>	</a:t>
            </a:r>
            <a:r>
              <a:rPr lang="en-US" sz="2000" dirty="0" err="1"/>
              <a:t>printf</a:t>
            </a:r>
            <a:r>
              <a:rPr lang="en-US" sz="2000" dirty="0"/>
              <a:t>(“</a:t>
            </a:r>
            <a:r>
              <a:rPr lang="en-US" sz="2000" dirty="0" err="1"/>
              <a:t>Nhap</a:t>
            </a:r>
            <a:r>
              <a:rPr lang="en-US" sz="2000" dirty="0"/>
              <a:t> </a:t>
            </a:r>
            <a:r>
              <a:rPr lang="en-US" sz="2000" dirty="0" err="1"/>
              <a:t>chieu</a:t>
            </a:r>
            <a:r>
              <a:rPr lang="en-US" sz="2000" dirty="0"/>
              <a:t> </a:t>
            </a:r>
            <a:r>
              <a:rPr lang="en-US" sz="2000" dirty="0" err="1"/>
              <a:t>cao</a:t>
            </a:r>
            <a:r>
              <a:rPr lang="en-US" sz="2000" dirty="0"/>
              <a:t> </a:t>
            </a:r>
            <a:r>
              <a:rPr lang="en-US" sz="2000" dirty="0" err="1"/>
              <a:t>cua</a:t>
            </a:r>
            <a:r>
              <a:rPr lang="en-US" sz="2000" dirty="0"/>
              <a:t> tam </a:t>
            </a:r>
            <a:r>
              <a:rPr lang="en-US" sz="2000" dirty="0" err="1"/>
              <a:t>giac</a:t>
            </a:r>
            <a:r>
              <a:rPr lang="en-US" sz="2000" dirty="0"/>
              <a:t> muon </a:t>
            </a:r>
            <a:r>
              <a:rPr lang="en-US" sz="2000" dirty="0" err="1"/>
              <a:t>xuat</a:t>
            </a:r>
            <a:r>
              <a:rPr lang="en-US" sz="2000" dirty="0"/>
              <a:t>: </a:t>
            </a:r>
            <a:r>
              <a:rPr lang="en-US" sz="2000" dirty="0" smtClean="0"/>
              <a:t>”);    </a:t>
            </a:r>
            <a:r>
              <a:rPr lang="en-US" sz="2000" dirty="0" err="1" smtClean="0"/>
              <a:t>scanf</a:t>
            </a:r>
            <a:r>
              <a:rPr lang="en-US" sz="2000" dirty="0"/>
              <a:t>(“%d”, &amp;h);</a:t>
            </a:r>
          </a:p>
          <a:p>
            <a:pPr marL="0" indent="0">
              <a:buNone/>
            </a:pPr>
            <a:r>
              <a:rPr lang="en-US" sz="2000" dirty="0"/>
              <a:t>	for(</a:t>
            </a:r>
            <a:r>
              <a:rPr lang="en-US" sz="2000" dirty="0" err="1"/>
              <a:t>i</a:t>
            </a:r>
            <a:r>
              <a:rPr lang="en-US" sz="2000" dirty="0"/>
              <a:t> = 1; </a:t>
            </a:r>
            <a:r>
              <a:rPr lang="en-US" sz="2000" dirty="0" err="1"/>
              <a:t>i</a:t>
            </a:r>
            <a:r>
              <a:rPr lang="en-US" sz="2000" dirty="0"/>
              <a:t> &lt;= h; </a:t>
            </a:r>
            <a:r>
              <a:rPr lang="en-US" sz="2000" dirty="0" err="1"/>
              <a:t>i</a:t>
            </a:r>
            <a:r>
              <a:rPr lang="en-US" sz="2000" dirty="0" smtClean="0"/>
              <a:t>++){</a:t>
            </a:r>
            <a:r>
              <a:rPr lang="en-US" sz="2000" dirty="0"/>
              <a:t>	</a:t>
            </a:r>
            <a:endParaRPr lang="en-US" sz="2000" dirty="0" smtClean="0"/>
          </a:p>
          <a:p>
            <a:pPr marL="0" indent="0">
              <a:buNone/>
            </a:pPr>
            <a:r>
              <a:rPr lang="en-US" sz="2000" dirty="0"/>
              <a:t>	</a:t>
            </a:r>
            <a:r>
              <a:rPr lang="en-US" sz="2000" dirty="0" smtClean="0"/>
              <a:t>	</a:t>
            </a:r>
            <a:r>
              <a:rPr lang="en-US" sz="2400" b="1" dirty="0" err="1" smtClean="0"/>
              <a:t>XuatC</a:t>
            </a:r>
            <a:r>
              <a:rPr lang="en-US" sz="2400" b="1" dirty="0"/>
              <a:t>(‘ ’, h-</a:t>
            </a:r>
            <a:r>
              <a:rPr lang="en-US" sz="2400" b="1" dirty="0" err="1"/>
              <a:t>i</a:t>
            </a:r>
            <a:r>
              <a:rPr lang="en-US" sz="2400" b="1" dirty="0"/>
              <a:t>); //</a:t>
            </a:r>
            <a:r>
              <a:rPr lang="en-US" sz="2400" b="1" dirty="0" err="1"/>
              <a:t>gọi</a:t>
            </a:r>
            <a:r>
              <a:rPr lang="en-US" sz="2400" b="1" dirty="0"/>
              <a:t> </a:t>
            </a:r>
            <a:r>
              <a:rPr lang="en-US" sz="2400" b="1" dirty="0" err="1"/>
              <a:t>hàm</a:t>
            </a:r>
            <a:r>
              <a:rPr lang="en-US" sz="2400" b="1" dirty="0"/>
              <a:t> </a:t>
            </a:r>
            <a:r>
              <a:rPr lang="en-US" sz="2400" b="1" dirty="0" err="1"/>
              <a:t>thực</a:t>
            </a:r>
            <a:r>
              <a:rPr lang="en-US" sz="2400" b="1" dirty="0"/>
              <a:t> </a:t>
            </a:r>
            <a:r>
              <a:rPr lang="en-US" sz="2400" b="1" dirty="0" err="1"/>
              <a:t>thi</a:t>
            </a:r>
            <a:endParaRPr lang="en-US" sz="2400" b="1" dirty="0"/>
          </a:p>
          <a:p>
            <a:pPr marL="0" indent="0">
              <a:buNone/>
            </a:pPr>
            <a:r>
              <a:rPr lang="en-US" sz="2400" b="1" dirty="0"/>
              <a:t>		</a:t>
            </a:r>
            <a:r>
              <a:rPr lang="en-US" sz="2400" b="1" dirty="0" err="1"/>
              <a:t>XuatC</a:t>
            </a:r>
            <a:r>
              <a:rPr lang="en-US" sz="2400" b="1" dirty="0"/>
              <a:t>(‘*’,2*i-1); //</a:t>
            </a:r>
            <a:r>
              <a:rPr lang="en-US" sz="2400" b="1" dirty="0" err="1"/>
              <a:t>gọi</a:t>
            </a:r>
            <a:r>
              <a:rPr lang="en-US" sz="2400" b="1" dirty="0"/>
              <a:t> </a:t>
            </a:r>
            <a:r>
              <a:rPr lang="en-US" sz="2400" b="1" dirty="0" err="1"/>
              <a:t>hàm</a:t>
            </a:r>
            <a:r>
              <a:rPr lang="en-US" sz="2400" b="1" dirty="0"/>
              <a:t> </a:t>
            </a:r>
            <a:r>
              <a:rPr lang="en-US" sz="2400" b="1" dirty="0" err="1"/>
              <a:t>thực</a:t>
            </a:r>
            <a:r>
              <a:rPr lang="en-US" sz="2400" b="1" dirty="0"/>
              <a:t> </a:t>
            </a:r>
            <a:r>
              <a:rPr lang="en-US" sz="2400" b="1" dirty="0" err="1"/>
              <a:t>thi</a:t>
            </a:r>
            <a:endParaRPr lang="en-US" sz="2400" b="1" dirty="0"/>
          </a:p>
          <a:p>
            <a:pPr marL="0" indent="0">
              <a:buNone/>
            </a:pPr>
            <a:r>
              <a:rPr lang="en-US" sz="2400" b="1" dirty="0"/>
              <a:t>		</a:t>
            </a:r>
            <a:r>
              <a:rPr lang="en-US" sz="2400" b="1" dirty="0" err="1"/>
              <a:t>XuatC</a:t>
            </a:r>
            <a:r>
              <a:rPr lang="en-US" sz="2400" b="1" dirty="0"/>
              <a:t>(‘\n’,1); //</a:t>
            </a:r>
            <a:r>
              <a:rPr lang="en-US" sz="2400" b="1" dirty="0" err="1"/>
              <a:t>gọi</a:t>
            </a:r>
            <a:r>
              <a:rPr lang="en-US" sz="2400" b="1" dirty="0"/>
              <a:t> </a:t>
            </a:r>
            <a:r>
              <a:rPr lang="en-US" sz="2400" b="1" dirty="0" err="1"/>
              <a:t>hàm</a:t>
            </a:r>
            <a:r>
              <a:rPr lang="en-US" sz="2400" b="1" dirty="0"/>
              <a:t> </a:t>
            </a:r>
            <a:r>
              <a:rPr lang="en-US" sz="2400" b="1" dirty="0" err="1"/>
              <a:t>thực</a:t>
            </a:r>
            <a:r>
              <a:rPr lang="en-US" sz="2400" b="1" dirty="0"/>
              <a:t> </a:t>
            </a:r>
            <a:r>
              <a:rPr lang="en-US" sz="2400" b="1" dirty="0" err="1"/>
              <a:t>thi</a:t>
            </a:r>
            <a:endParaRPr lang="en-US" sz="2400" b="1" dirty="0"/>
          </a:p>
          <a:p>
            <a:pPr marL="0" indent="0">
              <a:buNone/>
            </a:pPr>
            <a:r>
              <a:rPr lang="en-US" sz="2000" dirty="0" smtClean="0"/>
              <a:t>	}</a:t>
            </a:r>
            <a:endParaRPr lang="en-US" sz="2000" dirty="0"/>
          </a:p>
          <a:p>
            <a:pPr marL="0" indent="0">
              <a:buNone/>
            </a:pPr>
            <a:r>
              <a:rPr lang="en-US" sz="2000" dirty="0"/>
              <a:t>	</a:t>
            </a:r>
            <a:r>
              <a:rPr lang="en-US" sz="2000" dirty="0" err="1"/>
              <a:t>getch</a:t>
            </a:r>
            <a:r>
              <a:rPr lang="en-US" sz="2000" dirty="0" smtClean="0"/>
              <a:t>();</a:t>
            </a:r>
            <a:r>
              <a:rPr lang="en-US" sz="2000" dirty="0"/>
              <a:t>	</a:t>
            </a:r>
          </a:p>
          <a:p>
            <a:pPr marL="0" indent="0">
              <a:buNone/>
            </a:pPr>
            <a:r>
              <a:rPr lang="en-US" sz="2000" dirty="0"/>
              <a:t>}</a:t>
            </a:r>
            <a:endParaRPr lang="en-US" sz="2800" dirty="0"/>
          </a:p>
          <a:p>
            <a:pPr marL="0" indent="0">
              <a:lnSpc>
                <a:spcPct val="150000"/>
              </a:lnSpc>
              <a:buNone/>
            </a:pPr>
            <a:endParaRPr lang="en-US" sz="2800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48FAD-B45C-425B-9F60-C00480B4A52D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86750" cy="71437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250825" y="357188"/>
            <a:ext cx="8713788" cy="714375"/>
          </a:xfrm>
          <a:prstGeom prst="rect">
            <a:avLst/>
          </a:prstGeom>
          <a:solidFill>
            <a:srgbClr val="0070C0"/>
          </a:solidFill>
          <a:ln w="38100" cap="flat" cmpd="sng" algn="ctr">
            <a:solidFill>
              <a:schemeClr val="lt1"/>
            </a:solidFill>
            <a:prstDash val="solid"/>
            <a:miter lim="800000"/>
            <a:headEnd/>
            <a:tailEnd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txBody>
          <a:bodyPr bIns="91440" anchor="b"/>
          <a:lstStyle/>
          <a:p>
            <a:pPr eaLnBrk="0" hangingPunct="0">
              <a:defRPr/>
            </a:pPr>
            <a:r>
              <a:rPr lang="en-US" sz="3600" b="1" smtClean="0">
                <a:solidFill>
                  <a:schemeClr val="bg1"/>
                </a:solidFill>
                <a:latin typeface="+mj-lt"/>
              </a:rPr>
              <a:t>4.3 Sử dụng hàm</a:t>
            </a:r>
            <a:endParaRPr lang="en-US" sz="3600" b="1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9" name="Picture 8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1060056"/>
            <a:ext cx="5652913" cy="3076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27389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ontent Placeholder 2"/>
          <p:cNvSpPr>
            <a:spLocks noGrp="1"/>
          </p:cNvSpPr>
          <p:nvPr>
            <p:ph sz="quarter" idx="1"/>
          </p:nvPr>
        </p:nvSpPr>
        <p:spPr>
          <a:xfrm>
            <a:off x="428625" y="1214438"/>
            <a:ext cx="8286750" cy="4929187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800" smtClean="0"/>
              <a:t>Có hai loại tham số:</a:t>
            </a:r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  <a:defRPr/>
            </a:pPr>
            <a:r>
              <a:rPr lang="en-US" sz="2800"/>
              <a:t>Tham số dạng tham </a:t>
            </a:r>
            <a:r>
              <a:rPr lang="en-US" sz="2800" smtClean="0"/>
              <a:t>trị: không thay đổi giá trị của tham số khi truyền vào hàm</a:t>
            </a:r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  <a:defRPr/>
            </a:pPr>
            <a:r>
              <a:rPr lang="en-US" sz="2800" smtClean="0"/>
              <a:t>Tham </a:t>
            </a:r>
            <a:r>
              <a:rPr lang="en-US" sz="2800"/>
              <a:t>số dạng </a:t>
            </a:r>
            <a:r>
              <a:rPr lang="en-US" sz="2800" smtClean="0"/>
              <a:t>tham biến: cho phép thay đổi giá trị của tham số trong quá trình sử dụng hàm. Để khai báo một tham số dạng tham biến ta thêm dấu &amp; vào trước tên biến trong khai báo hàm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C524CC-4A67-42EC-8089-FE830230433B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86750" cy="71437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250825" y="357188"/>
            <a:ext cx="8713788" cy="714375"/>
          </a:xfrm>
          <a:prstGeom prst="rect">
            <a:avLst/>
          </a:prstGeom>
          <a:solidFill>
            <a:srgbClr val="0070C0"/>
          </a:solidFill>
          <a:ln w="38100" cap="flat" cmpd="sng" algn="ctr">
            <a:solidFill>
              <a:schemeClr val="lt1"/>
            </a:solidFill>
            <a:prstDash val="solid"/>
            <a:miter lim="800000"/>
            <a:headEnd/>
            <a:tailEnd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txBody>
          <a:bodyPr bIns="91440" anchor="b"/>
          <a:lstStyle/>
          <a:p>
            <a:pPr eaLnBrk="0" hangingPunct="0">
              <a:defRPr/>
            </a:pPr>
            <a:r>
              <a:rPr lang="en-US" sz="3600" b="1" smtClean="0">
                <a:solidFill>
                  <a:schemeClr val="bg1"/>
                </a:solidFill>
                <a:latin typeface="+mj-lt"/>
              </a:rPr>
              <a:t>4.4 Truyền tham số</a:t>
            </a:r>
            <a:endParaRPr lang="en-US" sz="3600" b="1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E33B3B-4269-432C-B74B-A867E8CE6FEE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86750" cy="71437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250825" y="357188"/>
            <a:ext cx="8713788" cy="714375"/>
          </a:xfrm>
          <a:prstGeom prst="rect">
            <a:avLst/>
          </a:prstGeom>
          <a:solidFill>
            <a:srgbClr val="0070C0"/>
          </a:solidFill>
          <a:ln w="38100" cap="flat" cmpd="sng" algn="ctr">
            <a:solidFill>
              <a:schemeClr val="lt1"/>
            </a:solidFill>
            <a:prstDash val="solid"/>
            <a:miter lim="800000"/>
            <a:headEnd/>
            <a:tailEnd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txBody>
          <a:bodyPr bIns="91440" anchor="b"/>
          <a:lstStyle/>
          <a:p>
            <a:pPr eaLnBrk="0" hangingPunct="0">
              <a:defRPr/>
            </a:pPr>
            <a:r>
              <a:rPr lang="en-US" sz="3600" b="1" smtClean="0">
                <a:solidFill>
                  <a:schemeClr val="bg1"/>
                </a:solidFill>
                <a:latin typeface="+mj-lt"/>
              </a:rPr>
              <a:t>4.4 Truyền tham số</a:t>
            </a:r>
            <a:endParaRPr lang="en-US" sz="3600" b="1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428596" y="1214422"/>
            <a:ext cx="3855372" cy="2358594"/>
          </a:xfrm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US" smtClean="0"/>
              <a:t>Tham trị </a:t>
            </a:r>
          </a:p>
          <a:p>
            <a:pPr marL="0" indent="0">
              <a:buNone/>
            </a:pPr>
            <a:r>
              <a:rPr lang="en-US"/>
              <a:t>v</a:t>
            </a:r>
            <a:r>
              <a:rPr lang="en-US" smtClean="0"/>
              <a:t>oid swap(int x, int y)</a:t>
            </a:r>
          </a:p>
          <a:p>
            <a:pPr marL="0" indent="0">
              <a:buNone/>
            </a:pPr>
            <a:r>
              <a:rPr lang="en-US" smtClean="0"/>
              <a:t>{</a:t>
            </a:r>
          </a:p>
          <a:p>
            <a:pPr marL="0" indent="0">
              <a:buNone/>
            </a:pPr>
            <a:r>
              <a:rPr lang="en-US"/>
              <a:t> </a:t>
            </a:r>
            <a:r>
              <a:rPr lang="en-US" smtClean="0"/>
              <a:t>   int t=x; x=y; y=t;</a:t>
            </a:r>
          </a:p>
          <a:p>
            <a:pPr marL="0" indent="0">
              <a:buNone/>
            </a:pPr>
            <a:r>
              <a:rPr lang="en-US" smtClean="0"/>
              <a:t>}</a:t>
            </a:r>
          </a:p>
          <a:p>
            <a:pPr marL="0" indent="0">
              <a:buNone/>
            </a:pPr>
            <a:endParaRPr lang="en-US"/>
          </a:p>
        </p:txBody>
      </p:sp>
      <p:sp>
        <p:nvSpPr>
          <p:cNvPr id="9" name="Content Placeholder 1"/>
          <p:cNvSpPr txBox="1">
            <a:spLocks/>
          </p:cNvSpPr>
          <p:nvPr/>
        </p:nvSpPr>
        <p:spPr bwMode="auto">
          <a:xfrm>
            <a:off x="4573705" y="1196752"/>
            <a:ext cx="3855372" cy="2376264"/>
          </a:xfrm>
          <a:prstGeom prst="rect">
            <a:avLst/>
          </a:prstGeom>
          <a:noFill/>
          <a:ln>
            <a:solidFill>
              <a:schemeClr val="accent2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ts val="575"/>
              </a:spcBef>
              <a:spcAft>
                <a:spcPct val="0"/>
              </a:spcAft>
              <a:buClr>
                <a:srgbClr val="0070C0"/>
              </a:buClr>
              <a:buSzPct val="85000"/>
              <a:buFont typeface="Wingdings" pitchFamily="2" charset="2"/>
              <a:buChar char="q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7688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0070C0"/>
              </a:buClr>
              <a:buSzPct val="85000"/>
              <a:buFont typeface="Wingdings" pitchFamily="2" charset="2"/>
              <a:buChar char="q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325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0070C0"/>
              </a:buClr>
              <a:buSzPct val="85000"/>
              <a:buFont typeface="Wingdings" pitchFamily="2" charset="2"/>
              <a:buChar char="q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6963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0070C0"/>
              </a:buClr>
              <a:buSzPct val="80000"/>
              <a:buFont typeface="Wingdings" pitchFamily="2" charset="2"/>
              <a:buChar char="q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0070C0"/>
              </a:buClr>
              <a:buFont typeface="Wingdings" pitchFamily="2" charset="2"/>
              <a:buChar char="q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mtClean="0"/>
              <a:t>Tham biến</a:t>
            </a:r>
          </a:p>
          <a:p>
            <a:pPr marL="0" indent="0">
              <a:buNone/>
            </a:pPr>
            <a:r>
              <a:rPr lang="en-US"/>
              <a:t>void swap(int </a:t>
            </a:r>
            <a:r>
              <a:rPr lang="en-US" smtClean="0"/>
              <a:t>&amp;x</a:t>
            </a:r>
            <a:r>
              <a:rPr lang="en-US"/>
              <a:t>, int </a:t>
            </a:r>
            <a:r>
              <a:rPr lang="en-US" smtClean="0"/>
              <a:t>&amp;y</a:t>
            </a:r>
            <a:r>
              <a:rPr lang="en-US"/>
              <a:t>)</a:t>
            </a:r>
          </a:p>
          <a:p>
            <a:pPr marL="0" indent="0">
              <a:buNone/>
            </a:pPr>
            <a:r>
              <a:rPr lang="en-US"/>
              <a:t>{</a:t>
            </a:r>
          </a:p>
          <a:p>
            <a:pPr marL="0" indent="0">
              <a:buNone/>
            </a:pPr>
            <a:r>
              <a:rPr lang="en-US"/>
              <a:t>    int t=x; x=y; y=t;</a:t>
            </a:r>
          </a:p>
          <a:p>
            <a:pPr marL="0" indent="0">
              <a:buNone/>
            </a:pPr>
            <a:r>
              <a:rPr lang="en-US"/>
              <a:t>}</a:t>
            </a:r>
          </a:p>
          <a:p>
            <a:pPr marL="0" indent="0">
              <a:buNone/>
            </a:pPr>
            <a:endParaRPr lang="en-US" smtClean="0"/>
          </a:p>
          <a:p>
            <a:pPr marL="0" indent="0">
              <a:buNone/>
            </a:pPr>
            <a:r>
              <a:rPr lang="en-US" smtClean="0"/>
              <a:t> </a:t>
            </a:r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577261" y="5373216"/>
            <a:ext cx="1978515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buNone/>
            </a:pPr>
            <a:r>
              <a:rPr lang="en-US" sz="3200" smtClean="0"/>
              <a:t>m=5</a:t>
            </a:r>
            <a:r>
              <a:rPr lang="en-US" sz="3200"/>
              <a:t>, </a:t>
            </a:r>
            <a:r>
              <a:rPr lang="en-US" sz="3200" smtClean="0"/>
              <a:t>n=9</a:t>
            </a:r>
            <a:endParaRPr lang="en-US" sz="3200"/>
          </a:p>
        </p:txBody>
      </p:sp>
      <p:sp>
        <p:nvSpPr>
          <p:cNvPr id="10" name="Rectangle 9"/>
          <p:cNvSpPr/>
          <p:nvPr/>
        </p:nvSpPr>
        <p:spPr>
          <a:xfrm>
            <a:off x="2195736" y="3717032"/>
            <a:ext cx="5184576" cy="15841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buNone/>
            </a:pPr>
            <a:r>
              <a:rPr lang="en-US" sz="3200"/>
              <a:t>int m=5, n=9;</a:t>
            </a:r>
          </a:p>
          <a:p>
            <a:pPr marL="0" indent="0">
              <a:buNone/>
            </a:pPr>
            <a:r>
              <a:rPr lang="en-US" sz="3200"/>
              <a:t>swap(m,n</a:t>
            </a:r>
            <a:r>
              <a:rPr lang="en-US" sz="3200" smtClean="0"/>
              <a:t>);</a:t>
            </a:r>
          </a:p>
          <a:p>
            <a:pPr marL="0" indent="0">
              <a:buNone/>
            </a:pPr>
            <a:r>
              <a:rPr lang="en-US" sz="3200"/>
              <a:t>p</a:t>
            </a:r>
            <a:r>
              <a:rPr lang="en-US" sz="3200" smtClean="0"/>
              <a:t>rintf(“m=%d, n=%d”, m,n);</a:t>
            </a:r>
            <a:endParaRPr lang="en-US" sz="3200"/>
          </a:p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5580112" y="5517232"/>
            <a:ext cx="266429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buNone/>
            </a:pPr>
            <a:r>
              <a:rPr lang="en-US" sz="3200" smtClean="0"/>
              <a:t>m=9, n=5</a:t>
            </a:r>
            <a:endParaRPr lang="en-US" sz="3200"/>
          </a:p>
        </p:txBody>
      </p:sp>
      <p:sp>
        <p:nvSpPr>
          <p:cNvPr id="12" name="Rectangle 11"/>
          <p:cNvSpPr/>
          <p:nvPr/>
        </p:nvSpPr>
        <p:spPr>
          <a:xfrm>
            <a:off x="-8332" y="3861048"/>
            <a:ext cx="1123947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buNone/>
            </a:pPr>
            <a:r>
              <a:rPr lang="en-US" sz="3200" smtClean="0"/>
              <a:t>m'=5</a:t>
            </a:r>
            <a:endParaRPr lang="en-US" sz="3200"/>
          </a:p>
        </p:txBody>
      </p:sp>
      <p:sp>
        <p:nvSpPr>
          <p:cNvPr id="13" name="Rectangle 12"/>
          <p:cNvSpPr/>
          <p:nvPr/>
        </p:nvSpPr>
        <p:spPr>
          <a:xfrm>
            <a:off x="36219" y="4730287"/>
            <a:ext cx="979931" cy="493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buNone/>
            </a:pPr>
            <a:r>
              <a:rPr lang="en-US" sz="3200" smtClean="0"/>
              <a:t>n'=9</a:t>
            </a:r>
            <a:endParaRPr lang="en-US" sz="3200"/>
          </a:p>
        </p:txBody>
      </p:sp>
      <p:cxnSp>
        <p:nvCxnSpPr>
          <p:cNvPr id="14" name="Straight Arrow Connector 13"/>
          <p:cNvCxnSpPr>
            <a:endCxn id="12" idx="3"/>
          </p:cNvCxnSpPr>
          <p:nvPr/>
        </p:nvCxnSpPr>
        <p:spPr>
          <a:xfrm flipH="1">
            <a:off x="1115615" y="3933056"/>
            <a:ext cx="1800201" cy="1800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endCxn id="13" idx="3"/>
          </p:cNvCxnSpPr>
          <p:nvPr/>
        </p:nvCxnSpPr>
        <p:spPr>
          <a:xfrm flipH="1">
            <a:off x="1016150" y="4089952"/>
            <a:ext cx="3096345" cy="88723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urved Connector 17"/>
          <p:cNvCxnSpPr>
            <a:stCxn id="12" idx="0"/>
          </p:cNvCxnSpPr>
          <p:nvPr/>
        </p:nvCxnSpPr>
        <p:spPr>
          <a:xfrm rot="5400000" flipH="1" flipV="1">
            <a:off x="474589" y="2139901"/>
            <a:ext cx="1800200" cy="1642094"/>
          </a:xfrm>
          <a:prstGeom prst="curved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urved Connector 19"/>
          <p:cNvCxnSpPr/>
          <p:nvPr/>
        </p:nvCxnSpPr>
        <p:spPr>
          <a:xfrm rot="5400000" flipH="1" flipV="1">
            <a:off x="503548" y="2384884"/>
            <a:ext cx="2736304" cy="2088232"/>
          </a:xfrm>
          <a:prstGeom prst="curved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urved Connector 21"/>
          <p:cNvCxnSpPr/>
          <p:nvPr/>
        </p:nvCxnSpPr>
        <p:spPr>
          <a:xfrm flipV="1">
            <a:off x="3347864" y="1904181"/>
            <a:ext cx="3225535" cy="1800200"/>
          </a:xfrm>
          <a:prstGeom prst="curved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urved Connector 23"/>
          <p:cNvCxnSpPr/>
          <p:nvPr/>
        </p:nvCxnSpPr>
        <p:spPr>
          <a:xfrm flipV="1">
            <a:off x="4355976" y="2060848"/>
            <a:ext cx="3384376" cy="1872208"/>
          </a:xfrm>
          <a:prstGeom prst="curvedConnector3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-8333" y="3861385"/>
            <a:ext cx="1123947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buNone/>
            </a:pPr>
            <a:r>
              <a:rPr lang="en-US" sz="3200" smtClean="0"/>
              <a:t>m'=9</a:t>
            </a:r>
            <a:endParaRPr lang="en-US" sz="3200"/>
          </a:p>
        </p:txBody>
      </p:sp>
      <p:sp>
        <p:nvSpPr>
          <p:cNvPr id="21" name="Rectangle 20"/>
          <p:cNvSpPr/>
          <p:nvPr/>
        </p:nvSpPr>
        <p:spPr>
          <a:xfrm>
            <a:off x="35914" y="4745039"/>
            <a:ext cx="979931" cy="493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buNone/>
            </a:pPr>
            <a:r>
              <a:rPr lang="en-US" sz="3200" smtClean="0"/>
              <a:t>n'=5</a:t>
            </a:r>
            <a:endParaRPr 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 animBg="1"/>
      <p:bldP spid="9" grpId="0" animBg="1"/>
      <p:bldP spid="3" grpId="0" animBg="1"/>
      <p:bldP spid="10" grpId="0" animBg="1"/>
      <p:bldP spid="11" grpId="0" animBg="1"/>
      <p:bldP spid="12" grpId="0" animBg="1"/>
      <p:bldP spid="13" grpId="0" animBg="1"/>
      <p:bldP spid="19" grpId="0" animBg="1"/>
      <p:bldP spid="2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Content Placeholder 2"/>
          <p:cNvSpPr>
            <a:spLocks noGrp="1"/>
          </p:cNvSpPr>
          <p:nvPr>
            <p:ph sz="quarter" idx="1"/>
          </p:nvPr>
        </p:nvSpPr>
        <p:spPr>
          <a:xfrm>
            <a:off x="428625" y="1214438"/>
            <a:ext cx="8286750" cy="4929187"/>
          </a:xfrm>
        </p:spPr>
        <p:txBody>
          <a:bodyPr/>
          <a:lstStyle/>
          <a:p>
            <a:pPr marL="0" indent="0">
              <a:lnSpc>
                <a:spcPct val="125000"/>
              </a:lnSpc>
              <a:buNone/>
            </a:pPr>
            <a:r>
              <a:rPr lang="en-US" sz="2800" b="1" i="1" smtClean="0"/>
              <a:t>Có hai trường hợp</a:t>
            </a:r>
          </a:p>
          <a:p>
            <a:pPr>
              <a:lnSpc>
                <a:spcPct val="125000"/>
              </a:lnSpc>
            </a:pPr>
            <a:r>
              <a:rPr lang="en-US" sz="2800" smtClean="0"/>
              <a:t> Hàm </a:t>
            </a:r>
            <a:r>
              <a:rPr lang="en-US" sz="2800"/>
              <a:t>có kết </a:t>
            </a:r>
            <a:r>
              <a:rPr lang="en-US" sz="2800" smtClean="0"/>
              <a:t>quả trả về</a:t>
            </a:r>
            <a:r>
              <a:rPr lang="en-US" sz="2800" i="1" smtClean="0"/>
              <a:t>: trong thân hàm bắt buộc phải có lệnh return. Giá trị hàm muốn trả về là giá trị sau từ return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800" smtClean="0"/>
              <a:t>	double </a:t>
            </a:r>
            <a:r>
              <a:rPr lang="en-US" sz="2800"/>
              <a:t>mean(int num1,int num2)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800" smtClean="0"/>
              <a:t>	{</a:t>
            </a:r>
            <a:endParaRPr lang="en-US" sz="2800"/>
          </a:p>
          <a:p>
            <a:pPr marL="0" indent="0">
              <a:spcBef>
                <a:spcPts val="0"/>
              </a:spcBef>
              <a:buNone/>
            </a:pPr>
            <a:r>
              <a:rPr lang="en-US" sz="2800"/>
              <a:t>	</a:t>
            </a:r>
            <a:r>
              <a:rPr lang="en-US" sz="2800" smtClean="0"/>
              <a:t>	return </a:t>
            </a:r>
            <a:r>
              <a:rPr lang="en-US" sz="2800"/>
              <a:t>( num1 + num2)/2;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800" smtClean="0"/>
              <a:t>	}</a:t>
            </a:r>
            <a:endParaRPr lang="en-US" sz="2800"/>
          </a:p>
          <a:p>
            <a:pPr marL="0" indent="0">
              <a:lnSpc>
                <a:spcPct val="125000"/>
              </a:lnSpc>
              <a:buNone/>
            </a:pPr>
            <a:endParaRPr lang="en-US" sz="2800" i="1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60B45F-339E-40B7-A4BA-28E4C39B63D5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86750" cy="71437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250825" y="357188"/>
            <a:ext cx="8713788" cy="714375"/>
          </a:xfrm>
          <a:prstGeom prst="rect">
            <a:avLst/>
          </a:prstGeom>
          <a:solidFill>
            <a:srgbClr val="0070C0"/>
          </a:solidFill>
          <a:ln w="38100" cap="flat" cmpd="sng" algn="ctr">
            <a:solidFill>
              <a:schemeClr val="lt1"/>
            </a:solidFill>
            <a:prstDash val="solid"/>
            <a:miter lim="800000"/>
            <a:headEnd/>
            <a:tailEnd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txBody>
          <a:bodyPr bIns="91440" anchor="b"/>
          <a:lstStyle/>
          <a:p>
            <a:pPr eaLnBrk="0" hangingPunct="0">
              <a:defRPr/>
            </a:pPr>
            <a:r>
              <a:rPr lang="en-US" sz="3600" b="1" smtClean="0">
                <a:solidFill>
                  <a:schemeClr val="bg1"/>
                </a:solidFill>
                <a:latin typeface="+mj-lt"/>
              </a:rPr>
              <a:t>4.5 Kết quả trả về</a:t>
            </a:r>
            <a:endParaRPr lang="en-US" sz="3600" b="1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59632" y="3382750"/>
            <a:ext cx="5040560" cy="1846450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Content Placeholder 2"/>
          <p:cNvSpPr>
            <a:spLocks noGrp="1"/>
          </p:cNvSpPr>
          <p:nvPr>
            <p:ph sz="quarter" idx="1"/>
          </p:nvPr>
        </p:nvSpPr>
        <p:spPr>
          <a:xfrm>
            <a:off x="428625" y="1214438"/>
            <a:ext cx="8535988" cy="4929187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sz="2800" smtClean="0"/>
              <a:t> </a:t>
            </a:r>
            <a:r>
              <a:rPr lang="en-US" sz="2800"/>
              <a:t>Hàm không có kết quả trả </a:t>
            </a:r>
            <a:r>
              <a:rPr lang="en-US" sz="2800" smtClean="0"/>
              <a:t>về: </a:t>
            </a:r>
            <a:r>
              <a:rPr lang="en-US" sz="2800" i="1" smtClean="0"/>
              <a:t>không có return hoặc có return nhưng không có giá trị phía sau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800" smtClean="0"/>
              <a:t>	void inHCNsao(int a,int b)</a:t>
            </a:r>
            <a:endParaRPr lang="en-US" sz="2800"/>
          </a:p>
          <a:p>
            <a:pPr marL="0" indent="0">
              <a:spcBef>
                <a:spcPts val="0"/>
              </a:spcBef>
              <a:buNone/>
            </a:pPr>
            <a:r>
              <a:rPr lang="en-US" sz="2800"/>
              <a:t>	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800"/>
              <a:t>		</a:t>
            </a:r>
            <a:r>
              <a:rPr lang="en-US" sz="2800" smtClean="0"/>
              <a:t>for(int i=0;i&lt;a;i++)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800" smtClean="0"/>
              <a:t>		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800"/>
              <a:t>	</a:t>
            </a:r>
            <a:r>
              <a:rPr lang="en-US" sz="2800" smtClean="0"/>
              <a:t>		for(int j=0;j&lt;b;j++)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800"/>
              <a:t>	</a:t>
            </a:r>
            <a:r>
              <a:rPr lang="en-US" sz="2800" smtClean="0"/>
              <a:t>			printf(“* ”);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800"/>
              <a:t>	</a:t>
            </a:r>
            <a:r>
              <a:rPr lang="en-US" sz="2800" smtClean="0"/>
              <a:t>		scanf(“\n”);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800" smtClean="0"/>
              <a:t>		}</a:t>
            </a:r>
            <a:endParaRPr lang="en-US" sz="2800"/>
          </a:p>
          <a:p>
            <a:pPr marL="0" indent="0">
              <a:spcBef>
                <a:spcPts val="0"/>
              </a:spcBef>
              <a:buNone/>
            </a:pPr>
            <a:r>
              <a:rPr lang="en-US" sz="2800"/>
              <a:t>	}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800" i="1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583854-62B4-4901-B126-443B33A82728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86750" cy="71437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250825" y="357188"/>
            <a:ext cx="8713788" cy="714375"/>
          </a:xfrm>
          <a:prstGeom prst="rect">
            <a:avLst/>
          </a:prstGeom>
          <a:solidFill>
            <a:srgbClr val="0070C0"/>
          </a:solidFill>
          <a:ln w="38100" cap="flat" cmpd="sng" algn="ctr">
            <a:solidFill>
              <a:schemeClr val="lt1"/>
            </a:solidFill>
            <a:prstDash val="solid"/>
            <a:miter lim="800000"/>
            <a:headEnd/>
            <a:tailEnd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txBody>
          <a:bodyPr bIns="91440" anchor="b"/>
          <a:lstStyle/>
          <a:p>
            <a:pPr eaLnBrk="0" hangingPunct="0">
              <a:defRPr/>
            </a:pPr>
            <a:r>
              <a:rPr lang="en-US" sz="3600" b="1">
                <a:solidFill>
                  <a:schemeClr val="bg1"/>
                </a:solidFill>
                <a:latin typeface="+mj-lt"/>
              </a:rPr>
              <a:t>4</a:t>
            </a:r>
            <a:r>
              <a:rPr lang="en-US" sz="3600" b="1" smtClean="0">
                <a:solidFill>
                  <a:schemeClr val="bg1"/>
                </a:solidFill>
                <a:latin typeface="+mj-lt"/>
              </a:rPr>
              <a:t>.5 Kết quả trả về</a:t>
            </a:r>
            <a:endParaRPr lang="en-US" sz="3600" b="1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59632" y="2132856"/>
            <a:ext cx="5184576" cy="3960440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Content Placeholder 2"/>
          <p:cNvSpPr>
            <a:spLocks noGrp="1"/>
          </p:cNvSpPr>
          <p:nvPr>
            <p:ph sz="quarter" idx="1"/>
          </p:nvPr>
        </p:nvSpPr>
        <p:spPr>
          <a:xfrm>
            <a:off x="428625" y="1214438"/>
            <a:ext cx="8286750" cy="4929187"/>
          </a:xfrm>
        </p:spPr>
        <p:txBody>
          <a:bodyPr/>
          <a:lstStyle/>
          <a:p>
            <a:pPr>
              <a:lnSpc>
                <a:spcPct val="125000"/>
              </a:lnSpc>
            </a:pPr>
            <a:r>
              <a:rPr lang="en-US" sz="2800" smtClean="0"/>
              <a:t>Là khai báo nguyên mẫu của hàm: giống như định nghĩa hàm nhưng không có phần thân hàm.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400" b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&lt;</a:t>
            </a:r>
            <a:r>
              <a:rPr lang="en-US" sz="2400" b="1">
                <a:solidFill>
                  <a:schemeClr val="accent2">
                    <a:lumMod val="60000"/>
                    <a:lumOff val="40000"/>
                  </a:schemeClr>
                </a:solidFill>
              </a:rPr>
              <a:t>Tên Kiểu&gt;&lt;Tên Hàm&gt; ([Danh sách các đối số</a:t>
            </a:r>
            <a:r>
              <a:rPr lang="en-US" sz="2400" b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]);</a:t>
            </a:r>
          </a:p>
          <a:p>
            <a:pPr>
              <a:lnSpc>
                <a:spcPct val="125000"/>
              </a:lnSpc>
            </a:pPr>
            <a:r>
              <a:rPr lang="en-US" sz="2800" smtClean="0"/>
              <a:t>VD:</a:t>
            </a:r>
            <a:endParaRPr lang="en-US" sz="2800"/>
          </a:p>
          <a:p>
            <a:pPr marL="0" indent="0" algn="ctr">
              <a:lnSpc>
                <a:spcPct val="150000"/>
              </a:lnSpc>
              <a:buNone/>
            </a:pPr>
            <a:endParaRPr lang="en-US" sz="2400" b="1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US" sz="240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BCACD3-4B31-44F8-B519-0598E481F2F9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86750" cy="71437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250825" y="357188"/>
            <a:ext cx="8713788" cy="714375"/>
          </a:xfrm>
          <a:prstGeom prst="rect">
            <a:avLst/>
          </a:prstGeom>
          <a:solidFill>
            <a:srgbClr val="0070C0"/>
          </a:solidFill>
          <a:ln w="38100" cap="flat" cmpd="sng" algn="ctr">
            <a:solidFill>
              <a:schemeClr val="lt1"/>
            </a:solidFill>
            <a:prstDash val="solid"/>
            <a:miter lim="800000"/>
            <a:headEnd/>
            <a:tailEnd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txBody>
          <a:bodyPr bIns="91440" anchor="b"/>
          <a:lstStyle/>
          <a:p>
            <a:pPr eaLnBrk="0" hangingPunct="0">
              <a:defRPr/>
            </a:pPr>
            <a:r>
              <a:rPr lang="en-US" sz="3600" b="1" smtClean="0">
                <a:solidFill>
                  <a:schemeClr val="bg1"/>
                </a:solidFill>
                <a:latin typeface="+mj-lt"/>
              </a:rPr>
              <a:t>4.6 Prototype của hàm</a:t>
            </a:r>
            <a:endParaRPr lang="en-US" sz="3600" b="1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87624" y="2348256"/>
            <a:ext cx="6696744" cy="648072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Oval 1"/>
          <p:cNvSpPr/>
          <p:nvPr/>
        </p:nvSpPr>
        <p:spPr>
          <a:xfrm>
            <a:off x="7524328" y="2376079"/>
            <a:ext cx="432048" cy="648072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115616" y="3717032"/>
            <a:ext cx="6552728" cy="1754326"/>
          </a:xfrm>
          <a:prstGeom prst="rect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>
                <a:solidFill>
                  <a:schemeClr val="accent2">
                    <a:lumMod val="60000"/>
                    <a:lumOff val="40000"/>
                  </a:schemeClr>
                </a:solidFill>
                <a:latin typeface="+mj-lt"/>
              </a:rPr>
              <a:t>double atof(char s[]);</a:t>
            </a:r>
          </a:p>
          <a:p>
            <a:pPr>
              <a:lnSpc>
                <a:spcPct val="150000"/>
              </a:lnSpc>
            </a:pPr>
            <a:r>
              <a:rPr lang="en-US" sz="2400" b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+mj-lt"/>
              </a:rPr>
              <a:t>void </a:t>
            </a:r>
            <a:r>
              <a:rPr lang="en-US" sz="2400" b="1">
                <a:solidFill>
                  <a:schemeClr val="accent2">
                    <a:lumMod val="60000"/>
                    <a:lumOff val="40000"/>
                  </a:schemeClr>
                </a:solidFill>
                <a:latin typeface="+mj-lt"/>
              </a:rPr>
              <a:t>func(int i,int j);</a:t>
            </a:r>
          </a:p>
          <a:p>
            <a:pPr>
              <a:lnSpc>
                <a:spcPct val="150000"/>
              </a:lnSpc>
            </a:pPr>
            <a:r>
              <a:rPr lang="en-US" sz="2400" b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+mj-lt"/>
              </a:rPr>
              <a:t>double </a:t>
            </a:r>
            <a:r>
              <a:rPr lang="en-US" sz="2400" b="1">
                <a:solidFill>
                  <a:schemeClr val="accent2">
                    <a:lumMod val="60000"/>
                    <a:lumOff val="40000"/>
                  </a:schemeClr>
                </a:solidFill>
                <a:latin typeface="+mj-lt"/>
              </a:rPr>
              <a:t>luythua(double n, int so_mu);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Content Placeholder 2"/>
          <p:cNvSpPr>
            <a:spLocks noGrp="1"/>
          </p:cNvSpPr>
          <p:nvPr>
            <p:ph sz="quarter" idx="1"/>
          </p:nvPr>
        </p:nvSpPr>
        <p:spPr>
          <a:xfrm>
            <a:off x="428625" y="1214438"/>
            <a:ext cx="8286750" cy="4929187"/>
          </a:xfrm>
        </p:spPr>
        <p:txBody>
          <a:bodyPr/>
          <a:lstStyle/>
          <a:p>
            <a:pPr>
              <a:lnSpc>
                <a:spcPct val="125000"/>
              </a:lnSpc>
            </a:pPr>
            <a:r>
              <a:rPr lang="en-US" sz="2800" smtClean="0"/>
              <a:t>Làm các hàm có sẵn trong ngôn ngữ lập trình C, có sẵn trong các thư viện </a:t>
            </a:r>
          </a:p>
          <a:p>
            <a:pPr>
              <a:lnSpc>
                <a:spcPct val="125000"/>
              </a:lnSpc>
            </a:pPr>
            <a:r>
              <a:rPr lang="en-US" sz="2800" smtClean="0"/>
              <a:t>VD:</a:t>
            </a:r>
          </a:p>
          <a:p>
            <a:pPr marL="319088" lvl="1" indent="0">
              <a:lnSpc>
                <a:spcPct val="125000"/>
              </a:lnSpc>
              <a:buNone/>
            </a:pPr>
            <a:r>
              <a:rPr lang="en-US" smtClean="0"/>
              <a:t>Hàm scanf()</a:t>
            </a:r>
          </a:p>
          <a:p>
            <a:pPr marL="319088" lvl="1" indent="0">
              <a:lnSpc>
                <a:spcPct val="125000"/>
              </a:lnSpc>
              <a:buNone/>
            </a:pPr>
            <a:r>
              <a:rPr lang="en-US" smtClean="0"/>
              <a:t>Hàm printf()</a:t>
            </a:r>
          </a:p>
          <a:p>
            <a:pPr marL="319088" lvl="1" indent="0">
              <a:lnSpc>
                <a:spcPct val="125000"/>
              </a:lnSpc>
              <a:buNone/>
            </a:pPr>
            <a:r>
              <a:rPr lang="en-US" smtClean="0"/>
              <a:t>Hàm avg()</a:t>
            </a:r>
          </a:p>
          <a:p>
            <a:pPr marL="319088" lvl="1" indent="0">
              <a:lnSpc>
                <a:spcPct val="125000"/>
              </a:lnSpc>
              <a:buNone/>
            </a:pPr>
            <a:r>
              <a:rPr lang="en-US" smtClean="0"/>
              <a:t>Hàm sqrt()</a:t>
            </a:r>
            <a:endParaRPr lang="en-US"/>
          </a:p>
          <a:p>
            <a:pPr marL="0" indent="0" algn="ctr">
              <a:lnSpc>
                <a:spcPct val="150000"/>
              </a:lnSpc>
              <a:buNone/>
            </a:pPr>
            <a:endParaRPr lang="en-US" sz="2400" b="1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US" sz="240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BCACD3-4B31-44F8-B519-0598E481F2F9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86750" cy="71437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250825" y="357188"/>
            <a:ext cx="8713788" cy="714375"/>
          </a:xfrm>
          <a:prstGeom prst="rect">
            <a:avLst/>
          </a:prstGeom>
          <a:solidFill>
            <a:srgbClr val="0070C0"/>
          </a:solidFill>
          <a:ln w="38100" cap="flat" cmpd="sng" algn="ctr">
            <a:solidFill>
              <a:schemeClr val="lt1"/>
            </a:solidFill>
            <a:prstDash val="solid"/>
            <a:miter lim="800000"/>
            <a:headEnd/>
            <a:tailEnd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txBody>
          <a:bodyPr bIns="91440" anchor="b"/>
          <a:lstStyle/>
          <a:p>
            <a:pPr eaLnBrk="0" hangingPunct="0">
              <a:defRPr/>
            </a:pPr>
            <a:r>
              <a:rPr lang="en-US" sz="3600" b="1" smtClean="0">
                <a:solidFill>
                  <a:schemeClr val="bg1"/>
                </a:solidFill>
                <a:latin typeface="+mj-lt"/>
              </a:rPr>
              <a:t>4.7 Các hàm chuẩn</a:t>
            </a:r>
            <a:endParaRPr lang="en-US" sz="3600" b="1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06817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Content Placeholder 2"/>
          <p:cNvSpPr>
            <a:spLocks noGrp="1"/>
          </p:cNvSpPr>
          <p:nvPr>
            <p:ph sz="quarter" idx="1"/>
          </p:nvPr>
        </p:nvSpPr>
        <p:spPr>
          <a:xfrm>
            <a:off x="428625" y="1214438"/>
            <a:ext cx="8286750" cy="4929187"/>
          </a:xfrm>
        </p:spPr>
        <p:txBody>
          <a:bodyPr/>
          <a:lstStyle/>
          <a:p>
            <a:r>
              <a:rPr lang="en-US" sz="2800"/>
              <a:t>Thư viện hàm là tập hợp các hàm đã được xây dựng trước. </a:t>
            </a:r>
            <a:endParaRPr lang="en-US" sz="2800" smtClean="0"/>
          </a:p>
          <a:p>
            <a:r>
              <a:rPr lang="en-US" sz="2800" smtClean="0"/>
              <a:t>Mỗi </a:t>
            </a:r>
            <a:r>
              <a:rPr lang="en-US" sz="2800"/>
              <a:t>thư viện hàm chứa các hàm theo một công dụng riêng. </a:t>
            </a:r>
            <a:endParaRPr lang="en-US" sz="2800" smtClean="0"/>
          </a:p>
          <a:p>
            <a:r>
              <a:rPr lang="en-US" sz="2800" smtClean="0"/>
              <a:t>Ví dụ: </a:t>
            </a:r>
          </a:p>
          <a:p>
            <a:pPr marL="0" indent="0">
              <a:buNone/>
            </a:pPr>
            <a:r>
              <a:rPr lang="en-US" sz="2800" smtClean="0"/>
              <a:t>	math.h.</a:t>
            </a:r>
          </a:p>
          <a:p>
            <a:pPr marL="0" indent="0">
              <a:buNone/>
            </a:pPr>
            <a:r>
              <a:rPr lang="en-US" sz="2800" smtClean="0"/>
              <a:t>	string.h</a:t>
            </a:r>
          </a:p>
          <a:p>
            <a:pPr marL="0" indent="0">
              <a:buNone/>
            </a:pPr>
            <a:r>
              <a:rPr lang="en-US" sz="2800" smtClean="0"/>
              <a:t>	ctype.h</a:t>
            </a:r>
            <a:endParaRPr lang="en-US" sz="2800"/>
          </a:p>
          <a:p>
            <a:pPr marL="0" indent="0" algn="ctr">
              <a:lnSpc>
                <a:spcPct val="150000"/>
              </a:lnSpc>
              <a:buNone/>
            </a:pPr>
            <a:endParaRPr lang="en-US" sz="2400" b="1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US" sz="240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BCACD3-4B31-44F8-B519-0598E481F2F9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86750" cy="71437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250825" y="357188"/>
            <a:ext cx="8713788" cy="714375"/>
          </a:xfrm>
          <a:prstGeom prst="rect">
            <a:avLst/>
          </a:prstGeom>
          <a:solidFill>
            <a:srgbClr val="0070C0"/>
          </a:solidFill>
          <a:ln w="38100" cap="flat" cmpd="sng" algn="ctr">
            <a:solidFill>
              <a:schemeClr val="lt1"/>
            </a:solidFill>
            <a:prstDash val="solid"/>
            <a:miter lim="800000"/>
            <a:headEnd/>
            <a:tailEnd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txBody>
          <a:bodyPr bIns="91440" anchor="b"/>
          <a:lstStyle/>
          <a:p>
            <a:pPr eaLnBrk="0" hangingPunct="0">
              <a:defRPr/>
            </a:pPr>
            <a:r>
              <a:rPr lang="en-US" sz="3600" b="1" smtClean="0">
                <a:solidFill>
                  <a:schemeClr val="bg1"/>
                </a:solidFill>
                <a:latin typeface="+mj-lt"/>
              </a:rPr>
              <a:t>4.8 Thư viện hàm</a:t>
            </a:r>
            <a:endParaRPr lang="en-US" sz="3600" b="1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038678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Content Placeholder 2"/>
          <p:cNvSpPr>
            <a:spLocks noGrp="1"/>
          </p:cNvSpPr>
          <p:nvPr>
            <p:ph sz="quarter" idx="1"/>
          </p:nvPr>
        </p:nvSpPr>
        <p:spPr>
          <a:xfrm>
            <a:off x="428625" y="1214438"/>
            <a:ext cx="8286750" cy="4929187"/>
          </a:xfrm>
        </p:spPr>
        <p:txBody>
          <a:bodyPr/>
          <a:lstStyle/>
          <a:p>
            <a:pPr>
              <a:lnSpc>
                <a:spcPct val="125000"/>
              </a:lnSpc>
            </a:pPr>
            <a:r>
              <a:rPr lang="en-US" sz="2800" smtClean="0"/>
              <a:t>Đệ qui là việc định nghĩa một vấn đề dựa vào chính vấn đề đó nhưng ở mức độ khác</a:t>
            </a:r>
          </a:p>
          <a:p>
            <a:pPr>
              <a:lnSpc>
                <a:spcPct val="125000"/>
              </a:lnSpc>
            </a:pPr>
            <a:r>
              <a:rPr lang="en-US" sz="2800" smtClean="0"/>
              <a:t>VD: </a:t>
            </a:r>
          </a:p>
          <a:p>
            <a:pPr marL="0" indent="0">
              <a:lnSpc>
                <a:spcPct val="125000"/>
              </a:lnSpc>
              <a:buNone/>
            </a:pPr>
            <a:r>
              <a:rPr lang="en-US" sz="2800"/>
              <a:t>	</a:t>
            </a:r>
            <a:r>
              <a:rPr lang="en-US" sz="2800" smtClean="0"/>
              <a:t>n!= n*(n-1)!</a:t>
            </a:r>
          </a:p>
          <a:p>
            <a:pPr marL="0" indent="0">
              <a:lnSpc>
                <a:spcPct val="125000"/>
              </a:lnSpc>
              <a:buNone/>
            </a:pPr>
            <a:r>
              <a:rPr lang="en-US" sz="2800"/>
              <a:t>	</a:t>
            </a:r>
            <a:r>
              <a:rPr lang="en-US" sz="2800" smtClean="0"/>
              <a:t>Tổng của mảng n phần tử = tổng mảng có n-1 phần tử cộng với giá trị của phần từ ở vị trí n-1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US" sz="2400" b="1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US" sz="240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BCACD3-4B31-44F8-B519-0598E481F2F9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86750" cy="71437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250825" y="357188"/>
            <a:ext cx="8713788" cy="714375"/>
          </a:xfrm>
          <a:prstGeom prst="rect">
            <a:avLst/>
          </a:prstGeom>
          <a:solidFill>
            <a:srgbClr val="0070C0"/>
          </a:solidFill>
          <a:ln w="38100" cap="flat" cmpd="sng" algn="ctr">
            <a:solidFill>
              <a:schemeClr val="lt1"/>
            </a:solidFill>
            <a:prstDash val="solid"/>
            <a:miter lim="800000"/>
            <a:headEnd/>
            <a:tailEnd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txBody>
          <a:bodyPr bIns="91440" anchor="b"/>
          <a:lstStyle/>
          <a:p>
            <a:pPr eaLnBrk="0" hangingPunct="0">
              <a:defRPr/>
            </a:pPr>
            <a:r>
              <a:rPr lang="en-US" sz="3600" b="1" smtClean="0">
                <a:solidFill>
                  <a:schemeClr val="bg1"/>
                </a:solidFill>
                <a:latin typeface="+mj-lt"/>
              </a:rPr>
              <a:t>4.9 Sự đệ qui</a:t>
            </a:r>
            <a:endParaRPr lang="en-US" sz="3600" b="1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811953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Content Placeholder 2"/>
          <p:cNvSpPr>
            <a:spLocks noGrp="1"/>
          </p:cNvSpPr>
          <p:nvPr>
            <p:ph sz="quarter" idx="1"/>
          </p:nvPr>
        </p:nvSpPr>
        <p:spPr>
          <a:xfrm>
            <a:off x="428625" y="1214438"/>
            <a:ext cx="8286750" cy="4929187"/>
          </a:xfrm>
        </p:spPr>
        <p:txBody>
          <a:bodyPr/>
          <a:lstStyle/>
          <a:p>
            <a:pPr>
              <a:lnSpc>
                <a:spcPct val="125000"/>
              </a:lnSpc>
            </a:pPr>
            <a:r>
              <a:rPr lang="en-US" sz="2800" smtClean="0"/>
              <a:t>Đệ qui là việc định nghĩa một vấn đề dựa vào chính vấn đề đó nhưng ở mức độ khác</a:t>
            </a:r>
          </a:p>
          <a:p>
            <a:pPr>
              <a:lnSpc>
                <a:spcPct val="125000"/>
              </a:lnSpc>
            </a:pPr>
            <a:r>
              <a:rPr lang="en-US" sz="2800" smtClean="0"/>
              <a:t>VD: </a:t>
            </a:r>
          </a:p>
          <a:p>
            <a:pPr marL="0" indent="0">
              <a:lnSpc>
                <a:spcPct val="125000"/>
              </a:lnSpc>
              <a:buNone/>
            </a:pPr>
            <a:r>
              <a:rPr lang="en-US" sz="2800"/>
              <a:t>	</a:t>
            </a:r>
            <a:r>
              <a:rPr lang="en-US" sz="2800" smtClean="0"/>
              <a:t>n!= n*(n-1)! và 1!=1 </a:t>
            </a:r>
          </a:p>
          <a:p>
            <a:pPr marL="0" indent="0">
              <a:lnSpc>
                <a:spcPct val="125000"/>
              </a:lnSpc>
              <a:buNone/>
            </a:pPr>
            <a:r>
              <a:rPr lang="en-US" sz="2800"/>
              <a:t>	</a:t>
            </a:r>
            <a:r>
              <a:rPr lang="en-US" sz="2800" smtClean="0"/>
              <a:t>Tổng của mảng n phần tử = tổng mảng có n-1 phần tử cộng với giá trị của phần từ ở vị trí n-1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US" sz="2400" b="1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US" sz="240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27584" y="6165304"/>
            <a:ext cx="3962400" cy="457200"/>
          </a:xfrm>
        </p:spPr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BCACD3-4B31-44F8-B519-0598E481F2F9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86750" cy="71437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250825" y="357188"/>
            <a:ext cx="8713788" cy="714375"/>
          </a:xfrm>
          <a:prstGeom prst="rect">
            <a:avLst/>
          </a:prstGeom>
          <a:solidFill>
            <a:srgbClr val="0070C0"/>
          </a:solidFill>
          <a:ln w="38100" cap="flat" cmpd="sng" algn="ctr">
            <a:solidFill>
              <a:schemeClr val="lt1"/>
            </a:solidFill>
            <a:prstDash val="solid"/>
            <a:miter lim="800000"/>
            <a:headEnd/>
            <a:tailEnd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txBody>
          <a:bodyPr bIns="91440" anchor="b"/>
          <a:lstStyle/>
          <a:p>
            <a:pPr eaLnBrk="0" hangingPunct="0">
              <a:defRPr/>
            </a:pPr>
            <a:r>
              <a:rPr lang="en-US" sz="3600" b="1" smtClean="0">
                <a:solidFill>
                  <a:schemeClr val="bg1"/>
                </a:solidFill>
                <a:latin typeface="+mj-lt"/>
              </a:rPr>
              <a:t>4.9 Sự đệ qui</a:t>
            </a:r>
            <a:endParaRPr lang="en-US" sz="3600" b="1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91680" y="2420548"/>
            <a:ext cx="5472608" cy="378565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US" sz="2400"/>
              <a:t>5! = 5 * 4!</a:t>
            </a:r>
          </a:p>
          <a:p>
            <a:r>
              <a:rPr lang="en-US" sz="2400"/>
              <a:t> </a:t>
            </a:r>
          </a:p>
          <a:p>
            <a:r>
              <a:rPr lang="en-US" sz="2400"/>
              <a:t> </a:t>
            </a:r>
            <a:r>
              <a:rPr lang="en-US" sz="2400" smtClean="0"/>
              <a:t>             4</a:t>
            </a:r>
            <a:r>
              <a:rPr lang="en-US" sz="2400"/>
              <a:t>! = 4 * 3!</a:t>
            </a:r>
          </a:p>
          <a:p>
            <a:r>
              <a:rPr lang="en-US" sz="2400"/>
              <a:t> </a:t>
            </a:r>
          </a:p>
          <a:p>
            <a:r>
              <a:rPr lang="en-US" sz="2400"/>
              <a:t>		 3! = 3 * 2!</a:t>
            </a:r>
          </a:p>
          <a:p>
            <a:r>
              <a:rPr lang="en-US" sz="2400"/>
              <a:t>		</a:t>
            </a:r>
          </a:p>
          <a:p>
            <a:r>
              <a:rPr lang="en-US" sz="2400"/>
              <a:t>			 2! = 2 * 1!</a:t>
            </a:r>
          </a:p>
          <a:p>
            <a:r>
              <a:rPr lang="en-US" sz="2400"/>
              <a:t>				</a:t>
            </a:r>
          </a:p>
          <a:p>
            <a:r>
              <a:rPr lang="en-US" sz="2400"/>
              <a:t>				 1</a:t>
            </a:r>
          </a:p>
          <a:p>
            <a:r>
              <a:rPr lang="en-US" sz="2400" smtClean="0"/>
              <a:t>=&gt; 5! = 120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1374301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Content Placeholder 2"/>
          <p:cNvSpPr>
            <a:spLocks noGrp="1"/>
          </p:cNvSpPr>
          <p:nvPr>
            <p:ph sz="quarter" idx="1"/>
          </p:nvPr>
        </p:nvSpPr>
        <p:spPr>
          <a:xfrm>
            <a:off x="428625" y="1214438"/>
            <a:ext cx="8286750" cy="4929187"/>
          </a:xfrm>
        </p:spPr>
        <p:txBody>
          <a:bodyPr/>
          <a:lstStyle/>
          <a:p>
            <a:pPr>
              <a:lnSpc>
                <a:spcPct val="125000"/>
              </a:lnSpc>
            </a:pPr>
            <a:r>
              <a:rPr lang="en-US" sz="2800" smtClean="0"/>
              <a:t>Hàm đệ qui là hàm được định nghĩa dựa vào chính nó.</a:t>
            </a:r>
          </a:p>
          <a:p>
            <a:pPr>
              <a:lnSpc>
                <a:spcPct val="125000"/>
              </a:lnSpc>
            </a:pPr>
            <a:r>
              <a:rPr lang="en-US" sz="2800" smtClean="0"/>
              <a:t>Hàm đệ qui gồm 2 phần </a:t>
            </a:r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  <a:defRPr/>
            </a:pPr>
            <a:r>
              <a:rPr lang="en-US" sz="2800" smtClean="0"/>
              <a:t>Phần </a:t>
            </a:r>
            <a:r>
              <a:rPr lang="en-US" sz="2800"/>
              <a:t>cơ sở: là phần không cần không cần đệ qui, dễ dàng tính được giá trị</a:t>
            </a:r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  <a:defRPr/>
            </a:pPr>
            <a:r>
              <a:rPr lang="en-US" sz="2800" smtClean="0"/>
              <a:t>Phần </a:t>
            </a:r>
            <a:r>
              <a:rPr lang="en-US" sz="2800"/>
              <a:t>đệ </a:t>
            </a:r>
            <a:r>
              <a:rPr lang="en-US" sz="2800" smtClean="0"/>
              <a:t>qui: là phần thực hiện đệ qui</a:t>
            </a:r>
          </a:p>
          <a:p>
            <a:pPr marL="347663" indent="-296863">
              <a:lnSpc>
                <a:spcPct val="110000"/>
              </a:lnSpc>
              <a:spcBef>
                <a:spcPts val="500"/>
              </a:spcBef>
              <a:defRPr/>
            </a:pPr>
            <a:r>
              <a:rPr lang="en-US" sz="2800" smtClean="0"/>
              <a:t>VD: trong công thức tính n!</a:t>
            </a:r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  <a:defRPr/>
            </a:pPr>
            <a:r>
              <a:rPr lang="en-US" sz="2800" smtClean="0"/>
              <a:t>Phần cơ sở: n=1 thì n!=1</a:t>
            </a:r>
          </a:p>
          <a:p>
            <a:pPr marL="965200" indent="-398463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  <a:defRPr/>
            </a:pPr>
            <a:r>
              <a:rPr lang="en-US" sz="2800" smtClean="0"/>
              <a:t>Phần đệ qui: n!=n*(n-1)!</a:t>
            </a:r>
            <a:endParaRPr lang="en-US" sz="280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27584" y="6165304"/>
            <a:ext cx="3962400" cy="457200"/>
          </a:xfrm>
        </p:spPr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BCACD3-4B31-44F8-B519-0598E481F2F9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86750" cy="71437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250825" y="357188"/>
            <a:ext cx="8713788" cy="714375"/>
          </a:xfrm>
          <a:prstGeom prst="rect">
            <a:avLst/>
          </a:prstGeom>
          <a:solidFill>
            <a:srgbClr val="0070C0"/>
          </a:solidFill>
          <a:ln w="38100" cap="flat" cmpd="sng" algn="ctr">
            <a:solidFill>
              <a:schemeClr val="lt1"/>
            </a:solidFill>
            <a:prstDash val="solid"/>
            <a:miter lim="800000"/>
            <a:headEnd/>
            <a:tailEnd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txBody>
          <a:bodyPr bIns="91440" anchor="b"/>
          <a:lstStyle/>
          <a:p>
            <a:pPr eaLnBrk="0" hangingPunct="0">
              <a:defRPr/>
            </a:pPr>
            <a:r>
              <a:rPr lang="en-US" sz="3600" b="1" smtClean="0">
                <a:solidFill>
                  <a:schemeClr val="bg1"/>
                </a:solidFill>
                <a:latin typeface="+mj-lt"/>
              </a:rPr>
              <a:t>4.9 Sự đệ qui</a:t>
            </a:r>
            <a:endParaRPr lang="en-US" sz="3600" b="1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477543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6626" name="Content Placeholder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428625" y="1214438"/>
                <a:ext cx="8286750" cy="4929187"/>
              </a:xfrm>
            </p:spPr>
            <p:txBody>
              <a:bodyPr/>
              <a:lstStyle/>
              <a:p>
                <a:pPr>
                  <a:lnSpc>
                    <a:spcPct val="125000"/>
                  </a:lnSpc>
                </a:pPr>
                <a:r>
                  <a:rPr lang="en-US" sz="2800" smtClean="0"/>
                  <a:t>Xác định các phần cơ sở và phần đệ qui của bài toán sau</a:t>
                </a:r>
              </a:p>
              <a:p>
                <a:pPr marL="965200" lvl="1" indent="-398463">
                  <a:lnSpc>
                    <a:spcPct val="110000"/>
                  </a:lnSpc>
                  <a:spcBef>
                    <a:spcPts val="500"/>
                  </a:spcBef>
                  <a:buFont typeface="Wingdings" pitchFamily="2" charset="2"/>
                  <a:buChar char="Ø"/>
                  <a:defRPr/>
                </a:pPr>
                <a:r>
                  <a:rPr lang="en-US" sz="2800"/>
                  <a:t>Tính các số tự nhiên từ 1 tới n</a:t>
                </a:r>
              </a:p>
              <a:p>
                <a:pPr marL="965200" lvl="1" indent="-398463">
                  <a:lnSpc>
                    <a:spcPct val="110000"/>
                  </a:lnSpc>
                  <a:spcBef>
                    <a:spcPts val="500"/>
                  </a:spcBef>
                  <a:buFont typeface="Wingdings" pitchFamily="2" charset="2"/>
                  <a:buChar char="Ø"/>
                  <a:defRPr/>
                </a:pPr>
                <a:r>
                  <a:rPr lang="en-US" sz="2800"/>
                  <a:t>Tính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>
                            <a:latin typeface="Cambria Math"/>
                          </a:rPr>
                          <m:t>2+</m:t>
                        </m:r>
                        <m:rad>
                          <m:radPr>
                            <m:degHide m:val="on"/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>
                                <a:latin typeface="Cambria Math"/>
                              </a:rPr>
                              <m:t>2+</m:t>
                            </m:r>
                            <m:rad>
                              <m:radPr>
                                <m:degHide m:val="on"/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>
                                    <a:latin typeface="Cambria Math"/>
                                  </a:rPr>
                                  <m:t>2+</m:t>
                                </m:r>
                                <m:rad>
                                  <m:radPr>
                                    <m:degHide m:val="on"/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en-US">
                                        <a:latin typeface="Cambria Math"/>
                                      </a:rPr>
                                      <m:t>2+…+</m:t>
                                    </m:r>
                                    <m:rad>
                                      <m:radPr>
                                        <m:degHide m:val="on"/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en-US">
                                            <a:latin typeface="Cambria Math"/>
                                          </a:rPr>
                                          <m:t>2</m:t>
                                        </m:r>
                                      </m:e>
                                    </m:rad>
                                  </m:e>
                                </m:rad>
                              </m:e>
                            </m:rad>
                          </m:e>
                        </m:rad>
                      </m:e>
                    </m:rad>
                    <m:r>
                      <a:rPr lang="en-US">
                        <a:latin typeface="Cambria Math"/>
                      </a:rPr>
                      <m:t> (</m:t>
                    </m:r>
                    <m:r>
                      <m:rPr>
                        <m:sty m:val="p"/>
                      </m:rPr>
                      <a:rPr lang="en-US">
                        <a:latin typeface="Cambria Math"/>
                      </a:rPr>
                      <m:t>n</m:t>
                    </m:r>
                    <m:r>
                      <a:rPr lang="en-US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en-US">
                        <a:latin typeface="Cambria Math"/>
                      </a:rPr>
                      <m:t>d</m:t>
                    </m:r>
                    <m:r>
                      <a:rPr lang="en-US">
                        <a:latin typeface="Cambria Math"/>
                      </a:rPr>
                      <m:t>ấ</m:t>
                    </m:r>
                    <m:r>
                      <m:rPr>
                        <m:sty m:val="p"/>
                      </m:rPr>
                      <a:rPr lang="en-US">
                        <a:latin typeface="Cambria Math"/>
                      </a:rPr>
                      <m:t>u</m:t>
                    </m:r>
                    <m:r>
                      <a:rPr lang="en-US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en-US">
                        <a:latin typeface="Cambria Math"/>
                      </a:rPr>
                      <m:t>c</m:t>
                    </m:r>
                    <m:r>
                      <a:rPr lang="en-US">
                        <a:latin typeface="Cambria Math"/>
                      </a:rPr>
                      <m:t>ă</m:t>
                    </m:r>
                    <m:r>
                      <m:rPr>
                        <m:sty m:val="p"/>
                      </m:rPr>
                      <a:rPr lang="en-US">
                        <a:latin typeface="Cambria Math"/>
                      </a:rPr>
                      <m:t>n</m:t>
                    </m:r>
                    <m:r>
                      <a:rPr lang="en-US">
                        <a:latin typeface="Cambria Math"/>
                      </a:rPr>
                      <m:t>)</m:t>
                    </m:r>
                  </m:oMath>
                </a14:m>
                <a:endParaRPr lang="en-US" sz="2800" smtClean="0"/>
              </a:p>
              <a:p>
                <a:pPr marL="965200" lvl="1" indent="-398463">
                  <a:lnSpc>
                    <a:spcPct val="110000"/>
                  </a:lnSpc>
                  <a:spcBef>
                    <a:spcPts val="500"/>
                  </a:spcBef>
                  <a:buFont typeface="Wingdings" pitchFamily="2" charset="2"/>
                  <a:buChar char="Ø"/>
                  <a:defRPr/>
                </a:pPr>
                <a:r>
                  <a:rPr lang="en-US" sz="2800" smtClean="0"/>
                  <a:t>Tìm UCLN của 2 số nguyên a và b</a:t>
                </a:r>
                <a:endParaRPr lang="en-US" sz="2800"/>
              </a:p>
            </p:txBody>
          </p:sp>
        </mc:Choice>
        <mc:Fallback xmlns="">
          <p:sp>
            <p:nvSpPr>
              <p:cNvPr id="26626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428625" y="1214438"/>
                <a:ext cx="8286750" cy="4929187"/>
              </a:xfrm>
              <a:blipFill rotWithShape="1">
                <a:blip r:embed="rId2"/>
                <a:stretch>
                  <a:fillRect l="-9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27584" y="6165304"/>
            <a:ext cx="3962400" cy="457200"/>
          </a:xfrm>
        </p:spPr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BCACD3-4B31-44F8-B519-0598E481F2F9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86750" cy="71437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250825" y="357188"/>
            <a:ext cx="8713788" cy="714375"/>
          </a:xfrm>
          <a:prstGeom prst="rect">
            <a:avLst/>
          </a:prstGeom>
          <a:solidFill>
            <a:srgbClr val="0070C0"/>
          </a:solidFill>
          <a:ln w="38100" cap="flat" cmpd="sng" algn="ctr">
            <a:solidFill>
              <a:schemeClr val="lt1"/>
            </a:solidFill>
            <a:prstDash val="solid"/>
            <a:miter lim="800000"/>
            <a:headEnd/>
            <a:tailEnd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txBody>
          <a:bodyPr bIns="91440" anchor="b"/>
          <a:lstStyle/>
          <a:p>
            <a:pPr eaLnBrk="0" hangingPunct="0">
              <a:defRPr/>
            </a:pPr>
            <a:r>
              <a:rPr lang="en-US" sz="3600" b="1" smtClean="0">
                <a:solidFill>
                  <a:schemeClr val="bg1"/>
                </a:solidFill>
                <a:latin typeface="+mj-lt"/>
              </a:rPr>
              <a:t>4.9 Sự đệ qui</a:t>
            </a:r>
            <a:endParaRPr lang="en-US" sz="3600" b="1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44909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Content Placeholder 2"/>
          <p:cNvSpPr>
            <a:spLocks noGrp="1"/>
          </p:cNvSpPr>
          <p:nvPr>
            <p:ph sz="quarter" idx="1"/>
          </p:nvPr>
        </p:nvSpPr>
        <p:spPr>
          <a:xfrm>
            <a:off x="428625" y="1214438"/>
            <a:ext cx="8286750" cy="4929187"/>
          </a:xfrm>
        </p:spPr>
        <p:txBody>
          <a:bodyPr/>
          <a:lstStyle/>
          <a:p>
            <a:pPr>
              <a:lnSpc>
                <a:spcPct val="125000"/>
              </a:lnSpc>
            </a:pPr>
            <a:r>
              <a:rPr lang="en-US" sz="2800" smtClean="0"/>
              <a:t>Viết hàm đệ qui: ta cũng viết thành 2 phần</a:t>
            </a:r>
          </a:p>
          <a:p>
            <a:pPr>
              <a:lnSpc>
                <a:spcPct val="125000"/>
              </a:lnSpc>
            </a:pPr>
            <a:r>
              <a:rPr lang="en-US" sz="2800" smtClean="0"/>
              <a:t>VD: Viết hàm tính n!</a:t>
            </a:r>
          </a:p>
          <a:p>
            <a:pPr marL="0" indent="0">
              <a:lnSpc>
                <a:spcPct val="125000"/>
              </a:lnSpc>
              <a:buNone/>
            </a:pPr>
            <a:r>
              <a:rPr lang="en-US" sz="2800" smtClean="0"/>
              <a:t> 	int giaithua(int n)</a:t>
            </a:r>
          </a:p>
          <a:p>
            <a:pPr marL="0" indent="0">
              <a:lnSpc>
                <a:spcPct val="125000"/>
              </a:lnSpc>
              <a:buNone/>
            </a:pPr>
            <a:r>
              <a:rPr lang="en-US" sz="2800" smtClean="0"/>
              <a:t>	{</a:t>
            </a:r>
          </a:p>
          <a:p>
            <a:pPr marL="0" indent="0">
              <a:lnSpc>
                <a:spcPct val="125000"/>
              </a:lnSpc>
              <a:buNone/>
            </a:pPr>
            <a:r>
              <a:rPr lang="en-US" sz="2800"/>
              <a:t>	</a:t>
            </a:r>
            <a:r>
              <a:rPr lang="en-US" sz="2800" smtClean="0"/>
              <a:t>	if(n==1) return 1;</a:t>
            </a:r>
          </a:p>
          <a:p>
            <a:pPr marL="0" indent="0">
              <a:lnSpc>
                <a:spcPct val="125000"/>
              </a:lnSpc>
              <a:buNone/>
            </a:pPr>
            <a:r>
              <a:rPr lang="en-US" sz="2800" smtClean="0"/>
              <a:t>	</a:t>
            </a:r>
            <a:r>
              <a:rPr lang="en-US" sz="2800"/>
              <a:t>	</a:t>
            </a:r>
            <a:r>
              <a:rPr lang="en-US" sz="2800" smtClean="0"/>
              <a:t>return n*giaithua(n-1);</a:t>
            </a:r>
          </a:p>
          <a:p>
            <a:pPr marL="0" indent="0">
              <a:lnSpc>
                <a:spcPct val="125000"/>
              </a:lnSpc>
              <a:buNone/>
            </a:pPr>
            <a:r>
              <a:rPr lang="en-US" sz="2800" smtClean="0"/>
              <a:t>	}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27584" y="6165304"/>
            <a:ext cx="3962400" cy="457200"/>
          </a:xfrm>
        </p:spPr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BCACD3-4B31-44F8-B519-0598E481F2F9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86750" cy="71437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250825" y="357188"/>
            <a:ext cx="8713788" cy="714375"/>
          </a:xfrm>
          <a:prstGeom prst="rect">
            <a:avLst/>
          </a:prstGeom>
          <a:solidFill>
            <a:srgbClr val="0070C0"/>
          </a:solidFill>
          <a:ln w="38100" cap="flat" cmpd="sng" algn="ctr">
            <a:solidFill>
              <a:schemeClr val="lt1"/>
            </a:solidFill>
            <a:prstDash val="solid"/>
            <a:miter lim="800000"/>
            <a:headEnd/>
            <a:tailEnd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txBody>
          <a:bodyPr bIns="91440" anchor="b"/>
          <a:lstStyle/>
          <a:p>
            <a:pPr eaLnBrk="0" hangingPunct="0">
              <a:defRPr/>
            </a:pPr>
            <a:r>
              <a:rPr lang="en-US" sz="3600" b="1" smtClean="0">
                <a:solidFill>
                  <a:schemeClr val="bg1"/>
                </a:solidFill>
                <a:latin typeface="+mj-lt"/>
              </a:rPr>
              <a:t>4.9 Sự đệ qui</a:t>
            </a:r>
            <a:endParaRPr lang="en-US" sz="3600" b="1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59632" y="2492896"/>
            <a:ext cx="4752528" cy="309634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Rounded Rectangle 1"/>
          <p:cNvSpPr/>
          <p:nvPr/>
        </p:nvSpPr>
        <p:spPr>
          <a:xfrm>
            <a:off x="6444208" y="2924944"/>
            <a:ext cx="2232248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/>
              <a:t>Phần cơ sở</a:t>
            </a:r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6444208" y="4041068"/>
            <a:ext cx="2232248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/>
              <a:t>Phần đệ qui</a:t>
            </a:r>
            <a:endParaRPr lang="en-US"/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4716016" y="3212976"/>
            <a:ext cx="1728192" cy="8280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5580112" y="4437112"/>
            <a:ext cx="864096" cy="1800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1830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86750" cy="714375"/>
          </a:xfrm>
        </p:spPr>
        <p:txBody>
          <a:bodyPr/>
          <a:lstStyle/>
          <a:p>
            <a:pPr>
              <a:defRPr/>
            </a:pPr>
            <a:r>
              <a:rPr lang="en-US" err="1" smtClean="0"/>
              <a:t>Bài</a:t>
            </a:r>
            <a:r>
              <a:rPr lang="en-US" smtClean="0"/>
              <a:t> </a:t>
            </a:r>
            <a:r>
              <a:rPr lang="en-US" err="1" smtClean="0"/>
              <a:t>tập</a:t>
            </a:r>
            <a:endParaRPr lang="en-US"/>
          </a:p>
        </p:txBody>
      </p:sp>
      <p:sp>
        <p:nvSpPr>
          <p:cNvPr id="28675" name="Content Placeholder 2"/>
          <p:cNvSpPr>
            <a:spLocks noGrp="1"/>
          </p:cNvSpPr>
          <p:nvPr>
            <p:ph sz="quarter" idx="1"/>
          </p:nvPr>
        </p:nvSpPr>
        <p:spPr>
          <a:xfrm>
            <a:off x="428625" y="1214438"/>
            <a:ext cx="8286750" cy="4929187"/>
          </a:xfrm>
        </p:spPr>
        <p:txBody>
          <a:bodyPr/>
          <a:lstStyle/>
          <a:p>
            <a:pPr marL="0" indent="0" algn="just">
              <a:buNone/>
            </a:pPr>
            <a:endParaRPr lang="en-US" sz="2000" smtClean="0"/>
          </a:p>
          <a:p>
            <a:pPr marL="0" indent="0" algn="just">
              <a:buNone/>
            </a:pPr>
            <a:endParaRPr lang="en-US" sz="2000"/>
          </a:p>
          <a:p>
            <a:pPr marL="0" indent="0" algn="ctr">
              <a:buNone/>
            </a:pPr>
            <a:r>
              <a:rPr lang="en-US" sz="4400" smtClean="0"/>
              <a:t>Làm bài tập 1, 2, …,15 trang 62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Created by BM CNPM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D846CE-AE36-4B17-B1EC-A9F3B2342D9F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F:\sto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0" y="1524000"/>
            <a:ext cx="50800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6B16D1-90B4-40EF-A4DE-0D05B97983C7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Custom 1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Custom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2267</TotalTime>
  <Words>1941</Words>
  <Application>Microsoft Office PowerPoint</Application>
  <PresentationFormat>On-screen Show (4:3)</PresentationFormat>
  <Paragraphs>416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3" baseType="lpstr">
      <vt:lpstr>Arial</vt:lpstr>
      <vt:lpstr>Calibri</vt:lpstr>
      <vt:lpstr>Cambria Math</vt:lpstr>
      <vt:lpstr>Times New Roman</vt:lpstr>
      <vt:lpstr>Wingdings</vt:lpstr>
      <vt:lpstr>Wingdings 2</vt:lpstr>
      <vt:lpstr>Equity</vt:lpstr>
      <vt:lpstr>CHƯƠNG 4. HÀM (FUNCTION)</vt:lpstr>
      <vt:lpstr>Nội dung</vt:lpstr>
      <vt:lpstr>Nội dung</vt:lpstr>
      <vt:lpstr>Mục tiêu bài học</vt:lpstr>
      <vt:lpstr>PowerPoint Presentation</vt:lpstr>
      <vt:lpstr>PowerPoint Presentation</vt:lpstr>
      <vt:lpstr>PowerPoint Presentation</vt:lpstr>
      <vt:lpstr>PowerPoint Presentation</vt:lpstr>
      <vt:lpstr>4.1 Khái niệm hàm</vt:lpstr>
      <vt:lpstr>4.2 Định nghĩa hàm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Bài tập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CÁC THÀNH PHẦN VÀ CÁC KIỂU DỮ LIỆU CƠ BẢN CỦA NNLT C++</dc:title>
  <dc:creator>BichNgan</dc:creator>
  <cp:lastModifiedBy>Minh Nguyen</cp:lastModifiedBy>
  <cp:revision>278</cp:revision>
  <dcterms:created xsi:type="dcterms:W3CDTF">2010-12-01T14:48:12Z</dcterms:created>
  <dcterms:modified xsi:type="dcterms:W3CDTF">2021-05-12T12:24:50Z</dcterms:modified>
</cp:coreProperties>
</file>