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6" r:id="rId7"/>
    <p:sldId id="277" r:id="rId8"/>
    <p:sldId id="286" r:id="rId9"/>
    <p:sldId id="287" r:id="rId10"/>
    <p:sldId id="288" r:id="rId11"/>
    <p:sldId id="278" r:id="rId12"/>
    <p:sldId id="274" r:id="rId13"/>
    <p:sldId id="289" r:id="rId14"/>
    <p:sldId id="275" r:id="rId15"/>
    <p:sldId id="290" r:id="rId16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773" y="-1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49419D-502F-4248-946E-D5EA1DF5B7B6}" type="datetimeFigureOut">
              <a:rPr lang="vi-VN" smtClean="0"/>
              <a:pPr/>
              <a:t>31/05/2021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B79E2C-FF3C-440C-8982-46B6CF2C26F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49419D-502F-4248-946E-D5EA1DF5B7B6}" type="datetimeFigureOut">
              <a:rPr lang="vi-VN" smtClean="0"/>
              <a:pPr/>
              <a:t>31/05/2021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B79E2C-FF3C-440C-8982-46B6CF2C26F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49419D-502F-4248-946E-D5EA1DF5B7B6}" type="datetimeFigureOut">
              <a:rPr lang="vi-VN" smtClean="0"/>
              <a:pPr/>
              <a:t>31/05/2021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B79E2C-FF3C-440C-8982-46B6CF2C26F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49419D-502F-4248-946E-D5EA1DF5B7B6}" type="datetimeFigureOut">
              <a:rPr lang="vi-VN" smtClean="0"/>
              <a:pPr/>
              <a:t>31/05/2021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B79E2C-FF3C-440C-8982-46B6CF2C26F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49419D-502F-4248-946E-D5EA1DF5B7B6}" type="datetimeFigureOut">
              <a:rPr lang="vi-VN" smtClean="0"/>
              <a:pPr/>
              <a:t>31/05/2021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B79E2C-FF3C-440C-8982-46B6CF2C26F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49419D-502F-4248-946E-D5EA1DF5B7B6}" type="datetimeFigureOut">
              <a:rPr lang="vi-VN" smtClean="0"/>
              <a:pPr/>
              <a:t>31/05/2021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B79E2C-FF3C-440C-8982-46B6CF2C26F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49419D-502F-4248-946E-D5EA1DF5B7B6}" type="datetimeFigureOut">
              <a:rPr lang="vi-VN" smtClean="0"/>
              <a:pPr/>
              <a:t>31/05/2021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B79E2C-FF3C-440C-8982-46B6CF2C26F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49419D-502F-4248-946E-D5EA1DF5B7B6}" type="datetimeFigureOut">
              <a:rPr lang="vi-VN" smtClean="0"/>
              <a:pPr/>
              <a:t>31/05/2021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B79E2C-FF3C-440C-8982-46B6CF2C26F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49419D-502F-4248-946E-D5EA1DF5B7B6}" type="datetimeFigureOut">
              <a:rPr lang="vi-VN" smtClean="0"/>
              <a:pPr/>
              <a:t>31/05/2021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B79E2C-FF3C-440C-8982-46B6CF2C26F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49419D-502F-4248-946E-D5EA1DF5B7B6}" type="datetimeFigureOut">
              <a:rPr lang="vi-VN" smtClean="0"/>
              <a:pPr/>
              <a:t>31/05/2021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B79E2C-FF3C-440C-8982-46B6CF2C26F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49419D-502F-4248-946E-D5EA1DF5B7B6}" type="datetimeFigureOut">
              <a:rPr lang="vi-VN" smtClean="0"/>
              <a:pPr/>
              <a:t>31/05/2021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B79E2C-FF3C-440C-8982-46B6CF2C26F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>
          <a:xfrm>
            <a:off x="357158" y="-24"/>
            <a:ext cx="8501122" cy="64294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ĐỀ CƯƠNG ÔN TẬP MẠCH ĐIỆN </a:t>
            </a:r>
            <a:r>
              <a:rPr kumimoji="0" lang="en-US" sz="36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20T4</a:t>
            </a:r>
            <a:endParaRPr kumimoji="0" lang="en-US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8.bin"/><Relationship Id="rId5" Type="http://schemas.openxmlformats.org/officeDocument/2006/relationships/oleObject" Target="../embeddings/oleObject17.bin"/><Relationship Id="rId4" Type="http://schemas.openxmlformats.org/officeDocument/2006/relationships/oleObject" Target="../embeddings/oleObject16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2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25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2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142876" y="714356"/>
            <a:ext cx="42862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1</a:t>
            </a: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42876" y="1285860"/>
            <a:ext cx="89297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 mạch điện như h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ì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vẽ sau: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C:\Users\ADMINI~1\AppData\Local\Temp\SNAGHTML17d8a2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785926"/>
            <a:ext cx="6357982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1470" y="6215082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Arial" pitchFamily="34" charset="0"/>
                <a:cs typeface="Times New Roman" pitchFamily="18" charset="0"/>
              </a:rPr>
              <a:t>Xác định giá trị dòng điện i và điện áp V</a:t>
            </a:r>
            <a:r>
              <a:rPr kumimoji="0" lang="vi-VN" sz="3200" b="1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Arial" pitchFamily="34" charset="0"/>
                <a:cs typeface="Times New Roman" pitchFamily="18" charset="0"/>
              </a:rPr>
              <a:t>o</a:t>
            </a:r>
            <a:r>
              <a:rPr kumimoji="0" lang="vi-VN" sz="32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Arial" pitchFamily="34" charset="0"/>
                <a:cs typeface="Times New Roman" pitchFamily="18" charset="0"/>
              </a:rPr>
              <a:t>?</a:t>
            </a:r>
            <a:endParaRPr kumimoji="0" lang="vi-VN" sz="3200" b="1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  <p:bldP spid="18434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642918"/>
            <a:ext cx="8358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Giải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142976" y="1142984"/>
            <a:ext cx="70723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Áp dụng định luật Kirchhoff 1 tại nút A: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500034" y="2214554"/>
            <a:ext cx="821537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Áp dụng định luật Kirchhoff 2 cho</a:t>
            </a:r>
            <a:r>
              <a:rPr kumimoji="0" lang="en-US" sz="3200" b="0" i="0" u="none" strike="noStrike" cap="none" normalizeH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nguồn áp 6V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2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" name="Object 14"/>
          <p:cNvGraphicFramePr>
            <a:graphicFrameLocks noChangeAspect="1"/>
          </p:cNvGraphicFramePr>
          <p:nvPr/>
        </p:nvGraphicFramePr>
        <p:xfrm>
          <a:off x="3143239" y="1656531"/>
          <a:ext cx="2015153" cy="629461"/>
        </p:xfrm>
        <a:graphic>
          <a:graphicData uri="http://schemas.openxmlformats.org/presentationml/2006/ole">
            <p:oleObj spid="_x0000_s17422" name="Equation" r:id="rId3" imgW="736600" imgH="228600" progId="Equation.3">
              <p:embed/>
            </p:oleObj>
          </a:graphicData>
        </a:graphic>
      </p:graphicFrame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7424" name="Object 16"/>
          <p:cNvGraphicFramePr>
            <a:graphicFrameLocks noChangeAspect="1"/>
          </p:cNvGraphicFramePr>
          <p:nvPr/>
        </p:nvGraphicFramePr>
        <p:xfrm>
          <a:off x="2786050" y="2786058"/>
          <a:ext cx="3000396" cy="642942"/>
        </p:xfrm>
        <a:graphic>
          <a:graphicData uri="http://schemas.openxmlformats.org/presentationml/2006/ole">
            <p:oleObj spid="_x0000_s17424" name="Equation" r:id="rId4" imgW="1066800" imgH="228600" progId="Equation.3">
              <p:embed/>
            </p:oleObj>
          </a:graphicData>
        </a:graphic>
      </p:graphicFrame>
      <p:sp>
        <p:nvSpPr>
          <p:cNvPr id="23" name="Rectangle 22"/>
          <p:cNvSpPr/>
          <p:nvPr/>
        </p:nvSpPr>
        <p:spPr>
          <a:xfrm>
            <a:off x="357158" y="3714752"/>
            <a:ext cx="38379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3200" smtClean="0">
                <a:solidFill>
                  <a:srgbClr val="002060"/>
                </a:solidFill>
                <a:latin typeface="+mj-lt"/>
              </a:rPr>
              <a:t>Giải hệ phương trình: </a:t>
            </a:r>
            <a:endParaRPr lang="vi-VN" sz="320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742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7426" name="Object 18"/>
          <p:cNvGraphicFramePr>
            <a:graphicFrameLocks noChangeAspect="1"/>
          </p:cNvGraphicFramePr>
          <p:nvPr/>
        </p:nvGraphicFramePr>
        <p:xfrm>
          <a:off x="4071934" y="3465162"/>
          <a:ext cx="2519828" cy="1321160"/>
        </p:xfrm>
        <a:graphic>
          <a:graphicData uri="http://schemas.openxmlformats.org/presentationml/2006/ole">
            <p:oleObj spid="_x0000_s17426" name="Equation" r:id="rId5" imgW="914400" imgH="482600" progId="Equation.3">
              <p:embed/>
            </p:oleObj>
          </a:graphicData>
        </a:graphic>
      </p:graphicFrame>
      <p:sp>
        <p:nvSpPr>
          <p:cNvPr id="17429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7428" name="Object 20"/>
          <p:cNvGraphicFramePr>
            <a:graphicFrameLocks noChangeAspect="1"/>
          </p:cNvGraphicFramePr>
          <p:nvPr/>
        </p:nvGraphicFramePr>
        <p:xfrm>
          <a:off x="3968750" y="4714875"/>
          <a:ext cx="2397125" cy="1357313"/>
        </p:xfrm>
        <a:graphic>
          <a:graphicData uri="http://schemas.openxmlformats.org/presentationml/2006/ole">
            <p:oleObj spid="_x0000_s17428" name="Equation" r:id="rId6" imgW="850680" imgH="482400" progId="Equation.3">
              <p:embed/>
            </p:oleObj>
          </a:graphicData>
        </a:graphic>
      </p:graphicFrame>
      <p:sp>
        <p:nvSpPr>
          <p:cNvPr id="28" name="Rectangle 27"/>
          <p:cNvSpPr/>
          <p:nvPr/>
        </p:nvSpPr>
        <p:spPr>
          <a:xfrm>
            <a:off x="2285984" y="6058935"/>
            <a:ext cx="41280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3200" smtClean="0">
                <a:solidFill>
                  <a:srgbClr val="002060"/>
                </a:solidFill>
                <a:latin typeface="+mj-lt"/>
              </a:rPr>
              <a:t>V</a:t>
            </a:r>
            <a:r>
              <a:rPr lang="vi-VN" sz="3200" baseline="-25000" smtClean="0">
                <a:solidFill>
                  <a:srgbClr val="002060"/>
                </a:solidFill>
                <a:latin typeface="+mj-lt"/>
              </a:rPr>
              <a:t>o</a:t>
            </a:r>
            <a:r>
              <a:rPr lang="vi-VN" sz="3200" smtClean="0">
                <a:solidFill>
                  <a:srgbClr val="002060"/>
                </a:solidFill>
                <a:latin typeface="+mj-lt"/>
              </a:rPr>
              <a:t> = 9.i</a:t>
            </a:r>
            <a:r>
              <a:rPr lang="vi-VN" sz="3200" baseline="-25000" smtClean="0">
                <a:solidFill>
                  <a:srgbClr val="002060"/>
                </a:solidFill>
                <a:latin typeface="+mj-lt"/>
              </a:rPr>
              <a:t>o</a:t>
            </a:r>
            <a:r>
              <a:rPr lang="vi-VN" sz="3200" smtClean="0">
                <a:solidFill>
                  <a:srgbClr val="002060"/>
                </a:solidFill>
                <a:latin typeface="+mj-lt"/>
              </a:rPr>
              <a:t> = 9x2 = 18(V) </a:t>
            </a:r>
            <a:endParaRPr lang="vi-VN" sz="320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 autoUpdateAnimBg="0"/>
      <p:bldP spid="17410" grpId="0" autoUpdateAnimBg="0"/>
      <p:bldP spid="6" grpId="0" autoUpdateAnimBg="0"/>
      <p:bldP spid="23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42876" y="714356"/>
            <a:ext cx="42862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2</a:t>
            </a: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42876" y="1285860"/>
            <a:ext cx="89297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 mạch điện như h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ì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vẽ sau: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C:\Users\ADMINI~1\AppData\Local\Temp\SNAGHTML2f8813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928802"/>
            <a:ext cx="6500858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42876" y="6201811"/>
            <a:ext cx="90011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Arial" pitchFamily="34" charset="0"/>
                <a:cs typeface="Times New Roman" pitchFamily="18" charset="0"/>
              </a:rPr>
              <a:t>Xác định giá trị dòng i</a:t>
            </a:r>
            <a:r>
              <a:rPr kumimoji="0" lang="vi-VN" sz="3200" b="1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Arial" pitchFamily="34" charset="0"/>
                <a:cs typeface="Times New Roman" pitchFamily="18" charset="0"/>
              </a:rPr>
              <a:t>a</a:t>
            </a:r>
            <a:r>
              <a:rPr kumimoji="0" lang="vi-VN" sz="32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Arial" pitchFamily="34" charset="0"/>
                <a:cs typeface="Times New Roman" pitchFamily="18" charset="0"/>
              </a:rPr>
              <a:t> , i</a:t>
            </a:r>
            <a:r>
              <a:rPr kumimoji="0" lang="vi-VN" sz="3200" b="1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Arial" pitchFamily="34" charset="0"/>
                <a:cs typeface="Times New Roman" pitchFamily="18" charset="0"/>
              </a:rPr>
              <a:t>b</a:t>
            </a:r>
            <a:r>
              <a:rPr kumimoji="0" lang="vi-VN" sz="32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Arial" pitchFamily="34" charset="0"/>
                <a:cs typeface="Times New Roman" pitchFamily="18" charset="0"/>
              </a:rPr>
              <a:t> trong mạch trên? </a:t>
            </a:r>
            <a:endParaRPr kumimoji="0" lang="vi-VN" sz="3200" b="1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27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642918"/>
            <a:ext cx="8358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Giải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" name="Rectangle 15"/>
          <p:cNvSpPr/>
          <p:nvPr/>
        </p:nvSpPr>
        <p:spPr>
          <a:xfrm>
            <a:off x="1714480" y="1357298"/>
            <a:ext cx="12957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 có: </a:t>
            </a:r>
            <a:endParaRPr lang="vi-VN" sz="32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4" name="Object 10"/>
          <p:cNvGraphicFramePr>
            <a:graphicFrameLocks noChangeAspect="1"/>
          </p:cNvGraphicFramePr>
          <p:nvPr/>
        </p:nvGraphicFramePr>
        <p:xfrm>
          <a:off x="2871380" y="1357298"/>
          <a:ext cx="4843892" cy="654334"/>
        </p:xfrm>
        <a:graphic>
          <a:graphicData uri="http://schemas.openxmlformats.org/presentationml/2006/ole">
            <p:oleObj spid="_x0000_s15370" name="Equation" r:id="rId3" imgW="1689100" imgH="228600" progId="Equation.3">
              <p:embed/>
            </p:oleObj>
          </a:graphicData>
        </a:graphic>
      </p:graphicFrame>
      <p:sp>
        <p:nvSpPr>
          <p:cNvPr id="15373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5372" name="Object 12"/>
          <p:cNvGraphicFramePr>
            <a:graphicFrameLocks noChangeAspect="1"/>
          </p:cNvGraphicFramePr>
          <p:nvPr/>
        </p:nvGraphicFramePr>
        <p:xfrm>
          <a:off x="2357422" y="2071678"/>
          <a:ext cx="3571900" cy="653562"/>
        </p:xfrm>
        <a:graphic>
          <a:graphicData uri="http://schemas.openxmlformats.org/presentationml/2006/ole">
            <p:oleObj spid="_x0000_s15372" name="Equation" r:id="rId4" imgW="1244600" imgH="228600" progId="Equation.3">
              <p:embed/>
            </p:oleObj>
          </a:graphicData>
        </a:graphic>
      </p:graphicFrame>
      <p:sp>
        <p:nvSpPr>
          <p:cNvPr id="21" name="Rectangle 20"/>
          <p:cNvSpPr/>
          <p:nvPr/>
        </p:nvSpPr>
        <p:spPr>
          <a:xfrm>
            <a:off x="6052779" y="2058407"/>
            <a:ext cx="662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(1)</a:t>
            </a:r>
            <a:endParaRPr lang="vi-VN" sz="32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14480" y="2844225"/>
            <a:ext cx="12957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 có: </a:t>
            </a:r>
            <a:endParaRPr lang="vi-VN" sz="32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75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5374" name="Object 14"/>
          <p:cNvGraphicFramePr>
            <a:graphicFrameLocks noChangeAspect="1"/>
          </p:cNvGraphicFramePr>
          <p:nvPr/>
        </p:nvGraphicFramePr>
        <p:xfrm>
          <a:off x="2928926" y="2857496"/>
          <a:ext cx="4759557" cy="642942"/>
        </p:xfrm>
        <a:graphic>
          <a:graphicData uri="http://schemas.openxmlformats.org/presentationml/2006/ole">
            <p:oleObj spid="_x0000_s15374" name="Equation" r:id="rId5" imgW="1701800" imgH="228600" progId="Equation.3">
              <p:embed/>
            </p:oleObj>
          </a:graphicData>
        </a:graphic>
      </p:graphicFrame>
      <p:sp>
        <p:nvSpPr>
          <p:cNvPr id="15377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5376" name="Object 16"/>
          <p:cNvGraphicFramePr>
            <a:graphicFrameLocks noChangeAspect="1"/>
          </p:cNvGraphicFramePr>
          <p:nvPr/>
        </p:nvGraphicFramePr>
        <p:xfrm>
          <a:off x="2500298" y="3643314"/>
          <a:ext cx="3580830" cy="642942"/>
        </p:xfrm>
        <a:graphic>
          <a:graphicData uri="http://schemas.openxmlformats.org/presentationml/2006/ole">
            <p:oleObj spid="_x0000_s15376" name="Equation" r:id="rId6" imgW="1270000" imgH="228600" progId="Equation.3">
              <p:embed/>
            </p:oleObj>
          </a:graphicData>
        </a:graphic>
      </p:graphicFrame>
      <p:sp>
        <p:nvSpPr>
          <p:cNvPr id="27" name="Rectangle 26"/>
          <p:cNvSpPr/>
          <p:nvPr/>
        </p:nvSpPr>
        <p:spPr>
          <a:xfrm>
            <a:off x="6124217" y="3558605"/>
            <a:ext cx="662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(2)</a:t>
            </a:r>
            <a:endParaRPr lang="vi-VN" sz="32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57158" y="4701613"/>
            <a:ext cx="38379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3200" smtClean="0">
                <a:solidFill>
                  <a:srgbClr val="002060"/>
                </a:solidFill>
                <a:latin typeface="+mj-lt"/>
              </a:rPr>
              <a:t>Giải hệ phương trình: </a:t>
            </a:r>
            <a:endParaRPr lang="vi-VN" sz="320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5379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5378" name="Object 18"/>
          <p:cNvGraphicFramePr>
            <a:graphicFrameLocks noChangeAspect="1"/>
          </p:cNvGraphicFramePr>
          <p:nvPr/>
        </p:nvGraphicFramePr>
        <p:xfrm>
          <a:off x="4108836" y="4357694"/>
          <a:ext cx="3202884" cy="1428760"/>
        </p:xfrm>
        <a:graphic>
          <a:graphicData uri="http://schemas.openxmlformats.org/presentationml/2006/ole">
            <p:oleObj spid="_x0000_s15378" name="Equation" r:id="rId7" imgW="1079032" imgH="482391" progId="Equation.3">
              <p:embed/>
            </p:oleObj>
          </a:graphicData>
        </a:graphic>
      </p:graphicFrame>
      <p:sp>
        <p:nvSpPr>
          <p:cNvPr id="15380" name="Rectangle 20"/>
          <p:cNvSpPr>
            <a:spLocks noChangeArrowheads="1"/>
          </p:cNvSpPr>
          <p:nvPr/>
        </p:nvSpPr>
        <p:spPr bwMode="auto">
          <a:xfrm>
            <a:off x="500098" y="592933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Ta tìm được: i</a:t>
            </a:r>
            <a:r>
              <a:rPr kumimoji="0" lang="fr-FR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a</a:t>
            </a: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= 6A; i</a:t>
            </a:r>
            <a:r>
              <a:rPr kumimoji="0" lang="fr-FR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b</a:t>
            </a: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= 1,5A</a:t>
            </a:r>
            <a:endParaRPr kumimoji="0" lang="fr-FR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21" grpId="0"/>
      <p:bldP spid="22" grpId="0"/>
      <p:bldP spid="27" grpId="0"/>
      <p:bldP spid="28" grpId="0"/>
      <p:bldP spid="1538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6" y="714356"/>
            <a:ext cx="42862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2876" y="1285860"/>
            <a:ext cx="89297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 mạch điện như h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ì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vẽ sau: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C:\Users\ADMINI~1\AppData\Local\Temp\SNAGHTMLffb2a0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785926"/>
            <a:ext cx="571504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71470" y="5002612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Biết E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1 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= 120V; E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3 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= 140V; I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1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= 10A; R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1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= R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2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= 4Ω; R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3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= 6Ω. Tìm điện áp V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AB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và dòng điện qua các nhánh I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2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và I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3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? Kết luận gì về dòng điện I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3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?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8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83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642918"/>
            <a:ext cx="8358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Giải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57290" y="1357298"/>
            <a:ext cx="12957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 có: </a:t>
            </a:r>
            <a:endParaRPr lang="vi-VN" sz="32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7345" name="Object 1"/>
          <p:cNvGraphicFramePr>
            <a:graphicFrameLocks noChangeAspect="1"/>
          </p:cNvGraphicFramePr>
          <p:nvPr/>
        </p:nvGraphicFramePr>
        <p:xfrm>
          <a:off x="2714612" y="1428736"/>
          <a:ext cx="2703982" cy="571504"/>
        </p:xfrm>
        <a:graphic>
          <a:graphicData uri="http://schemas.openxmlformats.org/presentationml/2006/ole">
            <p:oleObj spid="_x0000_s57345" name="Equation" r:id="rId3" imgW="1002865" imgH="215806" progId="Equation.3">
              <p:embed/>
            </p:oleObj>
          </a:graphicData>
        </a:graphic>
      </p:graphicFrame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7347" name="Object 3"/>
          <p:cNvGraphicFramePr>
            <a:graphicFrameLocks noChangeAspect="1"/>
          </p:cNvGraphicFramePr>
          <p:nvPr/>
        </p:nvGraphicFramePr>
        <p:xfrm>
          <a:off x="1500166" y="2214554"/>
          <a:ext cx="6713040" cy="571504"/>
        </p:xfrm>
        <a:graphic>
          <a:graphicData uri="http://schemas.openxmlformats.org/presentationml/2006/ole">
            <p:oleObj spid="_x0000_s57347" name="Equation" r:id="rId4" imgW="2501900" imgH="215900" progId="Equation.3">
              <p:embed/>
            </p:oleObj>
          </a:graphicData>
        </a:graphic>
      </p:graphicFrame>
      <p:sp>
        <p:nvSpPr>
          <p:cNvPr id="8" name="Rectangle 7"/>
          <p:cNvSpPr/>
          <p:nvPr/>
        </p:nvSpPr>
        <p:spPr>
          <a:xfrm>
            <a:off x="1285852" y="3000372"/>
            <a:ext cx="24978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Dòng điện I</a:t>
            </a:r>
            <a:r>
              <a:rPr lang="fr-FR" sz="3200" baseline="-250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3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endParaRPr lang="vi-VN" sz="32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7349" name="Object 5"/>
          <p:cNvGraphicFramePr>
            <a:graphicFrameLocks noChangeAspect="1"/>
          </p:cNvGraphicFramePr>
          <p:nvPr/>
        </p:nvGraphicFramePr>
        <p:xfrm>
          <a:off x="3929058" y="2928934"/>
          <a:ext cx="2847091" cy="928694"/>
        </p:xfrm>
        <a:graphic>
          <a:graphicData uri="http://schemas.openxmlformats.org/presentationml/2006/ole">
            <p:oleObj spid="_x0000_s57349" name="Equation" r:id="rId5" imgW="1333500" imgH="431800" progId="Equation.3">
              <p:embed/>
            </p:oleObj>
          </a:graphicData>
        </a:graphic>
      </p:graphicFrame>
      <p:sp>
        <p:nvSpPr>
          <p:cNvPr id="11" name="Rectangle 10"/>
          <p:cNvSpPr/>
          <p:nvPr/>
        </p:nvSpPr>
        <p:spPr>
          <a:xfrm>
            <a:off x="1500166" y="4058671"/>
            <a:ext cx="12957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 có: </a:t>
            </a:r>
            <a:endParaRPr lang="vi-VN" sz="32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7351" name="Object 7"/>
          <p:cNvGraphicFramePr>
            <a:graphicFrameLocks noChangeAspect="1"/>
          </p:cNvGraphicFramePr>
          <p:nvPr/>
        </p:nvGraphicFramePr>
        <p:xfrm>
          <a:off x="3071802" y="4071942"/>
          <a:ext cx="2817832" cy="571504"/>
        </p:xfrm>
        <a:graphic>
          <a:graphicData uri="http://schemas.openxmlformats.org/presentationml/2006/ole">
            <p:oleObj spid="_x0000_s57351" name="Equation" r:id="rId6" imgW="1130300" imgH="228600" progId="Equation.3">
              <p:embed/>
            </p:oleObj>
          </a:graphicData>
        </a:graphic>
      </p:graphicFrame>
      <p:sp>
        <p:nvSpPr>
          <p:cNvPr id="5735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7353" name="Object 9"/>
          <p:cNvGraphicFramePr>
            <a:graphicFrameLocks noChangeAspect="1"/>
          </p:cNvGraphicFramePr>
          <p:nvPr/>
        </p:nvGraphicFramePr>
        <p:xfrm>
          <a:off x="2143108" y="4786322"/>
          <a:ext cx="4846834" cy="928694"/>
        </p:xfrm>
        <a:graphic>
          <a:graphicData uri="http://schemas.openxmlformats.org/presentationml/2006/ole">
            <p:oleObj spid="_x0000_s57353" name="Equation" r:id="rId7" imgW="2273300" imgH="431800" progId="Equation.3">
              <p:embed/>
            </p:oleObj>
          </a:graphicData>
        </a:graphic>
      </p:graphicFrame>
      <p:sp>
        <p:nvSpPr>
          <p:cNvPr id="57355" name="Rectangle 11"/>
          <p:cNvSpPr>
            <a:spLocks noChangeArrowheads="1"/>
          </p:cNvSpPr>
          <p:nvPr/>
        </p:nvSpPr>
        <p:spPr bwMode="auto">
          <a:xfrm>
            <a:off x="142844" y="5715016"/>
            <a:ext cx="88583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1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Kết luận</a:t>
            </a:r>
            <a:r>
              <a:rPr kumimoji="0" lang="en-US" sz="3200" b="1" i="1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: dòng điện I</a:t>
            </a:r>
            <a:r>
              <a:rPr kumimoji="0" lang="en-US" sz="3200" b="1" i="1" u="none" strike="noStrike" cap="none" normalizeH="0" baseline="-3000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3</a:t>
            </a:r>
            <a:r>
              <a:rPr kumimoji="0" lang="en-US" sz="3200" b="1" i="1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thực tế có chiều ngược lại so với sơ đồ.</a:t>
            </a:r>
            <a:endParaRPr kumimoji="0" lang="en-US" sz="3200" b="1" i="1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7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5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11" grpId="0"/>
      <p:bldP spid="573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42876" y="714356"/>
            <a:ext cx="42862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42876" y="1285860"/>
            <a:ext cx="89297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 mạch điện như h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ì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vẽ sau: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C:\Users\ADMINI~1\AppData\Local\Temp\SNAGHTMLfcc584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785926"/>
            <a:ext cx="6072229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71406" y="5715016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Áp dụng phương trình điện thế nút , x</a:t>
            </a:r>
            <a:r>
              <a:rPr kumimoji="0" lang="vi-VN" sz="32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ác định điện áp V</a:t>
            </a:r>
            <a:r>
              <a:rPr kumimoji="0" lang="vi-VN" sz="3200" b="1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vi-VN" sz="32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và V</a:t>
            </a:r>
            <a:r>
              <a:rPr kumimoji="0" lang="vi-VN" sz="3200" b="1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vi-VN" sz="32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của mạch trên?</a:t>
            </a:r>
            <a:endParaRPr kumimoji="0" lang="en-US" sz="3200" b="1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68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642918"/>
            <a:ext cx="8358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Giải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78906" y="1201151"/>
            <a:ext cx="56220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Chọn nút c làm chuẩn (V</a:t>
            </a:r>
            <a:r>
              <a:rPr lang="en-US" sz="3200" baseline="-2500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= 0V)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142976" y="1785926"/>
            <a:ext cx="70723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Áp dụng định luật Kirchhoff 1 tại nút </a:t>
            </a:r>
            <a:r>
              <a:rPr kumimoji="0" lang="en-US" sz="3200" b="0" i="0" u="none" strike="noStrike" cap="none" normalizeH="0" baseline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5841" name="Object 1"/>
          <p:cNvGraphicFramePr>
            <a:graphicFrameLocks noChangeAspect="1"/>
          </p:cNvGraphicFramePr>
          <p:nvPr/>
        </p:nvGraphicFramePr>
        <p:xfrm>
          <a:off x="3286116" y="2357430"/>
          <a:ext cx="2048779" cy="642942"/>
        </p:xfrm>
        <a:graphic>
          <a:graphicData uri="http://schemas.openxmlformats.org/presentationml/2006/ole">
            <p:oleObj spid="_x0000_s59394" name="Equation" r:id="rId3" imgW="672808" imgH="215806" progId="Equation.3">
              <p:embed/>
            </p:oleObj>
          </a:graphicData>
        </a:graphic>
      </p:graphicFrame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5843" name="Object 3"/>
          <p:cNvGraphicFramePr>
            <a:graphicFrameLocks noChangeAspect="1"/>
          </p:cNvGraphicFramePr>
          <p:nvPr/>
        </p:nvGraphicFramePr>
        <p:xfrm>
          <a:off x="3000364" y="3071810"/>
          <a:ext cx="2608916" cy="785818"/>
        </p:xfrm>
        <a:graphic>
          <a:graphicData uri="http://schemas.openxmlformats.org/presentationml/2006/ole">
            <p:oleObj spid="_x0000_s59395" name="Equation" r:id="rId4" imgW="1320227" imgH="393529" progId="Equation.3">
              <p:embed/>
            </p:oleObj>
          </a:graphicData>
        </a:graphic>
      </p:graphicFrame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5845" name="Object 5"/>
          <p:cNvGraphicFramePr>
            <a:graphicFrameLocks noChangeAspect="1"/>
          </p:cNvGraphicFramePr>
          <p:nvPr/>
        </p:nvGraphicFramePr>
        <p:xfrm>
          <a:off x="3071802" y="3857628"/>
          <a:ext cx="2611456" cy="571504"/>
        </p:xfrm>
        <a:graphic>
          <a:graphicData uri="http://schemas.openxmlformats.org/presentationml/2006/ole">
            <p:oleObj spid="_x0000_s59396" name="Equation" r:id="rId5" imgW="1040948" imgH="228501" progId="Equation.3">
              <p:embed/>
            </p:oleObj>
          </a:graphicData>
        </a:graphic>
      </p:graphicFrame>
      <p:sp>
        <p:nvSpPr>
          <p:cNvPr id="11" name="Rectangle 10"/>
          <p:cNvSpPr/>
          <p:nvPr/>
        </p:nvSpPr>
        <p:spPr>
          <a:xfrm>
            <a:off x="5786446" y="3772919"/>
            <a:ext cx="662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(1)</a:t>
            </a:r>
            <a:endParaRPr lang="vi-VN" sz="32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071538" y="4344423"/>
            <a:ext cx="70723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Áp dụng định luật Kirchhoff 1 tại nút </a:t>
            </a:r>
            <a:r>
              <a:rPr lang="en-US" sz="320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5847" name="Object 7"/>
          <p:cNvGraphicFramePr>
            <a:graphicFrameLocks noChangeAspect="1"/>
          </p:cNvGraphicFramePr>
          <p:nvPr/>
        </p:nvGraphicFramePr>
        <p:xfrm>
          <a:off x="3143240" y="4929198"/>
          <a:ext cx="2402103" cy="642942"/>
        </p:xfrm>
        <a:graphic>
          <a:graphicData uri="http://schemas.openxmlformats.org/presentationml/2006/ole">
            <p:oleObj spid="_x0000_s59397" name="Equation" r:id="rId6" imgW="850900" imgH="228600" progId="Equation.3">
              <p:embed/>
            </p:oleObj>
          </a:graphicData>
        </a:graphic>
      </p:graphicFrame>
      <p:sp>
        <p:nvSpPr>
          <p:cNvPr id="3585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5849" name="Object 9"/>
          <p:cNvGraphicFramePr>
            <a:graphicFrameLocks noChangeAspect="1"/>
          </p:cNvGraphicFramePr>
          <p:nvPr/>
        </p:nvGraphicFramePr>
        <p:xfrm>
          <a:off x="2714612" y="5715016"/>
          <a:ext cx="3439883" cy="928694"/>
        </p:xfrm>
        <a:graphic>
          <a:graphicData uri="http://schemas.openxmlformats.org/presentationml/2006/ole">
            <p:oleObj spid="_x0000_s59398" name="Equation" r:id="rId7" imgW="1473200" imgH="393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4817" name="Object 1"/>
          <p:cNvGraphicFramePr>
            <a:graphicFrameLocks noChangeAspect="1"/>
          </p:cNvGraphicFramePr>
          <p:nvPr/>
        </p:nvGraphicFramePr>
        <p:xfrm>
          <a:off x="2285984" y="1142984"/>
          <a:ext cx="3048022" cy="571504"/>
        </p:xfrm>
        <a:graphic>
          <a:graphicData uri="http://schemas.openxmlformats.org/presentationml/2006/ole">
            <p:oleObj spid="_x0000_s60418" name="Equation" r:id="rId3" imgW="1219200" imgH="228600" progId="Equation.3">
              <p:embed/>
            </p:oleObj>
          </a:graphicData>
        </a:graphic>
      </p:graphicFrame>
      <p:sp>
        <p:nvSpPr>
          <p:cNvPr id="4" name="Rectangle 3"/>
          <p:cNvSpPr/>
          <p:nvPr/>
        </p:nvSpPr>
        <p:spPr>
          <a:xfrm>
            <a:off x="5338399" y="1071546"/>
            <a:ext cx="662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(2)</a:t>
            </a:r>
            <a:endParaRPr lang="vi-VN" sz="32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42908" y="1923154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Giải (1) và (2) ta tìm được :  V</a:t>
            </a:r>
            <a:r>
              <a:rPr kumimoji="0" lang="fr-FR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V</a:t>
            </a:r>
            <a:r>
              <a:rPr kumimoji="0" lang="fr-FR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33,8V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V</a:t>
            </a:r>
            <a:r>
              <a:rPr kumimoji="0" lang="fr-FR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V</a:t>
            </a:r>
            <a:r>
              <a:rPr kumimoji="0" lang="fr-FR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21,3V</a:t>
            </a:r>
            <a:endParaRPr kumimoji="0" lang="fr-FR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48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42876" y="714356"/>
            <a:ext cx="42862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lang="en-US" sz="3200" b="1" u="sng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</a:t>
            </a: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500034" y="1357298"/>
            <a:ext cx="89297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Thực hiện các phép tính sau:</a:t>
            </a:r>
            <a:endParaRPr kumimoji="0" lang="fr-FR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785786" y="2000240"/>
            <a:ext cx="757239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Z</a:t>
            </a:r>
            <a:r>
              <a:rPr kumimoji="0" lang="en-US" sz="36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1</a:t>
            </a:r>
            <a:r>
              <a:rPr kumimoji="0" lang="en-US" sz="36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= (4+j7) + (-</a:t>
            </a:r>
            <a:r>
              <a:rPr kumimoji="0" lang="en-US" sz="36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2-j5</a:t>
            </a:r>
            <a:r>
              <a:rPr kumimoji="0" lang="en-US" sz="36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</a:t>
            </a:r>
            <a:r>
              <a:rPr kumimoji="0" lang="en-US" sz="36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Z</a:t>
            </a:r>
            <a:r>
              <a:rPr kumimoji="0" lang="en-US" sz="36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2</a:t>
            </a:r>
            <a:r>
              <a:rPr kumimoji="0" lang="en-US" sz="36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= (-5+j6) </a:t>
            </a:r>
            <a:r>
              <a:rPr kumimoji="0" lang="en-US" sz="36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Arial"/>
                <a:ea typeface="Arial" pitchFamily="34" charset="0"/>
                <a:cs typeface="Times New Roman" pitchFamily="18" charset="0"/>
              </a:rPr>
              <a:t>–</a:t>
            </a:r>
            <a:r>
              <a:rPr kumimoji="0" lang="en-US" sz="36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(7+j)</a:t>
            </a:r>
            <a:endParaRPr kumimoji="0" lang="vi-VN" sz="36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Z</a:t>
            </a:r>
            <a:r>
              <a:rPr kumimoji="0" lang="en-US" sz="36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3</a:t>
            </a:r>
            <a:r>
              <a:rPr kumimoji="0" lang="en-US" sz="36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= (8-j3)(4+j5)</a:t>
            </a:r>
            <a:endParaRPr kumimoji="0" lang="en-US" sz="36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6323" name="Object 3"/>
          <p:cNvGraphicFramePr>
            <a:graphicFrameLocks noChangeAspect="1"/>
          </p:cNvGraphicFramePr>
          <p:nvPr/>
        </p:nvGraphicFramePr>
        <p:xfrm>
          <a:off x="1071538" y="3714752"/>
          <a:ext cx="5715040" cy="930904"/>
        </p:xfrm>
        <a:graphic>
          <a:graphicData uri="http://schemas.openxmlformats.org/presentationml/2006/ole">
            <p:oleObj spid="_x0000_s56323" name="Equation" r:id="rId3" imgW="1536033" imgH="253890" progId="Equation.3">
              <p:embed/>
            </p:oleObj>
          </a:graphicData>
        </a:graphic>
      </p:graphicFrame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6325" name="Object 5"/>
          <p:cNvGraphicFramePr>
            <a:graphicFrameLocks noChangeAspect="1"/>
          </p:cNvGraphicFramePr>
          <p:nvPr/>
        </p:nvGraphicFramePr>
        <p:xfrm>
          <a:off x="1571604" y="4857759"/>
          <a:ext cx="2286016" cy="1202497"/>
        </p:xfrm>
        <a:graphic>
          <a:graphicData uri="http://schemas.openxmlformats.org/presentationml/2006/ole">
            <p:oleObj spid="_x0000_s56325" name="Equation" r:id="rId4" imgW="850531" imgH="444307" progId="Equation.3">
              <p:embed/>
            </p:oleObj>
          </a:graphicData>
        </a:graphic>
      </p:graphicFrame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0" y="449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6" y="714356"/>
            <a:ext cx="42862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</a:t>
            </a: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71406" y="1285860"/>
            <a:ext cx="892975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vi-VN" sz="320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Định nghĩa nguồn áp 3 pha cân bằng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Trình 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bày các biểu thức của nguồn áp 3 pha cân bằng thứ tự thuận?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272721"/>
            <a:ext cx="8358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Giải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470" y="4852112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smtClean="0">
                <a:solidFill>
                  <a:srgbClr val="002060"/>
                </a:solidFill>
                <a:latin typeface="Times New Roman"/>
                <a:ea typeface="Times New Roman"/>
              </a:rPr>
              <a:t>- Các biểu thức của nguồn áp ba pha cân bằng thứ tự thuận:</a:t>
            </a:r>
            <a:endParaRPr lang="vi-VN" sz="320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47106" name="Object 2"/>
          <p:cNvGraphicFramePr>
            <a:graphicFrameLocks noChangeAspect="1"/>
          </p:cNvGraphicFramePr>
          <p:nvPr/>
        </p:nvGraphicFramePr>
        <p:xfrm>
          <a:off x="2285984" y="5643578"/>
          <a:ext cx="4810903" cy="883072"/>
        </p:xfrm>
        <a:graphic>
          <a:graphicData uri="http://schemas.openxmlformats.org/presentationml/2006/ole">
            <p:oleObj spid="_x0000_s47106" name="Equation" r:id="rId3" imgW="1371600" imgH="254000" progId="Equation.3">
              <p:embed/>
            </p:oleObj>
          </a:graphicData>
        </a:graphic>
      </p:graphicFrame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71438" y="2786058"/>
            <a:ext cx="900115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 Nguồn áp ba pha cân bằng (hay nguồn áp ba pha đối xứng) là tập hợp bao gồm 3 nguồn áp xoay chiều hình sin cùng biên độ, cùng tần số, lệch pha thời gian từng đôi 120</a:t>
            </a:r>
            <a:r>
              <a:rPr kumimoji="0" lang="vi-VN" sz="3200" b="0" i="0" u="none" strike="noStrike" cap="none" normalizeH="0" baseline="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0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.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subSp spid="_x0000_s47106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7106">
                                            <p:subSp spid="_x0000_s47106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47105" grpId="0" autoUpdateAnimBg="0"/>
      <p:bldP spid="6" grpId="0" autoUpdateAnimBg="0"/>
      <p:bldP spid="8" grpId="0" autoUpdateAnimBg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466" name="Object 2"/>
          <p:cNvGraphicFramePr>
            <a:graphicFrameLocks noChangeAspect="1"/>
          </p:cNvGraphicFramePr>
          <p:nvPr/>
        </p:nvGraphicFramePr>
        <p:xfrm>
          <a:off x="1402746" y="2285992"/>
          <a:ext cx="6526840" cy="928694"/>
        </p:xfrm>
        <a:graphic>
          <a:graphicData uri="http://schemas.openxmlformats.org/presentationml/2006/ole">
            <p:oleObj spid="_x0000_s62466" name="Equation" r:id="rId3" imgW="1765300" imgH="254000" progId="Equation.3">
              <p:embed/>
            </p:oleObj>
          </a:graphicData>
        </a:graphic>
      </p:graphicFrame>
      <p:graphicFrame>
        <p:nvGraphicFramePr>
          <p:cNvPr id="62467" name="Object 3"/>
          <p:cNvGraphicFramePr>
            <a:graphicFrameLocks noChangeAspect="1"/>
          </p:cNvGraphicFramePr>
          <p:nvPr/>
        </p:nvGraphicFramePr>
        <p:xfrm>
          <a:off x="1428728" y="1142984"/>
          <a:ext cx="6473361" cy="928694"/>
        </p:xfrm>
        <a:graphic>
          <a:graphicData uri="http://schemas.openxmlformats.org/presentationml/2006/ole">
            <p:oleObj spid="_x0000_s62467" name="Equation" r:id="rId4" imgW="1752600" imgH="254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6" y="714356"/>
            <a:ext cx="42862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Câu </a:t>
            </a: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</a:t>
            </a: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272721"/>
            <a:ext cx="8358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Giải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438" y="4929198"/>
            <a:ext cx="89297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smtClean="0">
                <a:solidFill>
                  <a:srgbClr val="002060"/>
                </a:solidFill>
                <a:latin typeface="Times New Roman"/>
                <a:ea typeface="Times New Roman"/>
              </a:rPr>
              <a:t>- Các biểu thức của nguồn áp ba pha cân bằng thứ tự nghịch:</a:t>
            </a:r>
            <a:endParaRPr lang="vi-VN" sz="320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47106" name="Object 2"/>
          <p:cNvGraphicFramePr>
            <a:graphicFrameLocks noChangeAspect="1"/>
          </p:cNvGraphicFramePr>
          <p:nvPr/>
        </p:nvGraphicFramePr>
        <p:xfrm>
          <a:off x="1857356" y="5786454"/>
          <a:ext cx="5448636" cy="1000132"/>
        </p:xfrm>
        <a:graphic>
          <a:graphicData uri="http://schemas.openxmlformats.org/presentationml/2006/ole">
            <p:oleObj spid="_x0000_s48130" name="Equation" r:id="rId3" imgW="1371600" imgH="254000" progId="Equation.3">
              <p:embed/>
            </p:oleObj>
          </a:graphicData>
        </a:graphic>
      </p:graphicFrame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0" y="1214422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vi-VN" sz="320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Định nghĩa nguồn áp 3 pha cân bằng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Trình 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bày các biểu thức của nguồn áp 3 pha cân bằng thứ tự </a:t>
            </a:r>
            <a:r>
              <a:rPr lang="vi-VN" sz="320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nghịch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71438" y="2867095"/>
            <a:ext cx="900115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 Nguồn áp ba pha cân bằng (hay nguồn áp ba pha đối xứng) là tập hợp bao gồm 3 nguồn áp xoay chiều hình sin cùng biên độ, cùng tần số, lệch pha thời gian từng đôi 120</a:t>
            </a:r>
            <a:r>
              <a:rPr kumimoji="0" lang="vi-VN" sz="3200" b="0" i="0" u="none" strike="noStrike" cap="none" normalizeH="0" baseline="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0</a:t>
            </a:r>
            <a:r>
              <a:rPr kumimoji="0" lang="vi-VN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.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2" grpId="0" autoUpdateAnimBg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490" name="Object 2"/>
          <p:cNvGraphicFramePr>
            <a:graphicFrameLocks noChangeAspect="1"/>
          </p:cNvGraphicFramePr>
          <p:nvPr/>
        </p:nvGraphicFramePr>
        <p:xfrm>
          <a:off x="1428728" y="2928934"/>
          <a:ext cx="7026811" cy="1000126"/>
        </p:xfrm>
        <a:graphic>
          <a:graphicData uri="http://schemas.openxmlformats.org/presentationml/2006/ole">
            <p:oleObj spid="_x0000_s63490" name="Equation" r:id="rId3" imgW="1765080" imgH="253800" progId="Equation.3">
              <p:embed/>
            </p:oleObj>
          </a:graphicData>
        </a:graphic>
      </p:graphicFrame>
      <p:graphicFrame>
        <p:nvGraphicFramePr>
          <p:cNvPr id="63491" name="Object 3"/>
          <p:cNvGraphicFramePr>
            <a:graphicFrameLocks noChangeAspect="1"/>
          </p:cNvGraphicFramePr>
          <p:nvPr/>
        </p:nvGraphicFramePr>
        <p:xfrm>
          <a:off x="1357290" y="1571612"/>
          <a:ext cx="6476781" cy="928694"/>
        </p:xfrm>
        <a:graphic>
          <a:graphicData uri="http://schemas.openxmlformats.org/presentationml/2006/ole">
            <p:oleObj spid="_x0000_s63491" name="Equation" r:id="rId4" imgW="175248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499</Words>
  <Application>Microsoft Office PowerPoint</Application>
  <PresentationFormat>On-screen Show (4:3)</PresentationFormat>
  <Paragraphs>52</Paragraphs>
  <Slides>15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Office Theme</vt:lpstr>
      <vt:lpstr>Equation</vt:lpstr>
      <vt:lpstr>Microsoft Equation 3.0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Truong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Administrator</cp:lastModifiedBy>
  <cp:revision>23</cp:revision>
  <dcterms:created xsi:type="dcterms:W3CDTF">2021-02-21T13:48:14Z</dcterms:created>
  <dcterms:modified xsi:type="dcterms:W3CDTF">2021-05-31T16:07:58Z</dcterms:modified>
</cp:coreProperties>
</file>