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6"/>
  </p:notesMasterIdLst>
  <p:sldIdLst>
    <p:sldId id="256" r:id="rId2"/>
    <p:sldId id="258" r:id="rId3"/>
    <p:sldId id="264" r:id="rId4"/>
    <p:sldId id="304" r:id="rId5"/>
    <p:sldId id="309" r:id="rId6"/>
    <p:sldId id="308" r:id="rId7"/>
    <p:sldId id="274" r:id="rId8"/>
    <p:sldId id="277" r:id="rId9"/>
    <p:sldId id="276" r:id="rId10"/>
    <p:sldId id="278" r:id="rId11"/>
    <p:sldId id="286" r:id="rId12"/>
    <p:sldId id="285" r:id="rId13"/>
    <p:sldId id="280" r:id="rId14"/>
    <p:sldId id="288" r:id="rId15"/>
    <p:sldId id="287" r:id="rId16"/>
    <p:sldId id="275" r:id="rId17"/>
    <p:sldId id="290" r:id="rId18"/>
    <p:sldId id="291" r:id="rId19"/>
    <p:sldId id="289" r:id="rId20"/>
    <p:sldId id="310" r:id="rId21"/>
    <p:sldId id="312" r:id="rId22"/>
    <p:sldId id="311" r:id="rId23"/>
    <p:sldId id="292" r:id="rId24"/>
    <p:sldId id="279" r:id="rId25"/>
    <p:sldId id="293" r:id="rId26"/>
    <p:sldId id="281" r:id="rId27"/>
    <p:sldId id="294" r:id="rId28"/>
    <p:sldId id="296" r:id="rId29"/>
    <p:sldId id="295" r:id="rId30"/>
    <p:sldId id="259" r:id="rId31"/>
    <p:sldId id="313" r:id="rId32"/>
    <p:sldId id="265" r:id="rId33"/>
    <p:sldId id="314" r:id="rId34"/>
    <p:sldId id="297" r:id="rId35"/>
    <p:sldId id="298" r:id="rId36"/>
    <p:sldId id="299" r:id="rId37"/>
    <p:sldId id="300" r:id="rId38"/>
    <p:sldId id="301" r:id="rId39"/>
    <p:sldId id="302" r:id="rId40"/>
    <p:sldId id="303" r:id="rId41"/>
    <p:sldId id="267" r:id="rId42"/>
    <p:sldId id="315" r:id="rId43"/>
    <p:sldId id="266" r:id="rId44"/>
    <p:sldId id="269" r:id="rId45"/>
    <p:sldId id="268" r:id="rId46"/>
    <p:sldId id="270" r:id="rId47"/>
    <p:sldId id="316" r:id="rId48"/>
    <p:sldId id="317" r:id="rId49"/>
    <p:sldId id="318" r:id="rId50"/>
    <p:sldId id="321" r:id="rId51"/>
    <p:sldId id="325" r:id="rId52"/>
    <p:sldId id="322" r:id="rId53"/>
    <p:sldId id="323" r:id="rId54"/>
    <p:sldId id="320" r:id="rId55"/>
    <p:sldId id="324" r:id="rId56"/>
    <p:sldId id="326" r:id="rId57"/>
    <p:sldId id="327" r:id="rId58"/>
    <p:sldId id="328" r:id="rId59"/>
    <p:sldId id="329" r:id="rId60"/>
    <p:sldId id="330" r:id="rId61"/>
    <p:sldId id="331" r:id="rId62"/>
    <p:sldId id="332" r:id="rId63"/>
    <p:sldId id="271" r:id="rId64"/>
    <p:sldId id="272" r:id="rId65"/>
    <p:sldId id="333" r:id="rId66"/>
    <p:sldId id="334" r:id="rId67"/>
    <p:sldId id="335" r:id="rId68"/>
    <p:sldId id="336" r:id="rId69"/>
    <p:sldId id="337" r:id="rId70"/>
    <p:sldId id="273" r:id="rId71"/>
    <p:sldId id="338" r:id="rId72"/>
    <p:sldId id="339" r:id="rId73"/>
    <p:sldId id="340" r:id="rId74"/>
    <p:sldId id="341"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60" autoAdjust="0"/>
    <p:restoredTop sz="94660"/>
  </p:normalViewPr>
  <p:slideViewPr>
    <p:cSldViewPr>
      <p:cViewPr>
        <p:scale>
          <a:sx n="64" d="100"/>
          <a:sy n="64" d="100"/>
        </p:scale>
        <p:origin x="-1212" y="-19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CC4C75-EF18-43F0-A78A-5DA318635536}" type="datetimeFigureOut">
              <a:rPr lang="en-US" smtClean="0"/>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7EB6BB-07BC-4873-8C0C-93C6F0E320F7}" type="slidenum">
              <a:rPr lang="en-US" smtClean="0"/>
              <a:t>‹#›</a:t>
            </a:fld>
            <a:endParaRPr lang="en-US"/>
          </a:p>
        </p:txBody>
      </p:sp>
    </p:spTree>
    <p:extLst>
      <p:ext uri="{BB962C8B-B14F-4D97-AF65-F5344CB8AC3E}">
        <p14:creationId xmlns:p14="http://schemas.microsoft.com/office/powerpoint/2010/main" val="2831079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5A6DED51-78F5-46AC-A9DD-1D264BD6A4C9}"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5A6DED51-78F5-46AC-A9DD-1D264BD6A4C9}" type="datetimeFigureOut">
              <a:rPr lang="en-US" smtClean="0"/>
              <a:t>6/12/2021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A6DED51-78F5-46AC-A9DD-1D264BD6A4C9}" type="datetimeFigureOut">
              <a:rPr lang="en-US" smtClean="0"/>
              <a:t>6/12/2021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6DED51-78F5-46AC-A9DD-1D264BD6A4C9}" type="datetimeFigureOut">
              <a:rPr lang="en-US" smtClean="0"/>
              <a:t>6/12/2021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6DED51-78F5-46AC-A9DD-1D264BD6A4C9}"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6DED51-78F5-46AC-A9DD-1D264BD6A4C9}" type="datetimeFigureOut">
              <a:rPr lang="en-US" smtClean="0"/>
              <a:t>6/12/2021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6DED51-78F5-46AC-A9DD-1D264BD6A4C9}" type="datetimeFigureOut">
              <a:rPr lang="en-US" smtClean="0"/>
              <a:t>6/12/2021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BC8ABA-9496-410A-B4B4-4FD87EA00B6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5A6DED51-78F5-46AC-A9DD-1D264BD6A4C9}" type="datetimeFigureOut">
              <a:rPr lang="en-US" smtClean="0"/>
              <a:t>6/12/2021</a:t>
            </a:fld>
            <a:endParaRPr lang="en-US"/>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US"/>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2ABC8ABA-9496-410A-B4B4-4FD87EA00B6F}"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5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5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5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5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6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0"/>
            <a:ext cx="4950114" cy="166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133600"/>
            <a:ext cx="8577263" cy="260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87168"/>
            <a:ext cx="5260975" cy="104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4450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771329"/>
            <a:ext cx="8424936" cy="2681729"/>
          </a:xfrm>
        </p:spPr>
        <p:txBody>
          <a:bodyPr/>
          <a:lstStyle/>
          <a:p>
            <a:r>
              <a:rPr lang="en-US" b="1" dirty="0" err="1">
                <a:latin typeface="Arial" pitchFamily="34" charset="0"/>
                <a:cs typeface="Arial" pitchFamily="34" charset="0"/>
              </a:rPr>
              <a:t>Bài</a:t>
            </a:r>
            <a:r>
              <a:rPr lang="en-US" b="1" dirty="0">
                <a:latin typeface="Arial" pitchFamily="34" charset="0"/>
                <a:cs typeface="Arial" pitchFamily="34" charset="0"/>
              </a:rPr>
              <a:t> </a:t>
            </a:r>
            <a:r>
              <a:rPr lang="en-US" b="1" dirty="0" smtClean="0">
                <a:latin typeface="Arial" pitchFamily="34" charset="0"/>
                <a:cs typeface="Arial" pitchFamily="34" charset="0"/>
              </a:rPr>
              <a:t>1</a:t>
            </a:r>
            <a:br>
              <a:rPr lang="en-US" b="1" dirty="0" smtClean="0">
                <a:latin typeface="Arial" pitchFamily="34" charset="0"/>
                <a:cs typeface="Arial" pitchFamily="34" charset="0"/>
              </a:rPr>
            </a:br>
            <a:r>
              <a:rPr lang="en-US" b="1" dirty="0">
                <a:latin typeface="Arial" pitchFamily="34" charset="0"/>
                <a:cs typeface="Arial" pitchFamily="34" charset="0"/>
              </a:rPr>
              <a:t/>
            </a:r>
            <a:br>
              <a:rPr lang="en-US" b="1" dirty="0">
                <a:latin typeface="Arial" pitchFamily="34" charset="0"/>
                <a:cs typeface="Arial" pitchFamily="34" charset="0"/>
              </a:rPr>
            </a:br>
            <a:r>
              <a:rPr lang="en-US" sz="5400" b="1" dirty="0">
                <a:latin typeface="Arial" pitchFamily="34" charset="0"/>
                <a:cs typeface="Arial" pitchFamily="34" charset="0"/>
              </a:rPr>
              <a:t>KỸ THUẬT </a:t>
            </a:r>
            <a:r>
              <a:rPr lang="en-US" sz="5400" b="1" dirty="0" smtClean="0">
                <a:latin typeface="Arial" pitchFamily="34" charset="0"/>
                <a:cs typeface="Arial" pitchFamily="34" charset="0"/>
              </a:rPr>
              <a:t>CẮM HOA</a:t>
            </a:r>
            <a:br>
              <a:rPr lang="en-US" sz="5400" b="1" dirty="0" smtClean="0">
                <a:latin typeface="Arial" pitchFamily="34" charset="0"/>
                <a:cs typeface="Arial" pitchFamily="34" charset="0"/>
              </a:rPr>
            </a:br>
            <a:r>
              <a:rPr lang="en-US" b="1" dirty="0" smtClean="0">
                <a:latin typeface="Arial" pitchFamily="34" charset="0"/>
                <a:cs typeface="Arial" pitchFamily="34" charset="0"/>
              </a:rPr>
              <a:t> </a:t>
            </a:r>
            <a:br>
              <a:rPr lang="en-US" b="1" dirty="0" smtClean="0">
                <a:latin typeface="Arial" pitchFamily="34" charset="0"/>
                <a:cs typeface="Arial" pitchFamily="34" charset="0"/>
              </a:rPr>
            </a:br>
            <a:r>
              <a:rPr lang="en-US" b="1" dirty="0" smtClean="0">
                <a:latin typeface="Arial" pitchFamily="34" charset="0"/>
                <a:cs typeface="Arial" pitchFamily="34" charset="0"/>
              </a:rPr>
              <a:t>(</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1 </a:t>
            </a:r>
            <a:r>
              <a:rPr lang="en-US" b="1" dirty="0" smtClean="0">
                <a:latin typeface="Arial" pitchFamily="34" charset="0"/>
                <a:cs typeface="Arial" pitchFamily="34" charset="0"/>
                <a:sym typeface="Wingdings" pitchFamily="2" charset="2"/>
              </a:rPr>
              <a:t> </a:t>
            </a:r>
            <a:r>
              <a:rPr lang="en-US" b="1" dirty="0" smtClean="0">
                <a:latin typeface="Arial" pitchFamily="34" charset="0"/>
                <a:cs typeface="Arial" pitchFamily="34" charset="0"/>
              </a:rPr>
              <a:t>9)</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949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49849" y="620688"/>
            <a:ext cx="7694849" cy="5688632"/>
          </a:xfrm>
        </p:spPr>
        <p:txBody>
          <a:bodyPr/>
          <a:lstStyle/>
          <a:p>
            <a:pPr algn="ctr"/>
            <a:r>
              <a:rPr lang="en-US" b="1" dirty="0" err="1">
                <a:latin typeface="Arial" pitchFamily="34" charset="0"/>
                <a:cs typeface="Arial" pitchFamily="34" charset="0"/>
              </a:rPr>
              <a:t>Bài</a:t>
            </a:r>
            <a:r>
              <a:rPr lang="en-US" b="1" dirty="0">
                <a:latin typeface="Arial" pitchFamily="34" charset="0"/>
                <a:cs typeface="Arial" pitchFamily="34" charset="0"/>
              </a:rPr>
              <a:t> </a:t>
            </a:r>
            <a:r>
              <a:rPr lang="en-US" b="1" dirty="0" smtClean="0">
                <a:latin typeface="Arial" pitchFamily="34" charset="0"/>
                <a:cs typeface="Arial" pitchFamily="34" charset="0"/>
              </a:rPr>
              <a:t>1: KỸ </a:t>
            </a:r>
            <a:r>
              <a:rPr lang="en-US" b="1" dirty="0">
                <a:latin typeface="Arial" pitchFamily="34" charset="0"/>
                <a:cs typeface="Arial" pitchFamily="34" charset="0"/>
              </a:rPr>
              <a:t>THUẬT </a:t>
            </a:r>
            <a:r>
              <a:rPr lang="en-US" b="1" dirty="0" smtClean="0">
                <a:latin typeface="Arial" pitchFamily="34" charset="0"/>
                <a:cs typeface="Arial" pitchFamily="34" charset="0"/>
              </a:rPr>
              <a:t>CẮM HOA</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err="1" smtClean="0">
                <a:latin typeface="Arial" pitchFamily="34" charset="0"/>
                <a:cs typeface="Arial" pitchFamily="34" charset="0"/>
              </a:rPr>
              <a:t>Phần</a:t>
            </a:r>
            <a:r>
              <a:rPr lang="en-US" b="1" dirty="0" smtClean="0">
                <a:latin typeface="Arial" pitchFamily="34" charset="0"/>
                <a:cs typeface="Arial" pitchFamily="34" charset="0"/>
              </a:rPr>
              <a:t> 1</a:t>
            </a:r>
            <a:br>
              <a:rPr lang="en-US" b="1" dirty="0" smtClean="0">
                <a:latin typeface="Arial" pitchFamily="34" charset="0"/>
                <a:cs typeface="Arial" pitchFamily="34" charset="0"/>
              </a:rPr>
            </a:br>
            <a:r>
              <a:rPr lang="de-DE" sz="4400" b="1" dirty="0" smtClean="0"/>
              <a:t>Khái </a:t>
            </a:r>
            <a:r>
              <a:rPr lang="de-DE" sz="4400" b="1" dirty="0"/>
              <a:t>niệm, vai trò </a:t>
            </a:r>
            <a:r>
              <a:rPr lang="de-DE" sz="4400" b="1" dirty="0" smtClean="0"/>
              <a:t/>
            </a:r>
            <a:br>
              <a:rPr lang="de-DE" sz="4400" b="1" dirty="0" smtClean="0"/>
            </a:br>
            <a:r>
              <a:rPr lang="de-DE" sz="4400" b="1" dirty="0" smtClean="0"/>
              <a:t>và </a:t>
            </a:r>
            <a:r>
              <a:rPr lang="de-DE" sz="4400" b="1" dirty="0"/>
              <a:t>nguyên tắc cắm hoa</a:t>
            </a:r>
            <a:r>
              <a:rPr lang="en-US" sz="4400" dirty="0"/>
              <a:t/>
            </a:r>
            <a:br>
              <a:rPr lang="en-US" sz="4400" dirty="0"/>
            </a:br>
            <a:r>
              <a:rPr lang="en-US" b="1" dirty="0" err="1">
                <a:latin typeface="Arial" pitchFamily="34" charset="0"/>
                <a:cs typeface="Arial" pitchFamily="34" charset="0"/>
              </a:rPr>
              <a:t>phần</a:t>
            </a:r>
            <a:r>
              <a:rPr lang="en-US" b="1" dirty="0">
                <a:latin typeface="Arial" pitchFamily="34" charset="0"/>
                <a:cs typeface="Arial" pitchFamily="34" charset="0"/>
              </a:rPr>
              <a:t> </a:t>
            </a:r>
            <a:r>
              <a:rPr lang="en-US" b="1" dirty="0" smtClean="0">
                <a:latin typeface="Arial" pitchFamily="34" charset="0"/>
                <a:cs typeface="Arial" pitchFamily="34" charset="0"/>
              </a:rPr>
              <a:t>2</a:t>
            </a:r>
            <a:br>
              <a:rPr lang="en-US" b="1" dirty="0" smtClean="0">
                <a:latin typeface="Arial" pitchFamily="34" charset="0"/>
                <a:cs typeface="Arial" pitchFamily="34" charset="0"/>
              </a:rPr>
            </a:br>
            <a:r>
              <a:rPr lang="vi-VN" b="1" dirty="0">
                <a:latin typeface="Arial" pitchFamily="34" charset="0"/>
                <a:cs typeface="Arial" pitchFamily="34" charset="0"/>
              </a:rPr>
              <a:t>Dụng cụ và vật liệu thường dùng để cắm hoa</a:t>
            </a:r>
            <a:r>
              <a:rPr lang="en-US" b="1" dirty="0" smtClean="0">
                <a:latin typeface="Arial" pitchFamily="34" charset="0"/>
                <a:cs typeface="Arial" pitchFamily="34" charset="0"/>
              </a:rPr>
              <a:t/>
            </a:r>
            <a:br>
              <a:rPr lang="en-US" b="1" dirty="0" smtClean="0">
                <a:latin typeface="Arial" pitchFamily="34" charset="0"/>
                <a:cs typeface="Arial" pitchFamily="34" charset="0"/>
              </a:rPr>
            </a:br>
            <a:r>
              <a:rPr lang="en-US" b="1" dirty="0" smtClean="0">
                <a:latin typeface="Arial" pitchFamily="34" charset="0"/>
                <a:cs typeface="Arial" pitchFamily="34" charset="0"/>
              </a:rPr>
              <a:t> </a:t>
            </a:r>
            <a:br>
              <a:rPr lang="en-US" b="1" dirty="0" smtClean="0">
                <a:latin typeface="Arial" pitchFamily="34" charset="0"/>
                <a:cs typeface="Arial" pitchFamily="34" charset="0"/>
              </a:rPr>
            </a:br>
            <a:r>
              <a:rPr lang="en-US" b="1" dirty="0" smtClean="0">
                <a:latin typeface="Arial" pitchFamily="34" charset="0"/>
                <a:cs typeface="Arial" pitchFamily="34" charset="0"/>
              </a:rPr>
              <a:t> (</a:t>
            </a:r>
            <a:r>
              <a:rPr lang="en-US" b="1" dirty="0" err="1" smtClean="0">
                <a:latin typeface="Arial" pitchFamily="34" charset="0"/>
                <a:cs typeface="Arial" pitchFamily="34" charset="0"/>
              </a:rPr>
              <a:t>tiết</a:t>
            </a:r>
            <a:r>
              <a:rPr lang="en-US" b="1" dirty="0" smtClean="0">
                <a:latin typeface="Arial" pitchFamily="34" charset="0"/>
                <a:cs typeface="Arial" pitchFamily="34" charset="0"/>
              </a:rPr>
              <a:t> 1, 2, 3)</a:t>
            </a:r>
            <a:endParaRPr lang="en-US" b="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95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536186"/>
            <a:ext cx="7894373" cy="1179513"/>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1</a:t>
            </a:r>
            <a:r>
              <a:rPr lang="en-US" sz="3200" b="1" dirty="0" smtClean="0">
                <a:latin typeface="Arial" pitchFamily="34" charset="0"/>
                <a:cs typeface="Arial" pitchFamily="34" charset="0"/>
              </a:rPr>
              <a:t>/.</a:t>
            </a:r>
            <a:r>
              <a:rPr lang="de-DE" sz="3200" b="1" dirty="0">
                <a:latin typeface="Arial" pitchFamily="34" charset="0"/>
                <a:cs typeface="Arial" pitchFamily="34" charset="0"/>
              </a:rPr>
              <a:t> </a:t>
            </a:r>
            <a:r>
              <a:rPr lang="vi-VN" sz="3200" b="1" dirty="0">
                <a:latin typeface="Arial" pitchFamily="34" charset="0"/>
                <a:cs typeface="Arial" pitchFamily="34" charset="0"/>
              </a:rPr>
              <a:t>Nhận dạng gương mặt theo chiều </a:t>
            </a:r>
            <a:r>
              <a:rPr lang="vi-VN" sz="3200" b="1" dirty="0" smtClean="0">
                <a:latin typeface="Arial" pitchFamily="34" charset="0"/>
                <a:cs typeface="Arial" pitchFamily="34" charset="0"/>
              </a:rPr>
              <a:t>dài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chia</a:t>
            </a:r>
            <a:r>
              <a:rPr lang="en-US" sz="3200" b="1" dirty="0" smtClean="0">
                <a:latin typeface="Arial" pitchFamily="34" charset="0"/>
                <a:cs typeface="Arial" pitchFamily="34" charset="0"/>
              </a:rPr>
              <a:t> g</a:t>
            </a:r>
            <a:r>
              <a:rPr lang="vi-VN" sz="3200" b="1" dirty="0" smtClean="0">
                <a:latin typeface="Arial" pitchFamily="34" charset="0"/>
                <a:cs typeface="Arial" pitchFamily="34" charset="0"/>
              </a:rPr>
              <a:t>ương </a:t>
            </a:r>
            <a:r>
              <a:rPr lang="vi-VN" sz="3200" b="1" dirty="0">
                <a:latin typeface="Arial" pitchFamily="34" charset="0"/>
                <a:cs typeface="Arial" pitchFamily="34" charset="0"/>
              </a:rPr>
              <a:t>mặt </a:t>
            </a:r>
            <a:r>
              <a:rPr lang="vi-VN" sz="3200" b="1" dirty="0" smtClean="0">
                <a:latin typeface="Arial" pitchFamily="34" charset="0"/>
                <a:cs typeface="Arial" pitchFamily="34" charset="0"/>
              </a:rPr>
              <a:t>ra làm</a:t>
            </a:r>
            <a:endParaRPr lang="en-US" sz="3600" dirty="0">
              <a:latin typeface="Arial" pitchFamily="34" charset="0"/>
              <a:cs typeface="Arial" pitchFamily="34" charset="0"/>
            </a:endParaRPr>
          </a:p>
        </p:txBody>
      </p:sp>
      <p:sp>
        <p:nvSpPr>
          <p:cNvPr id="6" name="Rounded Rectangle 5"/>
          <p:cNvSpPr/>
          <p:nvPr/>
        </p:nvSpPr>
        <p:spPr>
          <a:xfrm>
            <a:off x="4745004" y="3111084"/>
            <a:ext cx="4022119"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4</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a:t>
            </a:r>
            <a:endParaRPr lang="en-US" sz="3200" b="1" dirty="0">
              <a:latin typeface="Arial" pitchFamily="34" charset="0"/>
              <a:cs typeface="Arial" pitchFamily="34" charset="0"/>
            </a:endParaRPr>
          </a:p>
        </p:txBody>
      </p:sp>
      <p:sp>
        <p:nvSpPr>
          <p:cNvPr id="7" name="Rounded Rectangle 6"/>
          <p:cNvSpPr/>
          <p:nvPr/>
        </p:nvSpPr>
        <p:spPr>
          <a:xfrm>
            <a:off x="278027" y="3111083"/>
            <a:ext cx="4022119"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2</a:t>
            </a:r>
            <a:r>
              <a:rPr lang="vi-VN" sz="3200" b="1" dirty="0" smtClean="0">
                <a:latin typeface="Arial" pitchFamily="34" charset="0"/>
                <a:cs typeface="Arial" pitchFamily="34" charset="0"/>
              </a:rPr>
              <a:t> phần</a:t>
            </a:r>
            <a:endParaRPr lang="en-US" sz="3600" dirty="0">
              <a:latin typeface="Arial" pitchFamily="34" charset="0"/>
              <a:cs typeface="Arial" pitchFamily="34" charset="0"/>
            </a:endParaRPr>
          </a:p>
        </p:txBody>
      </p:sp>
      <p:sp>
        <p:nvSpPr>
          <p:cNvPr id="8" name="Rounded Rectangle 7"/>
          <p:cNvSpPr/>
          <p:nvPr/>
        </p:nvSpPr>
        <p:spPr>
          <a:xfrm>
            <a:off x="293845" y="4797152"/>
            <a:ext cx="4006301" cy="111000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vi-VN" sz="3200" b="1" dirty="0">
                <a:latin typeface="Arial" pitchFamily="34" charset="0"/>
                <a:cs typeface="Arial" pitchFamily="34" charset="0"/>
              </a:rPr>
              <a:t>3 phần</a:t>
            </a:r>
            <a:endParaRPr lang="en-US" sz="3200" b="1" dirty="0">
              <a:latin typeface="Arial" pitchFamily="34" charset="0"/>
              <a:cs typeface="Arial" pitchFamily="34" charset="0"/>
            </a:endParaRPr>
          </a:p>
        </p:txBody>
      </p:sp>
      <p:sp>
        <p:nvSpPr>
          <p:cNvPr id="9" name="Rounded Rectangle 8"/>
          <p:cNvSpPr/>
          <p:nvPr/>
        </p:nvSpPr>
        <p:spPr>
          <a:xfrm>
            <a:off x="4760822" y="4784308"/>
            <a:ext cx="4006301" cy="10858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5</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204120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a:t>
            </a:r>
            <a:r>
              <a:rPr lang="de-DE" sz="3200" b="1" dirty="0" smtClean="0">
                <a:latin typeface="Arial" pitchFamily="34" charset="0"/>
                <a:cs typeface="Arial" pitchFamily="34" charset="0"/>
              </a:rPr>
              <a:t> </a:t>
            </a:r>
            <a:r>
              <a:rPr lang="vi-VN" sz="3200" b="1" dirty="0">
                <a:latin typeface="Arial" pitchFamily="34" charset="0"/>
                <a:cs typeface="Arial" pitchFamily="34" charset="0"/>
              </a:rPr>
              <a:t>Nhận dạng gương mặt theo chiều </a:t>
            </a:r>
            <a:r>
              <a:rPr lang="en-US" sz="3200" b="1" dirty="0" err="1" smtClean="0">
                <a:latin typeface="Arial" pitchFamily="34" charset="0"/>
                <a:cs typeface="Arial" pitchFamily="34" charset="0"/>
              </a:rPr>
              <a:t>dài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phần</a:t>
            </a:r>
            <a:r>
              <a:rPr lang="en-US" sz="3200" b="1" dirty="0" smtClean="0">
                <a:latin typeface="Arial" pitchFamily="34" charset="0"/>
                <a:cs typeface="Arial" pitchFamily="34" charset="0"/>
              </a:rPr>
              <a:t> 1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4551244"/>
            <a:ext cx="8614454" cy="9659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Từ</a:t>
            </a:r>
            <a:r>
              <a:rPr lang="en-US" sz="3200" b="1" dirty="0">
                <a:latin typeface="Arial" pitchFamily="34" charset="0"/>
                <a:cs typeface="Arial" pitchFamily="34" charset="0"/>
              </a:rPr>
              <a:t> </a:t>
            </a:r>
            <a:r>
              <a:rPr lang="en-US" sz="3200" b="1" dirty="0" err="1">
                <a:latin typeface="Arial" pitchFamily="34" charset="0"/>
                <a:cs typeface="Arial" pitchFamily="34" charset="0"/>
              </a:rPr>
              <a:t>cạnh</a:t>
            </a:r>
            <a:r>
              <a:rPr lang="en-US" sz="3200" b="1" dirty="0">
                <a:latin typeface="Arial" pitchFamily="34" charset="0"/>
                <a:cs typeface="Arial" pitchFamily="34" charset="0"/>
              </a:rPr>
              <a:t> </a:t>
            </a:r>
            <a:r>
              <a:rPr lang="en-US" sz="3200" b="1" dirty="0" err="1">
                <a:latin typeface="Arial" pitchFamily="34" charset="0"/>
                <a:cs typeface="Arial" pitchFamily="34" charset="0"/>
              </a:rPr>
              <a:t>hàm</a:t>
            </a:r>
            <a:r>
              <a:rPr lang="en-US" sz="3200" b="1" dirty="0">
                <a:latin typeface="Arial" pitchFamily="34" charset="0"/>
                <a:cs typeface="Arial" pitchFamily="34" charset="0"/>
              </a:rPr>
              <a:t> </a:t>
            </a:r>
            <a:r>
              <a:rPr lang="en-US" sz="3200" b="1" dirty="0" err="1">
                <a:latin typeface="Arial" pitchFamily="34" charset="0"/>
                <a:cs typeface="Arial" pitchFamily="34" charset="0"/>
              </a:rPr>
              <a:t>bên</a:t>
            </a:r>
            <a:r>
              <a:rPr lang="en-US" sz="3200" b="1" dirty="0">
                <a:latin typeface="Arial" pitchFamily="34" charset="0"/>
                <a:cs typeface="Arial" pitchFamily="34" charset="0"/>
              </a:rPr>
              <a:t> </a:t>
            </a:r>
            <a:r>
              <a:rPr lang="en-US" sz="3200" b="1" dirty="0" err="1">
                <a:latin typeface="Arial" pitchFamily="34" charset="0"/>
                <a:cs typeface="Arial" pitchFamily="34" charset="0"/>
              </a:rPr>
              <a:t>trái</a:t>
            </a:r>
            <a:r>
              <a:rPr lang="en-US" sz="3200" b="1" dirty="0">
                <a:latin typeface="Arial" pitchFamily="34" charset="0"/>
                <a:cs typeface="Arial" pitchFamily="34" charset="0"/>
              </a:rPr>
              <a:t> sang </a:t>
            </a:r>
            <a:r>
              <a:rPr lang="en-US" sz="3200" b="1" dirty="0" err="1">
                <a:latin typeface="Arial" pitchFamily="34" charset="0"/>
                <a:cs typeface="Arial" pitchFamily="34" charset="0"/>
              </a:rPr>
              <a:t>cạnh</a:t>
            </a:r>
            <a:r>
              <a:rPr lang="en-US" sz="3200" b="1" dirty="0">
                <a:latin typeface="Arial" pitchFamily="34" charset="0"/>
                <a:cs typeface="Arial" pitchFamily="34" charset="0"/>
              </a:rPr>
              <a:t> </a:t>
            </a:r>
            <a:r>
              <a:rPr lang="en-US" sz="3200" b="1" dirty="0" err="1">
                <a:latin typeface="Arial" pitchFamily="34" charset="0"/>
                <a:cs typeface="Arial" pitchFamily="34" charset="0"/>
              </a:rPr>
              <a:t>hàm</a:t>
            </a:r>
            <a:r>
              <a:rPr lang="en-US" sz="3200" b="1" dirty="0">
                <a:latin typeface="Arial" pitchFamily="34" charset="0"/>
                <a:cs typeface="Arial" pitchFamily="34" charset="0"/>
              </a:rPr>
              <a:t> </a:t>
            </a:r>
            <a:r>
              <a:rPr lang="en-US" sz="3200" b="1" dirty="0" err="1">
                <a:latin typeface="Arial" pitchFamily="34" charset="0"/>
                <a:cs typeface="Arial" pitchFamily="34" charset="0"/>
              </a:rPr>
              <a:t>bên</a:t>
            </a:r>
            <a:r>
              <a:rPr lang="en-US" sz="3200" b="1" dirty="0">
                <a:latin typeface="Arial" pitchFamily="34" charset="0"/>
                <a:cs typeface="Arial" pitchFamily="34" charset="0"/>
              </a:rPr>
              <a:t> </a:t>
            </a:r>
            <a:r>
              <a:rPr lang="en-US" sz="3200" b="1" dirty="0" err="1">
                <a:latin typeface="Arial" pitchFamily="34" charset="0"/>
                <a:cs typeface="Arial" pitchFamily="34" charset="0"/>
              </a:rPr>
              <a:t>phải</a:t>
            </a:r>
            <a:endParaRPr lang="en-US" sz="3200" b="1" dirty="0">
              <a:latin typeface="Arial" pitchFamily="34" charset="0"/>
              <a:cs typeface="Arial" pitchFamily="34" charset="0"/>
            </a:endParaRPr>
          </a:p>
        </p:txBody>
      </p:sp>
      <p:sp>
        <p:nvSpPr>
          <p:cNvPr id="7" name="Rounded Rectangle 6"/>
          <p:cNvSpPr/>
          <p:nvPr/>
        </p:nvSpPr>
        <p:spPr>
          <a:xfrm>
            <a:off x="278026" y="3356992"/>
            <a:ext cx="8614454" cy="93873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vi-VN" sz="3200" b="1" dirty="0">
                <a:latin typeface="Arial" pitchFamily="34" charset="0"/>
                <a:cs typeface="Arial" pitchFamily="34" charset="0"/>
              </a:rPr>
              <a:t>Từ thái dương bên trái sang thái dương bên phải</a:t>
            </a:r>
            <a:endParaRPr lang="en-US" sz="3600" dirty="0">
              <a:latin typeface="Arial" pitchFamily="34" charset="0"/>
              <a:cs typeface="Arial" pitchFamily="34" charset="0"/>
            </a:endParaRPr>
          </a:p>
        </p:txBody>
      </p:sp>
      <p:sp>
        <p:nvSpPr>
          <p:cNvPr id="8" name="Rounded Rectangle 7"/>
          <p:cNvSpPr/>
          <p:nvPr/>
        </p:nvSpPr>
        <p:spPr>
          <a:xfrm>
            <a:off x="278026" y="2420889"/>
            <a:ext cx="8614454" cy="6480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vi-VN" sz="3200" b="1" dirty="0">
                <a:latin typeface="Arial" pitchFamily="34" charset="0"/>
                <a:cs typeface="Arial" pitchFamily="34" charset="0"/>
              </a:rPr>
              <a:t>Từ đường chân tóc đến mí trên của mắt</a:t>
            </a:r>
            <a:endParaRPr lang="en-US" sz="3200" b="1" dirty="0">
              <a:latin typeface="Arial" pitchFamily="34" charset="0"/>
              <a:cs typeface="Arial" pitchFamily="34" charset="0"/>
            </a:endParaRPr>
          </a:p>
        </p:txBody>
      </p:sp>
      <p:sp>
        <p:nvSpPr>
          <p:cNvPr id="9" name="Rounded Rectangle 8"/>
          <p:cNvSpPr/>
          <p:nvPr/>
        </p:nvSpPr>
        <p:spPr>
          <a:xfrm>
            <a:off x="278026" y="5733256"/>
            <a:ext cx="8614454" cy="98072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a:latin typeface="Arial" pitchFamily="34" charset="0"/>
                <a:cs typeface="Arial" pitchFamily="34" charset="0"/>
              </a:rPr>
              <a:t>Từ</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cánh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mũi</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bên</a:t>
            </a:r>
            <a:r>
              <a:rPr lang="en-US" sz="3200" b="1" dirty="0">
                <a:latin typeface="Arial" pitchFamily="34" charset="0"/>
                <a:cs typeface="Arial" pitchFamily="34" charset="0"/>
              </a:rPr>
              <a:t> </a:t>
            </a:r>
            <a:r>
              <a:rPr lang="en-US" sz="3200" b="1" dirty="0" err="1">
                <a:latin typeface="Arial" pitchFamily="34" charset="0"/>
                <a:cs typeface="Arial" pitchFamily="34" charset="0"/>
              </a:rPr>
              <a:t>trái</a:t>
            </a:r>
            <a:r>
              <a:rPr lang="en-US" sz="3200" b="1" dirty="0">
                <a:latin typeface="Arial" pitchFamily="34" charset="0"/>
                <a:cs typeface="Arial" pitchFamily="34" charset="0"/>
              </a:rPr>
              <a:t> sang </a:t>
            </a:r>
            <a:r>
              <a:rPr lang="en-US" sz="3200" b="1" dirty="0" err="1" smtClean="0">
                <a:latin typeface="Arial" pitchFamily="34" charset="0"/>
                <a:cs typeface="Arial" pitchFamily="34" charset="0"/>
              </a:rPr>
              <a:t>cánh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mũi</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bên</a:t>
            </a:r>
            <a:r>
              <a:rPr lang="en-US" sz="3200" b="1" dirty="0">
                <a:latin typeface="Arial" pitchFamily="34" charset="0"/>
                <a:cs typeface="Arial" pitchFamily="34" charset="0"/>
              </a:rPr>
              <a:t> </a:t>
            </a:r>
            <a:r>
              <a:rPr lang="en-US" sz="3200" b="1" dirty="0" err="1">
                <a:latin typeface="Arial" pitchFamily="34" charset="0"/>
                <a:cs typeface="Arial" pitchFamily="34" charset="0"/>
              </a:rPr>
              <a:t>phải</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413922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536186"/>
            <a:ext cx="7894373" cy="117951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3/.</a:t>
            </a:r>
            <a:r>
              <a:rPr lang="de-DE" sz="3200" b="1" dirty="0" smtClean="0">
                <a:latin typeface="Arial" pitchFamily="34" charset="0"/>
                <a:cs typeface="Arial" pitchFamily="34" charset="0"/>
              </a:rPr>
              <a:t> </a:t>
            </a:r>
            <a:r>
              <a:rPr lang="vi-VN" sz="3200" b="1" dirty="0">
                <a:latin typeface="Arial" pitchFamily="34" charset="0"/>
                <a:cs typeface="Arial" pitchFamily="34" charset="0"/>
              </a:rPr>
              <a:t>Nhận dạng gương mặt theo chiều </a:t>
            </a:r>
            <a:r>
              <a:rPr lang="en-US" sz="3200" b="1" dirty="0" err="1" smtClean="0">
                <a:latin typeface="Arial" pitchFamily="34" charset="0"/>
                <a:cs typeface="Arial" pitchFamily="34" charset="0"/>
              </a:rPr>
              <a:t>ngang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cần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chú</a:t>
            </a:r>
            <a:r>
              <a:rPr lang="en-US" sz="3200" b="1" dirty="0" smtClean="0">
                <a:latin typeface="Arial" pitchFamily="34" charset="0"/>
                <a:cs typeface="Arial" pitchFamily="34" charset="0"/>
              </a:rPr>
              <a:t> ý </a:t>
            </a:r>
            <a:endParaRPr lang="en-US" sz="3600" dirty="0">
              <a:latin typeface="Arial" pitchFamily="34" charset="0"/>
              <a:cs typeface="Arial" pitchFamily="34" charset="0"/>
            </a:endParaRPr>
          </a:p>
        </p:txBody>
      </p:sp>
      <p:sp>
        <p:nvSpPr>
          <p:cNvPr id="6" name="Rounded Rectangle 5"/>
          <p:cNvSpPr/>
          <p:nvPr/>
        </p:nvSpPr>
        <p:spPr>
          <a:xfrm>
            <a:off x="4745004" y="3111084"/>
            <a:ext cx="4022119" cy="111000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4</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a:t>
            </a:r>
            <a:endParaRPr lang="en-US" sz="3200" b="1" dirty="0">
              <a:latin typeface="Arial" pitchFamily="34" charset="0"/>
              <a:cs typeface="Arial" pitchFamily="34" charset="0"/>
            </a:endParaRPr>
          </a:p>
        </p:txBody>
      </p:sp>
      <p:sp>
        <p:nvSpPr>
          <p:cNvPr id="7" name="Rounded Rectangle 6"/>
          <p:cNvSpPr/>
          <p:nvPr/>
        </p:nvSpPr>
        <p:spPr>
          <a:xfrm>
            <a:off x="251520" y="4793993"/>
            <a:ext cx="4022119" cy="111000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3</a:t>
            </a:r>
            <a:r>
              <a:rPr lang="vi-VN" sz="3200" b="1" dirty="0" smtClean="0">
                <a:latin typeface="Arial" pitchFamily="34" charset="0"/>
                <a:cs typeface="Arial" pitchFamily="34" charset="0"/>
              </a:rPr>
              <a:t> phần</a:t>
            </a:r>
            <a:endParaRPr lang="en-US" sz="3600" dirty="0">
              <a:latin typeface="Arial" pitchFamily="34" charset="0"/>
              <a:cs typeface="Arial" pitchFamily="34" charset="0"/>
            </a:endParaRPr>
          </a:p>
        </p:txBody>
      </p:sp>
      <p:sp>
        <p:nvSpPr>
          <p:cNvPr id="8" name="Rounded Rectangle 7"/>
          <p:cNvSpPr/>
          <p:nvPr/>
        </p:nvSpPr>
        <p:spPr>
          <a:xfrm>
            <a:off x="251386" y="3111084"/>
            <a:ext cx="4006301" cy="1110005"/>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en-US" sz="3200" b="1" dirty="0" smtClean="0">
                <a:latin typeface="Arial" pitchFamily="34" charset="0"/>
                <a:cs typeface="Arial" pitchFamily="34" charset="0"/>
              </a:rPr>
              <a:t>2</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a:t>
            </a:r>
            <a:endParaRPr lang="en-US" sz="3200" b="1" dirty="0">
              <a:latin typeface="Arial" pitchFamily="34" charset="0"/>
              <a:cs typeface="Arial" pitchFamily="34" charset="0"/>
            </a:endParaRPr>
          </a:p>
        </p:txBody>
      </p:sp>
      <p:sp>
        <p:nvSpPr>
          <p:cNvPr id="9" name="Rounded Rectangle 8"/>
          <p:cNvSpPr/>
          <p:nvPr/>
        </p:nvSpPr>
        <p:spPr>
          <a:xfrm>
            <a:off x="4760822" y="4784308"/>
            <a:ext cx="4006301" cy="108585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5</a:t>
            </a:r>
            <a:r>
              <a:rPr lang="vi-VN" sz="3200" b="1" dirty="0" smtClean="0">
                <a:latin typeface="Arial" pitchFamily="34" charset="0"/>
                <a:cs typeface="Arial" pitchFamily="34" charset="0"/>
              </a:rPr>
              <a:t> </a:t>
            </a:r>
            <a:r>
              <a:rPr lang="vi-VN" sz="3200" b="1" dirty="0">
                <a:latin typeface="Arial" pitchFamily="34" charset="0"/>
                <a:cs typeface="Arial" pitchFamily="34" charset="0"/>
              </a:rPr>
              <a:t>phần</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err="1" smtClean="0">
                <a:latin typeface="Arial" pitchFamily="34" charset="0"/>
                <a:cs typeface="Arial" pitchFamily="34" charset="0"/>
              </a:rPr>
              <a:t>Kiểm</a:t>
            </a:r>
            <a:r>
              <a:rPr lang="en-US" b="1" dirty="0" smtClean="0">
                <a:latin typeface="Arial" pitchFamily="34" charset="0"/>
                <a:cs typeface="Arial" pitchFamily="34" charset="0"/>
              </a:rPr>
              <a:t> </a:t>
            </a:r>
            <a:r>
              <a:rPr lang="en-US" b="1" dirty="0" err="1" smtClean="0">
                <a:latin typeface="Arial" pitchFamily="34" charset="0"/>
                <a:cs typeface="Arial" pitchFamily="34" charset="0"/>
              </a:rPr>
              <a:t>tra</a:t>
            </a:r>
            <a:r>
              <a:rPr lang="en-US" b="1" dirty="0" smtClean="0">
                <a:latin typeface="Arial" pitchFamily="34" charset="0"/>
                <a:cs typeface="Arial" pitchFamily="34" charset="0"/>
              </a:rPr>
              <a:t> </a:t>
            </a:r>
            <a:r>
              <a:rPr lang="en-US" b="1" dirty="0" err="1" smtClean="0">
                <a:latin typeface="Arial" pitchFamily="34" charset="0"/>
                <a:cs typeface="Arial" pitchFamily="34" charset="0"/>
              </a:rPr>
              <a:t>bài</a:t>
            </a:r>
            <a:r>
              <a:rPr lang="en-US" b="1" dirty="0" smtClean="0">
                <a:latin typeface="Arial" pitchFamily="34" charset="0"/>
                <a:cs typeface="Arial" pitchFamily="34" charset="0"/>
              </a:rPr>
              <a:t> </a:t>
            </a:r>
            <a:r>
              <a:rPr lang="en-US" b="1" dirty="0" err="1" smtClean="0">
                <a:latin typeface="Arial" pitchFamily="34" charset="0"/>
                <a:cs typeface="Arial" pitchFamily="34" charset="0"/>
              </a:rPr>
              <a:t>cũ</a:t>
            </a:r>
            <a:endParaRPr lang="en-US" b="1" dirty="0">
              <a:latin typeface="Arial" pitchFamily="34" charset="0"/>
              <a:cs typeface="Arial" pitchFamily="34" charset="0"/>
            </a:endParaRPr>
          </a:p>
        </p:txBody>
      </p:sp>
    </p:spTree>
    <p:extLst>
      <p:ext uri="{BB962C8B-B14F-4D97-AF65-F5344CB8AC3E}">
        <p14:creationId xmlns:p14="http://schemas.microsoft.com/office/powerpoint/2010/main" val="142973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9568" y="2420888"/>
            <a:ext cx="8622699" cy="4176463"/>
          </a:xfrm>
          <a:prstGeom prst="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Trình bày được khái niệm, vai trò, nguyên tắc của cắm hoa.</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Trình bày được dụng cụ và vật liệu thường dùng để cắm hoa.</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Trình bày được ý nghĩa màu sắc và biểu tượng của các loài hoa.</a:t>
            </a:r>
          </a:p>
        </p:txBody>
      </p:sp>
      <p:sp>
        <p:nvSpPr>
          <p:cNvPr id="2" name="Up Ribbon 1"/>
          <p:cNvSpPr/>
          <p:nvPr/>
        </p:nvSpPr>
        <p:spPr>
          <a:xfrm>
            <a:off x="17837" y="420301"/>
            <a:ext cx="9126163" cy="775493"/>
          </a:xfrm>
          <a:prstGeom prst="ribbon2">
            <a:avLst/>
          </a:prstGeom>
          <a:ln w="76200">
            <a:solidFill>
              <a:schemeClr val="tx1">
                <a:alpha val="25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vi-VN" sz="3600" dirty="0"/>
              <a:t>Mục tiêu của bài</a:t>
            </a:r>
            <a:endParaRPr lang="en-US" sz="3600" dirty="0"/>
          </a:p>
        </p:txBody>
      </p:sp>
      <p:sp>
        <p:nvSpPr>
          <p:cNvPr id="6" name="Rounded Rectangle 5"/>
          <p:cNvSpPr/>
          <p:nvPr/>
        </p:nvSpPr>
        <p:spPr>
          <a:xfrm>
            <a:off x="395536" y="1361373"/>
            <a:ext cx="2520280" cy="699476"/>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smtClean="0">
                <a:solidFill>
                  <a:prstClr val="black"/>
                </a:solidFill>
                <a:latin typeface="Times New Roman" pitchFamily="18" charset="0"/>
                <a:cs typeface="Times New Roman" pitchFamily="18" charset="0"/>
              </a:rPr>
              <a:t>Kiến thức</a:t>
            </a:r>
          </a:p>
        </p:txBody>
      </p:sp>
    </p:spTree>
    <p:extLst>
      <p:ext uri="{BB962C8B-B14F-4D97-AF65-F5344CB8AC3E}">
        <p14:creationId xmlns:p14="http://schemas.microsoft.com/office/powerpoint/2010/main" val="297686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9568" y="2420888"/>
            <a:ext cx="8622699" cy="4176463"/>
          </a:xfrm>
          <a:prstGeom prst="rect">
            <a:avLst/>
          </a:prstGeom>
          <a:solidFill>
            <a:schemeClr val="accent1">
              <a:lumMod val="60000"/>
              <a:lumOff val="4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Nhận biết và lựa chọn được dụng cụ và vật liệu dùng trong cắm hoa, biết bảo quản dụng cụ và vật liệu dùng để cắm hoa.</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Biết sử dụng các loại hoa lá khác nhau cho các sự kiện khác nhau.</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Biết lựa chọn những loại hoa mang ý nghĩa phù hợp với những sự kiện trang trí.</a:t>
            </a:r>
          </a:p>
        </p:txBody>
      </p:sp>
      <p:sp>
        <p:nvSpPr>
          <p:cNvPr id="2" name="Up Ribbon 1"/>
          <p:cNvSpPr/>
          <p:nvPr/>
        </p:nvSpPr>
        <p:spPr>
          <a:xfrm>
            <a:off x="17837" y="420301"/>
            <a:ext cx="9126163" cy="775493"/>
          </a:xfrm>
          <a:prstGeom prst="ribbon2">
            <a:avLst/>
          </a:prstGeom>
          <a:ln w="76200">
            <a:solidFill>
              <a:schemeClr val="tx1">
                <a:alpha val="25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vi-VN" sz="3600" dirty="0"/>
              <a:t>Mục tiêu của bài</a:t>
            </a:r>
            <a:endParaRPr lang="en-US" sz="3600" dirty="0"/>
          </a:p>
        </p:txBody>
      </p:sp>
      <p:sp>
        <p:nvSpPr>
          <p:cNvPr id="6" name="Rounded Rectangle 5"/>
          <p:cNvSpPr/>
          <p:nvPr/>
        </p:nvSpPr>
        <p:spPr>
          <a:xfrm>
            <a:off x="395536" y="1361373"/>
            <a:ext cx="2520280" cy="699476"/>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Kỹ </a:t>
            </a:r>
            <a:r>
              <a:rPr lang="vi-VN" sz="3600" b="1" dirty="0" smtClean="0">
                <a:solidFill>
                  <a:prstClr val="black"/>
                </a:solidFill>
                <a:latin typeface="Times New Roman" pitchFamily="18" charset="0"/>
                <a:cs typeface="Times New Roman" pitchFamily="18" charset="0"/>
              </a:rPr>
              <a:t>năng</a:t>
            </a:r>
            <a:endParaRPr lang="vi-VN" sz="36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847335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69568" y="2708920"/>
            <a:ext cx="8622699" cy="3888431"/>
          </a:xfrm>
          <a:prstGeom prst="rect">
            <a:avLst/>
          </a:prstGeom>
          <a:solidFill>
            <a:schemeClr val="accent6">
              <a:lumMod val="20000"/>
              <a:lumOff val="80000"/>
            </a:schemeClr>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Nhanh nhẹn, linh hoạt trong học tập và rèn luyện, </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 K</a:t>
            </a:r>
            <a:r>
              <a:rPr lang="vi-VN" sz="3600" b="1" dirty="0" smtClean="0">
                <a:solidFill>
                  <a:prstClr val="black"/>
                </a:solidFill>
                <a:latin typeface="Times New Roman" pitchFamily="18" charset="0"/>
                <a:cs typeface="Times New Roman" pitchFamily="18" charset="0"/>
              </a:rPr>
              <a:t>hông </a:t>
            </a:r>
            <a:r>
              <a:rPr lang="vi-VN" sz="3600" b="1" dirty="0">
                <a:solidFill>
                  <a:prstClr val="black"/>
                </a:solidFill>
                <a:latin typeface="Times New Roman" pitchFamily="18" charset="0"/>
                <a:cs typeface="Times New Roman" pitchFamily="18" charset="0"/>
              </a:rPr>
              <a:t>ngừng nâng cao trình độ chuyên môn.</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Biết cách chăm sóc, sử dụng và phối các loại hoa – lá với nhau.</a:t>
            </a:r>
          </a:p>
        </p:txBody>
      </p:sp>
      <p:sp>
        <p:nvSpPr>
          <p:cNvPr id="2" name="Up Ribbon 1"/>
          <p:cNvSpPr/>
          <p:nvPr/>
        </p:nvSpPr>
        <p:spPr>
          <a:xfrm>
            <a:off x="17837" y="420301"/>
            <a:ext cx="9126163" cy="775493"/>
          </a:xfrm>
          <a:prstGeom prst="ribbon2">
            <a:avLst/>
          </a:prstGeom>
          <a:ln w="76200">
            <a:solidFill>
              <a:schemeClr val="tx1">
                <a:alpha val="25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ctr"/>
            <a:r>
              <a:rPr lang="vi-VN" sz="3600" dirty="0"/>
              <a:t>Mục tiêu của bài</a:t>
            </a:r>
            <a:endParaRPr lang="en-US" sz="3600" dirty="0"/>
          </a:p>
        </p:txBody>
      </p:sp>
      <p:sp>
        <p:nvSpPr>
          <p:cNvPr id="6" name="Rounded Rectangle 5"/>
          <p:cNvSpPr/>
          <p:nvPr/>
        </p:nvSpPr>
        <p:spPr>
          <a:xfrm>
            <a:off x="395536" y="1361373"/>
            <a:ext cx="2520280" cy="699476"/>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b="1" dirty="0">
                <a:solidFill>
                  <a:prstClr val="black"/>
                </a:solidFill>
                <a:latin typeface="Times New Roman" pitchFamily="18" charset="0"/>
                <a:cs typeface="Times New Roman" pitchFamily="18" charset="0"/>
              </a:rPr>
              <a:t>Thái </a:t>
            </a:r>
            <a:r>
              <a:rPr lang="vi-VN" sz="3600" b="1" dirty="0" smtClean="0">
                <a:solidFill>
                  <a:prstClr val="black"/>
                </a:solidFill>
                <a:latin typeface="Times New Roman" pitchFamily="18" charset="0"/>
                <a:cs typeface="Times New Roman" pitchFamily="18" charset="0"/>
              </a:rPr>
              <a:t>độ</a:t>
            </a:r>
            <a:endParaRPr lang="vi-VN" sz="36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847335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1916832"/>
            <a:ext cx="8879949" cy="460851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Từ </a:t>
            </a:r>
            <a:r>
              <a:rPr lang="vi-VN" sz="3600" b="1" dirty="0">
                <a:solidFill>
                  <a:prstClr val="black"/>
                </a:solidFill>
                <a:latin typeface="Times New Roman" pitchFamily="18" charset="0"/>
                <a:cs typeface="Times New Roman" pitchFamily="18" charset="0"/>
              </a:rPr>
              <a:t>lâu nay, người ta đã biết đến hoa như một biểu tượng của cái đẹp. Có lẽ vì vậy, mà người ta hay dùng hoa như một vật để trang trí cho không gian sống hay để dành tặng cho nhau trong những dịp quan trọng. Và vẻ đẹp của những loài hoa ấy trở nên muôn phần tuyệt vời hơn thông qua nghệ thuật cắm hoa.</a:t>
            </a:r>
          </a:p>
        </p:txBody>
      </p:sp>
      <p:sp>
        <p:nvSpPr>
          <p:cNvPr id="6" name="Rounded Rectangle 5"/>
          <p:cNvSpPr/>
          <p:nvPr/>
        </p:nvSpPr>
        <p:spPr>
          <a:xfrm>
            <a:off x="-4695" y="692696"/>
            <a:ext cx="803307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 </a:t>
            </a:r>
            <a:r>
              <a:rPr lang="vi-VN" sz="3200" b="1" dirty="0">
                <a:solidFill>
                  <a:prstClr val="black"/>
                </a:solidFill>
                <a:latin typeface="Times New Roman" pitchFamily="18" charset="0"/>
                <a:cs typeface="Times New Roman" pitchFamily="18" charset="0"/>
              </a:rPr>
              <a:t>Khái niệm, vai trò và nguyên tắc cắm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7911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4695" y="692696"/>
            <a:ext cx="803307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1. Khái niệm, vai trò và nguyên tắc cắm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548" y="1716365"/>
            <a:ext cx="3528392" cy="5140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1716365"/>
            <a:ext cx="2890562" cy="5114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269" y="1742575"/>
            <a:ext cx="9149453" cy="5140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1548" y="1716365"/>
            <a:ext cx="7817055" cy="5201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357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wipe(down)">
                                      <p:cBhvr>
                                        <p:cTn id="7" dur="500"/>
                                        <p:tgtEl>
                                          <p:spTgt spid="1030"/>
                                        </p:tgtEl>
                                      </p:cBhvr>
                                    </p:animEffect>
                                  </p:childTnLst>
                                </p:cTn>
                              </p:par>
                              <p:par>
                                <p:cTn id="8" presetID="22" presetClass="entr" presetSubtype="4"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wipe(down)">
                                      <p:cBhvr>
                                        <p:cTn id="10" dur="500"/>
                                        <p:tgtEl>
                                          <p:spTgt spid="103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033"/>
                                        </p:tgtEl>
                                        <p:attrNameLst>
                                          <p:attrName>style.visibility</p:attrName>
                                        </p:attrNameLst>
                                      </p:cBhvr>
                                      <p:to>
                                        <p:strVal val="visible"/>
                                      </p:to>
                                    </p:set>
                                    <p:animEffect transition="in" filter="circle(in)">
                                      <p:cBhvr>
                                        <p:cTn id="15" dur="2000"/>
                                        <p:tgtEl>
                                          <p:spTgt spid="1033"/>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037"/>
                                        </p:tgtEl>
                                        <p:attrNameLst>
                                          <p:attrName>style.visibility</p:attrName>
                                        </p:attrNameLst>
                                      </p:cBhvr>
                                      <p:to>
                                        <p:strVal val="visible"/>
                                      </p:to>
                                    </p:set>
                                    <p:animEffect transition="in" filter="barn(inVertical)">
                                      <p:cBhvr>
                                        <p:cTn id="20" dur="500"/>
                                        <p:tgtEl>
                                          <p:spTgt spid="1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4695" y="692696"/>
            <a:ext cx="803307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1. Khái niệm, vai trò và nguyên tắc cắm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40"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060848"/>
            <a:ext cx="9123419" cy="4797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1"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86" y="2060848"/>
            <a:ext cx="4487322" cy="4697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2"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1009" y="2271391"/>
            <a:ext cx="4199463" cy="4537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357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40"/>
                                        </p:tgtEl>
                                        <p:attrNameLst>
                                          <p:attrName>style.visibility</p:attrName>
                                        </p:attrNameLst>
                                      </p:cBhvr>
                                      <p:to>
                                        <p:strVal val="visible"/>
                                      </p:to>
                                    </p:set>
                                    <p:anim calcmode="lin" valueType="num">
                                      <p:cBhvr additive="base">
                                        <p:cTn id="7" dur="500" fill="hold"/>
                                        <p:tgtEl>
                                          <p:spTgt spid="1040"/>
                                        </p:tgtEl>
                                        <p:attrNameLst>
                                          <p:attrName>ppt_x</p:attrName>
                                        </p:attrNameLst>
                                      </p:cBhvr>
                                      <p:tavLst>
                                        <p:tav tm="0">
                                          <p:val>
                                            <p:strVal val="#ppt_x"/>
                                          </p:val>
                                        </p:tav>
                                        <p:tav tm="100000">
                                          <p:val>
                                            <p:strVal val="#ppt_x"/>
                                          </p:val>
                                        </p:tav>
                                      </p:tavLst>
                                    </p:anim>
                                    <p:anim calcmode="lin" valueType="num">
                                      <p:cBhvr additive="base">
                                        <p:cTn id="8" dur="500" fill="hold"/>
                                        <p:tgtEl>
                                          <p:spTgt spid="10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041"/>
                                        </p:tgtEl>
                                        <p:attrNameLst>
                                          <p:attrName>style.visibility</p:attrName>
                                        </p:attrNameLst>
                                      </p:cBhvr>
                                      <p:to>
                                        <p:strVal val="visible"/>
                                      </p:to>
                                    </p:set>
                                    <p:animEffect transition="in" filter="fade">
                                      <p:cBhvr>
                                        <p:cTn id="13" dur="1000"/>
                                        <p:tgtEl>
                                          <p:spTgt spid="1041"/>
                                        </p:tgtEl>
                                      </p:cBhvr>
                                    </p:animEffect>
                                    <p:anim calcmode="lin" valueType="num">
                                      <p:cBhvr>
                                        <p:cTn id="14" dur="1000" fill="hold"/>
                                        <p:tgtEl>
                                          <p:spTgt spid="1041"/>
                                        </p:tgtEl>
                                        <p:attrNameLst>
                                          <p:attrName>ppt_x</p:attrName>
                                        </p:attrNameLst>
                                      </p:cBhvr>
                                      <p:tavLst>
                                        <p:tav tm="0">
                                          <p:val>
                                            <p:strVal val="#ppt_x"/>
                                          </p:val>
                                        </p:tav>
                                        <p:tav tm="100000">
                                          <p:val>
                                            <p:strVal val="#ppt_x"/>
                                          </p:val>
                                        </p:tav>
                                      </p:tavLst>
                                    </p:anim>
                                    <p:anim calcmode="lin" valueType="num">
                                      <p:cBhvr>
                                        <p:cTn id="15" dur="1000" fill="hold"/>
                                        <p:tgtEl>
                                          <p:spTgt spid="1041"/>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042"/>
                                        </p:tgtEl>
                                        <p:attrNameLst>
                                          <p:attrName>style.visibility</p:attrName>
                                        </p:attrNameLst>
                                      </p:cBhvr>
                                      <p:to>
                                        <p:strVal val="visible"/>
                                      </p:to>
                                    </p:set>
                                    <p:animEffect transition="in" filter="fade">
                                      <p:cBhvr>
                                        <p:cTn id="18" dur="1000"/>
                                        <p:tgtEl>
                                          <p:spTgt spid="1042"/>
                                        </p:tgtEl>
                                      </p:cBhvr>
                                    </p:animEffect>
                                    <p:anim calcmode="lin" valueType="num">
                                      <p:cBhvr>
                                        <p:cTn id="19" dur="1000" fill="hold"/>
                                        <p:tgtEl>
                                          <p:spTgt spid="1042"/>
                                        </p:tgtEl>
                                        <p:attrNameLst>
                                          <p:attrName>ppt_x</p:attrName>
                                        </p:attrNameLst>
                                      </p:cBhvr>
                                      <p:tavLst>
                                        <p:tav tm="0">
                                          <p:val>
                                            <p:strVal val="#ppt_x"/>
                                          </p:val>
                                        </p:tav>
                                        <p:tav tm="100000">
                                          <p:val>
                                            <p:strVal val="#ppt_x"/>
                                          </p:val>
                                        </p:tav>
                                      </p:tavLst>
                                    </p:anim>
                                    <p:anim calcmode="lin" valueType="num">
                                      <p:cBhvr>
                                        <p:cTn id="20" dur="1000" fill="hold"/>
                                        <p:tgtEl>
                                          <p:spTgt spid="10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07504" y="1628800"/>
            <a:ext cx="8879949" cy="5184576"/>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L</a:t>
            </a:r>
            <a:r>
              <a:rPr lang="vi-VN" sz="3600" b="1" dirty="0" smtClean="0">
                <a:solidFill>
                  <a:prstClr val="black"/>
                </a:solidFill>
                <a:latin typeface="Times New Roman" pitchFamily="18" charset="0"/>
                <a:cs typeface="Times New Roman" pitchFamily="18" charset="0"/>
              </a:rPr>
              <a:t>à cách sử dụng các loại cây và hoa để xếp đặt thành một cấu trúc có tính thẩm mỹ</a:t>
            </a:r>
            <a:r>
              <a:rPr lang="en-US" sz="3600" b="1" dirty="0" smtClean="0">
                <a:solidFill>
                  <a:prstClr val="black"/>
                </a:solidFill>
                <a:latin typeface="Times New Roman" pitchFamily="18" charset="0"/>
                <a:cs typeface="Times New Roman" pitchFamily="18" charset="0"/>
              </a:rPr>
              <a:t>.</a:t>
            </a:r>
            <a:r>
              <a:rPr lang="vi-VN" sz="3600" b="1" dirty="0" smtClean="0">
                <a:solidFill>
                  <a:prstClr val="black"/>
                </a:solidFill>
                <a:latin typeface="Times New Roman" pitchFamily="18" charset="0"/>
                <a:cs typeface="Times New Roman" pitchFamily="18" charset="0"/>
              </a:rPr>
              <a:t>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phải thỏa mãn được các yêu cầu về tình thẩm mỹ của các yếu tố như: hình khối, không gian, bố cục, màu sắc...</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Tất cả phải được hòa quyện và thống nhất để tạo nên những tác phẩm nghệ thuật hoàn hảo. </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4552173" cy="792088"/>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1.</a:t>
            </a:r>
            <a:r>
              <a:rPr lang="vi-VN" sz="3200" b="1" dirty="0" smtClean="0">
                <a:solidFill>
                  <a:prstClr val="black"/>
                </a:solidFill>
                <a:latin typeface="Times New Roman" pitchFamily="18" charset="0"/>
                <a:cs typeface="Times New Roman" pitchFamily="18" charset="0"/>
              </a:rPr>
              <a:t> Khái niệm</a:t>
            </a:r>
            <a:r>
              <a:rPr lang="en-US" sz="3200" b="1" dirty="0" smtClean="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87911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204864"/>
            <a:ext cx="8879949" cy="432048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Nghệ </a:t>
            </a:r>
            <a:r>
              <a:rPr lang="vi-VN" sz="3600" b="1" dirty="0">
                <a:solidFill>
                  <a:prstClr val="black"/>
                </a:solidFill>
                <a:latin typeface="Times New Roman" pitchFamily="18" charset="0"/>
                <a:cs typeface="Times New Roman" pitchFamily="18" charset="0"/>
              </a:rPr>
              <a:t>thuật cắm hoa được biết tới như một nghệ thuật sử dụng phụ kiện và hoa để tạo ra bố cục đem lại sự thoải mái và tạo nên sự cân bằng khi nhìn bằng mắt. Là sự kết hợp hài hòa của những màu hoa lá để đem lại một bức tranh thiên nhiên siêu đẹp và cuốn hút mọi người. </a:t>
            </a:r>
          </a:p>
        </p:txBody>
      </p:sp>
      <p:sp>
        <p:nvSpPr>
          <p:cNvPr id="6" name="Rounded Rectangle 5"/>
          <p:cNvSpPr/>
          <p:nvPr/>
        </p:nvSpPr>
        <p:spPr>
          <a:xfrm>
            <a:off x="-4694" y="692696"/>
            <a:ext cx="4529208" cy="915499"/>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.1</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Khái </a:t>
            </a:r>
            <a:r>
              <a:rPr lang="vi-VN" sz="3200" b="1" dirty="0" smtClean="0">
                <a:solidFill>
                  <a:prstClr val="black"/>
                </a:solidFill>
                <a:latin typeface="Times New Roman" pitchFamily="18" charset="0"/>
                <a:cs typeface="Times New Roman" pitchFamily="18" charset="0"/>
              </a:rPr>
              <a:t>niệm</a:t>
            </a:r>
            <a:r>
              <a:rPr lang="en-US" sz="3200" b="1" dirty="0" smtClean="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272491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614656"/>
            <a:ext cx="6788983" cy="5085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8916" y="1614656"/>
            <a:ext cx="2880320" cy="5126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66" y="1675901"/>
            <a:ext cx="9044713" cy="5065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624" y="1694579"/>
            <a:ext cx="6359116" cy="508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ounded Rectangle 20"/>
          <p:cNvSpPr/>
          <p:nvPr/>
        </p:nvSpPr>
        <p:spPr>
          <a:xfrm>
            <a:off x="56467" y="675544"/>
            <a:ext cx="4522356" cy="915499"/>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.1</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Khái </a:t>
            </a:r>
            <a:r>
              <a:rPr lang="vi-VN" sz="3200" b="1" dirty="0" smtClean="0">
                <a:solidFill>
                  <a:prstClr val="black"/>
                </a:solidFill>
                <a:latin typeface="Times New Roman" pitchFamily="18" charset="0"/>
                <a:cs typeface="Times New Roman" pitchFamily="18" charset="0"/>
              </a:rPr>
              <a:t>niệm</a:t>
            </a:r>
            <a:r>
              <a:rPr lang="en-US" sz="3200" b="1" dirty="0" smtClean="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76357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wheel(1)">
                                      <p:cBhvr>
                                        <p:cTn id="12" dur="2000"/>
                                        <p:tgtEl>
                                          <p:spTgt spid="205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barn(inVertical)">
                                      <p:cBhvr>
                                        <p:cTn id="17" dur="5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3"/>
                                        </p:tgtEl>
                                        <p:attrNameLst>
                                          <p:attrName>style.visibility</p:attrName>
                                        </p:attrNameLst>
                                      </p:cBhvr>
                                      <p:to>
                                        <p:strVal val="visible"/>
                                      </p:to>
                                    </p:set>
                                    <p:animEffect transition="in" filter="fade">
                                      <p:cBhvr>
                                        <p:cTn id="22"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7273" y="1988840"/>
            <a:ext cx="8879949" cy="432048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C</a:t>
            </a:r>
            <a:r>
              <a:rPr lang="vi-VN" sz="3600" b="1" dirty="0" smtClean="0">
                <a:solidFill>
                  <a:prstClr val="black"/>
                </a:solidFill>
                <a:latin typeface="Times New Roman" pitchFamily="18" charset="0"/>
                <a:cs typeface="Times New Roman" pitchFamily="18" charset="0"/>
              </a:rPr>
              <a:t>ắm </a:t>
            </a:r>
            <a:r>
              <a:rPr lang="vi-VN" sz="3600" b="1" dirty="0">
                <a:solidFill>
                  <a:prstClr val="black"/>
                </a:solidFill>
                <a:latin typeface="Times New Roman" pitchFamily="18" charset="0"/>
                <a:cs typeface="Times New Roman" pitchFamily="18" charset="0"/>
              </a:rPr>
              <a:t>hoa có vai trò rất quan trọng trong đời sống của con </a:t>
            </a:r>
            <a:r>
              <a:rPr lang="vi-VN" sz="3600" b="1" dirty="0" smtClean="0">
                <a:solidFill>
                  <a:prstClr val="black"/>
                </a:solidFill>
                <a:latin typeface="Times New Roman" pitchFamily="18" charset="0"/>
                <a:cs typeface="Times New Roman" pitchFamily="18" charset="0"/>
              </a:rPr>
              <a:t>người</a:t>
            </a: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hoa </a:t>
            </a:r>
            <a:r>
              <a:rPr lang="vi-VN" sz="3600" b="1" dirty="0">
                <a:solidFill>
                  <a:prstClr val="black"/>
                </a:solidFill>
                <a:latin typeface="Times New Roman" pitchFamily="18" charset="0"/>
                <a:cs typeface="Times New Roman" pitchFamily="18" charset="0"/>
              </a:rPr>
              <a:t>được xem như một món quà tinh thần không thể thiếu được đối với mỗi con </a:t>
            </a:r>
            <a:r>
              <a:rPr lang="vi-VN" sz="3600" b="1" dirty="0" smtClean="0">
                <a:solidFill>
                  <a:prstClr val="black"/>
                </a:solidFill>
                <a:latin typeface="Times New Roman" pitchFamily="18" charset="0"/>
                <a:cs typeface="Times New Roman" pitchFamily="18" charset="0"/>
              </a:rPr>
              <a:t>người…</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L</a:t>
            </a:r>
            <a:r>
              <a:rPr lang="vi-VN" sz="3600" b="1" dirty="0" smtClean="0">
                <a:solidFill>
                  <a:prstClr val="black"/>
                </a:solidFill>
                <a:latin typeface="Times New Roman" pitchFamily="18" charset="0"/>
                <a:cs typeface="Times New Roman" pitchFamily="18" charset="0"/>
              </a:rPr>
              <a:t>ịch </a:t>
            </a:r>
            <a:r>
              <a:rPr lang="vi-VN" sz="3600" b="1" dirty="0">
                <a:solidFill>
                  <a:prstClr val="black"/>
                </a:solidFill>
                <a:latin typeface="Times New Roman" pitchFamily="18" charset="0"/>
                <a:cs typeface="Times New Roman" pitchFamily="18" charset="0"/>
              </a:rPr>
              <a:t>sử đã chứng minh là những hoạt động cắm hoa, buôn bán, kinh doanh hoa đã xuất hiện từ thời Ai Cập cổ đại... </a:t>
            </a:r>
          </a:p>
        </p:txBody>
      </p:sp>
      <p:sp>
        <p:nvSpPr>
          <p:cNvPr id="6" name="Rounded Rectangle 5"/>
          <p:cNvSpPr/>
          <p:nvPr/>
        </p:nvSpPr>
        <p:spPr>
          <a:xfrm>
            <a:off x="-4695" y="692696"/>
            <a:ext cx="401653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2.</a:t>
            </a:r>
            <a:r>
              <a:rPr lang="vi-VN" sz="3200" b="1" dirty="0" smtClean="0">
                <a:solidFill>
                  <a:prstClr val="black"/>
                </a:solidFill>
                <a:latin typeface="Times New Roman" pitchFamily="18" charset="0"/>
                <a:cs typeface="Times New Roman" pitchFamily="18" charset="0"/>
              </a:rPr>
              <a:t> </a:t>
            </a:r>
            <a:r>
              <a:rPr lang="en-US" sz="3200" b="1" dirty="0" smtClean="0">
                <a:solidFill>
                  <a:prstClr val="black"/>
                </a:solidFill>
                <a:latin typeface="Times New Roman" pitchFamily="18" charset="0"/>
                <a:cs typeface="Times New Roman" pitchFamily="18" charset="0"/>
              </a:rPr>
              <a:t>V</a:t>
            </a:r>
            <a:r>
              <a:rPr lang="vi-VN" sz="3200" b="1" dirty="0" smtClean="0">
                <a:solidFill>
                  <a:prstClr val="black"/>
                </a:solidFill>
                <a:latin typeface="Times New Roman" pitchFamily="18" charset="0"/>
                <a:cs typeface="Times New Roman" pitchFamily="18" charset="0"/>
              </a:rPr>
              <a:t>ai </a:t>
            </a:r>
            <a:r>
              <a:rPr lang="vi-VN" sz="3200" b="1" dirty="0">
                <a:solidFill>
                  <a:prstClr val="black"/>
                </a:solidFill>
                <a:latin typeface="Times New Roman" pitchFamily="18" charset="0"/>
                <a:cs typeface="Times New Roman" pitchFamily="18" charset="0"/>
              </a:rPr>
              <a:t>trò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10764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1916832"/>
            <a:ext cx="8879949" cy="460851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Cắm </a:t>
            </a:r>
            <a:r>
              <a:rPr lang="vi-VN" sz="3600" b="1" dirty="0">
                <a:solidFill>
                  <a:prstClr val="black"/>
                </a:solidFill>
                <a:latin typeface="Times New Roman" pitchFamily="18" charset="0"/>
                <a:cs typeface="Times New Roman" pitchFamily="18" charset="0"/>
              </a:rPr>
              <a:t>hoa giúp cho sự kết nối giữa con người với thiên nhiên, con người cảm thấy an tâm và ít nghĩ theo hướng tiêu cực hơn nếu bên cạnh  họ có lọ hoa đẹp, khiến người ta bớt lo âu, vực dậy tinh thần hoặc mang tới sự thân thiện cho không gian xung quanh</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6"/>
            <a:ext cx="401653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2.</a:t>
            </a:r>
            <a:r>
              <a:rPr lang="vi-VN" sz="3200" b="1" dirty="0" smtClean="0">
                <a:solidFill>
                  <a:prstClr val="black"/>
                </a:solidFill>
                <a:latin typeface="Times New Roman" pitchFamily="18" charset="0"/>
                <a:cs typeface="Times New Roman" pitchFamily="18" charset="0"/>
              </a:rPr>
              <a:t> </a:t>
            </a:r>
            <a:r>
              <a:rPr lang="en-US" sz="3200" b="1" dirty="0" smtClean="0">
                <a:solidFill>
                  <a:prstClr val="black"/>
                </a:solidFill>
                <a:latin typeface="Times New Roman" pitchFamily="18" charset="0"/>
                <a:cs typeface="Times New Roman" pitchFamily="18" charset="0"/>
              </a:rPr>
              <a:t>V</a:t>
            </a:r>
            <a:r>
              <a:rPr lang="vi-VN" sz="3200" b="1" dirty="0" smtClean="0">
                <a:solidFill>
                  <a:prstClr val="black"/>
                </a:solidFill>
                <a:latin typeface="Times New Roman" pitchFamily="18" charset="0"/>
                <a:cs typeface="Times New Roman" pitchFamily="18" charset="0"/>
              </a:rPr>
              <a:t>ai </a:t>
            </a:r>
            <a:r>
              <a:rPr lang="vi-VN" sz="3200" b="1" dirty="0">
                <a:solidFill>
                  <a:prstClr val="black"/>
                </a:solidFill>
                <a:latin typeface="Times New Roman" pitchFamily="18" charset="0"/>
                <a:cs typeface="Times New Roman" pitchFamily="18" charset="0"/>
              </a:rPr>
              <a:t>trò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6372889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204864"/>
            <a:ext cx="8879949" cy="403244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Cắm </a:t>
            </a:r>
            <a:r>
              <a:rPr lang="vi-VN" sz="3600" b="1" dirty="0">
                <a:solidFill>
                  <a:prstClr val="black"/>
                </a:solidFill>
                <a:latin typeface="Times New Roman" pitchFamily="18" charset="0"/>
                <a:cs typeface="Times New Roman" pitchFamily="18" charset="0"/>
              </a:rPr>
              <a:t>hoa giúp cho cuộc sống của con người mỗi ngày bớt nhàm chán hơn, giúp mọi người tăng khả năng tư duy sáng tạo (nếu môi trường làm việc của họ có hoa lá, cây cảnh), cuộc sống trở nên đáng yêu</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6"/>
            <a:ext cx="401653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2.</a:t>
            </a:r>
            <a:r>
              <a:rPr lang="vi-VN" sz="3200" b="1" dirty="0" smtClean="0">
                <a:solidFill>
                  <a:prstClr val="black"/>
                </a:solidFill>
                <a:latin typeface="Times New Roman" pitchFamily="18" charset="0"/>
                <a:cs typeface="Times New Roman" pitchFamily="18" charset="0"/>
              </a:rPr>
              <a:t> </a:t>
            </a:r>
            <a:r>
              <a:rPr lang="en-US" sz="3200" b="1" dirty="0" smtClean="0">
                <a:solidFill>
                  <a:prstClr val="black"/>
                </a:solidFill>
                <a:latin typeface="Times New Roman" pitchFamily="18" charset="0"/>
                <a:cs typeface="Times New Roman" pitchFamily="18" charset="0"/>
              </a:rPr>
              <a:t>V</a:t>
            </a:r>
            <a:r>
              <a:rPr lang="vi-VN" sz="3200" b="1" dirty="0" smtClean="0">
                <a:solidFill>
                  <a:prstClr val="black"/>
                </a:solidFill>
                <a:latin typeface="Times New Roman" pitchFamily="18" charset="0"/>
                <a:cs typeface="Times New Roman" pitchFamily="18" charset="0"/>
              </a:rPr>
              <a:t>ai </a:t>
            </a:r>
            <a:r>
              <a:rPr lang="vi-VN" sz="3200" b="1" dirty="0">
                <a:solidFill>
                  <a:prstClr val="black"/>
                </a:solidFill>
                <a:latin typeface="Times New Roman" pitchFamily="18" charset="0"/>
                <a:cs typeface="Times New Roman" pitchFamily="18" charset="0"/>
              </a:rPr>
              <a:t>trò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4569978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636912"/>
            <a:ext cx="8879949" cy="388843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Cắm </a:t>
            </a:r>
            <a:r>
              <a:rPr lang="vi-VN" sz="3600" b="1" dirty="0">
                <a:solidFill>
                  <a:prstClr val="black"/>
                </a:solidFill>
                <a:latin typeface="Times New Roman" pitchFamily="18" charset="0"/>
                <a:cs typeface="Times New Roman" pitchFamily="18" charset="0"/>
              </a:rPr>
              <a:t>hoa giúp tăng cường sức khỏe, hạn chế nguy cơ mắc bệnh trầm cảm và giúp tinh thần luôn trong trạng thái phấn khởi</a:t>
            </a:r>
            <a:r>
              <a:rPr lang="vi-VN" sz="3600" b="1" dirty="0" smtClean="0">
                <a:solidFill>
                  <a:prstClr val="black"/>
                </a:solidFill>
                <a:latin typeface="Times New Roman" pitchFamily="18" charset="0"/>
                <a:cs typeface="Times New Roman" pitchFamily="18" charset="0"/>
              </a:rPr>
              <a:t>...</a:t>
            </a:r>
            <a:r>
              <a:rPr lang="en-US" sz="3600" b="1" dirty="0" smtClean="0">
                <a:solidFill>
                  <a:prstClr val="black"/>
                </a:solidFill>
                <a:latin typeface="Times New Roman" pitchFamily="18" charset="0"/>
                <a:cs typeface="Times New Roman" pitchFamily="18" charset="0"/>
              </a:rPr>
              <a:t> </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Cắm </a:t>
            </a:r>
            <a:r>
              <a:rPr lang="vi-VN" sz="3600" b="1" dirty="0">
                <a:solidFill>
                  <a:prstClr val="black"/>
                </a:solidFill>
                <a:latin typeface="Times New Roman" pitchFamily="18" charset="0"/>
                <a:cs typeface="Times New Roman" pitchFamily="18" charset="0"/>
              </a:rPr>
              <a:t>hoa tô điểm cho cuộc sống vật chất và tinh thần ngày càng tươi đẹp hơn...</a:t>
            </a:r>
          </a:p>
        </p:txBody>
      </p:sp>
      <p:sp>
        <p:nvSpPr>
          <p:cNvPr id="6" name="Rounded Rectangle 5"/>
          <p:cNvSpPr/>
          <p:nvPr/>
        </p:nvSpPr>
        <p:spPr>
          <a:xfrm>
            <a:off x="-4695" y="692696"/>
            <a:ext cx="401653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a:t>
            </a:r>
            <a:r>
              <a:rPr lang="en-US" sz="3200" b="1" dirty="0" smtClean="0">
                <a:solidFill>
                  <a:prstClr val="black"/>
                </a:solidFill>
                <a:latin typeface="Times New Roman" pitchFamily="18" charset="0"/>
                <a:cs typeface="Times New Roman" pitchFamily="18" charset="0"/>
              </a:rPr>
              <a:t>2.</a:t>
            </a:r>
            <a:r>
              <a:rPr lang="vi-VN" sz="3200" b="1" dirty="0" smtClean="0">
                <a:solidFill>
                  <a:prstClr val="black"/>
                </a:solidFill>
                <a:latin typeface="Times New Roman" pitchFamily="18" charset="0"/>
                <a:cs typeface="Times New Roman" pitchFamily="18" charset="0"/>
              </a:rPr>
              <a:t> </a:t>
            </a:r>
            <a:r>
              <a:rPr lang="en-US" sz="3200" b="1" dirty="0" smtClean="0">
                <a:solidFill>
                  <a:prstClr val="black"/>
                </a:solidFill>
                <a:latin typeface="Times New Roman" pitchFamily="18" charset="0"/>
                <a:cs typeface="Times New Roman" pitchFamily="18" charset="0"/>
              </a:rPr>
              <a:t>V</a:t>
            </a:r>
            <a:r>
              <a:rPr lang="vi-VN" sz="3200" b="1" dirty="0" smtClean="0">
                <a:solidFill>
                  <a:prstClr val="black"/>
                </a:solidFill>
                <a:latin typeface="Times New Roman" pitchFamily="18" charset="0"/>
                <a:cs typeface="Times New Roman" pitchFamily="18" charset="0"/>
              </a:rPr>
              <a:t>ai </a:t>
            </a:r>
            <a:r>
              <a:rPr lang="vi-VN" sz="3200" b="1" dirty="0">
                <a:solidFill>
                  <a:prstClr val="black"/>
                </a:solidFill>
                <a:latin typeface="Times New Roman" pitchFamily="18" charset="0"/>
                <a:cs typeface="Times New Roman" pitchFamily="18" charset="0"/>
              </a:rPr>
              <a:t>trò </a:t>
            </a:r>
            <a:r>
              <a:rPr lang="vi-VN" sz="3200" b="1" dirty="0" smtClean="0">
                <a:solidFill>
                  <a:prstClr val="black"/>
                </a:solidFill>
                <a:latin typeface="Times New Roman" pitchFamily="18" charset="0"/>
                <a:cs typeface="Times New Roman" pitchFamily="18" charset="0"/>
              </a:rPr>
              <a:t>cắm 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6372889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654455"/>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4/.</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Nghệ</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thuật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4551244"/>
            <a:ext cx="8614454" cy="96598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c. </a:t>
            </a:r>
            <a:r>
              <a:rPr lang="de-DE" sz="3200" b="1" dirty="0"/>
              <a:t>X</a:t>
            </a:r>
            <a:r>
              <a:rPr lang="vi-VN" sz="3200" b="1" dirty="0">
                <a:latin typeface="Arial" pitchFamily="34" charset="0"/>
                <a:cs typeface="Arial" pitchFamily="34" charset="0"/>
              </a:rPr>
              <a:t>ếp đặt các loại cây và hoa </a:t>
            </a:r>
            <a:r>
              <a:rPr lang="vi-VN" sz="3200" b="1" dirty="0" smtClean="0">
                <a:latin typeface="Arial" pitchFamily="34" charset="0"/>
                <a:cs typeface="Arial" pitchFamily="34" charset="0"/>
              </a:rPr>
              <a:t>thành </a:t>
            </a:r>
            <a:r>
              <a:rPr lang="vi-VN" sz="3200" b="1" dirty="0">
                <a:latin typeface="Arial" pitchFamily="34" charset="0"/>
                <a:cs typeface="Arial" pitchFamily="34" charset="0"/>
              </a:rPr>
              <a:t>một </a:t>
            </a:r>
            <a:r>
              <a:rPr lang="en-US" sz="3200" b="1" dirty="0" err="1" smtClean="0">
                <a:latin typeface="Arial" pitchFamily="34" charset="0"/>
                <a:cs typeface="Arial" pitchFamily="34" charset="0"/>
              </a:rPr>
              <a:t>bông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lớn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hơn</a:t>
            </a:r>
            <a:endParaRPr lang="en-US" sz="3200" b="1" dirty="0">
              <a:latin typeface="Arial" pitchFamily="34" charset="0"/>
              <a:cs typeface="Arial" pitchFamily="34" charset="0"/>
            </a:endParaRPr>
          </a:p>
        </p:txBody>
      </p:sp>
      <p:sp>
        <p:nvSpPr>
          <p:cNvPr id="7" name="Rounded Rectangle 6"/>
          <p:cNvSpPr/>
          <p:nvPr/>
        </p:nvSpPr>
        <p:spPr>
          <a:xfrm>
            <a:off x="278026" y="2276872"/>
            <a:ext cx="8614454" cy="938737"/>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a. </a:t>
            </a:r>
            <a:r>
              <a:rPr lang="de-DE" sz="3200" b="1" dirty="0"/>
              <a:t>X</a:t>
            </a:r>
            <a:r>
              <a:rPr lang="vi-VN" sz="3200" b="1" dirty="0">
                <a:latin typeface="Arial" pitchFamily="34" charset="0"/>
                <a:cs typeface="Arial" pitchFamily="34" charset="0"/>
              </a:rPr>
              <a:t>ếp đặt các loại cây và hoa </a:t>
            </a:r>
            <a:r>
              <a:rPr lang="vi-VN" sz="3200" b="1" dirty="0" smtClean="0">
                <a:latin typeface="Arial" pitchFamily="34" charset="0"/>
                <a:cs typeface="Arial" pitchFamily="34" charset="0"/>
              </a:rPr>
              <a:t>thành </a:t>
            </a:r>
            <a:r>
              <a:rPr lang="vi-VN" sz="3200" b="1" dirty="0">
                <a:latin typeface="Arial" pitchFamily="34" charset="0"/>
                <a:cs typeface="Arial" pitchFamily="34" charset="0"/>
              </a:rPr>
              <a:t>một </a:t>
            </a:r>
            <a:r>
              <a:rPr lang="en-US" sz="3200" b="1" dirty="0" err="1" smtClean="0">
                <a:latin typeface="Arial" pitchFamily="34" charset="0"/>
                <a:cs typeface="Arial" pitchFamily="34" charset="0"/>
              </a:rPr>
              <a:t>đường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thẳng</a:t>
            </a:r>
            <a:endParaRPr lang="en-US" sz="3600" dirty="0">
              <a:latin typeface="Arial" pitchFamily="34" charset="0"/>
              <a:cs typeface="Arial" pitchFamily="34" charset="0"/>
            </a:endParaRPr>
          </a:p>
        </p:txBody>
      </p:sp>
      <p:sp>
        <p:nvSpPr>
          <p:cNvPr id="8" name="Rounded Rectangle 7"/>
          <p:cNvSpPr/>
          <p:nvPr/>
        </p:nvSpPr>
        <p:spPr>
          <a:xfrm>
            <a:off x="274255" y="3356992"/>
            <a:ext cx="8614454" cy="97822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b.</a:t>
            </a:r>
            <a:r>
              <a:rPr lang="de-DE" sz="3200" b="1" dirty="0" smtClean="0"/>
              <a:t> X</a:t>
            </a:r>
            <a:r>
              <a:rPr lang="vi-VN" sz="3200" b="1" dirty="0" smtClean="0">
                <a:latin typeface="Arial" pitchFamily="34" charset="0"/>
                <a:cs typeface="Arial" pitchFamily="34" charset="0"/>
              </a:rPr>
              <a:t>ếp </a:t>
            </a:r>
            <a:r>
              <a:rPr lang="vi-VN" sz="3200" b="1" dirty="0">
                <a:latin typeface="Arial" pitchFamily="34" charset="0"/>
                <a:cs typeface="Arial" pitchFamily="34" charset="0"/>
              </a:rPr>
              <a:t>đặt </a:t>
            </a:r>
            <a:r>
              <a:rPr lang="vi-VN" sz="3200" b="1" dirty="0" smtClean="0">
                <a:latin typeface="Arial" pitchFamily="34" charset="0"/>
                <a:cs typeface="Arial" pitchFamily="34" charset="0"/>
              </a:rPr>
              <a:t>các </a:t>
            </a:r>
            <a:r>
              <a:rPr lang="vi-VN" sz="3200" b="1" dirty="0">
                <a:latin typeface="Arial" pitchFamily="34" charset="0"/>
                <a:cs typeface="Arial" pitchFamily="34" charset="0"/>
              </a:rPr>
              <a:t>loại cây và hoa để </a:t>
            </a:r>
            <a:r>
              <a:rPr lang="vi-VN" sz="3200" b="1" dirty="0" smtClean="0">
                <a:latin typeface="Arial" pitchFamily="34" charset="0"/>
                <a:cs typeface="Arial" pitchFamily="34" charset="0"/>
              </a:rPr>
              <a:t>thành </a:t>
            </a:r>
            <a:r>
              <a:rPr lang="vi-VN" sz="3200" b="1" dirty="0">
                <a:latin typeface="Arial" pitchFamily="34" charset="0"/>
                <a:cs typeface="Arial" pitchFamily="34" charset="0"/>
              </a:rPr>
              <a:t>một cấu trúc có tính thẩm mỹ</a:t>
            </a:r>
            <a:endParaRPr lang="en-US" sz="3200" b="1" dirty="0">
              <a:latin typeface="Arial" pitchFamily="34" charset="0"/>
              <a:cs typeface="Arial" pitchFamily="34" charset="0"/>
            </a:endParaRPr>
          </a:p>
        </p:txBody>
      </p:sp>
      <p:sp>
        <p:nvSpPr>
          <p:cNvPr id="9" name="Rounded Rectangle 8"/>
          <p:cNvSpPr/>
          <p:nvPr/>
        </p:nvSpPr>
        <p:spPr>
          <a:xfrm>
            <a:off x="278026" y="5733256"/>
            <a:ext cx="8614454" cy="98072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d. </a:t>
            </a:r>
            <a:r>
              <a:rPr lang="de-DE" sz="3200" b="1" dirty="0"/>
              <a:t>X</a:t>
            </a:r>
            <a:r>
              <a:rPr lang="vi-VN" sz="3200" b="1" dirty="0">
                <a:latin typeface="Arial" pitchFamily="34" charset="0"/>
                <a:cs typeface="Arial" pitchFamily="34" charset="0"/>
              </a:rPr>
              <a:t>ếp đặt các loại cây và hoa </a:t>
            </a:r>
            <a:r>
              <a:rPr lang="en-US" sz="3200" b="1" dirty="0" err="1" smtClean="0">
                <a:latin typeface="Arial" pitchFamily="34" charset="0"/>
                <a:cs typeface="Arial" pitchFamily="34" charset="0"/>
              </a:rPr>
              <a:t>giống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như</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mọc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dại</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20145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654455"/>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5/.</a:t>
            </a:r>
            <a:r>
              <a:rPr lang="de-DE" sz="3200" b="1" dirty="0" smtClean="0">
                <a:latin typeface="Arial" pitchFamily="34" charset="0"/>
                <a:cs typeface="Arial" pitchFamily="34" charset="0"/>
              </a:rPr>
              <a:t> </a:t>
            </a:r>
            <a:r>
              <a:rPr lang="en-US" sz="3200" b="1" dirty="0" smtClean="0">
                <a:latin typeface="Arial" pitchFamily="34" charset="0"/>
                <a:cs typeface="Arial" pitchFamily="34" charset="0"/>
              </a:rPr>
              <a:t>H</a:t>
            </a:r>
            <a:r>
              <a:rPr lang="vi-VN" sz="3200" b="1" dirty="0" smtClean="0">
                <a:latin typeface="Arial" pitchFamily="34" charset="0"/>
                <a:cs typeface="Arial" pitchFamily="34" charset="0"/>
              </a:rPr>
              <a:t>oa </a:t>
            </a:r>
            <a:r>
              <a:rPr lang="vi-VN" sz="3200" b="1" dirty="0">
                <a:latin typeface="Arial" pitchFamily="34" charset="0"/>
                <a:cs typeface="Arial" pitchFamily="34" charset="0"/>
              </a:rPr>
              <a:t>được xem như một món </a:t>
            </a:r>
            <a:r>
              <a:rPr lang="vi-VN" sz="3200" b="1" dirty="0" smtClean="0">
                <a:latin typeface="Arial" pitchFamily="34" charset="0"/>
                <a:cs typeface="Arial" pitchFamily="34" charset="0"/>
              </a:rPr>
              <a:t>quà</a:t>
            </a:r>
            <a:endParaRPr lang="en-US" sz="3600" dirty="0">
              <a:latin typeface="Arial" pitchFamily="34" charset="0"/>
              <a:cs typeface="Arial" pitchFamily="34" charset="0"/>
            </a:endParaRPr>
          </a:p>
        </p:txBody>
      </p:sp>
      <p:sp>
        <p:nvSpPr>
          <p:cNvPr id="6" name="Rounded Rectangle 5"/>
          <p:cNvSpPr/>
          <p:nvPr/>
        </p:nvSpPr>
        <p:spPr>
          <a:xfrm>
            <a:off x="4355976" y="3158716"/>
            <a:ext cx="4176464" cy="965988"/>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t>Thể</a:t>
            </a:r>
            <a:r>
              <a:rPr lang="en-US" sz="3200" b="1" dirty="0" smtClean="0"/>
              <a:t> </a:t>
            </a:r>
            <a:r>
              <a:rPr lang="en-US" sz="3200" b="1" dirty="0" err="1" smtClean="0"/>
              <a:t>hiện</a:t>
            </a:r>
            <a:r>
              <a:rPr lang="en-US" sz="3200" b="1" dirty="0" smtClean="0"/>
              <a:t> </a:t>
            </a:r>
            <a:r>
              <a:rPr lang="en-US" sz="3200" b="1" dirty="0" err="1" smtClean="0"/>
              <a:t>sự</a:t>
            </a:r>
            <a:r>
              <a:rPr lang="en-US" sz="3200" b="1" dirty="0" smtClean="0"/>
              <a:t> </a:t>
            </a:r>
            <a:r>
              <a:rPr lang="en-US" sz="3200" b="1" dirty="0" err="1" smtClean="0"/>
              <a:t>cẩu</a:t>
            </a:r>
            <a:r>
              <a:rPr lang="en-US" sz="3200" b="1" dirty="0" smtClean="0"/>
              <a:t> </a:t>
            </a:r>
            <a:r>
              <a:rPr lang="en-US" sz="3200" b="1" dirty="0" err="1" smtClean="0"/>
              <a:t>thả</a:t>
            </a:r>
            <a:endParaRPr lang="en-US" sz="3200" b="1" dirty="0">
              <a:latin typeface="Arial" pitchFamily="34" charset="0"/>
              <a:cs typeface="Arial" pitchFamily="34" charset="0"/>
            </a:endParaRPr>
          </a:p>
        </p:txBody>
      </p:sp>
      <p:sp>
        <p:nvSpPr>
          <p:cNvPr id="7" name="Rounded Rectangle 6"/>
          <p:cNvSpPr/>
          <p:nvPr/>
        </p:nvSpPr>
        <p:spPr>
          <a:xfrm>
            <a:off x="278026" y="3138335"/>
            <a:ext cx="3573894" cy="938737"/>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t>Về</a:t>
            </a:r>
            <a:r>
              <a:rPr lang="en-US" sz="3200" b="1" dirty="0" smtClean="0"/>
              <a:t> </a:t>
            </a:r>
            <a:r>
              <a:rPr lang="en-US" sz="3200" b="1" dirty="0" err="1" smtClean="0"/>
              <a:t>vật</a:t>
            </a:r>
            <a:r>
              <a:rPr lang="en-US" sz="3200" b="1" dirty="0" smtClean="0"/>
              <a:t> </a:t>
            </a:r>
            <a:r>
              <a:rPr lang="en-US" sz="3200" b="1" dirty="0" err="1" smtClean="0"/>
              <a:t>chất</a:t>
            </a:r>
            <a:endParaRPr lang="en-US" sz="3600" dirty="0">
              <a:latin typeface="Arial" pitchFamily="34" charset="0"/>
              <a:cs typeface="Arial" pitchFamily="34" charset="0"/>
            </a:endParaRPr>
          </a:p>
        </p:txBody>
      </p:sp>
      <p:sp>
        <p:nvSpPr>
          <p:cNvPr id="8" name="Rounded Rectangle 7"/>
          <p:cNvSpPr/>
          <p:nvPr/>
        </p:nvSpPr>
        <p:spPr>
          <a:xfrm>
            <a:off x="4355976" y="5003249"/>
            <a:ext cx="4176464" cy="978228"/>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Về tinh thần</a:t>
            </a:r>
            <a:endParaRPr lang="en-US" sz="3200" b="1" dirty="0">
              <a:latin typeface="Arial" pitchFamily="34" charset="0"/>
              <a:cs typeface="Arial" pitchFamily="34" charset="0"/>
            </a:endParaRPr>
          </a:p>
        </p:txBody>
      </p:sp>
      <p:sp>
        <p:nvSpPr>
          <p:cNvPr id="9" name="Rounded Rectangle 8"/>
          <p:cNvSpPr/>
          <p:nvPr/>
        </p:nvSpPr>
        <p:spPr>
          <a:xfrm>
            <a:off x="267468" y="5040560"/>
            <a:ext cx="3584452" cy="980728"/>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t>Về</a:t>
            </a:r>
            <a:r>
              <a:rPr lang="en-US" sz="3200" b="1" dirty="0" smtClean="0"/>
              <a:t> </a:t>
            </a:r>
            <a:r>
              <a:rPr lang="en-US" sz="3200" b="1" dirty="0" err="1" smtClean="0"/>
              <a:t>sự</a:t>
            </a:r>
            <a:r>
              <a:rPr lang="en-US" sz="3200" b="1" dirty="0" smtClean="0"/>
              <a:t> </a:t>
            </a:r>
            <a:r>
              <a:rPr lang="en-US" sz="3200" b="1" dirty="0" err="1" smtClean="0"/>
              <a:t>lạnh</a:t>
            </a:r>
            <a:r>
              <a:rPr lang="en-US" sz="3200" b="1" dirty="0" smtClean="0"/>
              <a:t> </a:t>
            </a:r>
            <a:r>
              <a:rPr lang="en-US" sz="3200" b="1" dirty="0" err="1" smtClean="0"/>
              <a:t>lùng</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6215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654455"/>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6/.</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Vai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trò</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4623252"/>
            <a:ext cx="8614454" cy="74996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a:latin typeface="Arial" pitchFamily="34" charset="0"/>
                <a:cs typeface="Arial" pitchFamily="34" charset="0"/>
              </a:rPr>
              <a:t>G</a:t>
            </a:r>
            <a:r>
              <a:rPr lang="vi-VN" sz="3200" b="1" dirty="0">
                <a:latin typeface="Arial" pitchFamily="34" charset="0"/>
                <a:cs typeface="Arial" pitchFamily="34" charset="0"/>
              </a:rPr>
              <a:t>iúp </a:t>
            </a:r>
            <a:r>
              <a:rPr lang="en-US" sz="3200" b="1" dirty="0">
                <a:latin typeface="Arial" pitchFamily="34" charset="0"/>
                <a:cs typeface="Arial" pitchFamily="34" charset="0"/>
              </a:rPr>
              <a:t>con</a:t>
            </a:r>
            <a:r>
              <a:rPr lang="vi-VN" sz="3200" b="1" dirty="0">
                <a:latin typeface="Arial" pitchFamily="34" charset="0"/>
                <a:cs typeface="Arial" pitchFamily="34" charset="0"/>
              </a:rPr>
              <a:t> người </a:t>
            </a:r>
            <a:r>
              <a:rPr lang="en-US" sz="3200" b="1" dirty="0" err="1" smtClean="0">
                <a:latin typeface="Arial" pitchFamily="34" charset="0"/>
                <a:cs typeface="Arial" pitchFamily="34" charset="0"/>
              </a:rPr>
              <a:t>suy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nghĩ</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tiêu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cực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hơn</a:t>
            </a:r>
            <a:endParaRPr lang="en-US" sz="3200" b="1" dirty="0">
              <a:latin typeface="Arial" pitchFamily="34" charset="0"/>
              <a:cs typeface="Arial" pitchFamily="34" charset="0"/>
            </a:endParaRPr>
          </a:p>
        </p:txBody>
      </p:sp>
      <p:sp>
        <p:nvSpPr>
          <p:cNvPr id="7" name="Rounded Rectangle 6"/>
          <p:cNvSpPr/>
          <p:nvPr/>
        </p:nvSpPr>
        <p:spPr>
          <a:xfrm>
            <a:off x="278026" y="2276873"/>
            <a:ext cx="8614454" cy="72008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a:t>
            </a:r>
            <a:r>
              <a:rPr lang="en-US" sz="3200" b="1" dirty="0">
                <a:latin typeface="Arial" pitchFamily="34" charset="0"/>
                <a:cs typeface="Arial" pitchFamily="34" charset="0"/>
              </a:rPr>
              <a:t>. G</a:t>
            </a:r>
            <a:r>
              <a:rPr lang="vi-VN" sz="3200" b="1" dirty="0">
                <a:latin typeface="Arial" pitchFamily="34" charset="0"/>
                <a:cs typeface="Arial" pitchFamily="34" charset="0"/>
              </a:rPr>
              <a:t>iúp </a:t>
            </a:r>
            <a:r>
              <a:rPr lang="en-US" sz="3200" b="1" dirty="0">
                <a:latin typeface="Arial" pitchFamily="34" charset="0"/>
                <a:cs typeface="Arial" pitchFamily="34" charset="0"/>
              </a:rPr>
              <a:t>con</a:t>
            </a:r>
            <a:r>
              <a:rPr lang="vi-VN" sz="3200" b="1" dirty="0">
                <a:latin typeface="Arial" pitchFamily="34" charset="0"/>
                <a:cs typeface="Arial" pitchFamily="34" charset="0"/>
              </a:rPr>
              <a:t> người tăng khả năng </a:t>
            </a:r>
            <a:r>
              <a:rPr lang="en-US" sz="3200" b="1" dirty="0" err="1" smtClean="0">
                <a:latin typeface="Arial" pitchFamily="34" charset="0"/>
                <a:cs typeface="Arial" pitchFamily="34" charset="0"/>
              </a:rPr>
              <a:t>mệt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mỏi</a:t>
            </a:r>
            <a:r>
              <a:rPr lang="en-US" sz="3200" b="1" dirty="0" smtClean="0">
                <a:latin typeface="Arial" pitchFamily="34" charset="0"/>
                <a:cs typeface="Arial" pitchFamily="34" charset="0"/>
              </a:rPr>
              <a:t> </a:t>
            </a:r>
            <a:endParaRPr lang="en-US" sz="3200" b="1" dirty="0">
              <a:latin typeface="Arial" pitchFamily="34" charset="0"/>
              <a:cs typeface="Arial" pitchFamily="34" charset="0"/>
            </a:endParaRPr>
          </a:p>
        </p:txBody>
      </p:sp>
      <p:sp>
        <p:nvSpPr>
          <p:cNvPr id="8" name="Rounded Rectangle 7"/>
          <p:cNvSpPr/>
          <p:nvPr/>
        </p:nvSpPr>
        <p:spPr>
          <a:xfrm>
            <a:off x="274255" y="3356992"/>
            <a:ext cx="8614454" cy="97822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a:t>
            </a:r>
            <a:r>
              <a:rPr lang="en-US" sz="3200" b="1" dirty="0" smtClean="0">
                <a:latin typeface="Arial" pitchFamily="34" charset="0"/>
                <a:cs typeface="Arial" pitchFamily="34" charset="0"/>
              </a:rPr>
              <a:t>G</a:t>
            </a:r>
            <a:r>
              <a:rPr lang="vi-VN" sz="3200" b="1" dirty="0" smtClean="0">
                <a:latin typeface="Arial" pitchFamily="34" charset="0"/>
                <a:cs typeface="Arial" pitchFamily="34" charset="0"/>
              </a:rPr>
              <a:t>iúp </a:t>
            </a:r>
            <a:r>
              <a:rPr lang="en-US" sz="3200" b="1" dirty="0" smtClean="0">
                <a:latin typeface="Arial" pitchFamily="34" charset="0"/>
                <a:cs typeface="Arial" pitchFamily="34" charset="0"/>
              </a:rPr>
              <a:t>con</a:t>
            </a:r>
            <a:r>
              <a:rPr lang="vi-VN" sz="3200" b="1" dirty="0" smtClean="0">
                <a:latin typeface="Arial" pitchFamily="34" charset="0"/>
                <a:cs typeface="Arial" pitchFamily="34" charset="0"/>
              </a:rPr>
              <a:t> </a:t>
            </a:r>
            <a:r>
              <a:rPr lang="vi-VN" sz="3200" b="1" dirty="0">
                <a:latin typeface="Arial" pitchFamily="34" charset="0"/>
                <a:cs typeface="Arial" pitchFamily="34" charset="0"/>
              </a:rPr>
              <a:t>người tăng khả năng tư duy sáng tạo</a:t>
            </a:r>
            <a:endParaRPr lang="en-US" sz="3200" b="1" dirty="0">
              <a:latin typeface="Arial" pitchFamily="34" charset="0"/>
              <a:cs typeface="Arial" pitchFamily="34" charset="0"/>
            </a:endParaRPr>
          </a:p>
        </p:txBody>
      </p:sp>
      <p:sp>
        <p:nvSpPr>
          <p:cNvPr id="9" name="Rounded Rectangle 8"/>
          <p:cNvSpPr/>
          <p:nvPr/>
        </p:nvSpPr>
        <p:spPr>
          <a:xfrm>
            <a:off x="278026" y="5733256"/>
            <a:ext cx="8614454" cy="7920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G</a:t>
            </a:r>
            <a:r>
              <a:rPr lang="vi-VN" sz="3200" b="1" dirty="0">
                <a:latin typeface="Arial" pitchFamily="34" charset="0"/>
                <a:cs typeface="Arial" pitchFamily="34" charset="0"/>
              </a:rPr>
              <a:t>iúp </a:t>
            </a:r>
            <a:r>
              <a:rPr lang="en-US" sz="3200" b="1" dirty="0">
                <a:latin typeface="Arial" pitchFamily="34" charset="0"/>
                <a:cs typeface="Arial" pitchFamily="34" charset="0"/>
              </a:rPr>
              <a:t>con</a:t>
            </a:r>
            <a:r>
              <a:rPr lang="vi-VN" sz="3200" b="1" dirty="0">
                <a:latin typeface="Arial" pitchFamily="34" charset="0"/>
                <a:cs typeface="Arial" pitchFamily="34" charset="0"/>
              </a:rPr>
              <a:t> người </a:t>
            </a:r>
            <a:r>
              <a:rPr lang="en-US" sz="3200" b="1" dirty="0" err="1" smtClean="0">
                <a:latin typeface="Arial" pitchFamily="34" charset="0"/>
                <a:cs typeface="Arial" pitchFamily="34" charset="0"/>
              </a:rPr>
              <a:t>chán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chường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hơn</a:t>
            </a:r>
            <a:endParaRPr lang="en-US" sz="3200" b="1" dirty="0">
              <a:latin typeface="Arial" pitchFamily="34" charset="0"/>
              <a:cs typeface="Arial" pitchFamily="34" charset="0"/>
            </a:endParaRPr>
          </a:p>
        </p:txBody>
      </p:sp>
      <p:sp>
        <p:nvSpPr>
          <p:cNvPr id="11" name="Title 2"/>
          <p:cNvSpPr txBox="1">
            <a:spLocks/>
          </p:cNvSpPr>
          <p:nvPr/>
        </p:nvSpPr>
        <p:spPr>
          <a:xfrm>
            <a:off x="1825711" y="251598"/>
            <a:ext cx="7062998" cy="549703"/>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600" b="1" dirty="0" err="1" smtClean="0">
                <a:latin typeface="Arial" pitchFamily="34" charset="0"/>
                <a:cs typeface="Arial" pitchFamily="34" charset="0"/>
              </a:rPr>
              <a:t>Chọn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câu</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trả</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lời</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đúng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nhất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17689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636912"/>
            <a:ext cx="8879949" cy="388843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	Cắm hoa theo phong cách phương Đông đòi hỏi giữa hoa và bình cắm phải có tỉ lệ tương xứng,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C</a:t>
            </a:r>
            <a:r>
              <a:rPr lang="vi-VN" sz="3600" b="1" dirty="0" smtClean="0">
                <a:solidFill>
                  <a:prstClr val="black"/>
                </a:solidFill>
                <a:latin typeface="Times New Roman" pitchFamily="18" charset="0"/>
                <a:cs typeface="Times New Roman" pitchFamily="18" charset="0"/>
              </a:rPr>
              <a:t>ắm </a:t>
            </a:r>
            <a:r>
              <a:rPr lang="vi-VN" sz="3600" b="1" dirty="0">
                <a:solidFill>
                  <a:prstClr val="black"/>
                </a:solidFill>
                <a:latin typeface="Times New Roman" pitchFamily="18" charset="0"/>
                <a:cs typeface="Times New Roman" pitchFamily="18" charset="0"/>
              </a:rPr>
              <a:t>hoa kiểu </a:t>
            </a:r>
            <a:r>
              <a:rPr lang="vi-VN" sz="3600" b="1" dirty="0" smtClean="0">
                <a:solidFill>
                  <a:prstClr val="black"/>
                </a:solidFill>
                <a:latin typeface="Times New Roman" pitchFamily="18" charset="0"/>
                <a:cs typeface="Times New Roman" pitchFamily="18" charset="0"/>
              </a:rPr>
              <a:t>Tây </a:t>
            </a:r>
            <a:r>
              <a:rPr lang="vi-VN" sz="3600" b="1" dirty="0">
                <a:solidFill>
                  <a:prstClr val="black"/>
                </a:solidFill>
                <a:latin typeface="Times New Roman" pitchFamily="18" charset="0"/>
                <a:cs typeface="Times New Roman" pitchFamily="18" charset="0"/>
              </a:rPr>
              <a:t>thường chọn loại bình hoa thông thường, miệng rộng để cắm được nhiều hoa...</a:t>
            </a:r>
          </a:p>
        </p:txBody>
      </p:sp>
      <p:sp>
        <p:nvSpPr>
          <p:cNvPr id="6" name="Rounded Rectangle 5"/>
          <p:cNvSpPr/>
          <p:nvPr/>
        </p:nvSpPr>
        <p:spPr>
          <a:xfrm>
            <a:off x="-4695" y="692696"/>
            <a:ext cx="4792719" cy="915499"/>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1.3</a:t>
            </a:r>
            <a:r>
              <a:rPr lang="vi-VN" sz="3200" b="1" dirty="0">
                <a:solidFill>
                  <a:prstClr val="black"/>
                </a:solidFill>
                <a:latin typeface="Times New Roman" pitchFamily="18" charset="0"/>
                <a:cs typeface="Times New Roman" pitchFamily="18" charset="0"/>
              </a:rPr>
              <a:t>. Nguyên tắc cắm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01166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2195736" y="76104"/>
            <a:ext cx="4936735" cy="648072"/>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solidFill>
                  <a:prstClr val="black"/>
                </a:solidFill>
                <a:latin typeface="Times New Roman" pitchFamily="18" charset="0"/>
                <a:cs typeface="Times New Roman" pitchFamily="18" charset="0"/>
              </a:rPr>
              <a:t>C</a:t>
            </a:r>
            <a:r>
              <a:rPr lang="vi-VN" sz="3200" b="1" dirty="0">
                <a:solidFill>
                  <a:prstClr val="black"/>
                </a:solidFill>
                <a:latin typeface="Times New Roman" pitchFamily="18" charset="0"/>
                <a:cs typeface="Times New Roman" pitchFamily="18" charset="0"/>
              </a:rPr>
              <a:t>ắm hoa kiểu </a:t>
            </a:r>
            <a:r>
              <a:rPr lang="en-US" sz="3200" b="1" dirty="0" err="1" smtClean="0">
                <a:solidFill>
                  <a:prstClr val="black"/>
                </a:solidFill>
                <a:latin typeface="Times New Roman" pitchFamily="18" charset="0"/>
                <a:cs typeface="Times New Roman" pitchFamily="18" charset="0"/>
              </a:rPr>
              <a:t>phương</a:t>
            </a:r>
            <a:r>
              <a:rPr lang="en-US" sz="3200" b="1" dirty="0" smtClean="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Tây</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608195"/>
            <a:ext cx="7491938" cy="5255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707" y="1608195"/>
            <a:ext cx="7812360" cy="5198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3"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712" y="1602447"/>
            <a:ext cx="3960440" cy="528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9114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36"/>
                                        </p:tgtEl>
                                        <p:attrNameLst>
                                          <p:attrName>style.visibility</p:attrName>
                                        </p:attrNameLst>
                                      </p:cBhvr>
                                      <p:to>
                                        <p:strVal val="visible"/>
                                      </p:to>
                                    </p:set>
                                    <p:animEffect transition="in" filter="barn(inVertical)">
                                      <p:cBhvr>
                                        <p:cTn id="14" dur="500"/>
                                        <p:tgtEl>
                                          <p:spTgt spid="103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38"/>
                                        </p:tgtEl>
                                        <p:attrNameLst>
                                          <p:attrName>style.visibility</p:attrName>
                                        </p:attrNameLst>
                                      </p:cBhvr>
                                      <p:to>
                                        <p:strVal val="visible"/>
                                      </p:to>
                                    </p:set>
                                    <p:animEffect transition="in" filter="fade">
                                      <p:cBhvr>
                                        <p:cTn id="19" dur="500"/>
                                        <p:tgtEl>
                                          <p:spTgt spid="103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043"/>
                                        </p:tgtEl>
                                        <p:attrNameLst>
                                          <p:attrName>style.visibility</p:attrName>
                                        </p:attrNameLst>
                                      </p:cBhvr>
                                      <p:to>
                                        <p:strVal val="visible"/>
                                      </p:to>
                                    </p:set>
                                    <p:animEffect transition="in" filter="barn(inVertical)">
                                      <p:cBhvr>
                                        <p:cTn id="24" dur="500"/>
                                        <p:tgtEl>
                                          <p:spTgt spid="10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958282" y="78524"/>
            <a:ext cx="5728823" cy="648072"/>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solidFill>
                  <a:prstClr val="black"/>
                </a:solidFill>
                <a:latin typeface="Times New Roman" pitchFamily="18" charset="0"/>
                <a:cs typeface="Times New Roman" pitchFamily="18" charset="0"/>
              </a:rPr>
              <a:t>C</a:t>
            </a:r>
            <a:r>
              <a:rPr lang="vi-VN" sz="3200" b="1" dirty="0">
                <a:solidFill>
                  <a:prstClr val="black"/>
                </a:solidFill>
                <a:latin typeface="Times New Roman" pitchFamily="18" charset="0"/>
                <a:cs typeface="Times New Roman" pitchFamily="18" charset="0"/>
              </a:rPr>
              <a:t>ắm hoa kiểu </a:t>
            </a:r>
            <a:r>
              <a:rPr lang="en-US" sz="3200" b="1" dirty="0" err="1" smtClean="0">
                <a:solidFill>
                  <a:prstClr val="black"/>
                </a:solidFill>
                <a:latin typeface="Times New Roman" pitchFamily="18" charset="0"/>
                <a:cs typeface="Times New Roman" pitchFamily="18" charset="0"/>
              </a:rPr>
              <a:t>phương</a:t>
            </a:r>
            <a:r>
              <a:rPr lang="en-US" sz="3200" b="1" dirty="0" smtClean="0">
                <a:solidFill>
                  <a:prstClr val="black"/>
                </a:solidFill>
                <a:latin typeface="Times New Roman" pitchFamily="18" charset="0"/>
                <a:cs typeface="Times New Roman" pitchFamily="18" charset="0"/>
              </a:rPr>
              <a:t> </a:t>
            </a:r>
            <a:r>
              <a:rPr lang="en-US" sz="3200" b="1" dirty="0" err="1" smtClean="0">
                <a:solidFill>
                  <a:prstClr val="black"/>
                </a:solidFill>
                <a:latin typeface="Times New Roman" pitchFamily="18" charset="0"/>
                <a:cs typeface="Times New Roman" pitchFamily="18" charset="0"/>
              </a:rPr>
              <a:t>Đông</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43"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1602447"/>
            <a:ext cx="3960440" cy="528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8282" y="761864"/>
            <a:ext cx="4989982" cy="6096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428" y="801301"/>
            <a:ext cx="4203132" cy="6123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447" y="931196"/>
            <a:ext cx="8951388" cy="6011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2769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circle(in)">
                                      <p:cBhvr>
                                        <p:cTn id="12" dur="20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wipe(down)">
                                      <p:cBhvr>
                                        <p:cTn id="17" dur="500"/>
                                        <p:tgtEl>
                                          <p:spTgt spid="307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076"/>
                                        </p:tgtEl>
                                        <p:attrNameLst>
                                          <p:attrName>style.visibility</p:attrName>
                                        </p:attrNameLst>
                                      </p:cBhvr>
                                      <p:to>
                                        <p:strVal val="visible"/>
                                      </p:to>
                                    </p:set>
                                    <p:animEffect transition="in" filter="wipe(down)">
                                      <p:cBhvr>
                                        <p:cTn id="2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1"/>
            <a:ext cx="6636149" cy="915499"/>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a. Sự cân đối giữa hoa và bình cắm </a:t>
            </a: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460375" y="1556792"/>
            <a:ext cx="8216082" cy="4824536"/>
          </a:xfrm>
          <a:prstGeom prst="roundRect">
            <a:avLst/>
          </a:prstGeom>
          <a:solidFill>
            <a:schemeClr val="tx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a:t>
            </a:r>
            <a:r>
              <a:rPr lang="en-US" sz="3200" b="1" dirty="0" smtClean="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Nếu </a:t>
            </a:r>
            <a:r>
              <a:rPr lang="vi-VN" sz="3200" b="1" dirty="0">
                <a:solidFill>
                  <a:prstClr val="black"/>
                </a:solidFill>
                <a:latin typeface="Times New Roman" pitchFamily="18" charset="0"/>
                <a:cs typeface="Times New Roman" pitchFamily="18" charset="0"/>
              </a:rPr>
              <a:t>dùng bình cao thì phần hoa lá tính từ miệng bình trở lên phải bằng 1,5 đến 2 lần chiều cao của bình</a:t>
            </a:r>
            <a:r>
              <a:rPr lang="vi-VN" sz="3200" b="1" dirty="0" smtClean="0">
                <a:solidFill>
                  <a:prstClr val="black"/>
                </a:solidFill>
                <a:latin typeface="Times New Roman" pitchFamily="18" charset="0"/>
                <a:cs typeface="Times New Roman" pitchFamily="18" charset="0"/>
              </a:rPr>
              <a:t>.</a:t>
            </a:r>
            <a:endParaRPr lang="en-US" sz="3200" b="1" dirty="0" smtClean="0">
              <a:solidFill>
                <a:prstClr val="black"/>
              </a:solidFill>
              <a:latin typeface="Times New Roman" pitchFamily="18" charset="0"/>
              <a:cs typeface="Times New Roman" pitchFamily="18" charset="0"/>
            </a:endParaRPr>
          </a:p>
          <a:p>
            <a:pPr>
              <a:defRPr/>
            </a:pPr>
            <a:endParaRPr lang="vi-VN" sz="3200" b="1" dirty="0">
              <a:solidFill>
                <a:prstClr val="black"/>
              </a:solidFill>
              <a:latin typeface="Times New Roman" pitchFamily="18" charset="0"/>
              <a:cs typeface="Times New Roman" pitchFamily="18" charset="0"/>
            </a:endParaRPr>
          </a:p>
          <a:p>
            <a:pPr>
              <a:defRPr/>
            </a:pPr>
            <a:r>
              <a:rPr lang="vi-VN" sz="3200" b="1" dirty="0">
                <a:solidFill>
                  <a:prstClr val="black"/>
                </a:solidFill>
                <a:latin typeface="Times New Roman" pitchFamily="18" charset="0"/>
                <a:cs typeface="Times New Roman" pitchFamily="18" charset="0"/>
              </a:rPr>
              <a:t>	</a:t>
            </a:r>
            <a:r>
              <a:rPr lang="en-US" sz="3200" b="1" dirty="0" smtClean="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Nếu </a:t>
            </a:r>
            <a:r>
              <a:rPr lang="vi-VN" sz="3200" b="1" dirty="0">
                <a:solidFill>
                  <a:prstClr val="black"/>
                </a:solidFill>
                <a:latin typeface="Times New Roman" pitchFamily="18" charset="0"/>
                <a:cs typeface="Times New Roman" pitchFamily="18" charset="0"/>
              </a:rPr>
              <a:t>dùng bình thấp thì chiều cao của cành cao nhất bằng1,5 đến 2 lần chiều rộng của bình.</a:t>
            </a:r>
          </a:p>
        </p:txBody>
      </p:sp>
    </p:spTree>
    <p:extLst>
      <p:ext uri="{BB962C8B-B14F-4D97-AF65-F5344CB8AC3E}">
        <p14:creationId xmlns:p14="http://schemas.microsoft.com/office/powerpoint/2010/main" val="276357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7620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Sự thăng bằng trong cách trình </a:t>
            </a:r>
            <a:r>
              <a:rPr lang="vi-VN" sz="3200" b="1" dirty="0" smtClean="0">
                <a:solidFill>
                  <a:prstClr val="black"/>
                </a:solidFill>
                <a:latin typeface="Times New Roman" pitchFamily="18" charset="0"/>
                <a:cs typeface="Times New Roman" pitchFamily="18" charset="0"/>
              </a:rPr>
              <a:t>bày</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460375" y="2132856"/>
            <a:ext cx="8216082" cy="381642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Một </a:t>
            </a:r>
            <a:r>
              <a:rPr lang="vi-VN" sz="3200" b="1" dirty="0">
                <a:solidFill>
                  <a:prstClr val="black"/>
                </a:solidFill>
                <a:latin typeface="Times New Roman" pitchFamily="18" charset="0"/>
                <a:cs typeface="Times New Roman" pitchFamily="18" charset="0"/>
              </a:rPr>
              <a:t>bình hoa đạt thăng bằng tốt cho ta một cảm giác vững vàng, không nghiên đổ. </a:t>
            </a:r>
            <a:endParaRPr lang="en-US" sz="3200" b="1" dirty="0" smtClean="0">
              <a:solidFill>
                <a:prstClr val="black"/>
              </a:solidFill>
              <a:latin typeface="Times New Roman" pitchFamily="18" charset="0"/>
              <a:cs typeface="Times New Roman" pitchFamily="18" charset="0"/>
            </a:endParaRPr>
          </a:p>
          <a:p>
            <a:pPr>
              <a:defRPr/>
            </a:pPr>
            <a:r>
              <a:rPr lang="vi-VN" sz="3200" b="1" dirty="0" smtClean="0">
                <a:solidFill>
                  <a:prstClr val="black"/>
                </a:solidFill>
                <a:latin typeface="Times New Roman" pitchFamily="18" charset="0"/>
                <a:cs typeface="Times New Roman" pitchFamily="18" charset="0"/>
              </a:rPr>
              <a:t>Có </a:t>
            </a:r>
            <a:r>
              <a:rPr lang="vi-VN" sz="3200" b="1" dirty="0">
                <a:solidFill>
                  <a:prstClr val="black"/>
                </a:solidFill>
                <a:latin typeface="Times New Roman" pitchFamily="18" charset="0"/>
                <a:cs typeface="Times New Roman" pitchFamily="18" charset="0"/>
              </a:rPr>
              <a:t>hai loại thăng bằng</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558464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7620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Sự thăng bằng trong cách trình </a:t>
            </a:r>
            <a:r>
              <a:rPr lang="vi-VN" sz="3200" b="1" dirty="0" smtClean="0">
                <a:solidFill>
                  <a:prstClr val="black"/>
                </a:solidFill>
                <a:latin typeface="Times New Roman" pitchFamily="18" charset="0"/>
                <a:cs typeface="Times New Roman" pitchFamily="18" charset="0"/>
              </a:rPr>
              <a:t>bày</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484194" y="980728"/>
            <a:ext cx="8216082" cy="1584176"/>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Thăng bằng đối xứng: là khi cắt ngang giữa bình ta sẽ có hai nữa giống nhau hay gần giống nhau</a:t>
            </a:r>
            <a:r>
              <a:rPr lang="vi-VN" sz="3200" b="1" dirty="0" smtClean="0">
                <a:solidFill>
                  <a:prstClr val="black"/>
                </a:solidFill>
                <a:latin typeface="Times New Roman" pitchFamily="18" charset="0"/>
                <a:cs typeface="Times New Roman" pitchFamily="18" charset="0"/>
              </a:rPr>
              <a:t>.</a:t>
            </a:r>
            <a:endParaRPr lang="vi-VN" sz="3200" b="1" dirty="0">
              <a:solidFill>
                <a:prstClr val="black"/>
              </a:solidFill>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614228"/>
            <a:ext cx="3600400" cy="4201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2235" y="2617976"/>
            <a:ext cx="3926360" cy="4197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4995" y="2636101"/>
            <a:ext cx="6674479" cy="4236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6467" y="2636101"/>
            <a:ext cx="7467957" cy="4182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147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1266"/>
                                        </p:tgtEl>
                                        <p:attrNameLst>
                                          <p:attrName>style.visibility</p:attrName>
                                        </p:attrNameLst>
                                      </p:cBhvr>
                                      <p:to>
                                        <p:strVal val="visible"/>
                                      </p:to>
                                    </p:set>
                                    <p:animEffect transition="in" filter="wheel(1)">
                                      <p:cBhvr>
                                        <p:cTn id="21" dur="2000"/>
                                        <p:tgtEl>
                                          <p:spTgt spid="11266"/>
                                        </p:tgtEl>
                                      </p:cBhvr>
                                    </p:animEffect>
                                  </p:childTnLst>
                                </p:cTn>
                              </p:par>
                              <p:par>
                                <p:cTn id="22" presetID="21" presetClass="entr" presetSubtype="1" fill="hold" nodeType="withEffect">
                                  <p:stCondLst>
                                    <p:cond delay="0"/>
                                  </p:stCondLst>
                                  <p:childTnLst>
                                    <p:set>
                                      <p:cBhvr>
                                        <p:cTn id="23" dur="1" fill="hold">
                                          <p:stCondLst>
                                            <p:cond delay="0"/>
                                          </p:stCondLst>
                                        </p:cTn>
                                        <p:tgtEl>
                                          <p:spTgt spid="11267"/>
                                        </p:tgtEl>
                                        <p:attrNameLst>
                                          <p:attrName>style.visibility</p:attrName>
                                        </p:attrNameLst>
                                      </p:cBhvr>
                                      <p:to>
                                        <p:strVal val="visible"/>
                                      </p:to>
                                    </p:set>
                                    <p:animEffect transition="in" filter="wheel(1)">
                                      <p:cBhvr>
                                        <p:cTn id="24" dur="2000"/>
                                        <p:tgtEl>
                                          <p:spTgt spid="1126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11268"/>
                                        </p:tgtEl>
                                        <p:attrNameLst>
                                          <p:attrName>style.visibility</p:attrName>
                                        </p:attrNameLst>
                                      </p:cBhvr>
                                      <p:to>
                                        <p:strVal val="visible"/>
                                      </p:to>
                                    </p:set>
                                    <p:animEffect transition="in" filter="circle(in)">
                                      <p:cBhvr>
                                        <p:cTn id="29" dur="2000"/>
                                        <p:tgtEl>
                                          <p:spTgt spid="1126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1269"/>
                                        </p:tgtEl>
                                        <p:attrNameLst>
                                          <p:attrName>style.visibility</p:attrName>
                                        </p:attrNameLst>
                                      </p:cBhvr>
                                      <p:to>
                                        <p:strVal val="visible"/>
                                      </p:to>
                                    </p:set>
                                    <p:animEffect transition="in" filter="fade">
                                      <p:cBhvr>
                                        <p:cTn id="34" dur="5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762000"/>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b</a:t>
            </a:r>
            <a:r>
              <a:rPr lang="vi-VN" sz="3200" b="1" dirty="0">
                <a:solidFill>
                  <a:prstClr val="black"/>
                </a:solidFill>
                <a:latin typeface="Times New Roman" pitchFamily="18" charset="0"/>
                <a:cs typeface="Times New Roman" pitchFamily="18" charset="0"/>
              </a:rPr>
              <a:t>. Sự thăng bằng trong cách trình </a:t>
            </a:r>
            <a:r>
              <a:rPr lang="vi-VN" sz="3200" b="1" dirty="0" smtClean="0">
                <a:solidFill>
                  <a:prstClr val="black"/>
                </a:solidFill>
                <a:latin typeface="Times New Roman" pitchFamily="18" charset="0"/>
                <a:cs typeface="Times New Roman" pitchFamily="18" charset="0"/>
              </a:rPr>
              <a:t>bày</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120592" y="980728"/>
            <a:ext cx="8915904" cy="2088232"/>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Thăng bằng bất đối xứng: là khi ta cắt ngang giữa bình ta sẽ có hai nữa không giống nhau mà chỉ ước lượng bằng nhau về trọng lượng hay ảnh hưởng quan trọng như nhau. </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3123670"/>
            <a:ext cx="4896544" cy="3734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4156" y="3123671"/>
            <a:ext cx="5632104" cy="3734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2000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242"/>
                                        </p:tgtEl>
                                        <p:attrNameLst>
                                          <p:attrName>style.visibility</p:attrName>
                                        </p:attrNameLst>
                                      </p:cBhvr>
                                      <p:to>
                                        <p:strVal val="visible"/>
                                      </p:to>
                                    </p:set>
                                    <p:animEffect transition="in" filter="circle(in)">
                                      <p:cBhvr>
                                        <p:cTn id="14" dur="2000"/>
                                        <p:tgtEl>
                                          <p:spTgt spid="10242"/>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10243"/>
                                        </p:tgtEl>
                                        <p:attrNameLst>
                                          <p:attrName>style.visibility</p:attrName>
                                        </p:attrNameLst>
                                      </p:cBhvr>
                                      <p:to>
                                        <p:strVal val="visible"/>
                                      </p:to>
                                    </p:set>
                                    <p:animEffect transition="in" filter="wheel(1)">
                                      <p:cBhvr>
                                        <p:cTn id="19" dur="20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536186"/>
            <a:ext cx="8489097" cy="1179513"/>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7/ </a:t>
            </a:r>
            <a:r>
              <a:rPr lang="en-US" sz="3200" b="1" dirty="0" err="1" smtClean="0">
                <a:latin typeface="Arial" pitchFamily="34" charset="0"/>
                <a:cs typeface="Arial" pitchFamily="34" charset="0"/>
              </a:rPr>
              <a:t>Đặc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điểm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phương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endParaRPr lang="en-US" sz="3600" dirty="0">
              <a:latin typeface="Arial" pitchFamily="34" charset="0"/>
              <a:cs typeface="Arial" pitchFamily="34" charset="0"/>
            </a:endParaRPr>
          </a:p>
        </p:txBody>
      </p:sp>
      <p:sp>
        <p:nvSpPr>
          <p:cNvPr id="6" name="Rounded Rectangle 5"/>
          <p:cNvSpPr/>
          <p:nvPr/>
        </p:nvSpPr>
        <p:spPr>
          <a:xfrm>
            <a:off x="4644008" y="3111084"/>
            <a:ext cx="4499992"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smtClean="0">
                <a:latin typeface="Arial" pitchFamily="34" charset="0"/>
                <a:cs typeface="Arial" pitchFamily="34" charset="0"/>
              </a:rPr>
              <a:t>hay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cũng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endParaRPr lang="en-US" sz="3600" dirty="0">
              <a:latin typeface="Arial" pitchFamily="34" charset="0"/>
              <a:cs typeface="Arial" pitchFamily="34" charset="0"/>
            </a:endParaRPr>
          </a:p>
        </p:txBody>
      </p:sp>
      <p:sp>
        <p:nvSpPr>
          <p:cNvPr id="7" name="Rounded Rectangle 6"/>
          <p:cNvSpPr/>
          <p:nvPr/>
        </p:nvSpPr>
        <p:spPr>
          <a:xfrm>
            <a:off x="-36512" y="3111083"/>
            <a:ext cx="4559086" cy="111000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Sử</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dụng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8" name="Rounded Rectangle 7"/>
          <p:cNvSpPr/>
          <p:nvPr/>
        </p:nvSpPr>
        <p:spPr>
          <a:xfrm>
            <a:off x="-20694" y="4797152"/>
            <a:ext cx="4525190" cy="111000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9" name="Rounded Rectangle 8"/>
          <p:cNvSpPr/>
          <p:nvPr/>
        </p:nvSpPr>
        <p:spPr>
          <a:xfrm>
            <a:off x="4644008" y="4784308"/>
            <a:ext cx="4499992" cy="10858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hay </a:t>
            </a:r>
            <a:r>
              <a:rPr lang="en-US" sz="3200" b="1" dirty="0" err="1" smtClean="0">
                <a:latin typeface="Arial" pitchFamily="34" charset="0"/>
                <a:cs typeface="Arial" pitchFamily="34" charset="0"/>
              </a:rPr>
              <a:t>nhiều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đều</a:t>
            </a:r>
            <a:r>
              <a:rPr lang="en-US" sz="3200" b="1" dirty="0">
                <a:latin typeface="Arial" pitchFamily="34" charset="0"/>
                <a:cs typeface="Arial" pitchFamily="34" charset="0"/>
              </a:rPr>
              <a:t> </a:t>
            </a:r>
            <a:r>
              <a:rPr lang="en-US" sz="3200" b="1" dirty="0" err="1">
                <a:latin typeface="Arial" pitchFamily="34" charset="0"/>
                <a:cs typeface="Arial" pitchFamily="34" charset="0"/>
              </a:rPr>
              <a:t>được</a:t>
            </a:r>
            <a:endParaRPr lang="en-US" sz="3600" dirty="0">
              <a:latin typeface="Arial" pitchFamily="34" charset="0"/>
              <a:cs typeface="Arial" pitchFamily="34" charset="0"/>
            </a:endParaRPr>
          </a:p>
        </p:txBody>
      </p:sp>
      <p:sp>
        <p:nvSpPr>
          <p:cNvPr id="11"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572442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536186"/>
            <a:ext cx="8489097" cy="1179513"/>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8/ </a:t>
            </a:r>
            <a:r>
              <a:rPr lang="en-US" sz="3200" b="1" dirty="0" err="1" smtClean="0">
                <a:latin typeface="Arial" pitchFamily="34" charset="0"/>
                <a:cs typeface="Arial" pitchFamily="34" charset="0"/>
              </a:rPr>
              <a:t>Đặc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điểm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phương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endParaRPr lang="en-US" sz="3600" dirty="0">
              <a:latin typeface="Arial" pitchFamily="34" charset="0"/>
              <a:cs typeface="Arial" pitchFamily="34" charset="0"/>
            </a:endParaRPr>
          </a:p>
        </p:txBody>
      </p:sp>
      <p:sp>
        <p:nvSpPr>
          <p:cNvPr id="6" name="Rounded Rectangle 5"/>
          <p:cNvSpPr/>
          <p:nvPr/>
        </p:nvSpPr>
        <p:spPr>
          <a:xfrm>
            <a:off x="4644008" y="3111084"/>
            <a:ext cx="4499992" cy="1110004"/>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c.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smtClean="0">
                <a:latin typeface="Arial" pitchFamily="34" charset="0"/>
                <a:cs typeface="Arial" pitchFamily="34" charset="0"/>
              </a:rPr>
              <a:t>hay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cũng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endParaRPr lang="en-US" sz="3600" dirty="0">
              <a:latin typeface="Arial" pitchFamily="34" charset="0"/>
              <a:cs typeface="Arial" pitchFamily="34" charset="0"/>
            </a:endParaRPr>
          </a:p>
        </p:txBody>
      </p:sp>
      <p:sp>
        <p:nvSpPr>
          <p:cNvPr id="7" name="Rounded Rectangle 6"/>
          <p:cNvSpPr/>
          <p:nvPr/>
        </p:nvSpPr>
        <p:spPr>
          <a:xfrm>
            <a:off x="35496" y="4797152"/>
            <a:ext cx="4525190" cy="1073006"/>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Sử</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dụng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8" name="Rounded Rectangle 7"/>
          <p:cNvSpPr/>
          <p:nvPr/>
        </p:nvSpPr>
        <p:spPr>
          <a:xfrm>
            <a:off x="35496" y="3111083"/>
            <a:ext cx="4525190" cy="1110005"/>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a:latin typeface="Arial" pitchFamily="34" charset="0"/>
                <a:cs typeface="Arial" pitchFamily="34" charset="0"/>
              </a:rPr>
              <a:t>nhiều</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9" name="Rounded Rectangle 8"/>
          <p:cNvSpPr/>
          <p:nvPr/>
        </p:nvSpPr>
        <p:spPr>
          <a:xfrm>
            <a:off x="4644008" y="4784308"/>
            <a:ext cx="4499992" cy="1085850"/>
          </a:xfrm>
          <a:prstGeom prst="roundRect">
            <a:avLst/>
          </a:prstGeom>
          <a:ln/>
        </p:spPr>
        <p:style>
          <a:lnRef idx="3">
            <a:schemeClr val="lt1"/>
          </a:lnRef>
          <a:fillRef idx="1">
            <a:schemeClr val="accent4"/>
          </a:fillRef>
          <a:effectRef idx="1">
            <a:schemeClr val="accent4"/>
          </a:effectRef>
          <a:fontRef idx="minor">
            <a:schemeClr val="lt1"/>
          </a:fontRef>
        </p:style>
        <p:txBody>
          <a:bodyPr anchor="ctr"/>
          <a:lstStyle/>
          <a:p>
            <a:pPr>
              <a:defRPr/>
            </a:pPr>
            <a:r>
              <a:rPr lang="en-US" sz="3200" b="1" dirty="0">
                <a:latin typeface="Arial" pitchFamily="34" charset="0"/>
                <a:cs typeface="Arial" pitchFamily="34" charset="0"/>
              </a:rPr>
              <a:t>d. </a:t>
            </a:r>
            <a:r>
              <a:rPr lang="en-US" sz="3200" b="1" dirty="0" err="1">
                <a:latin typeface="Arial" pitchFamily="34" charset="0"/>
                <a:cs typeface="Arial" pitchFamily="34" charset="0"/>
              </a:rPr>
              <a:t>Sử</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ít</a:t>
            </a:r>
            <a:r>
              <a:rPr lang="en-US" sz="3200" b="1" dirty="0" smtClean="0">
                <a:latin typeface="Arial" pitchFamily="34" charset="0"/>
                <a:cs typeface="Arial" pitchFamily="34" charset="0"/>
              </a:rPr>
              <a:t> hay </a:t>
            </a:r>
            <a:r>
              <a:rPr lang="en-US" sz="3200" b="1" dirty="0" err="1" smtClean="0">
                <a:latin typeface="Arial" pitchFamily="34" charset="0"/>
                <a:cs typeface="Arial" pitchFamily="34" charset="0"/>
              </a:rPr>
              <a:t>nhiều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đều</a:t>
            </a:r>
            <a:r>
              <a:rPr lang="en-US" sz="3200" b="1" dirty="0">
                <a:latin typeface="Arial" pitchFamily="34" charset="0"/>
                <a:cs typeface="Arial" pitchFamily="34" charset="0"/>
              </a:rPr>
              <a:t> </a:t>
            </a:r>
            <a:r>
              <a:rPr lang="en-US" sz="3200" b="1" dirty="0" err="1">
                <a:latin typeface="Arial" pitchFamily="34" charset="0"/>
                <a:cs typeface="Arial" pitchFamily="34" charset="0"/>
              </a:rPr>
              <a:t>được</a:t>
            </a:r>
            <a:endParaRPr lang="en-US" sz="3600"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155096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894373" cy="173457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9/.</a:t>
            </a:r>
            <a:r>
              <a:rPr lang="de-DE" sz="3200" b="1" dirty="0" smtClean="0">
                <a:latin typeface="Arial" pitchFamily="34" charset="0"/>
                <a:cs typeface="Arial" pitchFamily="34" charset="0"/>
              </a:rPr>
              <a:t> </a:t>
            </a:r>
            <a:r>
              <a:rPr lang="vi-VN" sz="3200" b="1" dirty="0">
                <a:latin typeface="Arial" pitchFamily="34" charset="0"/>
                <a:cs typeface="Arial" pitchFamily="34" charset="0"/>
              </a:rPr>
              <a:t>Sự cân đối giữa hoa và bình </a:t>
            </a:r>
            <a:r>
              <a:rPr lang="vi-VN" sz="3200" b="1" dirty="0" smtClean="0">
                <a:latin typeface="Arial" pitchFamily="34" charset="0"/>
                <a:cs typeface="Arial" pitchFamily="34" charset="0"/>
              </a:rPr>
              <a:t>cắm</a:t>
            </a:r>
            <a:r>
              <a:rPr lang="en-US" sz="3200" b="1" dirty="0" smtClean="0">
                <a:latin typeface="Arial" pitchFamily="34" charset="0"/>
                <a:cs typeface="Arial" pitchFamily="34" charset="0"/>
              </a:rPr>
              <a:t>, </a:t>
            </a:r>
            <a:r>
              <a:rPr lang="vi-VN" sz="3600" b="1" dirty="0">
                <a:solidFill>
                  <a:prstClr val="black"/>
                </a:solidFill>
                <a:latin typeface="Times New Roman" pitchFamily="18" charset="0"/>
                <a:cs typeface="Times New Roman" pitchFamily="18" charset="0"/>
              </a:rPr>
              <a:t>Nếu dùng bình cao thì phần hoa lá tính từ miệng bình trở lên phải </a:t>
            </a:r>
            <a:r>
              <a:rPr lang="vi-VN" sz="3600" b="1" dirty="0" smtClean="0">
                <a:solidFill>
                  <a:prstClr val="black"/>
                </a:solidFill>
                <a:latin typeface="Times New Roman" pitchFamily="18" charset="0"/>
                <a:cs typeface="Times New Roman" pitchFamily="18" charset="0"/>
              </a:rPr>
              <a:t>bằng</a:t>
            </a:r>
            <a:endParaRPr lang="en-US" sz="3600" dirty="0">
              <a:latin typeface="Arial" pitchFamily="34" charset="0"/>
              <a:cs typeface="Arial" pitchFamily="34" charset="0"/>
            </a:endParaRPr>
          </a:p>
        </p:txBody>
      </p:sp>
      <p:sp>
        <p:nvSpPr>
          <p:cNvPr id="6" name="Rounded Rectangle 5"/>
          <p:cNvSpPr/>
          <p:nvPr/>
        </p:nvSpPr>
        <p:spPr>
          <a:xfrm>
            <a:off x="4745004" y="3111084"/>
            <a:ext cx="4022119" cy="1110004"/>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1,5 </a:t>
            </a:r>
            <a:r>
              <a:rPr lang="vi-VN" sz="3200" b="1" dirty="0" smtClean="0">
                <a:latin typeface="Arial" pitchFamily="34" charset="0"/>
                <a:cs typeface="Arial" pitchFamily="34" charset="0"/>
              </a:rPr>
              <a:t>lần </a:t>
            </a:r>
            <a:r>
              <a:rPr lang="vi-VN" sz="3200" b="1" dirty="0">
                <a:latin typeface="Arial" pitchFamily="34" charset="0"/>
                <a:cs typeface="Arial" pitchFamily="34" charset="0"/>
              </a:rPr>
              <a:t>chiều </a:t>
            </a:r>
            <a:r>
              <a:rPr lang="en-US" sz="3200" b="1" dirty="0" err="1" smtClean="0">
                <a:latin typeface="Arial" pitchFamily="34" charset="0"/>
                <a:cs typeface="Arial" pitchFamily="34" charset="0"/>
              </a:rPr>
              <a:t>rộng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miệng</a:t>
            </a:r>
            <a:r>
              <a:rPr lang="vi-VN" sz="3200" b="1" dirty="0" smtClean="0">
                <a:latin typeface="Arial" pitchFamily="34" charset="0"/>
                <a:cs typeface="Arial" pitchFamily="34" charset="0"/>
              </a:rPr>
              <a:t> bình</a:t>
            </a:r>
            <a:endParaRPr lang="vi-VN" sz="3200" b="1" dirty="0">
              <a:latin typeface="Arial" pitchFamily="34" charset="0"/>
              <a:cs typeface="Arial" pitchFamily="34" charset="0"/>
            </a:endParaRPr>
          </a:p>
        </p:txBody>
      </p:sp>
      <p:sp>
        <p:nvSpPr>
          <p:cNvPr id="7" name="Rounded Rectangle 6"/>
          <p:cNvSpPr/>
          <p:nvPr/>
        </p:nvSpPr>
        <p:spPr>
          <a:xfrm>
            <a:off x="251520" y="4793993"/>
            <a:ext cx="4022119" cy="1110004"/>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 </a:t>
            </a:r>
            <a:r>
              <a:rPr lang="vi-VN" sz="3200" b="1" dirty="0" smtClean="0">
                <a:latin typeface="Arial" pitchFamily="34" charset="0"/>
                <a:cs typeface="Arial" pitchFamily="34" charset="0"/>
              </a:rPr>
              <a:t>2 </a:t>
            </a:r>
            <a:r>
              <a:rPr lang="vi-VN" sz="3200" b="1" dirty="0">
                <a:latin typeface="Arial" pitchFamily="34" charset="0"/>
                <a:cs typeface="Arial" pitchFamily="34" charset="0"/>
              </a:rPr>
              <a:t>lần chiều </a:t>
            </a:r>
            <a:r>
              <a:rPr lang="en-US" sz="3200" b="1" dirty="0" err="1" smtClean="0">
                <a:latin typeface="Arial" pitchFamily="34" charset="0"/>
                <a:cs typeface="Arial" pitchFamily="34" charset="0"/>
              </a:rPr>
              <a:t>rộng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miệng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 bình</a:t>
            </a:r>
            <a:endParaRPr lang="vi-VN" sz="3200" b="1" dirty="0">
              <a:latin typeface="Arial" pitchFamily="34" charset="0"/>
              <a:cs typeface="Arial" pitchFamily="34" charset="0"/>
            </a:endParaRPr>
          </a:p>
        </p:txBody>
      </p:sp>
      <p:sp>
        <p:nvSpPr>
          <p:cNvPr id="8" name="Rounded Rectangle 7"/>
          <p:cNvSpPr/>
          <p:nvPr/>
        </p:nvSpPr>
        <p:spPr>
          <a:xfrm>
            <a:off x="251386" y="3111084"/>
            <a:ext cx="4006301" cy="111000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vi-VN" sz="3200" b="1" dirty="0" smtClean="0">
                <a:latin typeface="Arial" pitchFamily="34" charset="0"/>
                <a:cs typeface="Arial" pitchFamily="34" charset="0"/>
              </a:rPr>
              <a:t>2 </a:t>
            </a:r>
            <a:r>
              <a:rPr lang="vi-VN" sz="3200" b="1" dirty="0">
                <a:latin typeface="Arial" pitchFamily="34" charset="0"/>
                <a:cs typeface="Arial" pitchFamily="34" charset="0"/>
              </a:rPr>
              <a:t>lần chiều cao của </a:t>
            </a:r>
            <a:r>
              <a:rPr lang="vi-VN" sz="3200" b="1" dirty="0" smtClean="0">
                <a:latin typeface="Arial" pitchFamily="34" charset="0"/>
                <a:cs typeface="Arial" pitchFamily="34" charset="0"/>
              </a:rPr>
              <a:t>bình</a:t>
            </a:r>
            <a:endParaRPr lang="vi-VN" sz="3200" b="1" dirty="0">
              <a:latin typeface="Arial" pitchFamily="34" charset="0"/>
              <a:cs typeface="Arial" pitchFamily="34" charset="0"/>
            </a:endParaRPr>
          </a:p>
        </p:txBody>
      </p:sp>
      <p:sp>
        <p:nvSpPr>
          <p:cNvPr id="9" name="Rounded Rectangle 8"/>
          <p:cNvSpPr/>
          <p:nvPr/>
        </p:nvSpPr>
        <p:spPr>
          <a:xfrm>
            <a:off x="4760822" y="4784308"/>
            <a:ext cx="4006301" cy="10858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3</a:t>
            </a:r>
            <a:r>
              <a:rPr lang="vi-VN" sz="3200" b="1" dirty="0" smtClean="0">
                <a:latin typeface="Arial" pitchFamily="34" charset="0"/>
                <a:cs typeface="Arial" pitchFamily="34" charset="0"/>
              </a:rPr>
              <a:t> </a:t>
            </a:r>
            <a:r>
              <a:rPr lang="vi-VN" sz="3200" b="1" dirty="0">
                <a:latin typeface="Arial" pitchFamily="34" charset="0"/>
                <a:cs typeface="Arial" pitchFamily="34" charset="0"/>
              </a:rPr>
              <a:t>lần chiều cao của </a:t>
            </a:r>
            <a:r>
              <a:rPr lang="vi-VN" sz="3200" b="1" dirty="0" smtClean="0">
                <a:latin typeface="Arial" pitchFamily="34" charset="0"/>
                <a:cs typeface="Arial" pitchFamily="34" charset="0"/>
              </a:rPr>
              <a:t>bình</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477283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7894373" cy="1734575"/>
          </a:xfrm>
          <a:prstGeom prst="roundRect">
            <a:avLst/>
          </a:prstGeom>
          <a:solidFill>
            <a:schemeClr val="tx2">
              <a:lumMod val="60000"/>
              <a:lumOff val="4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10/.</a:t>
            </a:r>
            <a:r>
              <a:rPr lang="de-DE" sz="3200" b="1" dirty="0" smtClean="0">
                <a:latin typeface="Arial" pitchFamily="34" charset="0"/>
                <a:cs typeface="Arial" pitchFamily="34" charset="0"/>
              </a:rPr>
              <a:t> </a:t>
            </a:r>
            <a:r>
              <a:rPr lang="vi-VN" sz="3200" b="1" dirty="0">
                <a:latin typeface="Arial" pitchFamily="34" charset="0"/>
                <a:cs typeface="Arial" pitchFamily="34" charset="0"/>
              </a:rPr>
              <a:t>Sự cân đối giữa hoa và bình </a:t>
            </a:r>
            <a:r>
              <a:rPr lang="vi-VN" sz="3200" b="1" dirty="0" smtClean="0">
                <a:latin typeface="Arial" pitchFamily="34" charset="0"/>
                <a:cs typeface="Arial" pitchFamily="34" charset="0"/>
              </a:rPr>
              <a:t>cắm</a:t>
            </a:r>
            <a:r>
              <a:rPr lang="en-US" sz="3200" b="1" dirty="0" smtClean="0">
                <a:latin typeface="Arial" pitchFamily="34" charset="0"/>
                <a:cs typeface="Arial" pitchFamily="34" charset="0"/>
              </a:rPr>
              <a:t>, </a:t>
            </a:r>
            <a:r>
              <a:rPr lang="vi-VN" sz="3600" b="1" dirty="0">
                <a:solidFill>
                  <a:prstClr val="black"/>
                </a:solidFill>
                <a:latin typeface="Times New Roman" pitchFamily="18" charset="0"/>
                <a:cs typeface="Times New Roman" pitchFamily="18" charset="0"/>
              </a:rPr>
              <a:t>Nếu dùng bình </a:t>
            </a:r>
            <a:r>
              <a:rPr lang="en-US" sz="3600" b="1" dirty="0" err="1" smtClean="0">
                <a:solidFill>
                  <a:prstClr val="black"/>
                </a:solidFill>
                <a:latin typeface="Times New Roman" pitchFamily="18" charset="0"/>
                <a:cs typeface="Times New Roman" pitchFamily="18" charset="0"/>
              </a:rPr>
              <a:t>thấp</a:t>
            </a:r>
            <a:r>
              <a:rPr lang="vi-VN" sz="3600" b="1" dirty="0" smtClean="0">
                <a:solidFill>
                  <a:prstClr val="black"/>
                </a:solidFill>
                <a:latin typeface="Times New Roman" pitchFamily="18" charset="0"/>
                <a:cs typeface="Times New Roman" pitchFamily="18" charset="0"/>
              </a:rPr>
              <a:t> </a:t>
            </a:r>
            <a:r>
              <a:rPr lang="vi-VN" sz="3600" b="1" dirty="0">
                <a:solidFill>
                  <a:prstClr val="black"/>
                </a:solidFill>
                <a:latin typeface="Times New Roman" pitchFamily="18" charset="0"/>
                <a:cs typeface="Times New Roman" pitchFamily="18" charset="0"/>
              </a:rPr>
              <a:t>thì phần hoa lá tính từ miệng bình trở lên phải </a:t>
            </a:r>
            <a:r>
              <a:rPr lang="vi-VN" sz="3600" b="1" dirty="0" smtClean="0">
                <a:solidFill>
                  <a:prstClr val="black"/>
                </a:solidFill>
                <a:latin typeface="Times New Roman" pitchFamily="18" charset="0"/>
                <a:cs typeface="Times New Roman" pitchFamily="18" charset="0"/>
              </a:rPr>
              <a:t>bằng</a:t>
            </a:r>
            <a:endParaRPr lang="en-US" sz="3600" dirty="0">
              <a:latin typeface="Arial" pitchFamily="34" charset="0"/>
              <a:cs typeface="Arial" pitchFamily="34" charset="0"/>
            </a:endParaRPr>
          </a:p>
        </p:txBody>
      </p:sp>
      <p:sp>
        <p:nvSpPr>
          <p:cNvPr id="6" name="Rounded Rectangle 5"/>
          <p:cNvSpPr/>
          <p:nvPr/>
        </p:nvSpPr>
        <p:spPr>
          <a:xfrm>
            <a:off x="4745004" y="3111084"/>
            <a:ext cx="4022119" cy="1110004"/>
          </a:xfrm>
          <a:prstGeom prst="roundRect">
            <a:avLst/>
          </a:prstGeom>
          <a:solidFill>
            <a:schemeClr val="tx2">
              <a:lumMod val="60000"/>
              <a:lumOff val="4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1,5 </a:t>
            </a:r>
            <a:r>
              <a:rPr lang="vi-VN" sz="3200" b="1" dirty="0" smtClean="0">
                <a:latin typeface="Arial" pitchFamily="34" charset="0"/>
                <a:cs typeface="Arial" pitchFamily="34" charset="0"/>
              </a:rPr>
              <a:t>lần </a:t>
            </a:r>
            <a:r>
              <a:rPr lang="vi-VN" sz="3200" b="1" dirty="0">
                <a:latin typeface="Arial" pitchFamily="34" charset="0"/>
                <a:cs typeface="Arial" pitchFamily="34" charset="0"/>
              </a:rPr>
              <a:t>chiều </a:t>
            </a:r>
            <a:r>
              <a:rPr lang="en-US" sz="3200" b="1" dirty="0" err="1" smtClean="0">
                <a:latin typeface="Arial" pitchFamily="34" charset="0"/>
                <a:cs typeface="Arial" pitchFamily="34" charset="0"/>
              </a:rPr>
              <a:t>cao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bình</a:t>
            </a:r>
            <a:endParaRPr lang="vi-VN" sz="3200" b="1" dirty="0">
              <a:latin typeface="Arial" pitchFamily="34" charset="0"/>
              <a:cs typeface="Arial" pitchFamily="34" charset="0"/>
            </a:endParaRPr>
          </a:p>
        </p:txBody>
      </p:sp>
      <p:sp>
        <p:nvSpPr>
          <p:cNvPr id="7" name="Rounded Rectangle 6"/>
          <p:cNvSpPr/>
          <p:nvPr/>
        </p:nvSpPr>
        <p:spPr>
          <a:xfrm>
            <a:off x="336871" y="3093234"/>
            <a:ext cx="4022119" cy="1110004"/>
          </a:xfrm>
          <a:prstGeom prst="roundRect">
            <a:avLst/>
          </a:prstGeom>
          <a:solidFill>
            <a:schemeClr val="tx2">
              <a:lumMod val="60000"/>
              <a:lumOff val="4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a. </a:t>
            </a:r>
            <a:r>
              <a:rPr lang="vi-VN" sz="3200" b="1" dirty="0" smtClean="0">
                <a:latin typeface="Arial" pitchFamily="34" charset="0"/>
                <a:cs typeface="Arial" pitchFamily="34" charset="0"/>
              </a:rPr>
              <a:t>2 </a:t>
            </a:r>
            <a:r>
              <a:rPr lang="vi-VN" sz="3200" b="1" dirty="0">
                <a:latin typeface="Arial" pitchFamily="34" charset="0"/>
                <a:cs typeface="Arial" pitchFamily="34" charset="0"/>
              </a:rPr>
              <a:t>lần chiều </a:t>
            </a:r>
            <a:r>
              <a:rPr lang="en-US" sz="3200" b="1" dirty="0" err="1" smtClean="0">
                <a:latin typeface="Arial" pitchFamily="34" charset="0"/>
                <a:cs typeface="Arial" pitchFamily="34" charset="0"/>
              </a:rPr>
              <a:t>cao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vi-VN" sz="3200" b="1" dirty="0" smtClean="0">
                <a:latin typeface="Arial" pitchFamily="34" charset="0"/>
                <a:cs typeface="Arial" pitchFamily="34" charset="0"/>
              </a:rPr>
              <a:t> bình</a:t>
            </a:r>
            <a:endParaRPr lang="vi-VN" sz="3200" b="1" dirty="0">
              <a:latin typeface="Arial" pitchFamily="34" charset="0"/>
              <a:cs typeface="Arial" pitchFamily="34" charset="0"/>
            </a:endParaRPr>
          </a:p>
        </p:txBody>
      </p:sp>
      <p:sp>
        <p:nvSpPr>
          <p:cNvPr id="8" name="Rounded Rectangle 7"/>
          <p:cNvSpPr/>
          <p:nvPr/>
        </p:nvSpPr>
        <p:spPr>
          <a:xfrm>
            <a:off x="421683" y="4760153"/>
            <a:ext cx="4006301" cy="1110005"/>
          </a:xfrm>
          <a:prstGeom prst="roundRect">
            <a:avLst/>
          </a:prstGeom>
          <a:solidFill>
            <a:schemeClr val="tx2">
              <a:lumMod val="60000"/>
              <a:lumOff val="4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vi-VN" sz="3200" b="1" dirty="0" smtClean="0">
                <a:latin typeface="Arial" pitchFamily="34" charset="0"/>
                <a:cs typeface="Arial" pitchFamily="34" charset="0"/>
              </a:rPr>
              <a:t>2 </a:t>
            </a:r>
            <a:r>
              <a:rPr lang="vi-VN" sz="3200" b="1" dirty="0">
                <a:latin typeface="Arial" pitchFamily="34" charset="0"/>
                <a:cs typeface="Arial" pitchFamily="34" charset="0"/>
              </a:rPr>
              <a:t>lần chiều </a:t>
            </a:r>
            <a:r>
              <a:rPr lang="en-US" sz="3200" b="1" dirty="0" err="1" smtClean="0">
                <a:latin typeface="Arial" pitchFamily="34" charset="0"/>
                <a:cs typeface="Arial" pitchFamily="34" charset="0"/>
              </a:rPr>
              <a:t>rộng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miệng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bình</a:t>
            </a:r>
            <a:endParaRPr lang="vi-VN" sz="3200" b="1" dirty="0">
              <a:latin typeface="Arial" pitchFamily="34" charset="0"/>
              <a:cs typeface="Arial" pitchFamily="34" charset="0"/>
            </a:endParaRPr>
          </a:p>
        </p:txBody>
      </p:sp>
      <p:sp>
        <p:nvSpPr>
          <p:cNvPr id="9" name="Rounded Rectangle 8"/>
          <p:cNvSpPr/>
          <p:nvPr/>
        </p:nvSpPr>
        <p:spPr>
          <a:xfrm>
            <a:off x="4760822" y="4784308"/>
            <a:ext cx="4006301" cy="1085850"/>
          </a:xfrm>
          <a:prstGeom prst="roundRect">
            <a:avLst/>
          </a:prstGeom>
          <a:solidFill>
            <a:schemeClr val="tx2">
              <a:lumMod val="60000"/>
              <a:lumOff val="40000"/>
            </a:schemeClr>
          </a:solidFill>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b="1" dirty="0">
                <a:latin typeface="Arial" pitchFamily="34" charset="0"/>
                <a:cs typeface="Arial" pitchFamily="34" charset="0"/>
              </a:rPr>
              <a:t>d. </a:t>
            </a:r>
            <a:r>
              <a:rPr lang="en-US" sz="3200" b="1" dirty="0" smtClean="0">
                <a:latin typeface="Arial" pitchFamily="34" charset="0"/>
                <a:cs typeface="Arial" pitchFamily="34" charset="0"/>
              </a:rPr>
              <a:t>3</a:t>
            </a:r>
            <a:r>
              <a:rPr lang="vi-VN" sz="3200" b="1" dirty="0" smtClean="0">
                <a:latin typeface="Arial" pitchFamily="34" charset="0"/>
                <a:cs typeface="Arial" pitchFamily="34" charset="0"/>
              </a:rPr>
              <a:t> </a:t>
            </a:r>
            <a:r>
              <a:rPr lang="vi-VN" sz="3200" b="1" dirty="0">
                <a:latin typeface="Arial" pitchFamily="34" charset="0"/>
                <a:cs typeface="Arial" pitchFamily="34" charset="0"/>
              </a:rPr>
              <a:t>lần chiều cao của </a:t>
            </a:r>
            <a:r>
              <a:rPr lang="vi-VN" sz="3200" b="1" dirty="0" smtClean="0">
                <a:latin typeface="Arial" pitchFamily="34" charset="0"/>
                <a:cs typeface="Arial" pitchFamily="34" charset="0"/>
              </a:rPr>
              <a:t>bình</a:t>
            </a:r>
            <a:endParaRPr lang="vi-VN"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30234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1085442"/>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Sự tương phản giữa màu sắc, cấu tạo và hình thể của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611560" y="1188957"/>
            <a:ext cx="8216082" cy="201622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Nên </a:t>
            </a:r>
            <a:r>
              <a:rPr lang="vi-VN" sz="3200" b="1" dirty="0">
                <a:solidFill>
                  <a:prstClr val="black"/>
                </a:solidFill>
                <a:latin typeface="Times New Roman" pitchFamily="18" charset="0"/>
                <a:cs typeface="Times New Roman" pitchFamily="18" charset="0"/>
              </a:rPr>
              <a:t>gây tương phản để làm nổi bật đường nét của kiểu cắm hoa, hãy chọn sự cứng rắn đi đôi với mềm dịu, màu tối với màu sáng, hình tròn với hình nhọn...</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3371541"/>
            <a:ext cx="3480321" cy="3480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3205181"/>
            <a:ext cx="2880320" cy="3596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340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2290"/>
                                        </p:tgtEl>
                                        <p:attrNameLst>
                                          <p:attrName>style.visibility</p:attrName>
                                        </p:attrNameLst>
                                      </p:cBhvr>
                                      <p:to>
                                        <p:strVal val="visible"/>
                                      </p:to>
                                    </p:set>
                                    <p:animEffect transition="in" filter="wheel(1)">
                                      <p:cBhvr>
                                        <p:cTn id="21" dur="2000"/>
                                        <p:tgtEl>
                                          <p:spTgt spid="12290"/>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12291"/>
                                        </p:tgtEl>
                                        <p:attrNameLst>
                                          <p:attrName>style.visibility</p:attrName>
                                        </p:attrNameLst>
                                      </p:cBhvr>
                                      <p:to>
                                        <p:strVal val="visible"/>
                                      </p:to>
                                    </p:set>
                                    <p:animEffect transition="in" filter="circle(in)">
                                      <p:cBhvr>
                                        <p:cTn id="26" dur="20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1085442"/>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Sự tương phản giữa màu sắc, cấu tạo và hình thể của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488975" y="1772816"/>
            <a:ext cx="8216082" cy="4464496"/>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Cấu tạo tương phản rất dễ đạt được, chúng ta chỉ cần lợi dụng sự tương phản của thiên nhiên:</a:t>
            </a:r>
          </a:p>
          <a:p>
            <a:pPr>
              <a:defRPr/>
            </a:pPr>
            <a:r>
              <a:rPr lang="en-US" sz="3200" b="1" dirty="0" smtClean="0">
                <a:solidFill>
                  <a:prstClr val="black"/>
                </a:solidFill>
                <a:latin typeface="Times New Roman" pitchFamily="18" charset="0"/>
                <a:cs typeface="Times New Roman" pitchFamily="18" charset="0"/>
              </a:rPr>
              <a:t>-</a:t>
            </a:r>
            <a:r>
              <a:rPr lang="vi-VN" sz="3200" b="1" dirty="0" smtClean="0">
                <a:solidFill>
                  <a:prstClr val="black"/>
                </a:solidFill>
                <a:latin typeface="Times New Roman" pitchFamily="18" charset="0"/>
                <a:cs typeface="Times New Roman" pitchFamily="18" charset="0"/>
              </a:rPr>
              <a:t>Cành </a:t>
            </a:r>
            <a:r>
              <a:rPr lang="vi-VN" sz="3200" b="1" dirty="0">
                <a:solidFill>
                  <a:prstClr val="black"/>
                </a:solidFill>
                <a:latin typeface="Times New Roman" pitchFamily="18" charset="0"/>
                <a:cs typeface="Times New Roman" pitchFamily="18" charset="0"/>
              </a:rPr>
              <a:t>hoa mềm dịu đi với lá thô sần, với cành khô...</a:t>
            </a:r>
          </a:p>
          <a:p>
            <a:pPr>
              <a:defRPr/>
            </a:pPr>
            <a:r>
              <a:rPr lang="en-US" sz="3200" b="1" dirty="0" smtClean="0">
                <a:solidFill>
                  <a:prstClr val="black"/>
                </a:solidFill>
                <a:latin typeface="Times New Roman" pitchFamily="18" charset="0"/>
                <a:cs typeface="Times New Roman" pitchFamily="18" charset="0"/>
              </a:rPr>
              <a:t>-</a:t>
            </a:r>
            <a:r>
              <a:rPr lang="vi-VN" sz="3200" b="1" dirty="0" smtClean="0">
                <a:solidFill>
                  <a:prstClr val="black"/>
                </a:solidFill>
                <a:latin typeface="Times New Roman" pitchFamily="18" charset="0"/>
                <a:cs typeface="Times New Roman" pitchFamily="18" charset="0"/>
              </a:rPr>
              <a:t>Cánh </a:t>
            </a:r>
            <a:r>
              <a:rPr lang="vi-VN" sz="3200" b="1" dirty="0">
                <a:solidFill>
                  <a:prstClr val="black"/>
                </a:solidFill>
                <a:latin typeface="Times New Roman" pitchFamily="18" charset="0"/>
                <a:cs typeface="Times New Roman" pitchFamily="18" charset="0"/>
              </a:rPr>
              <a:t>hoa nhăn dúm đi với cành lá bóng mượt.</a:t>
            </a:r>
          </a:p>
        </p:txBody>
      </p:sp>
    </p:spTree>
    <p:extLst>
      <p:ext uri="{BB962C8B-B14F-4D97-AF65-F5344CB8AC3E}">
        <p14:creationId xmlns:p14="http://schemas.microsoft.com/office/powerpoint/2010/main" val="146523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1085442"/>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Sự tương phản giữa màu sắc, cấu tạo và hình thể của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0" y="1340768"/>
            <a:ext cx="9127353" cy="237626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Màu </a:t>
            </a:r>
            <a:r>
              <a:rPr lang="vi-VN" sz="3200" b="1" dirty="0">
                <a:solidFill>
                  <a:prstClr val="black"/>
                </a:solidFill>
                <a:latin typeface="Times New Roman" pitchFamily="18" charset="0"/>
                <a:cs typeface="Times New Roman" pitchFamily="18" charset="0"/>
              </a:rPr>
              <a:t>sắc tương phản gây ra do sự đậm nhạt, tạo cho thị giác một cảm giác nặng hay nhẹ:</a:t>
            </a:r>
          </a:p>
          <a:p>
            <a:pPr>
              <a:defRPr/>
            </a:pPr>
            <a:r>
              <a:rPr lang="en-US" sz="3200" b="1" dirty="0" smtClean="0">
                <a:solidFill>
                  <a:prstClr val="black"/>
                </a:solidFill>
                <a:latin typeface="Times New Roman" pitchFamily="18" charset="0"/>
                <a:cs typeface="Times New Roman" pitchFamily="18" charset="0"/>
              </a:rPr>
              <a:t>-</a:t>
            </a:r>
            <a:r>
              <a:rPr lang="vi-VN" sz="3200" b="1" dirty="0" smtClean="0">
                <a:solidFill>
                  <a:prstClr val="black"/>
                </a:solidFill>
                <a:latin typeface="Times New Roman" pitchFamily="18" charset="0"/>
                <a:cs typeface="Times New Roman" pitchFamily="18" charset="0"/>
              </a:rPr>
              <a:t>Màu </a:t>
            </a:r>
            <a:r>
              <a:rPr lang="vi-VN" sz="3200" b="1" dirty="0">
                <a:solidFill>
                  <a:prstClr val="black"/>
                </a:solidFill>
                <a:latin typeface="Times New Roman" pitchFamily="18" charset="0"/>
                <a:cs typeface="Times New Roman" pitchFamily="18" charset="0"/>
              </a:rPr>
              <a:t>nhạt </a:t>
            </a:r>
            <a:r>
              <a:rPr lang="vi-VN" sz="3200" b="1" dirty="0" smtClean="0">
                <a:solidFill>
                  <a:prstClr val="black"/>
                </a:solidFill>
                <a:latin typeface="Times New Roman" pitchFamily="18" charset="0"/>
                <a:cs typeface="Times New Roman" pitchFamily="18" charset="0"/>
              </a:rPr>
              <a:t>cảm </a:t>
            </a:r>
            <a:r>
              <a:rPr lang="vi-VN" sz="3200" b="1" dirty="0">
                <a:solidFill>
                  <a:prstClr val="black"/>
                </a:solidFill>
                <a:latin typeface="Times New Roman" pitchFamily="18" charset="0"/>
                <a:cs typeface="Times New Roman" pitchFamily="18" charset="0"/>
              </a:rPr>
              <a:t>giác yếu, nhẹ hơn màu đậm...</a:t>
            </a:r>
          </a:p>
          <a:p>
            <a:pPr>
              <a:defRPr/>
            </a:pPr>
            <a:r>
              <a:rPr lang="en-US" sz="3200" b="1" dirty="0" smtClean="0">
                <a:solidFill>
                  <a:prstClr val="black"/>
                </a:solidFill>
                <a:latin typeface="Times New Roman" pitchFamily="18" charset="0"/>
                <a:cs typeface="Times New Roman" pitchFamily="18" charset="0"/>
              </a:rPr>
              <a:t>-</a:t>
            </a:r>
            <a:r>
              <a:rPr lang="vi-VN" sz="3200" b="1" dirty="0" smtClean="0">
                <a:solidFill>
                  <a:prstClr val="black"/>
                </a:solidFill>
                <a:latin typeface="Times New Roman" pitchFamily="18" charset="0"/>
                <a:cs typeface="Times New Roman" pitchFamily="18" charset="0"/>
              </a:rPr>
              <a:t>Màu </a:t>
            </a:r>
            <a:r>
              <a:rPr lang="vi-VN" sz="3200" b="1" dirty="0">
                <a:solidFill>
                  <a:prstClr val="black"/>
                </a:solidFill>
                <a:latin typeface="Times New Roman" pitchFamily="18" charset="0"/>
                <a:cs typeface="Times New Roman" pitchFamily="18" charset="0"/>
              </a:rPr>
              <a:t>nóng (đỏ, vàng...) đi đôi với màu lạnh (xanh dương, xanh lá cây...).</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8090" y="3763987"/>
            <a:ext cx="3714119" cy="3305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22250"/>
            <a:ext cx="3059832" cy="313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9792" y="3763987"/>
            <a:ext cx="3001346" cy="3120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026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3315"/>
                                        </p:tgtEl>
                                        <p:attrNameLst>
                                          <p:attrName>style.visibility</p:attrName>
                                        </p:attrNameLst>
                                      </p:cBhvr>
                                      <p:to>
                                        <p:strVal val="visible"/>
                                      </p:to>
                                    </p:set>
                                    <p:animEffect transition="in" filter="barn(inVertical)">
                                      <p:cBhvr>
                                        <p:cTn id="14" dur="500"/>
                                        <p:tgtEl>
                                          <p:spTgt spid="13315"/>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3316"/>
                                        </p:tgtEl>
                                        <p:attrNameLst>
                                          <p:attrName>style.visibility</p:attrName>
                                        </p:attrNameLst>
                                      </p:cBhvr>
                                      <p:to>
                                        <p:strVal val="visible"/>
                                      </p:to>
                                    </p:set>
                                    <p:animEffect transition="in" filter="barn(inVertical)">
                                      <p:cBhvr>
                                        <p:cTn id="19" dur="500"/>
                                        <p:tgtEl>
                                          <p:spTgt spid="1331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3314"/>
                                        </p:tgtEl>
                                        <p:attrNameLst>
                                          <p:attrName>style.visibility</p:attrName>
                                        </p:attrNameLst>
                                      </p:cBhvr>
                                      <p:to>
                                        <p:strVal val="visible"/>
                                      </p:to>
                                    </p:set>
                                    <p:animEffect transition="in" filter="barn(inVertical)">
                                      <p:cBhvr>
                                        <p:cTn id="24"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7428238" cy="1085442"/>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c. Sự tương phản giữa màu sắc, cấu tạo và hình thể của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0" y="1340768"/>
            <a:ext cx="9127353" cy="237626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 Hình thể tương phản như nụ hoa tròn với lá nhọn, thông thường những lá của cùng loại hoa cũng đã có sự tương phản. Để có sự tương phản sắc bén hơn ta có thể dùng hoa và lá khác loại để cắm trong một bình.</a:t>
            </a: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75692"/>
            <a:ext cx="4427984" cy="3066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7439" y="3395414"/>
            <a:ext cx="4569057" cy="3447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059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4338"/>
                                        </p:tgtEl>
                                        <p:attrNameLst>
                                          <p:attrName>style.visibility</p:attrName>
                                        </p:attrNameLst>
                                      </p:cBhvr>
                                      <p:to>
                                        <p:strVal val="visible"/>
                                      </p:to>
                                    </p:set>
                                    <p:animEffect transition="in" filter="circle(in)">
                                      <p:cBhvr>
                                        <p:cTn id="14" dur="2000"/>
                                        <p:tgtEl>
                                          <p:spTgt spid="14338"/>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14340"/>
                                        </p:tgtEl>
                                        <p:attrNameLst>
                                          <p:attrName>style.visibility</p:attrName>
                                        </p:attrNameLst>
                                      </p:cBhvr>
                                      <p:to>
                                        <p:strVal val="visible"/>
                                      </p:to>
                                    </p:set>
                                    <p:animEffect transition="in" filter="wheel(1)">
                                      <p:cBhvr>
                                        <p:cTn id="19"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4043862" cy="761999"/>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d. Vị trí đặt bình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6438" y="1124744"/>
            <a:ext cx="9127353" cy="1584176"/>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a:t>
            </a:r>
            <a:r>
              <a:rPr lang="vi-VN" sz="3200" b="1" dirty="0" smtClean="0">
                <a:solidFill>
                  <a:prstClr val="black"/>
                </a:solidFill>
                <a:latin typeface="Times New Roman" pitchFamily="18" charset="0"/>
                <a:cs typeface="Times New Roman" pitchFamily="18" charset="0"/>
              </a:rPr>
              <a:t>Trước </a:t>
            </a:r>
            <a:r>
              <a:rPr lang="vi-VN" sz="3200" b="1" dirty="0">
                <a:solidFill>
                  <a:prstClr val="black"/>
                </a:solidFill>
                <a:latin typeface="Times New Roman" pitchFamily="18" charset="0"/>
                <a:cs typeface="Times New Roman" pitchFamily="18" charset="0"/>
              </a:rPr>
              <a:t>khi bắt đầu cắm hoa, nên xác định vị trí đặt lọ hoa rồi mới chọn phong cách cắm, kiểu cắm, loại hoa phù hợp.</a:t>
            </a:r>
          </a:p>
        </p:txBody>
      </p:sp>
      <p:pic>
        <p:nvPicPr>
          <p:cNvPr id="1536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20" y="2952750"/>
            <a:ext cx="3905250" cy="390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2770" y="2994473"/>
            <a:ext cx="5161230" cy="3865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2195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5364"/>
                                        </p:tgtEl>
                                        <p:attrNameLst>
                                          <p:attrName>style.visibility</p:attrName>
                                        </p:attrNameLst>
                                      </p:cBhvr>
                                      <p:to>
                                        <p:strVal val="visible"/>
                                      </p:to>
                                    </p:set>
                                    <p:animEffect transition="in" filter="wipe(down)">
                                      <p:cBhvr>
                                        <p:cTn id="21" dur="500"/>
                                        <p:tgtEl>
                                          <p:spTgt spid="15364"/>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15365"/>
                                        </p:tgtEl>
                                        <p:attrNameLst>
                                          <p:attrName>style.visibility</p:attrName>
                                        </p:attrNameLst>
                                      </p:cBhvr>
                                      <p:to>
                                        <p:strVal val="visible"/>
                                      </p:to>
                                    </p:set>
                                    <p:animEffect transition="in" filter="barn(inVertical)">
                                      <p:cBhvr>
                                        <p:cTn id="2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08258" y="39302"/>
            <a:ext cx="4043862" cy="761999"/>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d. Vị trí đặt bình </a:t>
            </a:r>
            <a:r>
              <a:rPr lang="vi-VN" sz="3200" b="1" dirty="0" smtClean="0">
                <a:solidFill>
                  <a:prstClr val="black"/>
                </a:solidFill>
                <a:latin typeface="Times New Roman" pitchFamily="18" charset="0"/>
                <a:cs typeface="Times New Roman" pitchFamily="18" charset="0"/>
              </a:rPr>
              <a:t>hoa</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50872" y="908720"/>
            <a:ext cx="9093127" cy="165618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 Hoa đặt ở góc tường không nên cắm giống hoa đặt trên bàn rộng rãi bởi sẽ khó tôn được nét đẹp của hoa và sự hài hòa với vật. </a:t>
            </a: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7" y="2288521"/>
            <a:ext cx="3328368" cy="4582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13" y="2564904"/>
            <a:ext cx="4091857" cy="4263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735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5363"/>
                                        </p:tgtEl>
                                        <p:attrNameLst>
                                          <p:attrName>style.visibility</p:attrName>
                                        </p:attrNameLst>
                                      </p:cBhvr>
                                      <p:to>
                                        <p:strVal val="visible"/>
                                      </p:to>
                                    </p:set>
                                    <p:animEffect transition="in" filter="circle(in)">
                                      <p:cBhvr>
                                        <p:cTn id="14" dur="2000"/>
                                        <p:tgtEl>
                                          <p:spTgt spid="1536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5362"/>
                                        </p:tgtEl>
                                        <p:attrNameLst>
                                          <p:attrName>style.visibility</p:attrName>
                                        </p:attrNameLst>
                                      </p:cBhvr>
                                      <p:to>
                                        <p:strVal val="visible"/>
                                      </p:to>
                                    </p:set>
                                    <p:animEffect transition="in" filter="circle(in)">
                                      <p:cBhvr>
                                        <p:cTn id="19"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615154" y="39301"/>
            <a:ext cx="5189094" cy="761999"/>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e. Xử lý hoa trước khi </a:t>
            </a:r>
            <a:r>
              <a:rPr lang="vi-VN" sz="3200" b="1" dirty="0" smtClean="0">
                <a:solidFill>
                  <a:prstClr val="black"/>
                </a:solidFill>
                <a:latin typeface="Times New Roman" pitchFamily="18" charset="0"/>
                <a:cs typeface="Times New Roman" pitchFamily="18" charset="0"/>
              </a:rPr>
              <a:t>cắm</a:t>
            </a:r>
            <a:endParaRPr lang="vi-VN" sz="3200" b="1" dirty="0">
              <a:solidFill>
                <a:prstClr val="black"/>
              </a:solidFill>
              <a:latin typeface="Times New Roman" pitchFamily="18" charset="0"/>
              <a:cs typeface="Times New Roman" pitchFamily="18" charset="0"/>
            </a:endParaRPr>
          </a:p>
        </p:txBody>
      </p:sp>
      <p:sp>
        <p:nvSpPr>
          <p:cNvPr id="2" name="AutoShape 4" descr="Hình ảnh những loài hoa đẹp trên thế gi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Rounded Rectangle 18"/>
          <p:cNvSpPr/>
          <p:nvPr/>
        </p:nvSpPr>
        <p:spPr>
          <a:xfrm>
            <a:off x="50872" y="1124744"/>
            <a:ext cx="9093127" cy="4248472"/>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Đây </a:t>
            </a:r>
            <a:r>
              <a:rPr lang="vi-VN" sz="3200" b="1" dirty="0">
                <a:solidFill>
                  <a:prstClr val="black"/>
                </a:solidFill>
                <a:latin typeface="Times New Roman" pitchFamily="18" charset="0"/>
                <a:cs typeface="Times New Roman" pitchFamily="18" charset="0"/>
              </a:rPr>
              <a:t>là bước quan trọng để giữ hoa tươi lâu đó là cắt bỏ cành thừa, lá dưới gốc, lá héo úa, lá hơi ngả sang vàng,… Nếu chưa cắm hoa ngay thì đặt các cành hoa vào một bình nước cao bằng 1/3 cành hoa...</a:t>
            </a:r>
          </a:p>
        </p:txBody>
      </p:sp>
    </p:spTree>
    <p:extLst>
      <p:ext uri="{BB962C8B-B14F-4D97-AF65-F5344CB8AC3E}">
        <p14:creationId xmlns:p14="http://schemas.microsoft.com/office/powerpoint/2010/main" val="47189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980729"/>
            <a:ext cx="8614454" cy="144016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11/.</a:t>
            </a:r>
            <a:r>
              <a:rPr lang="de-DE" sz="3200" b="1" dirty="0" smtClean="0">
                <a:latin typeface="Arial" pitchFamily="34" charset="0"/>
                <a:cs typeface="Arial" pitchFamily="34" charset="0"/>
              </a:rPr>
              <a:t> </a:t>
            </a:r>
            <a:r>
              <a:rPr lang="vi-VN" sz="3200" b="1" dirty="0">
                <a:latin typeface="Arial" pitchFamily="34" charset="0"/>
                <a:cs typeface="Arial" pitchFamily="34" charset="0"/>
              </a:rPr>
              <a:t>Sự thăng bằng trong cách trình bày- Thăng bằng đối xứng: là khi cắt ngang giữa bình ta sẽ </a:t>
            </a:r>
            <a:r>
              <a:rPr lang="vi-VN" sz="3200" b="1" dirty="0" smtClean="0">
                <a:latin typeface="Arial" pitchFamily="34" charset="0"/>
                <a:cs typeface="Arial" pitchFamily="34" charset="0"/>
              </a:rPr>
              <a:t>có</a:t>
            </a:r>
            <a:endParaRPr lang="en-US" sz="3600" dirty="0">
              <a:latin typeface="Arial" pitchFamily="34" charset="0"/>
              <a:cs typeface="Arial" pitchFamily="34" charset="0"/>
            </a:endParaRPr>
          </a:p>
        </p:txBody>
      </p:sp>
      <p:sp>
        <p:nvSpPr>
          <p:cNvPr id="6" name="Rounded Rectangle 5"/>
          <p:cNvSpPr/>
          <p:nvPr/>
        </p:nvSpPr>
        <p:spPr>
          <a:xfrm>
            <a:off x="272599" y="4365104"/>
            <a:ext cx="8614454" cy="111000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a:latin typeface="Arial" pitchFamily="34" charset="0"/>
                <a:cs typeface="Arial" pitchFamily="34" charset="0"/>
              </a:rPr>
              <a:t>H</a:t>
            </a:r>
            <a:r>
              <a:rPr lang="vi-VN" sz="3200" b="1" dirty="0">
                <a:latin typeface="Arial" pitchFamily="34" charset="0"/>
                <a:cs typeface="Arial" pitchFamily="34" charset="0"/>
              </a:rPr>
              <a:t>ai nữa </a:t>
            </a:r>
            <a:r>
              <a:rPr lang="vi-VN" sz="3200" b="1" dirty="0" smtClean="0">
                <a:latin typeface="Arial" pitchFamily="34" charset="0"/>
                <a:cs typeface="Arial" pitchFamily="34" charset="0"/>
              </a:rPr>
              <a:t>ước </a:t>
            </a:r>
            <a:r>
              <a:rPr lang="vi-VN" sz="3200" b="1" dirty="0">
                <a:latin typeface="Arial" pitchFamily="34" charset="0"/>
                <a:cs typeface="Arial" pitchFamily="34" charset="0"/>
              </a:rPr>
              <a:t>lượng bằng nhau về trọng lượng </a:t>
            </a:r>
            <a:endParaRPr lang="en-US" sz="3200" b="1" dirty="0">
              <a:latin typeface="Arial" pitchFamily="34" charset="0"/>
              <a:cs typeface="Arial" pitchFamily="34" charset="0"/>
            </a:endParaRPr>
          </a:p>
        </p:txBody>
      </p:sp>
      <p:sp>
        <p:nvSpPr>
          <p:cNvPr id="7" name="Rounded Rectangle 6"/>
          <p:cNvSpPr/>
          <p:nvPr/>
        </p:nvSpPr>
        <p:spPr>
          <a:xfrm>
            <a:off x="278026" y="3356993"/>
            <a:ext cx="5972872" cy="72008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a:latin typeface="Arial" pitchFamily="34" charset="0"/>
                <a:cs typeface="Arial" pitchFamily="34" charset="0"/>
              </a:rPr>
              <a:t>H</a:t>
            </a:r>
            <a:r>
              <a:rPr lang="vi-VN" sz="3200" b="1" dirty="0">
                <a:latin typeface="Arial" pitchFamily="34" charset="0"/>
                <a:cs typeface="Arial" pitchFamily="34" charset="0"/>
              </a:rPr>
              <a:t>ai nữa </a:t>
            </a:r>
            <a:r>
              <a:rPr lang="vi-VN" sz="3200" b="1" dirty="0" smtClean="0">
                <a:latin typeface="Arial" pitchFamily="34" charset="0"/>
                <a:cs typeface="Arial" pitchFamily="34" charset="0"/>
              </a:rPr>
              <a:t>không </a:t>
            </a:r>
            <a:r>
              <a:rPr lang="vi-VN" sz="3200" b="1" dirty="0">
                <a:latin typeface="Arial" pitchFamily="34" charset="0"/>
                <a:cs typeface="Arial" pitchFamily="34" charset="0"/>
              </a:rPr>
              <a:t>giống </a:t>
            </a:r>
            <a:r>
              <a:rPr lang="vi-VN" sz="3200" b="1" dirty="0" smtClean="0">
                <a:latin typeface="Arial" pitchFamily="34" charset="0"/>
                <a:cs typeface="Arial" pitchFamily="34" charset="0"/>
              </a:rPr>
              <a:t>nhau</a:t>
            </a:r>
            <a:endParaRPr lang="en-US" sz="3200" b="1" dirty="0">
              <a:latin typeface="Arial" pitchFamily="34" charset="0"/>
              <a:cs typeface="Arial" pitchFamily="34" charset="0"/>
            </a:endParaRPr>
          </a:p>
        </p:txBody>
      </p:sp>
      <p:sp>
        <p:nvSpPr>
          <p:cNvPr id="8" name="Rounded Rectangle 7"/>
          <p:cNvSpPr/>
          <p:nvPr/>
        </p:nvSpPr>
        <p:spPr>
          <a:xfrm>
            <a:off x="278026" y="2492896"/>
            <a:ext cx="5950158" cy="6480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a:t>
            </a:r>
            <a:r>
              <a:rPr lang="de-DE" sz="3200" b="1" dirty="0" smtClean="0"/>
              <a:t> </a:t>
            </a:r>
            <a:r>
              <a:rPr lang="en-US" sz="3200" b="1" dirty="0" smtClean="0">
                <a:latin typeface="Arial" pitchFamily="34" charset="0"/>
                <a:cs typeface="Arial" pitchFamily="34" charset="0"/>
              </a:rPr>
              <a:t>H</a:t>
            </a:r>
            <a:r>
              <a:rPr lang="vi-VN" sz="3200" b="1" dirty="0" smtClean="0">
                <a:latin typeface="Arial" pitchFamily="34" charset="0"/>
                <a:cs typeface="Arial" pitchFamily="34" charset="0"/>
              </a:rPr>
              <a:t>ai </a:t>
            </a:r>
            <a:r>
              <a:rPr lang="vi-VN" sz="3200" b="1" dirty="0">
                <a:latin typeface="Arial" pitchFamily="34" charset="0"/>
                <a:cs typeface="Arial" pitchFamily="34" charset="0"/>
              </a:rPr>
              <a:t>nữa giống nhau </a:t>
            </a:r>
            <a:endParaRPr lang="en-US" sz="3200" b="1" dirty="0">
              <a:latin typeface="Arial" pitchFamily="34" charset="0"/>
              <a:cs typeface="Arial" pitchFamily="34" charset="0"/>
            </a:endParaRPr>
          </a:p>
        </p:txBody>
      </p:sp>
      <p:sp>
        <p:nvSpPr>
          <p:cNvPr id="9" name="Rounded Rectangle 8"/>
          <p:cNvSpPr/>
          <p:nvPr/>
        </p:nvSpPr>
        <p:spPr>
          <a:xfrm>
            <a:off x="294579" y="5661248"/>
            <a:ext cx="8614454" cy="100811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H</a:t>
            </a:r>
            <a:r>
              <a:rPr lang="vi-VN" sz="3200" b="1" dirty="0">
                <a:latin typeface="Arial" pitchFamily="34" charset="0"/>
                <a:cs typeface="Arial" pitchFamily="34" charset="0"/>
              </a:rPr>
              <a:t>ai nữa không </a:t>
            </a:r>
            <a:r>
              <a:rPr lang="vi-VN" sz="3200" b="1" dirty="0" smtClean="0">
                <a:latin typeface="Arial" pitchFamily="34" charset="0"/>
                <a:cs typeface="Arial" pitchFamily="34" charset="0"/>
              </a:rPr>
              <a:t>bằng </a:t>
            </a:r>
            <a:r>
              <a:rPr lang="vi-VN" sz="3200" b="1" dirty="0">
                <a:latin typeface="Arial" pitchFamily="34" charset="0"/>
                <a:cs typeface="Arial" pitchFamily="34" charset="0"/>
              </a:rPr>
              <a:t>nhau về trọng lượng </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79552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980729"/>
            <a:ext cx="8614454" cy="1440160"/>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12/.</a:t>
            </a:r>
            <a:r>
              <a:rPr lang="de-DE" sz="3200" b="1" dirty="0" smtClean="0">
                <a:latin typeface="Arial" pitchFamily="34" charset="0"/>
                <a:cs typeface="Arial" pitchFamily="34" charset="0"/>
              </a:rPr>
              <a:t> </a:t>
            </a:r>
            <a:r>
              <a:rPr lang="vi-VN" sz="3200" b="1" dirty="0">
                <a:latin typeface="Arial" pitchFamily="34" charset="0"/>
                <a:cs typeface="Arial" pitchFamily="34" charset="0"/>
              </a:rPr>
              <a:t>Sự thăng bằng trong cách trình bày- Thăng bằng </a:t>
            </a:r>
            <a:r>
              <a:rPr lang="en-US" sz="3200" b="1" dirty="0" err="1" smtClean="0">
                <a:latin typeface="Arial" pitchFamily="34" charset="0"/>
                <a:cs typeface="Arial" pitchFamily="34" charset="0"/>
              </a:rPr>
              <a:t>bất</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đối </a:t>
            </a:r>
            <a:r>
              <a:rPr lang="vi-VN" sz="3200" b="1" dirty="0">
                <a:latin typeface="Arial" pitchFamily="34" charset="0"/>
                <a:cs typeface="Arial" pitchFamily="34" charset="0"/>
              </a:rPr>
              <a:t>xứng: là khi cắt ngang giữa bình ta sẽ </a:t>
            </a:r>
            <a:r>
              <a:rPr lang="vi-VN" sz="3200" b="1" dirty="0" smtClean="0">
                <a:latin typeface="Arial" pitchFamily="34" charset="0"/>
                <a:cs typeface="Arial" pitchFamily="34" charset="0"/>
              </a:rPr>
              <a:t>có</a:t>
            </a:r>
            <a:endParaRPr lang="en-US" sz="3600" dirty="0">
              <a:latin typeface="Arial" pitchFamily="34" charset="0"/>
              <a:cs typeface="Arial" pitchFamily="34" charset="0"/>
            </a:endParaRPr>
          </a:p>
        </p:txBody>
      </p:sp>
      <p:sp>
        <p:nvSpPr>
          <p:cNvPr id="6" name="Rounded Rectangle 5"/>
          <p:cNvSpPr/>
          <p:nvPr/>
        </p:nvSpPr>
        <p:spPr>
          <a:xfrm>
            <a:off x="294579" y="2589119"/>
            <a:ext cx="5956319" cy="76787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a:latin typeface="Arial" pitchFamily="34" charset="0"/>
                <a:cs typeface="Arial" pitchFamily="34" charset="0"/>
              </a:rPr>
              <a:t>H</a:t>
            </a:r>
            <a:r>
              <a:rPr lang="vi-VN" sz="3200" b="1" dirty="0">
                <a:latin typeface="Arial" pitchFamily="34" charset="0"/>
                <a:cs typeface="Arial" pitchFamily="34" charset="0"/>
              </a:rPr>
              <a:t>ai </a:t>
            </a:r>
            <a:r>
              <a:rPr lang="vi-VN" sz="3200" b="1" dirty="0" smtClean="0">
                <a:latin typeface="Arial" pitchFamily="34" charset="0"/>
                <a:cs typeface="Arial" pitchFamily="34" charset="0"/>
              </a:rPr>
              <a:t>nữa</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giống </a:t>
            </a:r>
            <a:r>
              <a:rPr lang="vi-VN" sz="3200" b="1" dirty="0">
                <a:latin typeface="Arial" pitchFamily="34" charset="0"/>
                <a:cs typeface="Arial" pitchFamily="34" charset="0"/>
              </a:rPr>
              <a:t>nhau </a:t>
            </a:r>
            <a:endParaRPr lang="en-US" sz="3200" b="1" dirty="0">
              <a:latin typeface="Arial" pitchFamily="34" charset="0"/>
              <a:cs typeface="Arial" pitchFamily="34" charset="0"/>
            </a:endParaRPr>
          </a:p>
        </p:txBody>
      </p:sp>
      <p:sp>
        <p:nvSpPr>
          <p:cNvPr id="7" name="Rounded Rectangle 6"/>
          <p:cNvSpPr/>
          <p:nvPr/>
        </p:nvSpPr>
        <p:spPr>
          <a:xfrm>
            <a:off x="278026" y="3573016"/>
            <a:ext cx="5972872" cy="93610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a:latin typeface="Arial" pitchFamily="34" charset="0"/>
                <a:cs typeface="Arial" pitchFamily="34" charset="0"/>
              </a:rPr>
              <a:t>H</a:t>
            </a:r>
            <a:r>
              <a:rPr lang="vi-VN" sz="3200" b="1" dirty="0">
                <a:latin typeface="Arial" pitchFamily="34" charset="0"/>
                <a:cs typeface="Arial" pitchFamily="34" charset="0"/>
              </a:rPr>
              <a:t>ai nữa </a:t>
            </a:r>
            <a:r>
              <a:rPr lang="vi-VN" sz="3200" b="1" dirty="0" smtClean="0">
                <a:latin typeface="Arial" pitchFamily="34" charset="0"/>
                <a:cs typeface="Arial" pitchFamily="34" charset="0"/>
              </a:rPr>
              <a:t>không </a:t>
            </a:r>
            <a:r>
              <a:rPr lang="vi-VN" sz="3200" b="1" dirty="0">
                <a:latin typeface="Arial" pitchFamily="34" charset="0"/>
                <a:cs typeface="Arial" pitchFamily="34" charset="0"/>
              </a:rPr>
              <a:t>giống </a:t>
            </a:r>
            <a:r>
              <a:rPr lang="vi-VN" sz="3200" b="1" dirty="0" smtClean="0">
                <a:latin typeface="Arial" pitchFamily="34" charset="0"/>
                <a:cs typeface="Arial" pitchFamily="34" charset="0"/>
              </a:rPr>
              <a:t>nhau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về</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trọng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lượng</a:t>
            </a:r>
            <a:endParaRPr lang="en-US" sz="3200" b="1" dirty="0">
              <a:latin typeface="Arial" pitchFamily="34" charset="0"/>
              <a:cs typeface="Arial" pitchFamily="34" charset="0"/>
            </a:endParaRPr>
          </a:p>
        </p:txBody>
      </p:sp>
      <p:sp>
        <p:nvSpPr>
          <p:cNvPr id="8" name="Rounded Rectangle 7"/>
          <p:cNvSpPr/>
          <p:nvPr/>
        </p:nvSpPr>
        <p:spPr>
          <a:xfrm>
            <a:off x="247370" y="4653136"/>
            <a:ext cx="5950158" cy="93610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a:t>
            </a:r>
            <a:r>
              <a:rPr lang="de-DE" sz="3200" b="1" dirty="0" smtClean="0"/>
              <a:t> </a:t>
            </a:r>
            <a:r>
              <a:rPr lang="en-US" sz="3200" b="1" dirty="0" smtClean="0">
                <a:latin typeface="Arial" pitchFamily="34" charset="0"/>
                <a:cs typeface="Arial" pitchFamily="34" charset="0"/>
              </a:rPr>
              <a:t>H</a:t>
            </a:r>
            <a:r>
              <a:rPr lang="vi-VN" sz="3200" b="1" dirty="0" smtClean="0">
                <a:latin typeface="Arial" pitchFamily="34" charset="0"/>
                <a:cs typeface="Arial" pitchFamily="34" charset="0"/>
              </a:rPr>
              <a:t>ai </a:t>
            </a:r>
            <a:r>
              <a:rPr lang="vi-VN" sz="3200" b="1" dirty="0">
                <a:latin typeface="Arial" pitchFamily="34" charset="0"/>
                <a:cs typeface="Arial" pitchFamily="34" charset="0"/>
              </a:rPr>
              <a:t>nữa ước lượng bằng nhau về trọng lượng </a:t>
            </a:r>
            <a:endParaRPr lang="en-US" sz="3200" b="1" dirty="0">
              <a:latin typeface="Arial" pitchFamily="34" charset="0"/>
              <a:cs typeface="Arial" pitchFamily="34" charset="0"/>
            </a:endParaRPr>
          </a:p>
        </p:txBody>
      </p:sp>
      <p:sp>
        <p:nvSpPr>
          <p:cNvPr id="9" name="Rounded Rectangle 8"/>
          <p:cNvSpPr/>
          <p:nvPr/>
        </p:nvSpPr>
        <p:spPr>
          <a:xfrm>
            <a:off x="294579" y="5805264"/>
            <a:ext cx="5956319" cy="86409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 H</a:t>
            </a:r>
            <a:r>
              <a:rPr lang="vi-VN" sz="3200" b="1" dirty="0">
                <a:latin typeface="Arial" pitchFamily="34" charset="0"/>
                <a:cs typeface="Arial" pitchFamily="34" charset="0"/>
              </a:rPr>
              <a:t>ai nữa không </a:t>
            </a:r>
            <a:r>
              <a:rPr lang="vi-VN" sz="3200" b="1" dirty="0" smtClean="0">
                <a:latin typeface="Arial" pitchFamily="34" charset="0"/>
                <a:cs typeface="Arial" pitchFamily="34" charset="0"/>
              </a:rPr>
              <a:t>bằng </a:t>
            </a:r>
            <a:r>
              <a:rPr lang="vi-VN" sz="3200" b="1" dirty="0">
                <a:latin typeface="Arial" pitchFamily="34" charset="0"/>
                <a:cs typeface="Arial" pitchFamily="34" charset="0"/>
              </a:rPr>
              <a:t>nhau về trọng lượng </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59883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92765" y="1268760"/>
            <a:ext cx="8758470" cy="79208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13/ </a:t>
            </a:r>
            <a:r>
              <a:rPr lang="en-US" sz="3200" b="1" dirty="0" err="1" smtClean="0">
                <a:latin typeface="Arial" pitchFamily="34" charset="0"/>
                <a:cs typeface="Arial" pitchFamily="34" charset="0"/>
              </a:rPr>
              <a:t>Sử</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dụng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tương </a:t>
            </a:r>
            <a:r>
              <a:rPr lang="vi-VN" sz="3200" b="1" dirty="0">
                <a:latin typeface="Arial" pitchFamily="34" charset="0"/>
                <a:cs typeface="Arial" pitchFamily="34" charset="0"/>
              </a:rPr>
              <a:t>phản </a:t>
            </a:r>
            <a:r>
              <a:rPr lang="vi-VN" sz="3200" b="1" dirty="0" smtClean="0">
                <a:latin typeface="Arial" pitchFamily="34" charset="0"/>
                <a:cs typeface="Arial" pitchFamily="34" charset="0"/>
              </a:rPr>
              <a:t>màu sắc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6" name="Rounded Rectangle 5"/>
          <p:cNvSpPr/>
          <p:nvPr/>
        </p:nvSpPr>
        <p:spPr>
          <a:xfrm>
            <a:off x="192765" y="4509120"/>
            <a:ext cx="8758470" cy="720080"/>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smtClean="0">
                <a:latin typeface="Arial" pitchFamily="34" charset="0"/>
                <a:cs typeface="Arial" pitchFamily="34" charset="0"/>
              </a:rPr>
              <a:t>c</a:t>
            </a:r>
            <a:r>
              <a:rPr lang="en-US" sz="3200" b="1" dirty="0">
                <a:latin typeface="Arial" pitchFamily="34" charset="0"/>
                <a:cs typeface="Arial" pitchFamily="34" charset="0"/>
              </a:rPr>
              <a:t>. Đ</a:t>
            </a:r>
            <a:r>
              <a:rPr lang="vi-VN" sz="3200" b="1" dirty="0">
                <a:latin typeface="Arial" pitchFamily="34" charset="0"/>
                <a:cs typeface="Arial" pitchFamily="34" charset="0"/>
              </a:rPr>
              <a:t>ể làm </a:t>
            </a:r>
            <a:r>
              <a:rPr lang="vi-VN" sz="3200" b="1" dirty="0" smtClean="0">
                <a:latin typeface="Arial" pitchFamily="34" charset="0"/>
                <a:cs typeface="Arial" pitchFamily="34" charset="0"/>
              </a:rPr>
              <a:t>kiểu </a:t>
            </a:r>
            <a:r>
              <a:rPr lang="vi-VN" sz="3200" b="1" dirty="0">
                <a:latin typeface="Arial" pitchFamily="34" charset="0"/>
                <a:cs typeface="Arial" pitchFamily="34" charset="0"/>
              </a:rPr>
              <a:t>cắm </a:t>
            </a:r>
            <a:r>
              <a:rPr lang="vi-VN" sz="3200" b="1" dirty="0"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thanh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khiết</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192766" y="2348881"/>
            <a:ext cx="8758469" cy="936104"/>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en-US" sz="3200" b="1" dirty="0">
                <a:latin typeface="Arial" pitchFamily="34" charset="0"/>
                <a:cs typeface="Arial" pitchFamily="34" charset="0"/>
              </a:rPr>
              <a:t>Đ</a:t>
            </a:r>
            <a:r>
              <a:rPr lang="vi-VN" sz="3200" b="1" dirty="0">
                <a:latin typeface="Arial" pitchFamily="34" charset="0"/>
                <a:cs typeface="Arial" pitchFamily="34" charset="0"/>
              </a:rPr>
              <a:t>ể làm </a:t>
            </a:r>
            <a:r>
              <a:rPr lang="vi-VN" sz="3200" b="1" dirty="0" smtClean="0">
                <a:latin typeface="Arial" pitchFamily="34" charset="0"/>
                <a:cs typeface="Arial" pitchFamily="34" charset="0"/>
              </a:rPr>
              <a:t>đường </a:t>
            </a:r>
            <a:r>
              <a:rPr lang="vi-VN" sz="3200" b="1" dirty="0">
                <a:latin typeface="Arial" pitchFamily="34" charset="0"/>
                <a:cs typeface="Arial" pitchFamily="34" charset="0"/>
              </a:rPr>
              <a:t>nét của kiểu cắm </a:t>
            </a:r>
            <a:r>
              <a:rPr lang="vi-VN" sz="3200" b="1" dirty="0"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trang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hơn</a:t>
            </a:r>
            <a:r>
              <a:rPr lang="en-US" sz="3200" b="1" dirty="0" smtClean="0">
                <a:latin typeface="Arial" pitchFamily="34" charset="0"/>
                <a:cs typeface="Arial" pitchFamily="34" charset="0"/>
              </a:rPr>
              <a:t>.</a:t>
            </a:r>
          </a:p>
        </p:txBody>
      </p:sp>
      <p:sp>
        <p:nvSpPr>
          <p:cNvPr id="8" name="Rounded Rectangle 7"/>
          <p:cNvSpPr/>
          <p:nvPr/>
        </p:nvSpPr>
        <p:spPr>
          <a:xfrm>
            <a:off x="192765" y="3482607"/>
            <a:ext cx="8758470" cy="792088"/>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000" b="1" dirty="0" smtClean="0">
                <a:latin typeface="Arial" pitchFamily="34" charset="0"/>
                <a:cs typeface="Arial" pitchFamily="34" charset="0"/>
              </a:rPr>
              <a:t>b.</a:t>
            </a:r>
            <a:r>
              <a:rPr lang="de-DE" sz="3000" b="1" dirty="0" smtClean="0"/>
              <a:t> </a:t>
            </a:r>
            <a:r>
              <a:rPr lang="en-US" sz="3000" b="1" dirty="0">
                <a:latin typeface="Arial" pitchFamily="34" charset="0"/>
                <a:cs typeface="Arial" pitchFamily="34" charset="0"/>
              </a:rPr>
              <a:t>Đ</a:t>
            </a:r>
            <a:r>
              <a:rPr lang="vi-VN" sz="3000" b="1" dirty="0" smtClean="0">
                <a:latin typeface="Arial" pitchFamily="34" charset="0"/>
                <a:cs typeface="Arial" pitchFamily="34" charset="0"/>
              </a:rPr>
              <a:t>ể </a:t>
            </a:r>
            <a:r>
              <a:rPr lang="vi-VN" sz="3000" b="1" dirty="0">
                <a:latin typeface="Arial" pitchFamily="34" charset="0"/>
                <a:cs typeface="Arial" pitchFamily="34" charset="0"/>
              </a:rPr>
              <a:t>làm nổi bật đường nét của kiểu cắm </a:t>
            </a:r>
            <a:r>
              <a:rPr lang="vi-VN" sz="3000" b="1" dirty="0" smtClean="0">
                <a:latin typeface="Arial" pitchFamily="34" charset="0"/>
                <a:cs typeface="Arial" pitchFamily="34" charset="0"/>
              </a:rPr>
              <a:t>hoa</a:t>
            </a:r>
            <a:r>
              <a:rPr lang="en-US" sz="3000" b="1" dirty="0" smtClean="0">
                <a:latin typeface="Arial" pitchFamily="34" charset="0"/>
                <a:cs typeface="Arial" pitchFamily="34" charset="0"/>
              </a:rPr>
              <a:t>.</a:t>
            </a:r>
            <a:endParaRPr lang="en-US" sz="3000" b="1" dirty="0">
              <a:latin typeface="Arial" pitchFamily="34" charset="0"/>
              <a:cs typeface="Arial" pitchFamily="34" charset="0"/>
            </a:endParaRPr>
          </a:p>
        </p:txBody>
      </p:sp>
      <p:sp>
        <p:nvSpPr>
          <p:cNvPr id="9" name="Rounded Rectangle 8"/>
          <p:cNvSpPr/>
          <p:nvPr/>
        </p:nvSpPr>
        <p:spPr>
          <a:xfrm>
            <a:off x="250496" y="5484084"/>
            <a:ext cx="8700740" cy="1041260"/>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en-US" sz="3200" b="1" dirty="0">
                <a:latin typeface="Arial" pitchFamily="34" charset="0"/>
                <a:cs typeface="Arial" pitchFamily="34" charset="0"/>
              </a:rPr>
              <a:t>d. Đ</a:t>
            </a:r>
            <a:r>
              <a:rPr lang="vi-VN" sz="3200" b="1" dirty="0">
                <a:latin typeface="Arial" pitchFamily="34" charset="0"/>
                <a:cs typeface="Arial" pitchFamily="34" charset="0"/>
              </a:rPr>
              <a:t>ể làm </a:t>
            </a:r>
            <a:r>
              <a:rPr lang="vi-VN" sz="3200" b="1" dirty="0" smtClean="0">
                <a:latin typeface="Arial" pitchFamily="34" charset="0"/>
                <a:cs typeface="Arial" pitchFamily="34" charset="0"/>
              </a:rPr>
              <a:t>kiểu </a:t>
            </a:r>
            <a:r>
              <a:rPr lang="vi-VN" sz="3200" b="1" dirty="0">
                <a:latin typeface="Arial" pitchFamily="34" charset="0"/>
                <a:cs typeface="Arial" pitchFamily="34" charset="0"/>
              </a:rPr>
              <a:t>cắm </a:t>
            </a:r>
            <a:r>
              <a:rPr lang="vi-VN" sz="3200" b="1" dirty="0"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dịu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dàng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hơn</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370097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726463"/>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14/.</a:t>
            </a:r>
            <a:r>
              <a:rPr lang="de-DE" sz="3200" b="1" dirty="0" smtClean="0">
                <a:latin typeface="Arial" pitchFamily="34" charset="0"/>
                <a:cs typeface="Arial" pitchFamily="34" charset="0"/>
              </a:rPr>
              <a:t> </a:t>
            </a:r>
            <a:r>
              <a:rPr lang="vi-VN" sz="3200" b="1" dirty="0">
                <a:latin typeface="Arial" pitchFamily="34" charset="0"/>
                <a:cs typeface="Arial" pitchFamily="34" charset="0"/>
              </a:rPr>
              <a:t>Xử lý hoa trước khi </a:t>
            </a:r>
            <a:r>
              <a:rPr lang="vi-VN" sz="3200" b="1" dirty="0"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4551244"/>
            <a:ext cx="6382206" cy="749964"/>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C</a:t>
            </a:r>
            <a:r>
              <a:rPr lang="vi-VN" sz="3200" b="1" dirty="0" smtClean="0">
                <a:latin typeface="Arial" pitchFamily="34" charset="0"/>
                <a:cs typeface="Arial" pitchFamily="34" charset="0"/>
              </a:rPr>
              <a:t>ắt </a:t>
            </a:r>
            <a:r>
              <a:rPr lang="vi-VN" sz="3200" b="1" dirty="0">
                <a:latin typeface="Arial" pitchFamily="34" charset="0"/>
                <a:cs typeface="Arial" pitchFamily="34" charset="0"/>
              </a:rPr>
              <a:t>bỏ </a:t>
            </a:r>
            <a:r>
              <a:rPr lang="en-US" sz="3200" b="1" dirty="0" err="1" smtClean="0">
                <a:latin typeface="Arial" pitchFamily="34" charset="0"/>
                <a:cs typeface="Arial" pitchFamily="34" charset="0"/>
              </a:rPr>
              <a:t>hết</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cành</a:t>
            </a:r>
            <a:endParaRPr lang="en-US" sz="3200" b="1" dirty="0">
              <a:latin typeface="Arial" pitchFamily="34" charset="0"/>
              <a:cs typeface="Arial" pitchFamily="34" charset="0"/>
            </a:endParaRPr>
          </a:p>
        </p:txBody>
      </p:sp>
      <p:sp>
        <p:nvSpPr>
          <p:cNvPr id="7" name="Rounded Rectangle 6"/>
          <p:cNvSpPr/>
          <p:nvPr/>
        </p:nvSpPr>
        <p:spPr>
          <a:xfrm>
            <a:off x="278026" y="3426367"/>
            <a:ext cx="6382206" cy="794721"/>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Cắt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bỏ</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hết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tươi</a:t>
            </a:r>
            <a:endParaRPr lang="en-US" sz="3600" dirty="0">
              <a:latin typeface="Arial" pitchFamily="34" charset="0"/>
              <a:cs typeface="Arial" pitchFamily="34" charset="0"/>
            </a:endParaRPr>
          </a:p>
        </p:txBody>
      </p:sp>
      <p:sp>
        <p:nvSpPr>
          <p:cNvPr id="8" name="Rounded Rectangle 7"/>
          <p:cNvSpPr/>
          <p:nvPr/>
        </p:nvSpPr>
        <p:spPr>
          <a:xfrm>
            <a:off x="278026" y="5661248"/>
            <a:ext cx="6382206" cy="79208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ắt </a:t>
            </a:r>
            <a:r>
              <a:rPr lang="vi-VN" sz="3200" b="1" dirty="0">
                <a:latin typeface="Arial" pitchFamily="34" charset="0"/>
                <a:cs typeface="Arial" pitchFamily="34" charset="0"/>
              </a:rPr>
              <a:t>bỏ </a:t>
            </a:r>
            <a:r>
              <a:rPr lang="vi-VN" sz="3200" b="1" dirty="0" smtClean="0">
                <a:latin typeface="Arial" pitchFamily="34" charset="0"/>
                <a:cs typeface="Arial" pitchFamily="34" charset="0"/>
              </a:rPr>
              <a:t>lá </a:t>
            </a:r>
            <a:r>
              <a:rPr lang="vi-VN" sz="3200" b="1" dirty="0">
                <a:latin typeface="Arial" pitchFamily="34" charset="0"/>
                <a:cs typeface="Arial" pitchFamily="34" charset="0"/>
              </a:rPr>
              <a:t>dưới gốc, lá héo úa</a:t>
            </a:r>
            <a:endParaRPr lang="en-US" sz="3200" b="1" dirty="0">
              <a:latin typeface="Arial" pitchFamily="34" charset="0"/>
              <a:cs typeface="Arial" pitchFamily="34" charset="0"/>
            </a:endParaRPr>
          </a:p>
        </p:txBody>
      </p:sp>
      <p:sp>
        <p:nvSpPr>
          <p:cNvPr id="9" name="Rounded Rectangle 8"/>
          <p:cNvSpPr/>
          <p:nvPr/>
        </p:nvSpPr>
        <p:spPr>
          <a:xfrm>
            <a:off x="278026" y="2276872"/>
            <a:ext cx="6382206" cy="86982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a:t>
            </a:r>
            <a:r>
              <a:rPr lang="en-US" sz="3200" b="1" dirty="0" err="1" smtClean="0">
                <a:latin typeface="Arial" pitchFamily="34" charset="0"/>
                <a:cs typeface="Arial" pitchFamily="34" charset="0"/>
              </a:rPr>
              <a:t>Cắt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hết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tươi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bỏ</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59642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192765" y="1190369"/>
            <a:ext cx="8758470" cy="1179513"/>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15/.</a:t>
            </a:r>
            <a:r>
              <a:rPr lang="de-DE" sz="3200" b="1" dirty="0" smtClean="0">
                <a:latin typeface="Arial" pitchFamily="34" charset="0"/>
                <a:cs typeface="Arial" pitchFamily="34" charset="0"/>
              </a:rPr>
              <a:t> </a:t>
            </a:r>
            <a:r>
              <a:rPr lang="vi-VN" sz="3200" b="1" dirty="0">
                <a:latin typeface="Arial" pitchFamily="34" charset="0"/>
                <a:cs typeface="Arial" pitchFamily="34" charset="0"/>
              </a:rPr>
              <a:t>Nếu chưa cắm hoa ngay thì đặt các cành hoa vào một bình </a:t>
            </a:r>
            <a:r>
              <a:rPr lang="vi-VN" sz="3200" b="1" dirty="0" smtClean="0">
                <a:latin typeface="Arial" pitchFamily="34" charset="0"/>
                <a:cs typeface="Arial" pitchFamily="34" charset="0"/>
              </a:rPr>
              <a:t>nước</a:t>
            </a:r>
            <a:endParaRPr lang="en-US" sz="3600" dirty="0">
              <a:latin typeface="Arial" pitchFamily="34" charset="0"/>
              <a:cs typeface="Arial" pitchFamily="34" charset="0"/>
            </a:endParaRPr>
          </a:p>
        </p:txBody>
      </p:sp>
      <p:sp>
        <p:nvSpPr>
          <p:cNvPr id="6" name="Rounded Rectangle 5"/>
          <p:cNvSpPr/>
          <p:nvPr/>
        </p:nvSpPr>
        <p:spPr>
          <a:xfrm>
            <a:off x="192765" y="4509120"/>
            <a:ext cx="5891404" cy="72008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vi-VN" sz="3200" b="1" dirty="0">
                <a:latin typeface="Arial" pitchFamily="34" charset="0"/>
                <a:cs typeface="Arial" pitchFamily="34" charset="0"/>
              </a:rPr>
              <a:t>Cao bằng </a:t>
            </a:r>
            <a:r>
              <a:rPr lang="vi-VN" sz="3200" b="1" dirty="0" smtClean="0">
                <a:latin typeface="Arial" pitchFamily="34" charset="0"/>
                <a:cs typeface="Arial" pitchFamily="34" charset="0"/>
              </a:rPr>
              <a:t>1 </a:t>
            </a:r>
            <a:r>
              <a:rPr lang="vi-VN" sz="3200" b="1" dirty="0">
                <a:latin typeface="Arial" pitchFamily="34" charset="0"/>
                <a:cs typeface="Arial" pitchFamily="34" charset="0"/>
              </a:rPr>
              <a:t>cành </a:t>
            </a:r>
            <a:r>
              <a:rPr lang="vi-VN" sz="3200" b="1" dirty="0" smtClean="0">
                <a:latin typeface="Arial" pitchFamily="34" charset="0"/>
                <a:cs typeface="Arial" pitchFamily="34" charset="0"/>
              </a:rPr>
              <a:t>hoa</a:t>
            </a:r>
            <a:endParaRPr lang="vi-VN" sz="3200" b="1" dirty="0">
              <a:latin typeface="Arial" pitchFamily="34" charset="0"/>
              <a:cs typeface="Arial" pitchFamily="34" charset="0"/>
            </a:endParaRPr>
          </a:p>
        </p:txBody>
      </p:sp>
      <p:sp>
        <p:nvSpPr>
          <p:cNvPr id="7" name="Rounded Rectangle 6"/>
          <p:cNvSpPr/>
          <p:nvPr/>
        </p:nvSpPr>
        <p:spPr>
          <a:xfrm>
            <a:off x="192767" y="2564905"/>
            <a:ext cx="5891402" cy="720079"/>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a:t>
            </a:r>
            <a:r>
              <a:rPr lang="en-US" sz="3200" b="1" dirty="0" smtClean="0">
                <a:latin typeface="Arial" pitchFamily="34" charset="0"/>
                <a:cs typeface="Arial" pitchFamily="34" charset="0"/>
              </a:rPr>
              <a:t>. </a:t>
            </a:r>
            <a:r>
              <a:rPr lang="vi-VN" sz="3200" b="1" dirty="0">
                <a:latin typeface="Arial" pitchFamily="34" charset="0"/>
                <a:cs typeface="Arial" pitchFamily="34" charset="0"/>
              </a:rPr>
              <a:t>Cao bằng </a:t>
            </a:r>
            <a:r>
              <a:rPr lang="vi-VN" sz="3200" b="1" dirty="0" smtClean="0">
                <a:latin typeface="Arial" pitchFamily="34" charset="0"/>
                <a:cs typeface="Arial" pitchFamily="34" charset="0"/>
              </a:rPr>
              <a:t>cành hoa</a:t>
            </a:r>
            <a:endParaRPr lang="vi-VN" sz="3200" b="1" dirty="0">
              <a:latin typeface="Arial" pitchFamily="34" charset="0"/>
              <a:cs typeface="Arial" pitchFamily="34" charset="0"/>
            </a:endParaRPr>
          </a:p>
        </p:txBody>
      </p:sp>
      <p:sp>
        <p:nvSpPr>
          <p:cNvPr id="8" name="Rounded Rectangle 7"/>
          <p:cNvSpPr/>
          <p:nvPr/>
        </p:nvSpPr>
        <p:spPr>
          <a:xfrm>
            <a:off x="190386" y="5445224"/>
            <a:ext cx="5893783" cy="108012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latin typeface="Arial" pitchFamily="34" charset="0"/>
                <a:cs typeface="Arial" pitchFamily="34" charset="0"/>
              </a:rPr>
              <a:t> </a:t>
            </a:r>
            <a:r>
              <a:rPr lang="en-US" sz="3200" b="1" dirty="0" smtClean="0">
                <a:latin typeface="Arial" pitchFamily="34" charset="0"/>
                <a:cs typeface="Arial" pitchFamily="34" charset="0"/>
              </a:rPr>
              <a:t>C</a:t>
            </a:r>
            <a:r>
              <a:rPr lang="vi-VN" sz="3200" b="1" dirty="0" smtClean="0">
                <a:latin typeface="Arial" pitchFamily="34" charset="0"/>
                <a:cs typeface="Arial" pitchFamily="34" charset="0"/>
              </a:rPr>
              <a:t>ao </a:t>
            </a:r>
            <a:r>
              <a:rPr lang="vi-VN" sz="3200" b="1" dirty="0">
                <a:latin typeface="Arial" pitchFamily="34" charset="0"/>
                <a:cs typeface="Arial" pitchFamily="34" charset="0"/>
              </a:rPr>
              <a:t>bằng 1/3 cành </a:t>
            </a:r>
            <a:r>
              <a:rPr lang="vi-VN" sz="3200" b="1" dirty="0" smtClean="0">
                <a:latin typeface="Arial" pitchFamily="34" charset="0"/>
                <a:cs typeface="Arial" pitchFamily="34" charset="0"/>
              </a:rPr>
              <a:t>hoa</a:t>
            </a:r>
            <a:endParaRPr lang="en-US" sz="3600" dirty="0">
              <a:latin typeface="Arial" pitchFamily="34" charset="0"/>
              <a:cs typeface="Arial" pitchFamily="34" charset="0"/>
            </a:endParaRPr>
          </a:p>
        </p:txBody>
      </p:sp>
      <p:sp>
        <p:nvSpPr>
          <p:cNvPr id="9" name="Rounded Rectangle 8"/>
          <p:cNvSpPr/>
          <p:nvPr/>
        </p:nvSpPr>
        <p:spPr>
          <a:xfrm>
            <a:off x="257927" y="3429000"/>
            <a:ext cx="5826242" cy="897244"/>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vi-VN" sz="3200" b="1" dirty="0" smtClean="0">
                <a:latin typeface="Arial" pitchFamily="34" charset="0"/>
                <a:cs typeface="Arial" pitchFamily="34" charset="0"/>
              </a:rPr>
              <a:t> </a:t>
            </a:r>
            <a:r>
              <a:rPr lang="en-US" sz="3200" b="1" dirty="0">
                <a:latin typeface="Arial" pitchFamily="34" charset="0"/>
                <a:cs typeface="Arial" pitchFamily="34" charset="0"/>
              </a:rPr>
              <a:t>C</a:t>
            </a:r>
            <a:r>
              <a:rPr lang="vi-VN" sz="3200" b="1" dirty="0">
                <a:latin typeface="Arial" pitchFamily="34" charset="0"/>
                <a:cs typeface="Arial" pitchFamily="34" charset="0"/>
              </a:rPr>
              <a:t>ao bằng </a:t>
            </a:r>
            <a:r>
              <a:rPr lang="vi-VN" sz="3200" b="1" dirty="0" smtClean="0">
                <a:latin typeface="Arial" pitchFamily="34" charset="0"/>
                <a:cs typeface="Arial" pitchFamily="34" charset="0"/>
              </a:rPr>
              <a:t>3 </a:t>
            </a:r>
            <a:r>
              <a:rPr lang="vi-VN" sz="3200" b="1" dirty="0">
                <a:latin typeface="Arial" pitchFamily="34" charset="0"/>
                <a:cs typeface="Arial" pitchFamily="34" charset="0"/>
              </a:rPr>
              <a:t>cành hoa</a:t>
            </a:r>
            <a:endParaRPr lang="en-US" sz="3600"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42889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16/.</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Đây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cho</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5775380"/>
            <a:ext cx="4437990" cy="8219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 Cho </a:t>
            </a:r>
            <a:r>
              <a:rPr lang="en-US" sz="3200" b="1" dirty="0" err="1" smtClean="0">
                <a:latin typeface="Arial" pitchFamily="34" charset="0"/>
                <a:cs typeface="Arial" pitchFamily="34" charset="0"/>
              </a:rPr>
              <a:t>góc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278026" y="3426367"/>
            <a:ext cx="4437990" cy="93873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Cho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t>.</a:t>
            </a:r>
            <a:endParaRPr lang="en-US" sz="3200" dirty="0">
              <a:latin typeface="Arial" pitchFamily="34" charset="0"/>
              <a:cs typeface="Arial" pitchFamily="34" charset="0"/>
            </a:endParaRPr>
          </a:p>
        </p:txBody>
      </p:sp>
      <p:sp>
        <p:nvSpPr>
          <p:cNvPr id="8" name="Rounded Rectangle 7"/>
          <p:cNvSpPr/>
          <p:nvPr/>
        </p:nvSpPr>
        <p:spPr>
          <a:xfrm>
            <a:off x="278026" y="4581128"/>
            <a:ext cx="4437990" cy="86409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a:t>
            </a:r>
            <a:r>
              <a:rPr lang="de-DE" sz="3200" b="1" dirty="0" smtClean="0"/>
              <a:t> </a:t>
            </a:r>
            <a:r>
              <a:rPr lang="de-DE" sz="3200" b="1" dirty="0" smtClean="0">
                <a:latin typeface="Arial" pitchFamily="34" charset="0"/>
                <a:cs typeface="Arial" pitchFamily="34" charset="0"/>
              </a:rPr>
              <a:t>Cho </a:t>
            </a:r>
            <a:r>
              <a:rPr lang="en-US" sz="3200" b="1" dirty="0" err="1" smtClean="0">
                <a:latin typeface="Arial" pitchFamily="34" charset="0"/>
                <a:cs typeface="Arial" pitchFamily="34" charset="0"/>
              </a:rPr>
              <a:t>Đại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278026" y="2343150"/>
            <a:ext cx="4437990" cy="86982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Cho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0410" y="3462419"/>
            <a:ext cx="4226086" cy="3324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779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16/.</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Đây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cho</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32996" y="3501008"/>
            <a:ext cx="4322980" cy="82197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Cho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32996" y="4581127"/>
            <a:ext cx="4322980" cy="938737"/>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a:latin typeface="Arial" pitchFamily="34" charset="0"/>
                <a:cs typeface="Arial" pitchFamily="34" charset="0"/>
              </a:rPr>
              <a:t>Cho </a:t>
            </a:r>
            <a:r>
              <a:rPr lang="en-US" sz="3200" b="1" dirty="0" err="1" smtClean="0">
                <a:latin typeface="Arial" pitchFamily="34" charset="0"/>
                <a:cs typeface="Arial" pitchFamily="34" charset="0"/>
              </a:rPr>
              <a:t>Đại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t>.</a:t>
            </a:r>
            <a:endParaRPr lang="en-US" sz="3200" dirty="0">
              <a:latin typeface="Arial" pitchFamily="34" charset="0"/>
              <a:cs typeface="Arial" pitchFamily="34" charset="0"/>
            </a:endParaRPr>
          </a:p>
        </p:txBody>
      </p:sp>
      <p:sp>
        <p:nvSpPr>
          <p:cNvPr id="8" name="Rounded Rectangle 7"/>
          <p:cNvSpPr/>
          <p:nvPr/>
        </p:nvSpPr>
        <p:spPr>
          <a:xfrm>
            <a:off x="-36512" y="5805264"/>
            <a:ext cx="4322980" cy="86409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d.</a:t>
            </a:r>
            <a:r>
              <a:rPr lang="de-DE" sz="3200" b="1" dirty="0" smtClean="0"/>
              <a:t> </a:t>
            </a:r>
            <a:r>
              <a:rPr lang="en-US" sz="3200" b="1" dirty="0" smtClean="0">
                <a:latin typeface="Arial" pitchFamily="34" charset="0"/>
                <a:cs typeface="Arial" pitchFamily="34" charset="0"/>
              </a:rPr>
              <a:t>Cho </a:t>
            </a:r>
            <a:r>
              <a:rPr lang="en-US" sz="3200" b="1" dirty="0" err="1" smtClean="0">
                <a:latin typeface="Arial" pitchFamily="34" charset="0"/>
                <a:cs typeface="Arial" pitchFamily="34" charset="0"/>
              </a:rPr>
              <a:t>góc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32996" y="2343150"/>
            <a:ext cx="4322980" cy="86982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a. Cho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132858"/>
            <a:ext cx="5004047" cy="4620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569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ounded Rectangle 4"/>
          <p:cNvSpPr/>
          <p:nvPr/>
        </p:nvSpPr>
        <p:spPr>
          <a:xfrm>
            <a:off x="278026" y="1190369"/>
            <a:ext cx="8614454" cy="942488"/>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16/.</a:t>
            </a:r>
            <a:r>
              <a:rPr lang="de-DE" sz="3200" b="1" dirty="0" smtClean="0">
                <a:latin typeface="Arial" pitchFamily="34" charset="0"/>
                <a:cs typeface="Arial" pitchFamily="34" charset="0"/>
              </a:rPr>
              <a:t> </a:t>
            </a:r>
            <a:r>
              <a:rPr lang="en-US" sz="3200" b="1" dirty="0" err="1" smtClean="0">
                <a:latin typeface="Arial" pitchFamily="34" charset="0"/>
                <a:cs typeface="Arial" pitchFamily="34" charset="0"/>
              </a:rPr>
              <a:t>Đây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dạng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cắm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cho</a:t>
            </a:r>
            <a:r>
              <a:rPr lang="en-US" sz="3200" b="1" dirty="0" smtClean="0">
                <a:latin typeface="Arial" pitchFamily="34" charset="0"/>
                <a:cs typeface="Arial" pitchFamily="34" charset="0"/>
              </a:rPr>
              <a:t> </a:t>
            </a:r>
            <a:endParaRPr lang="en-US" sz="3600" dirty="0">
              <a:latin typeface="Arial" pitchFamily="34" charset="0"/>
              <a:cs typeface="Arial" pitchFamily="34" charset="0"/>
            </a:endParaRPr>
          </a:p>
        </p:txBody>
      </p:sp>
      <p:sp>
        <p:nvSpPr>
          <p:cNvPr id="6" name="Rounded Rectangle 5"/>
          <p:cNvSpPr/>
          <p:nvPr/>
        </p:nvSpPr>
        <p:spPr>
          <a:xfrm>
            <a:off x="278026" y="5775380"/>
            <a:ext cx="4437990" cy="821972"/>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d. Cho </a:t>
            </a:r>
            <a:r>
              <a:rPr lang="en-US" sz="3200" b="1" dirty="0" err="1" smtClean="0">
                <a:latin typeface="Arial" pitchFamily="34" charset="0"/>
                <a:cs typeface="Arial" pitchFamily="34" charset="0"/>
              </a:rPr>
              <a:t>góc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278026" y="4581127"/>
            <a:ext cx="4437990" cy="938737"/>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c. </a:t>
            </a:r>
            <a:r>
              <a:rPr lang="en-US" sz="3200" b="1" dirty="0">
                <a:latin typeface="Arial" pitchFamily="34" charset="0"/>
                <a:cs typeface="Arial" pitchFamily="34" charset="0"/>
              </a:rPr>
              <a:t>Cho </a:t>
            </a:r>
            <a:r>
              <a:rPr lang="en-US" sz="3200" b="1" dirty="0" err="1" smtClean="0">
                <a:latin typeface="Arial" pitchFamily="34" charset="0"/>
                <a:cs typeface="Arial" pitchFamily="34" charset="0"/>
              </a:rPr>
              <a:t>Đại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hội</a:t>
            </a:r>
            <a:r>
              <a:rPr lang="en-US" sz="3200" b="1" dirty="0" smtClean="0"/>
              <a:t>.</a:t>
            </a:r>
            <a:endParaRPr lang="en-US" sz="3200" dirty="0">
              <a:latin typeface="Arial" pitchFamily="34" charset="0"/>
              <a:cs typeface="Arial" pitchFamily="34" charset="0"/>
            </a:endParaRPr>
          </a:p>
        </p:txBody>
      </p:sp>
      <p:sp>
        <p:nvSpPr>
          <p:cNvPr id="8" name="Rounded Rectangle 7"/>
          <p:cNvSpPr/>
          <p:nvPr/>
        </p:nvSpPr>
        <p:spPr>
          <a:xfrm>
            <a:off x="278026" y="3426367"/>
            <a:ext cx="4437990" cy="864096"/>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b.</a:t>
            </a:r>
            <a:r>
              <a:rPr lang="de-DE" sz="3200" b="1" dirty="0" smtClean="0"/>
              <a:t> </a:t>
            </a:r>
            <a:r>
              <a:rPr lang="en-US" sz="3200" b="1" dirty="0" smtClean="0">
                <a:latin typeface="Arial" pitchFamily="34" charset="0"/>
                <a:cs typeface="Arial" pitchFamily="34" charset="0"/>
              </a:rPr>
              <a:t>Cho </a:t>
            </a:r>
            <a:r>
              <a:rPr lang="en-US" sz="3200" b="1" dirty="0" err="1" smtClean="0">
                <a:latin typeface="Arial" pitchFamily="34" charset="0"/>
                <a:cs typeface="Arial" pitchFamily="34" charset="0"/>
              </a:rPr>
              <a:t>phòng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khách</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9" name="Rounded Rectangle 8"/>
          <p:cNvSpPr/>
          <p:nvPr/>
        </p:nvSpPr>
        <p:spPr>
          <a:xfrm>
            <a:off x="278026" y="2343150"/>
            <a:ext cx="4437990" cy="869826"/>
          </a:xfrm>
          <a:prstGeom prst="roundRect">
            <a:avLst/>
          </a:prstGeom>
          <a:ln/>
        </p:spPr>
        <p:style>
          <a:lnRef idx="1">
            <a:schemeClr val="accent6"/>
          </a:lnRef>
          <a:fillRef idx="3">
            <a:schemeClr val="accent6"/>
          </a:fillRef>
          <a:effectRef idx="2">
            <a:schemeClr val="accent6"/>
          </a:effectRef>
          <a:fontRef idx="minor">
            <a:schemeClr val="lt1"/>
          </a:fontRef>
        </p:style>
        <p:txBody>
          <a:bodyPr anchor="ctr"/>
          <a:lstStyle/>
          <a:p>
            <a:pPr>
              <a:defRPr/>
            </a:pPr>
            <a:r>
              <a:rPr lang="en-US" sz="3200" b="1" dirty="0" smtClean="0">
                <a:latin typeface="Arial" pitchFamily="34" charset="0"/>
                <a:cs typeface="Arial" pitchFamily="34" charset="0"/>
              </a:rPr>
              <a:t>a. Cho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việc</a:t>
            </a:r>
            <a:endParaRPr lang="en-US" sz="3200" b="1" dirty="0">
              <a:latin typeface="Arial" pitchFamily="34" charset="0"/>
              <a:cs typeface="Arial" pitchFamily="34" charset="0"/>
            </a:endParaRPr>
          </a:p>
        </p:txBody>
      </p:sp>
      <p:sp>
        <p:nvSpPr>
          <p:cNvPr id="10" name="Title 2"/>
          <p:cNvSpPr txBox="1">
            <a:spLocks/>
          </p:cNvSpPr>
          <p:nvPr/>
        </p:nvSpPr>
        <p:spPr>
          <a:xfrm>
            <a:off x="1763687" y="251599"/>
            <a:ext cx="6192689" cy="72913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600" b="1" dirty="0">
                <a:latin typeface="Arial" pitchFamily="34" charset="0"/>
                <a:cs typeface="Arial" pitchFamily="34" charset="0"/>
              </a:rPr>
              <a:t>Chọn câu trả lời đúng nhất</a:t>
            </a: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0" y="2564904"/>
            <a:ext cx="4256379" cy="4032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035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51616" y="2852936"/>
            <a:ext cx="8879949" cy="3096344"/>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hoa</a:t>
            </a:r>
          </a:p>
          <a:p>
            <a:pPr marL="571500" indent="-571500" fontAlgn="auto">
              <a:spcBef>
                <a:spcPts val="0"/>
              </a:spcBef>
              <a:spcAft>
                <a:spcPts val="0"/>
              </a:spcAft>
              <a:buFontTx/>
              <a:buChar char="-"/>
              <a:defRPr/>
            </a:pPr>
            <a:r>
              <a:rPr lang="vi-VN" sz="3600" b="1" dirty="0">
                <a:solidFill>
                  <a:prstClr val="black"/>
                </a:solidFill>
                <a:latin typeface="Times New Roman" pitchFamily="18" charset="0"/>
                <a:cs typeface="Times New Roman" pitchFamily="18" charset="0"/>
              </a:rPr>
              <a:t>Bình dùng để cắm hoa và cung cấp nước, dinh dưỡng cho hoa... </a:t>
            </a:r>
            <a:endParaRPr lang="en-US" sz="3600" b="1" dirty="0" smtClean="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537032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1" y="2348880"/>
            <a:ext cx="3523967" cy="68748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a:t>
            </a:r>
            <a:r>
              <a:rPr lang="vi-VN" sz="3600" b="1" dirty="0" smtClean="0">
                <a:solidFill>
                  <a:prstClr val="black"/>
                </a:solidFill>
                <a:latin typeface="Times New Roman" pitchFamily="18" charset="0"/>
                <a:cs typeface="Times New Roman" pitchFamily="18" charset="0"/>
              </a:rPr>
              <a:t>hoa</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5" y="1648196"/>
            <a:ext cx="5148065" cy="5148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5" y="1708248"/>
            <a:ext cx="4968553" cy="4968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21" y="3108376"/>
            <a:ext cx="3739991" cy="3739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644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circle(in)">
                                      <p:cBhvr>
                                        <p:cTn id="7" dur="2000"/>
                                        <p:tgtEl>
                                          <p:spTgt spid="1945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circle(in)">
                                      <p:cBhvr>
                                        <p:cTn id="12" dur="2000"/>
                                        <p:tgtEl>
                                          <p:spTgt spid="1946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circle(in)">
                                      <p:cBhvr>
                                        <p:cTn id="17" dur="20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1" y="2348880"/>
            <a:ext cx="3523967" cy="68748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a:t>
            </a:r>
            <a:r>
              <a:rPr lang="vi-VN" sz="3600" b="1" dirty="0" smtClean="0">
                <a:solidFill>
                  <a:prstClr val="black"/>
                </a:solidFill>
                <a:latin typeface="Times New Roman" pitchFamily="18" charset="0"/>
                <a:cs typeface="Times New Roman" pitchFamily="18" charset="0"/>
              </a:rPr>
              <a:t>hoa</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2048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 y="3162700"/>
            <a:ext cx="5430761" cy="3600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678" y="3177724"/>
            <a:ext cx="4768362" cy="3571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9" descr="430 Bat trang ý tưởng | vietnamese dessert, carl sagan, paul mccartne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11" descr="430 Bat trang ý tưởng | vietnamese dessert, carl sagan, paul mccartne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492"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5814" y="1886446"/>
            <a:ext cx="5028186" cy="5028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004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486"/>
                                        </p:tgtEl>
                                        <p:attrNameLst>
                                          <p:attrName>style.visibility</p:attrName>
                                        </p:attrNameLst>
                                      </p:cBhvr>
                                      <p:to>
                                        <p:strVal val="visible"/>
                                      </p:to>
                                    </p:set>
                                    <p:animEffect transition="in" filter="circle(in)">
                                      <p:cBhvr>
                                        <p:cTn id="12" dur="2000"/>
                                        <p:tgtEl>
                                          <p:spTgt spid="2048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0487"/>
                                        </p:tgtEl>
                                        <p:attrNameLst>
                                          <p:attrName>style.visibility</p:attrName>
                                        </p:attrNameLst>
                                      </p:cBhvr>
                                      <p:to>
                                        <p:strVal val="visible"/>
                                      </p:to>
                                    </p:set>
                                    <p:animEffect transition="in" filter="wheel(1)">
                                      <p:cBhvr>
                                        <p:cTn id="17" dur="2000"/>
                                        <p:tgtEl>
                                          <p:spTgt spid="2048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0492"/>
                                        </p:tgtEl>
                                        <p:attrNameLst>
                                          <p:attrName>style.visibility</p:attrName>
                                        </p:attrNameLst>
                                      </p:cBhvr>
                                      <p:to>
                                        <p:strVal val="visible"/>
                                      </p:to>
                                    </p:set>
                                    <p:animEffect transition="in" filter="barn(inVertical)">
                                      <p:cBhvr>
                                        <p:cTn id="22" dur="500"/>
                                        <p:tgtEl>
                                          <p:spTgt spid="204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1" y="2348880"/>
            <a:ext cx="3523967" cy="68748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a:t>
            </a:r>
            <a:r>
              <a:rPr lang="vi-VN" sz="3600" b="1" dirty="0" smtClean="0">
                <a:solidFill>
                  <a:prstClr val="black"/>
                </a:solidFill>
                <a:latin typeface="Times New Roman" pitchFamily="18" charset="0"/>
                <a:cs typeface="Times New Roman" pitchFamily="18" charset="0"/>
              </a:rPr>
              <a:t>hoa</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21" y="3361000"/>
            <a:ext cx="4746847" cy="343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6768" y="3284984"/>
            <a:ext cx="4357232" cy="3503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6768" y="1493510"/>
            <a:ext cx="3483922" cy="5235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9" descr="430 Bat trang ý tưởng | vietnamese dessert, carl sagan, paul mccartne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11" descr="430 Bat trang ý tưởng | vietnamese dessert, carl sagan, paul mccartne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51746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circle(in)">
                                      <p:cBhvr>
                                        <p:cTn id="7" dur="20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circle(in)">
                                      <p:cBhvr>
                                        <p:cTn id="12" dur="2000"/>
                                        <p:tgtEl>
                                          <p:spTgt spid="2048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20485"/>
                                        </p:tgtEl>
                                        <p:attrNameLst>
                                          <p:attrName>style.visibility</p:attrName>
                                        </p:attrNameLst>
                                      </p:cBhvr>
                                      <p:to>
                                        <p:strVal val="visible"/>
                                      </p:to>
                                    </p:set>
                                    <p:animEffect transition="in" filter="circle(in)">
                                      <p:cBhvr>
                                        <p:cTn id="17" dur="20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1" y="2348880"/>
            <a:ext cx="3523967" cy="687488"/>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a:t>
            </a:r>
            <a:r>
              <a:rPr lang="vi-VN" sz="3600" b="1" dirty="0" smtClean="0">
                <a:solidFill>
                  <a:prstClr val="black"/>
                </a:solidFill>
                <a:latin typeface="Times New Roman" pitchFamily="18" charset="0"/>
                <a:cs typeface="Times New Roman" pitchFamily="18" charset="0"/>
              </a:rPr>
              <a:t>hoa</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1" y="3137837"/>
            <a:ext cx="4925878" cy="3689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81" y="3140969"/>
            <a:ext cx="5585704" cy="3717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834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circle(in)">
                                      <p:cBhvr>
                                        <p:cTn id="7" dur="2000"/>
                                        <p:tgtEl>
                                          <p:spTgt spid="2150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circle(in)">
                                      <p:cBhvr>
                                        <p:cTn id="12"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420888"/>
            <a:ext cx="9059461" cy="432048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hoa</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Hình </a:t>
            </a:r>
            <a:r>
              <a:rPr lang="vi-VN" sz="3600" b="1" dirty="0">
                <a:solidFill>
                  <a:prstClr val="black"/>
                </a:solidFill>
                <a:latin typeface="Times New Roman" pitchFamily="18" charset="0"/>
                <a:cs typeface="Times New Roman" pitchFamily="18" charset="0"/>
              </a:rPr>
              <a:t>dáng, kích cỡ đa dạng như bình cao, thấp, bát, lẵng, ngoài ra có thể sử dụng những loại bình đơn giản như bát, vỏ chai, cốc, ấm một cách sáng tạo, độc đáo...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Chất </a:t>
            </a:r>
            <a:r>
              <a:rPr lang="vi-VN" sz="3600" b="1" dirty="0">
                <a:solidFill>
                  <a:prstClr val="black"/>
                </a:solidFill>
                <a:latin typeface="Times New Roman" pitchFamily="18" charset="0"/>
                <a:cs typeface="Times New Roman" pitchFamily="18" charset="0"/>
              </a:rPr>
              <a:t>liệu làm bình như thủy tinh, gốm, sứ, nhựa, gỗ, tre, trúc, mây...</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29263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3356992"/>
            <a:ext cx="9059461" cy="3384376"/>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hoa</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Bình </a:t>
            </a:r>
            <a:r>
              <a:rPr lang="vi-VN" sz="3600" b="1" dirty="0">
                <a:solidFill>
                  <a:prstClr val="black"/>
                </a:solidFill>
                <a:latin typeface="Times New Roman" pitchFamily="18" charset="0"/>
                <a:cs typeface="Times New Roman" pitchFamily="18" charset="0"/>
              </a:rPr>
              <a:t>cắm nông hay đĩa cắm: Có hình dáng nông, thấp, miệng rộng...</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Bình </a:t>
            </a:r>
            <a:r>
              <a:rPr lang="vi-VN" sz="3600" b="1" dirty="0">
                <a:solidFill>
                  <a:prstClr val="black"/>
                </a:solidFill>
                <a:latin typeface="Times New Roman" pitchFamily="18" charset="0"/>
                <a:cs typeface="Times New Roman" pitchFamily="18" charset="0"/>
              </a:rPr>
              <a:t>cao: Thân cao, miệng hẹp...</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69098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492896"/>
            <a:ext cx="9059461" cy="424847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a</a:t>
            </a:r>
            <a:r>
              <a:rPr lang="vi-VN" sz="3600" b="1" dirty="0">
                <a:solidFill>
                  <a:prstClr val="black"/>
                </a:solidFill>
                <a:latin typeface="Times New Roman" pitchFamily="18" charset="0"/>
                <a:cs typeface="Times New Roman" pitchFamily="18" charset="0"/>
              </a:rPr>
              <a:t>. Bình cắm hoa</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Kiểu </a:t>
            </a:r>
            <a:r>
              <a:rPr lang="vi-VN" sz="3600" b="1" dirty="0">
                <a:solidFill>
                  <a:prstClr val="black"/>
                </a:solidFill>
                <a:latin typeface="Times New Roman" pitchFamily="18" charset="0"/>
                <a:cs typeface="Times New Roman" pitchFamily="18" charset="0"/>
              </a:rPr>
              <a:t>cắm phương </a:t>
            </a:r>
            <a:r>
              <a:rPr lang="vi-VN" sz="3600" b="1" dirty="0" smtClean="0">
                <a:solidFill>
                  <a:prstClr val="black"/>
                </a:solidFill>
                <a:latin typeface="Times New Roman" pitchFamily="18" charset="0"/>
                <a:cs typeface="Times New Roman" pitchFamily="18" charset="0"/>
              </a:rPr>
              <a:t>Đông</a:t>
            </a: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bình </a:t>
            </a:r>
            <a:r>
              <a:rPr lang="vi-VN" sz="3600" b="1" dirty="0">
                <a:solidFill>
                  <a:prstClr val="black"/>
                </a:solidFill>
                <a:latin typeface="Times New Roman" pitchFamily="18" charset="0"/>
                <a:cs typeface="Times New Roman" pitchFamily="18" charset="0"/>
              </a:rPr>
              <a:t>thấp miệng bình rộng và có đế ghim (Moribana).</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Kiểu </a:t>
            </a:r>
            <a:r>
              <a:rPr lang="vi-VN" sz="3600" b="1" dirty="0">
                <a:solidFill>
                  <a:prstClr val="black"/>
                </a:solidFill>
                <a:latin typeface="Times New Roman" pitchFamily="18" charset="0"/>
                <a:cs typeface="Times New Roman" pitchFamily="18" charset="0"/>
              </a:rPr>
              <a:t>cắm phương Đông </a:t>
            </a:r>
            <a:r>
              <a:rPr lang="vi-VN" sz="3600" b="1" dirty="0" smtClean="0">
                <a:solidFill>
                  <a:prstClr val="black"/>
                </a:solidFill>
                <a:latin typeface="Times New Roman" pitchFamily="18" charset="0"/>
                <a:cs typeface="Times New Roman" pitchFamily="18" charset="0"/>
              </a:rPr>
              <a:t>bình </a:t>
            </a:r>
            <a:r>
              <a:rPr lang="vi-VN" sz="3600" b="1" dirty="0">
                <a:solidFill>
                  <a:prstClr val="black"/>
                </a:solidFill>
                <a:latin typeface="Times New Roman" pitchFamily="18" charset="0"/>
                <a:cs typeface="Times New Roman" pitchFamily="18" charset="0"/>
              </a:rPr>
              <a:t>cao miệng bình hẹp và có then cài (Nageire).</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Kiểu </a:t>
            </a:r>
            <a:r>
              <a:rPr lang="vi-VN" sz="3600" b="1" dirty="0">
                <a:solidFill>
                  <a:prstClr val="black"/>
                </a:solidFill>
                <a:latin typeface="Times New Roman" pitchFamily="18" charset="0"/>
                <a:cs typeface="Times New Roman" pitchFamily="18" charset="0"/>
              </a:rPr>
              <a:t>cắm phương Đông </a:t>
            </a:r>
            <a:r>
              <a:rPr lang="vi-VN" sz="3600" b="1" dirty="0" smtClean="0">
                <a:solidFill>
                  <a:prstClr val="black"/>
                </a:solidFill>
                <a:latin typeface="Times New Roman" pitchFamily="18" charset="0"/>
                <a:cs typeface="Times New Roman" pitchFamily="18" charset="0"/>
              </a:rPr>
              <a:t>lối </a:t>
            </a:r>
            <a:r>
              <a:rPr lang="vi-VN" sz="3600" b="1" dirty="0">
                <a:solidFill>
                  <a:prstClr val="black"/>
                </a:solidFill>
                <a:latin typeface="Times New Roman" pitchFamily="18" charset="0"/>
                <a:cs typeface="Times New Roman" pitchFamily="18" charset="0"/>
              </a:rPr>
              <a:t>cắm hổn hợp, có thể sử dụng cả bình lẫn chậu (Shoka).</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68767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420888"/>
            <a:ext cx="9059461" cy="432048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b</a:t>
            </a:r>
            <a:r>
              <a:rPr lang="vi-VN" sz="3600" b="1" dirty="0">
                <a:solidFill>
                  <a:prstClr val="black"/>
                </a:solidFill>
                <a:latin typeface="Times New Roman" pitchFamily="18" charset="0"/>
                <a:cs typeface="Times New Roman" pitchFamily="18" charset="0"/>
              </a:rPr>
              <a:t>. Chân </a:t>
            </a:r>
            <a:r>
              <a:rPr lang="vi-VN" sz="3600" b="1" dirty="0" smtClean="0">
                <a:solidFill>
                  <a:prstClr val="black"/>
                </a:solidFill>
                <a:latin typeface="Times New Roman" pitchFamily="18" charset="0"/>
                <a:cs typeface="Times New Roman" pitchFamily="18" charset="0"/>
              </a:rPr>
              <a:t>cắm</a:t>
            </a: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Dụng </a:t>
            </a:r>
            <a:r>
              <a:rPr lang="vi-VN" sz="3600" b="1" dirty="0">
                <a:solidFill>
                  <a:prstClr val="black"/>
                </a:solidFill>
                <a:latin typeface="Times New Roman" pitchFamily="18" charset="0"/>
                <a:cs typeface="Times New Roman" pitchFamily="18" charset="0"/>
              </a:rPr>
              <a:t>cụ để giữ hoa trong bình </a:t>
            </a:r>
            <a:r>
              <a:rPr lang="vi-VN" sz="3600" b="1" dirty="0" smtClean="0">
                <a:solidFill>
                  <a:prstClr val="black"/>
                </a:solidFill>
                <a:latin typeface="Times New Roman" pitchFamily="18" charset="0"/>
                <a:cs typeface="Times New Roman" pitchFamily="18" charset="0"/>
              </a:rPr>
              <a:t>như</a:t>
            </a:r>
            <a:r>
              <a:rPr lang="en-US" sz="3600" b="1" dirty="0" smtClean="0">
                <a:solidFill>
                  <a:prstClr val="black"/>
                </a:solidFill>
                <a:latin typeface="Times New Roman" pitchFamily="18" charset="0"/>
                <a:cs typeface="Times New Roman" pitchFamily="18" charset="0"/>
              </a:rPr>
              <a:t>:</a:t>
            </a:r>
          </a:p>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M</a:t>
            </a:r>
            <a:r>
              <a:rPr lang="vi-VN" sz="3600" b="1" dirty="0" smtClean="0">
                <a:solidFill>
                  <a:prstClr val="black"/>
                </a:solidFill>
                <a:latin typeface="Times New Roman" pitchFamily="18" charset="0"/>
                <a:cs typeface="Times New Roman" pitchFamily="18" charset="0"/>
              </a:rPr>
              <a:t>út </a:t>
            </a:r>
            <a:r>
              <a:rPr lang="vi-VN" sz="3600" b="1" dirty="0">
                <a:solidFill>
                  <a:prstClr val="black"/>
                </a:solidFill>
                <a:latin typeface="Times New Roman" pitchFamily="18" charset="0"/>
                <a:cs typeface="Times New Roman" pitchFamily="18" charset="0"/>
              </a:rPr>
              <a:t>xốp, lưới thép, bàn </a:t>
            </a:r>
            <a:r>
              <a:rPr lang="vi-VN" sz="3600" b="1" dirty="0" smtClean="0">
                <a:solidFill>
                  <a:prstClr val="black"/>
                </a:solidFill>
                <a:latin typeface="Times New Roman" pitchFamily="18" charset="0"/>
                <a:cs typeface="Times New Roman" pitchFamily="18" charset="0"/>
              </a:rPr>
              <a:t>chông…rất </a:t>
            </a:r>
            <a:r>
              <a:rPr lang="vi-VN" sz="3600" b="1" dirty="0">
                <a:solidFill>
                  <a:prstClr val="black"/>
                </a:solidFill>
                <a:latin typeface="Times New Roman" pitchFamily="18" charset="0"/>
                <a:cs typeface="Times New Roman" pitchFamily="18" charset="0"/>
              </a:rPr>
              <a:t>dễ sử dụng và tiện cho việc cắm hoa vào các loại bình dĩa nông…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Ngoài </a:t>
            </a:r>
            <a:r>
              <a:rPr lang="vi-VN" sz="3600" b="1" dirty="0">
                <a:solidFill>
                  <a:prstClr val="black"/>
                </a:solidFill>
                <a:latin typeface="Times New Roman" pitchFamily="18" charset="0"/>
                <a:cs typeface="Times New Roman" pitchFamily="18" charset="0"/>
              </a:rPr>
              <a:t>ra còn có then cài dùng để giữ hoa khi cắm trong bình cao miệng hẹp…</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23176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420888"/>
            <a:ext cx="3407341" cy="72008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b</a:t>
            </a:r>
            <a:r>
              <a:rPr lang="vi-VN" sz="3600" b="1" dirty="0">
                <a:solidFill>
                  <a:prstClr val="black"/>
                </a:solidFill>
                <a:latin typeface="Times New Roman" pitchFamily="18" charset="0"/>
                <a:cs typeface="Times New Roman" pitchFamily="18" charset="0"/>
              </a:rPr>
              <a:t>. Chân </a:t>
            </a:r>
            <a:r>
              <a:rPr lang="vi-VN" sz="3600" b="1" dirty="0" smtClean="0">
                <a:solidFill>
                  <a:prstClr val="black"/>
                </a:solidFill>
                <a:latin typeface="Times New Roman" pitchFamily="18" charset="0"/>
                <a:cs typeface="Times New Roman" pitchFamily="18" charset="0"/>
              </a:rPr>
              <a:t>cắm</a:t>
            </a:r>
            <a:r>
              <a:rPr lang="en-US"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11" y="3975590"/>
            <a:ext cx="2880320"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9040" y="3975589"/>
            <a:ext cx="3137136" cy="288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3680" y="3975589"/>
            <a:ext cx="2880320"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3968" y="1527318"/>
            <a:ext cx="288032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179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8678"/>
                                        </p:tgtEl>
                                        <p:attrNameLst>
                                          <p:attrName>style.visibility</p:attrName>
                                        </p:attrNameLst>
                                      </p:cBhvr>
                                      <p:to>
                                        <p:strVal val="visible"/>
                                      </p:to>
                                    </p:set>
                                    <p:animEffect transition="in" filter="wipe(down)">
                                      <p:cBhvr>
                                        <p:cTn id="12" dur="500"/>
                                        <p:tgtEl>
                                          <p:spTgt spid="2867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additive="base">
                                        <p:cTn id="17" dur="500" fill="hold"/>
                                        <p:tgtEl>
                                          <p:spTgt spid="28674"/>
                                        </p:tgtEl>
                                        <p:attrNameLst>
                                          <p:attrName>ppt_x</p:attrName>
                                        </p:attrNameLst>
                                      </p:cBhvr>
                                      <p:tavLst>
                                        <p:tav tm="0">
                                          <p:val>
                                            <p:strVal val="#ppt_x"/>
                                          </p:val>
                                        </p:tav>
                                        <p:tav tm="100000">
                                          <p:val>
                                            <p:strVal val="#ppt_x"/>
                                          </p:val>
                                        </p:tav>
                                      </p:tavLst>
                                    </p:anim>
                                    <p:anim calcmode="lin" valueType="num">
                                      <p:cBhvr additive="base">
                                        <p:cTn id="18" dur="500" fill="hold"/>
                                        <p:tgtEl>
                                          <p:spTgt spid="2867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8675"/>
                                        </p:tgtEl>
                                        <p:attrNameLst>
                                          <p:attrName>style.visibility</p:attrName>
                                        </p:attrNameLst>
                                      </p:cBhvr>
                                      <p:to>
                                        <p:strVal val="visible"/>
                                      </p:to>
                                    </p:set>
                                    <p:animEffect transition="in" filter="barn(inVertical)">
                                      <p:cBhvr>
                                        <p:cTn id="23"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39" y="2420888"/>
            <a:ext cx="3407341" cy="720080"/>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b</a:t>
            </a:r>
            <a:r>
              <a:rPr lang="vi-VN" sz="3600" b="1" dirty="0">
                <a:solidFill>
                  <a:prstClr val="black"/>
                </a:solidFill>
                <a:latin typeface="Times New Roman" pitchFamily="18" charset="0"/>
                <a:cs typeface="Times New Roman" pitchFamily="18" charset="0"/>
              </a:rPr>
              <a:t>. Chân </a:t>
            </a:r>
            <a:r>
              <a:rPr lang="vi-VN" sz="3600" b="1" dirty="0" smtClean="0">
                <a:solidFill>
                  <a:prstClr val="black"/>
                </a:solidFill>
                <a:latin typeface="Times New Roman" pitchFamily="18" charset="0"/>
                <a:cs typeface="Times New Roman" pitchFamily="18" charset="0"/>
              </a:rPr>
              <a:t>cắm</a:t>
            </a:r>
            <a:r>
              <a:rPr lang="en-US"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286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202" y="3055415"/>
            <a:ext cx="5091966" cy="3799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7" y="1915066"/>
            <a:ext cx="4248472" cy="4942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1"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00528" y="1412776"/>
            <a:ext cx="3543472" cy="5328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2"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8466" y="3130906"/>
            <a:ext cx="5596022" cy="3723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805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8679"/>
                                        </p:tgtEl>
                                        <p:attrNameLst>
                                          <p:attrName>style.visibility</p:attrName>
                                        </p:attrNameLst>
                                      </p:cBhvr>
                                      <p:to>
                                        <p:strVal val="visible"/>
                                      </p:to>
                                    </p:set>
                                    <p:animEffect transition="in" filter="circle(in)">
                                      <p:cBhvr>
                                        <p:cTn id="7" dur="2000"/>
                                        <p:tgtEl>
                                          <p:spTgt spid="2867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8680"/>
                                        </p:tgtEl>
                                        <p:attrNameLst>
                                          <p:attrName>style.visibility</p:attrName>
                                        </p:attrNameLst>
                                      </p:cBhvr>
                                      <p:to>
                                        <p:strVal val="visible"/>
                                      </p:to>
                                    </p:set>
                                    <p:animEffect transition="in" filter="barn(inVertical)">
                                      <p:cBhvr>
                                        <p:cTn id="12" dur="500"/>
                                        <p:tgtEl>
                                          <p:spTgt spid="2868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681"/>
                                        </p:tgtEl>
                                        <p:attrNameLst>
                                          <p:attrName>style.visibility</p:attrName>
                                        </p:attrNameLst>
                                      </p:cBhvr>
                                      <p:to>
                                        <p:strVal val="visible"/>
                                      </p:to>
                                    </p:set>
                                    <p:animEffect transition="in" filter="fade">
                                      <p:cBhvr>
                                        <p:cTn id="17" dur="500"/>
                                        <p:tgtEl>
                                          <p:spTgt spid="28681"/>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28682"/>
                                        </p:tgtEl>
                                        <p:attrNameLst>
                                          <p:attrName>style.visibility</p:attrName>
                                        </p:attrNameLst>
                                      </p:cBhvr>
                                      <p:to>
                                        <p:strVal val="visible"/>
                                      </p:to>
                                    </p:set>
                                    <p:animEffect transition="in" filter="wheel(1)">
                                      <p:cBhvr>
                                        <p:cTn id="22" dur="2000"/>
                                        <p:tgtEl>
                                          <p:spTgt spid="28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40" y="2420888"/>
            <a:ext cx="2831278" cy="3888432"/>
          </a:xfrm>
          <a:prstGeom prst="rect">
            <a:avLst/>
          </a:prstGeom>
          <a:solidFill>
            <a:schemeClr val="tx2">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c. Dụng cụ cắt </a:t>
            </a:r>
            <a:r>
              <a:rPr lang="vi-VN" sz="3600" b="1" dirty="0" smtClean="0">
                <a:solidFill>
                  <a:prstClr val="black"/>
                </a:solidFill>
                <a:latin typeface="Times New Roman" pitchFamily="18" charset="0"/>
                <a:cs typeface="Times New Roman" pitchFamily="18" charset="0"/>
              </a:rPr>
              <a:t>tỉa</a:t>
            </a:r>
            <a:r>
              <a:rPr lang="en-US" sz="3600" b="1" dirty="0" smtClean="0">
                <a:solidFill>
                  <a:prstClr val="black"/>
                </a:solidFill>
                <a:latin typeface="Times New Roman" pitchFamily="18" charset="0"/>
                <a:cs typeface="Times New Roman" pitchFamily="18" charset="0"/>
              </a:rPr>
              <a:t>: </a:t>
            </a:r>
            <a:endParaRPr lang="vi-VN" sz="3600" b="1" dirty="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Dao, kéo dùng để cắt thân cây, cành, lá...</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4496" y="2779280"/>
            <a:ext cx="5959504" cy="4075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015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9698"/>
                                        </p:tgtEl>
                                        <p:attrNameLst>
                                          <p:attrName>style.visibility</p:attrName>
                                        </p:attrNameLst>
                                      </p:cBhvr>
                                      <p:to>
                                        <p:strVal val="visible"/>
                                      </p:to>
                                    </p:set>
                                    <p:animEffect transition="in" filter="barn(inVertical)">
                                      <p:cBhvr>
                                        <p:cTn id="12"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40" y="2420888"/>
            <a:ext cx="7151756" cy="3888432"/>
          </a:xfrm>
          <a:prstGeom prst="rect">
            <a:avLst/>
          </a:prstGeom>
          <a:solidFill>
            <a:schemeClr val="accent1">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d. Dây buộc</a:t>
            </a: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Dây </a:t>
            </a:r>
            <a:r>
              <a:rPr lang="vi-VN" sz="3600" b="1" dirty="0">
                <a:solidFill>
                  <a:prstClr val="black"/>
                </a:solidFill>
                <a:latin typeface="Times New Roman" pitchFamily="18" charset="0"/>
                <a:cs typeface="Times New Roman" pitchFamily="18" charset="0"/>
              </a:rPr>
              <a:t>kẽm nhuyễn, dây đồng nhuyễn, lạt, rơm, băng dính,... dùng để buộc các cành hoa mỏng manh vào thân cây cứng hơn trước khi cắm....</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98478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84540" y="2420888"/>
            <a:ext cx="7151756" cy="3888432"/>
          </a:xfrm>
          <a:prstGeom prst="rect">
            <a:avLst/>
          </a:prstGeom>
          <a:solidFill>
            <a:schemeClr val="tx1">
              <a:lumMod val="9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e. Bình phun nước </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Bình phun nước dùng phung nước sau khi cắm để giữ cho hoa tươi lâu...</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1. </a:t>
            </a:r>
            <a:r>
              <a:rPr lang="vi-VN" sz="3200" b="1" dirty="0" smtClean="0">
                <a:solidFill>
                  <a:prstClr val="black"/>
                </a:solidFill>
                <a:latin typeface="Times New Roman" pitchFamily="18" charset="0"/>
                <a:cs typeface="Times New Roman" pitchFamily="18" charset="0"/>
              </a:rPr>
              <a:t> </a:t>
            </a:r>
            <a:r>
              <a:rPr lang="vi-VN" sz="3200" b="1" dirty="0">
                <a:solidFill>
                  <a:prstClr val="black"/>
                </a:solidFill>
                <a:latin typeface="Times New Roman" pitchFamily="18" charset="0"/>
                <a:cs typeface="Times New Roman" pitchFamily="18" charset="0"/>
              </a:rPr>
              <a:t>Dụng </a:t>
            </a:r>
            <a:r>
              <a:rPr lang="vi-VN" sz="3200" b="1" dirty="0" smtClean="0">
                <a:solidFill>
                  <a:prstClr val="black"/>
                </a:solidFill>
                <a:latin typeface="Times New Roman" pitchFamily="18" charset="0"/>
                <a:cs typeface="Times New Roman" pitchFamily="18" charset="0"/>
              </a:rPr>
              <a:t>cụ</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84682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36302" y="1514477"/>
            <a:ext cx="4075658" cy="83440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17/ </a:t>
            </a:r>
            <a:r>
              <a:rPr lang="en-US" sz="3600" b="1" dirty="0" err="1" smtClean="0">
                <a:latin typeface="Arial" pitchFamily="34" charset="0"/>
                <a:cs typeface="Arial" pitchFamily="34" charset="0"/>
              </a:rPr>
              <a:t>Chân</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cắm</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là</a:t>
            </a:r>
            <a:endParaRPr lang="en-US" sz="3600" b="1" dirty="0">
              <a:latin typeface="Arial" pitchFamily="34" charset="0"/>
              <a:cs typeface="Arial" pitchFamily="34" charset="0"/>
            </a:endParaRPr>
          </a:p>
        </p:txBody>
      </p:sp>
      <p:sp>
        <p:nvSpPr>
          <p:cNvPr id="7" name="Rounded Rectangle 6"/>
          <p:cNvSpPr/>
          <p:nvPr/>
        </p:nvSpPr>
        <p:spPr>
          <a:xfrm>
            <a:off x="120592" y="2708920"/>
            <a:ext cx="5675544" cy="72008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lạc</a:t>
            </a:r>
            <a:endParaRPr lang="en-US" sz="3200" b="1" dirty="0">
              <a:latin typeface="Arial" pitchFamily="34" charset="0"/>
              <a:cs typeface="Arial" pitchFamily="34" charset="0"/>
            </a:endParaRPr>
          </a:p>
        </p:txBody>
      </p:sp>
      <p:sp>
        <p:nvSpPr>
          <p:cNvPr id="8" name="Rounded Rectangle 7"/>
          <p:cNvSpPr/>
          <p:nvPr/>
        </p:nvSpPr>
        <p:spPr>
          <a:xfrm>
            <a:off x="120592" y="3717032"/>
            <a:ext cx="5675544"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a:t>
            </a:r>
            <a:r>
              <a:rPr lang="en-US" sz="3200" b="1" dirty="0" err="1">
                <a:latin typeface="Arial" pitchFamily="34" charset="0"/>
                <a:cs typeface="Arial" pitchFamily="34" charset="0"/>
              </a:rPr>
              <a:t>Mút</a:t>
            </a:r>
            <a:r>
              <a:rPr lang="en-US" sz="3200" b="1" dirty="0">
                <a:latin typeface="Arial" pitchFamily="34" charset="0"/>
                <a:cs typeface="Arial" pitchFamily="34" charset="0"/>
              </a:rPr>
              <a:t> </a:t>
            </a:r>
            <a:r>
              <a:rPr lang="en-US" sz="3200" b="1" dirty="0" err="1">
                <a:latin typeface="Arial" pitchFamily="34" charset="0"/>
                <a:cs typeface="Arial" pitchFamily="34" charset="0"/>
              </a:rPr>
              <a:t>xốp</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dây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đồng</a:t>
            </a:r>
            <a:endParaRPr lang="en-US" sz="3200" dirty="0">
              <a:latin typeface="Arial" pitchFamily="34" charset="0"/>
              <a:cs typeface="Arial" pitchFamily="34" charset="0"/>
            </a:endParaRPr>
          </a:p>
        </p:txBody>
      </p:sp>
      <p:sp>
        <p:nvSpPr>
          <p:cNvPr id="9" name="Rounded Rectangle 8"/>
          <p:cNvSpPr/>
          <p:nvPr/>
        </p:nvSpPr>
        <p:spPr>
          <a:xfrm>
            <a:off x="120592" y="4745181"/>
            <a:ext cx="5675544" cy="65921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latin typeface="Arial" pitchFamily="34" charset="0"/>
                <a:cs typeface="Arial" pitchFamily="34" charset="0"/>
              </a:rPr>
              <a:t>Mút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xốp</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endParaRPr lang="en-US" sz="3200" b="1" dirty="0">
              <a:latin typeface="Arial" pitchFamily="34" charset="0"/>
              <a:cs typeface="Arial" pitchFamily="34" charset="0"/>
            </a:endParaRPr>
          </a:p>
        </p:txBody>
      </p:sp>
      <p:sp>
        <p:nvSpPr>
          <p:cNvPr id="10" name="Rounded Rectangle 9"/>
          <p:cNvSpPr/>
          <p:nvPr/>
        </p:nvSpPr>
        <p:spPr>
          <a:xfrm>
            <a:off x="120592" y="5781822"/>
            <a:ext cx="5675544" cy="74352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a:latin typeface="Arial" pitchFamily="34" charset="0"/>
                <a:cs typeface="Arial" pitchFamily="34" charset="0"/>
              </a:rPr>
              <a:t>Bàn</a:t>
            </a:r>
            <a:r>
              <a:rPr lang="en-US" sz="3200" b="1" dirty="0">
                <a:latin typeface="Arial" pitchFamily="34" charset="0"/>
                <a:cs typeface="Arial" pitchFamily="34" charset="0"/>
              </a:rPr>
              <a:t> </a:t>
            </a:r>
            <a:r>
              <a:rPr lang="en-US" sz="3200" b="1" dirty="0" err="1">
                <a:latin typeface="Arial" pitchFamily="34" charset="0"/>
                <a:cs typeface="Arial" pitchFamily="34" charset="0"/>
              </a:rPr>
              <a:t>chông</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kéo</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2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309067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110708" y="1307632"/>
            <a:ext cx="5253380" cy="1179513"/>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18/ </a:t>
            </a:r>
            <a:r>
              <a:rPr lang="en-US" sz="3600" b="1" dirty="0" err="1" smtClean="0">
                <a:latin typeface="Arial" pitchFamily="34" charset="0"/>
                <a:cs typeface="Arial" pitchFamily="34" charset="0"/>
              </a:rPr>
              <a:t>Đây</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là</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dụng</a:t>
            </a:r>
            <a:r>
              <a:rPr lang="en-US" sz="3600" b="1" dirty="0" smtClean="0">
                <a:latin typeface="Arial" pitchFamily="34" charset="0"/>
                <a:cs typeface="Arial" pitchFamily="34" charset="0"/>
              </a:rPr>
              <a:t> </a:t>
            </a:r>
            <a:r>
              <a:rPr lang="en-US" sz="3600" b="1" dirty="0" err="1" smtClean="0">
                <a:latin typeface="Arial" pitchFamily="34" charset="0"/>
                <a:cs typeface="Arial" pitchFamily="34" charset="0"/>
              </a:rPr>
              <a:t>cụ</a:t>
            </a:r>
            <a:endParaRPr lang="en-US" sz="3600" b="1" dirty="0">
              <a:latin typeface="Arial" pitchFamily="34" charset="0"/>
              <a:cs typeface="Arial" pitchFamily="34" charset="0"/>
            </a:endParaRPr>
          </a:p>
        </p:txBody>
      </p:sp>
      <p:sp>
        <p:nvSpPr>
          <p:cNvPr id="7" name="Rounded Rectangle 6"/>
          <p:cNvSpPr/>
          <p:nvPr/>
        </p:nvSpPr>
        <p:spPr>
          <a:xfrm>
            <a:off x="117082" y="2822081"/>
            <a:ext cx="5247006" cy="8229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bằng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thép</a:t>
            </a:r>
            <a:endParaRPr lang="en-US" sz="3200" b="1" dirty="0">
              <a:latin typeface="Arial" pitchFamily="34" charset="0"/>
              <a:cs typeface="Arial" pitchFamily="34" charset="0"/>
            </a:endParaRPr>
          </a:p>
        </p:txBody>
      </p:sp>
      <p:sp>
        <p:nvSpPr>
          <p:cNvPr id="8" name="Rounded Rectangle 7"/>
          <p:cNvSpPr/>
          <p:nvPr/>
        </p:nvSpPr>
        <p:spPr>
          <a:xfrm>
            <a:off x="110708" y="4903426"/>
            <a:ext cx="5253380" cy="850261"/>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c</a:t>
            </a:r>
            <a:r>
              <a:rPr lang="en-US" sz="3200" b="1" dirty="0" smtClean="0">
                <a:latin typeface="Arial" pitchFamily="34" charset="0"/>
                <a:cs typeface="Arial" pitchFamily="34" charset="0"/>
              </a:rPr>
              <a:t>.</a:t>
            </a:r>
            <a:r>
              <a:rPr lang="de-DE" sz="3200" b="1" dirty="0">
                <a:latin typeface="Arial" pitchFamily="34" charset="0"/>
                <a:cs typeface="Arial" pitchFamily="34" charset="0"/>
              </a:rPr>
              <a:t> </a:t>
            </a:r>
            <a:r>
              <a:rPr lang="de-DE" sz="3200" b="1" dirty="0" smtClean="0">
                <a:latin typeface="Arial" pitchFamily="34" charset="0"/>
                <a:cs typeface="Arial" pitchFamily="34" charset="0"/>
              </a:rPr>
              <a:t>Mút xốp</a:t>
            </a:r>
            <a:endParaRPr lang="en-US" sz="3200" dirty="0">
              <a:latin typeface="Arial" pitchFamily="34" charset="0"/>
              <a:cs typeface="Arial" pitchFamily="34" charset="0"/>
            </a:endParaRPr>
          </a:p>
        </p:txBody>
      </p:sp>
      <p:sp>
        <p:nvSpPr>
          <p:cNvPr id="9" name="Rounded Rectangle 8"/>
          <p:cNvSpPr/>
          <p:nvPr/>
        </p:nvSpPr>
        <p:spPr>
          <a:xfrm>
            <a:off x="120591" y="3899695"/>
            <a:ext cx="5243497" cy="825449"/>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smtClean="0">
                <a:latin typeface="Arial" pitchFamily="34" charset="0"/>
                <a:cs typeface="Arial" pitchFamily="34" charset="0"/>
              </a:rPr>
              <a:t>Lưới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bằng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thép</a:t>
            </a:r>
            <a:endParaRPr lang="en-US" sz="3200" dirty="0">
              <a:latin typeface="Arial" pitchFamily="34" charset="0"/>
              <a:cs typeface="Arial" pitchFamily="34" charset="0"/>
            </a:endParaRPr>
          </a:p>
        </p:txBody>
      </p:sp>
      <p:sp>
        <p:nvSpPr>
          <p:cNvPr id="10" name="Rounded Rectangle 9"/>
          <p:cNvSpPr/>
          <p:nvPr/>
        </p:nvSpPr>
        <p:spPr>
          <a:xfrm>
            <a:off x="95946" y="5949280"/>
            <a:ext cx="5268141" cy="84541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châm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bằng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thép</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200" b="1" dirty="0">
                <a:latin typeface="Arial" pitchFamily="34" charset="0"/>
                <a:cs typeface="Arial" pitchFamily="34" charset="0"/>
              </a:rPr>
              <a:t>Chọn câu trả lời đúng </a:t>
            </a:r>
            <a:r>
              <a:rPr lang="vi-VN" sz="3200" b="1" dirty="0" smtClean="0">
                <a:latin typeface="Arial" pitchFamily="34" charset="0"/>
                <a:cs typeface="Arial" pitchFamily="34" charset="0"/>
              </a:rPr>
              <a:t>nhất</a:t>
            </a:r>
            <a:endParaRPr lang="vi-VN" sz="3200" b="1" dirty="0">
              <a:latin typeface="Arial" pitchFamily="34" charset="0"/>
              <a:cs typeface="Arial" pitchFamily="34" charset="0"/>
            </a:endParaRPr>
          </a:p>
        </p:txBody>
      </p:sp>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1513" y="1467048"/>
            <a:ext cx="3541713" cy="532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415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2" y="2414474"/>
            <a:ext cx="8879948" cy="3888432"/>
          </a:xfrm>
          <a:prstGeom prst="rect">
            <a:avLst/>
          </a:prstGeom>
          <a:solidFill>
            <a:schemeClr val="tx1">
              <a:lumMod val="9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a. Các loại hoa</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Có </a:t>
            </a:r>
            <a:r>
              <a:rPr lang="vi-VN" sz="3600" b="1" dirty="0">
                <a:solidFill>
                  <a:prstClr val="black"/>
                </a:solidFill>
                <a:latin typeface="Times New Roman" pitchFamily="18" charset="0"/>
                <a:cs typeface="Times New Roman" pitchFamily="18" charset="0"/>
              </a:rPr>
              <a:t>thể chọn bất kì loại hoa nào để </a:t>
            </a:r>
            <a:r>
              <a:rPr lang="vi-VN" sz="3600" b="1" dirty="0" smtClean="0">
                <a:solidFill>
                  <a:prstClr val="black"/>
                </a:solidFill>
                <a:latin typeface="Times New Roman" pitchFamily="18" charset="0"/>
                <a:cs typeface="Times New Roman" pitchFamily="18" charset="0"/>
              </a:rPr>
              <a:t>cắm...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Tuy </a:t>
            </a:r>
            <a:r>
              <a:rPr lang="vi-VN" sz="3600" b="1" dirty="0">
                <a:solidFill>
                  <a:prstClr val="black"/>
                </a:solidFill>
                <a:latin typeface="Times New Roman" pitchFamily="18" charset="0"/>
                <a:cs typeface="Times New Roman" pitchFamily="18" charset="0"/>
              </a:rPr>
              <a:t>nhiên, nếu cắm hoa theo chủ đề thì nên chọn hoa mang ý nghĩa liên quan đến chủ đề ấy...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Ngoài </a:t>
            </a:r>
            <a:r>
              <a:rPr lang="vi-VN" sz="3600" b="1" dirty="0">
                <a:solidFill>
                  <a:prstClr val="black"/>
                </a:solidFill>
                <a:latin typeface="Times New Roman" pitchFamily="18" charset="0"/>
                <a:cs typeface="Times New Roman" pitchFamily="18" charset="0"/>
              </a:rPr>
              <a:t>ra, có thể dùng hoa khô, hoa giả...</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2. </a:t>
            </a:r>
            <a:r>
              <a:rPr lang="de-DE" sz="3200" b="1" dirty="0"/>
              <a:t>Vật liệu</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355083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2" y="2414474"/>
            <a:ext cx="8879948" cy="3888432"/>
          </a:xfrm>
          <a:prstGeom prst="rect">
            <a:avLst/>
          </a:prstGeom>
          <a:solidFill>
            <a:schemeClr val="tx1">
              <a:lumMod val="9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solidFill>
                  <a:prstClr val="black"/>
                </a:solidFill>
                <a:latin typeface="Times New Roman" pitchFamily="18" charset="0"/>
                <a:cs typeface="Times New Roman" pitchFamily="18" charset="0"/>
              </a:rPr>
              <a:t>b. Các loại </a:t>
            </a:r>
            <a:r>
              <a:rPr lang="vi-VN" sz="3600" b="1" dirty="0" smtClean="0">
                <a:solidFill>
                  <a:prstClr val="black"/>
                </a:solidFill>
                <a:latin typeface="Times New Roman" pitchFamily="18" charset="0"/>
                <a:cs typeface="Times New Roman" pitchFamily="18" charset="0"/>
              </a:rPr>
              <a:t>cành</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endParaRPr lang="vi-VN" sz="3600" b="1" dirty="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Có </a:t>
            </a:r>
            <a:r>
              <a:rPr lang="vi-VN" sz="3600" b="1" dirty="0">
                <a:solidFill>
                  <a:prstClr val="black"/>
                </a:solidFill>
                <a:latin typeface="Times New Roman" pitchFamily="18" charset="0"/>
                <a:cs typeface="Times New Roman" pitchFamily="18" charset="0"/>
              </a:rPr>
              <a:t>thể dùng cành tươi,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C</a:t>
            </a:r>
            <a:r>
              <a:rPr lang="vi-VN" sz="3600" b="1" dirty="0" smtClean="0">
                <a:solidFill>
                  <a:prstClr val="black"/>
                </a:solidFill>
                <a:latin typeface="Times New Roman" pitchFamily="18" charset="0"/>
                <a:cs typeface="Times New Roman" pitchFamily="18" charset="0"/>
              </a:rPr>
              <a:t>ành </a:t>
            </a:r>
            <a:r>
              <a:rPr lang="vi-VN" sz="3600" b="1" dirty="0">
                <a:solidFill>
                  <a:prstClr val="black"/>
                </a:solidFill>
                <a:latin typeface="Times New Roman" pitchFamily="18" charset="0"/>
                <a:cs typeface="Times New Roman" pitchFamily="18" charset="0"/>
              </a:rPr>
              <a:t>khô như cành trúc, cành thủy trúc, cành mai tạo đường nét chính của bình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en-US" sz="3600" b="1" dirty="0" smtClean="0">
                <a:solidFill>
                  <a:prstClr val="black"/>
                </a:solidFill>
                <a:latin typeface="Times New Roman" pitchFamily="18" charset="0"/>
                <a:cs typeface="Times New Roman" pitchFamily="18" charset="0"/>
              </a:rPr>
              <a:t>L</a:t>
            </a:r>
            <a:r>
              <a:rPr lang="vi-VN" sz="3600" b="1" dirty="0" smtClean="0">
                <a:solidFill>
                  <a:prstClr val="black"/>
                </a:solidFill>
                <a:latin typeface="Times New Roman" pitchFamily="18" charset="0"/>
                <a:cs typeface="Times New Roman" pitchFamily="18" charset="0"/>
              </a:rPr>
              <a:t>àm </a:t>
            </a:r>
            <a:r>
              <a:rPr lang="vi-VN" sz="3600" b="1" dirty="0">
                <a:solidFill>
                  <a:prstClr val="black"/>
                </a:solidFill>
                <a:latin typeface="Times New Roman" pitchFamily="18" charset="0"/>
                <a:cs typeface="Times New Roman" pitchFamily="18" charset="0"/>
              </a:rPr>
              <a:t>cho bình hoa thêm sinh động...</a:t>
            </a:r>
          </a:p>
        </p:txBody>
      </p:sp>
      <p:sp>
        <p:nvSpPr>
          <p:cNvPr id="6" name="Rounded Rectangle 5"/>
          <p:cNvSpPr/>
          <p:nvPr/>
        </p:nvSpPr>
        <p:spPr>
          <a:xfrm>
            <a:off x="39922"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2. </a:t>
            </a:r>
            <a:r>
              <a:rPr lang="de-DE" sz="3200" b="1" dirty="0"/>
              <a:t>Vật liệu</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96031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2" y="2414474"/>
            <a:ext cx="8879948" cy="3888432"/>
          </a:xfrm>
          <a:prstGeom prst="rect">
            <a:avLst/>
          </a:prstGeom>
          <a:solidFill>
            <a:schemeClr val="tx1">
              <a:lumMod val="9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c</a:t>
            </a:r>
            <a:r>
              <a:rPr lang="vi-VN" sz="3600" b="1" dirty="0">
                <a:solidFill>
                  <a:prstClr val="black"/>
                </a:solidFill>
                <a:latin typeface="Times New Roman" pitchFamily="18" charset="0"/>
                <a:cs typeface="Times New Roman" pitchFamily="18" charset="0"/>
              </a:rPr>
              <a:t>. Các loại lá</a:t>
            </a: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Lá </a:t>
            </a:r>
            <a:r>
              <a:rPr lang="vi-VN" sz="3600" b="1" dirty="0">
                <a:solidFill>
                  <a:prstClr val="black"/>
                </a:solidFill>
                <a:latin typeface="Times New Roman" pitchFamily="18" charset="0"/>
                <a:cs typeface="Times New Roman" pitchFamily="18" charset="0"/>
              </a:rPr>
              <a:t>có thể dùng làm nét chính của bình hoa, </a:t>
            </a:r>
            <a:endParaRPr lang="en-US" sz="3600" b="1" dirty="0" smtClean="0">
              <a:solidFill>
                <a:prstClr val="black"/>
              </a:solidFill>
              <a:latin typeface="Times New Roman" pitchFamily="18" charset="0"/>
              <a:cs typeface="Times New Roman" pitchFamily="18" charset="0"/>
            </a:endParaRPr>
          </a:p>
          <a:p>
            <a:pPr marL="571500" indent="-571500" fontAlgn="auto">
              <a:spcBef>
                <a:spcPts val="0"/>
              </a:spcBef>
              <a:spcAft>
                <a:spcPts val="0"/>
              </a:spcAft>
              <a:buFontTx/>
              <a:buChar char="-"/>
              <a:defRPr/>
            </a:pPr>
            <a:r>
              <a:rPr lang="vi-VN" sz="3600" b="1" dirty="0" smtClean="0">
                <a:solidFill>
                  <a:prstClr val="black"/>
                </a:solidFill>
                <a:latin typeface="Times New Roman" pitchFamily="18" charset="0"/>
                <a:cs typeface="Times New Roman" pitchFamily="18" charset="0"/>
              </a:rPr>
              <a:t>nhưng </a:t>
            </a:r>
            <a:r>
              <a:rPr lang="vi-VN" sz="3600" b="1" dirty="0">
                <a:solidFill>
                  <a:prstClr val="black"/>
                </a:solidFill>
                <a:latin typeface="Times New Roman" pitchFamily="18" charset="0"/>
                <a:cs typeface="Times New Roman" pitchFamily="18" charset="0"/>
              </a:rPr>
              <a:t>cũng có thể làm nét phụ cho bình hoa</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2. </a:t>
            </a:r>
            <a:r>
              <a:rPr lang="de-DE" sz="3200" b="1" dirty="0"/>
              <a:t>Vật liệu</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181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2" y="2414474"/>
            <a:ext cx="8879948" cy="3888432"/>
          </a:xfrm>
          <a:prstGeom prst="rect">
            <a:avLst/>
          </a:prstGeom>
          <a:solidFill>
            <a:schemeClr val="tx1">
              <a:lumMod val="9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c</a:t>
            </a:r>
            <a:r>
              <a:rPr lang="vi-VN" sz="3600" b="1" dirty="0">
                <a:solidFill>
                  <a:prstClr val="black"/>
                </a:solidFill>
                <a:latin typeface="Times New Roman" pitchFamily="18" charset="0"/>
                <a:cs typeface="Times New Roman" pitchFamily="18" charset="0"/>
              </a:rPr>
              <a:t>. Các loại lá</a:t>
            </a: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Thông </a:t>
            </a:r>
            <a:r>
              <a:rPr lang="vi-VN" sz="3600" b="1" dirty="0">
                <a:solidFill>
                  <a:prstClr val="black"/>
                </a:solidFill>
                <a:latin typeface="Times New Roman" pitchFamily="18" charset="0"/>
                <a:cs typeface="Times New Roman" pitchFamily="18" charset="0"/>
              </a:rPr>
              <a:t>thường lá dùng xen kẻ với hoa để làm giảm bớt sự đơn điệu, đồng thời che lắp chân cắm như lá măng, lá dương xỉ, lưỡi hổ, lá thông, lá vạn tuế... </a:t>
            </a:r>
          </a:p>
          <a:p>
            <a:pPr fontAlgn="auto">
              <a:spcBef>
                <a:spcPts val="0"/>
              </a:spcBef>
              <a:spcAft>
                <a:spcPts val="0"/>
              </a:spcAft>
              <a:defRPr/>
            </a:pPr>
            <a:r>
              <a:rPr lang="en-US" sz="3600" b="1" dirty="0" smtClean="0">
                <a:solidFill>
                  <a:prstClr val="black"/>
                </a:solidFill>
                <a:latin typeface="Times New Roman" pitchFamily="18" charset="0"/>
                <a:cs typeface="Times New Roman" pitchFamily="18" charset="0"/>
              </a:rPr>
              <a:t>- </a:t>
            </a:r>
            <a:r>
              <a:rPr lang="vi-VN" sz="3600" b="1" dirty="0" smtClean="0">
                <a:solidFill>
                  <a:prstClr val="black"/>
                </a:solidFill>
                <a:latin typeface="Times New Roman" pitchFamily="18" charset="0"/>
                <a:cs typeface="Times New Roman" pitchFamily="18" charset="0"/>
              </a:rPr>
              <a:t>Ngoài </a:t>
            </a:r>
            <a:r>
              <a:rPr lang="vi-VN" sz="3600" b="1" dirty="0">
                <a:solidFill>
                  <a:prstClr val="black"/>
                </a:solidFill>
                <a:latin typeface="Times New Roman" pitchFamily="18" charset="0"/>
                <a:cs typeface="Times New Roman" pitchFamily="18" charset="0"/>
              </a:rPr>
              <a:t>ra, lá còn  tạo vẻ mềm mại, tươi mát, giữ nước cho bình hoa...</a:t>
            </a: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2. </a:t>
            </a:r>
            <a:r>
              <a:rPr lang="de-DE" sz="3200" b="1" dirty="0"/>
              <a:t>Vật liệu</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131746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922" y="2414474"/>
            <a:ext cx="8879948" cy="3888432"/>
          </a:xfrm>
          <a:prstGeom prst="rect">
            <a:avLst/>
          </a:prstGeom>
          <a:solidFill>
            <a:schemeClr val="tx1">
              <a:lumMod val="95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solidFill>
                  <a:prstClr val="black"/>
                </a:solidFill>
                <a:latin typeface="Times New Roman" pitchFamily="18" charset="0"/>
                <a:cs typeface="Times New Roman" pitchFamily="18" charset="0"/>
              </a:rPr>
              <a:t>c</a:t>
            </a:r>
            <a:r>
              <a:rPr lang="vi-VN" sz="3600" b="1" dirty="0">
                <a:solidFill>
                  <a:prstClr val="black"/>
                </a:solidFill>
                <a:latin typeface="Times New Roman" pitchFamily="18" charset="0"/>
                <a:cs typeface="Times New Roman" pitchFamily="18" charset="0"/>
              </a:rPr>
              <a:t>. Các loại </a:t>
            </a:r>
            <a:r>
              <a:rPr lang="vi-VN" sz="3600" b="1" dirty="0" smtClean="0">
                <a:solidFill>
                  <a:prstClr val="black"/>
                </a:solidFill>
                <a:latin typeface="Times New Roman" pitchFamily="18" charset="0"/>
                <a:cs typeface="Times New Roman" pitchFamily="18" charset="0"/>
              </a:rPr>
              <a:t>lá</a:t>
            </a:r>
            <a:endParaRPr lang="en-US" sz="3600" b="1" dirty="0" smtClean="0">
              <a:solidFill>
                <a:prstClr val="black"/>
              </a:solidFill>
              <a:latin typeface="Times New Roman" pitchFamily="18" charset="0"/>
              <a:cs typeface="Times New Roman" pitchFamily="18" charset="0"/>
            </a:endParaRP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Những loại lá được dùng làm nét chính như thuỷ trúc, cau kiểng, đinh lăng, chuối kiểng, lưỡi rắn, lưỡi hổ, thiết mộc lan...</a:t>
            </a:r>
          </a:p>
          <a:p>
            <a:pPr fontAlgn="auto">
              <a:spcBef>
                <a:spcPts val="0"/>
              </a:spcBef>
              <a:spcAft>
                <a:spcPts val="0"/>
              </a:spcAft>
              <a:defRPr/>
            </a:pPr>
            <a:r>
              <a:rPr lang="vi-VN" sz="3600" b="1" dirty="0">
                <a:solidFill>
                  <a:prstClr val="black"/>
                </a:solidFill>
                <a:latin typeface="Times New Roman" pitchFamily="18" charset="0"/>
                <a:cs typeface="Times New Roman" pitchFamily="18" charset="0"/>
              </a:rPr>
              <a:t>- Những loại lá được cắm chen giữa hoa hay che chân cắm như lá măng, bụi lá dứa nhỏ, trầu bà, lá lan</a:t>
            </a:r>
            <a:r>
              <a:rPr lang="vi-VN" sz="3600" b="1" dirty="0" smtClean="0">
                <a:solidFill>
                  <a:prstClr val="black"/>
                </a:solidFill>
                <a:latin typeface="Times New Roman" pitchFamily="18" charset="0"/>
                <a:cs typeface="Times New Roman" pitchFamily="18" charset="0"/>
              </a:rPr>
              <a:t>...</a:t>
            </a:r>
            <a:endParaRPr lang="vi-VN" sz="3600" b="1" dirty="0">
              <a:solidFill>
                <a:prstClr val="black"/>
              </a:solidFill>
              <a:latin typeface="Times New Roman" pitchFamily="18" charset="0"/>
              <a:cs typeface="Times New Roman" pitchFamily="18" charset="0"/>
            </a:endParaRPr>
          </a:p>
        </p:txBody>
      </p:sp>
      <p:sp>
        <p:nvSpPr>
          <p:cNvPr id="6" name="Rounded Rectangle 5"/>
          <p:cNvSpPr/>
          <p:nvPr/>
        </p:nvSpPr>
        <p:spPr>
          <a:xfrm>
            <a:off x="-4695" y="692697"/>
            <a:ext cx="8969183" cy="72008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solidFill>
                  <a:prstClr val="black"/>
                </a:solidFill>
                <a:latin typeface="Times New Roman" pitchFamily="18" charset="0"/>
                <a:cs typeface="Times New Roman" pitchFamily="18" charset="0"/>
              </a:rPr>
              <a:t>2. Dụng cụ và vật liệu thường dùng để cắm hoa</a:t>
            </a:r>
          </a:p>
        </p:txBody>
      </p:sp>
      <p:sp>
        <p:nvSpPr>
          <p:cNvPr id="5" name="Rounded Rectangle 4"/>
          <p:cNvSpPr/>
          <p:nvPr/>
        </p:nvSpPr>
        <p:spPr>
          <a:xfrm>
            <a:off x="5335" y="1526406"/>
            <a:ext cx="2910482" cy="72008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200" b="1" dirty="0" smtClean="0">
                <a:solidFill>
                  <a:prstClr val="black"/>
                </a:solidFill>
                <a:latin typeface="Times New Roman" pitchFamily="18" charset="0"/>
                <a:cs typeface="Times New Roman" pitchFamily="18" charset="0"/>
              </a:rPr>
              <a:t>2.</a:t>
            </a:r>
            <a:r>
              <a:rPr lang="en-US" sz="3200" b="1" dirty="0" smtClean="0">
                <a:solidFill>
                  <a:prstClr val="black"/>
                </a:solidFill>
                <a:latin typeface="Times New Roman" pitchFamily="18" charset="0"/>
                <a:cs typeface="Times New Roman" pitchFamily="18" charset="0"/>
              </a:rPr>
              <a:t>2. </a:t>
            </a:r>
            <a:r>
              <a:rPr lang="de-DE" sz="3200" b="1" dirty="0"/>
              <a:t>Vật liệu</a:t>
            </a:r>
            <a:endParaRPr lang="vi-VN" sz="32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631258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0" y="1190370"/>
            <a:ext cx="8892480" cy="123051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19/ </a:t>
            </a:r>
            <a:r>
              <a:rPr lang="en-US" sz="3200" b="1" dirty="0" err="1" smtClean="0">
                <a:latin typeface="Arial" pitchFamily="34" charset="0"/>
                <a:cs typeface="Arial" pitchFamily="34" charset="0"/>
              </a:rPr>
              <a:t>Thông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thường</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lá </a:t>
            </a:r>
            <a:r>
              <a:rPr lang="vi-VN" sz="3200" b="1" dirty="0">
                <a:latin typeface="Arial" pitchFamily="34" charset="0"/>
                <a:cs typeface="Arial" pitchFamily="34" charset="0"/>
              </a:rPr>
              <a:t>dùng xen kẻ với hoa để </a:t>
            </a:r>
            <a:r>
              <a:rPr lang="en-US" sz="3200" b="1" dirty="0" smtClean="0">
                <a:latin typeface="Arial" pitchFamily="34" charset="0"/>
                <a:cs typeface="Arial" pitchFamily="34" charset="0"/>
              </a:rPr>
              <a:t> </a:t>
            </a:r>
            <a:endParaRPr lang="en-US" sz="3600" b="1" dirty="0">
              <a:latin typeface="Arial" pitchFamily="34" charset="0"/>
              <a:cs typeface="Arial" pitchFamily="34" charset="0"/>
            </a:endParaRPr>
          </a:p>
        </p:txBody>
      </p:sp>
      <p:sp>
        <p:nvSpPr>
          <p:cNvPr id="7" name="Rounded Rectangle 6"/>
          <p:cNvSpPr/>
          <p:nvPr/>
        </p:nvSpPr>
        <p:spPr>
          <a:xfrm>
            <a:off x="120592" y="2934624"/>
            <a:ext cx="6827672" cy="7370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smtClean="0">
                <a:latin typeface="Arial" pitchFamily="34" charset="0"/>
                <a:cs typeface="Arial" pitchFamily="34" charset="0"/>
              </a:rPr>
              <a:t>Làm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nhẹ</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lọ</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200" b="1" dirty="0">
              <a:latin typeface="Arial" pitchFamily="34" charset="0"/>
              <a:cs typeface="Arial" pitchFamily="34" charset="0"/>
            </a:endParaRPr>
          </a:p>
        </p:txBody>
      </p:sp>
      <p:sp>
        <p:nvSpPr>
          <p:cNvPr id="8" name="Rounded Rectangle 7"/>
          <p:cNvSpPr/>
          <p:nvPr/>
        </p:nvSpPr>
        <p:spPr>
          <a:xfrm>
            <a:off x="120592" y="3883324"/>
            <a:ext cx="6827672"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Làm cành chính của bình hoa</a:t>
            </a:r>
            <a:endParaRPr lang="en-US" sz="3200" dirty="0">
              <a:latin typeface="Arial" pitchFamily="34" charset="0"/>
              <a:cs typeface="Arial" pitchFamily="34" charset="0"/>
            </a:endParaRPr>
          </a:p>
        </p:txBody>
      </p:sp>
      <p:sp>
        <p:nvSpPr>
          <p:cNvPr id="9" name="Rounded Rectangle 8"/>
          <p:cNvSpPr/>
          <p:nvPr/>
        </p:nvSpPr>
        <p:spPr>
          <a:xfrm>
            <a:off x="91640" y="4786006"/>
            <a:ext cx="6856624" cy="74729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c. </a:t>
            </a:r>
            <a:r>
              <a:rPr lang="en-US" sz="3200" b="1" dirty="0" err="1" smtClean="0">
                <a:latin typeface="Arial" pitchFamily="34" charset="0"/>
                <a:cs typeface="Arial" pitchFamily="34" charset="0"/>
              </a:rPr>
              <a:t>Che</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bàn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chông</a:t>
            </a:r>
            <a:endParaRPr lang="en-US" sz="3200" b="1" dirty="0">
              <a:latin typeface="Arial" pitchFamily="34" charset="0"/>
              <a:cs typeface="Arial" pitchFamily="34" charset="0"/>
            </a:endParaRPr>
          </a:p>
        </p:txBody>
      </p:sp>
      <p:sp>
        <p:nvSpPr>
          <p:cNvPr id="10" name="Rounded Rectangle 9"/>
          <p:cNvSpPr/>
          <p:nvPr/>
        </p:nvSpPr>
        <p:spPr>
          <a:xfrm>
            <a:off x="120592" y="5781822"/>
            <a:ext cx="6827672" cy="76582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Che</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kín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hoa</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200" b="1" dirty="0">
                <a:latin typeface="Arial" pitchFamily="34" charset="0"/>
                <a:cs typeface="Arial" pitchFamily="34" charset="0"/>
              </a:rPr>
              <a:t>Chọn câu trả lời đúng </a:t>
            </a:r>
            <a:r>
              <a:rPr lang="vi-VN" sz="3200" b="1" dirty="0" smtClean="0">
                <a:latin typeface="Arial" pitchFamily="34" charset="0"/>
                <a:cs typeface="Arial" pitchFamily="34" charset="0"/>
              </a:rPr>
              <a:t>nhất</a:t>
            </a:r>
            <a:endParaRPr lang="vi-VN" sz="3200" b="1" dirty="0">
              <a:latin typeface="Arial" pitchFamily="34" charset="0"/>
              <a:cs typeface="Arial" pitchFamily="34" charset="0"/>
            </a:endParaRPr>
          </a:p>
        </p:txBody>
      </p:sp>
    </p:spTree>
    <p:extLst>
      <p:ext uri="{BB962C8B-B14F-4D97-AF65-F5344CB8AC3E}">
        <p14:creationId xmlns:p14="http://schemas.microsoft.com/office/powerpoint/2010/main" val="1945080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92" y="39301"/>
            <a:ext cx="145851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ounded Rectangle 5"/>
          <p:cNvSpPr/>
          <p:nvPr/>
        </p:nvSpPr>
        <p:spPr>
          <a:xfrm>
            <a:off x="0" y="1190370"/>
            <a:ext cx="8892480" cy="123051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20/ </a:t>
            </a:r>
            <a:r>
              <a:rPr lang="vi-VN" sz="3200" b="1" dirty="0">
                <a:latin typeface="Arial" pitchFamily="34" charset="0"/>
                <a:cs typeface="Arial" pitchFamily="34" charset="0"/>
              </a:rPr>
              <a:t>Những loại lá được dùng làm nét chính </a:t>
            </a:r>
            <a:r>
              <a:rPr lang="vi-VN" sz="3200" b="1" dirty="0" smtClean="0">
                <a:latin typeface="Arial" pitchFamily="34" charset="0"/>
                <a:cs typeface="Arial" pitchFamily="34" charset="0"/>
              </a:rPr>
              <a:t>như</a:t>
            </a:r>
            <a:endParaRPr lang="en-US" sz="3600" b="1" dirty="0">
              <a:latin typeface="Arial" pitchFamily="34" charset="0"/>
              <a:cs typeface="Arial" pitchFamily="34" charset="0"/>
            </a:endParaRPr>
          </a:p>
        </p:txBody>
      </p:sp>
      <p:sp>
        <p:nvSpPr>
          <p:cNvPr id="7" name="Rounded Rectangle 6"/>
          <p:cNvSpPr/>
          <p:nvPr/>
        </p:nvSpPr>
        <p:spPr>
          <a:xfrm>
            <a:off x="120592" y="2934624"/>
            <a:ext cx="6827672" cy="737044"/>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a. </a:t>
            </a:r>
            <a:r>
              <a:rPr lang="en-US" sz="3200" b="1" dirty="0" err="1">
                <a:latin typeface="Arial" pitchFamily="34" charset="0"/>
                <a:cs typeface="Arial" pitchFamily="34" charset="0"/>
              </a:rPr>
              <a:t>Lá</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măng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đinh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lăng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8" name="Rounded Rectangle 7"/>
          <p:cNvSpPr/>
          <p:nvPr/>
        </p:nvSpPr>
        <p:spPr>
          <a:xfrm>
            <a:off x="86289" y="4849793"/>
            <a:ext cx="6827672" cy="6925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a:t>
            </a:r>
            <a:r>
              <a:rPr lang="de-DE" sz="3200" b="1" dirty="0" smtClean="0">
                <a:latin typeface="Arial" pitchFamily="34" charset="0"/>
                <a:cs typeface="Arial" pitchFamily="34" charset="0"/>
              </a:rPr>
              <a:t> Bụi lá dứa và lá trầu bà. </a:t>
            </a:r>
            <a:endParaRPr lang="en-US" sz="3200" dirty="0">
              <a:latin typeface="Arial" pitchFamily="34" charset="0"/>
              <a:cs typeface="Arial" pitchFamily="34" charset="0"/>
            </a:endParaRPr>
          </a:p>
        </p:txBody>
      </p:sp>
      <p:sp>
        <p:nvSpPr>
          <p:cNvPr id="9" name="Rounded Rectangle 8"/>
          <p:cNvSpPr/>
          <p:nvPr/>
        </p:nvSpPr>
        <p:spPr>
          <a:xfrm>
            <a:off x="120592" y="3861048"/>
            <a:ext cx="6856624" cy="74729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b. </a:t>
            </a:r>
            <a:r>
              <a:rPr lang="en-US" sz="3200" b="1" dirty="0" err="1">
                <a:latin typeface="Arial" pitchFamily="34" charset="0"/>
                <a:cs typeface="Arial" pitchFamily="34" charset="0"/>
              </a:rPr>
              <a:t>Lá</a:t>
            </a:r>
            <a:r>
              <a:rPr lang="en-US" sz="3200" b="1" dirty="0">
                <a:latin typeface="Arial" pitchFamily="34" charset="0"/>
                <a:cs typeface="Arial" pitchFamily="34" charset="0"/>
              </a:rPr>
              <a:t> </a:t>
            </a:r>
            <a:r>
              <a:rPr lang="vi-VN" sz="3200" b="1" dirty="0">
                <a:latin typeface="Arial" pitchFamily="34" charset="0"/>
                <a:cs typeface="Arial" pitchFamily="34" charset="0"/>
              </a:rPr>
              <a:t>lưỡi </a:t>
            </a:r>
            <a:r>
              <a:rPr lang="vi-VN" sz="3200" b="1" dirty="0" smtClean="0">
                <a:latin typeface="Arial" pitchFamily="34" charset="0"/>
                <a:cs typeface="Arial" pitchFamily="34" charset="0"/>
              </a:rPr>
              <a:t>rắn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lá</a:t>
            </a:r>
            <a:r>
              <a:rPr lang="vi-VN" sz="3200" b="1" dirty="0" smtClean="0">
                <a:latin typeface="Arial" pitchFamily="34" charset="0"/>
                <a:cs typeface="Arial" pitchFamily="34" charset="0"/>
              </a:rPr>
              <a:t> </a:t>
            </a:r>
            <a:r>
              <a:rPr lang="en-US" sz="3200" b="1" dirty="0" err="1" smtClean="0">
                <a:latin typeface="Arial" pitchFamily="34" charset="0"/>
                <a:cs typeface="Arial" pitchFamily="34" charset="0"/>
              </a:rPr>
              <a:t>cau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kiểng</a:t>
            </a:r>
            <a:r>
              <a:rPr lang="en-US" sz="3200" b="1" dirty="0" smtClean="0">
                <a:latin typeface="Arial" pitchFamily="34" charset="0"/>
                <a:cs typeface="Arial" pitchFamily="34" charset="0"/>
              </a:rPr>
              <a:t>.</a:t>
            </a:r>
            <a:endParaRPr lang="en-US" sz="3200" b="1" dirty="0">
              <a:latin typeface="Arial" pitchFamily="34" charset="0"/>
              <a:cs typeface="Arial" pitchFamily="34" charset="0"/>
            </a:endParaRPr>
          </a:p>
        </p:txBody>
      </p:sp>
      <p:sp>
        <p:nvSpPr>
          <p:cNvPr id="10" name="Rounded Rectangle 9"/>
          <p:cNvSpPr/>
          <p:nvPr/>
        </p:nvSpPr>
        <p:spPr>
          <a:xfrm>
            <a:off x="120592" y="5781822"/>
            <a:ext cx="6827672" cy="76582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d</a:t>
            </a:r>
            <a:r>
              <a:rPr lang="en-US" sz="3200" b="1" dirty="0" smtClean="0">
                <a:latin typeface="Arial" pitchFamily="34" charset="0"/>
                <a:cs typeface="Arial" pitchFamily="34" charset="0"/>
              </a:rPr>
              <a:t>.</a:t>
            </a:r>
            <a:r>
              <a:rPr lang="en-US" sz="3200" b="1" dirty="0">
                <a:latin typeface="Arial" pitchFamily="34" charset="0"/>
                <a:cs typeface="Arial" pitchFamily="34" charset="0"/>
              </a:rPr>
              <a:t> </a:t>
            </a:r>
            <a:r>
              <a:rPr lang="en-US" sz="3200" b="1" dirty="0" err="1">
                <a:latin typeface="Arial" pitchFamily="34" charset="0"/>
                <a:cs typeface="Arial" pitchFamily="34" charset="0"/>
              </a:rPr>
              <a:t>Lá</a:t>
            </a:r>
            <a:r>
              <a:rPr lang="en-US" sz="3200" b="1" dirty="0">
                <a:latin typeface="Arial" pitchFamily="34" charset="0"/>
                <a:cs typeface="Arial" pitchFamily="34" charset="0"/>
              </a:rPr>
              <a:t> </a:t>
            </a:r>
            <a:r>
              <a:rPr lang="en-US" sz="3200" b="1" dirty="0" err="1">
                <a:latin typeface="Arial" pitchFamily="34" charset="0"/>
                <a:cs typeface="Arial" pitchFamily="34" charset="0"/>
              </a:rPr>
              <a:t>măng</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lá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dứa</a:t>
            </a:r>
            <a:endParaRPr lang="en-US" sz="3200" b="1" dirty="0">
              <a:latin typeface="Arial" pitchFamily="34" charset="0"/>
              <a:cs typeface="Arial" pitchFamily="34" charset="0"/>
            </a:endParaRPr>
          </a:p>
        </p:txBody>
      </p:sp>
      <p:sp>
        <p:nvSpPr>
          <p:cNvPr id="12" name="Title 2"/>
          <p:cNvSpPr txBox="1">
            <a:spLocks/>
          </p:cNvSpPr>
          <p:nvPr/>
        </p:nvSpPr>
        <p:spPr>
          <a:xfrm>
            <a:off x="1825711" y="251598"/>
            <a:ext cx="5986649" cy="938771"/>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vi-VN" sz="3200" b="1" dirty="0">
                <a:latin typeface="Arial" pitchFamily="34" charset="0"/>
                <a:cs typeface="Arial" pitchFamily="34" charset="0"/>
              </a:rPr>
              <a:t>Chọn câu trả lời đúng nhất</a:t>
            </a:r>
          </a:p>
        </p:txBody>
      </p:sp>
    </p:spTree>
    <p:extLst>
      <p:ext uri="{BB962C8B-B14F-4D97-AF65-F5344CB8AC3E}">
        <p14:creationId xmlns:p14="http://schemas.microsoft.com/office/powerpoint/2010/main" val="183350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1689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1887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47725" y="1196975"/>
            <a:ext cx="7381875" cy="1901825"/>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CÂU HỎI VÀ BÀI TẬP VỀ NHÀ</a:t>
            </a:r>
            <a:endParaRPr lang="en-US" sz="5400" b="1" dirty="0"/>
          </a:p>
        </p:txBody>
      </p:sp>
      <p:pic>
        <p:nvPicPr>
          <p:cNvPr id="1699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68758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09575" y="2033588"/>
            <a:ext cx="8407400" cy="3605212"/>
          </a:xfrm>
          <a:prstGeom prst="rect">
            <a:avLst/>
          </a:prstGeom>
        </p:spPr>
        <p:txBody>
          <a:bodyPr/>
          <a:lstStyle/>
          <a:p>
            <a:pPr marL="33338" indent="0" algn="ctr" eaLnBrk="1" hangingPunct="1">
              <a:buFont typeface="Arial" pitchFamily="34" charset="0"/>
              <a:buNone/>
            </a:pPr>
            <a:r>
              <a:rPr lang="en-US" sz="4000" b="1" smtClean="0">
                <a:latin typeface="Times New Roman" pitchFamily="18" charset="0"/>
                <a:cs typeface="Times New Roman" pitchFamily="18" charset="0"/>
              </a:rPr>
              <a:t>CẢM ƠN </a:t>
            </a:r>
          </a:p>
          <a:p>
            <a:pPr marL="33338" indent="0" algn="ctr" eaLnBrk="1" hangingPunct="1">
              <a:buFont typeface="Arial" pitchFamily="34" charset="0"/>
              <a:buNone/>
            </a:pPr>
            <a:r>
              <a:rPr lang="vi-VN" sz="4000" b="1" smtClean="0">
                <a:latin typeface="Times New Roman" pitchFamily="18" charset="0"/>
                <a:cs typeface="Times New Roman" pitchFamily="18" charset="0"/>
              </a:rPr>
              <a:t>CÁC EM ĐÃ HỢP TÁC TỐT</a:t>
            </a:r>
            <a:endParaRPr lang="en-US" sz="4000" smtClean="0"/>
          </a:p>
        </p:txBody>
      </p:sp>
      <p:pic>
        <p:nvPicPr>
          <p:cNvPr id="17101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471054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1835</TotalTime>
  <Words>3228</Words>
  <Application>Microsoft Office PowerPoint</Application>
  <PresentationFormat>On-screen Show (4:3)</PresentationFormat>
  <Paragraphs>292</Paragraphs>
  <Slides>74</Slides>
  <Notes>0</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Horizon</vt:lpstr>
      <vt:lpstr>PowerPoint Presentation</vt:lpstr>
      <vt:lpstr>Bài 1  KỸ THUẬT CẮM HOA   (tiết 1  9)</vt:lpstr>
      <vt:lpstr>Bài 1: KỸ THUẬT CẮM HOA   Phần 1 Khái niệm, vai trò  và nguyên tắc cắm hoa phần 2 Dụng cụ và vật liệu thường dùng để cắm hoa    (tiết 1, 2,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E7450</dc:creator>
  <cp:lastModifiedBy>Dell E7450</cp:lastModifiedBy>
  <cp:revision>72</cp:revision>
  <dcterms:created xsi:type="dcterms:W3CDTF">2021-05-27T09:21:52Z</dcterms:created>
  <dcterms:modified xsi:type="dcterms:W3CDTF">2021-06-12T08:49:20Z</dcterms:modified>
</cp:coreProperties>
</file>