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60" r:id="rId4"/>
    <p:sldId id="258" r:id="rId5"/>
    <p:sldId id="259" r:id="rId6"/>
    <p:sldId id="263" r:id="rId7"/>
    <p:sldId id="265" r:id="rId8"/>
    <p:sldId id="264" r:id="rId9"/>
    <p:sldId id="284" r:id="rId10"/>
    <p:sldId id="285" r:id="rId11"/>
    <p:sldId id="286" r:id="rId12"/>
    <p:sldId id="281" r:id="rId13"/>
    <p:sldId id="282" r:id="rId14"/>
    <p:sldId id="283" r:id="rId15"/>
    <p:sldId id="278" r:id="rId16"/>
    <p:sldId id="279" r:id="rId17"/>
    <p:sldId id="280" r:id="rId18"/>
    <p:sldId id="275" r:id="rId19"/>
    <p:sldId id="276" r:id="rId20"/>
    <p:sldId id="277" r:id="rId21"/>
    <p:sldId id="272" r:id="rId22"/>
    <p:sldId id="273" r:id="rId23"/>
    <p:sldId id="274" r:id="rId24"/>
    <p:sldId id="269" r:id="rId25"/>
    <p:sldId id="270" r:id="rId26"/>
    <p:sldId id="271" r:id="rId27"/>
    <p:sldId id="266" r:id="rId28"/>
    <p:sldId id="267" r:id="rId29"/>
    <p:sldId id="268" r:id="rId30"/>
    <p:sldId id="287" r:id="rId31"/>
    <p:sldId id="262" r:id="rId32"/>
    <p:sldId id="289" r:id="rId3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528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912E95A-BB47-4E24-BDA5-EE132CA2A78C}" type="datetimeFigureOut">
              <a:rPr lang="en-US" smtClean="0"/>
              <a:t>5/21/2021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347775F-E43C-427E-A1A7-074DCC5CE668}" type="slidenum">
              <a:rPr lang="en-US" smtClean="0"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912E95A-BB47-4E24-BDA5-EE132CA2A78C}" type="datetimeFigureOut">
              <a:rPr lang="en-US" smtClean="0"/>
              <a:t>5/21/2021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347775F-E43C-427E-A1A7-074DCC5CE66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912E95A-BB47-4E24-BDA5-EE132CA2A78C}" type="datetimeFigureOut">
              <a:rPr lang="en-US" smtClean="0"/>
              <a:t>5/21/2021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347775F-E43C-427E-A1A7-074DCC5CE668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912E95A-BB47-4E24-BDA5-EE132CA2A78C}" type="datetimeFigureOut">
              <a:rPr lang="en-US" smtClean="0"/>
              <a:t>5/21/2021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347775F-E43C-427E-A1A7-074DCC5CE66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912E95A-BB47-4E24-BDA5-EE132CA2A78C}" type="datetimeFigureOut">
              <a:rPr lang="en-US" smtClean="0"/>
              <a:t>5/21/2021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347775F-E43C-427E-A1A7-074DCC5CE66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912E95A-BB47-4E24-BDA5-EE132CA2A78C}" type="datetimeFigureOut">
              <a:rPr lang="en-US" smtClean="0"/>
              <a:t>5/21/2021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347775F-E43C-427E-A1A7-074DCC5CE66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912E95A-BB47-4E24-BDA5-EE132CA2A78C}" type="datetimeFigureOut">
              <a:rPr lang="en-US" smtClean="0"/>
              <a:t>5/21/2021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347775F-E43C-427E-A1A7-074DCC5CE668}" type="slidenum">
              <a:rPr lang="en-US" smtClean="0"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912E95A-BB47-4E24-BDA5-EE132CA2A78C}" type="datetimeFigureOut">
              <a:rPr lang="en-US" smtClean="0"/>
              <a:t>5/21/2021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347775F-E43C-427E-A1A7-074DCC5CE66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912E95A-BB47-4E24-BDA5-EE132CA2A78C}" type="datetimeFigureOut">
              <a:rPr lang="en-US" smtClean="0"/>
              <a:t>5/21/2021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347775F-E43C-427E-A1A7-074DCC5CE668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912E95A-BB47-4E24-BDA5-EE132CA2A78C}" type="datetimeFigureOut">
              <a:rPr lang="en-US" smtClean="0"/>
              <a:t>5/21/2021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347775F-E43C-427E-A1A7-074DCC5CE66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912E95A-BB47-4E24-BDA5-EE132CA2A78C}" type="datetimeFigureOut">
              <a:rPr lang="en-US" smtClean="0"/>
              <a:t>5/21/2021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347775F-E43C-427E-A1A7-074DCC5CE66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F912E95A-BB47-4E24-BDA5-EE132CA2A78C}" type="datetimeFigureOut">
              <a:rPr lang="en-US" smtClean="0"/>
              <a:t>5/21/2021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0347775F-E43C-427E-A1A7-074DCC5CE668}" type="slidenum">
              <a:rPr lang="en-US" smtClean="0"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228600"/>
            <a:ext cx="7848600" cy="1143000"/>
          </a:xfrm>
        </p:spPr>
        <p:txBody>
          <a:bodyPr/>
          <a:lstStyle/>
          <a:p>
            <a:r>
              <a:rPr lang="en-US" sz="44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BỘ CÂU HỎI TRẮC NGHIỆM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2600" y="1600200"/>
            <a:ext cx="7162800" cy="3657600"/>
          </a:xfrm>
        </p:spPr>
        <p:txBody>
          <a:bodyPr>
            <a:noAutofit/>
          </a:bodyPr>
          <a:lstStyle/>
          <a:p>
            <a:r>
              <a:rPr lang="en-US" sz="3200" b="1" dirty="0" err="1">
                <a:latin typeface="Arial" pitchFamily="34" charset="0"/>
                <a:cs typeface="Arial" pitchFamily="34" charset="0"/>
              </a:rPr>
              <a:t>Chương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4: </a:t>
            </a:r>
            <a:endParaRPr lang="en-US" sz="3200" b="1" dirty="0" smtClean="0">
              <a:latin typeface="Arial" pitchFamily="34" charset="0"/>
              <a:cs typeface="Arial" pitchFamily="34" charset="0"/>
            </a:endParaRPr>
          </a:p>
          <a:p>
            <a:endParaRPr lang="en-US" sz="4000" b="1" dirty="0" smtClean="0">
              <a:latin typeface="Arial" pitchFamily="34" charset="0"/>
              <a:cs typeface="Arial" pitchFamily="34" charset="0"/>
            </a:endParaRPr>
          </a:p>
          <a:p>
            <a:r>
              <a:rPr lang="en-US" sz="4000" b="1" dirty="0" smtClean="0">
                <a:latin typeface="Arial" pitchFamily="34" charset="0"/>
                <a:cs typeface="Arial" pitchFamily="34" charset="0"/>
              </a:rPr>
              <a:t>    DINH </a:t>
            </a:r>
            <a:r>
              <a:rPr lang="en-US" sz="4000" b="1" dirty="0">
                <a:latin typeface="Arial" pitchFamily="34" charset="0"/>
                <a:cs typeface="Arial" pitchFamily="34" charset="0"/>
              </a:rPr>
              <a:t>DƯỠNG CÂN ĐỐI</a:t>
            </a:r>
            <a:endParaRPr lang="en-US" sz="4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68691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47800" y="228600"/>
            <a:ext cx="7162800" cy="1219200"/>
          </a:xfrm>
        </p:spPr>
        <p:txBody>
          <a:bodyPr>
            <a:normAutofit fontScale="90000"/>
          </a:bodyPr>
          <a:lstStyle/>
          <a:p>
            <a:r>
              <a:rPr lang="de-DE" sz="4000" dirty="0">
                <a:latin typeface="Arial" pitchFamily="34" charset="0"/>
                <a:cs typeface="Arial" pitchFamily="34" charset="0"/>
              </a:rPr>
              <a:t>186/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Một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khẩu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phần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ăn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hợp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lý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 smtClean="0">
                <a:latin typeface="Arial" pitchFamily="34" charset="0"/>
                <a:cs typeface="Arial" pitchFamily="34" charset="0"/>
              </a:rPr>
              <a:t>là</a:t>
            </a:r>
            <a:endParaRPr lang="en-US" sz="4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209800"/>
            <a:ext cx="7467600" cy="3886200"/>
          </a:xfrm>
        </p:spPr>
        <p:txBody>
          <a:bodyPr>
            <a:normAutofit lnSpcReduction="10000"/>
          </a:bodyPr>
          <a:lstStyle/>
          <a:p>
            <a:r>
              <a:rPr lang="de-DE" sz="3200" dirty="0" smtClean="0">
                <a:latin typeface="Arial" pitchFamily="34" charset="0"/>
                <a:cs typeface="Arial" pitchFamily="34" charset="0"/>
              </a:rPr>
              <a:t>a</a:t>
            </a:r>
            <a:r>
              <a:rPr lang="de-DE" sz="3200" dirty="0">
                <a:latin typeface="Arial" pitchFamily="34" charset="0"/>
                <a:cs typeface="Arial" pitchFamily="34" charset="0"/>
              </a:rPr>
              <a:t>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Cung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cấp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đầy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đủ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năng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lượng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theo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cầu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thể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b/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Cung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cấp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nhất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năng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lượng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thể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c/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Cung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cấp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năng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lượng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theo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ý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thích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bản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d/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Cung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cấp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năng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lượng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nhất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thể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  <a:p>
            <a:endParaRPr lang="en-US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91257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228600"/>
            <a:ext cx="7848600" cy="1894362"/>
          </a:xfrm>
        </p:spPr>
        <p:txBody>
          <a:bodyPr>
            <a:normAutofit fontScale="90000"/>
          </a:bodyPr>
          <a:lstStyle/>
          <a:p>
            <a:r>
              <a:rPr lang="en-US" dirty="0">
                <a:solidFill>
                  <a:schemeClr val="tx1"/>
                </a:solidFill>
              </a:rPr>
              <a:t/>
            </a:r>
            <a:br>
              <a:rPr lang="en-US" dirty="0">
                <a:solidFill>
                  <a:schemeClr val="tx1"/>
                </a:solidFill>
              </a:rPr>
            </a:br>
            <a:r>
              <a:rPr lang="de-DE" sz="4400" dirty="0">
                <a:latin typeface="Arial" pitchFamily="34" charset="0"/>
                <a:cs typeface="Arial" pitchFamily="34" charset="0"/>
              </a:rPr>
              <a:t>187/ </a:t>
            </a:r>
            <a:r>
              <a:rPr lang="en-US" sz="4400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4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400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4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400" dirty="0" err="1">
                <a:latin typeface="Arial" pitchFamily="34" charset="0"/>
                <a:cs typeface="Arial" pitchFamily="34" charset="0"/>
              </a:rPr>
              <a:t>thể</a:t>
            </a:r>
            <a:r>
              <a:rPr lang="en-US" sz="44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4400" dirty="0" err="1">
                <a:latin typeface="Arial" pitchFamily="34" charset="0"/>
                <a:cs typeface="Arial" pitchFamily="34" charset="0"/>
              </a:rPr>
              <a:t>thức</a:t>
            </a:r>
            <a:r>
              <a:rPr lang="en-US" sz="4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400" dirty="0" err="1">
                <a:latin typeface="Arial" pitchFamily="34" charset="0"/>
                <a:cs typeface="Arial" pitchFamily="34" charset="0"/>
              </a:rPr>
              <a:t>ăn</a:t>
            </a:r>
            <a:r>
              <a:rPr lang="en-US" sz="4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400" dirty="0" err="1">
                <a:latin typeface="Arial" pitchFamily="34" charset="0"/>
                <a:cs typeface="Arial" pitchFamily="34" charset="0"/>
              </a:rPr>
              <a:t>được</a:t>
            </a:r>
            <a:r>
              <a:rPr lang="en-US" sz="4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400" dirty="0" err="1">
                <a:latin typeface="Arial" pitchFamily="34" charset="0"/>
                <a:cs typeface="Arial" pitchFamily="34" charset="0"/>
              </a:rPr>
              <a:t>chuyển</a:t>
            </a:r>
            <a:r>
              <a:rPr lang="en-US" sz="4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400" dirty="0" err="1">
                <a:latin typeface="Arial" pitchFamily="34" charset="0"/>
                <a:cs typeface="Arial" pitchFamily="34" charset="0"/>
              </a:rPr>
              <a:t>hoá</a:t>
            </a:r>
            <a:r>
              <a:rPr lang="en-US" sz="4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400" dirty="0" err="1">
                <a:latin typeface="Arial" pitchFamily="34" charset="0"/>
                <a:cs typeface="Arial" pitchFamily="34" charset="0"/>
              </a:rPr>
              <a:t>thành</a:t>
            </a:r>
            <a:r>
              <a:rPr lang="en-US" sz="4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4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4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400" dirty="0" err="1">
                <a:latin typeface="Arial" pitchFamily="34" charset="0"/>
                <a:cs typeface="Arial" pitchFamily="34" charset="0"/>
              </a:rPr>
              <a:t>chất</a:t>
            </a:r>
            <a:r>
              <a:rPr lang="en-US" sz="4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400" dirty="0" err="1">
                <a:latin typeface="Arial" pitchFamily="34" charset="0"/>
                <a:cs typeface="Arial" pitchFamily="34" charset="0"/>
              </a:rPr>
              <a:t>dinh</a:t>
            </a:r>
            <a:r>
              <a:rPr lang="en-US" sz="4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400" dirty="0" err="1">
                <a:latin typeface="Arial" pitchFamily="34" charset="0"/>
                <a:cs typeface="Arial" pitchFamily="34" charset="0"/>
              </a:rPr>
              <a:t>dưỡng</a:t>
            </a:r>
            <a:r>
              <a:rPr lang="en-US" sz="4400" dirty="0">
                <a:latin typeface="Arial" pitchFamily="34" charset="0"/>
                <a:cs typeface="Arial" pitchFamily="34" charset="0"/>
              </a:rPr>
              <a:t> </a:t>
            </a:r>
            <a:endParaRPr lang="en-US" sz="4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2286000"/>
            <a:ext cx="7924800" cy="3810000"/>
          </a:xfrm>
        </p:spPr>
        <p:txBody>
          <a:bodyPr>
            <a:normAutofit fontScale="92500" lnSpcReduction="20000"/>
          </a:bodyPr>
          <a:lstStyle/>
          <a:p>
            <a:endParaRPr lang="en-US" dirty="0"/>
          </a:p>
          <a:p>
            <a:r>
              <a:rPr lang="de-DE" sz="3200" dirty="0" smtClean="0">
                <a:latin typeface="Arial" pitchFamily="34" charset="0"/>
                <a:cs typeface="Arial" pitchFamily="34" charset="0"/>
              </a:rPr>
              <a:t>a</a:t>
            </a:r>
            <a:r>
              <a:rPr lang="de-DE" sz="3200" dirty="0">
                <a:latin typeface="Arial" pitchFamily="34" charset="0"/>
                <a:cs typeface="Arial" pitchFamily="34" charset="0"/>
              </a:rPr>
              <a:t>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Quá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trình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đó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chỉ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tiến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hành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bình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thường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khẩu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phần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lipid.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b/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Quá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trình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đó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chỉ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tiến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hành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bình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thường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khẩu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phần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đạm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c/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Quá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trình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đó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chỉ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tiến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hành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bình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thường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khẩu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phần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đảm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bảo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đối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d/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Quá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trình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đó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chỉ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tiến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hành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bình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thường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khẩu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phần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glucid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  <a:p>
            <a:endParaRPr lang="en-US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04577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76200"/>
            <a:ext cx="7924800" cy="1927225"/>
          </a:xfrm>
        </p:spPr>
        <p:txBody>
          <a:bodyPr>
            <a:normAutofit/>
          </a:bodyPr>
          <a:lstStyle/>
          <a:p>
            <a:r>
              <a:rPr lang="de-DE" sz="4000" dirty="0">
                <a:latin typeface="Arial" pitchFamily="34" charset="0"/>
                <a:cs typeface="Arial" pitchFamily="34" charset="0"/>
              </a:rPr>
              <a:t>188/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Thức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ăn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thiếu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dinh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dưỡng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đặc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hiệu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(acid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amin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, vitamin,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chất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khoáng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...) </a:t>
            </a:r>
            <a:endParaRPr lang="en-US" sz="4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2133600"/>
            <a:ext cx="8077200" cy="3886200"/>
          </a:xfrm>
        </p:spPr>
        <p:txBody>
          <a:bodyPr>
            <a:normAutofit fontScale="92500" lnSpcReduction="10000"/>
          </a:bodyPr>
          <a:lstStyle/>
          <a:p>
            <a:r>
              <a:rPr lang="de-DE" sz="3200" dirty="0" smtClean="0">
                <a:latin typeface="Arial" pitchFamily="34" charset="0"/>
                <a:cs typeface="Arial" pitchFamily="34" charset="0"/>
              </a:rPr>
              <a:t>a</a:t>
            </a:r>
            <a:r>
              <a:rPr lang="de-DE" sz="3200" dirty="0">
                <a:latin typeface="Arial" pitchFamily="34" charset="0"/>
                <a:cs typeface="Arial" pitchFamily="34" charset="0"/>
              </a:rPr>
              <a:t>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Thường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dẫn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hiện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tượng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kém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ăn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nghĩa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ăn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ngon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miệng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b/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Thường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dẫn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hiện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tượng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thích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ăn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nghĩa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ăn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ngon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miệng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c/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Thường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dẫn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hiện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tượng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kém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ăn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nghĩa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ăn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ngon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miệng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d/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Thường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dẫn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hiện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tượng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thích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ăn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nghĩa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ăn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ngon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miệng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  <a:p>
            <a:endParaRPr lang="en-US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91257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304800"/>
            <a:ext cx="8001000" cy="990600"/>
          </a:xfrm>
        </p:spPr>
        <p:txBody>
          <a:bodyPr>
            <a:normAutofit fontScale="90000"/>
          </a:bodyPr>
          <a:lstStyle/>
          <a:p>
            <a:r>
              <a:rPr lang="de-DE" sz="4400" dirty="0">
                <a:latin typeface="Arial" pitchFamily="34" charset="0"/>
                <a:cs typeface="Arial" pitchFamily="34" charset="0"/>
              </a:rPr>
              <a:t>189/ </a:t>
            </a:r>
            <a:r>
              <a:rPr lang="en-US" sz="4400" dirty="0" err="1">
                <a:latin typeface="Arial" pitchFamily="34" charset="0"/>
                <a:cs typeface="Arial" pitchFamily="34" charset="0"/>
              </a:rPr>
              <a:t>Tình</a:t>
            </a:r>
            <a:r>
              <a:rPr lang="en-US" sz="4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400" dirty="0" err="1">
                <a:latin typeface="Arial" pitchFamily="34" charset="0"/>
                <a:cs typeface="Arial" pitchFamily="34" charset="0"/>
              </a:rPr>
              <a:t>trạng</a:t>
            </a:r>
            <a:r>
              <a:rPr lang="en-US" sz="4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400" dirty="0" err="1">
                <a:latin typeface="Arial" pitchFamily="34" charset="0"/>
                <a:cs typeface="Arial" pitchFamily="34" charset="0"/>
              </a:rPr>
              <a:t>thiếu</a:t>
            </a:r>
            <a:r>
              <a:rPr lang="en-US" sz="4400" dirty="0">
                <a:latin typeface="Arial" pitchFamily="34" charset="0"/>
                <a:cs typeface="Arial" pitchFamily="34" charset="0"/>
              </a:rPr>
              <a:t> protein </a:t>
            </a:r>
            <a:r>
              <a:rPr lang="en-US" sz="4400" dirty="0" err="1">
                <a:latin typeface="Arial" pitchFamily="34" charset="0"/>
                <a:cs typeface="Arial" pitchFamily="34" charset="0"/>
              </a:rPr>
              <a:t>cũng</a:t>
            </a:r>
            <a:r>
              <a:rPr lang="en-US" sz="4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400" dirty="0" err="1">
                <a:latin typeface="Arial" pitchFamily="34" charset="0"/>
                <a:cs typeface="Arial" pitchFamily="34" charset="0"/>
              </a:rPr>
              <a:t>liên</a:t>
            </a:r>
            <a:r>
              <a:rPr lang="en-US" sz="4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400" dirty="0" err="1">
                <a:latin typeface="Arial" pitchFamily="34" charset="0"/>
                <a:cs typeface="Arial" pitchFamily="34" charset="0"/>
              </a:rPr>
              <a:t>quan</a:t>
            </a:r>
            <a:r>
              <a:rPr lang="en-US" sz="4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400" dirty="0" err="1">
                <a:latin typeface="Arial" pitchFamily="34" charset="0"/>
                <a:cs typeface="Arial" pitchFamily="34" charset="0"/>
              </a:rPr>
              <a:t>đến</a:t>
            </a:r>
            <a:r>
              <a:rPr lang="en-US" sz="4400" dirty="0">
                <a:latin typeface="Arial" pitchFamily="34" charset="0"/>
                <a:cs typeface="Arial" pitchFamily="34" charset="0"/>
              </a:rPr>
              <a:t> 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57400" y="1828800"/>
            <a:ext cx="5715000" cy="4114800"/>
          </a:xfrm>
        </p:spPr>
        <p:txBody>
          <a:bodyPr>
            <a:noAutofit/>
          </a:bodyPr>
          <a:lstStyle/>
          <a:p>
            <a:r>
              <a:rPr lang="de-DE" sz="3200" dirty="0" smtClean="0">
                <a:latin typeface="Arial" pitchFamily="34" charset="0"/>
                <a:cs typeface="Arial" pitchFamily="34" charset="0"/>
              </a:rPr>
              <a:t>a</a:t>
            </a:r>
            <a:r>
              <a:rPr lang="de-DE" sz="3200" dirty="0">
                <a:latin typeface="Arial" pitchFamily="34" charset="0"/>
                <a:cs typeface="Arial" pitchFamily="34" charset="0"/>
              </a:rPr>
              <a:t>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Bệnh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còi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xương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b/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Bệnh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quán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c/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Bệnh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bứu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cổ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d/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Bệnh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say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tàu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xe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4291257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228600"/>
            <a:ext cx="6934200" cy="1219199"/>
          </a:xfrm>
        </p:spPr>
        <p:txBody>
          <a:bodyPr>
            <a:normAutofit fontScale="90000"/>
          </a:bodyPr>
          <a:lstStyle/>
          <a:p>
            <a:r>
              <a:rPr lang="de-DE" sz="4000" dirty="0">
                <a:latin typeface="Arial" pitchFamily="34" charset="0"/>
                <a:cs typeface="Arial" pitchFamily="34" charset="0"/>
              </a:rPr>
              <a:t>190/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kiện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thiếu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protein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thì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cũng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90600" y="1600200"/>
            <a:ext cx="8153400" cy="3733800"/>
          </a:xfrm>
        </p:spPr>
        <p:txBody>
          <a:bodyPr>
            <a:noAutofit/>
          </a:bodyPr>
          <a:lstStyle/>
          <a:p>
            <a:r>
              <a:rPr lang="de-DE" sz="2800" dirty="0" smtClean="0">
                <a:latin typeface="Arial" pitchFamily="34" charset="0"/>
                <a:cs typeface="Arial" pitchFamily="34" charset="0"/>
              </a:rPr>
              <a:t>a</a:t>
            </a:r>
            <a:r>
              <a:rPr lang="de-DE" sz="2800" dirty="0">
                <a:latin typeface="Arial" pitchFamily="34" charset="0"/>
                <a:cs typeface="Arial" pitchFamily="34" charset="0"/>
              </a:rPr>
              <a:t>/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biểu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hiện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thiếu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Phospho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de-DE" sz="2800" dirty="0">
                <a:latin typeface="Arial" pitchFamily="34" charset="0"/>
                <a:cs typeface="Arial" pitchFamily="34" charset="0"/>
              </a:rPr>
              <a:t>b/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biểu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hiện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thiếu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Iot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de-DE" sz="2800" dirty="0">
                <a:latin typeface="Arial" pitchFamily="34" charset="0"/>
                <a:cs typeface="Arial" pitchFamily="34" charset="0"/>
              </a:rPr>
              <a:t>c/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biểu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hiện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thiếu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vitamin D.</a:t>
            </a:r>
          </a:p>
          <a:p>
            <a:r>
              <a:rPr lang="de-DE" sz="2800" dirty="0">
                <a:latin typeface="Arial" pitchFamily="34" charset="0"/>
                <a:cs typeface="Arial" pitchFamily="34" charset="0"/>
              </a:rPr>
              <a:t>d/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biểu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hiện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thiếu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Calci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.</a:t>
            </a:r>
          </a:p>
          <a:p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1921399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9200" y="152401"/>
            <a:ext cx="7543800" cy="1295400"/>
          </a:xfrm>
        </p:spPr>
        <p:txBody>
          <a:bodyPr>
            <a:normAutofit fontScale="90000"/>
          </a:bodyPr>
          <a:lstStyle/>
          <a:p>
            <a:r>
              <a:rPr lang="de-DE" sz="4000" dirty="0">
                <a:latin typeface="Arial" pitchFamily="34" charset="0"/>
                <a:cs typeface="Arial" pitchFamily="34" charset="0"/>
              </a:rPr>
              <a:t>191/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Để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xây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dựng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khẩu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phần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cân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đối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hợp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lý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cho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mọi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đối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 smtClean="0">
                <a:latin typeface="Arial" pitchFamily="34" charset="0"/>
                <a:cs typeface="Arial" pitchFamily="34" charset="0"/>
              </a:rPr>
              <a:t>tượng</a:t>
            </a:r>
            <a:endParaRPr lang="en-US" sz="4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90600" y="1649260"/>
            <a:ext cx="7848600" cy="5181600"/>
          </a:xfrm>
        </p:spPr>
        <p:txBody>
          <a:bodyPr>
            <a:normAutofit lnSpcReduction="10000"/>
          </a:bodyPr>
          <a:lstStyle/>
          <a:p>
            <a:r>
              <a:rPr lang="de-DE" sz="2800" dirty="0" smtClean="0">
                <a:latin typeface="Arial" pitchFamily="34" charset="0"/>
                <a:cs typeface="Arial" pitchFamily="34" charset="0"/>
              </a:rPr>
              <a:t>a</a:t>
            </a:r>
            <a:r>
              <a:rPr lang="de-DE" sz="2800" dirty="0">
                <a:latin typeface="Arial" pitchFamily="34" charset="0"/>
                <a:cs typeface="Arial" pitchFamily="34" charset="0"/>
              </a:rPr>
              <a:t>/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Chúng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ta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cần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phải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căn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cứ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vào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khả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năng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cung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cấp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năng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lượng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rồi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từ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đó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xác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định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nhu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cầu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năng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lượng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cho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đối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tượng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ấy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. </a:t>
            </a:r>
          </a:p>
          <a:p>
            <a:r>
              <a:rPr lang="de-DE" sz="2800" dirty="0">
                <a:latin typeface="Arial" pitchFamily="34" charset="0"/>
                <a:cs typeface="Arial" pitchFamily="34" charset="0"/>
              </a:rPr>
              <a:t>b/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Chúng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ta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cần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phải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căn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cứ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vào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đặc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điểm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xã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hội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rồi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từ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đó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xác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định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nhu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cầu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năng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lượng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cho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đối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tượng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ấy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de-DE" sz="2800" dirty="0">
                <a:latin typeface="Arial" pitchFamily="34" charset="0"/>
                <a:cs typeface="Arial" pitchFamily="34" charset="0"/>
              </a:rPr>
              <a:t>c/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Chúng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ta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cần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phải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căn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cứ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vào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nhu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cầu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năng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lượng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cho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đối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tượng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ấy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rồi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từ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đó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xác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định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đặc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điểm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từng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đối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tượng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lao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động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, </a:t>
            </a:r>
          </a:p>
          <a:p>
            <a:r>
              <a:rPr lang="de-DE" sz="2800" dirty="0">
                <a:latin typeface="Arial" pitchFamily="34" charset="0"/>
                <a:cs typeface="Arial" pitchFamily="34" charset="0"/>
              </a:rPr>
              <a:t>d/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Chúng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ta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cần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phải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căn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cứ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vào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đặc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điểm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từng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đối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tượng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lao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động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rồi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xác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định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nhu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cầu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năng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lượng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cho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đối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tượng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ấy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87148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228600"/>
            <a:ext cx="7696200" cy="1600199"/>
          </a:xfrm>
        </p:spPr>
        <p:txBody>
          <a:bodyPr>
            <a:normAutofit fontScale="90000"/>
          </a:bodyPr>
          <a:lstStyle/>
          <a:p>
            <a:r>
              <a:rPr lang="de-DE" sz="4000" dirty="0">
                <a:latin typeface="Arial" pitchFamily="34" charset="0"/>
                <a:cs typeface="Arial" pitchFamily="34" charset="0"/>
              </a:rPr>
              <a:t>192/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Tỉ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lệ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cân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đối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về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trọng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lượng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giữa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protid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- lipid-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glucid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cho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đối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tượng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lao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động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trung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bình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 smtClean="0">
                <a:latin typeface="Arial" pitchFamily="34" charset="0"/>
                <a:cs typeface="Arial" pitchFamily="34" charset="0"/>
              </a:rPr>
              <a:t>là</a:t>
            </a:r>
            <a:endParaRPr lang="en-US" sz="4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590800"/>
            <a:ext cx="7620000" cy="3200400"/>
          </a:xfrm>
        </p:spPr>
        <p:txBody>
          <a:bodyPr>
            <a:noAutofit/>
          </a:bodyPr>
          <a:lstStyle/>
          <a:p>
            <a:r>
              <a:rPr lang="de-DE" sz="3200" dirty="0" smtClean="0">
                <a:latin typeface="Arial" pitchFamily="34" charset="0"/>
                <a:cs typeface="Arial" pitchFamily="34" charset="0"/>
              </a:rPr>
              <a:t>a</a:t>
            </a:r>
            <a:r>
              <a:rPr lang="de-DE" sz="3200" dirty="0">
                <a:latin typeface="Arial" pitchFamily="34" charset="0"/>
                <a:cs typeface="Arial" pitchFamily="34" charset="0"/>
              </a:rPr>
              <a:t>/ 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P:   L:   G  =  1:    1:    4 </a:t>
            </a:r>
            <a:r>
              <a:rPr lang="en-US" sz="3200" dirty="0">
                <a:latin typeface="Arial" pitchFamily="34" charset="0"/>
                <a:cs typeface="Arial" pitchFamily="34" charset="0"/>
                <a:sym typeface="Wingdings"/>
              </a:rPr>
              <a:t>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5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b/ 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P:   L:   G  =   1:    1:   5 </a:t>
            </a:r>
            <a:r>
              <a:rPr lang="en-US" sz="3200" dirty="0">
                <a:latin typeface="Arial" pitchFamily="34" charset="0"/>
                <a:cs typeface="Arial" pitchFamily="34" charset="0"/>
                <a:sym typeface="Wingdings"/>
              </a:rPr>
              <a:t>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6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c/ 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P:   L:   G  =   1: 0,8:   6 </a:t>
            </a:r>
            <a:r>
              <a:rPr lang="en-US" sz="3200" dirty="0">
                <a:latin typeface="Arial" pitchFamily="34" charset="0"/>
                <a:cs typeface="Arial" pitchFamily="34" charset="0"/>
                <a:sym typeface="Wingdings"/>
              </a:rPr>
              <a:t>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7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d/ 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P:   L:   G  =   1:  0,8:   3</a:t>
            </a:r>
          </a:p>
        </p:txBody>
      </p:sp>
    </p:spTree>
    <p:extLst>
      <p:ext uri="{BB962C8B-B14F-4D97-AF65-F5344CB8AC3E}">
        <p14:creationId xmlns:p14="http://schemas.microsoft.com/office/powerpoint/2010/main" val="21487148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95400" y="228600"/>
            <a:ext cx="7391400" cy="1927225"/>
          </a:xfrm>
        </p:spPr>
        <p:txBody>
          <a:bodyPr>
            <a:normAutofit fontScale="90000"/>
          </a:bodyPr>
          <a:lstStyle/>
          <a:p>
            <a:r>
              <a:rPr lang="en-US" sz="4000" dirty="0">
                <a:latin typeface="Arial" pitchFamily="34" charset="0"/>
                <a:cs typeface="Arial" pitchFamily="34" charset="0"/>
              </a:rPr>
              <a:t>193/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Tỉ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lệ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cân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đối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về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trọng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lượng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giữa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protid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- lipid-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glucid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cho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đối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tượng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lao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động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chân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tay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 smtClean="0">
                <a:latin typeface="Arial" pitchFamily="34" charset="0"/>
                <a:cs typeface="Arial" pitchFamily="34" charset="0"/>
              </a:rPr>
              <a:t>là</a:t>
            </a:r>
            <a:endParaRPr lang="en-US" sz="4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95400" y="2743200"/>
            <a:ext cx="7467600" cy="3657600"/>
          </a:xfrm>
        </p:spPr>
        <p:txBody>
          <a:bodyPr>
            <a:normAutofit/>
          </a:bodyPr>
          <a:lstStyle/>
          <a:p>
            <a:r>
              <a:rPr lang="de-DE" sz="3200" dirty="0" smtClean="0">
                <a:latin typeface="Arial" pitchFamily="34" charset="0"/>
                <a:cs typeface="Arial" pitchFamily="34" charset="0"/>
              </a:rPr>
              <a:t>a</a:t>
            </a:r>
            <a:r>
              <a:rPr lang="de-DE" sz="3200" dirty="0">
                <a:latin typeface="Arial" pitchFamily="34" charset="0"/>
                <a:cs typeface="Arial" pitchFamily="34" charset="0"/>
              </a:rPr>
              <a:t>/ 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P:   L:   G  =  1:    1:    4 </a:t>
            </a:r>
            <a:r>
              <a:rPr lang="en-US" sz="3200" dirty="0">
                <a:latin typeface="Arial" pitchFamily="34" charset="0"/>
                <a:cs typeface="Arial" pitchFamily="34" charset="0"/>
                <a:sym typeface="Wingdings"/>
              </a:rPr>
              <a:t>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5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b/ 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P:   L:   G  =  1:    1:   5 </a:t>
            </a:r>
            <a:r>
              <a:rPr lang="en-US" sz="3200" dirty="0">
                <a:latin typeface="Arial" pitchFamily="34" charset="0"/>
                <a:cs typeface="Arial" pitchFamily="34" charset="0"/>
                <a:sym typeface="Wingdings"/>
              </a:rPr>
              <a:t>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6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c/ 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P:   L:   G  =  1:  0,8:   6 </a:t>
            </a:r>
            <a:r>
              <a:rPr lang="en-US" sz="3200" dirty="0">
                <a:latin typeface="Arial" pitchFamily="34" charset="0"/>
                <a:cs typeface="Arial" pitchFamily="34" charset="0"/>
                <a:sym typeface="Wingdings"/>
              </a:rPr>
              <a:t>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7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d/ 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P:   L:   G  =  1:  0,8:   3</a:t>
            </a:r>
          </a:p>
        </p:txBody>
      </p:sp>
    </p:spTree>
    <p:extLst>
      <p:ext uri="{BB962C8B-B14F-4D97-AF65-F5344CB8AC3E}">
        <p14:creationId xmlns:p14="http://schemas.microsoft.com/office/powerpoint/2010/main" val="17682877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52401"/>
            <a:ext cx="7239000" cy="1600199"/>
          </a:xfrm>
        </p:spPr>
        <p:txBody>
          <a:bodyPr>
            <a:normAutofit fontScale="90000"/>
          </a:bodyPr>
          <a:lstStyle/>
          <a:p>
            <a:r>
              <a:rPr lang="en-US" sz="4000" dirty="0">
                <a:latin typeface="Arial" pitchFamily="34" charset="0"/>
                <a:cs typeface="Arial" pitchFamily="34" charset="0"/>
              </a:rPr>
              <a:t>194/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Tỉ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lệ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cân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đối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về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trọng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lượng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giữa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protid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- lipid-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glucid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cho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đối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tượng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lao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động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nặng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 smtClean="0">
                <a:latin typeface="Arial" pitchFamily="34" charset="0"/>
                <a:cs typeface="Arial" pitchFamily="34" charset="0"/>
              </a:rPr>
              <a:t>là</a:t>
            </a:r>
            <a:endParaRPr lang="en-US" sz="4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2514600"/>
            <a:ext cx="6934200" cy="4191000"/>
          </a:xfrm>
        </p:spPr>
        <p:txBody>
          <a:bodyPr>
            <a:normAutofit/>
          </a:bodyPr>
          <a:lstStyle/>
          <a:p>
            <a:r>
              <a:rPr lang="de-DE" sz="3200" dirty="0" smtClean="0">
                <a:latin typeface="Arial" pitchFamily="34" charset="0"/>
                <a:cs typeface="Arial" pitchFamily="34" charset="0"/>
              </a:rPr>
              <a:t>a</a:t>
            </a:r>
            <a:r>
              <a:rPr lang="de-DE" sz="3200" dirty="0">
                <a:latin typeface="Arial" pitchFamily="34" charset="0"/>
                <a:cs typeface="Arial" pitchFamily="34" charset="0"/>
              </a:rPr>
              <a:t>/ 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P:   L:   G  =  1:    1:    4 </a:t>
            </a:r>
            <a:r>
              <a:rPr lang="en-US" sz="3200" dirty="0">
                <a:latin typeface="Arial" pitchFamily="34" charset="0"/>
                <a:cs typeface="Arial" pitchFamily="34" charset="0"/>
                <a:sym typeface="Wingdings"/>
              </a:rPr>
              <a:t>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5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b/ 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P:   L:   G  =  1:    1:   5 </a:t>
            </a:r>
            <a:r>
              <a:rPr lang="en-US" sz="3200" dirty="0">
                <a:latin typeface="Arial" pitchFamily="34" charset="0"/>
                <a:cs typeface="Arial" pitchFamily="34" charset="0"/>
                <a:sym typeface="Wingdings"/>
              </a:rPr>
              <a:t>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6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c/ 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P:   L:   G  =   1: 0,8:   6 </a:t>
            </a:r>
            <a:r>
              <a:rPr lang="en-US" sz="3200" dirty="0">
                <a:latin typeface="Arial" pitchFamily="34" charset="0"/>
                <a:cs typeface="Arial" pitchFamily="34" charset="0"/>
                <a:sym typeface="Wingdings"/>
              </a:rPr>
              <a:t>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7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d/ 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P:   L:   G  =   1: 0,8:   3</a:t>
            </a:r>
          </a:p>
        </p:txBody>
      </p:sp>
    </p:spTree>
    <p:extLst>
      <p:ext uri="{BB962C8B-B14F-4D97-AF65-F5344CB8AC3E}">
        <p14:creationId xmlns:p14="http://schemas.microsoft.com/office/powerpoint/2010/main" val="422695321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95400" y="228601"/>
            <a:ext cx="7467600" cy="1295400"/>
          </a:xfrm>
        </p:spPr>
        <p:txBody>
          <a:bodyPr>
            <a:normAutofit fontScale="90000"/>
          </a:bodyPr>
          <a:lstStyle/>
          <a:p>
            <a:r>
              <a:rPr lang="de-DE" sz="4000" dirty="0">
                <a:latin typeface="Arial" pitchFamily="34" charset="0"/>
                <a:cs typeface="Arial" pitchFamily="34" charset="0"/>
              </a:rPr>
              <a:t>195/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Mỗi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bữa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ăn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cần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phải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luôn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đảm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bảo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đầy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 smtClean="0">
                <a:latin typeface="Arial" pitchFamily="34" charset="0"/>
                <a:cs typeface="Arial" pitchFamily="34" charset="0"/>
              </a:rPr>
              <a:t>đủ</a:t>
            </a:r>
            <a:endParaRPr lang="en-US" sz="4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81200" y="2438400"/>
            <a:ext cx="6934200" cy="4419600"/>
          </a:xfrm>
        </p:spPr>
        <p:txBody>
          <a:bodyPr>
            <a:normAutofit/>
          </a:bodyPr>
          <a:lstStyle/>
          <a:p>
            <a:r>
              <a:rPr lang="de-DE" sz="3200" dirty="0" smtClean="0">
                <a:latin typeface="Arial" pitchFamily="34" charset="0"/>
                <a:cs typeface="Arial" pitchFamily="34" charset="0"/>
              </a:rPr>
              <a:t>a</a:t>
            </a:r>
            <a:r>
              <a:rPr lang="de-DE" sz="3200" dirty="0">
                <a:latin typeface="Arial" pitchFamily="34" charset="0"/>
                <a:cs typeface="Arial" pitchFamily="34" charset="0"/>
              </a:rPr>
              <a:t>/ Năm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loại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thực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phẩm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b/ Hai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loại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thực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phẩm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c/ Ba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loại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thực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phẩm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d/ Bốn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loại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thực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phẩm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29230911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76400" y="228601"/>
            <a:ext cx="7162800" cy="1371600"/>
          </a:xfrm>
        </p:spPr>
        <p:txBody>
          <a:bodyPr/>
          <a:lstStyle/>
          <a:p>
            <a:r>
              <a:rPr lang="de-DE" sz="4000" dirty="0">
                <a:latin typeface="Arial" pitchFamily="34" charset="0"/>
                <a:cs typeface="Arial" pitchFamily="34" charset="0"/>
              </a:rPr>
              <a:t>196/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Chất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bột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đường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2667000"/>
            <a:ext cx="8077200" cy="4191000"/>
          </a:xfrm>
        </p:spPr>
        <p:txBody>
          <a:bodyPr>
            <a:normAutofit/>
          </a:bodyPr>
          <a:lstStyle/>
          <a:p>
            <a:r>
              <a:rPr lang="de-DE" sz="3200" dirty="0" smtClean="0">
                <a:latin typeface="Arial" pitchFamily="34" charset="0"/>
                <a:cs typeface="Arial" pitchFamily="34" charset="0"/>
              </a:rPr>
              <a:t>a</a:t>
            </a:r>
            <a:r>
              <a:rPr lang="de-DE" sz="3200" dirty="0">
                <a:latin typeface="Arial" pitchFamily="34" charset="0"/>
                <a:cs typeface="Arial" pitchFamily="34" charset="0"/>
              </a:rPr>
              <a:t>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loại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ngũ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cốc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khoai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củ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...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b/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loại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rau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củ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quả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trái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cây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tươi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...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c/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loại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thịt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cá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trứng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sữa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...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d/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loại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dầu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mỡ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bơ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...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828778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9200" y="304801"/>
            <a:ext cx="7543800" cy="1066800"/>
          </a:xfrm>
        </p:spPr>
        <p:txBody>
          <a:bodyPr/>
          <a:lstStyle/>
          <a:p>
            <a:r>
              <a:rPr lang="en-US" sz="4000" dirty="0">
                <a:latin typeface="Arial" pitchFamily="34" charset="0"/>
                <a:cs typeface="Arial" pitchFamily="34" charset="0"/>
              </a:rPr>
              <a:t>197/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Chất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đạm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47800" y="2286000"/>
            <a:ext cx="7543800" cy="4419600"/>
          </a:xfrm>
        </p:spPr>
        <p:txBody>
          <a:bodyPr>
            <a:normAutofit/>
          </a:bodyPr>
          <a:lstStyle/>
          <a:p>
            <a:r>
              <a:rPr lang="de-DE" sz="3200" dirty="0" smtClean="0">
                <a:latin typeface="Arial" pitchFamily="34" charset="0"/>
                <a:cs typeface="Arial" pitchFamily="34" charset="0"/>
              </a:rPr>
              <a:t>a</a:t>
            </a:r>
            <a:r>
              <a:rPr lang="de-DE" sz="3200" dirty="0">
                <a:latin typeface="Arial" pitchFamily="34" charset="0"/>
                <a:cs typeface="Arial" pitchFamily="34" charset="0"/>
              </a:rPr>
              <a:t>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loại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ngũ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cốc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khoai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củ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...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b/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loại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rau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củ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quả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trái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cây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tươi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...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c/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loại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thịt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cá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trứng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sữa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...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d/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loại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dầu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mỡ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bơ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... </a:t>
            </a:r>
          </a:p>
          <a:p>
            <a:endParaRPr lang="en-US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695321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95400" y="228601"/>
            <a:ext cx="7467600" cy="1143000"/>
          </a:xfrm>
        </p:spPr>
        <p:txBody>
          <a:bodyPr/>
          <a:lstStyle/>
          <a:p>
            <a:r>
              <a:rPr lang="en-US" sz="4000" dirty="0">
                <a:latin typeface="Arial" pitchFamily="34" charset="0"/>
                <a:cs typeface="Arial" pitchFamily="34" charset="0"/>
              </a:rPr>
              <a:t>198/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Chất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béo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1981200"/>
            <a:ext cx="7010400" cy="4038600"/>
          </a:xfrm>
        </p:spPr>
        <p:txBody>
          <a:bodyPr>
            <a:noAutofit/>
          </a:bodyPr>
          <a:lstStyle/>
          <a:p>
            <a:r>
              <a:rPr lang="de-DE" sz="3200" dirty="0" smtClean="0">
                <a:latin typeface="Arial" pitchFamily="34" charset="0"/>
                <a:cs typeface="Arial" pitchFamily="34" charset="0"/>
              </a:rPr>
              <a:t>a</a:t>
            </a:r>
            <a:r>
              <a:rPr lang="de-DE" sz="3200" dirty="0">
                <a:latin typeface="Arial" pitchFamily="34" charset="0"/>
                <a:cs typeface="Arial" pitchFamily="34" charset="0"/>
              </a:rPr>
              <a:t>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loại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ngũ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cốc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khoai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củ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...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b/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loại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rau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củ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quả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trái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cây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tươi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...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c/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loại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thịt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cá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trứng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sữa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...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d/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loại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dầu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mỡ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bơ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...</a:t>
            </a: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29230911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76400" y="228601"/>
            <a:ext cx="6934200" cy="1219200"/>
          </a:xfrm>
        </p:spPr>
        <p:txBody>
          <a:bodyPr/>
          <a:lstStyle/>
          <a:p>
            <a:r>
              <a:rPr lang="en-US" sz="4000" dirty="0">
                <a:latin typeface="Arial" pitchFamily="34" charset="0"/>
                <a:cs typeface="Arial" pitchFamily="34" charset="0"/>
              </a:rPr>
              <a:t>199/ Vitamin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1828800"/>
            <a:ext cx="7848600" cy="4876800"/>
          </a:xfrm>
        </p:spPr>
        <p:txBody>
          <a:bodyPr>
            <a:noAutofit/>
          </a:bodyPr>
          <a:lstStyle/>
          <a:p>
            <a:r>
              <a:rPr lang="de-DE" sz="3200" dirty="0" smtClean="0">
                <a:latin typeface="Arial" pitchFamily="34" charset="0"/>
                <a:cs typeface="Arial" pitchFamily="34" charset="0"/>
              </a:rPr>
              <a:t>a</a:t>
            </a:r>
            <a:r>
              <a:rPr lang="de-DE" sz="3200" dirty="0">
                <a:latin typeface="Arial" pitchFamily="34" charset="0"/>
                <a:cs typeface="Arial" pitchFamily="34" charset="0"/>
              </a:rPr>
              <a:t>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loại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ngũ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cốc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khoai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củ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...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b/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loại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rau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củ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quả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trái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cây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tươi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...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c/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loại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thịt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cá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trứng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sữa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...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d/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loại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dầu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mỡ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bơ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...</a:t>
            </a: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76828778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47800" y="6263"/>
            <a:ext cx="7543800" cy="1517737"/>
          </a:xfrm>
        </p:spPr>
        <p:txBody>
          <a:bodyPr>
            <a:normAutofit/>
          </a:bodyPr>
          <a:lstStyle/>
          <a:p>
            <a:r>
              <a:rPr lang="de-DE" sz="4000" dirty="0">
                <a:latin typeface="Arial" pitchFamily="34" charset="0"/>
                <a:cs typeface="Arial" pitchFamily="34" charset="0"/>
              </a:rPr>
              <a:t>200/ Nếu cơ thể thiếu </a:t>
            </a:r>
            <a:r>
              <a:rPr lang="de-DE" sz="4000" dirty="0" smtClean="0">
                <a:latin typeface="Arial" pitchFamily="34" charset="0"/>
                <a:cs typeface="Arial" pitchFamily="34" charset="0"/>
              </a:rPr>
              <a:t>1 </a:t>
            </a:r>
            <a:r>
              <a:rPr lang="de-DE" sz="4000" dirty="0">
                <a:latin typeface="Arial" pitchFamily="34" charset="0"/>
                <a:cs typeface="Arial" pitchFamily="34" charset="0"/>
              </a:rPr>
              <a:t>t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rong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4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loại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thực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phẩm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2057400"/>
            <a:ext cx="7543800" cy="4648200"/>
          </a:xfrm>
        </p:spPr>
        <p:txBody>
          <a:bodyPr>
            <a:noAutofit/>
          </a:bodyPr>
          <a:lstStyle/>
          <a:p>
            <a:r>
              <a:rPr lang="de-DE" sz="3200" dirty="0" smtClean="0">
                <a:latin typeface="Arial" pitchFamily="34" charset="0"/>
                <a:cs typeface="Arial" pitchFamily="34" charset="0"/>
              </a:rPr>
              <a:t>a</a:t>
            </a:r>
            <a:r>
              <a:rPr lang="de-DE" sz="3200" dirty="0">
                <a:latin typeface="Arial" pitchFamily="34" charset="0"/>
                <a:cs typeface="Arial" pitchFamily="34" charset="0"/>
              </a:rPr>
              <a:t>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Thì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sức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khỏe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sẽ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bị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ảnh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hưởng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b/ T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hì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đáng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quan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tâm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sẽ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bị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ảnh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hưởng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sức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khỏe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c/ T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hì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sức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khỏe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sẽ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bị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ảnh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hưởng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một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chút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d/ Thì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thể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vận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hành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tốt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sức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khỏe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bị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ảnh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hưởng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nặng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nề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422695321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9200" y="228601"/>
            <a:ext cx="7696200" cy="1524000"/>
          </a:xfrm>
        </p:spPr>
        <p:txBody>
          <a:bodyPr>
            <a:normAutofit fontScale="90000"/>
          </a:bodyPr>
          <a:lstStyle/>
          <a:p>
            <a:r>
              <a:rPr lang="de-DE" sz="4000" dirty="0">
                <a:latin typeface="Arial" pitchFamily="34" charset="0"/>
                <a:cs typeface="Arial" pitchFamily="34" charset="0"/>
              </a:rPr>
              <a:t>201/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chuyên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gia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dinh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dưỡng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thuộc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Viện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Dinh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dưỡng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Quốc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gia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 smtClean="0">
                <a:latin typeface="Arial" pitchFamily="34" charset="0"/>
                <a:cs typeface="Arial" pitchFamily="34" charset="0"/>
              </a:rPr>
              <a:t>khuyên</a:t>
            </a:r>
            <a:endParaRPr lang="en-US" sz="4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438400"/>
            <a:ext cx="7543800" cy="4343400"/>
          </a:xfrm>
        </p:spPr>
        <p:txBody>
          <a:bodyPr>
            <a:noAutofit/>
          </a:bodyPr>
          <a:lstStyle/>
          <a:p>
            <a:r>
              <a:rPr lang="de-DE" sz="3200" dirty="0" smtClean="0">
                <a:latin typeface="Arial" pitchFamily="34" charset="0"/>
                <a:cs typeface="Arial" pitchFamily="34" charset="0"/>
              </a:rPr>
              <a:t>a</a:t>
            </a:r>
            <a:r>
              <a:rPr lang="de-DE" sz="3200" dirty="0">
                <a:latin typeface="Arial" pitchFamily="34" charset="0"/>
                <a:cs typeface="Arial" pitchFamily="34" charset="0"/>
              </a:rPr>
              <a:t>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Muối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nên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tiêu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thụ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dưới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5gr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1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ngày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b/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Muối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nên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tiêu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thụ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trên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5gr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1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ngày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c/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Muối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nên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tiêu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thụ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khoảng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5gr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1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ngày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d/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Muối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nên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tiêu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thụ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dưới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25gr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1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ngày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29230911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52400"/>
            <a:ext cx="7467600" cy="1927225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Arial" pitchFamily="34" charset="0"/>
                <a:cs typeface="Arial" pitchFamily="34" charset="0"/>
              </a:rPr>
              <a:t>202/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chuyên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gia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dinh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dưỡng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thuộc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Viện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Dinh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dưỡng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Quốc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gia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khuyên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2438400"/>
            <a:ext cx="7924800" cy="4419600"/>
          </a:xfrm>
        </p:spPr>
        <p:txBody>
          <a:bodyPr>
            <a:normAutofit/>
          </a:bodyPr>
          <a:lstStyle/>
          <a:p>
            <a:r>
              <a:rPr lang="de-DE" sz="3200" dirty="0" smtClean="0">
                <a:latin typeface="Arial" pitchFamily="34" charset="0"/>
                <a:cs typeface="Arial" pitchFamily="34" charset="0"/>
              </a:rPr>
              <a:t>a</a:t>
            </a:r>
            <a:r>
              <a:rPr lang="de-DE" sz="3200" dirty="0">
                <a:latin typeface="Arial" pitchFamily="34" charset="0"/>
                <a:cs typeface="Arial" pitchFamily="34" charset="0"/>
              </a:rPr>
              <a:t>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Đường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nên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tiêu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thụ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dưới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5gr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1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ngày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b/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Đường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nên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tiêu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thụ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trên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25gr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1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ngày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c/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Đường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nên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tiêu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thụ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khoảng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25gr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1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ngày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d/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Đường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nên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tiêu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thụ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dưới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25gr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1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ngày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76828778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52400"/>
            <a:ext cx="7620000" cy="1927225"/>
          </a:xfrm>
        </p:spPr>
        <p:txBody>
          <a:bodyPr>
            <a:normAutofit/>
          </a:bodyPr>
          <a:lstStyle/>
          <a:p>
            <a:r>
              <a:rPr lang="de-DE" sz="4000" dirty="0">
                <a:latin typeface="Arial" pitchFamily="34" charset="0"/>
                <a:cs typeface="Arial" pitchFamily="34" charset="0"/>
              </a:rPr>
              <a:t>203/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chuyên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gia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dinh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dưỡng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thuộc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Viện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Dinh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dưỡng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Quốc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gia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 smtClean="0">
                <a:latin typeface="Arial" pitchFamily="34" charset="0"/>
                <a:cs typeface="Arial" pitchFamily="34" charset="0"/>
              </a:rPr>
              <a:t>khuyên</a:t>
            </a:r>
            <a:endParaRPr lang="en-US" sz="4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95400" y="2286000"/>
            <a:ext cx="7467600" cy="4419600"/>
          </a:xfrm>
        </p:spPr>
        <p:txBody>
          <a:bodyPr>
            <a:noAutofit/>
          </a:bodyPr>
          <a:lstStyle/>
          <a:p>
            <a:r>
              <a:rPr lang="de-DE" sz="3200" dirty="0" smtClean="0">
                <a:latin typeface="Arial" pitchFamily="34" charset="0"/>
                <a:cs typeface="Arial" pitchFamily="34" charset="0"/>
              </a:rPr>
              <a:t>a</a:t>
            </a:r>
            <a:r>
              <a:rPr lang="de-DE" sz="3200" dirty="0">
                <a:latin typeface="Arial" pitchFamily="34" charset="0"/>
                <a:cs typeface="Arial" pitchFamily="34" charset="0"/>
              </a:rPr>
              <a:t>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Chất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béo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nên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tiêu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thụ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dưới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30gr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1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ngày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b/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Chất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béo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nên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tiêu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thụ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trên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30gr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1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ngày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c/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Chất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béo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nên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tiêu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thụ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khoảng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30gr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1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ngày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d/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Chất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béo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nên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tiêu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thụ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khoảng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300gr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1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ngày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422695321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47800" y="152400"/>
            <a:ext cx="7391400" cy="1927225"/>
          </a:xfrm>
        </p:spPr>
        <p:txBody>
          <a:bodyPr>
            <a:normAutofit/>
          </a:bodyPr>
          <a:lstStyle/>
          <a:p>
            <a:r>
              <a:rPr lang="de-DE" sz="4000" dirty="0">
                <a:latin typeface="Arial" pitchFamily="34" charset="0"/>
                <a:cs typeface="Arial" pitchFamily="34" charset="0"/>
              </a:rPr>
              <a:t>204/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chuyên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gia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dinh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dưỡng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thuộc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Viện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Dinh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dưỡng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Quốc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gia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 smtClean="0">
                <a:latin typeface="Arial" pitchFamily="34" charset="0"/>
                <a:cs typeface="Arial" pitchFamily="34" charset="0"/>
              </a:rPr>
              <a:t>khuyên</a:t>
            </a:r>
            <a:endParaRPr lang="en-US" sz="4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2057400"/>
            <a:ext cx="7924800" cy="4572000"/>
          </a:xfrm>
        </p:spPr>
        <p:txBody>
          <a:bodyPr>
            <a:normAutofit/>
          </a:bodyPr>
          <a:lstStyle/>
          <a:p>
            <a:r>
              <a:rPr lang="de-DE" sz="3200" dirty="0" smtClean="0">
                <a:latin typeface="Arial" pitchFamily="34" charset="0"/>
                <a:cs typeface="Arial" pitchFamily="34" charset="0"/>
              </a:rPr>
              <a:t>a</a:t>
            </a:r>
            <a:r>
              <a:rPr lang="de-DE" sz="3200" dirty="0">
                <a:latin typeface="Arial" pitchFamily="34" charset="0"/>
                <a:cs typeface="Arial" pitchFamily="34" charset="0"/>
              </a:rPr>
              <a:t>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Thịt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sữa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trứng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cá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hải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sản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đậu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...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nên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tiêu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thụ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càng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càng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tốt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b/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Thịt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sữa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trứng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cá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hải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sản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đậu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...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nên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tiêu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thụ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ít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hơn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150gr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1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ngày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c/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Thịt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sữa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trứng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cá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hải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sản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đậu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...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nên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tiêu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thụ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khoảng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150gr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1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ngày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d/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Thịt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sữa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trứng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cá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hải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sản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đậu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...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nên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tiêu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thụ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150gr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1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ngày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29230911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47800" y="0"/>
            <a:ext cx="7467600" cy="1927225"/>
          </a:xfrm>
        </p:spPr>
        <p:txBody>
          <a:bodyPr>
            <a:normAutofit fontScale="90000"/>
          </a:bodyPr>
          <a:lstStyle/>
          <a:p>
            <a:r>
              <a:rPr lang="de-DE" sz="4000" dirty="0">
                <a:latin typeface="Arial" pitchFamily="34" charset="0"/>
                <a:cs typeface="Arial" pitchFamily="34" charset="0"/>
              </a:rPr>
              <a:t>205/ Đạm là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nguồn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dinh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dưỡng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không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thể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thiếu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bữa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ăn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1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người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trưởng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thành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, </a:t>
            </a:r>
            <a:r>
              <a:rPr lang="de-DE" sz="4000" dirty="0">
                <a:latin typeface="Arial" pitchFamily="34" charset="0"/>
                <a:cs typeface="Arial" pitchFamily="34" charset="0"/>
              </a:rPr>
              <a:t>do đó ăn đạm </a:t>
            </a:r>
            <a:endParaRPr lang="en-US" sz="4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2209800"/>
            <a:ext cx="7543800" cy="4419600"/>
          </a:xfrm>
        </p:spPr>
        <p:txBody>
          <a:bodyPr>
            <a:normAutofit/>
          </a:bodyPr>
          <a:lstStyle/>
          <a:p>
            <a:r>
              <a:rPr lang="de-DE" sz="3200" dirty="0" smtClean="0">
                <a:latin typeface="Arial" pitchFamily="34" charset="0"/>
                <a:cs typeface="Arial" pitchFamily="34" charset="0"/>
              </a:rPr>
              <a:t>a</a:t>
            </a:r>
            <a:r>
              <a:rPr lang="de-DE" sz="3200" dirty="0">
                <a:latin typeface="Arial" pitchFamily="34" charset="0"/>
                <a:cs typeface="Arial" pitchFamily="34" charset="0"/>
              </a:rPr>
              <a:t>/ Càng nhiều thì càng tốt.</a:t>
            </a:r>
            <a:endParaRPr lang="en-US" sz="3200" dirty="0">
              <a:latin typeface="Arial" pitchFamily="34" charset="0"/>
              <a:cs typeface="Arial" pitchFamily="34" charset="0"/>
            </a:endParaRP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b/ Càng nhiều thì càng không tốt.</a:t>
            </a:r>
            <a:endParaRPr lang="en-US" sz="3200" dirty="0">
              <a:latin typeface="Arial" pitchFamily="34" charset="0"/>
              <a:cs typeface="Arial" pitchFamily="34" charset="0"/>
            </a:endParaRP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c/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Vừa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đủ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tốt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nhất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d/ Nhiều là tốt nhất</a:t>
            </a:r>
            <a:r>
              <a:rPr lang="de-DE" sz="3200" dirty="0"/>
              <a:t>.</a:t>
            </a:r>
            <a:endParaRPr lang="en-US" sz="3200" dirty="0"/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76828778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9200" y="152401"/>
            <a:ext cx="7543800" cy="1142999"/>
          </a:xfrm>
        </p:spPr>
        <p:txBody>
          <a:bodyPr>
            <a:normAutofit fontScale="90000"/>
          </a:bodyPr>
          <a:lstStyle/>
          <a:p>
            <a:r>
              <a:rPr lang="de-DE" sz="4000" dirty="0">
                <a:latin typeface="Arial" pitchFamily="34" charset="0"/>
                <a:cs typeface="Arial" pitchFamily="34" charset="0"/>
              </a:rPr>
              <a:t>206/ Khi cung cấp đạm cho cơ </a:t>
            </a:r>
            <a:r>
              <a:rPr lang="de-DE" sz="4000" dirty="0" smtClean="0">
                <a:latin typeface="Arial" pitchFamily="34" charset="0"/>
                <a:cs typeface="Arial" pitchFamily="34" charset="0"/>
              </a:rPr>
              <a:t>thể</a:t>
            </a:r>
            <a:endParaRPr lang="en-US" sz="4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1600200"/>
            <a:ext cx="7620000" cy="5257800"/>
          </a:xfrm>
        </p:spPr>
        <p:txBody>
          <a:bodyPr>
            <a:normAutofit/>
          </a:bodyPr>
          <a:lstStyle/>
          <a:p>
            <a:r>
              <a:rPr lang="de-DE" sz="3200" dirty="0" smtClean="0">
                <a:latin typeface="Arial" pitchFamily="34" charset="0"/>
                <a:cs typeface="Arial" pitchFamily="34" charset="0"/>
              </a:rPr>
              <a:t>a</a:t>
            </a:r>
            <a:r>
              <a:rPr lang="de-DE" sz="3200" dirty="0">
                <a:latin typeface="Arial" pitchFamily="34" charset="0"/>
                <a:cs typeface="Arial" pitchFamily="34" charset="0"/>
              </a:rPr>
              <a:t>/ Nên ăn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xen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kẽ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loại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nấm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vào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mỗi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bữa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mỗi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ngày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b/ Nên ăn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xen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kẽ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bữa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rau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bữa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thịt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vào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mỗi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ngày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c/ Nên ăn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xen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kẽ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loại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thịt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vào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mỗi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bữa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mỗi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ngày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d/ Nên ăn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xen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kẽ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loại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đậu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vào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mỗi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bữa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mỗi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ngày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695321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47800" y="152401"/>
            <a:ext cx="7543800" cy="914400"/>
          </a:xfrm>
        </p:spPr>
        <p:txBody>
          <a:bodyPr>
            <a:normAutofit fontScale="90000"/>
          </a:bodyPr>
          <a:lstStyle/>
          <a:p>
            <a:r>
              <a:rPr lang="de-DE" sz="4000" dirty="0">
                <a:latin typeface="Arial" pitchFamily="34" charset="0"/>
                <a:cs typeface="Arial" pitchFamily="34" charset="0"/>
              </a:rPr>
              <a:t>207/ Khi cung cấp đạm cho cơ </a:t>
            </a:r>
            <a:r>
              <a:rPr lang="de-DE" sz="4000" dirty="0" smtClean="0">
                <a:latin typeface="Arial" pitchFamily="34" charset="0"/>
                <a:cs typeface="Arial" pitchFamily="34" charset="0"/>
              </a:rPr>
              <a:t>thể</a:t>
            </a:r>
            <a:endParaRPr lang="en-US" sz="4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95400" y="1676400"/>
            <a:ext cx="7620000" cy="5181600"/>
          </a:xfrm>
        </p:spPr>
        <p:txBody>
          <a:bodyPr>
            <a:normAutofit/>
          </a:bodyPr>
          <a:lstStyle/>
          <a:p>
            <a:pPr marL="0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	</a:t>
            </a: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r>
              <a:rPr lang="de-DE" sz="3200" dirty="0" smtClean="0">
                <a:latin typeface="Arial" pitchFamily="34" charset="0"/>
                <a:cs typeface="Arial" pitchFamily="34" charset="0"/>
              </a:rPr>
              <a:t>a</a:t>
            </a:r>
            <a:r>
              <a:rPr lang="de-DE" sz="3200" dirty="0">
                <a:latin typeface="Arial" pitchFamily="34" charset="0"/>
                <a:cs typeface="Arial" pitchFamily="34" charset="0"/>
              </a:rPr>
              <a:t>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Tránh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việc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ăn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liên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tục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loại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cá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vài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ngày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liên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tiếp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b/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Tránh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việc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ăn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liên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tục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1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loại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thịt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vài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ngày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liên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tiếp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c/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Tránh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việc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ăn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loại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thịt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một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ngày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d/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Tránh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việc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ăn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loại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đậu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một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ngày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230911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52401"/>
            <a:ext cx="7543800" cy="1371600"/>
          </a:xfrm>
        </p:spPr>
        <p:txBody>
          <a:bodyPr/>
          <a:lstStyle/>
          <a:p>
            <a:r>
              <a:rPr lang="de-DE" sz="4000" dirty="0">
                <a:latin typeface="Arial" pitchFamily="34" charset="0"/>
                <a:cs typeface="Arial" pitchFamily="34" charset="0"/>
              </a:rPr>
              <a:t>208/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Bác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sĩ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khuyên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1828800"/>
            <a:ext cx="7467600" cy="5029200"/>
          </a:xfrm>
        </p:spPr>
        <p:txBody>
          <a:bodyPr>
            <a:normAutofit/>
          </a:bodyPr>
          <a:lstStyle/>
          <a:p>
            <a:r>
              <a:rPr lang="de-DE" sz="3200" dirty="0" smtClean="0">
                <a:latin typeface="Arial" pitchFamily="34" charset="0"/>
                <a:cs typeface="Arial" pitchFamily="34" charset="0"/>
              </a:rPr>
              <a:t>a</a:t>
            </a:r>
            <a:r>
              <a:rPr lang="de-DE" sz="3200" dirty="0">
                <a:latin typeface="Arial" pitchFamily="34" charset="0"/>
                <a:cs typeface="Arial" pitchFamily="34" charset="0"/>
              </a:rPr>
              <a:t>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Chỉ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nên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ăn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thịt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tối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6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ngày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một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tuần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b/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Chỉ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nên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ăn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thịt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tối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5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ngày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một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tuần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c/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Chỉ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nên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ăn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thịt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tối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4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ngày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một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tuần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d/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Chỉ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nên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ăn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thịt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tối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3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ngày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một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tuần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  <a:p>
            <a:endParaRPr lang="en-US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828778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95400" y="152400"/>
            <a:ext cx="7467600" cy="1927225"/>
          </a:xfrm>
        </p:spPr>
        <p:txBody>
          <a:bodyPr>
            <a:normAutofit/>
          </a:bodyPr>
          <a:lstStyle/>
          <a:p>
            <a:r>
              <a:rPr lang="de-DE" sz="4000" dirty="0">
                <a:latin typeface="Arial" pitchFamily="34" charset="0"/>
                <a:cs typeface="Arial" pitchFamily="34" charset="0"/>
              </a:rPr>
              <a:t>209/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Chuyên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gia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cảnh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báo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rằng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một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chế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độ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ăn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mất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cân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bằng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dinh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 smtClean="0">
                <a:latin typeface="Arial" pitchFamily="34" charset="0"/>
                <a:cs typeface="Arial" pitchFamily="34" charset="0"/>
              </a:rPr>
              <a:t>dưỡng</a:t>
            </a:r>
            <a:endParaRPr lang="en-US" sz="4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2286000"/>
            <a:ext cx="7772400" cy="4572000"/>
          </a:xfrm>
        </p:spPr>
        <p:txBody>
          <a:bodyPr>
            <a:normAutofit/>
          </a:bodyPr>
          <a:lstStyle/>
          <a:p>
            <a:r>
              <a:rPr lang="de-DE" sz="3200" dirty="0" smtClean="0">
                <a:latin typeface="Arial" pitchFamily="34" charset="0"/>
                <a:cs typeface="Arial" pitchFamily="34" charset="0"/>
              </a:rPr>
              <a:t>a</a:t>
            </a:r>
            <a:r>
              <a:rPr lang="de-DE" sz="3200" dirty="0">
                <a:latin typeface="Arial" pitchFamily="34" charset="0"/>
                <a:cs typeface="Arial" pitchFamily="34" charset="0"/>
              </a:rPr>
              <a:t>/ “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thịt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ít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rau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”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sẽ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đem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vô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vàn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tác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hại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sức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khỏe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b/ “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rau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ít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thịt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”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sẽ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đem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vô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vàn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tác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hại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sức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khỏe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c/ “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rau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ít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cá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”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sẽ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đem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vô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vàn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tác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hại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sức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khỏe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d/ “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thịt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rau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”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sẽ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đem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vô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vàn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tác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hại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sức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khỏe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695321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76400" y="228601"/>
            <a:ext cx="7086600" cy="1371600"/>
          </a:xfrm>
        </p:spPr>
        <p:txBody>
          <a:bodyPr>
            <a:normAutofit/>
          </a:bodyPr>
          <a:lstStyle/>
          <a:p>
            <a:r>
              <a:rPr lang="de-DE" sz="4000" dirty="0" smtClean="0">
                <a:latin typeface="Arial" pitchFamily="34" charset="0"/>
                <a:cs typeface="Arial" pitchFamily="34" charset="0"/>
              </a:rPr>
              <a:t>210</a:t>
            </a:r>
            <a:r>
              <a:rPr lang="de-DE" sz="4000" dirty="0">
                <a:latin typeface="Arial" pitchFamily="34" charset="0"/>
                <a:cs typeface="Arial" pitchFamily="34" charset="0"/>
              </a:rPr>
              <a:t>/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Chế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độ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ăn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nhiều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rau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xanh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trái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cây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mỗi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 smtClean="0">
                <a:latin typeface="Arial" pitchFamily="34" charset="0"/>
                <a:cs typeface="Arial" pitchFamily="34" charset="0"/>
              </a:rPr>
              <a:t>ngày</a:t>
            </a:r>
            <a:endParaRPr lang="en-US" sz="4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90600" y="1828800"/>
            <a:ext cx="7467600" cy="4876800"/>
          </a:xfrm>
        </p:spPr>
        <p:txBody>
          <a:bodyPr>
            <a:normAutofit lnSpcReduction="10000"/>
          </a:bodyPr>
          <a:lstStyle/>
          <a:p>
            <a:r>
              <a:rPr lang="de-DE" sz="3200" dirty="0" smtClean="0">
                <a:latin typeface="Arial" pitchFamily="34" charset="0"/>
                <a:cs typeface="Arial" pitchFamily="34" charset="0"/>
              </a:rPr>
              <a:t>a</a:t>
            </a:r>
            <a:r>
              <a:rPr lang="de-DE" sz="3200" dirty="0">
                <a:latin typeface="Arial" pitchFamily="34" charset="0"/>
                <a:cs typeface="Arial" pitchFamily="34" charset="0"/>
              </a:rPr>
              <a:t>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Tăng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lượng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cholesterol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máu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tăng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thừa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béo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phì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phòng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bệnh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ung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thư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b/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Giảm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lượng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cholesterol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máu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tránh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thừa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béo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phì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phòng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bệnh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ung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thư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c/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Gây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thừa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béo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phì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gây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bệnh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ung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thư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d/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Mỡ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máu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cao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dễ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thừa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béo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phì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dễ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bị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bệnh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ung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thư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29230911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2600" y="152401"/>
            <a:ext cx="7010400" cy="914400"/>
          </a:xfrm>
        </p:spPr>
        <p:txBody>
          <a:bodyPr>
            <a:normAutofit fontScale="90000"/>
          </a:bodyPr>
          <a:lstStyle/>
          <a:p>
            <a:r>
              <a:rPr lang="de-DE" sz="4000" dirty="0">
                <a:latin typeface="Arial" pitchFamily="34" charset="0"/>
                <a:cs typeface="Arial" pitchFamily="34" charset="0"/>
              </a:rPr>
              <a:t>211/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Chế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độ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ăn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nhiều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rau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xanh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1600200"/>
            <a:ext cx="6553200" cy="4876800"/>
          </a:xfrm>
        </p:spPr>
        <p:txBody>
          <a:bodyPr>
            <a:normAutofit/>
          </a:bodyPr>
          <a:lstStyle/>
          <a:p>
            <a:r>
              <a:rPr lang="de-DE" sz="3200" dirty="0" smtClean="0">
                <a:latin typeface="Arial" pitchFamily="34" charset="0"/>
                <a:cs typeface="Arial" pitchFamily="34" charset="0"/>
              </a:rPr>
              <a:t>a</a:t>
            </a:r>
            <a:r>
              <a:rPr lang="de-DE" sz="3200" dirty="0">
                <a:latin typeface="Arial" pitchFamily="34" charset="0"/>
                <a:cs typeface="Arial" pitchFamily="34" charset="0"/>
              </a:rPr>
              <a:t>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Sẽ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hỗ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trợ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quá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trình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tiêu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hóa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rất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b/ Sẽ gây táo bón. </a:t>
            </a:r>
            <a:endParaRPr lang="en-US" sz="3200" dirty="0">
              <a:latin typeface="Arial" pitchFamily="34" charset="0"/>
              <a:cs typeface="Arial" pitchFamily="34" charset="0"/>
            </a:endParaRP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c/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Sẽ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cản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trợ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quá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trình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tiêu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hóa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d/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Sẽ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gây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xáo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trộn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quá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trình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tiêu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hóa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76828778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9200" y="31315"/>
            <a:ext cx="7543800" cy="1568885"/>
          </a:xfrm>
        </p:spPr>
        <p:txBody>
          <a:bodyPr>
            <a:normAutofit/>
          </a:bodyPr>
          <a:lstStyle/>
          <a:p>
            <a:r>
              <a:rPr lang="de-DE" sz="4000" dirty="0">
                <a:latin typeface="Arial" pitchFamily="34" charset="0"/>
                <a:cs typeface="Arial" pitchFamily="34" charset="0"/>
              </a:rPr>
              <a:t>212/ Một người trưởng thành,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mỗi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ngày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cần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ăn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ít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nhất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2133600"/>
            <a:ext cx="7924800" cy="4724400"/>
          </a:xfrm>
        </p:spPr>
        <p:txBody>
          <a:bodyPr>
            <a:normAutofit/>
          </a:bodyPr>
          <a:lstStyle/>
          <a:p>
            <a:r>
              <a:rPr lang="de-DE" sz="3200" dirty="0" smtClean="0">
                <a:latin typeface="Arial" pitchFamily="34" charset="0"/>
                <a:cs typeface="Arial" pitchFamily="34" charset="0"/>
              </a:rPr>
              <a:t>a</a:t>
            </a:r>
            <a:r>
              <a:rPr lang="de-DE" sz="3200" dirty="0">
                <a:latin typeface="Arial" pitchFamily="34" charset="0"/>
                <a:cs typeface="Arial" pitchFamily="34" charset="0"/>
              </a:rPr>
              <a:t>/ 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400 – 600 gr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rau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xanh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trái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cây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b/ 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10 kg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rau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xanh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trái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cây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c/ 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600 – 800 gr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rau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xanh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trái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cây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d/ 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800 – 1000 gr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rau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xanh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trái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cây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  <a:p>
            <a:endParaRPr lang="en-US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695321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52400"/>
            <a:ext cx="7239000" cy="1927225"/>
          </a:xfrm>
        </p:spPr>
        <p:txBody>
          <a:bodyPr>
            <a:normAutofit/>
          </a:bodyPr>
          <a:lstStyle/>
          <a:p>
            <a:r>
              <a:rPr lang="de-DE" sz="4000" dirty="0">
                <a:latin typeface="Arial" pitchFamily="34" charset="0"/>
                <a:cs typeface="Arial" pitchFamily="34" charset="0"/>
              </a:rPr>
              <a:t>213/ Các chuyên gia khuyên để có một cơ thể khỏe mạnh thì ngoài chế độ dinh dưỡng ra </a:t>
            </a:r>
            <a:endParaRPr lang="en-US" sz="4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590800"/>
            <a:ext cx="7391400" cy="4267200"/>
          </a:xfrm>
        </p:spPr>
        <p:txBody>
          <a:bodyPr>
            <a:normAutofit/>
          </a:bodyPr>
          <a:lstStyle/>
          <a:p>
            <a:r>
              <a:rPr lang="de-DE" sz="3200" dirty="0" smtClean="0">
                <a:latin typeface="Arial" pitchFamily="34" charset="0"/>
                <a:cs typeface="Arial" pitchFamily="34" charset="0"/>
              </a:rPr>
              <a:t>a</a:t>
            </a:r>
            <a:r>
              <a:rPr lang="de-DE" sz="3200" dirty="0">
                <a:latin typeface="Arial" pitchFamily="34" charset="0"/>
                <a:cs typeface="Arial" pitchFamily="34" charset="0"/>
              </a:rPr>
              <a:t>/ Mỗi ngày nên tập thể dục khoảng 30 phút.</a:t>
            </a:r>
            <a:endParaRPr lang="en-US" sz="3200" dirty="0">
              <a:latin typeface="Arial" pitchFamily="34" charset="0"/>
              <a:cs typeface="Arial" pitchFamily="34" charset="0"/>
            </a:endParaRP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b/ Mỗi ngày nên tập thể dục khoảng 3 giờ.</a:t>
            </a:r>
            <a:endParaRPr lang="en-US" sz="3200" dirty="0">
              <a:latin typeface="Arial" pitchFamily="34" charset="0"/>
              <a:cs typeface="Arial" pitchFamily="34" charset="0"/>
            </a:endParaRP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c/ Mỗi ngày nên tập thể dục khoảng 50 phút.</a:t>
            </a:r>
            <a:endParaRPr lang="en-US" sz="3200" dirty="0">
              <a:latin typeface="Arial" pitchFamily="34" charset="0"/>
              <a:cs typeface="Arial" pitchFamily="34" charset="0"/>
            </a:endParaRP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d/ Mỗi ngày nên tập thể dục khoảng 5 giờ.</a:t>
            </a:r>
            <a:endParaRPr lang="en-US" sz="3200" dirty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230911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52401"/>
            <a:ext cx="7772400" cy="1524000"/>
          </a:xfrm>
        </p:spPr>
        <p:txBody>
          <a:bodyPr>
            <a:normAutofit/>
          </a:bodyPr>
          <a:lstStyle/>
          <a:p>
            <a:r>
              <a:rPr lang="de-DE" sz="4000" dirty="0">
                <a:latin typeface="Arial" pitchFamily="34" charset="0"/>
                <a:cs typeface="Arial" pitchFamily="34" charset="0"/>
              </a:rPr>
              <a:t>214/ 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Vitamin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là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những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chất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hữu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cần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thiết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đối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với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 smtClean="0">
                <a:latin typeface="Arial" pitchFamily="34" charset="0"/>
                <a:cs typeface="Arial" pitchFamily="34" charset="0"/>
              </a:rPr>
              <a:t>thể</a:t>
            </a:r>
            <a:endParaRPr lang="en-US" sz="4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90600" y="1752600"/>
            <a:ext cx="7924800" cy="5105400"/>
          </a:xfrm>
        </p:spPr>
        <p:txBody>
          <a:bodyPr>
            <a:normAutofit/>
          </a:bodyPr>
          <a:lstStyle/>
          <a:p>
            <a:r>
              <a:rPr lang="de-DE" sz="3200" dirty="0" smtClean="0">
                <a:latin typeface="Arial" pitchFamily="34" charset="0"/>
                <a:cs typeface="Arial" pitchFamily="34" charset="0"/>
              </a:rPr>
              <a:t>a</a:t>
            </a:r>
            <a:r>
              <a:rPr lang="de-DE" sz="3200" dirty="0">
                <a:latin typeface="Arial" pitchFamily="34" charset="0"/>
                <a:cs typeface="Arial" pitchFamily="34" charset="0"/>
              </a:rPr>
              <a:t>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Nếu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thiếu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thì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sự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biến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dưỡng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thể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sẽ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bị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xáo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trộn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b/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Nếu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dư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thì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sự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biến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dưỡng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thể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sẽ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bị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xáo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trộn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c/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Nếu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đủ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thì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sự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biến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dưỡng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thể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sẽ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bị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xáo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trộn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d/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Nếu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thiếu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thì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sự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biến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dưỡng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thể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sẽ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bình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thường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185615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95400" y="1"/>
            <a:ext cx="7467600" cy="1295400"/>
          </a:xfrm>
        </p:spPr>
        <p:txBody>
          <a:bodyPr>
            <a:normAutofit/>
          </a:bodyPr>
          <a:lstStyle/>
          <a:p>
            <a:r>
              <a:rPr lang="de-DE" sz="4000" dirty="0">
                <a:latin typeface="Arial" pitchFamily="34" charset="0"/>
                <a:cs typeface="Arial" pitchFamily="34" charset="0"/>
              </a:rPr>
              <a:t>215/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vitamin tan </a:t>
            </a:r>
            <a:r>
              <a:rPr lang="en-US" sz="4000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 smtClean="0">
                <a:latin typeface="Arial" pitchFamily="34" charset="0"/>
                <a:cs typeface="Arial" pitchFamily="34" charset="0"/>
              </a:rPr>
              <a:t>nước</a:t>
            </a:r>
            <a:endParaRPr lang="en-US" sz="4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1828800"/>
            <a:ext cx="7620000" cy="4953000"/>
          </a:xfrm>
        </p:spPr>
        <p:txBody>
          <a:bodyPr>
            <a:normAutofit/>
          </a:bodyPr>
          <a:lstStyle/>
          <a:p>
            <a:r>
              <a:rPr lang="de-DE" sz="3200" dirty="0" smtClean="0">
                <a:latin typeface="Arial" pitchFamily="34" charset="0"/>
                <a:cs typeface="Arial" pitchFamily="34" charset="0"/>
              </a:rPr>
              <a:t>a</a:t>
            </a:r>
            <a:r>
              <a:rPr lang="de-DE" sz="3200" dirty="0">
                <a:latin typeface="Arial" pitchFamily="34" charset="0"/>
                <a:cs typeface="Arial" pitchFamily="34" charset="0"/>
              </a:rPr>
              <a:t>/ 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Vitamin A, D, E, K.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b/ 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Vitamin B, PP, C.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c/ 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Vitamin A, B, C, D.</a:t>
            </a: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d/ 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Vitamin B, PP, C, D.</a:t>
            </a:r>
          </a:p>
          <a:p>
            <a:endParaRPr lang="en-US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213996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0"/>
            <a:ext cx="7391400" cy="1927225"/>
          </a:xfrm>
        </p:spPr>
        <p:txBody>
          <a:bodyPr>
            <a:normAutofit/>
          </a:bodyPr>
          <a:lstStyle/>
          <a:p>
            <a:r>
              <a:rPr lang="de-DE" sz="4000" dirty="0">
                <a:latin typeface="Arial" pitchFamily="34" charset="0"/>
                <a:cs typeface="Arial" pitchFamily="34" charset="0"/>
              </a:rPr>
              <a:t>216/ Cơ thể hàng ngày tiêu hao năng lượng </a:t>
            </a:r>
            <a:endParaRPr lang="en-US" sz="4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00200" y="2438400"/>
            <a:ext cx="6324600" cy="4191000"/>
          </a:xfrm>
        </p:spPr>
        <p:txBody>
          <a:bodyPr>
            <a:noAutofit/>
          </a:bodyPr>
          <a:lstStyle/>
          <a:p>
            <a:r>
              <a:rPr lang="de-DE" sz="3200" dirty="0" smtClean="0">
                <a:latin typeface="Arial" pitchFamily="34" charset="0"/>
                <a:cs typeface="Arial" pitchFamily="34" charset="0"/>
              </a:rPr>
              <a:t>a</a:t>
            </a:r>
            <a:r>
              <a:rPr lang="de-DE" sz="3200" dirty="0">
                <a:latin typeface="Arial" pitchFamily="34" charset="0"/>
                <a:cs typeface="Arial" pitchFamily="34" charset="0"/>
              </a:rPr>
              <a:t>/ Vào 1 mục đích.</a:t>
            </a:r>
            <a:endParaRPr lang="en-US" sz="3200" dirty="0">
              <a:latin typeface="Arial" pitchFamily="34" charset="0"/>
              <a:cs typeface="Arial" pitchFamily="34" charset="0"/>
            </a:endParaRP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b/ Vào 2 mục đích.</a:t>
            </a:r>
            <a:endParaRPr lang="en-US" sz="3200" dirty="0">
              <a:latin typeface="Arial" pitchFamily="34" charset="0"/>
              <a:cs typeface="Arial" pitchFamily="34" charset="0"/>
            </a:endParaRP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c/ Vào 3 mục đích.</a:t>
            </a:r>
            <a:endParaRPr lang="en-US" sz="3200" dirty="0">
              <a:latin typeface="Arial" pitchFamily="34" charset="0"/>
              <a:cs typeface="Arial" pitchFamily="34" charset="0"/>
            </a:endParaRPr>
          </a:p>
          <a:p>
            <a:r>
              <a:rPr lang="de-DE" sz="3200" dirty="0">
                <a:latin typeface="Arial" pitchFamily="34" charset="0"/>
                <a:cs typeface="Arial" pitchFamily="34" charset="0"/>
              </a:rPr>
              <a:t>d/ Vào 4 mục đích.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4746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82</TotalTime>
  <Words>2017</Words>
  <Application>Microsoft Office PowerPoint</Application>
  <PresentationFormat>On-screen Show (4:3)</PresentationFormat>
  <Paragraphs>161</Paragraphs>
  <Slides>32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3" baseType="lpstr">
      <vt:lpstr>Solstice</vt:lpstr>
      <vt:lpstr>BỘ CÂU HỎI TRẮC NGHIỆM</vt:lpstr>
      <vt:lpstr>186/ Một khẩu phần ăn hợp lý là</vt:lpstr>
      <vt:lpstr> 187/ Trong cơ thể, thức ăn được chuyển hoá thành các chất dinh dưỡng </vt:lpstr>
      <vt:lpstr>188/ Thức ăn thiếu dinh dưỡng đặc hiệu (acid amin, vitamin, chất khoáng...) </vt:lpstr>
      <vt:lpstr>189/ Tình trạng thiếu protein cũng liên quan đến </vt:lpstr>
      <vt:lpstr>190/ Trong điều kiện thiếu protein thì cũng có </vt:lpstr>
      <vt:lpstr>191/ Để xây dựng khẩu phần cân đối và hợp lý cho mọi đối tượng</vt:lpstr>
      <vt:lpstr>192/ Tỉ lệ cân đối về trọng lượng giữa protid- lipid- glucid cho đối tượng lao động trung bình là</vt:lpstr>
      <vt:lpstr>193/ Tỉ lệ cân đối về trọng lượng giữa protid- lipid- glucid cho đối tượng lao động chân tay là</vt:lpstr>
      <vt:lpstr>194/ Tỉ lệ cân đối về trọng lượng giữa protid- lipid- glucid cho đối tượng lao động nặng là</vt:lpstr>
      <vt:lpstr>195/ Mỗi bữa ăn cần phải luôn đảm bảo đầy đủ</vt:lpstr>
      <vt:lpstr>196/ Chất bột đường </vt:lpstr>
      <vt:lpstr>197/ Chất đạm </vt:lpstr>
      <vt:lpstr>198/ Chất béo </vt:lpstr>
      <vt:lpstr>199/ Vitamin </vt:lpstr>
      <vt:lpstr>200/ Nếu cơ thể thiếu 1 trong 4 loại thực phẩm </vt:lpstr>
      <vt:lpstr>201/ Các chuyên gia dinh dưỡng thuộc Viện Dinh dưỡng Quốc gia khuyên</vt:lpstr>
      <vt:lpstr>202/ Các chuyên gia dinh dưỡng thuộc Viện Dinh dưỡng Quốc gia khuyên </vt:lpstr>
      <vt:lpstr>203/ Các chuyên gia dinh dưỡng thuộc Viện Dinh dưỡng Quốc gia khuyên</vt:lpstr>
      <vt:lpstr>204/ Các chuyên gia dinh dưỡng thuộc Viện Dinh dưỡng Quốc gia khuyên</vt:lpstr>
      <vt:lpstr>205/ Đạm là nguồn dinh dưỡng không thể thiếu trong bữa ăn của 1 người trưởng thành, do đó ăn đạm </vt:lpstr>
      <vt:lpstr>206/ Khi cung cấp đạm cho cơ thể</vt:lpstr>
      <vt:lpstr>207/ Khi cung cấp đạm cho cơ thể</vt:lpstr>
      <vt:lpstr>208/ Bác sĩ khuyên </vt:lpstr>
      <vt:lpstr>209/ Chuyên gia cảnh báo rằng, một chế độ ăn mất cân bằng dinh dưỡng</vt:lpstr>
      <vt:lpstr>210/ Chế độ ăn nhiều rau xanh, trái cây mỗi ngày</vt:lpstr>
      <vt:lpstr>211/ Chế độ ăn nhiều rau xanh </vt:lpstr>
      <vt:lpstr>212/ Một người trưởng thành, mỗi ngày cần ăn ít nhất </vt:lpstr>
      <vt:lpstr>213/ Các chuyên gia khuyên để có một cơ thể khỏe mạnh thì ngoài chế độ dinh dưỡng ra </vt:lpstr>
      <vt:lpstr>214/ Vitamin là những chất hữu cơ cần thiết đối với cơ thể</vt:lpstr>
      <vt:lpstr>215/ Các vitamin tan trong nước</vt:lpstr>
      <vt:lpstr>216/ Cơ thể hàng ngày tiêu hao năng lượng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BỘ CÂU HỎI TRẮC NGHIỆM</dc:title>
  <dc:creator>Windows User</dc:creator>
  <cp:lastModifiedBy>Dell E7450</cp:lastModifiedBy>
  <cp:revision>11</cp:revision>
  <dcterms:created xsi:type="dcterms:W3CDTF">2021-03-25T14:18:22Z</dcterms:created>
  <dcterms:modified xsi:type="dcterms:W3CDTF">2021-05-21T07:35:23Z</dcterms:modified>
</cp:coreProperties>
</file>