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1" r:id="rId3"/>
    <p:sldId id="276" r:id="rId4"/>
    <p:sldId id="277" r:id="rId5"/>
    <p:sldId id="278" r:id="rId6"/>
    <p:sldId id="281" r:id="rId7"/>
    <p:sldId id="263" r:id="rId8"/>
    <p:sldId id="264" r:id="rId9"/>
    <p:sldId id="265" r:id="rId10"/>
    <p:sldId id="266" r:id="rId11"/>
    <p:sldId id="275" r:id="rId12"/>
    <p:sldId id="267" r:id="rId13"/>
    <p:sldId id="268" r:id="rId14"/>
    <p:sldId id="269" r:id="rId15"/>
    <p:sldId id="270" r:id="rId16"/>
    <p:sldId id="274" r:id="rId17"/>
    <p:sldId id="282" r:id="rId18"/>
    <p:sldId id="285" r:id="rId19"/>
    <p:sldId id="272" r:id="rId20"/>
    <p:sldId id="273" r:id="rId21"/>
    <p:sldId id="271" r:id="rId22"/>
    <p:sldId id="283" r:id="rId23"/>
    <p:sldId id="284" r:id="rId24"/>
    <p:sldId id="262"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088" autoAdjust="0"/>
    <p:restoredTop sz="85817" autoAdjust="0"/>
  </p:normalViewPr>
  <p:slideViewPr>
    <p:cSldViewPr>
      <p:cViewPr varScale="1">
        <p:scale>
          <a:sx n="61" d="100"/>
          <a:sy n="61" d="100"/>
        </p:scale>
        <p:origin x="1266" y="6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9F7025-33D9-4E9F-9955-A14222A03D05}" type="datetimeFigureOut">
              <a:rPr lang="en-US" smtClean="0"/>
              <a:t>9/28/2021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6D3E3EA-CC6A-448F-83C3-9A526F33CF9E}" type="slidenum">
              <a:rPr lang="en-US" smtClean="0"/>
              <a:t>‹#›</a:t>
            </a:fld>
            <a:endParaRPr lang="en-US"/>
          </a:p>
        </p:txBody>
      </p:sp>
    </p:spTree>
    <p:extLst>
      <p:ext uri="{BB962C8B-B14F-4D97-AF65-F5344CB8AC3E}">
        <p14:creationId xmlns:p14="http://schemas.microsoft.com/office/powerpoint/2010/main" val="135252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6D3E3EA-CC6A-448F-83C3-9A526F33CF9E}" type="slidenum">
              <a:rPr lang="en-US" smtClean="0"/>
              <a:t>1</a:t>
            </a:fld>
            <a:endParaRPr lang="en-US"/>
          </a:p>
        </p:txBody>
      </p:sp>
    </p:spTree>
    <p:extLst>
      <p:ext uri="{BB962C8B-B14F-4D97-AF65-F5344CB8AC3E}">
        <p14:creationId xmlns:p14="http://schemas.microsoft.com/office/powerpoint/2010/main" val="4261854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ADF62C2-72EA-4953-A1D6-568F980002B8}" type="datetimeFigureOut">
              <a:rPr lang="en-US" smtClean="0"/>
              <a:t>9/28/2021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36367254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Rectangle 37"/>
          <p:cNvSpPr>
            <a:spLocks noChangeArrowheads="1"/>
          </p:cNvSpPr>
          <p:nvPr userDrawn="1"/>
        </p:nvSpPr>
        <p:spPr bwMode="auto">
          <a:xfrm flipH="1">
            <a:off x="0" y="6504057"/>
            <a:ext cx="9144000" cy="353943"/>
          </a:xfrm>
          <a:prstGeom prst="rect">
            <a:avLst/>
          </a:prstGeom>
          <a:gradFill rotWithShape="1">
            <a:gsLst>
              <a:gs pos="0">
                <a:schemeClr val="bg1"/>
              </a:gs>
              <a:gs pos="100000">
                <a:srgbClr val="FF6600"/>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spAutoFit/>
          </a:bodyPr>
          <a:lstStyle/>
          <a:p>
            <a:pPr algn="r">
              <a:lnSpc>
                <a:spcPct val="180000"/>
              </a:lnSpc>
            </a:pPr>
            <a:endParaRPr lang="en-US" sz="1100" b="1" baseline="0" smtClean="0">
              <a:solidFill>
                <a:srgbClr val="0070C0"/>
              </a:solidFill>
              <a:latin typeface="Times New Roman" pitchFamily="18" charset="0"/>
              <a:cs typeface="Times New Roman" pitchFamily="18" charset="0"/>
            </a:endParaRPr>
          </a:p>
        </p:txBody>
      </p:sp>
      <p:sp>
        <p:nvSpPr>
          <p:cNvPr id="7" name="Slide Number Placeholder 5"/>
          <p:cNvSpPr>
            <a:spLocks noGrp="1"/>
          </p:cNvSpPr>
          <p:nvPr>
            <p:ph type="sldNum" sz="quarter" idx="12"/>
          </p:nvPr>
        </p:nvSpPr>
        <p:spPr>
          <a:xfrm>
            <a:off x="6553200" y="6467475"/>
            <a:ext cx="2133600" cy="365125"/>
          </a:xfrm>
        </p:spPr>
        <p:txBody>
          <a:bodyPr/>
          <a:lstStyle>
            <a:lvl1pPr>
              <a:defRPr sz="1600" b="1">
                <a:solidFill>
                  <a:srgbClr val="002060"/>
                </a:solidFill>
              </a:defRPr>
            </a:lvl1pPr>
          </a:lstStyle>
          <a:p>
            <a:fld id="{48FE5571-560F-4DFC-BA97-61ACA5F7ADE1}" type="slidenum">
              <a:rPr lang="en-US" smtClean="0"/>
              <a:pPr/>
              <a:t>‹#›</a:t>
            </a:fld>
            <a:endParaRPr lang="en-US"/>
          </a:p>
        </p:txBody>
      </p:sp>
      <p:sp>
        <p:nvSpPr>
          <p:cNvPr id="8" name="Rectangle 7"/>
          <p:cNvSpPr>
            <a:spLocks noChangeArrowheads="1"/>
          </p:cNvSpPr>
          <p:nvPr userDrawn="1"/>
        </p:nvSpPr>
        <p:spPr bwMode="auto">
          <a:xfrm>
            <a:off x="0" y="-52130"/>
            <a:ext cx="9144000" cy="452432"/>
          </a:xfrm>
          <a:prstGeom prst="rect">
            <a:avLst/>
          </a:prstGeom>
          <a:gradFill rotWithShape="1">
            <a:gsLst>
              <a:gs pos="0">
                <a:schemeClr val="bg1"/>
              </a:gs>
              <a:gs pos="100000">
                <a:srgbClr val="FF6600"/>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80000"/>
              </a:lnSpc>
            </a:pPr>
            <a:r>
              <a:rPr lang="en-US" sz="1300" b="1" smtClean="0">
                <a:solidFill>
                  <a:schemeClr val="tx2"/>
                </a:solidFill>
                <a:latin typeface="Cambria" panose="02040503050406030204" pitchFamily="18" charset="0"/>
              </a:rPr>
              <a:t>Lập</a:t>
            </a:r>
            <a:r>
              <a:rPr lang="en-US" sz="1300" b="1" baseline="0" smtClean="0">
                <a:solidFill>
                  <a:schemeClr val="tx2"/>
                </a:solidFill>
                <a:latin typeface="Cambria" panose="02040503050406030204" pitchFamily="18" charset="0"/>
              </a:rPr>
              <a:t> trình Android</a:t>
            </a:r>
            <a:endParaRPr lang="en-US" sz="1300" b="1" baseline="0" smtClean="0">
              <a:solidFill>
                <a:srgbClr val="0070C0"/>
              </a:solidFill>
              <a:latin typeface="Cambria" panose="02040503050406030204" pitchFamily="18" charset="0"/>
              <a:cs typeface="Times New Roman" pitchFamily="18" charset="0"/>
            </a:endParaRPr>
          </a:p>
        </p:txBody>
      </p:sp>
      <p:sp>
        <p:nvSpPr>
          <p:cNvPr id="9" name="TextBox 8"/>
          <p:cNvSpPr txBox="1"/>
          <p:nvPr userDrawn="1"/>
        </p:nvSpPr>
        <p:spPr>
          <a:xfrm>
            <a:off x="17249" y="11668"/>
            <a:ext cx="5392951" cy="369332"/>
          </a:xfrm>
          <a:prstGeom prst="rect">
            <a:avLst/>
          </a:prstGeom>
          <a:noFill/>
        </p:spPr>
        <p:txBody>
          <a:bodyPr wrap="non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i="0" kern="1200" cap="small" smtClean="0">
                <a:solidFill>
                  <a:srgbClr val="002060"/>
                </a:solidFill>
                <a:effectLst/>
                <a:latin typeface="Cambria" panose="02040503050406030204" pitchFamily="18" charset="0"/>
                <a:ea typeface="+mn-ea"/>
                <a:cs typeface="+mn-cs"/>
              </a:rPr>
              <a:t>Working Hard &amp; Smart today for a better tomorrow</a:t>
            </a:r>
            <a:endParaRPr lang="en-US">
              <a:solidFill>
                <a:srgbClr val="002060"/>
              </a:solidFill>
              <a:latin typeface="Cambria" panose="02040503050406030204" pitchFamily="18" charset="0"/>
            </a:endParaRPr>
          </a:p>
        </p:txBody>
      </p:sp>
    </p:spTree>
    <p:extLst>
      <p:ext uri="{BB962C8B-B14F-4D97-AF65-F5344CB8AC3E}">
        <p14:creationId xmlns:p14="http://schemas.microsoft.com/office/powerpoint/2010/main" val="2055692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ADF62C2-72EA-4953-A1D6-568F980002B8}" type="datetimeFigureOut">
              <a:rPr lang="en-US" smtClean="0"/>
              <a:t>9/28/2021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41152034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ADF62C2-72EA-4953-A1D6-568F980002B8}" type="datetimeFigureOut">
              <a:rPr lang="en-US" smtClean="0"/>
              <a:t>9/28/2021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13621230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ADF62C2-72EA-4953-A1D6-568F980002B8}" type="datetimeFigureOut">
              <a:rPr lang="en-US" smtClean="0"/>
              <a:t>9/28/2021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3526098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ADF62C2-72EA-4953-A1D6-568F980002B8}" type="datetimeFigureOut">
              <a:rPr lang="en-US" smtClean="0"/>
              <a:t>9/28/2021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232146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DF62C2-72EA-4953-A1D6-568F980002B8}" type="datetimeFigureOut">
              <a:rPr lang="en-US" smtClean="0"/>
              <a:t>9/28/2021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41638582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DF62C2-72EA-4953-A1D6-568F980002B8}" type="datetimeFigureOut">
              <a:rPr lang="en-US" smtClean="0"/>
              <a:t>9/28/2021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41981282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DF62C2-72EA-4953-A1D6-568F980002B8}" type="datetimeFigureOut">
              <a:rPr lang="en-US" smtClean="0"/>
              <a:t>9/28/2021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8697147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ADF62C2-72EA-4953-A1D6-568F980002B8}" type="datetimeFigureOut">
              <a:rPr lang="en-US" smtClean="0"/>
              <a:t>9/28/2021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29411935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ADF62C2-72EA-4953-A1D6-568F980002B8}" type="datetimeFigureOut">
              <a:rPr lang="en-US" smtClean="0"/>
              <a:t>9/28/2021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4231218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DF62C2-72EA-4953-A1D6-568F980002B8}" type="datetimeFigureOut">
              <a:rPr lang="en-US" smtClean="0"/>
              <a:t>9/28/2021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E5571-560F-4DFC-BA97-61ACA5F7ADE1}" type="slidenum">
              <a:rPr lang="en-US" smtClean="0"/>
              <a:t>‹#›</a:t>
            </a:fld>
            <a:endParaRPr lang="en-US"/>
          </a:p>
        </p:txBody>
      </p:sp>
    </p:spTree>
    <p:extLst>
      <p:ext uri="{BB962C8B-B14F-4D97-AF65-F5344CB8AC3E}">
        <p14:creationId xmlns:p14="http://schemas.microsoft.com/office/powerpoint/2010/main" val="25488443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duythanhcse.files.wordpress.com/2013/04/24_intent_0.png"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duythanhcse.files.wordpress.com/2013/04/24_intent_4.png"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duythanhcse.files.wordpress.com/2013/04/24_intent_11.png"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tmp"/><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tmp"/><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tmp"/><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Title 1"/>
          <p:cNvSpPr txBox="1">
            <a:spLocks/>
          </p:cNvSpPr>
          <p:nvPr/>
        </p:nvSpPr>
        <p:spPr bwMode="auto">
          <a:xfrm>
            <a:off x="381000" y="1828800"/>
            <a:ext cx="8305800" cy="6318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800" b="1">
                <a:solidFill>
                  <a:schemeClr val="bg2"/>
                </a:solidFill>
                <a:latin typeface="+mj-lt"/>
                <a:ea typeface="+mj-ea"/>
                <a:cs typeface="+mj-cs"/>
              </a:defRPr>
            </a:lvl1pPr>
            <a:lvl2pPr algn="ctr" rtl="0" eaLnBrk="1" fontAlgn="base" hangingPunct="1">
              <a:spcBef>
                <a:spcPct val="0"/>
              </a:spcBef>
              <a:spcAft>
                <a:spcPct val="0"/>
              </a:spcAft>
              <a:defRPr sz="3600" b="1">
                <a:solidFill>
                  <a:schemeClr val="bg1"/>
                </a:solidFill>
                <a:latin typeface="Arial" charset="0"/>
              </a:defRPr>
            </a:lvl2pPr>
            <a:lvl3pPr algn="ctr" rtl="0" eaLnBrk="1" fontAlgn="base" hangingPunct="1">
              <a:spcBef>
                <a:spcPct val="0"/>
              </a:spcBef>
              <a:spcAft>
                <a:spcPct val="0"/>
              </a:spcAft>
              <a:defRPr sz="3600" b="1">
                <a:solidFill>
                  <a:schemeClr val="bg1"/>
                </a:solidFill>
                <a:latin typeface="Arial" charset="0"/>
              </a:defRPr>
            </a:lvl3pPr>
            <a:lvl4pPr algn="ctr" rtl="0" eaLnBrk="1" fontAlgn="base" hangingPunct="1">
              <a:spcBef>
                <a:spcPct val="0"/>
              </a:spcBef>
              <a:spcAft>
                <a:spcPct val="0"/>
              </a:spcAft>
              <a:defRPr sz="3600" b="1">
                <a:solidFill>
                  <a:schemeClr val="bg1"/>
                </a:solidFill>
                <a:latin typeface="Arial" charset="0"/>
              </a:defRPr>
            </a:lvl4pPr>
            <a:lvl5pPr algn="ctr" rtl="0" eaLnBrk="1" fontAlgn="base" hangingPunct="1">
              <a:spcBef>
                <a:spcPct val="0"/>
              </a:spcBef>
              <a:spcAft>
                <a:spcPct val="0"/>
              </a:spcAft>
              <a:defRPr sz="3600" b="1">
                <a:solidFill>
                  <a:schemeClr val="bg1"/>
                </a:solidFill>
                <a:latin typeface="Arial" charset="0"/>
              </a:defRPr>
            </a:lvl5pPr>
            <a:lvl6pPr marL="457200" algn="ctr" rtl="0" eaLnBrk="1" fontAlgn="base" hangingPunct="1">
              <a:spcBef>
                <a:spcPct val="0"/>
              </a:spcBef>
              <a:spcAft>
                <a:spcPct val="0"/>
              </a:spcAft>
              <a:defRPr sz="3600" b="1">
                <a:solidFill>
                  <a:schemeClr val="bg1"/>
                </a:solidFill>
                <a:latin typeface="Arial" charset="0"/>
              </a:defRPr>
            </a:lvl6pPr>
            <a:lvl7pPr marL="914400" algn="ctr" rtl="0" eaLnBrk="1" fontAlgn="base" hangingPunct="1">
              <a:spcBef>
                <a:spcPct val="0"/>
              </a:spcBef>
              <a:spcAft>
                <a:spcPct val="0"/>
              </a:spcAft>
              <a:defRPr sz="3600" b="1">
                <a:solidFill>
                  <a:schemeClr val="bg1"/>
                </a:solidFill>
                <a:latin typeface="Arial" charset="0"/>
              </a:defRPr>
            </a:lvl7pPr>
            <a:lvl8pPr marL="1371600" algn="ctr" rtl="0" eaLnBrk="1" fontAlgn="base" hangingPunct="1">
              <a:spcBef>
                <a:spcPct val="0"/>
              </a:spcBef>
              <a:spcAft>
                <a:spcPct val="0"/>
              </a:spcAft>
              <a:defRPr sz="3600" b="1">
                <a:solidFill>
                  <a:schemeClr val="bg1"/>
                </a:solidFill>
                <a:latin typeface="Arial" charset="0"/>
              </a:defRPr>
            </a:lvl8pPr>
            <a:lvl9pPr marL="1828800" algn="ctr" rtl="0" eaLnBrk="1" fontAlgn="base" hangingPunct="1">
              <a:spcBef>
                <a:spcPct val="0"/>
              </a:spcBef>
              <a:spcAft>
                <a:spcPct val="0"/>
              </a:spcAft>
              <a:defRPr sz="3600" b="1">
                <a:solidFill>
                  <a:schemeClr val="bg1"/>
                </a:solidFill>
                <a:latin typeface="Arial" charset="0"/>
              </a:defRPr>
            </a:lvl9pPr>
          </a:lstStyle>
          <a:p>
            <a:pPr lvl="0">
              <a:defRPr/>
            </a:pPr>
            <a:r>
              <a:rPr lang="en-US" kern="0" smtClean="0">
                <a:solidFill>
                  <a:srgbClr val="002060"/>
                </a:solidFill>
                <a:latin typeface="Cambria" panose="02040503050406030204" pitchFamily="18" charset="0"/>
              </a:rPr>
              <a:t>Intent</a:t>
            </a:r>
            <a:endParaRPr kumimoji="0" lang="en-US" sz="4800" b="1" i="0" u="none" strike="noStrike" kern="0" cap="none" spc="0" normalizeH="0" baseline="0" noProof="0" dirty="0">
              <a:ln>
                <a:noFill/>
              </a:ln>
              <a:solidFill>
                <a:srgbClr val="002060"/>
              </a:solidFill>
              <a:effectLst/>
              <a:uLnTx/>
              <a:uFillTx/>
              <a:latin typeface="Cambria" panose="02040503050406030204" pitchFamily="18" charset="0"/>
            </a:endParaRPr>
          </a:p>
        </p:txBody>
      </p:sp>
      <p:pic>
        <p:nvPicPr>
          <p:cNvPr id="1026" name="Picture 2" descr="Image result for android vs io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4063194"/>
            <a:ext cx="4152900" cy="237172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2800" y="4529920"/>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14599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Nội dung bài học</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8" name="Content Placeholder 2"/>
          <p:cNvSpPr txBox="1">
            <a:spLocks/>
          </p:cNvSpPr>
          <p:nvPr/>
        </p:nvSpPr>
        <p:spPr bwMode="auto">
          <a:xfrm>
            <a:off x="352546" y="1170737"/>
            <a:ext cx="8229600" cy="39624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Segoe UI" pitchFamily="34" charset="0"/>
                <a:ea typeface="Segoe UI" pitchFamily="34" charset="0"/>
                <a:cs typeface="Segoe UI" pitchFamily="34" charset="0"/>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Segoe UI" pitchFamily="34" charset="0"/>
                <a:ea typeface="Segoe UI" pitchFamily="34" charset="0"/>
                <a:cs typeface="Segoe UI" pitchFamily="34" charset="0"/>
              </a:defRPr>
            </a:lvl2pPr>
            <a:lvl3pPr marL="1143000" indent="-228600" algn="l" rtl="0" eaLnBrk="1" fontAlgn="base" hangingPunct="1">
              <a:spcBef>
                <a:spcPct val="20000"/>
              </a:spcBef>
              <a:spcAft>
                <a:spcPct val="0"/>
              </a:spcAft>
              <a:buClr>
                <a:schemeClr val="tx1"/>
              </a:buClr>
              <a:buChar char="•"/>
              <a:defRPr sz="2400">
                <a:solidFill>
                  <a:schemeClr val="tx1"/>
                </a:solidFill>
                <a:latin typeface="Segoe UI" pitchFamily="34" charset="0"/>
                <a:ea typeface="Segoe UI" pitchFamily="34" charset="0"/>
                <a:cs typeface="Segoe UI" pitchFamily="34" charset="0"/>
              </a:defRPr>
            </a:lvl3pPr>
            <a:lvl4pPr marL="1600200" indent="-228600" algn="l" rtl="0" eaLnBrk="1" fontAlgn="base" hangingPunct="1">
              <a:spcBef>
                <a:spcPct val="20000"/>
              </a:spcBef>
              <a:spcAft>
                <a:spcPct val="0"/>
              </a:spcAft>
              <a:buChar char="–"/>
              <a:defRPr sz="2000">
                <a:solidFill>
                  <a:schemeClr val="tx1"/>
                </a:solidFill>
                <a:latin typeface="Segoe UI" pitchFamily="34" charset="0"/>
                <a:ea typeface="Segoe UI" pitchFamily="34" charset="0"/>
                <a:cs typeface="Segoe UI" pitchFamily="34" charset="0"/>
              </a:defRPr>
            </a:lvl4pPr>
            <a:lvl5pPr marL="2057400" indent="-228600" algn="l" rtl="0" eaLnBrk="1" fontAlgn="base" hangingPunct="1">
              <a:spcBef>
                <a:spcPct val="20000"/>
              </a:spcBef>
              <a:spcAft>
                <a:spcPct val="0"/>
              </a:spcAft>
              <a:buChar char="»"/>
              <a:defRPr sz="2000">
                <a:solidFill>
                  <a:schemeClr val="tx1"/>
                </a:solidFill>
                <a:latin typeface="Segoe UI" pitchFamily="34" charset="0"/>
                <a:ea typeface="Segoe UI" pitchFamily="34" charset="0"/>
                <a:cs typeface="Segoe UI" pitchFamily="34" charset="0"/>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defRPr/>
            </a:pPr>
            <a:r>
              <a:rPr lang="vi-VN" kern="0" smtClean="0">
                <a:solidFill>
                  <a:srgbClr val="002060"/>
                </a:solidFill>
                <a:latin typeface="Cambria" panose="02040503050406030204" pitchFamily="18" charset="0"/>
              </a:rPr>
              <a:t>Khái niệm</a:t>
            </a:r>
            <a:r>
              <a:rPr lang="fr-FR" kern="0">
                <a:solidFill>
                  <a:srgbClr val="002060"/>
                </a:solidFill>
                <a:latin typeface="Cambria" panose="02040503050406030204" pitchFamily="18" charset="0"/>
              </a:rPr>
              <a:t>Applications là gì?</a:t>
            </a:r>
          </a:p>
          <a:p>
            <a:pPr>
              <a:defRPr/>
            </a:pPr>
            <a:r>
              <a:rPr lang="fr-FR" kern="0">
                <a:solidFill>
                  <a:srgbClr val="002060"/>
                </a:solidFill>
                <a:latin typeface="Cambria" panose="02040503050406030204" pitchFamily="18" charset="0"/>
              </a:rPr>
              <a:t>Activities là gì</a:t>
            </a:r>
            <a:r>
              <a:rPr lang="fr-FR" kern="0" smtClean="0">
                <a:solidFill>
                  <a:srgbClr val="002060"/>
                </a:solidFill>
                <a:latin typeface="Cambria" panose="02040503050406030204" pitchFamily="18" charset="0"/>
              </a:rPr>
              <a:t>?</a:t>
            </a:r>
          </a:p>
          <a:p>
            <a:pPr>
              <a:defRPr/>
            </a:pPr>
            <a:r>
              <a:rPr lang="fr-FR" kern="0">
                <a:solidFill>
                  <a:srgbClr val="002060"/>
                </a:solidFill>
                <a:latin typeface="Cambria" panose="02040503050406030204" pitchFamily="18" charset="0"/>
              </a:rPr>
              <a:t>Activity Stack là gì</a:t>
            </a:r>
            <a:r>
              <a:rPr lang="fr-FR" kern="0" smtClean="0">
                <a:solidFill>
                  <a:srgbClr val="002060"/>
                </a:solidFill>
                <a:latin typeface="Cambria" panose="02040503050406030204" pitchFamily="18" charset="0"/>
              </a:rPr>
              <a:t>?</a:t>
            </a:r>
            <a:endParaRPr lang="fr-FR" kern="0">
              <a:solidFill>
                <a:srgbClr val="002060"/>
              </a:solidFill>
              <a:latin typeface="Cambria" panose="02040503050406030204" pitchFamily="18" charset="0"/>
            </a:endParaRPr>
          </a:p>
          <a:p>
            <a:pPr lvl="0">
              <a:defRPr/>
            </a:pPr>
            <a:r>
              <a:rPr lang="vi-VN" kern="0" smtClean="0">
                <a:solidFill>
                  <a:srgbClr val="002060"/>
                </a:solidFill>
                <a:latin typeface="Cambria" panose="02040503050406030204" pitchFamily="18" charset="0"/>
              </a:rPr>
              <a:t> </a:t>
            </a:r>
            <a:r>
              <a:rPr lang="vi-VN" kern="0">
                <a:solidFill>
                  <a:srgbClr val="002060"/>
                </a:solidFill>
                <a:latin typeface="Cambria" panose="02040503050406030204" pitchFamily="18" charset="0"/>
              </a:rPr>
              <a:t>Intent</a:t>
            </a:r>
          </a:p>
          <a:p>
            <a:pPr lvl="0">
              <a:defRPr/>
            </a:pPr>
            <a:r>
              <a:rPr lang="vi-VN" kern="0" smtClean="0">
                <a:solidFill>
                  <a:srgbClr val="002060"/>
                </a:solidFill>
                <a:latin typeface="Cambria" panose="02040503050406030204" pitchFamily="18" charset="0"/>
              </a:rPr>
              <a:t>Các </a:t>
            </a:r>
            <a:r>
              <a:rPr lang="vi-VN" kern="0">
                <a:solidFill>
                  <a:srgbClr val="002060"/>
                </a:solidFill>
                <a:latin typeface="Cambria" panose="02040503050406030204" pitchFamily="18" charset="0"/>
              </a:rPr>
              <a:t>công dụng chính của Intent: Khởi động Activity, Khởi động Service,Chuyển thông điệp tới Broadcast Reiceiver</a:t>
            </a:r>
          </a:p>
          <a:p>
            <a:pPr lvl="0">
              <a:defRPr/>
            </a:pPr>
            <a:r>
              <a:rPr lang="vi-VN" kern="0" smtClean="0">
                <a:solidFill>
                  <a:srgbClr val="002060"/>
                </a:solidFill>
                <a:latin typeface="Cambria" panose="02040503050406030204" pitchFamily="18" charset="0"/>
              </a:rPr>
              <a:t>Các </a:t>
            </a:r>
            <a:r>
              <a:rPr lang="vi-VN" kern="0">
                <a:solidFill>
                  <a:srgbClr val="002060"/>
                </a:solidFill>
                <a:latin typeface="Cambria" panose="02040503050406030204" pitchFamily="18" charset="0"/>
              </a:rPr>
              <a:t>loại Intent: </a:t>
            </a:r>
            <a:r>
              <a:rPr lang="vi-VN" kern="0">
                <a:solidFill>
                  <a:srgbClr val="FF0000"/>
                </a:solidFill>
                <a:latin typeface="Cambria" panose="02040503050406030204" pitchFamily="18" charset="0"/>
              </a:rPr>
              <a:t>Implicit Intent</a:t>
            </a:r>
            <a:r>
              <a:rPr lang="vi-VN" kern="0">
                <a:solidFill>
                  <a:srgbClr val="002060"/>
                </a:solidFill>
                <a:latin typeface="Cambria" panose="02040503050406030204" pitchFamily="18" charset="0"/>
              </a:rPr>
              <a:t>, Explicit Intent</a:t>
            </a:r>
            <a:endParaRPr lang="en-US" sz="7200" b="1" kern="0" dirty="0">
              <a:solidFill>
                <a:srgbClr val="002060"/>
              </a:solidFill>
              <a:latin typeface="Cambria" panose="02040503050406030204" pitchFamily="18" charset="0"/>
            </a:endParaRPr>
          </a:p>
        </p:txBody>
      </p:sp>
    </p:spTree>
    <p:extLst>
      <p:ext uri="{BB962C8B-B14F-4D97-AF65-F5344CB8AC3E}">
        <p14:creationId xmlns:p14="http://schemas.microsoft.com/office/powerpoint/2010/main" val="31622488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0">
                <a:defRPr/>
              </a:pPr>
              <a:r>
                <a:rPr lang="fr-FR" sz="2400" b="1" kern="0" smtClean="0">
                  <a:solidFill>
                    <a:srgbClr val="002060"/>
                  </a:solidFill>
                  <a:latin typeface="Cambria" panose="02040503050406030204" pitchFamily="18" charset="0"/>
                </a:rPr>
                <a:t>1) Applications </a:t>
              </a:r>
              <a:r>
                <a:rPr lang="fr-FR" sz="2400" b="1" kern="0">
                  <a:solidFill>
                    <a:srgbClr val="002060"/>
                  </a:solidFill>
                  <a:latin typeface="Cambria" panose="02040503050406030204" pitchFamily="18" charset="0"/>
                </a:rPr>
                <a:t>là gì?</a:t>
              </a: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Rectangle 8"/>
          <p:cNvSpPr/>
          <p:nvPr/>
        </p:nvSpPr>
        <p:spPr>
          <a:xfrm>
            <a:off x="512022" y="1295400"/>
            <a:ext cx="8129690" cy="2308324"/>
          </a:xfrm>
          <a:prstGeom prst="rect">
            <a:avLst/>
          </a:prstGeom>
        </p:spPr>
        <p:txBody>
          <a:bodyPr wrap="square">
            <a:spAutoFit/>
          </a:bodyPr>
          <a:lstStyle/>
          <a:p>
            <a:pPr algn="just"/>
            <a:r>
              <a:rPr lang="vi-VN" sz="2400">
                <a:latin typeface="Cambria" panose="02040503050406030204" pitchFamily="18" charset="0"/>
              </a:rPr>
              <a:t>– </a:t>
            </a:r>
            <a:r>
              <a:rPr lang="fr-FR" sz="2400" b="1" kern="0">
                <a:solidFill>
                  <a:srgbClr val="002060"/>
                </a:solidFill>
                <a:latin typeface="Cambria" panose="02040503050406030204" pitchFamily="18" charset="0"/>
              </a:rPr>
              <a:t>Applications </a:t>
            </a:r>
            <a:r>
              <a:rPr lang="fr-FR" sz="2400" b="1" kern="0" smtClean="0">
                <a:solidFill>
                  <a:srgbClr val="002060"/>
                </a:solidFill>
                <a:latin typeface="Cambria" panose="02040503050406030204" pitchFamily="18" charset="0"/>
              </a:rPr>
              <a:t>:</a:t>
            </a:r>
            <a:r>
              <a:rPr lang="vi-VN" sz="2400" smtClean="0">
                <a:latin typeface="Cambria" panose="02040503050406030204" pitchFamily="18" charset="0"/>
              </a:rPr>
              <a:t>Bạn </a:t>
            </a:r>
            <a:r>
              <a:rPr lang="vi-VN" sz="2400">
                <a:latin typeface="Cambria" panose="02040503050406030204" pitchFamily="18" charset="0"/>
              </a:rPr>
              <a:t>hiểu nôm na như sau: Mỗi một Android Project khi bạn biên dịch thành công thì sẽ được đóng gói thành tập tin </a:t>
            </a:r>
            <a:r>
              <a:rPr lang="vi-VN" sz="2400" b="1">
                <a:solidFill>
                  <a:srgbClr val="FF0000"/>
                </a:solidFill>
                <a:latin typeface="Cambria" panose="02040503050406030204" pitchFamily="18" charset="0"/>
              </a:rPr>
              <a:t>.apk</a:t>
            </a:r>
            <a:r>
              <a:rPr lang="vi-VN" sz="2400">
                <a:latin typeface="Cambria" panose="02040503050406030204" pitchFamily="18" charset="0"/>
              </a:rPr>
              <a:t>, tập tin</a:t>
            </a:r>
            <a:r>
              <a:rPr lang="vi-VN" sz="2400" b="1">
                <a:solidFill>
                  <a:srgbClr val="FF0000"/>
                </a:solidFill>
                <a:latin typeface="Cambria" panose="02040503050406030204" pitchFamily="18" charset="0"/>
              </a:rPr>
              <a:t> .apk</a:t>
            </a:r>
            <a:r>
              <a:rPr lang="vi-VN" sz="2400" b="1">
                <a:latin typeface="Cambria" panose="02040503050406030204" pitchFamily="18" charset="0"/>
              </a:rPr>
              <a:t> </a:t>
            </a:r>
            <a:r>
              <a:rPr lang="vi-VN" sz="2400">
                <a:latin typeface="Cambria" panose="02040503050406030204" pitchFamily="18" charset="0"/>
              </a:rPr>
              <a:t>được gọi là một Application (Ứng dụng cụ thể nào đó – Ví dụ như ứng dụng chống tin nhắn rác, ứng dụng tìm đường đi ngắn nhất, ứng dụng đăng ký học phần bằng sms …. )</a:t>
            </a:r>
            <a:endParaRPr lang="en-US" sz="2400">
              <a:latin typeface="Cambria" panose="02040503050406030204" pitchFamily="18" charset="0"/>
            </a:endParaRPr>
          </a:p>
        </p:txBody>
      </p:sp>
    </p:spTree>
    <p:extLst>
      <p:ext uri="{BB962C8B-B14F-4D97-AF65-F5344CB8AC3E}">
        <p14:creationId xmlns:p14="http://schemas.microsoft.com/office/powerpoint/2010/main" val="283114598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0">
                <a:defRPr/>
              </a:pPr>
              <a:r>
                <a:rPr lang="fr-FR" sz="2400" b="1" kern="0" smtClean="0">
                  <a:solidFill>
                    <a:srgbClr val="002060"/>
                  </a:solidFill>
                  <a:latin typeface="Cambria" panose="02040503050406030204" pitchFamily="18" charset="0"/>
                </a:rPr>
                <a:t>2) Activities </a:t>
              </a:r>
              <a:r>
                <a:rPr lang="fr-FR" sz="2400" b="1" kern="0">
                  <a:solidFill>
                    <a:srgbClr val="002060"/>
                  </a:solidFill>
                  <a:latin typeface="Cambria" panose="02040503050406030204" pitchFamily="18" charset="0"/>
                </a:rPr>
                <a:t>là gì?</a:t>
              </a: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Rectangle 8"/>
          <p:cNvSpPr/>
          <p:nvPr/>
        </p:nvSpPr>
        <p:spPr>
          <a:xfrm>
            <a:off x="272321" y="1208212"/>
            <a:ext cx="8590068" cy="3416320"/>
          </a:xfrm>
          <a:prstGeom prst="rect">
            <a:avLst/>
          </a:prstGeom>
        </p:spPr>
        <p:txBody>
          <a:bodyPr wrap="square">
            <a:spAutoFit/>
          </a:bodyPr>
          <a:lstStyle/>
          <a:p>
            <a:pPr algn="just"/>
            <a:r>
              <a:rPr lang="vi-VN" sz="2400">
                <a:latin typeface="Cambria" panose="02040503050406030204" pitchFamily="18" charset="0"/>
              </a:rPr>
              <a:t>– Thông thường trong một ứng dụng (Application) sẽ có một hoặc nhiều Activity (bạn hiểu đại khái là các màn hình tương tác giống như Form trong .Net).</a:t>
            </a:r>
          </a:p>
          <a:p>
            <a:pPr algn="just"/>
            <a:r>
              <a:rPr lang="vi-VN" sz="2400">
                <a:latin typeface="Cambria" panose="02040503050406030204" pitchFamily="18" charset="0"/>
              </a:rPr>
              <a:t>– Mỗi một Activity này sẽ có một vòng đời riêng độc lập hoàn toàn với các Activity khác, bạn sẽ hiểu rõ hơn về vòng đời trong phần Life Cycle States. Việc hiểu rõ vòng đời của Activity là rất quan trọng trong việc xử lý thông tin.</a:t>
            </a:r>
          </a:p>
          <a:p>
            <a:pPr algn="just"/>
            <a:r>
              <a:rPr lang="vi-VN" sz="2400">
                <a:latin typeface="Cambria" panose="02040503050406030204" pitchFamily="18" charset="0"/>
              </a:rPr>
              <a:t>– Mỗi một Activity muốn được triệu gọi trong ứng dụng thì bắt buộc nó phải được khai báo trong Manifest</a:t>
            </a:r>
          </a:p>
        </p:txBody>
      </p:sp>
    </p:spTree>
    <p:extLst>
      <p:ext uri="{BB962C8B-B14F-4D97-AF65-F5344CB8AC3E}">
        <p14:creationId xmlns:p14="http://schemas.microsoft.com/office/powerpoint/2010/main" val="37898887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0">
                <a:defRPr/>
              </a:pPr>
              <a:r>
                <a:rPr lang="fr-FR" sz="2400" b="1" kern="0" smtClean="0">
                  <a:solidFill>
                    <a:srgbClr val="002060"/>
                  </a:solidFill>
                  <a:latin typeface="Cambria" panose="02040503050406030204" pitchFamily="18" charset="0"/>
                </a:rPr>
                <a:t>3) Activity </a:t>
              </a:r>
              <a:r>
                <a:rPr lang="fr-FR" sz="2400" b="1" kern="0">
                  <a:solidFill>
                    <a:srgbClr val="002060"/>
                  </a:solidFill>
                  <a:latin typeface="Cambria" panose="02040503050406030204" pitchFamily="18" charset="0"/>
                </a:rPr>
                <a:t>Stack là gì?</a:t>
              </a: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8" name="Rectangle 7"/>
          <p:cNvSpPr/>
          <p:nvPr/>
        </p:nvSpPr>
        <p:spPr>
          <a:xfrm>
            <a:off x="505776" y="1295400"/>
            <a:ext cx="7952424" cy="4524315"/>
          </a:xfrm>
          <a:prstGeom prst="rect">
            <a:avLst/>
          </a:prstGeom>
        </p:spPr>
        <p:txBody>
          <a:bodyPr wrap="square">
            <a:spAutoFit/>
          </a:bodyPr>
          <a:lstStyle/>
          <a:p>
            <a:pPr algn="just"/>
            <a:r>
              <a:rPr lang="vi-VN" sz="2400">
                <a:latin typeface="Cambria" panose="02040503050406030204" pitchFamily="18" charset="0"/>
              </a:rPr>
              <a:t>a) Mở Activity mới lên làm che khuất toàn bộ Activity cũ (không nhìn thấy Activity cũ): sảy ra sự kiện </a:t>
            </a:r>
            <a:r>
              <a:rPr lang="vi-VN" sz="2400" b="1">
                <a:solidFill>
                  <a:srgbClr val="FF0000"/>
                </a:solidFill>
                <a:latin typeface="Cambria" panose="02040503050406030204" pitchFamily="18" charset="0"/>
              </a:rPr>
              <a:t>onPause</a:t>
            </a:r>
            <a:r>
              <a:rPr lang="vi-VN" sz="2400">
                <a:solidFill>
                  <a:srgbClr val="FF0000"/>
                </a:solidFill>
                <a:latin typeface="Cambria" panose="02040503050406030204" pitchFamily="18" charset="0"/>
              </a:rPr>
              <a:t> </a:t>
            </a:r>
            <a:r>
              <a:rPr lang="vi-VN" sz="2400">
                <a:latin typeface="Cambria" panose="02040503050406030204" pitchFamily="18" charset="0"/>
              </a:rPr>
              <a:t>rồi </a:t>
            </a:r>
            <a:r>
              <a:rPr lang="vi-VN" sz="2400" b="1">
                <a:solidFill>
                  <a:srgbClr val="FF0000"/>
                </a:solidFill>
                <a:latin typeface="Cambria" panose="02040503050406030204" pitchFamily="18" charset="0"/>
              </a:rPr>
              <a:t>onStop</a:t>
            </a:r>
            <a:r>
              <a:rPr lang="vi-VN" sz="2400">
                <a:solidFill>
                  <a:srgbClr val="FF0000"/>
                </a:solidFill>
                <a:latin typeface="Cambria" panose="02040503050406030204" pitchFamily="18" charset="0"/>
              </a:rPr>
              <a:t> </a:t>
            </a:r>
            <a:r>
              <a:rPr lang="vi-VN" sz="2400">
                <a:latin typeface="Cambria" panose="02040503050406030204" pitchFamily="18" charset="0"/>
              </a:rPr>
              <a:t>đối với Activity cũ</a:t>
            </a:r>
          </a:p>
          <a:p>
            <a:pPr algn="just"/>
            <a:r>
              <a:rPr lang="vi-VN" sz="2400">
                <a:latin typeface="Cambria" panose="02040503050406030204" pitchFamily="18" charset="0"/>
              </a:rPr>
              <a:t>b) Mở Activity mới lên làm che khuất một phần Activity cũ (vẫn nhìn thấy Activity cũ): Sảy ra sự kiện </a:t>
            </a:r>
            <a:r>
              <a:rPr lang="vi-VN" sz="2400" b="1">
                <a:solidFill>
                  <a:srgbClr val="FF0000"/>
                </a:solidFill>
                <a:latin typeface="Cambria" panose="02040503050406030204" pitchFamily="18" charset="0"/>
              </a:rPr>
              <a:t>onPause </a:t>
            </a:r>
            <a:r>
              <a:rPr lang="vi-VN" sz="2400">
                <a:latin typeface="Cambria" panose="02040503050406030204" pitchFamily="18" charset="0"/>
              </a:rPr>
              <a:t>với Activity cũ.</a:t>
            </a:r>
          </a:p>
          <a:p>
            <a:pPr algn="just"/>
            <a:r>
              <a:rPr lang="vi-VN" sz="2400">
                <a:latin typeface="Cambria" panose="02040503050406030204" pitchFamily="18" charset="0"/>
              </a:rPr>
              <a:t>– Khi quay trở về Activity cũ thì sau khi thực hiện xong các hàm cần thiết, chắc chắn nó phải gọi hàm </a:t>
            </a:r>
            <a:r>
              <a:rPr lang="vi-VN" sz="2400" b="1">
                <a:solidFill>
                  <a:srgbClr val="FF0000"/>
                </a:solidFill>
                <a:latin typeface="Cambria" panose="02040503050406030204" pitchFamily="18" charset="0"/>
              </a:rPr>
              <a:t>onResume</a:t>
            </a:r>
            <a:r>
              <a:rPr lang="vi-VN" sz="2400">
                <a:solidFill>
                  <a:srgbClr val="FF0000"/>
                </a:solidFill>
                <a:latin typeface="Cambria" panose="02040503050406030204" pitchFamily="18" charset="0"/>
              </a:rPr>
              <a:t> </a:t>
            </a:r>
            <a:r>
              <a:rPr lang="vi-VN" sz="2400">
                <a:latin typeface="Cambria" panose="02040503050406030204" pitchFamily="18" charset="0"/>
              </a:rPr>
              <a:t>để phục hồi lại trạng thái ứng dụng</a:t>
            </a:r>
          </a:p>
          <a:p>
            <a:pPr algn="just"/>
            <a:r>
              <a:rPr lang="vi-VN" sz="2400">
                <a:latin typeface="Cambria" panose="02040503050406030204" pitchFamily="18" charset="0"/>
              </a:rPr>
              <a:t>– Như vậy ta thường lưu lại trạng thái của ứng dụng trong sự kiện </a:t>
            </a:r>
            <a:r>
              <a:rPr lang="vi-VN" sz="2400" b="1">
                <a:solidFill>
                  <a:srgbClr val="FF0000"/>
                </a:solidFill>
                <a:latin typeface="Cambria" panose="02040503050406030204" pitchFamily="18" charset="0"/>
              </a:rPr>
              <a:t>onPause</a:t>
            </a:r>
            <a:r>
              <a:rPr lang="vi-VN" sz="2400">
                <a:solidFill>
                  <a:srgbClr val="FF0000"/>
                </a:solidFill>
                <a:latin typeface="Cambria" panose="02040503050406030204" pitchFamily="18" charset="0"/>
              </a:rPr>
              <a:t> </a:t>
            </a:r>
            <a:r>
              <a:rPr lang="vi-VN" sz="2400">
                <a:latin typeface="Cambria" panose="02040503050406030204" pitchFamily="18" charset="0"/>
              </a:rPr>
              <a:t>và đọc lại trạng thái ứng dụng trong sự kiện </a:t>
            </a:r>
            <a:r>
              <a:rPr lang="vi-VN" sz="2400" b="1">
                <a:solidFill>
                  <a:srgbClr val="FF0000"/>
                </a:solidFill>
                <a:latin typeface="Cambria" panose="02040503050406030204" pitchFamily="18" charset="0"/>
              </a:rPr>
              <a:t>onResume</a:t>
            </a:r>
            <a:endParaRPr lang="vi-VN" sz="2400">
              <a:latin typeface="Cambria" panose="02040503050406030204" pitchFamily="18" charset="0"/>
            </a:endParaRPr>
          </a:p>
        </p:txBody>
      </p:sp>
    </p:spTree>
    <p:extLst>
      <p:ext uri="{BB962C8B-B14F-4D97-AF65-F5344CB8AC3E}">
        <p14:creationId xmlns:p14="http://schemas.microsoft.com/office/powerpoint/2010/main" val="20037753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638800" cy="508000"/>
            <a:chOff x="789624" y="1191463"/>
            <a:chExt cx="5638800" cy="508000"/>
          </a:xfrm>
        </p:grpSpPr>
        <p:sp>
          <p:nvSpPr>
            <p:cNvPr id="3" name="AutoShape 52"/>
            <p:cNvSpPr>
              <a:spLocks noChangeArrowheads="1"/>
            </p:cNvSpPr>
            <p:nvPr/>
          </p:nvSpPr>
          <p:spPr bwMode="gray">
            <a:xfrm>
              <a:off x="990600" y="1191463"/>
              <a:ext cx="54378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0">
                <a:defRPr/>
              </a:pPr>
              <a:r>
                <a:rPr lang="vi-VN" sz="2400" b="1" kern="0">
                  <a:solidFill>
                    <a:srgbClr val="002060"/>
                  </a:solidFill>
                  <a:latin typeface="Cambria" panose="02040503050406030204" pitchFamily="18" charset="0"/>
                </a:rPr>
                <a:t>Cách mở một Activity như thế nào</a:t>
              </a: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Rectangle 9"/>
          <p:cNvSpPr/>
          <p:nvPr/>
        </p:nvSpPr>
        <p:spPr>
          <a:xfrm>
            <a:off x="381000" y="4653408"/>
            <a:ext cx="8763000" cy="830997"/>
          </a:xfrm>
          <a:prstGeom prst="rect">
            <a:avLst/>
          </a:prstGeom>
        </p:spPr>
        <p:txBody>
          <a:bodyPr wrap="square">
            <a:spAutoFit/>
          </a:bodyPr>
          <a:lstStyle/>
          <a:p>
            <a:r>
              <a:rPr lang="en-US" sz="2400">
                <a:latin typeface="Cambria" panose="02040503050406030204" pitchFamily="18" charset="0"/>
              </a:rPr>
              <a:t>Intent intent = </a:t>
            </a:r>
            <a:r>
              <a:rPr lang="en-US" sz="2400">
                <a:solidFill>
                  <a:srgbClr val="FF0000"/>
                </a:solidFill>
                <a:latin typeface="Cambria" panose="02040503050406030204" pitchFamily="18" charset="0"/>
              </a:rPr>
              <a:t>new </a:t>
            </a:r>
            <a:r>
              <a:rPr lang="en-US" sz="2400">
                <a:latin typeface="Cambria" panose="02040503050406030204" pitchFamily="18" charset="0"/>
              </a:rPr>
              <a:t>Intent(</a:t>
            </a:r>
            <a:r>
              <a:rPr lang="en-US" sz="2400">
                <a:solidFill>
                  <a:srgbClr val="002060"/>
                </a:solidFill>
                <a:latin typeface="Cambria" panose="02040503050406030204" pitchFamily="18" charset="0"/>
              </a:rPr>
              <a:t>MainActivty</a:t>
            </a:r>
            <a:r>
              <a:rPr lang="en-US" sz="2400">
                <a:latin typeface="Cambria" panose="02040503050406030204" pitchFamily="18" charset="0"/>
              </a:rPr>
              <a:t>.this, </a:t>
            </a:r>
            <a:r>
              <a:rPr lang="en-US" sz="2400">
                <a:solidFill>
                  <a:srgbClr val="002060"/>
                </a:solidFill>
                <a:latin typeface="Cambria" panose="02040503050406030204" pitchFamily="18" charset="0"/>
              </a:rPr>
              <a:t>SecondActivity</a:t>
            </a:r>
            <a:r>
              <a:rPr lang="en-US" sz="2400">
                <a:latin typeface="Cambria" panose="02040503050406030204" pitchFamily="18" charset="0"/>
              </a:rPr>
              <a:t>.class);</a:t>
            </a:r>
          </a:p>
          <a:p>
            <a:r>
              <a:rPr lang="en-US" sz="2400">
                <a:latin typeface="Cambria" panose="02040503050406030204" pitchFamily="18" charset="0"/>
              </a:rPr>
              <a:t>startActivity(intent);</a:t>
            </a:r>
          </a:p>
        </p:txBody>
      </p:sp>
      <p:pic>
        <p:nvPicPr>
          <p:cNvPr id="9" name="Picture 2" descr="24_intent_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655191"/>
            <a:ext cx="5838825" cy="2409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55158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0">
                <a:defRPr/>
              </a:pPr>
              <a:r>
                <a:rPr lang="vi-VN" sz="2400" b="1" kern="0">
                  <a:solidFill>
                    <a:srgbClr val="002060"/>
                  </a:solidFill>
                  <a:latin typeface="Cambria" panose="02040503050406030204" pitchFamily="18" charset="0"/>
                </a:rPr>
                <a:t>Khái niệm Intent</a:t>
              </a: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Rectangle 8"/>
          <p:cNvSpPr/>
          <p:nvPr/>
        </p:nvSpPr>
        <p:spPr>
          <a:xfrm>
            <a:off x="357989" y="1170737"/>
            <a:ext cx="8194765" cy="4950201"/>
          </a:xfrm>
          <a:prstGeom prst="rect">
            <a:avLst/>
          </a:prstGeom>
        </p:spPr>
        <p:txBody>
          <a:bodyPr wrap="square">
            <a:spAutoFit/>
          </a:bodyPr>
          <a:lstStyle/>
          <a:p>
            <a:pPr marL="342900" lvl="0" indent="-342900" fontAlgn="base">
              <a:spcBef>
                <a:spcPct val="125000"/>
              </a:spcBef>
              <a:spcAft>
                <a:spcPct val="0"/>
              </a:spcAft>
              <a:buClr>
                <a:srgbClr val="330066"/>
              </a:buClr>
              <a:buSzPct val="90000"/>
              <a:buFont typeface="Wingdings" pitchFamily="2" charset="2"/>
              <a:buChar char="q"/>
            </a:pPr>
            <a:r>
              <a:rPr lang="en-US" altLang="en-US" sz="2500" b="1" kern="0">
                <a:solidFill>
                  <a:srgbClr val="333399"/>
                </a:solidFill>
                <a:latin typeface="Cambria" panose="02040503050406030204" pitchFamily="18" charset="0"/>
                <a:ea typeface="MS PGothic" panose="020B0600070205080204" pitchFamily="34" charset="-128"/>
              </a:rPr>
              <a:t>Intent được sử dụng để truyền tải thông điệp, yêu cầu một hành động xử lý từ thành phần được gọi.</a:t>
            </a:r>
          </a:p>
          <a:p>
            <a:pPr marL="342900" lvl="0" indent="-342900" fontAlgn="base">
              <a:lnSpc>
                <a:spcPct val="125000"/>
              </a:lnSpc>
              <a:spcBef>
                <a:spcPct val="125000"/>
              </a:spcBef>
              <a:spcAft>
                <a:spcPct val="0"/>
              </a:spcAft>
              <a:buClr>
                <a:srgbClr val="330066"/>
              </a:buClr>
              <a:buSzPct val="90000"/>
              <a:buFont typeface="Wingdings" pitchFamily="2" charset="2"/>
              <a:buChar char="q"/>
            </a:pPr>
            <a:r>
              <a:rPr lang="en-US" altLang="en-US" sz="2500" b="1" kern="0">
                <a:solidFill>
                  <a:srgbClr val="333399"/>
                </a:solidFill>
                <a:latin typeface="Cambria" panose="02040503050406030204" pitchFamily="18" charset="0"/>
                <a:ea typeface="MS PGothic" panose="020B0600070205080204" pitchFamily="34" charset="-128"/>
              </a:rPr>
              <a:t>Intent được sử dụng trong ba trường hợp chính:</a:t>
            </a:r>
          </a:p>
          <a:p>
            <a:pPr marL="692150" lvl="1" indent="-234950" fontAlgn="base">
              <a:lnSpc>
                <a:spcPct val="125000"/>
              </a:lnSpc>
              <a:spcBef>
                <a:spcPct val="25000"/>
              </a:spcBef>
              <a:spcAft>
                <a:spcPct val="0"/>
              </a:spcAft>
              <a:buClr>
                <a:srgbClr val="333399"/>
              </a:buClr>
              <a:buFont typeface="Times New Roman" panose="02020603050405020304" pitchFamily="18" charset="0"/>
              <a:buChar char="●"/>
            </a:pPr>
            <a:r>
              <a:rPr lang="en-US" altLang="en-US" sz="2500" kern="0">
                <a:solidFill>
                  <a:srgbClr val="333399"/>
                </a:solidFill>
                <a:latin typeface="Cambria" panose="02040503050406030204" pitchFamily="18" charset="0"/>
                <a:ea typeface="MS PGothic" panose="020B0600070205080204" pitchFamily="34" charset="-128"/>
              </a:rPr>
              <a:t>Khởi động </a:t>
            </a:r>
            <a:r>
              <a:rPr lang="en-US" altLang="en-US" sz="2500" kern="0">
                <a:solidFill>
                  <a:srgbClr val="3366FF"/>
                </a:solidFill>
                <a:latin typeface="Cambria" panose="02040503050406030204" pitchFamily="18" charset="0"/>
                <a:ea typeface="MS PGothic" panose="020B0600070205080204" pitchFamily="34" charset="-128"/>
              </a:rPr>
              <a:t>Activity</a:t>
            </a:r>
            <a:r>
              <a:rPr lang="en-US" altLang="en-US" sz="2500" kern="0">
                <a:solidFill>
                  <a:srgbClr val="333399"/>
                </a:solidFill>
                <a:latin typeface="Cambria" panose="02040503050406030204" pitchFamily="18" charset="0"/>
                <a:ea typeface="MS PGothic" panose="020B0600070205080204" pitchFamily="34" charset="-128"/>
              </a:rPr>
              <a:t> thông qua phương thức </a:t>
            </a:r>
            <a:r>
              <a:rPr lang="en-US" altLang="en-US" sz="2500" kern="0">
                <a:solidFill>
                  <a:srgbClr val="3366FF"/>
                </a:solidFill>
                <a:latin typeface="Cambria" panose="02040503050406030204" pitchFamily="18" charset="0"/>
                <a:ea typeface="MS PGothic" panose="020B0600070205080204" pitchFamily="34" charset="-128"/>
              </a:rPr>
              <a:t>startActivity</a:t>
            </a:r>
            <a:r>
              <a:rPr lang="en-US" altLang="en-US" sz="2500" kern="0">
                <a:solidFill>
                  <a:srgbClr val="333399"/>
                </a:solidFill>
                <a:latin typeface="Cambria" panose="02040503050406030204" pitchFamily="18" charset="0"/>
                <a:ea typeface="MS PGothic" panose="020B0600070205080204" pitchFamily="34" charset="-128"/>
              </a:rPr>
              <a:t>.</a:t>
            </a:r>
          </a:p>
          <a:p>
            <a:pPr marL="692150" lvl="1" indent="-234950" fontAlgn="base">
              <a:lnSpc>
                <a:spcPct val="125000"/>
              </a:lnSpc>
              <a:spcBef>
                <a:spcPct val="25000"/>
              </a:spcBef>
              <a:spcAft>
                <a:spcPct val="0"/>
              </a:spcAft>
              <a:buClr>
                <a:srgbClr val="333399"/>
              </a:buClr>
              <a:buFont typeface="Times New Roman" panose="02020603050405020304" pitchFamily="18" charset="0"/>
              <a:buChar char="●"/>
            </a:pPr>
            <a:r>
              <a:rPr lang="en-US" altLang="en-US" sz="2500" kern="0">
                <a:solidFill>
                  <a:srgbClr val="333399"/>
                </a:solidFill>
                <a:latin typeface="Cambria" panose="02040503050406030204" pitchFamily="18" charset="0"/>
                <a:ea typeface="MS PGothic" panose="020B0600070205080204" pitchFamily="34" charset="-128"/>
              </a:rPr>
              <a:t>Khởi động </a:t>
            </a:r>
            <a:r>
              <a:rPr lang="en-US" altLang="en-US" sz="2500" kern="0">
                <a:solidFill>
                  <a:srgbClr val="3366FF"/>
                </a:solidFill>
                <a:latin typeface="Cambria" panose="02040503050406030204" pitchFamily="18" charset="0"/>
                <a:ea typeface="MS PGothic" panose="020B0600070205080204" pitchFamily="34" charset="-128"/>
              </a:rPr>
              <a:t>Service</a:t>
            </a:r>
            <a:r>
              <a:rPr lang="en-US" altLang="en-US" sz="2500" kern="0">
                <a:solidFill>
                  <a:srgbClr val="333399"/>
                </a:solidFill>
                <a:latin typeface="Cambria" panose="02040503050406030204" pitchFamily="18" charset="0"/>
                <a:ea typeface="MS PGothic" panose="020B0600070205080204" pitchFamily="34" charset="-128"/>
              </a:rPr>
              <a:t> thông qua phương thức </a:t>
            </a:r>
            <a:r>
              <a:rPr lang="en-US" altLang="en-US" sz="2500" kern="0">
                <a:solidFill>
                  <a:srgbClr val="3366FF"/>
                </a:solidFill>
                <a:latin typeface="Cambria" panose="02040503050406030204" pitchFamily="18" charset="0"/>
                <a:ea typeface="MS PGothic" panose="020B0600070205080204" pitchFamily="34" charset="-128"/>
              </a:rPr>
              <a:t>startService</a:t>
            </a:r>
            <a:r>
              <a:rPr lang="en-US" altLang="en-US" sz="2500" kern="0">
                <a:solidFill>
                  <a:srgbClr val="333399"/>
                </a:solidFill>
                <a:latin typeface="Cambria" panose="02040503050406030204" pitchFamily="18" charset="0"/>
                <a:ea typeface="MS PGothic" panose="020B0600070205080204" pitchFamily="34" charset="-128"/>
              </a:rPr>
              <a:t>.</a:t>
            </a:r>
          </a:p>
          <a:p>
            <a:pPr marL="692150" lvl="1" indent="-234950" fontAlgn="base">
              <a:lnSpc>
                <a:spcPct val="125000"/>
              </a:lnSpc>
              <a:spcBef>
                <a:spcPct val="25000"/>
              </a:spcBef>
              <a:spcAft>
                <a:spcPct val="0"/>
              </a:spcAft>
              <a:buClr>
                <a:srgbClr val="333399"/>
              </a:buClr>
              <a:buFont typeface="Times New Roman" panose="02020603050405020304" pitchFamily="18" charset="0"/>
              <a:buChar char="●"/>
            </a:pPr>
            <a:r>
              <a:rPr lang="en-US" altLang="en-US" sz="2500" kern="0">
                <a:solidFill>
                  <a:srgbClr val="333399"/>
                </a:solidFill>
                <a:latin typeface="Cambria" panose="02040503050406030204" pitchFamily="18" charset="0"/>
                <a:ea typeface="MS PGothic" panose="020B0600070205080204" pitchFamily="34" charset="-128"/>
              </a:rPr>
              <a:t>Chuyển thông điệp đến </a:t>
            </a:r>
            <a:r>
              <a:rPr lang="en-US" altLang="en-US" sz="2500" kern="0">
                <a:solidFill>
                  <a:srgbClr val="3366FF"/>
                </a:solidFill>
                <a:latin typeface="Cambria" panose="02040503050406030204" pitchFamily="18" charset="0"/>
                <a:ea typeface="MS PGothic" panose="020B0600070205080204" pitchFamily="34" charset="-128"/>
              </a:rPr>
              <a:t>BroadcastReceiver</a:t>
            </a:r>
            <a:r>
              <a:rPr lang="en-US" altLang="en-US" sz="2500" kern="0">
                <a:solidFill>
                  <a:srgbClr val="333399"/>
                </a:solidFill>
                <a:latin typeface="Cambria" panose="02040503050406030204" pitchFamily="18" charset="0"/>
                <a:ea typeface="MS PGothic" panose="020B0600070205080204" pitchFamily="34" charset="-128"/>
              </a:rPr>
              <a:t> thông qua phương thức </a:t>
            </a:r>
            <a:r>
              <a:rPr lang="en-US" altLang="en-US" sz="2500" kern="0">
                <a:solidFill>
                  <a:srgbClr val="3366FF"/>
                </a:solidFill>
                <a:latin typeface="Cambria" panose="02040503050406030204" pitchFamily="18" charset="0"/>
                <a:ea typeface="MS PGothic" panose="020B0600070205080204" pitchFamily="34" charset="-128"/>
              </a:rPr>
              <a:t>sendBroadcast</a:t>
            </a:r>
            <a:r>
              <a:rPr lang="en-US" altLang="en-US" sz="2500" kern="0">
                <a:solidFill>
                  <a:srgbClr val="333399"/>
                </a:solidFill>
                <a:latin typeface="Cambria" panose="02040503050406030204" pitchFamily="18" charset="0"/>
                <a:ea typeface="MS PGothic" panose="020B0600070205080204" pitchFamily="34" charset="-128"/>
              </a:rPr>
              <a:t>.</a:t>
            </a:r>
          </a:p>
        </p:txBody>
      </p:sp>
    </p:spTree>
    <p:extLst>
      <p:ext uri="{BB962C8B-B14F-4D97-AF65-F5344CB8AC3E}">
        <p14:creationId xmlns:p14="http://schemas.microsoft.com/office/powerpoint/2010/main" val="33893093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0">
                <a:defRPr/>
              </a:pPr>
              <a:r>
                <a:rPr lang="vi-VN" sz="2400" b="1" kern="0">
                  <a:solidFill>
                    <a:srgbClr val="002060"/>
                  </a:solidFill>
                  <a:latin typeface="Cambria" panose="02040503050406030204" pitchFamily="18" charset="0"/>
                </a:rPr>
                <a:t>Khái niệm Intent</a:t>
              </a: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Rectangle 7"/>
          <p:cNvSpPr txBox="1">
            <a:spLocks noChangeArrowheads="1"/>
          </p:cNvSpPr>
          <p:nvPr/>
        </p:nvSpPr>
        <p:spPr bwMode="auto">
          <a:xfrm>
            <a:off x="515769" y="1165740"/>
            <a:ext cx="7920037"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lvl1pPr marL="342900" indent="-342900" algn="l" rtl="0" eaLnBrk="0" fontAlgn="base" hangingPunct="0">
              <a:lnSpc>
                <a:spcPct val="125000"/>
              </a:lnSpc>
              <a:spcBef>
                <a:spcPct val="125000"/>
              </a:spcBef>
              <a:spcAft>
                <a:spcPct val="0"/>
              </a:spcAft>
              <a:buClr>
                <a:schemeClr val="tx2"/>
              </a:buClr>
              <a:buSzPct val="90000"/>
              <a:buFont typeface="Wingdings" pitchFamily="2" charset="2"/>
              <a:buChar char="q"/>
              <a:defRPr sz="3200" b="1">
                <a:solidFill>
                  <a:srgbClr val="333399"/>
                </a:solidFill>
                <a:latin typeface="+mn-lt"/>
                <a:ea typeface="MS PGothic" panose="020B0600070205080204" pitchFamily="34" charset="-128"/>
                <a:cs typeface="ＭＳ Ｐゴシック" charset="0"/>
              </a:defRPr>
            </a:lvl1pPr>
            <a:lvl2pPr marL="692150" indent="-234950" algn="l" rtl="0" eaLnBrk="0" fontAlgn="base" hangingPunct="0">
              <a:lnSpc>
                <a:spcPct val="125000"/>
              </a:lnSpc>
              <a:spcBef>
                <a:spcPct val="25000"/>
              </a:spcBef>
              <a:spcAft>
                <a:spcPct val="0"/>
              </a:spcAft>
              <a:buClr>
                <a:srgbClr val="333399"/>
              </a:buClr>
              <a:buFont typeface="Times New Roman" panose="02020603050405020304" pitchFamily="18" charset="0"/>
              <a:buChar char="●"/>
              <a:defRPr sz="2800">
                <a:solidFill>
                  <a:srgbClr val="333399"/>
                </a:solidFill>
                <a:latin typeface="+mn-lt"/>
                <a:ea typeface="MS PGothic" panose="020B0600070205080204" pitchFamily="34" charset="-128"/>
              </a:defRPr>
            </a:lvl2pPr>
            <a:lvl3pPr marL="987425" indent="-180975" algn="l" rtl="0" eaLnBrk="0" fontAlgn="base" hangingPunct="0">
              <a:lnSpc>
                <a:spcPct val="125000"/>
              </a:lnSpc>
              <a:spcBef>
                <a:spcPct val="25000"/>
              </a:spcBef>
              <a:spcAft>
                <a:spcPct val="0"/>
              </a:spcAft>
              <a:buClr>
                <a:schemeClr val="accent2"/>
              </a:buClr>
              <a:buFont typeface="Wingdings" panose="05000000000000000000" pitchFamily="2" charset="2"/>
              <a:buChar char="§"/>
              <a:defRPr sz="2400">
                <a:solidFill>
                  <a:srgbClr val="3366FF"/>
                </a:solidFill>
                <a:latin typeface="+mn-lt"/>
                <a:ea typeface="MS PGothic" panose="020B0600070205080204" pitchFamily="34" charset="-128"/>
              </a:defRPr>
            </a:lvl3pPr>
            <a:lvl4pPr marL="1281113" indent="-179388" algn="l" rtl="0" eaLnBrk="0" fontAlgn="base" hangingPunct="0">
              <a:spcBef>
                <a:spcPct val="20000"/>
              </a:spcBef>
              <a:spcAft>
                <a:spcPct val="0"/>
              </a:spcAft>
              <a:buClr>
                <a:schemeClr val="tx2"/>
              </a:buClr>
              <a:buSzPct val="75000"/>
              <a:buFont typeface="Wingdings" panose="05000000000000000000" pitchFamily="2" charset="2"/>
              <a:buChar char="§"/>
              <a:defRPr sz="2000">
                <a:solidFill>
                  <a:schemeClr val="tx1"/>
                </a:solidFill>
                <a:latin typeface="+mn-lt"/>
                <a:ea typeface="MS PGothic" panose="020B0600070205080204" pitchFamily="34" charset="-128"/>
              </a:defRPr>
            </a:lvl4pPr>
            <a:lvl5pPr marL="1598613" indent="-203200" algn="l" rtl="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mn-lt"/>
                <a:ea typeface="MS PGothic" panose="020B0600070205080204" pitchFamily="34" charset="-128"/>
              </a:defRPr>
            </a:lvl5pPr>
            <a:lvl6pPr marL="2055813" indent="-203200"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6pPr>
            <a:lvl7pPr marL="2513013" indent="-203200"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7pPr>
            <a:lvl8pPr marL="2970213" indent="-203200"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8pPr>
            <a:lvl9pPr marL="3427413" indent="-203200"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9pPr>
          </a:lstStyle>
          <a:p>
            <a:pPr marL="342900" marR="0" lvl="0" indent="-342900" algn="l" defTabSz="914400" rtl="0" eaLnBrk="1" fontAlgn="base" latinLnBrk="0" hangingPunct="1">
              <a:lnSpc>
                <a:spcPct val="125000"/>
              </a:lnSpc>
              <a:spcBef>
                <a:spcPct val="125000"/>
              </a:spcBef>
              <a:spcAft>
                <a:spcPct val="0"/>
              </a:spcAft>
              <a:buClr>
                <a:srgbClr val="330066"/>
              </a:buClr>
              <a:buSzPct val="90000"/>
              <a:buFont typeface="Wingdings" pitchFamily="2" charset="2"/>
              <a:buChar char="q"/>
              <a:tabLst/>
              <a:defRPr/>
            </a:pPr>
            <a:r>
              <a:rPr kumimoji="0" lang="en-US" altLang="en-US" sz="1800" b="1" i="0" u="none" strike="noStrike" kern="0" cap="none" spc="0" normalizeH="0" baseline="0" noProof="0">
                <a:ln>
                  <a:noFill/>
                </a:ln>
                <a:solidFill>
                  <a:srgbClr val="333399"/>
                </a:solidFill>
                <a:effectLst/>
                <a:uLnTx/>
                <a:uFillTx/>
                <a:latin typeface="Arial"/>
                <a:ea typeface="MS PGothic" panose="020B0600070205080204" pitchFamily="34" charset="-128"/>
              </a:rPr>
              <a:t>Intent được chia làm hai dạng:</a:t>
            </a:r>
          </a:p>
          <a:p>
            <a:pPr marL="692150" marR="0" lvl="1" indent="-234950" algn="l" defTabSz="914400" rtl="0" eaLnBrk="1" fontAlgn="base" latinLnBrk="0" hangingPunct="1">
              <a:lnSpc>
                <a:spcPct val="125000"/>
              </a:lnSpc>
              <a:spcBef>
                <a:spcPct val="25000"/>
              </a:spcBef>
              <a:spcAft>
                <a:spcPct val="0"/>
              </a:spcAft>
              <a:buClr>
                <a:srgbClr val="333399"/>
              </a:buClr>
              <a:buSzTx/>
              <a:buFont typeface="Times New Roman" panose="02020603050405020304" pitchFamily="18" charset="0"/>
              <a:buChar char="●"/>
              <a:tabLst/>
              <a:defRPr/>
            </a:pPr>
            <a:r>
              <a:rPr kumimoji="0" lang="en-US" altLang="en-US" sz="1600" b="0" i="0" u="none" strike="noStrike" kern="0" cap="none" spc="0" normalizeH="0" baseline="0" noProof="0">
                <a:ln>
                  <a:noFill/>
                </a:ln>
                <a:solidFill>
                  <a:srgbClr val="333399"/>
                </a:solidFill>
                <a:effectLst/>
                <a:uLnTx/>
                <a:uFillTx/>
                <a:latin typeface="Arial"/>
                <a:ea typeface="MS PGothic" panose="020B0600070205080204" pitchFamily="34" charset="-128"/>
              </a:rPr>
              <a:t>Explicit Intent: chỉ định rõ thành phần xử lý thông qua tên lớp, thường được dùng để gọi đến các thành phần trong cùng ứng dụng.</a:t>
            </a:r>
          </a:p>
          <a:p>
            <a:pPr marL="692150" marR="0" lvl="1" indent="-234950" algn="l" defTabSz="914400" rtl="0" eaLnBrk="1" fontAlgn="base" latinLnBrk="0" hangingPunct="1">
              <a:lnSpc>
                <a:spcPct val="125000"/>
              </a:lnSpc>
              <a:spcBef>
                <a:spcPct val="25000"/>
              </a:spcBef>
              <a:spcAft>
                <a:spcPct val="0"/>
              </a:spcAft>
              <a:buClr>
                <a:srgbClr val="333399"/>
              </a:buClr>
              <a:buSzTx/>
              <a:buFont typeface="Times New Roman" panose="02020603050405020304" pitchFamily="18" charset="0"/>
              <a:buChar char="●"/>
              <a:tabLst/>
              <a:defRPr/>
            </a:pPr>
            <a:r>
              <a:rPr kumimoji="0" lang="en-US" altLang="en-US" sz="1600" b="0" i="0" u="none" strike="noStrike" kern="0" cap="none" spc="0" normalizeH="0" baseline="0" noProof="0">
                <a:ln>
                  <a:noFill/>
                </a:ln>
                <a:solidFill>
                  <a:srgbClr val="333399"/>
                </a:solidFill>
                <a:effectLst/>
                <a:uLnTx/>
                <a:uFillTx/>
                <a:latin typeface="Arial"/>
                <a:ea typeface="MS PGothic" panose="020B0600070205080204" pitchFamily="34" charset="-128"/>
              </a:rPr>
              <a:t>Implicit Intent: không chỉ định rõ thành phần xử lý, thay vào đó bổ sung các thuộc tính như: mô tả hành động, dạng dữ liệu…</a:t>
            </a:r>
          </a:p>
        </p:txBody>
      </p:sp>
      <p:pic>
        <p:nvPicPr>
          <p:cNvPr id="11" name="Picture 1" descr="intent-filters@2x.png"/>
          <p:cNvPicPr>
            <a:picLocks noChangeAspect="1"/>
          </p:cNvPicPr>
          <p:nvPr>
            <p:custDataLst>
              <p:tags r:id="rId1"/>
            </p:custDataLst>
          </p:nvPr>
        </p:nvPicPr>
        <p:blipFill>
          <a:blip r:embed="rId3">
            <a:extLst>
              <a:ext uri="{28A0092B-C50C-407E-A947-70E740481C1C}">
                <a14:useLocalDpi xmlns:a14="http://schemas.microsoft.com/office/drawing/2010/main" val="0"/>
              </a:ext>
            </a:extLst>
          </a:blip>
          <a:srcRect/>
          <a:stretch>
            <a:fillRect/>
          </a:stretch>
        </p:blipFill>
        <p:spPr bwMode="auto">
          <a:xfrm>
            <a:off x="1506369" y="3146940"/>
            <a:ext cx="6515100" cy="300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91633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0">
                <a:defRPr/>
              </a:pPr>
              <a:r>
                <a:rPr lang="vi-VN" sz="2400" b="1" kern="0">
                  <a:solidFill>
                    <a:srgbClr val="002060"/>
                  </a:solidFill>
                  <a:latin typeface="Cambria" panose="02040503050406030204" pitchFamily="18" charset="0"/>
                </a:rPr>
                <a:t>Khái niệm Intent</a:t>
              </a: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2" name="Rectangle 7"/>
          <p:cNvSpPr txBox="1">
            <a:spLocks noChangeArrowheads="1"/>
          </p:cNvSpPr>
          <p:nvPr/>
        </p:nvSpPr>
        <p:spPr bwMode="auto">
          <a:xfrm>
            <a:off x="479321" y="1196970"/>
            <a:ext cx="7920037"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lvl1pPr marL="342900" indent="-342900" algn="l" rtl="0" eaLnBrk="0" fontAlgn="base" hangingPunct="0">
              <a:lnSpc>
                <a:spcPct val="125000"/>
              </a:lnSpc>
              <a:spcBef>
                <a:spcPct val="125000"/>
              </a:spcBef>
              <a:spcAft>
                <a:spcPct val="0"/>
              </a:spcAft>
              <a:buClr>
                <a:schemeClr val="tx2"/>
              </a:buClr>
              <a:buSzPct val="90000"/>
              <a:buFont typeface="Wingdings" pitchFamily="2" charset="2"/>
              <a:buChar char="q"/>
              <a:defRPr sz="3200" b="1">
                <a:solidFill>
                  <a:srgbClr val="333399"/>
                </a:solidFill>
                <a:latin typeface="+mn-lt"/>
                <a:ea typeface="MS PGothic" panose="020B0600070205080204" pitchFamily="34" charset="-128"/>
                <a:cs typeface="ＭＳ Ｐゴシック" charset="0"/>
              </a:defRPr>
            </a:lvl1pPr>
            <a:lvl2pPr marL="692150" indent="-234950" algn="l" rtl="0" eaLnBrk="0" fontAlgn="base" hangingPunct="0">
              <a:lnSpc>
                <a:spcPct val="125000"/>
              </a:lnSpc>
              <a:spcBef>
                <a:spcPct val="25000"/>
              </a:spcBef>
              <a:spcAft>
                <a:spcPct val="0"/>
              </a:spcAft>
              <a:buClr>
                <a:srgbClr val="333399"/>
              </a:buClr>
              <a:buFont typeface="Times New Roman" panose="02020603050405020304" pitchFamily="18" charset="0"/>
              <a:buChar char="●"/>
              <a:defRPr sz="2800">
                <a:solidFill>
                  <a:srgbClr val="333399"/>
                </a:solidFill>
                <a:latin typeface="+mn-lt"/>
                <a:ea typeface="MS PGothic" panose="020B0600070205080204" pitchFamily="34" charset="-128"/>
              </a:defRPr>
            </a:lvl2pPr>
            <a:lvl3pPr marL="987425" indent="-180975" algn="l" rtl="0" eaLnBrk="0" fontAlgn="base" hangingPunct="0">
              <a:lnSpc>
                <a:spcPct val="125000"/>
              </a:lnSpc>
              <a:spcBef>
                <a:spcPct val="25000"/>
              </a:spcBef>
              <a:spcAft>
                <a:spcPct val="0"/>
              </a:spcAft>
              <a:buClr>
                <a:schemeClr val="accent2"/>
              </a:buClr>
              <a:buFont typeface="Wingdings" panose="05000000000000000000" pitchFamily="2" charset="2"/>
              <a:buChar char="§"/>
              <a:defRPr sz="2400">
                <a:solidFill>
                  <a:srgbClr val="3366FF"/>
                </a:solidFill>
                <a:latin typeface="+mn-lt"/>
                <a:ea typeface="MS PGothic" panose="020B0600070205080204" pitchFamily="34" charset="-128"/>
              </a:defRPr>
            </a:lvl3pPr>
            <a:lvl4pPr marL="1281113" indent="-179388" algn="l" rtl="0" eaLnBrk="0" fontAlgn="base" hangingPunct="0">
              <a:spcBef>
                <a:spcPct val="20000"/>
              </a:spcBef>
              <a:spcAft>
                <a:spcPct val="0"/>
              </a:spcAft>
              <a:buClr>
                <a:schemeClr val="tx2"/>
              </a:buClr>
              <a:buSzPct val="75000"/>
              <a:buFont typeface="Wingdings" panose="05000000000000000000" pitchFamily="2" charset="2"/>
              <a:buChar char="§"/>
              <a:defRPr sz="2000">
                <a:solidFill>
                  <a:schemeClr val="tx1"/>
                </a:solidFill>
                <a:latin typeface="+mn-lt"/>
                <a:ea typeface="MS PGothic" panose="020B0600070205080204" pitchFamily="34" charset="-128"/>
              </a:defRPr>
            </a:lvl4pPr>
            <a:lvl5pPr marL="1598613" indent="-203200" algn="l" rtl="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mn-lt"/>
                <a:ea typeface="MS PGothic" panose="020B0600070205080204" pitchFamily="34" charset="-128"/>
              </a:defRPr>
            </a:lvl5pPr>
            <a:lvl6pPr marL="2055813" indent="-203200"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6pPr>
            <a:lvl7pPr marL="2513013" indent="-203200"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7pPr>
            <a:lvl8pPr marL="2970213" indent="-203200"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8pPr>
            <a:lvl9pPr marL="3427413" indent="-203200"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9pPr>
          </a:lstStyle>
          <a:p>
            <a:pPr marL="342900" marR="0" lvl="0" indent="-342900" algn="l" defTabSz="914400" rtl="0" eaLnBrk="1" fontAlgn="base" latinLnBrk="0" hangingPunct="1">
              <a:lnSpc>
                <a:spcPct val="125000"/>
              </a:lnSpc>
              <a:spcBef>
                <a:spcPct val="125000"/>
              </a:spcBef>
              <a:spcAft>
                <a:spcPct val="0"/>
              </a:spcAft>
              <a:buClr>
                <a:srgbClr val="330066"/>
              </a:buClr>
              <a:buSzPct val="90000"/>
              <a:buFont typeface="Wingdings" pitchFamily="2" charset="2"/>
              <a:buChar char="q"/>
              <a:tabLst/>
              <a:defRPr/>
            </a:pPr>
            <a:r>
              <a:rPr kumimoji="0" lang="en-US" altLang="en-US" sz="1800" b="1" i="0" u="none" strike="noStrike" kern="0" cap="none" spc="0" normalizeH="0" baseline="0" noProof="0">
                <a:ln>
                  <a:noFill/>
                </a:ln>
                <a:solidFill>
                  <a:srgbClr val="FF0000"/>
                </a:solidFill>
                <a:effectLst/>
                <a:uLnTx/>
                <a:uFillTx/>
                <a:latin typeface="Arial"/>
                <a:ea typeface="MS PGothic" panose="020B0600070205080204" pitchFamily="34" charset="-128"/>
              </a:rPr>
              <a:t>Explicit Intent</a:t>
            </a:r>
            <a:r>
              <a:rPr kumimoji="0" lang="en-US" altLang="en-US" sz="1800" b="1" i="0" u="none" strike="noStrike" kern="0" cap="none" spc="0" normalizeH="0" baseline="0" noProof="0">
                <a:ln>
                  <a:noFill/>
                </a:ln>
                <a:solidFill>
                  <a:srgbClr val="333399"/>
                </a:solidFill>
                <a:effectLst/>
                <a:uLnTx/>
                <a:uFillTx/>
                <a:latin typeface="Arial"/>
                <a:ea typeface="MS PGothic" panose="020B0600070205080204" pitchFamily="34" charset="-128"/>
              </a:rPr>
              <a:t>: chỉ cần sử dụng thuộc tính Component.</a:t>
            </a:r>
          </a:p>
          <a:p>
            <a:pPr marL="692150" marR="0" lvl="1" indent="-234950" algn="l" defTabSz="914400" rtl="0" eaLnBrk="1" fontAlgn="base" latinLnBrk="0" hangingPunct="1">
              <a:lnSpc>
                <a:spcPct val="125000"/>
              </a:lnSpc>
              <a:spcBef>
                <a:spcPct val="25000"/>
              </a:spcBef>
              <a:spcAft>
                <a:spcPct val="0"/>
              </a:spcAft>
              <a:buClr>
                <a:srgbClr val="333399"/>
              </a:buClr>
              <a:buSzTx/>
              <a:buFont typeface="Times New Roman" panose="02020603050405020304" pitchFamily="18" charset="0"/>
              <a:buChar char="●"/>
              <a:tabLst/>
              <a:defRPr/>
            </a:pPr>
            <a:r>
              <a:rPr kumimoji="0" lang="en-US" altLang="en-US" sz="1800" b="0" i="0" u="none" strike="noStrike" kern="0" cap="none" spc="0" normalizeH="0" baseline="0" noProof="0">
                <a:ln>
                  <a:noFill/>
                </a:ln>
                <a:solidFill>
                  <a:srgbClr val="333399"/>
                </a:solidFill>
                <a:effectLst/>
                <a:uLnTx/>
                <a:uFillTx/>
                <a:latin typeface="Arial"/>
                <a:ea typeface="MS PGothic" panose="020B0600070205080204" pitchFamily="34" charset="-128"/>
              </a:rPr>
              <a:t>Khai báo:</a:t>
            </a:r>
          </a:p>
          <a:p>
            <a:pPr marL="752475" marR="0" lvl="2" indent="0" algn="l" defTabSz="914400" rtl="0" eaLnBrk="1" fontAlgn="base" latinLnBrk="0" hangingPunct="1">
              <a:lnSpc>
                <a:spcPct val="125000"/>
              </a:lnSpc>
              <a:spcBef>
                <a:spcPct val="25000"/>
              </a:spcBef>
              <a:spcAft>
                <a:spcPct val="0"/>
              </a:spcAft>
              <a:buClr>
                <a:srgbClr val="669999"/>
              </a:buClr>
              <a:buSzTx/>
              <a:buFont typeface="Wingdings" panose="05000000000000000000" pitchFamily="2" charset="2"/>
              <a:buNone/>
              <a:tabLst/>
              <a:defRPr/>
            </a:pPr>
            <a:r>
              <a:rPr kumimoji="0" lang="en-US" altLang="en-US" sz="1800" b="0" i="0" u="none" strike="noStrike" kern="0" cap="none" spc="0" normalizeH="0" baseline="0" noProof="0">
                <a:ln>
                  <a:noFill/>
                </a:ln>
                <a:solidFill>
                  <a:srgbClr val="3366FF"/>
                </a:solidFill>
                <a:effectLst/>
                <a:uLnTx/>
                <a:uFillTx/>
                <a:latin typeface="Arial"/>
                <a:ea typeface="MS PGothic" panose="020B0600070205080204" pitchFamily="34" charset="-128"/>
              </a:rPr>
              <a:t>Intent intent = new Intent(this, &lt;Component&gt;);</a:t>
            </a:r>
          </a:p>
          <a:p>
            <a:pPr marL="692150" marR="0" lvl="1" indent="-234950" algn="l" defTabSz="914400" rtl="0" eaLnBrk="1" fontAlgn="base" latinLnBrk="0" hangingPunct="1">
              <a:lnSpc>
                <a:spcPct val="125000"/>
              </a:lnSpc>
              <a:spcBef>
                <a:spcPct val="25000"/>
              </a:spcBef>
              <a:spcAft>
                <a:spcPct val="0"/>
              </a:spcAft>
              <a:buClr>
                <a:srgbClr val="333399"/>
              </a:buClr>
              <a:buSzTx/>
              <a:buFont typeface="Times New Roman" panose="02020603050405020304" pitchFamily="18" charset="0"/>
              <a:buChar char="●"/>
              <a:tabLst/>
              <a:defRPr/>
            </a:pPr>
            <a:r>
              <a:rPr kumimoji="0" lang="en-US" altLang="en-US" sz="1800" b="0" i="0" u="none" strike="noStrike" kern="0" cap="none" spc="0" normalizeH="0" baseline="0" noProof="0">
                <a:ln>
                  <a:noFill/>
                </a:ln>
                <a:solidFill>
                  <a:srgbClr val="333399"/>
                </a:solidFill>
                <a:effectLst/>
                <a:uLnTx/>
                <a:uFillTx/>
                <a:latin typeface="Arial"/>
                <a:ea typeface="MS PGothic" panose="020B0600070205080204" pitchFamily="34" charset="-128"/>
              </a:rPr>
              <a:t>Ví dụ: khởi động Activity có tên SecondActivity từ MainActivity</a:t>
            </a:r>
          </a:p>
          <a:p>
            <a:pPr marL="752475" marR="0" lvl="2" indent="0" algn="l" defTabSz="914400" rtl="0" eaLnBrk="1" fontAlgn="base" latinLnBrk="0" hangingPunct="1">
              <a:lnSpc>
                <a:spcPct val="125000"/>
              </a:lnSpc>
              <a:spcBef>
                <a:spcPct val="25000"/>
              </a:spcBef>
              <a:spcAft>
                <a:spcPct val="0"/>
              </a:spcAft>
              <a:buClr>
                <a:srgbClr val="669999"/>
              </a:buClr>
              <a:buSzTx/>
              <a:buFont typeface="Wingdings" panose="05000000000000000000" pitchFamily="2" charset="2"/>
              <a:buNone/>
              <a:tabLst/>
              <a:defRPr/>
            </a:pPr>
            <a:r>
              <a:rPr kumimoji="0" lang="en-US" altLang="en-US" sz="1800" b="0" i="0" u="none" strike="noStrike" kern="0" cap="none" spc="0" normalizeH="0" baseline="0" noProof="0">
                <a:ln>
                  <a:noFill/>
                </a:ln>
                <a:solidFill>
                  <a:srgbClr val="3366FF"/>
                </a:solidFill>
                <a:effectLst/>
                <a:uLnTx/>
                <a:uFillTx/>
                <a:latin typeface="Arial"/>
                <a:ea typeface="MS PGothic" panose="020B0600070205080204" pitchFamily="34" charset="-128"/>
              </a:rPr>
              <a:t>Intent intent = new Intent(MainActivty.this, SecondActivity.class);</a:t>
            </a:r>
          </a:p>
          <a:p>
            <a:pPr marL="752475" marR="0" lvl="2" indent="0" algn="l" defTabSz="914400" rtl="0" eaLnBrk="1" fontAlgn="base" latinLnBrk="0" hangingPunct="1">
              <a:lnSpc>
                <a:spcPct val="125000"/>
              </a:lnSpc>
              <a:spcBef>
                <a:spcPct val="25000"/>
              </a:spcBef>
              <a:spcAft>
                <a:spcPct val="0"/>
              </a:spcAft>
              <a:buClr>
                <a:srgbClr val="669999"/>
              </a:buClr>
              <a:buSzTx/>
              <a:buFont typeface="Wingdings" panose="05000000000000000000" pitchFamily="2" charset="2"/>
              <a:buNone/>
              <a:tabLst/>
              <a:defRPr/>
            </a:pPr>
            <a:r>
              <a:rPr kumimoji="0" lang="en-US" altLang="en-US" sz="1800" b="0" i="0" u="none" strike="noStrike" kern="0" cap="none" spc="0" normalizeH="0" baseline="0" noProof="0">
                <a:ln>
                  <a:noFill/>
                </a:ln>
                <a:solidFill>
                  <a:srgbClr val="3366FF"/>
                </a:solidFill>
                <a:effectLst/>
                <a:uLnTx/>
                <a:uFillTx/>
                <a:latin typeface="Arial"/>
                <a:ea typeface="MS PGothic" panose="020B0600070205080204" pitchFamily="34" charset="-128"/>
              </a:rPr>
              <a:t>startActivity(intent);</a:t>
            </a:r>
          </a:p>
        </p:txBody>
      </p:sp>
    </p:spTree>
    <p:extLst>
      <p:ext uri="{BB962C8B-B14F-4D97-AF65-F5344CB8AC3E}">
        <p14:creationId xmlns:p14="http://schemas.microsoft.com/office/powerpoint/2010/main" val="25607936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0">
                <a:defRPr/>
              </a:pPr>
              <a:r>
                <a:rPr lang="vi-VN" sz="2400" b="1" kern="0">
                  <a:solidFill>
                    <a:srgbClr val="002060"/>
                  </a:solidFill>
                  <a:latin typeface="Cambria" panose="02040503050406030204" pitchFamily="18" charset="0"/>
                </a:rPr>
                <a:t>Khái niệm Intent</a:t>
              </a: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Rectangle 7"/>
          <p:cNvSpPr txBox="1">
            <a:spLocks noChangeArrowheads="1"/>
          </p:cNvSpPr>
          <p:nvPr/>
        </p:nvSpPr>
        <p:spPr bwMode="auto">
          <a:xfrm>
            <a:off x="505776" y="1145753"/>
            <a:ext cx="7920037"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lvl1pPr marL="342900" indent="-342900" algn="l" rtl="0" eaLnBrk="0" fontAlgn="base" hangingPunct="0">
              <a:lnSpc>
                <a:spcPct val="125000"/>
              </a:lnSpc>
              <a:spcBef>
                <a:spcPct val="125000"/>
              </a:spcBef>
              <a:spcAft>
                <a:spcPct val="0"/>
              </a:spcAft>
              <a:buClr>
                <a:schemeClr val="tx2"/>
              </a:buClr>
              <a:buSzPct val="90000"/>
              <a:buFont typeface="Wingdings" pitchFamily="2" charset="2"/>
              <a:buChar char="q"/>
              <a:defRPr sz="3200" b="1">
                <a:solidFill>
                  <a:srgbClr val="333399"/>
                </a:solidFill>
                <a:latin typeface="+mn-lt"/>
                <a:ea typeface="MS PGothic" panose="020B0600070205080204" pitchFamily="34" charset="-128"/>
                <a:cs typeface="ＭＳ Ｐゴシック" charset="0"/>
              </a:defRPr>
            </a:lvl1pPr>
            <a:lvl2pPr marL="692150" indent="-234950" algn="l" rtl="0" eaLnBrk="0" fontAlgn="base" hangingPunct="0">
              <a:lnSpc>
                <a:spcPct val="125000"/>
              </a:lnSpc>
              <a:spcBef>
                <a:spcPct val="25000"/>
              </a:spcBef>
              <a:spcAft>
                <a:spcPct val="0"/>
              </a:spcAft>
              <a:buClr>
                <a:srgbClr val="333399"/>
              </a:buClr>
              <a:buFont typeface="Times New Roman" panose="02020603050405020304" pitchFamily="18" charset="0"/>
              <a:buChar char="●"/>
              <a:defRPr sz="2800">
                <a:solidFill>
                  <a:srgbClr val="333399"/>
                </a:solidFill>
                <a:latin typeface="+mn-lt"/>
                <a:ea typeface="MS PGothic" panose="020B0600070205080204" pitchFamily="34" charset="-128"/>
              </a:defRPr>
            </a:lvl2pPr>
            <a:lvl3pPr marL="987425" indent="-180975" algn="l" rtl="0" eaLnBrk="0" fontAlgn="base" hangingPunct="0">
              <a:lnSpc>
                <a:spcPct val="125000"/>
              </a:lnSpc>
              <a:spcBef>
                <a:spcPct val="25000"/>
              </a:spcBef>
              <a:spcAft>
                <a:spcPct val="0"/>
              </a:spcAft>
              <a:buClr>
                <a:schemeClr val="accent2"/>
              </a:buClr>
              <a:buFont typeface="Wingdings" panose="05000000000000000000" pitchFamily="2" charset="2"/>
              <a:buChar char="§"/>
              <a:defRPr sz="2400">
                <a:solidFill>
                  <a:srgbClr val="3366FF"/>
                </a:solidFill>
                <a:latin typeface="+mn-lt"/>
                <a:ea typeface="MS PGothic" panose="020B0600070205080204" pitchFamily="34" charset="-128"/>
              </a:defRPr>
            </a:lvl3pPr>
            <a:lvl4pPr marL="1281113" indent="-179388" algn="l" rtl="0" eaLnBrk="0" fontAlgn="base" hangingPunct="0">
              <a:spcBef>
                <a:spcPct val="20000"/>
              </a:spcBef>
              <a:spcAft>
                <a:spcPct val="0"/>
              </a:spcAft>
              <a:buClr>
                <a:schemeClr val="tx2"/>
              </a:buClr>
              <a:buSzPct val="75000"/>
              <a:buFont typeface="Wingdings" panose="05000000000000000000" pitchFamily="2" charset="2"/>
              <a:buChar char="§"/>
              <a:defRPr sz="2000">
                <a:solidFill>
                  <a:schemeClr val="tx1"/>
                </a:solidFill>
                <a:latin typeface="+mn-lt"/>
                <a:ea typeface="MS PGothic" panose="020B0600070205080204" pitchFamily="34" charset="-128"/>
              </a:defRPr>
            </a:lvl4pPr>
            <a:lvl5pPr marL="1598613" indent="-203200" algn="l" rtl="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mn-lt"/>
                <a:ea typeface="MS PGothic" panose="020B0600070205080204" pitchFamily="34" charset="-128"/>
              </a:defRPr>
            </a:lvl5pPr>
            <a:lvl6pPr marL="2055813" indent="-203200"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6pPr>
            <a:lvl7pPr marL="2513013" indent="-203200"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7pPr>
            <a:lvl8pPr marL="2970213" indent="-203200"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8pPr>
            <a:lvl9pPr marL="3427413" indent="-203200"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9pPr>
          </a:lstStyle>
          <a:p>
            <a:pPr marL="342900" marR="0" lvl="0" indent="-342900" algn="l" defTabSz="914400" rtl="0" eaLnBrk="1" fontAlgn="base" latinLnBrk="0" hangingPunct="1">
              <a:lnSpc>
                <a:spcPct val="125000"/>
              </a:lnSpc>
              <a:spcBef>
                <a:spcPct val="125000"/>
              </a:spcBef>
              <a:spcAft>
                <a:spcPct val="0"/>
              </a:spcAft>
              <a:buClr>
                <a:srgbClr val="330066"/>
              </a:buClr>
              <a:buSzPct val="90000"/>
              <a:buFont typeface="Wingdings" pitchFamily="2" charset="2"/>
              <a:buChar char="q"/>
              <a:tabLst/>
              <a:defRPr/>
            </a:pPr>
            <a:r>
              <a:rPr kumimoji="0" lang="en-US" altLang="en-US" sz="1800" b="1" i="0" u="none" strike="noStrike" kern="0" cap="none" spc="0" normalizeH="0" baseline="0" noProof="0">
                <a:ln>
                  <a:noFill/>
                </a:ln>
                <a:solidFill>
                  <a:srgbClr val="FF0000"/>
                </a:solidFill>
                <a:effectLst/>
                <a:uLnTx/>
                <a:uFillTx/>
                <a:latin typeface="Arial"/>
                <a:ea typeface="MS PGothic" panose="020B0600070205080204" pitchFamily="34" charset="-128"/>
              </a:rPr>
              <a:t>Implicit Intent</a:t>
            </a:r>
            <a:r>
              <a:rPr kumimoji="0" lang="en-US" altLang="en-US" sz="1800" b="1" i="0" u="none" strike="noStrike" kern="0" cap="none" spc="0" normalizeH="0" baseline="0" noProof="0">
                <a:ln>
                  <a:noFill/>
                </a:ln>
                <a:solidFill>
                  <a:srgbClr val="333399"/>
                </a:solidFill>
                <a:effectLst/>
                <a:uLnTx/>
                <a:uFillTx/>
                <a:latin typeface="Arial"/>
                <a:ea typeface="MS PGothic" panose="020B0600070205080204" pitchFamily="34" charset="-128"/>
              </a:rPr>
              <a:t>: chỉ cần sử dụng thuộc tính Action.</a:t>
            </a:r>
          </a:p>
          <a:p>
            <a:pPr marL="692150" marR="0" lvl="1" indent="-234950" algn="l" defTabSz="914400" rtl="0" eaLnBrk="1" fontAlgn="base" latinLnBrk="0" hangingPunct="1">
              <a:lnSpc>
                <a:spcPct val="125000"/>
              </a:lnSpc>
              <a:spcBef>
                <a:spcPct val="25000"/>
              </a:spcBef>
              <a:spcAft>
                <a:spcPct val="0"/>
              </a:spcAft>
              <a:buClr>
                <a:srgbClr val="333399"/>
              </a:buClr>
              <a:buSzTx/>
              <a:buFont typeface="Times New Roman" panose="02020603050405020304" pitchFamily="18" charset="0"/>
              <a:buChar char="●"/>
              <a:tabLst/>
              <a:defRPr/>
            </a:pPr>
            <a:r>
              <a:rPr kumimoji="0" lang="en-US" altLang="en-US" sz="1800" b="0" i="0" u="none" strike="noStrike" kern="0" cap="none" spc="0" normalizeH="0" baseline="0" noProof="0">
                <a:ln>
                  <a:noFill/>
                </a:ln>
                <a:solidFill>
                  <a:srgbClr val="333399"/>
                </a:solidFill>
                <a:effectLst/>
                <a:uLnTx/>
                <a:uFillTx/>
                <a:latin typeface="Arial"/>
                <a:ea typeface="MS PGothic" panose="020B0600070205080204" pitchFamily="34" charset="-128"/>
              </a:rPr>
              <a:t>Khai báo:</a:t>
            </a:r>
          </a:p>
          <a:p>
            <a:pPr marL="752475" marR="0" lvl="2" indent="0" algn="l" defTabSz="914400" rtl="0" eaLnBrk="1" fontAlgn="base" latinLnBrk="0" hangingPunct="1">
              <a:lnSpc>
                <a:spcPct val="125000"/>
              </a:lnSpc>
              <a:spcBef>
                <a:spcPct val="25000"/>
              </a:spcBef>
              <a:spcAft>
                <a:spcPct val="0"/>
              </a:spcAft>
              <a:buClr>
                <a:srgbClr val="669999"/>
              </a:buClr>
              <a:buSzTx/>
              <a:buFont typeface="Wingdings" panose="05000000000000000000" pitchFamily="2" charset="2"/>
              <a:buNone/>
              <a:tabLst/>
              <a:defRPr/>
            </a:pPr>
            <a:r>
              <a:rPr kumimoji="0" lang="en-US" altLang="en-US" sz="1800" b="0" i="0" u="none" strike="noStrike" kern="0" cap="none" spc="0" normalizeH="0" baseline="0" noProof="0">
                <a:ln>
                  <a:noFill/>
                </a:ln>
                <a:solidFill>
                  <a:srgbClr val="3366FF"/>
                </a:solidFill>
                <a:effectLst/>
                <a:uLnTx/>
                <a:uFillTx/>
                <a:latin typeface="Arial"/>
                <a:ea typeface="MS PGothic" panose="020B0600070205080204" pitchFamily="34" charset="-128"/>
              </a:rPr>
              <a:t>Intent intent = new Intent(&lt;Action&gt;);</a:t>
            </a:r>
          </a:p>
          <a:p>
            <a:pPr marL="692150" marR="0" lvl="1" indent="-234950" algn="l" defTabSz="914400" rtl="0" eaLnBrk="1" fontAlgn="base" latinLnBrk="0" hangingPunct="1">
              <a:lnSpc>
                <a:spcPct val="125000"/>
              </a:lnSpc>
              <a:spcBef>
                <a:spcPct val="25000"/>
              </a:spcBef>
              <a:spcAft>
                <a:spcPct val="0"/>
              </a:spcAft>
              <a:buClr>
                <a:srgbClr val="333399"/>
              </a:buClr>
              <a:buSzTx/>
              <a:buFont typeface="Times New Roman" panose="02020603050405020304" pitchFamily="18" charset="0"/>
              <a:buChar char="●"/>
              <a:tabLst/>
              <a:defRPr/>
            </a:pPr>
            <a:r>
              <a:rPr kumimoji="0" lang="en-US" altLang="en-US" sz="1800" b="0" i="0" u="none" strike="noStrike" kern="0" cap="none" spc="0" normalizeH="0" baseline="0" noProof="0">
                <a:ln>
                  <a:noFill/>
                </a:ln>
                <a:solidFill>
                  <a:srgbClr val="333399"/>
                </a:solidFill>
                <a:effectLst/>
                <a:uLnTx/>
                <a:uFillTx/>
                <a:latin typeface="Arial"/>
                <a:ea typeface="MS PGothic" panose="020B0600070205080204" pitchFamily="34" charset="-128"/>
              </a:rPr>
              <a:t>Ví dụ: khởi động Activity có thể thực hiện ACTION_VIEW.</a:t>
            </a:r>
          </a:p>
          <a:p>
            <a:pPr marL="752475" marR="0" lvl="2" indent="0" algn="l" defTabSz="914400" rtl="0" eaLnBrk="1" fontAlgn="base" latinLnBrk="0" hangingPunct="1">
              <a:lnSpc>
                <a:spcPct val="125000"/>
              </a:lnSpc>
              <a:spcBef>
                <a:spcPct val="25000"/>
              </a:spcBef>
              <a:spcAft>
                <a:spcPct val="0"/>
              </a:spcAft>
              <a:buClr>
                <a:srgbClr val="669999"/>
              </a:buClr>
              <a:buSzTx/>
              <a:buFont typeface="Wingdings" panose="05000000000000000000" pitchFamily="2" charset="2"/>
              <a:buNone/>
              <a:tabLst/>
              <a:defRPr/>
            </a:pPr>
            <a:r>
              <a:rPr kumimoji="0" lang="en-US" altLang="en-US" sz="1800" b="0" i="0" u="none" strike="noStrike" kern="0" cap="none" spc="0" normalizeH="0" baseline="0" noProof="0">
                <a:ln>
                  <a:noFill/>
                </a:ln>
                <a:solidFill>
                  <a:srgbClr val="3366FF"/>
                </a:solidFill>
                <a:effectLst/>
                <a:uLnTx/>
                <a:uFillTx/>
                <a:latin typeface="Arial"/>
                <a:ea typeface="MS PGothic" panose="020B0600070205080204" pitchFamily="34" charset="-128"/>
              </a:rPr>
              <a:t>Intent intent = new Intent(Intent.ACTION_VIEW);</a:t>
            </a:r>
          </a:p>
          <a:p>
            <a:pPr marL="752475" marR="0" lvl="2" indent="0" algn="l" defTabSz="914400" rtl="0" eaLnBrk="1" fontAlgn="base" latinLnBrk="0" hangingPunct="1">
              <a:lnSpc>
                <a:spcPct val="125000"/>
              </a:lnSpc>
              <a:spcBef>
                <a:spcPct val="25000"/>
              </a:spcBef>
              <a:spcAft>
                <a:spcPct val="0"/>
              </a:spcAft>
              <a:buClr>
                <a:srgbClr val="669999"/>
              </a:buClr>
              <a:buSzTx/>
              <a:buFont typeface="Wingdings" panose="05000000000000000000" pitchFamily="2" charset="2"/>
              <a:buNone/>
              <a:tabLst/>
              <a:defRPr/>
            </a:pPr>
            <a:r>
              <a:rPr kumimoji="0" lang="en-US" altLang="en-US" sz="1800" b="0" i="0" u="none" strike="noStrike" kern="0" cap="none" spc="0" normalizeH="0" baseline="0" noProof="0">
                <a:ln>
                  <a:noFill/>
                </a:ln>
                <a:solidFill>
                  <a:srgbClr val="3366FF"/>
                </a:solidFill>
                <a:effectLst/>
                <a:uLnTx/>
                <a:uFillTx/>
                <a:latin typeface="Arial"/>
                <a:ea typeface="MS PGothic" panose="020B0600070205080204" pitchFamily="34" charset="-128"/>
              </a:rPr>
              <a:t>startActivity(intent);</a:t>
            </a:r>
          </a:p>
        </p:txBody>
      </p:sp>
    </p:spTree>
    <p:extLst>
      <p:ext uri="{BB962C8B-B14F-4D97-AF65-F5344CB8AC3E}">
        <p14:creationId xmlns:p14="http://schemas.microsoft.com/office/powerpoint/2010/main" val="14249253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663551589"/>
              </p:ext>
            </p:extLst>
          </p:nvPr>
        </p:nvGraphicFramePr>
        <p:xfrm>
          <a:off x="381000" y="762000"/>
          <a:ext cx="8458200" cy="5562601"/>
        </p:xfrm>
        <a:graphic>
          <a:graphicData uri="http://schemas.openxmlformats.org/drawingml/2006/table">
            <a:tbl>
              <a:tblPr firstRow="1" firstCol="1" bandRow="1">
                <a:tableStyleId>{5C22544A-7EE6-4342-B048-85BDC9FD1C3A}</a:tableStyleId>
              </a:tblPr>
              <a:tblGrid>
                <a:gridCol w="2604927">
                  <a:extLst>
                    <a:ext uri="{9D8B030D-6E8A-4147-A177-3AD203B41FA5}">
                      <a16:colId xmlns:a16="http://schemas.microsoft.com/office/drawing/2014/main" val="20000"/>
                    </a:ext>
                  </a:extLst>
                </a:gridCol>
                <a:gridCol w="5853273">
                  <a:extLst>
                    <a:ext uri="{9D8B030D-6E8A-4147-A177-3AD203B41FA5}">
                      <a16:colId xmlns:a16="http://schemas.microsoft.com/office/drawing/2014/main" val="20001"/>
                    </a:ext>
                  </a:extLst>
                </a:gridCol>
              </a:tblGrid>
              <a:tr h="880495">
                <a:tc>
                  <a:txBody>
                    <a:bodyPr/>
                    <a:lstStyle/>
                    <a:p>
                      <a:pPr>
                        <a:lnSpc>
                          <a:spcPct val="130000"/>
                        </a:lnSpc>
                        <a:spcBef>
                          <a:spcPts val="300"/>
                        </a:spcBef>
                        <a:spcAft>
                          <a:spcPts val="0"/>
                        </a:spcAft>
                      </a:pPr>
                      <a:r>
                        <a:rPr lang="en-US" sz="1300">
                          <a:effectLst/>
                        </a:rPr>
                        <a:t>Action</a:t>
                      </a:r>
                      <a:endParaRPr lang="en-US" sz="1300">
                        <a:effectLst/>
                        <a:latin typeface="Times New Roman"/>
                        <a:ea typeface="Calibri"/>
                        <a:cs typeface="Times New Roman"/>
                      </a:endParaRPr>
                    </a:p>
                  </a:txBody>
                  <a:tcPr marL="68580" marR="68580" marT="0" marB="0" anchor="ctr"/>
                </a:tc>
                <a:tc>
                  <a:txBody>
                    <a:bodyPr/>
                    <a:lstStyle/>
                    <a:p>
                      <a:pPr>
                        <a:lnSpc>
                          <a:spcPct val="130000"/>
                        </a:lnSpc>
                        <a:spcBef>
                          <a:spcPts val="300"/>
                        </a:spcBef>
                        <a:spcAft>
                          <a:spcPts val="0"/>
                        </a:spcAft>
                      </a:pPr>
                      <a:r>
                        <a:rPr lang="en-US" sz="1300">
                          <a:effectLst/>
                        </a:rPr>
                        <a:t>Diễn giải</a:t>
                      </a:r>
                      <a:endParaRPr lang="en-US" sz="1300">
                        <a:effectLst/>
                        <a:latin typeface="Times New Roman"/>
                        <a:ea typeface="Calibri"/>
                        <a:cs typeface="Times New Roman"/>
                      </a:endParaRPr>
                    </a:p>
                  </a:txBody>
                  <a:tcPr marL="68580" marR="68580" marT="0" marB="0" anchor="ctr"/>
                </a:tc>
                <a:extLst>
                  <a:ext uri="{0D108BD9-81ED-4DB2-BD59-A6C34878D82A}">
                    <a16:rowId xmlns:a16="http://schemas.microsoft.com/office/drawing/2014/main" val="10000"/>
                  </a:ext>
                </a:extLst>
              </a:tr>
              <a:tr h="660106">
                <a:tc>
                  <a:txBody>
                    <a:bodyPr/>
                    <a:lstStyle/>
                    <a:p>
                      <a:pPr>
                        <a:lnSpc>
                          <a:spcPct val="130000"/>
                        </a:lnSpc>
                        <a:spcBef>
                          <a:spcPts val="300"/>
                        </a:spcBef>
                        <a:spcAft>
                          <a:spcPts val="300"/>
                        </a:spcAft>
                      </a:pPr>
                      <a:r>
                        <a:rPr lang="en-US" sz="1300">
                          <a:effectLst/>
                        </a:rPr>
                        <a:t>ACTION_VIEW</a:t>
                      </a:r>
                      <a:endParaRPr lang="en-US" sz="1300">
                        <a:effectLst/>
                        <a:latin typeface="Times New Roman"/>
                        <a:ea typeface="Calibri"/>
                        <a:cs typeface="Times New Roman"/>
                      </a:endParaRPr>
                    </a:p>
                  </a:txBody>
                  <a:tcPr marL="68580" marR="68580" marT="0" marB="0" anchor="ctr"/>
                </a:tc>
                <a:tc>
                  <a:txBody>
                    <a:bodyPr/>
                    <a:lstStyle/>
                    <a:p>
                      <a:pPr algn="just">
                        <a:lnSpc>
                          <a:spcPct val="130000"/>
                        </a:lnSpc>
                        <a:spcBef>
                          <a:spcPts val="300"/>
                        </a:spcBef>
                        <a:spcAft>
                          <a:spcPts val="300"/>
                        </a:spcAft>
                      </a:pPr>
                      <a:r>
                        <a:rPr lang="en-US" sz="1300">
                          <a:effectLst/>
                        </a:rPr>
                        <a:t>Hiển thị dữ liệu cho người dùng nhìn thấy.</a:t>
                      </a:r>
                      <a:endParaRPr lang="en-US" sz="1300">
                        <a:effectLst/>
                        <a:latin typeface="Times New Roman"/>
                        <a:ea typeface="Calibri"/>
                        <a:cs typeface="Times New Roman"/>
                      </a:endParaRPr>
                    </a:p>
                  </a:txBody>
                  <a:tcPr marL="68580" marR="68580" marT="0" marB="0" anchor="ctr"/>
                </a:tc>
                <a:extLst>
                  <a:ext uri="{0D108BD9-81ED-4DB2-BD59-A6C34878D82A}">
                    <a16:rowId xmlns:a16="http://schemas.microsoft.com/office/drawing/2014/main" val="10001"/>
                  </a:ext>
                </a:extLst>
              </a:tr>
              <a:tr h="660106">
                <a:tc>
                  <a:txBody>
                    <a:bodyPr/>
                    <a:lstStyle/>
                    <a:p>
                      <a:pPr>
                        <a:lnSpc>
                          <a:spcPct val="130000"/>
                        </a:lnSpc>
                        <a:spcBef>
                          <a:spcPts val="300"/>
                        </a:spcBef>
                        <a:spcAft>
                          <a:spcPts val="300"/>
                        </a:spcAft>
                      </a:pPr>
                      <a:r>
                        <a:rPr lang="en-US" sz="1300">
                          <a:effectLst/>
                        </a:rPr>
                        <a:t>ACTION_DIAL</a:t>
                      </a:r>
                      <a:endParaRPr lang="en-US" sz="1300">
                        <a:effectLst/>
                        <a:latin typeface="Times New Roman"/>
                        <a:ea typeface="Calibri"/>
                        <a:cs typeface="Times New Roman"/>
                      </a:endParaRPr>
                    </a:p>
                  </a:txBody>
                  <a:tcPr marL="68580" marR="68580" marT="0" marB="0" anchor="ctr"/>
                </a:tc>
                <a:tc>
                  <a:txBody>
                    <a:bodyPr/>
                    <a:lstStyle/>
                    <a:p>
                      <a:pPr algn="just">
                        <a:lnSpc>
                          <a:spcPct val="130000"/>
                        </a:lnSpc>
                        <a:spcBef>
                          <a:spcPts val="300"/>
                        </a:spcBef>
                        <a:spcAft>
                          <a:spcPts val="300"/>
                        </a:spcAft>
                      </a:pPr>
                      <a:r>
                        <a:rPr lang="en-US" sz="1300">
                          <a:effectLst/>
                        </a:rPr>
                        <a:t>Gọi tới một số điện thoại được chỉ định trong dữ liệu.</a:t>
                      </a:r>
                      <a:endParaRPr lang="en-US" sz="1300">
                        <a:effectLst/>
                        <a:latin typeface="Times New Roman"/>
                        <a:ea typeface="Calibri"/>
                        <a:cs typeface="Times New Roman"/>
                      </a:endParaRPr>
                    </a:p>
                  </a:txBody>
                  <a:tcPr marL="68580" marR="68580" marT="0" marB="0" anchor="ctr"/>
                </a:tc>
                <a:extLst>
                  <a:ext uri="{0D108BD9-81ED-4DB2-BD59-A6C34878D82A}">
                    <a16:rowId xmlns:a16="http://schemas.microsoft.com/office/drawing/2014/main" val="10002"/>
                  </a:ext>
                </a:extLst>
              </a:tr>
              <a:tr h="1381576">
                <a:tc>
                  <a:txBody>
                    <a:bodyPr/>
                    <a:lstStyle/>
                    <a:p>
                      <a:pPr>
                        <a:lnSpc>
                          <a:spcPct val="130000"/>
                        </a:lnSpc>
                        <a:spcBef>
                          <a:spcPts val="300"/>
                        </a:spcBef>
                        <a:spcAft>
                          <a:spcPts val="300"/>
                        </a:spcAft>
                      </a:pPr>
                      <a:r>
                        <a:rPr lang="en-US" sz="1300">
                          <a:effectLst/>
                        </a:rPr>
                        <a:t>ACTION_CALL </a:t>
                      </a:r>
                      <a:endParaRPr lang="en-US" sz="1300">
                        <a:effectLst/>
                        <a:latin typeface="Times New Roman"/>
                        <a:ea typeface="Calibri"/>
                        <a:cs typeface="Times New Roman"/>
                      </a:endParaRPr>
                    </a:p>
                  </a:txBody>
                  <a:tcPr marL="68580" marR="68580" marT="0" marB="0" anchor="ctr"/>
                </a:tc>
                <a:tc>
                  <a:txBody>
                    <a:bodyPr/>
                    <a:lstStyle/>
                    <a:p>
                      <a:pPr algn="just">
                        <a:lnSpc>
                          <a:spcPct val="130000"/>
                        </a:lnSpc>
                        <a:spcBef>
                          <a:spcPts val="300"/>
                        </a:spcBef>
                        <a:spcAft>
                          <a:spcPts val="300"/>
                        </a:spcAft>
                      </a:pPr>
                      <a:r>
                        <a:rPr lang="en-US" sz="1300">
                          <a:effectLst/>
                        </a:rPr>
                        <a:t>Thực hiện cuộc gọi tới một người nào đó được chỉ định trong dữ liệu.</a:t>
                      </a:r>
                      <a:endParaRPr lang="en-US" sz="1300">
                        <a:effectLst/>
                        <a:latin typeface="Times New Roman"/>
                        <a:ea typeface="Calibri"/>
                        <a:cs typeface="Times New Roman"/>
                      </a:endParaRPr>
                    </a:p>
                  </a:txBody>
                  <a:tcPr marL="68580" marR="68580" marT="0" marB="0" anchor="ctr"/>
                </a:tc>
                <a:extLst>
                  <a:ext uri="{0D108BD9-81ED-4DB2-BD59-A6C34878D82A}">
                    <a16:rowId xmlns:a16="http://schemas.microsoft.com/office/drawing/2014/main" val="10003"/>
                  </a:ext>
                </a:extLst>
              </a:tr>
              <a:tr h="660106">
                <a:tc>
                  <a:txBody>
                    <a:bodyPr/>
                    <a:lstStyle/>
                    <a:p>
                      <a:pPr>
                        <a:lnSpc>
                          <a:spcPct val="130000"/>
                        </a:lnSpc>
                        <a:spcBef>
                          <a:spcPts val="300"/>
                        </a:spcBef>
                        <a:spcAft>
                          <a:spcPts val="300"/>
                        </a:spcAft>
                      </a:pPr>
                      <a:r>
                        <a:rPr lang="en-US" sz="1300">
                          <a:effectLst/>
                        </a:rPr>
                        <a:t>ACTION_SENDTO</a:t>
                      </a:r>
                      <a:endParaRPr lang="en-US" sz="1300">
                        <a:effectLst/>
                        <a:latin typeface="Times New Roman"/>
                        <a:ea typeface="Calibri"/>
                        <a:cs typeface="Times New Roman"/>
                      </a:endParaRPr>
                    </a:p>
                  </a:txBody>
                  <a:tcPr marL="68580" marR="68580" marT="0" marB="0" anchor="ctr"/>
                </a:tc>
                <a:tc>
                  <a:txBody>
                    <a:bodyPr/>
                    <a:lstStyle/>
                    <a:p>
                      <a:pPr algn="just">
                        <a:lnSpc>
                          <a:spcPct val="130000"/>
                        </a:lnSpc>
                        <a:spcBef>
                          <a:spcPts val="300"/>
                        </a:spcBef>
                        <a:spcAft>
                          <a:spcPts val="300"/>
                        </a:spcAft>
                      </a:pPr>
                      <a:r>
                        <a:rPr lang="en-US" sz="1300">
                          <a:effectLst/>
                        </a:rPr>
                        <a:t>Gửi dữ liệu cho ai đó được chỉ định trong dữ liệu.</a:t>
                      </a:r>
                      <a:endParaRPr lang="en-US" sz="1300">
                        <a:effectLst/>
                        <a:latin typeface="Times New Roman"/>
                        <a:ea typeface="Calibri"/>
                        <a:cs typeface="Times New Roman"/>
                      </a:endParaRPr>
                    </a:p>
                  </a:txBody>
                  <a:tcPr marL="68580" marR="68580" marT="0" marB="0" anchor="ctr"/>
                </a:tc>
                <a:extLst>
                  <a:ext uri="{0D108BD9-81ED-4DB2-BD59-A6C34878D82A}">
                    <a16:rowId xmlns:a16="http://schemas.microsoft.com/office/drawing/2014/main" val="10004"/>
                  </a:ext>
                </a:extLst>
              </a:tr>
              <a:tr h="660106">
                <a:tc>
                  <a:txBody>
                    <a:bodyPr/>
                    <a:lstStyle/>
                    <a:p>
                      <a:pPr>
                        <a:lnSpc>
                          <a:spcPct val="130000"/>
                        </a:lnSpc>
                        <a:spcBef>
                          <a:spcPts val="300"/>
                        </a:spcBef>
                        <a:spcAft>
                          <a:spcPts val="300"/>
                        </a:spcAft>
                      </a:pPr>
                      <a:r>
                        <a:rPr lang="en-US" sz="1300">
                          <a:effectLst/>
                        </a:rPr>
                        <a:t>ACTION_SEND</a:t>
                      </a:r>
                      <a:endParaRPr lang="en-US" sz="1300">
                        <a:effectLst/>
                        <a:latin typeface="Times New Roman"/>
                        <a:ea typeface="Calibri"/>
                        <a:cs typeface="Times New Roman"/>
                      </a:endParaRPr>
                    </a:p>
                  </a:txBody>
                  <a:tcPr marL="68580" marR="68580" marT="0" marB="0" anchor="ctr"/>
                </a:tc>
                <a:tc>
                  <a:txBody>
                    <a:bodyPr/>
                    <a:lstStyle/>
                    <a:p>
                      <a:pPr algn="just">
                        <a:lnSpc>
                          <a:spcPct val="130000"/>
                        </a:lnSpc>
                        <a:spcBef>
                          <a:spcPts val="300"/>
                        </a:spcBef>
                        <a:spcAft>
                          <a:spcPts val="300"/>
                        </a:spcAft>
                      </a:pPr>
                      <a:r>
                        <a:rPr lang="en-US" sz="1300">
                          <a:effectLst/>
                        </a:rPr>
                        <a:t>Gửi dữ liệu cho ai đó.</a:t>
                      </a:r>
                      <a:endParaRPr lang="en-US" sz="1300">
                        <a:effectLst/>
                        <a:latin typeface="Times New Roman"/>
                        <a:ea typeface="Calibri"/>
                        <a:cs typeface="Times New Roman"/>
                      </a:endParaRPr>
                    </a:p>
                  </a:txBody>
                  <a:tcPr marL="68580" marR="68580" marT="0" marB="0" anchor="ctr"/>
                </a:tc>
                <a:extLst>
                  <a:ext uri="{0D108BD9-81ED-4DB2-BD59-A6C34878D82A}">
                    <a16:rowId xmlns:a16="http://schemas.microsoft.com/office/drawing/2014/main" val="10005"/>
                  </a:ext>
                </a:extLst>
              </a:tr>
              <a:tr h="660106">
                <a:tc>
                  <a:txBody>
                    <a:bodyPr/>
                    <a:lstStyle/>
                    <a:p>
                      <a:pPr>
                        <a:lnSpc>
                          <a:spcPct val="130000"/>
                        </a:lnSpc>
                        <a:spcBef>
                          <a:spcPts val="300"/>
                        </a:spcBef>
                        <a:spcAft>
                          <a:spcPts val="300"/>
                        </a:spcAft>
                      </a:pPr>
                      <a:r>
                        <a:rPr lang="en-US" sz="1300">
                          <a:effectLst/>
                        </a:rPr>
                        <a:t>ACTION_WEB_SEARCH</a:t>
                      </a:r>
                      <a:endParaRPr lang="en-US" sz="1300">
                        <a:effectLst/>
                        <a:latin typeface="Times New Roman"/>
                        <a:ea typeface="Calibri"/>
                        <a:cs typeface="Times New Roman"/>
                      </a:endParaRPr>
                    </a:p>
                  </a:txBody>
                  <a:tcPr marL="68580" marR="68580" marT="0" marB="0" anchor="ctr"/>
                </a:tc>
                <a:tc>
                  <a:txBody>
                    <a:bodyPr/>
                    <a:lstStyle/>
                    <a:p>
                      <a:pPr algn="just">
                        <a:lnSpc>
                          <a:spcPct val="130000"/>
                        </a:lnSpc>
                        <a:spcBef>
                          <a:spcPts val="300"/>
                        </a:spcBef>
                        <a:spcAft>
                          <a:spcPts val="300"/>
                        </a:spcAft>
                      </a:pPr>
                      <a:r>
                        <a:rPr lang="en-US" sz="1300">
                          <a:effectLst/>
                        </a:rPr>
                        <a:t>Thực hiện thao tác tìm kiếm trên web.</a:t>
                      </a:r>
                      <a:endParaRPr lang="en-US" sz="1300">
                        <a:effectLst/>
                        <a:latin typeface="Times New Roman"/>
                        <a:ea typeface="Calibri"/>
                        <a:cs typeface="Times New Roman"/>
                      </a:endParaRPr>
                    </a:p>
                  </a:txBody>
                  <a:tcPr marL="68580" marR="68580" marT="0" marB="0" anchor="ct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4641064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0">
                <a:defRPr/>
              </a:pPr>
              <a:r>
                <a:rPr lang="vi-VN" sz="2400" b="1" kern="0">
                  <a:solidFill>
                    <a:srgbClr val="002060"/>
                  </a:solidFill>
                  <a:latin typeface="Cambria" panose="02040503050406030204" pitchFamily="18" charset="0"/>
                </a:rPr>
                <a:t>Khái niệm Intent</a:t>
              </a: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pic>
        <p:nvPicPr>
          <p:cNvPr id="11" name="Picture 2" descr="24_intent_0">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1863725"/>
            <a:ext cx="5848350" cy="184785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522015" y="1280596"/>
            <a:ext cx="3717749" cy="369332"/>
          </a:xfrm>
          <a:prstGeom prst="rect">
            <a:avLst/>
          </a:prstGeom>
        </p:spPr>
        <p:txBody>
          <a:bodyPr wrap="none">
            <a:spAutoFit/>
          </a:bodyPr>
          <a:lstStyle/>
          <a:p>
            <a:pPr lvl="0" eaLnBrk="0" fontAlgn="base" hangingPunct="0">
              <a:spcBef>
                <a:spcPct val="0"/>
              </a:spcBef>
              <a:spcAft>
                <a:spcPct val="0"/>
              </a:spcAft>
            </a:pPr>
            <a:r>
              <a:rPr lang="en-US" b="1">
                <a:solidFill>
                  <a:srgbClr val="FF0000"/>
                </a:solidFill>
                <a:latin typeface="Times New Roman" panose="02020603050405020304" pitchFamily="18" charset="0"/>
                <a:cs typeface="Times New Roman" panose="02020603050405020304" pitchFamily="18" charset="0"/>
              </a:rPr>
              <a:t>Đơn thuần là mở một Activity khác.</a:t>
            </a:r>
            <a:endParaRPr lang="en-US"/>
          </a:p>
        </p:txBody>
      </p:sp>
    </p:spTree>
    <p:extLst>
      <p:ext uri="{BB962C8B-B14F-4D97-AF65-F5344CB8AC3E}">
        <p14:creationId xmlns:p14="http://schemas.microsoft.com/office/powerpoint/2010/main" val="28717565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0">
                <a:defRPr/>
              </a:pPr>
              <a:r>
                <a:rPr lang="vi-VN" sz="2400" b="1" kern="0">
                  <a:solidFill>
                    <a:srgbClr val="002060"/>
                  </a:solidFill>
                  <a:latin typeface="Cambria" panose="02040503050406030204" pitchFamily="18" charset="0"/>
                </a:rPr>
                <a:t>Khái niệm Intent</a:t>
              </a: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Rectangle 9"/>
          <p:cNvSpPr>
            <a:spLocks noChangeArrowheads="1"/>
          </p:cNvSpPr>
          <p:nvPr/>
        </p:nvSpPr>
        <p:spPr bwMode="auto">
          <a:xfrm>
            <a:off x="460375" y="3840163"/>
            <a:ext cx="9144000" cy="457200"/>
          </a:xfrm>
          <a:prstGeom prst="rect">
            <a:avLst/>
          </a:prstGeom>
          <a:solidFill>
            <a:srgbClr val="FEFEF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a:ln>
                  <a:noFill/>
                </a:ln>
                <a:solidFill>
                  <a:srgbClr val="FF0000"/>
                </a:solidFill>
                <a:effectLst/>
                <a:latin typeface="Times New Roman" panose="02020603050405020304" pitchFamily="18" charset="0"/>
                <a:cs typeface="Times New Roman" panose="02020603050405020304" pitchFamily="18" charset="0"/>
              </a:rPr>
              <a:t>Mở một Activity khác đồng thời truyền dữ liệu qua.</a:t>
            </a:r>
            <a:endParaRPr kumimoji="0" lang="en-US"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a:ln>
                  <a:noFill/>
                </a:ln>
                <a:solidFill>
                  <a:srgbClr val="333333"/>
                </a:solidFill>
                <a:effectLst/>
                <a:latin typeface="Times New Roman" panose="02020603050405020304" pitchFamily="18" charset="0"/>
                <a:cs typeface="Times New Roman" panose="02020603050405020304" pitchFamily="18" charset="0"/>
              </a:rPr>
              <a:t>– Bạn xem hình Tôi minh họa dưới này:</a:t>
            </a:r>
            <a:endParaRPr kumimoji="0" lang="en-US"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a:ln>
                  <a:noFill/>
                </a:ln>
                <a:solidFill>
                  <a:srgbClr val="04648D"/>
                </a:solidFill>
                <a:effectLst/>
                <a:latin typeface="Times New Roman" panose="02020603050405020304" pitchFamily="18" charset="0"/>
                <a:cs typeface="Times New Roman" panose="02020603050405020304" pitchFamily="18" charset="0"/>
                <a:hlinkClick r:id="rId2"/>
              </a:rPr>
              <a:t>  </a:t>
            </a:r>
            <a:endParaRPr kumimoji="0" lang="en-US" sz="151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5100" b="0" i="0" u="none" strike="noStrike" cap="none" normalizeH="0" baseline="0">
                <a:ln>
                  <a:noFill/>
                </a:ln>
                <a:solidFill>
                  <a:srgbClr val="04648D"/>
                </a:solidFill>
                <a:effectLst/>
                <a:latin typeface="Times New Roman" panose="02020603050405020304" pitchFamily="18" charset="0"/>
                <a:cs typeface="Times New Roman" panose="02020603050405020304" pitchFamily="18" charset="0"/>
              </a:rPr>
              <a:t/>
            </a:r>
            <a:br>
              <a:rPr kumimoji="0" lang="en-US" sz="15100" b="0" i="0" u="none" strike="noStrike" cap="none" normalizeH="0" baseline="0">
                <a:ln>
                  <a:noFill/>
                </a:ln>
                <a:solidFill>
                  <a:srgbClr val="04648D"/>
                </a:solidFill>
                <a:effectLst/>
                <a:latin typeface="Times New Roman" panose="02020603050405020304" pitchFamily="18" charset="0"/>
                <a:cs typeface="Times New Roman" panose="02020603050405020304" pitchFamily="18" charset="0"/>
              </a:rPr>
            </a:br>
            <a:endParaRPr kumimoji="0" lang="en-US" sz="15100" b="0" i="0" u="none" strike="noStrike" cap="none" normalizeH="0" baseline="0">
              <a:ln>
                <a:noFill/>
              </a:ln>
              <a:solidFill>
                <a:srgbClr val="04648D"/>
              </a:solidFill>
              <a:effectLst/>
              <a:latin typeface="Times New Roman" panose="02020603050405020304" pitchFamily="18" charset="0"/>
              <a:cs typeface="Times New Roman" panose="02020603050405020304" pitchFamily="18" charset="0"/>
            </a:endParaRPr>
          </a:p>
        </p:txBody>
      </p:sp>
      <p:pic>
        <p:nvPicPr>
          <p:cNvPr id="12" name="Picture 2" descr="24_intent_4">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2209800"/>
            <a:ext cx="5838825" cy="2409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22221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0">
                <a:defRPr/>
              </a:pPr>
              <a:r>
                <a:rPr lang="vi-VN" sz="2400" b="1" kern="0">
                  <a:solidFill>
                    <a:srgbClr val="002060"/>
                  </a:solidFill>
                  <a:latin typeface="Cambria" panose="02040503050406030204" pitchFamily="18" charset="0"/>
                </a:rPr>
                <a:t>Khái niệm Intent</a:t>
              </a: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1" name="Rectangle 10"/>
          <p:cNvSpPr>
            <a:spLocks noChangeArrowheads="1"/>
          </p:cNvSpPr>
          <p:nvPr/>
        </p:nvSpPr>
        <p:spPr bwMode="auto">
          <a:xfrm>
            <a:off x="638307" y="1178232"/>
            <a:ext cx="7532896" cy="923330"/>
          </a:xfrm>
          <a:prstGeom prst="rect">
            <a:avLst/>
          </a:prstGeom>
          <a:solidFill>
            <a:srgbClr val="FEFEF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1" i="0" strike="noStrike" cap="none" normalizeH="0" baseline="0">
                <a:ln>
                  <a:noFill/>
                </a:ln>
                <a:solidFill>
                  <a:srgbClr val="FF0000"/>
                </a:solidFill>
                <a:effectLst/>
                <a:latin typeface="Times New Roman" panose="02020603050405020304" pitchFamily="18" charset="0"/>
                <a:cs typeface="Times New Roman" panose="02020603050405020304" pitchFamily="18" charset="0"/>
              </a:rPr>
              <a:t>Mở một Activity khác đồng thời truyền dữ liệu qua và xử lý kết quả trả về.</a:t>
            </a:r>
            <a:endParaRPr kumimoji="0" lang="en-US" sz="1800" b="0" i="0"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strike="noStrike" cap="none" normalizeH="0" baseline="0">
                <a:ln>
                  <a:noFill/>
                </a:ln>
                <a:solidFill>
                  <a:srgbClr val="333333"/>
                </a:solidFill>
                <a:effectLst/>
                <a:latin typeface="Times New Roman" panose="02020603050405020304" pitchFamily="18" charset="0"/>
                <a:cs typeface="Times New Roman" panose="02020603050405020304" pitchFamily="18" charset="0"/>
              </a:rPr>
              <a:t>– Ví dụ này bạn sẽ biết cách xử lý kết quả trả về như thế nào.</a:t>
            </a:r>
            <a:endParaRPr kumimoji="0" lang="en-US" sz="1800" b="0" i="0"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strike="noStrike" cap="none" normalizeH="0" baseline="0">
                <a:ln>
                  <a:noFill/>
                </a:ln>
                <a:solidFill>
                  <a:srgbClr val="333333"/>
                </a:solidFill>
                <a:effectLst/>
                <a:latin typeface="Times New Roman" panose="02020603050405020304" pitchFamily="18" charset="0"/>
                <a:cs typeface="Times New Roman" panose="02020603050405020304" pitchFamily="18" charset="0"/>
              </a:rPr>
              <a:t>– Bạn xem hình minh họa:</a:t>
            </a:r>
            <a:endParaRPr kumimoji="0" lang="en-US" sz="18900" b="0" i="0" strike="noStrike" cap="none" normalizeH="0" baseline="0">
              <a:ln>
                <a:noFill/>
              </a:ln>
              <a:solidFill>
                <a:srgbClr val="04648D"/>
              </a:solidFill>
              <a:effectLst/>
              <a:latin typeface="Times New Roman" panose="02020603050405020304" pitchFamily="18" charset="0"/>
              <a:cs typeface="Times New Roman" panose="02020603050405020304" pitchFamily="18" charset="0"/>
            </a:endParaRPr>
          </a:p>
        </p:txBody>
      </p:sp>
      <p:pic>
        <p:nvPicPr>
          <p:cNvPr id="13" name="Picture 2" descr="24_intent_11">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5507" y="2397432"/>
            <a:ext cx="5457825" cy="3009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26440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a:blip r:embed="rId2">
            <a:extLst>
              <a:ext uri="{28A0092B-C50C-407E-A947-70E740481C1C}">
                <a14:useLocalDpi xmlns:a14="http://schemas.microsoft.com/office/drawing/2010/main" val="0"/>
              </a:ext>
            </a:extLst>
          </a:blip>
          <a:stretch>
            <a:fillRect/>
          </a:stretch>
        </p:blipFill>
        <p:spPr>
          <a:xfrm>
            <a:off x="2971800" y="381000"/>
            <a:ext cx="3162300" cy="5858510"/>
          </a:xfrm>
          <a:prstGeom prst="rect">
            <a:avLst/>
          </a:prstGeom>
        </p:spPr>
      </p:pic>
    </p:spTree>
    <p:extLst>
      <p:ext uri="{BB962C8B-B14F-4D97-AF65-F5344CB8AC3E}">
        <p14:creationId xmlns:p14="http://schemas.microsoft.com/office/powerpoint/2010/main" val="5368713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ndroid Emulator - Nexus_5X_API_27:555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0" y="680515"/>
            <a:ext cx="3115110" cy="5563376"/>
          </a:xfrm>
          <a:prstGeom prst="rect">
            <a:avLst/>
          </a:prstGeom>
        </p:spPr>
      </p:pic>
      <p:pic>
        <p:nvPicPr>
          <p:cNvPr id="4" name="Picture 3" descr="Android Emulator - Nexus_5X_API_27:555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5400" y="680515"/>
            <a:ext cx="3115110" cy="5563376"/>
          </a:xfrm>
          <a:prstGeom prst="rect">
            <a:avLst/>
          </a:prstGeom>
        </p:spPr>
      </p:pic>
    </p:spTree>
    <p:extLst>
      <p:ext uri="{BB962C8B-B14F-4D97-AF65-F5344CB8AC3E}">
        <p14:creationId xmlns:p14="http://schemas.microsoft.com/office/powerpoint/2010/main" val="22168337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ndroid Emulator - Nexus_5X_API_27:555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05400" y="583324"/>
            <a:ext cx="3352800" cy="5858510"/>
          </a:xfrm>
          <a:prstGeom prst="rect">
            <a:avLst/>
          </a:prstGeom>
        </p:spPr>
      </p:pic>
      <p:pic>
        <p:nvPicPr>
          <p:cNvPr id="3" name="Picture 2"/>
          <p:cNvPicPr/>
          <p:nvPr/>
        </p:nvPicPr>
        <p:blipFill>
          <a:blip r:embed="rId3">
            <a:extLst>
              <a:ext uri="{28A0092B-C50C-407E-A947-70E740481C1C}">
                <a14:useLocalDpi xmlns:a14="http://schemas.microsoft.com/office/drawing/2010/main" val="0"/>
              </a:ext>
            </a:extLst>
          </a:blip>
          <a:stretch>
            <a:fillRect/>
          </a:stretch>
        </p:blipFill>
        <p:spPr>
          <a:xfrm>
            <a:off x="1143000" y="583324"/>
            <a:ext cx="3543300" cy="5858510"/>
          </a:xfrm>
          <a:prstGeom prst="rect">
            <a:avLst/>
          </a:prstGeom>
        </p:spPr>
      </p:pic>
    </p:spTree>
    <p:extLst>
      <p:ext uri="{BB962C8B-B14F-4D97-AF65-F5344CB8AC3E}">
        <p14:creationId xmlns:p14="http://schemas.microsoft.com/office/powerpoint/2010/main" val="38026450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extLst>
              <a:ext uri="{28A0092B-C50C-407E-A947-70E740481C1C}">
                <a14:useLocalDpi xmlns:a14="http://schemas.microsoft.com/office/drawing/2010/main" val="0"/>
              </a:ext>
            </a:extLst>
          </a:blip>
          <a:stretch>
            <a:fillRect/>
          </a:stretch>
        </p:blipFill>
        <p:spPr>
          <a:xfrm>
            <a:off x="2990850" y="499745"/>
            <a:ext cx="3162300" cy="5858510"/>
          </a:xfrm>
          <a:prstGeom prst="rect">
            <a:avLst/>
          </a:prstGeom>
        </p:spPr>
      </p:pic>
    </p:spTree>
    <p:extLst>
      <p:ext uri="{BB962C8B-B14F-4D97-AF65-F5344CB8AC3E}">
        <p14:creationId xmlns:p14="http://schemas.microsoft.com/office/powerpoint/2010/main" val="14480483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306" y="685851"/>
            <a:ext cx="7693294" cy="4648150"/>
          </a:xfrm>
          <a:prstGeom prst="rect">
            <a:avLst/>
          </a:prstGeom>
        </p:spPr>
      </p:pic>
      <p:pic>
        <p:nvPicPr>
          <p:cNvPr id="3" name="Picture 2"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800" y="5715000"/>
            <a:ext cx="7772400" cy="640290"/>
          </a:xfrm>
          <a:prstGeom prst="rect">
            <a:avLst/>
          </a:prstGeom>
        </p:spPr>
      </p:pic>
    </p:spTree>
    <p:extLst>
      <p:ext uri="{BB962C8B-B14F-4D97-AF65-F5344CB8AC3E}">
        <p14:creationId xmlns:p14="http://schemas.microsoft.com/office/powerpoint/2010/main" val="178423159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799" y="623455"/>
            <a:ext cx="8011885" cy="3186545"/>
          </a:xfrm>
          <a:prstGeom prst="rect">
            <a:avLst/>
          </a:prstGeom>
        </p:spPr>
      </p:pic>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7440" y="3352800"/>
            <a:ext cx="7848601" cy="2240156"/>
          </a:xfrm>
          <a:prstGeom prst="rect">
            <a:avLst/>
          </a:prstGeom>
        </p:spPr>
      </p:pic>
    </p:spTree>
    <p:extLst>
      <p:ext uri="{BB962C8B-B14F-4D97-AF65-F5344CB8AC3E}">
        <p14:creationId xmlns:p14="http://schemas.microsoft.com/office/powerpoint/2010/main" val="238102950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 y="827441"/>
            <a:ext cx="7940636" cy="5192359"/>
          </a:xfrm>
          <a:prstGeom prst="rect">
            <a:avLst/>
          </a:prstGeom>
        </p:spPr>
      </p:pic>
    </p:spTree>
    <p:extLst>
      <p:ext uri="{BB962C8B-B14F-4D97-AF65-F5344CB8AC3E}">
        <p14:creationId xmlns:p14="http://schemas.microsoft.com/office/powerpoint/2010/main" val="402232878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 y="990600"/>
            <a:ext cx="7922300" cy="5105399"/>
          </a:xfrm>
          <a:prstGeom prst="rect">
            <a:avLst/>
          </a:prstGeom>
        </p:spPr>
      </p:pic>
    </p:spTree>
    <p:extLst>
      <p:ext uri="{BB962C8B-B14F-4D97-AF65-F5344CB8AC3E}">
        <p14:creationId xmlns:p14="http://schemas.microsoft.com/office/powerpoint/2010/main" val="773023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0" y="1219200"/>
            <a:ext cx="7349613" cy="3962400"/>
          </a:xfrm>
          <a:prstGeom prst="rect">
            <a:avLst/>
          </a:prstGeom>
        </p:spPr>
      </p:pic>
    </p:spTree>
    <p:extLst>
      <p:ext uri="{BB962C8B-B14F-4D97-AF65-F5344CB8AC3E}">
        <p14:creationId xmlns:p14="http://schemas.microsoft.com/office/powerpoint/2010/main" val="29722659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6"/>
          <p:cNvSpPr txBox="1">
            <a:spLocks noChangeArrowheads="1"/>
          </p:cNvSpPr>
          <p:nvPr/>
        </p:nvSpPr>
        <p:spPr bwMode="auto">
          <a:xfrm>
            <a:off x="2971800" y="2555117"/>
            <a:ext cx="26670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6600">
                <a:latin typeface="VNI-Heather" pitchFamily="2" charset="0"/>
                <a:cs typeface="Arial" charset="0"/>
              </a:rPr>
              <a:t>END</a:t>
            </a:r>
          </a:p>
        </p:txBody>
      </p:sp>
      <p:pic>
        <p:nvPicPr>
          <p:cNvPr id="9" name="Picture 2" descr="Image result for minion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3611302"/>
            <a:ext cx="2181225" cy="234315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Image result for minion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4200" y="2310736"/>
            <a:ext cx="1905000" cy="1905002"/>
          </a:xfrm>
          <a:prstGeom prst="rect">
            <a:avLst/>
          </a:prstGeom>
          <a:noFill/>
          <a:extLst>
            <a:ext uri="{909E8E84-426E-40DD-AFC4-6F175D3DCCD1}">
              <a14:hiddenFill xmlns:a14="http://schemas.microsoft.com/office/drawing/2010/main">
                <a:solidFill>
                  <a:srgbClr val="FFFFFF"/>
                </a:solidFill>
              </a14:hiddenFill>
            </a:ext>
          </a:extLst>
        </p:spPr>
      </p:pic>
      <p:sp>
        <p:nvSpPr>
          <p:cNvPr id="11" name="Cloud Callout 10"/>
          <p:cNvSpPr/>
          <p:nvPr/>
        </p:nvSpPr>
        <p:spPr>
          <a:xfrm>
            <a:off x="5486400" y="533400"/>
            <a:ext cx="1714500" cy="1745064"/>
          </a:xfrm>
          <a:prstGeom prst="cloudCallout">
            <a:avLst>
              <a:gd name="adj1" fmla="val 45968"/>
              <a:gd name="adj2" fmla="val 92351"/>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b="1" smtClean="0">
                <a:latin typeface="Cambria" panose="02040503050406030204" pitchFamily="18" charset="0"/>
              </a:rPr>
              <a:t>Hey! Coding is easy!</a:t>
            </a:r>
            <a:endParaRPr lang="en-US" b="1">
              <a:latin typeface="Cambria" panose="02040503050406030204" pitchFamily="18" charset="0"/>
            </a:endParaRPr>
          </a:p>
        </p:txBody>
      </p:sp>
    </p:spTree>
    <p:extLst>
      <p:ext uri="{BB962C8B-B14F-4D97-AF65-F5344CB8AC3E}">
        <p14:creationId xmlns:p14="http://schemas.microsoft.com/office/powerpoint/2010/main" val="399593432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SUBSTITUTION_ID" val="{4DC599EA-E531-43D2-B601-DCD286BE1D5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906</TotalTime>
  <Words>783</Words>
  <Application>Microsoft Office PowerPoint</Application>
  <PresentationFormat>On-screen Show (4:3)</PresentationFormat>
  <Paragraphs>74</Paragraphs>
  <Slides>24</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24</vt:i4>
      </vt:variant>
    </vt:vector>
  </HeadingPairs>
  <TitlesOfParts>
    <vt:vector size="34" baseType="lpstr">
      <vt:lpstr>ＭＳ Ｐゴシック</vt:lpstr>
      <vt:lpstr>ＭＳ Ｐゴシック</vt:lpstr>
      <vt:lpstr>Arial</vt:lpstr>
      <vt:lpstr>Calibri</vt:lpstr>
      <vt:lpstr>Cambria</vt:lpstr>
      <vt:lpstr>Segoe UI</vt:lpstr>
      <vt:lpstr>Times New Roman</vt:lpstr>
      <vt:lpstr>VNI-Heather</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Administrator</cp:lastModifiedBy>
  <cp:revision>522</cp:revision>
  <dcterms:created xsi:type="dcterms:W3CDTF">2011-04-06T04:04:31Z</dcterms:created>
  <dcterms:modified xsi:type="dcterms:W3CDTF">2021-09-28T07:45:54Z</dcterms:modified>
</cp:coreProperties>
</file>