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6" d="100"/>
          <a:sy n="66" d="100"/>
        </p:scale>
        <p:origin x="-1276" y="-4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B9894C-3413-4293-8BB4-ADF66C37407D}" type="datetimeFigureOut">
              <a:rPr lang="en-US" smtClean="0"/>
              <a:t>19/02/2021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D8C34F-BDBD-40E2-BF98-DE8E1BB3E545}" type="slidenum">
              <a:rPr lang="en-US" smtClean="0"/>
              <a:t>‹#›</a:t>
            </a:fld>
            <a:endParaRPr lang="en-US"/>
          </a:p>
        </p:txBody>
      </p:sp>
    </p:spTree>
    <p:extLst>
      <p:ext uri="{BB962C8B-B14F-4D97-AF65-F5344CB8AC3E}">
        <p14:creationId xmlns:p14="http://schemas.microsoft.com/office/powerpoint/2010/main" val="3803493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5391BA5-38D2-4BCF-947E-FD4C021CE3F2}" type="datetime1">
              <a:rPr lang="en-US" smtClean="0"/>
              <a:t>19/02/2021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72C5FD32-3D22-44FD-805A-BED14FD73A8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E02E533-0E19-41C3-8788-496B6364C5AA}"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6E6939EC-CC29-4FA8-8560-09DA1281F3E4}"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5FB13E2-BCD0-4813-9828-73D271862931}" type="datetime1">
              <a:rPr lang="en-US" smtClean="0"/>
              <a:t>19/02/2021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66BDBC2-1B1B-46CF-B5D2-9CE8E822BF97}" type="datetime1">
              <a:rPr lang="en-US" smtClean="0"/>
              <a:t>19/02/2021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2F98732-0D72-4CFE-AE0A-336683435E0B}" type="datetime1">
              <a:rPr lang="en-US" smtClean="0"/>
              <a:t>19/02/2021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3A16765-B5B5-40D0-9745-FE22E1D86255}" type="datetime1">
              <a:rPr lang="en-US" smtClean="0"/>
              <a:t>19/02/2021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D8351BE-190E-4A3B-BF03-75A5386F469D}" type="datetime1">
              <a:rPr lang="en-US" smtClean="0"/>
              <a:t>19/02/2021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6FFFCB38-A91E-42AA-8CBA-4C8420F9F97A}" type="datetime1">
              <a:rPr lang="en-US" smtClean="0"/>
              <a:t>19/02/2021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72C5FD32-3D22-44FD-805A-BED14FD73A86}"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7DD07FE-C5BB-4146-918D-EFD1D8D7D18C}"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AA10D3-AF44-4007-89AA-113F08C2DAA9}"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6D48641F-C1D5-489F-9F52-93663BC1991E}" type="datetime1">
              <a:rPr lang="en-US" smtClean="0"/>
              <a:t>19/02/2021</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2C5FD32-3D22-44FD-805A-BED14FD73A8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a:t>Chương</a:t>
            </a:r>
            <a:r>
              <a:rPr lang="en-US" dirty="0"/>
              <a:t> </a:t>
            </a:r>
            <a:r>
              <a:rPr lang="en-US" dirty="0" smtClean="0"/>
              <a:t>12: </a:t>
            </a:r>
            <a:r>
              <a:rPr lang="en-US" dirty="0">
                <a:effectLst/>
              </a:rPr>
              <a:t>Disk Management</a:t>
            </a:r>
            <a:endParaRPr lang="en-US" dirty="0"/>
          </a:p>
        </p:txBody>
      </p:sp>
      <p:sp>
        <p:nvSpPr>
          <p:cNvPr id="3" name="Subtitle 2"/>
          <p:cNvSpPr>
            <a:spLocks noGrp="1"/>
          </p:cNvSpPr>
          <p:nvPr>
            <p:ph type="subTitle" idx="1"/>
          </p:nvPr>
        </p:nvSpPr>
        <p:spPr/>
        <p:txBody>
          <a:bodyPr/>
          <a:lstStyle/>
          <a:p>
            <a:r>
              <a:rPr lang="en-US" dirty="0" err="1" smtClean="0"/>
              <a:t>Giảng</a:t>
            </a:r>
            <a:r>
              <a:rPr lang="en-US" dirty="0" smtClean="0"/>
              <a:t> </a:t>
            </a:r>
            <a:r>
              <a:rPr lang="en-US" dirty="0" err="1" smtClean="0"/>
              <a:t>viên</a:t>
            </a:r>
            <a:r>
              <a:rPr lang="en-US" dirty="0" smtClean="0"/>
              <a:t>: </a:t>
            </a:r>
            <a:r>
              <a:rPr lang="en-US" dirty="0" err="1" smtClean="0"/>
              <a:t>Ths.Lê</a:t>
            </a:r>
            <a:r>
              <a:rPr lang="en-US" dirty="0" smtClean="0"/>
              <a:t> </a:t>
            </a:r>
            <a:r>
              <a:rPr lang="en-US" dirty="0" err="1" smtClean="0"/>
              <a:t>Quý</a:t>
            </a:r>
            <a:r>
              <a:rPr lang="en-US" dirty="0" smtClean="0"/>
              <a:t> </a:t>
            </a:r>
            <a:r>
              <a:rPr lang="en-US" dirty="0" err="1" smtClean="0"/>
              <a:t>Hưng</a:t>
            </a:r>
            <a:r>
              <a:rPr lang="en-US" dirty="0" smtClean="0"/>
              <a:t> </a:t>
            </a:r>
            <a:r>
              <a:rPr lang="en-US" dirty="0" err="1" smtClean="0"/>
              <a:t>Quốc</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1</a:t>
            </a:fld>
            <a:endParaRPr lang="en-US"/>
          </a:p>
        </p:txBody>
      </p:sp>
    </p:spTree>
    <p:extLst>
      <p:ext uri="{BB962C8B-B14F-4D97-AF65-F5344CB8AC3E}">
        <p14:creationId xmlns:p14="http://schemas.microsoft.com/office/powerpoint/2010/main" val="369269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solidFill>
                  <a:srgbClr val="FF0000"/>
                </a:solidFill>
              </a:rPr>
              <a:t>1. </a:t>
            </a:r>
            <a:r>
              <a:rPr lang="en-US" b="1" dirty="0" err="1" smtClean="0">
                <a:solidFill>
                  <a:srgbClr val="FF0000"/>
                </a:solidFill>
              </a:rPr>
              <a:t>Tổng</a:t>
            </a:r>
            <a:r>
              <a:rPr lang="en-US" b="1" dirty="0" smtClean="0">
                <a:solidFill>
                  <a:srgbClr val="FF0000"/>
                </a:solidFill>
              </a:rPr>
              <a:t> </a:t>
            </a:r>
            <a:r>
              <a:rPr lang="en-US" b="1" dirty="0" err="1" smtClean="0">
                <a:solidFill>
                  <a:srgbClr val="FF0000"/>
                </a:solidFill>
              </a:rPr>
              <a:t>quản</a:t>
            </a:r>
            <a:r>
              <a:rPr lang="en-US" b="1" dirty="0" smtClean="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quản</a:t>
            </a:r>
            <a:r>
              <a:rPr lang="en-US" b="1" dirty="0">
                <a:solidFill>
                  <a:srgbClr val="FF0000"/>
                </a:solidFill>
              </a:rPr>
              <a:t> </a:t>
            </a:r>
            <a:r>
              <a:rPr lang="en-US" b="1" dirty="0" err="1">
                <a:solidFill>
                  <a:srgbClr val="FF0000"/>
                </a:solidFill>
              </a:rPr>
              <a:t>lý</a:t>
            </a:r>
            <a:r>
              <a:rPr lang="en-US" b="1" dirty="0">
                <a:solidFill>
                  <a:srgbClr val="FF0000"/>
                </a:solidFill>
              </a:rPr>
              <a:t> </a:t>
            </a:r>
            <a:r>
              <a:rPr lang="en-US" b="1" dirty="0" err="1" smtClean="0">
                <a:solidFill>
                  <a:srgbClr val="FF0000"/>
                </a:solidFill>
              </a:rPr>
              <a:t>đĩa</a:t>
            </a:r>
            <a:endParaRPr lang="en-US" b="1" dirty="0" smtClean="0">
              <a:solidFill>
                <a:srgbClr val="FF0000"/>
              </a:solidFill>
            </a:endParaRPr>
          </a:p>
          <a:p>
            <a:pPr marL="109728" indent="0">
              <a:buNone/>
            </a:pPr>
            <a:r>
              <a:rPr lang="vi-VN" dirty="0"/>
              <a:t>Disk Management là một tiện ích mở rộng của Microsoft Management Console cho phép quản lý toàn bộ phần cứng dựa trên ổ đĩa được Windows nhận </a:t>
            </a:r>
            <a:r>
              <a:rPr lang="vi-VN" dirty="0" smtClean="0"/>
              <a:t>diện</a:t>
            </a:r>
            <a:r>
              <a:rPr lang="en-US" dirty="0" smtClean="0"/>
              <a:t>.</a:t>
            </a:r>
          </a:p>
          <a:p>
            <a:pPr marL="109728" indent="0">
              <a:buNone/>
            </a:pPr>
            <a:r>
              <a:rPr lang="en-US" dirty="0" err="1" smtClean="0"/>
              <a:t>Ngoài</a:t>
            </a:r>
            <a:r>
              <a:rPr lang="en-US" dirty="0" smtClean="0"/>
              <a:t> </a:t>
            </a:r>
            <a:r>
              <a:rPr lang="en-US" dirty="0" err="1" smtClean="0"/>
              <a:t>những</a:t>
            </a:r>
            <a:r>
              <a:rPr lang="en-US" dirty="0" smtClean="0"/>
              <a:t> </a:t>
            </a:r>
            <a:r>
              <a:rPr lang="en-US" dirty="0" err="1" smtClean="0"/>
              <a:t>tác</a:t>
            </a:r>
            <a:r>
              <a:rPr lang="en-US" dirty="0" smtClean="0"/>
              <a:t> </a:t>
            </a:r>
            <a:r>
              <a:rPr lang="en-US" dirty="0" err="1" smtClean="0"/>
              <a:t>vụ</a:t>
            </a:r>
            <a:r>
              <a:rPr lang="en-US" dirty="0" smtClean="0"/>
              <a:t> </a:t>
            </a:r>
            <a:r>
              <a:rPr lang="en-US" dirty="0" err="1" smtClean="0"/>
              <a:t>cơ</a:t>
            </a:r>
            <a:r>
              <a:rPr lang="en-US" dirty="0" smtClean="0"/>
              <a:t> </a:t>
            </a:r>
            <a:r>
              <a:rPr lang="en-US" dirty="0" err="1" smtClean="0"/>
              <a:t>bản</a:t>
            </a:r>
            <a:r>
              <a:rPr lang="en-US" dirty="0" smtClean="0"/>
              <a:t>, Disk Management </a:t>
            </a:r>
            <a:r>
              <a:rPr lang="en-US" dirty="0" err="1" smtClean="0"/>
              <a:t>còn</a:t>
            </a:r>
            <a:r>
              <a:rPr lang="en-US" dirty="0" smtClean="0"/>
              <a:t> </a:t>
            </a:r>
            <a:r>
              <a:rPr lang="en-US" dirty="0" err="1" smtClean="0"/>
              <a:t>giúp</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tăng</a:t>
            </a:r>
            <a:r>
              <a:rPr lang="en-US" dirty="0" smtClean="0"/>
              <a:t> </a:t>
            </a:r>
            <a:r>
              <a:rPr lang="en-US" dirty="0" err="1" smtClean="0"/>
              <a:t>được</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truy</a:t>
            </a:r>
            <a:r>
              <a:rPr lang="en-US" dirty="0" smtClean="0"/>
              <a:t> </a:t>
            </a:r>
            <a:r>
              <a:rPr lang="en-US" dirty="0" err="1" smtClean="0"/>
              <a:t>xuất</a:t>
            </a:r>
            <a:r>
              <a:rPr lang="en-US" dirty="0" smtClean="0"/>
              <a:t> ổ </a:t>
            </a:r>
            <a:r>
              <a:rPr lang="en-US" dirty="0" err="1" smtClean="0"/>
              <a:t>đĩa</a:t>
            </a:r>
            <a:r>
              <a:rPr lang="en-US" dirty="0" smtClean="0"/>
              <a:t> </a:t>
            </a:r>
            <a:r>
              <a:rPr lang="en-US" dirty="0" err="1" smtClean="0"/>
              <a:t>và</a:t>
            </a:r>
            <a:r>
              <a:rPr lang="en-US" dirty="0" smtClean="0"/>
              <a:t> an </a:t>
            </a:r>
            <a:r>
              <a:rPr lang="en-US" dirty="0" err="1" smtClean="0"/>
              <a:t>toàn</a:t>
            </a:r>
            <a:r>
              <a:rPr lang="en-US" dirty="0" smtClean="0"/>
              <a:t> </a:t>
            </a:r>
            <a:r>
              <a:rPr lang="en-US" dirty="0" err="1" smtClean="0"/>
              <a:t>được</a:t>
            </a:r>
            <a:r>
              <a:rPr lang="en-US" dirty="0" smtClean="0"/>
              <a:t> </a:t>
            </a:r>
            <a:r>
              <a:rPr lang="en-US" dirty="0" err="1" smtClean="0"/>
              <a:t>dữ</a:t>
            </a:r>
            <a:r>
              <a:rPr lang="en-US" dirty="0" smtClean="0"/>
              <a:t> </a:t>
            </a:r>
            <a:r>
              <a:rPr lang="en-US" dirty="0" err="1" smtClean="0"/>
              <a:t>liệu</a:t>
            </a:r>
            <a:r>
              <a:rPr lang="en-US" dirty="0" smtClean="0"/>
              <a:t>.</a:t>
            </a:r>
          </a:p>
          <a:p>
            <a:pPr marL="109728" indent="0">
              <a:buNone/>
            </a:pPr>
            <a:endParaRPr lang="en-US" dirty="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2</a:t>
            </a:fld>
            <a:endParaRPr lang="en-US"/>
          </a:p>
        </p:txBody>
      </p:sp>
      <p:sp>
        <p:nvSpPr>
          <p:cNvPr id="4" name="Title 3"/>
          <p:cNvSpPr>
            <a:spLocks noGrp="1"/>
          </p:cNvSpPr>
          <p:nvPr>
            <p:ph type="title"/>
          </p:nvPr>
        </p:nvSpPr>
        <p:spPr/>
        <p:txBody>
          <a:bodyPr/>
          <a:lstStyle/>
          <a:p>
            <a:r>
              <a:rPr lang="en-US" dirty="0" err="1" smtClean="0">
                <a:effectLst/>
              </a:rPr>
              <a:t>Chương</a:t>
            </a:r>
            <a:r>
              <a:rPr lang="en-US" dirty="0" smtClean="0">
                <a:effectLst/>
              </a:rPr>
              <a:t> 12: Disk </a:t>
            </a:r>
            <a:r>
              <a:rPr lang="en-US" dirty="0">
                <a:effectLst/>
              </a:rPr>
              <a:t>Management</a:t>
            </a:r>
            <a:endParaRPr lang="en-US" dirty="0"/>
          </a:p>
        </p:txBody>
      </p:sp>
    </p:spTree>
    <p:extLst>
      <p:ext uri="{BB962C8B-B14F-4D97-AF65-F5344CB8AC3E}">
        <p14:creationId xmlns:p14="http://schemas.microsoft.com/office/powerpoint/2010/main" val="4280302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solidFill>
                  <a:srgbClr val="FF0000"/>
                </a:solidFill>
              </a:rPr>
              <a:t>2. Basic Disk</a:t>
            </a:r>
          </a:p>
          <a:p>
            <a:pPr marL="109728" indent="0">
              <a:buNone/>
            </a:pPr>
            <a:r>
              <a:rPr lang="en-US" dirty="0" err="1" smtClean="0"/>
              <a:t>Đây</a:t>
            </a:r>
            <a:r>
              <a:rPr lang="en-US" dirty="0" smtClean="0"/>
              <a:t> </a:t>
            </a:r>
            <a:r>
              <a:rPr lang="en-US" dirty="0" err="1" smtClean="0"/>
              <a:t>là</a:t>
            </a:r>
            <a:r>
              <a:rPr lang="en-US" dirty="0" smtClean="0"/>
              <a:t> </a:t>
            </a:r>
            <a:r>
              <a:rPr lang="en-US" dirty="0" err="1" smtClean="0"/>
              <a:t>nhưng</a:t>
            </a:r>
            <a:r>
              <a:rPr lang="en-US" dirty="0" smtClean="0"/>
              <a:t> </a:t>
            </a:r>
            <a:r>
              <a:rPr lang="en-US" dirty="0" err="1" smtClean="0"/>
              <a:t>cấu</a:t>
            </a:r>
            <a:r>
              <a:rPr lang="en-US" dirty="0" smtClean="0"/>
              <a:t> </a:t>
            </a:r>
            <a:r>
              <a:rPr lang="en-US" dirty="0" err="1" smtClean="0"/>
              <a:t>hình</a:t>
            </a:r>
            <a:r>
              <a:rPr lang="en-US" dirty="0" smtClean="0"/>
              <a:t> </a:t>
            </a:r>
            <a:r>
              <a:rPr lang="en-US" dirty="0" err="1" smtClean="0"/>
              <a:t>cơ</a:t>
            </a:r>
            <a:r>
              <a:rPr lang="en-US" dirty="0" smtClean="0"/>
              <a:t> </a:t>
            </a:r>
            <a:r>
              <a:rPr lang="en-US" dirty="0" err="1" smtClean="0"/>
              <a:t>bản</a:t>
            </a:r>
            <a:r>
              <a:rPr lang="en-US" dirty="0" smtClean="0"/>
              <a:t> </a:t>
            </a:r>
            <a:r>
              <a:rPr lang="en-US" dirty="0" err="1" smtClean="0"/>
              <a:t>cho</a:t>
            </a:r>
            <a:r>
              <a:rPr lang="en-US" dirty="0" smtClean="0"/>
              <a:t> ổ </a:t>
            </a:r>
            <a:r>
              <a:rPr lang="en-US" dirty="0" err="1" smtClean="0"/>
              <a:t>đĩa</a:t>
            </a:r>
            <a:r>
              <a:rPr lang="en-US" dirty="0" smtClean="0"/>
              <a:t>, ta </a:t>
            </a:r>
            <a:r>
              <a:rPr lang="en-US" dirty="0" err="1" smtClean="0"/>
              <a:t>có</a:t>
            </a:r>
            <a:r>
              <a:rPr lang="en-US" dirty="0" smtClean="0"/>
              <a:t> </a:t>
            </a:r>
            <a:r>
              <a:rPr lang="en-US" dirty="0" err="1" smtClean="0"/>
              <a:t>các</a:t>
            </a:r>
            <a:r>
              <a:rPr lang="en-US" dirty="0" smtClean="0"/>
              <a:t> </a:t>
            </a:r>
            <a:r>
              <a:rPr lang="en-US" dirty="0" err="1" smtClean="0"/>
              <a:t>bước</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như</a:t>
            </a:r>
            <a:r>
              <a:rPr lang="en-US" dirty="0" smtClean="0"/>
              <a:t> </a:t>
            </a:r>
            <a:r>
              <a:rPr lang="en-US" dirty="0" err="1" smtClean="0"/>
              <a:t>sau</a:t>
            </a:r>
            <a:r>
              <a:rPr lang="en-US" dirty="0" smtClean="0"/>
              <a:t>:</a:t>
            </a:r>
          </a:p>
          <a:p>
            <a:pPr marL="109728" indent="0">
              <a:buNone/>
            </a:pPr>
            <a:r>
              <a:rPr lang="en-US" dirty="0" err="1" smtClean="0"/>
              <a:t>B1</a:t>
            </a:r>
            <a:r>
              <a:rPr lang="en-US" dirty="0" smtClean="0"/>
              <a:t>: </a:t>
            </a:r>
            <a:r>
              <a:rPr lang="en-US" dirty="0" err="1" smtClean="0"/>
              <a:t>thực</a:t>
            </a:r>
            <a:r>
              <a:rPr lang="en-US" dirty="0" smtClean="0"/>
              <a:t> </a:t>
            </a:r>
            <a:r>
              <a:rPr lang="en-US" dirty="0" err="1"/>
              <a:t>hiện</a:t>
            </a:r>
            <a:r>
              <a:rPr lang="en-US" dirty="0"/>
              <a:t> </a:t>
            </a:r>
            <a:r>
              <a:rPr lang="en-US" dirty="0" err="1"/>
              <a:t>nhấn</a:t>
            </a:r>
            <a:r>
              <a:rPr lang="en-US" dirty="0"/>
              <a:t> </a:t>
            </a:r>
            <a:r>
              <a:rPr lang="en-US" dirty="0" err="1"/>
              <a:t>tổ</a:t>
            </a:r>
            <a:r>
              <a:rPr lang="en-US" dirty="0"/>
              <a:t> </a:t>
            </a:r>
            <a:r>
              <a:rPr lang="en-US" dirty="0" err="1"/>
              <a:t>hợp</a:t>
            </a:r>
            <a:r>
              <a:rPr lang="en-US" dirty="0"/>
              <a:t> </a:t>
            </a:r>
            <a:r>
              <a:rPr lang="en-US" dirty="0" err="1"/>
              <a:t>phím</a:t>
            </a:r>
            <a:r>
              <a:rPr lang="en-US" dirty="0"/>
              <a:t> </a:t>
            </a:r>
            <a:r>
              <a:rPr lang="en-US" b="1" dirty="0"/>
              <a:t>Windows + </a:t>
            </a:r>
            <a:r>
              <a:rPr lang="en-US" b="1" dirty="0" smtClean="0"/>
              <a:t>R</a:t>
            </a:r>
          </a:p>
          <a:p>
            <a:pPr marL="109728" indent="0">
              <a:buNone/>
            </a:pPr>
            <a:r>
              <a:rPr lang="en-US" dirty="0" err="1" smtClean="0"/>
              <a:t>B2:</a:t>
            </a:r>
            <a:r>
              <a:rPr lang="en-US" dirty="0" err="1"/>
              <a:t>H</a:t>
            </a:r>
            <a:r>
              <a:rPr lang="vi-VN" dirty="0" smtClean="0"/>
              <a:t>ãy </a:t>
            </a:r>
            <a:r>
              <a:rPr lang="vi-VN" dirty="0"/>
              <a:t>nhập </a:t>
            </a:r>
            <a:r>
              <a:rPr lang="vi-VN" b="1" dirty="0"/>
              <a:t>diskmgmt.msc </a:t>
            </a:r>
            <a:r>
              <a:rPr lang="vi-VN" dirty="0"/>
              <a:t>và nhấn Enter</a:t>
            </a:r>
            <a:r>
              <a:rPr lang="vi-VN" dirty="0" smtClean="0"/>
              <a:t>.</a:t>
            </a:r>
            <a:endParaRPr lang="en-US" dirty="0" smtClean="0"/>
          </a:p>
          <a:p>
            <a:pPr marL="109728" indent="0">
              <a:buNone/>
            </a:pPr>
            <a:endParaRPr lang="en-US" dirty="0" smtClean="0"/>
          </a:p>
          <a:p>
            <a:pPr marL="109728" indent="0">
              <a:buNone/>
            </a:pPr>
            <a:r>
              <a:rPr lang="en-US" dirty="0"/>
              <a:t/>
            </a:r>
            <a:br>
              <a:rPr lang="en-US" dirty="0"/>
            </a:b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3</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spTree>
    <p:extLst>
      <p:ext uri="{BB962C8B-B14F-4D97-AF65-F5344CB8AC3E}">
        <p14:creationId xmlns:p14="http://schemas.microsoft.com/office/powerpoint/2010/main" val="4090859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solidFill>
                  <a:srgbClr val="FF0000"/>
                </a:solidFill>
              </a:rPr>
              <a:t>2. Basic Disk</a:t>
            </a:r>
          </a:p>
          <a:p>
            <a:pPr marL="109728" indent="0">
              <a:buNone/>
            </a:pPr>
            <a:endParaRPr lang="en-US" b="1" dirty="0" smtClean="0">
              <a:solidFill>
                <a:srgbClr val="FF0000"/>
              </a:solidFill>
            </a:endParaRPr>
          </a:p>
          <a:p>
            <a:pPr marL="109728" indent="0">
              <a:buNone/>
            </a:pPr>
            <a:endParaRPr lang="en-US" dirty="0" smtClean="0"/>
          </a:p>
          <a:p>
            <a:pPr marL="109728" indent="0">
              <a:buNone/>
            </a:pPr>
            <a:r>
              <a:rPr lang="en-US" dirty="0"/>
              <a:t/>
            </a:r>
            <a:br>
              <a:rPr lang="en-US" dirty="0"/>
            </a:b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4</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500" y="2181958"/>
            <a:ext cx="7708900" cy="3647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0472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solidFill>
                  <a:srgbClr val="FF0000"/>
                </a:solidFill>
              </a:rPr>
              <a:t>2. Basic Disk</a:t>
            </a:r>
          </a:p>
          <a:p>
            <a:pPr marL="109728" indent="0">
              <a:buNone/>
            </a:pPr>
            <a:r>
              <a:rPr lang="en-US" dirty="0" smtClean="0"/>
              <a:t>Ta </a:t>
            </a:r>
            <a:r>
              <a:rPr lang="en-US" dirty="0" err="1" smtClean="0"/>
              <a:t>có</a:t>
            </a:r>
            <a:r>
              <a:rPr lang="en-US" dirty="0" smtClean="0"/>
              <a:t> </a:t>
            </a:r>
            <a:r>
              <a:rPr lang="en-US" dirty="0" err="1" smtClean="0"/>
              <a:t>thể</a:t>
            </a:r>
            <a:r>
              <a:rPr lang="en-US" dirty="0" smtClean="0"/>
              <a:t> </a:t>
            </a:r>
            <a:r>
              <a:rPr lang="en-US" dirty="0" err="1" smtClean="0"/>
              <a:t>tạo</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các</a:t>
            </a:r>
            <a:r>
              <a:rPr lang="en-US" dirty="0" smtClean="0"/>
              <a:t> </a:t>
            </a:r>
            <a:r>
              <a:rPr lang="en-US" dirty="0" err="1" smtClean="0"/>
              <a:t>thao</a:t>
            </a:r>
            <a:r>
              <a:rPr lang="en-US" dirty="0" smtClean="0"/>
              <a:t> </a:t>
            </a:r>
            <a:r>
              <a:rPr lang="en-US" dirty="0" err="1" smtClean="0"/>
              <a:t>tác</a:t>
            </a:r>
            <a:r>
              <a:rPr lang="en-US" dirty="0" smtClean="0"/>
              <a:t> </a:t>
            </a:r>
            <a:r>
              <a:rPr lang="en-US" dirty="0" err="1" smtClean="0"/>
              <a:t>như</a:t>
            </a:r>
            <a:endParaRPr lang="en-US" dirty="0" smtClean="0"/>
          </a:p>
          <a:p>
            <a:pPr marL="109728" indent="0">
              <a:buNone/>
            </a:pPr>
            <a:r>
              <a:rPr lang="en-US" b="1" dirty="0" smtClean="0"/>
              <a:t>* </a:t>
            </a:r>
            <a:r>
              <a:rPr lang="vi-VN" b="1" dirty="0" smtClean="0"/>
              <a:t>Tạo </a:t>
            </a:r>
            <a:r>
              <a:rPr lang="vi-VN" b="1" dirty="0"/>
              <a:t>Phân vùng ổ đĩa: </a:t>
            </a:r>
            <a:r>
              <a:rPr lang="vi-VN" dirty="0"/>
              <a:t>Chức năng này cho phép tạo những phân vùng trên dung lượng ổ đĩa đang còn trống mà chưa được khai báo phân vùng.</a:t>
            </a:r>
          </a:p>
          <a:p>
            <a:pPr marL="109728" indent="0">
              <a:buNone/>
            </a:pPr>
            <a:endParaRPr lang="en-US" b="1" dirty="0" smtClean="0">
              <a:solidFill>
                <a:srgbClr val="FF0000"/>
              </a:solidFill>
            </a:endParaRPr>
          </a:p>
          <a:p>
            <a:pPr marL="109728" indent="0">
              <a:buNone/>
            </a:pPr>
            <a:endParaRPr lang="en-US" dirty="0" smtClean="0"/>
          </a:p>
          <a:p>
            <a:pPr marL="109728" indent="0">
              <a:buNone/>
            </a:pPr>
            <a:r>
              <a:rPr lang="en-US" dirty="0"/>
              <a:t/>
            </a:r>
            <a:br>
              <a:rPr lang="en-US" dirty="0"/>
            </a:b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5</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9850" y="3905250"/>
            <a:ext cx="3924300" cy="234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1716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solidFill>
                  <a:srgbClr val="FF0000"/>
                </a:solidFill>
              </a:rPr>
              <a:t>2. Basic Disk</a:t>
            </a:r>
          </a:p>
          <a:p>
            <a:pPr marL="109728" indent="0" fontAlgn="base">
              <a:buNone/>
            </a:pPr>
            <a:r>
              <a:rPr lang="en-US" b="1" dirty="0" smtClean="0"/>
              <a:t>*</a:t>
            </a:r>
            <a:r>
              <a:rPr lang="vi-VN" b="1" dirty="0" smtClean="0"/>
              <a:t>Chia </a:t>
            </a:r>
            <a:r>
              <a:rPr lang="vi-VN" b="1" dirty="0"/>
              <a:t>phân vùng ổ địa: </a:t>
            </a:r>
            <a:r>
              <a:rPr lang="vi-VN" dirty="0"/>
              <a:t>Chức năng này sẽ giúp </a:t>
            </a:r>
            <a:r>
              <a:rPr lang="en-US" dirty="0" smtClean="0"/>
              <a:t>ta</a:t>
            </a:r>
            <a:r>
              <a:rPr lang="vi-VN" dirty="0" smtClean="0"/>
              <a:t> </a:t>
            </a:r>
            <a:r>
              <a:rPr lang="vi-VN" dirty="0"/>
              <a:t>chia một phân vùng có sẵn thành 2 hoặc nhiều phân vùng nhỏ </a:t>
            </a:r>
            <a:r>
              <a:rPr lang="vi-VN" dirty="0" smtClean="0"/>
              <a:t>hơn</a:t>
            </a:r>
            <a:r>
              <a:rPr lang="en-US" dirty="0" smtClean="0"/>
              <a:t>, </a:t>
            </a:r>
            <a:r>
              <a:rPr lang="en-US" dirty="0" err="1" smtClean="0"/>
              <a:t>bước</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như</a:t>
            </a:r>
            <a:r>
              <a:rPr lang="en-US" dirty="0" smtClean="0"/>
              <a:t> </a:t>
            </a:r>
            <a:r>
              <a:rPr lang="en-US" dirty="0" err="1" smtClean="0"/>
              <a:t>sau</a:t>
            </a:r>
            <a:r>
              <a:rPr lang="en-US" dirty="0" smtClean="0"/>
              <a:t>:</a:t>
            </a:r>
            <a:endParaRPr lang="vi-VN" dirty="0"/>
          </a:p>
          <a:p>
            <a:pPr marL="109728" indent="0" fontAlgn="base">
              <a:buNone/>
            </a:pPr>
            <a:r>
              <a:rPr lang="vi-VN" dirty="0"/>
              <a:t>Tại giao diện </a:t>
            </a:r>
            <a:r>
              <a:rPr lang="vi-VN" b="1" dirty="0"/>
              <a:t>Disk Management,</a:t>
            </a:r>
            <a:r>
              <a:rPr lang="vi-VN" dirty="0"/>
              <a:t> các bạn chọn phân vùng các bạn muốn chia nhỏ. Sau đó, bạn </a:t>
            </a:r>
            <a:r>
              <a:rPr lang="vi-VN" b="1" dirty="0"/>
              <a:t>click chuột phải</a:t>
            </a:r>
            <a:r>
              <a:rPr lang="vi-VN" dirty="0"/>
              <a:t> và chọn </a:t>
            </a:r>
            <a:r>
              <a:rPr lang="vi-VN" b="1" dirty="0"/>
              <a:t>Shrink Volume.</a:t>
            </a:r>
            <a:endParaRPr lang="vi-VN" dirty="0"/>
          </a:p>
          <a:p>
            <a:pPr marL="109728" indent="0">
              <a:buNone/>
            </a:pPr>
            <a:r>
              <a:rPr lang="vi-VN" dirty="0"/>
              <a:t/>
            </a:r>
            <a:br>
              <a:rPr lang="vi-VN" dirty="0"/>
            </a:br>
            <a:endParaRPr lang="en-US" b="1" dirty="0" smtClean="0">
              <a:solidFill>
                <a:srgbClr val="FF0000"/>
              </a:solidFill>
            </a:endParaRPr>
          </a:p>
        </p:txBody>
      </p:sp>
      <p:sp>
        <p:nvSpPr>
          <p:cNvPr id="3" name="Slide Number Placeholder 2"/>
          <p:cNvSpPr>
            <a:spLocks noGrp="1"/>
          </p:cNvSpPr>
          <p:nvPr>
            <p:ph type="sldNum" sz="quarter" idx="12"/>
          </p:nvPr>
        </p:nvSpPr>
        <p:spPr/>
        <p:txBody>
          <a:bodyPr/>
          <a:lstStyle/>
          <a:p>
            <a:fld id="{72C5FD32-3D22-44FD-805A-BED14FD73A86}" type="slidenum">
              <a:rPr lang="en-US" smtClean="0"/>
              <a:t>6</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spTree>
    <p:extLst>
      <p:ext uri="{BB962C8B-B14F-4D97-AF65-F5344CB8AC3E}">
        <p14:creationId xmlns:p14="http://schemas.microsoft.com/office/powerpoint/2010/main" val="2550406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solidFill>
                  <a:srgbClr val="FF0000"/>
                </a:solidFill>
              </a:rPr>
              <a:t>2. Basic Disk</a:t>
            </a:r>
          </a:p>
          <a:p>
            <a:pPr marL="109728" indent="0" fontAlgn="base">
              <a:buNone/>
            </a:pPr>
            <a:r>
              <a:rPr lang="vi-VN" dirty="0"/>
              <a:t/>
            </a:r>
            <a:br>
              <a:rPr lang="vi-VN" dirty="0"/>
            </a:br>
            <a:endParaRPr lang="en-US" b="1" dirty="0" smtClean="0">
              <a:solidFill>
                <a:srgbClr val="FF0000"/>
              </a:solidFill>
            </a:endParaRPr>
          </a:p>
        </p:txBody>
      </p:sp>
      <p:sp>
        <p:nvSpPr>
          <p:cNvPr id="3" name="Slide Number Placeholder 2"/>
          <p:cNvSpPr>
            <a:spLocks noGrp="1"/>
          </p:cNvSpPr>
          <p:nvPr>
            <p:ph type="sldNum" sz="quarter" idx="12"/>
          </p:nvPr>
        </p:nvSpPr>
        <p:spPr/>
        <p:txBody>
          <a:bodyPr/>
          <a:lstStyle/>
          <a:p>
            <a:fld id="{72C5FD32-3D22-44FD-805A-BED14FD73A86}" type="slidenum">
              <a:rPr lang="en-US" smtClean="0"/>
              <a:t>7</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2447925"/>
            <a:ext cx="3400425" cy="326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3159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solidFill>
                  <a:srgbClr val="FF0000"/>
                </a:solidFill>
              </a:rPr>
              <a:t>2. Basic Disk</a:t>
            </a:r>
          </a:p>
          <a:p>
            <a:pPr marL="109728" indent="0" fontAlgn="base">
              <a:buNone/>
            </a:pPr>
            <a:r>
              <a:rPr lang="vi-VN" b="1" dirty="0"/>
              <a:t>Xóa phân vùng: </a:t>
            </a:r>
            <a:r>
              <a:rPr lang="vi-VN" dirty="0"/>
              <a:t>Chức năng này sẽ giúp bạn xóa phân vùng có sẵn và trả về 1 phân vùng chưa được khai báo.</a:t>
            </a:r>
          </a:p>
          <a:p>
            <a:pPr marL="109728" indent="0" fontAlgn="base">
              <a:buNone/>
            </a:pPr>
            <a:r>
              <a:rPr lang="vi-VN" b="1" dirty="0"/>
              <a:t>Đổi kí tự của phân vùng: </a:t>
            </a:r>
            <a:r>
              <a:rPr lang="vi-VN" dirty="0"/>
              <a:t>Chức năng này cho phép bạn thay đổi kí tự của phân vùng có sẵn. Các bạn hãy thực hiện như sau:</a:t>
            </a:r>
          </a:p>
          <a:p>
            <a:pPr marL="109728" indent="0" fontAlgn="base">
              <a:buNone/>
            </a:pPr>
            <a:endParaRPr lang="en-US" dirty="0" smtClean="0"/>
          </a:p>
          <a:p>
            <a:pPr marL="109728" indent="0" fontAlgn="base">
              <a:buNone/>
            </a:pPr>
            <a:r>
              <a:rPr lang="vi-VN" dirty="0"/>
              <a:t/>
            </a:r>
            <a:br>
              <a:rPr lang="vi-VN" dirty="0"/>
            </a:br>
            <a:endParaRPr lang="en-US" b="1" dirty="0" smtClean="0">
              <a:solidFill>
                <a:srgbClr val="FF0000"/>
              </a:solidFill>
            </a:endParaRPr>
          </a:p>
        </p:txBody>
      </p:sp>
      <p:sp>
        <p:nvSpPr>
          <p:cNvPr id="3" name="Slide Number Placeholder 2"/>
          <p:cNvSpPr>
            <a:spLocks noGrp="1"/>
          </p:cNvSpPr>
          <p:nvPr>
            <p:ph type="sldNum" sz="quarter" idx="12"/>
          </p:nvPr>
        </p:nvSpPr>
        <p:spPr/>
        <p:txBody>
          <a:bodyPr/>
          <a:lstStyle/>
          <a:p>
            <a:fld id="{72C5FD32-3D22-44FD-805A-BED14FD73A86}" type="slidenum">
              <a:rPr lang="en-US" smtClean="0"/>
              <a:t>8</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spTree>
    <p:extLst>
      <p:ext uri="{BB962C8B-B14F-4D97-AF65-F5344CB8AC3E}">
        <p14:creationId xmlns:p14="http://schemas.microsoft.com/office/powerpoint/2010/main" val="2001059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dirty="0" err="1" smtClean="0"/>
              <a:t>Muốn</a:t>
            </a:r>
            <a:r>
              <a:rPr lang="en-US" dirty="0" smtClean="0"/>
              <a:t> </a:t>
            </a:r>
            <a:r>
              <a:rPr lang="en-US" dirty="0" err="1" smtClean="0"/>
              <a:t>có</a:t>
            </a:r>
            <a:r>
              <a:rPr lang="en-US" dirty="0" smtClean="0"/>
              <a:t> ổ </a:t>
            </a:r>
            <a:r>
              <a:rPr lang="en-US" dirty="0" err="1" smtClean="0"/>
              <a:t>đĩa</a:t>
            </a:r>
            <a:r>
              <a:rPr lang="en-US" dirty="0" smtClean="0"/>
              <a:t> </a:t>
            </a:r>
            <a:r>
              <a:rPr lang="en-US" dirty="0" err="1" smtClean="0"/>
              <a:t>là</a:t>
            </a:r>
            <a:r>
              <a:rPr lang="en-US" dirty="0" smtClean="0"/>
              <a:t> Dynamic Disk ta </a:t>
            </a:r>
            <a:r>
              <a:rPr lang="en-US" dirty="0" err="1" smtClean="0"/>
              <a:t>phải</a:t>
            </a:r>
            <a:r>
              <a:rPr lang="en-US" dirty="0" smtClean="0"/>
              <a:t> </a:t>
            </a:r>
            <a:r>
              <a:rPr lang="en-US" dirty="0" err="1" smtClean="0"/>
              <a:t>chuyển</a:t>
            </a:r>
            <a:r>
              <a:rPr lang="en-US" dirty="0" smtClean="0"/>
              <a:t> ổ </a:t>
            </a:r>
            <a:r>
              <a:rPr lang="en-US" dirty="0" err="1" smtClean="0"/>
              <a:t>đĩa</a:t>
            </a:r>
            <a:r>
              <a:rPr lang="en-US" dirty="0" smtClean="0"/>
              <a:t> </a:t>
            </a:r>
            <a:r>
              <a:rPr lang="en-US" dirty="0" err="1" smtClean="0"/>
              <a:t>từ</a:t>
            </a:r>
            <a:r>
              <a:rPr lang="en-US" dirty="0" smtClean="0"/>
              <a:t> Basic Disk </a:t>
            </a:r>
          </a:p>
          <a:p>
            <a:pPr marL="109728" indent="0">
              <a:buNone/>
            </a:pPr>
            <a:endParaRPr lang="en-US" dirty="0" smtClean="0"/>
          </a:p>
          <a:p>
            <a:pPr marL="109728" indent="0">
              <a:buNone/>
            </a:pPr>
            <a:endParaRPr lang="en-US" b="1" dirty="0" smtClean="0">
              <a:solidFill>
                <a:srgbClr val="FF0000"/>
              </a:solidFill>
            </a:endParaRPr>
          </a:p>
        </p:txBody>
      </p:sp>
      <p:sp>
        <p:nvSpPr>
          <p:cNvPr id="3" name="Slide Number Placeholder 2"/>
          <p:cNvSpPr>
            <a:spLocks noGrp="1"/>
          </p:cNvSpPr>
          <p:nvPr>
            <p:ph type="sldNum" sz="quarter" idx="12"/>
          </p:nvPr>
        </p:nvSpPr>
        <p:spPr/>
        <p:txBody>
          <a:bodyPr/>
          <a:lstStyle/>
          <a:p>
            <a:fld id="{72C5FD32-3D22-44FD-805A-BED14FD73A86}" type="slidenum">
              <a:rPr lang="en-US" smtClean="0"/>
              <a:t>9</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pic>
        <p:nvPicPr>
          <p:cNvPr id="9" name="Picture 8"/>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04010" y="3053715"/>
            <a:ext cx="5935980" cy="1975485"/>
          </a:xfrm>
          <a:prstGeom prst="rect">
            <a:avLst/>
          </a:prstGeom>
          <a:noFill/>
          <a:ln>
            <a:noFill/>
          </a:ln>
        </p:spPr>
      </p:pic>
    </p:spTree>
    <p:extLst>
      <p:ext uri="{BB962C8B-B14F-4D97-AF65-F5344CB8AC3E}">
        <p14:creationId xmlns:p14="http://schemas.microsoft.com/office/powerpoint/2010/main" val="2237357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dirty="0"/>
              <a:t> </a:t>
            </a:r>
            <a:r>
              <a:rPr lang="en-US" dirty="0" smtClean="0"/>
              <a:t>Ổ </a:t>
            </a:r>
            <a:r>
              <a:rPr lang="en-US" dirty="0" err="1" smtClean="0"/>
              <a:t>đĩa</a:t>
            </a:r>
            <a:r>
              <a:rPr lang="en-US" dirty="0" smtClean="0"/>
              <a:t> Dynamic Disk ta </a:t>
            </a:r>
            <a:r>
              <a:rPr lang="en-US" dirty="0" err="1" smtClean="0"/>
              <a:t>có</a:t>
            </a:r>
            <a:r>
              <a:rPr lang="en-US" dirty="0" smtClean="0"/>
              <a:t> </a:t>
            </a:r>
            <a:r>
              <a:rPr lang="en-US" dirty="0" err="1" smtClean="0"/>
              <a:t>thể</a:t>
            </a:r>
            <a:r>
              <a:rPr lang="en-US" dirty="0" smtClean="0"/>
              <a:t> </a:t>
            </a:r>
            <a:r>
              <a:rPr lang="en-US" dirty="0" err="1" smtClean="0"/>
              <a:t>triển</a:t>
            </a:r>
            <a:r>
              <a:rPr lang="en-US" dirty="0" smtClean="0"/>
              <a:t> </a:t>
            </a:r>
            <a:r>
              <a:rPr lang="en-US" dirty="0" err="1" smtClean="0"/>
              <a:t>khai</a:t>
            </a:r>
            <a:r>
              <a:rPr lang="en-US" dirty="0" smtClean="0"/>
              <a:t> </a:t>
            </a:r>
            <a:r>
              <a:rPr lang="en-US" dirty="0" err="1" smtClean="0"/>
              <a:t>các</a:t>
            </a:r>
            <a:r>
              <a:rPr lang="en-US" dirty="0" smtClean="0"/>
              <a:t> </a:t>
            </a:r>
            <a:r>
              <a:rPr lang="en-US" dirty="0" err="1" smtClean="0"/>
              <a:t>dạng</a:t>
            </a:r>
            <a:r>
              <a:rPr lang="en-US" dirty="0" smtClean="0"/>
              <a:t> RAID </a:t>
            </a:r>
            <a:r>
              <a:rPr lang="en-US" dirty="0" err="1" smtClean="0"/>
              <a:t>đáp</a:t>
            </a:r>
            <a:r>
              <a:rPr lang="en-US" dirty="0" smtClean="0"/>
              <a:t> </a:t>
            </a:r>
            <a:r>
              <a:rPr lang="en-US" dirty="0" err="1" smtClean="0"/>
              <a:t>ứng</a:t>
            </a:r>
            <a:r>
              <a:rPr lang="en-US" dirty="0" smtClean="0"/>
              <a:t> 2 </a:t>
            </a:r>
            <a:r>
              <a:rPr lang="en-US" dirty="0" err="1" smtClean="0"/>
              <a:t>nhu</a:t>
            </a:r>
            <a:r>
              <a:rPr lang="en-US" dirty="0" smtClean="0"/>
              <a:t> </a:t>
            </a:r>
            <a:r>
              <a:rPr lang="en-US" dirty="0" err="1" smtClean="0"/>
              <a:t>cầu</a:t>
            </a:r>
            <a:r>
              <a:rPr lang="en-US" dirty="0" smtClean="0"/>
              <a:t> </a:t>
            </a:r>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truy</a:t>
            </a:r>
            <a:r>
              <a:rPr lang="en-US" dirty="0" smtClean="0"/>
              <a:t> </a:t>
            </a:r>
            <a:r>
              <a:rPr lang="en-US" dirty="0" err="1" smtClean="0"/>
              <a:t>xuất</a:t>
            </a:r>
            <a:r>
              <a:rPr lang="en-US" dirty="0" smtClean="0"/>
              <a:t> </a:t>
            </a:r>
            <a:r>
              <a:rPr lang="en-US" dirty="0" err="1" smtClean="0"/>
              <a:t>dữ</a:t>
            </a:r>
            <a:r>
              <a:rPr lang="en-US" dirty="0" smtClean="0"/>
              <a:t> </a:t>
            </a:r>
            <a:r>
              <a:rPr lang="en-US" dirty="0" err="1" smtClean="0"/>
              <a:t>liệu</a:t>
            </a:r>
            <a:r>
              <a:rPr lang="en-US" dirty="0" smtClean="0"/>
              <a:t> </a:t>
            </a:r>
            <a:r>
              <a:rPr lang="en-US" dirty="0" err="1" smtClean="0"/>
              <a:t>và</a:t>
            </a:r>
            <a:r>
              <a:rPr lang="en-US" dirty="0" smtClean="0"/>
              <a:t> </a:t>
            </a:r>
            <a:r>
              <a:rPr lang="en-US" dirty="0" err="1" smtClean="0"/>
              <a:t>ảnh</a:t>
            </a:r>
            <a:r>
              <a:rPr lang="en-US" dirty="0" smtClean="0"/>
              <a:t> </a:t>
            </a:r>
            <a:r>
              <a:rPr lang="en-US" dirty="0" err="1" smtClean="0"/>
              <a:t>xạ</a:t>
            </a:r>
            <a:r>
              <a:rPr lang="en-US" dirty="0" smtClean="0"/>
              <a:t> </a:t>
            </a:r>
            <a:r>
              <a:rPr lang="en-US" dirty="0" err="1" smtClean="0"/>
              <a:t>được</a:t>
            </a:r>
            <a:r>
              <a:rPr lang="en-US" dirty="0" smtClean="0"/>
              <a:t> </a:t>
            </a:r>
            <a:r>
              <a:rPr lang="en-US" dirty="0" err="1" smtClean="0"/>
              <a:t>dữ</a:t>
            </a:r>
            <a:r>
              <a:rPr lang="en-US" dirty="0" smtClean="0"/>
              <a:t> </a:t>
            </a:r>
            <a:r>
              <a:rPr lang="en-US" dirty="0" err="1" smtClean="0"/>
              <a:t>liệu</a:t>
            </a:r>
            <a:r>
              <a:rPr lang="en-US" dirty="0" smtClean="0"/>
              <a:t> ( </a:t>
            </a:r>
            <a:r>
              <a:rPr lang="en-US" dirty="0" err="1" smtClean="0"/>
              <a:t>tránh</a:t>
            </a:r>
            <a:r>
              <a:rPr lang="en-US" dirty="0" smtClean="0"/>
              <a:t> </a:t>
            </a:r>
            <a:r>
              <a:rPr lang="en-US" dirty="0" err="1" smtClean="0"/>
              <a:t>mất</a:t>
            </a:r>
            <a:r>
              <a:rPr lang="en-US" dirty="0" smtClean="0"/>
              <a:t> </a:t>
            </a:r>
            <a:r>
              <a:rPr lang="en-US" dirty="0" err="1" smtClean="0"/>
              <a:t>dữ</a:t>
            </a:r>
            <a:r>
              <a:rPr lang="en-US" dirty="0" smtClean="0"/>
              <a:t> </a:t>
            </a:r>
            <a:r>
              <a:rPr lang="en-US" dirty="0" err="1" smtClean="0"/>
              <a:t>liệu</a:t>
            </a:r>
            <a:r>
              <a:rPr lang="en-US" dirty="0" smtClean="0"/>
              <a:t> </a:t>
            </a:r>
            <a:r>
              <a:rPr lang="en-US" dirty="0" err="1" smtClean="0"/>
              <a:t>khi</a:t>
            </a:r>
            <a:r>
              <a:rPr lang="en-US" dirty="0" smtClean="0"/>
              <a:t> ổ </a:t>
            </a:r>
            <a:r>
              <a:rPr lang="en-US" dirty="0" err="1" smtClean="0"/>
              <a:t>cứng</a:t>
            </a:r>
            <a:r>
              <a:rPr lang="en-US" dirty="0" smtClean="0"/>
              <a:t> </a:t>
            </a:r>
            <a:r>
              <a:rPr lang="en-US" dirty="0" err="1" smtClean="0"/>
              <a:t>bị</a:t>
            </a:r>
            <a:r>
              <a:rPr lang="en-US" dirty="0" smtClean="0"/>
              <a:t> </a:t>
            </a:r>
            <a:r>
              <a:rPr lang="en-US" dirty="0" err="1" smtClean="0"/>
              <a:t>hỏng</a:t>
            </a:r>
            <a:r>
              <a:rPr lang="en-US" dirty="0" smtClean="0"/>
              <a:t> </a:t>
            </a:r>
            <a:r>
              <a:rPr lang="en-US" dirty="0" err="1" smtClean="0"/>
              <a:t>đột</a:t>
            </a:r>
            <a:r>
              <a:rPr lang="en-US" dirty="0" smtClean="0"/>
              <a:t> </a:t>
            </a:r>
            <a:r>
              <a:rPr lang="en-US" dirty="0" err="1" smtClean="0"/>
              <a:t>xuất</a:t>
            </a:r>
            <a:r>
              <a:rPr lang="en-US" dirty="0" smtClean="0"/>
              <a:t>.</a:t>
            </a:r>
          </a:p>
          <a:p>
            <a:pPr marL="109728" indent="0">
              <a:buNone/>
            </a:pPr>
            <a:r>
              <a:rPr lang="vi-VN" b="1" i="1" dirty="0"/>
              <a:t>RAID (Redundant Arrays of Inexpensive Disks)</a:t>
            </a:r>
            <a:r>
              <a:rPr lang="vi-VN" dirty="0"/>
              <a:t> là hình thức ghép nhiều ổ đĩa cứng vật lý thành một hệ thống ổ đĩa cứng </a:t>
            </a:r>
            <a:endParaRPr lang="en-US" b="1" dirty="0" smtClean="0">
              <a:solidFill>
                <a:srgbClr val="FF0000"/>
              </a:solidFill>
            </a:endParaRPr>
          </a:p>
        </p:txBody>
      </p:sp>
      <p:sp>
        <p:nvSpPr>
          <p:cNvPr id="3" name="Slide Number Placeholder 2"/>
          <p:cNvSpPr>
            <a:spLocks noGrp="1"/>
          </p:cNvSpPr>
          <p:nvPr>
            <p:ph type="sldNum" sz="quarter" idx="12"/>
          </p:nvPr>
        </p:nvSpPr>
        <p:spPr/>
        <p:txBody>
          <a:bodyPr/>
          <a:lstStyle/>
          <a:p>
            <a:fld id="{72C5FD32-3D22-44FD-805A-BED14FD73A86}" type="slidenum">
              <a:rPr lang="en-US" smtClean="0"/>
              <a:t>10</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spTree>
    <p:extLst>
      <p:ext uri="{BB962C8B-B14F-4D97-AF65-F5344CB8AC3E}">
        <p14:creationId xmlns:p14="http://schemas.microsoft.com/office/powerpoint/2010/main" val="30876242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dirty="0"/>
              <a:t> </a:t>
            </a:r>
            <a:r>
              <a:rPr lang="en-US" dirty="0" err="1" smtClean="0"/>
              <a:t>Có</a:t>
            </a:r>
            <a:r>
              <a:rPr lang="en-US" dirty="0" smtClean="0"/>
              <a:t> </a:t>
            </a:r>
            <a:r>
              <a:rPr lang="en-US" dirty="0" err="1" smtClean="0"/>
              <a:t>các</a:t>
            </a:r>
            <a:r>
              <a:rPr lang="en-US" dirty="0" smtClean="0"/>
              <a:t> </a:t>
            </a:r>
            <a:r>
              <a:rPr lang="en-US" dirty="0" err="1" smtClean="0"/>
              <a:t>loại</a:t>
            </a:r>
            <a:r>
              <a:rPr lang="en-US" dirty="0" smtClean="0"/>
              <a:t> Raid </a:t>
            </a:r>
            <a:r>
              <a:rPr lang="en-US" dirty="0" err="1" smtClean="0"/>
              <a:t>phổ</a:t>
            </a:r>
            <a:r>
              <a:rPr lang="en-US" dirty="0" smtClean="0"/>
              <a:t> </a:t>
            </a:r>
            <a:r>
              <a:rPr lang="en-US" dirty="0" err="1" smtClean="0"/>
              <a:t>biến</a:t>
            </a:r>
            <a:r>
              <a:rPr lang="en-US" dirty="0" smtClean="0"/>
              <a:t> </a:t>
            </a:r>
            <a:r>
              <a:rPr lang="en-US" dirty="0" err="1" smtClean="0"/>
              <a:t>như</a:t>
            </a:r>
            <a:r>
              <a:rPr lang="en-US" dirty="0" smtClean="0"/>
              <a:t> </a:t>
            </a:r>
            <a:r>
              <a:rPr lang="en-US" dirty="0" err="1" smtClean="0"/>
              <a:t>sau</a:t>
            </a:r>
            <a:r>
              <a:rPr lang="en-US" dirty="0" smtClean="0"/>
              <a:t>: RAID 0, RAID 1, RAID 10, RAID 5</a:t>
            </a:r>
          </a:p>
          <a:p>
            <a:pPr>
              <a:buFont typeface="Arial" charset="0"/>
              <a:buChar char="•"/>
            </a:pPr>
            <a:r>
              <a:rPr lang="en-US" b="1" dirty="0" smtClean="0"/>
              <a:t>RAID 0: </a:t>
            </a:r>
          </a:p>
          <a:p>
            <a:pPr marL="109728" indent="0">
              <a:buNone/>
            </a:pPr>
            <a:endParaRPr lang="en-US" b="1" dirty="0" smtClean="0"/>
          </a:p>
          <a:p>
            <a:pPr marL="109728" indent="0">
              <a:buNone/>
            </a:pPr>
            <a:endParaRPr lang="en-US" b="1" dirty="0" smtClean="0"/>
          </a:p>
          <a:p>
            <a:pPr marL="109728" indent="0">
              <a:buNone/>
            </a:pPr>
            <a:r>
              <a:rPr lang="vi-VN" dirty="0"/>
              <a:t> </a:t>
            </a:r>
            <a:endParaRPr lang="en-US" dirty="0" smtClean="0"/>
          </a:p>
          <a:p>
            <a:pPr marL="109728" indent="0">
              <a:buNone/>
            </a:pPr>
            <a:endParaRPr lang="en-US" dirty="0"/>
          </a:p>
          <a:p>
            <a:pPr marL="109728" indent="0">
              <a:buNone/>
            </a:pPr>
            <a:r>
              <a:rPr lang="vi-VN" dirty="0" smtClean="0"/>
              <a:t>Raid </a:t>
            </a:r>
            <a:r>
              <a:rPr lang="vi-VN" dirty="0"/>
              <a:t>0 là loại Raid khá phổ biến và được nhiều người sử dụng hiện nay do có khả năng nâng cao hiệu suất tốc độc đọc ghi trao đổi dữ liệu của ổ cứng. Để tiến hành setup Raid 0 thì server cần tối thiểu 2 ổ đĩa (Disk 0, Disk 1).</a:t>
            </a:r>
          </a:p>
          <a:p>
            <a:pPr>
              <a:buFont typeface="Arial" charset="0"/>
              <a:buChar char="•"/>
            </a:pPr>
            <a:endParaRPr lang="en-US" dirty="0" smtClean="0"/>
          </a:p>
        </p:txBody>
      </p:sp>
      <p:sp>
        <p:nvSpPr>
          <p:cNvPr id="3" name="Slide Number Placeholder 2"/>
          <p:cNvSpPr>
            <a:spLocks noGrp="1"/>
          </p:cNvSpPr>
          <p:nvPr>
            <p:ph type="sldNum" sz="quarter" idx="12"/>
          </p:nvPr>
        </p:nvSpPr>
        <p:spPr/>
        <p:txBody>
          <a:bodyPr/>
          <a:lstStyle/>
          <a:p>
            <a:fld id="{72C5FD32-3D22-44FD-805A-BED14FD73A86}" type="slidenum">
              <a:rPr lang="en-US" smtClean="0"/>
              <a:t>11</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2863" y="2325688"/>
            <a:ext cx="1438275" cy="1712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26186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b="1" dirty="0" smtClean="0"/>
              <a:t>RAID 0: </a:t>
            </a:r>
          </a:p>
          <a:p>
            <a:pPr marL="109728" indent="0">
              <a:buNone/>
            </a:pPr>
            <a:r>
              <a:rPr lang="vi-VN" dirty="0" smtClean="0"/>
              <a:t>Raid </a:t>
            </a:r>
            <a:r>
              <a:rPr lang="vi-VN" dirty="0"/>
              <a:t>0 sẽ lưu trữ như sau. Giả sử bạn có 1 file A dung lượng </a:t>
            </a:r>
            <a:r>
              <a:rPr lang="en-US" dirty="0"/>
              <a:t>2</a:t>
            </a:r>
            <a:r>
              <a:rPr lang="vi-VN" dirty="0"/>
              <a:t>00MB. Khi tiến hành lưu trữ thay vì file A sẽ được lưu vào 1 ổ cứng duy nhất, Raid 0 sẽ giúp lưu vào 2 ổ đĩa disk 0, disk 1 mỗi ổ </a:t>
            </a:r>
            <a:r>
              <a:rPr lang="en-US" dirty="0"/>
              <a:t>100</a:t>
            </a:r>
            <a:r>
              <a:rPr lang="vi-VN" dirty="0"/>
              <a:t>MB </a:t>
            </a:r>
            <a:r>
              <a:rPr lang="vi-VN" i="1" dirty="0"/>
              <a:t>(Striping)</a:t>
            </a:r>
            <a:r>
              <a:rPr lang="vi-VN" dirty="0"/>
              <a:t>  giúp giảm thời gian đọc ghi xuống 1 nửa so với lý thuyết </a:t>
            </a:r>
            <a:r>
              <a:rPr lang="vi-VN" dirty="0" smtClean="0"/>
              <a:t>.</a:t>
            </a:r>
            <a:endParaRPr lang="en-US" dirty="0" smtClean="0"/>
          </a:p>
          <a:p>
            <a:r>
              <a:rPr lang="vi-VN" b="1" dirty="0"/>
              <a:t>Ưu điểm:</a:t>
            </a:r>
            <a:r>
              <a:rPr lang="vi-VN" dirty="0"/>
              <a:t> Tốc độ đọc ghi nhanh (gấp đôi bình thường theo lý thuyết).</a:t>
            </a:r>
          </a:p>
          <a:p>
            <a:r>
              <a:rPr lang="vi-VN" b="1" dirty="0"/>
              <a:t>   Nhược điểm:</a:t>
            </a:r>
            <a:r>
              <a:rPr lang="vi-VN" dirty="0"/>
              <a:t> tiềm ẩn rủi ro về dữ liệu. Lý do dữ liệu được chia đôi lưu trên 2 ổ đĩa.Trường hợp 1 trong 2 ổ đĩa bị hỏng thì nguy cơ mất dữ liệu rất cao. Về ổ cứng yêu cầu phải 2 ổ cùng dung lượng, nếu 2 ổ khác dung lượng thì lấy ổ thấp nhất.</a:t>
            </a:r>
          </a:p>
          <a:p>
            <a:r>
              <a:rPr lang="vi-VN" b="1" dirty="0"/>
              <a:t>   Đối tượng sử dụng:</a:t>
            </a:r>
            <a:r>
              <a:rPr lang="vi-VN" dirty="0"/>
              <a:t> Thích hợp với những dịch vụ cần lưu trữ và truy xuất với tốc độ cao. Chẳng hạn như dịch vụ video streaming, chạy cơ sở dữ liệu... (đối với hình thức lưu trữ này Vinahost khuyến cáo khách hàng nên có hình thức sao lưu backup của mình</a:t>
            </a:r>
            <a:r>
              <a:rPr lang="vi-VN" dirty="0" smtClean="0"/>
              <a:t>.)</a:t>
            </a:r>
            <a:endParaRPr lang="en-US" dirty="0" smtClean="0"/>
          </a:p>
        </p:txBody>
      </p:sp>
      <p:sp>
        <p:nvSpPr>
          <p:cNvPr id="3" name="Slide Number Placeholder 2"/>
          <p:cNvSpPr>
            <a:spLocks noGrp="1"/>
          </p:cNvSpPr>
          <p:nvPr>
            <p:ph type="sldNum" sz="quarter" idx="12"/>
          </p:nvPr>
        </p:nvSpPr>
        <p:spPr/>
        <p:txBody>
          <a:bodyPr/>
          <a:lstStyle/>
          <a:p>
            <a:fld id="{72C5FD32-3D22-44FD-805A-BED14FD73A86}" type="slidenum">
              <a:rPr lang="en-US" smtClean="0"/>
              <a:t>12</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spTree>
    <p:extLst>
      <p:ext uri="{BB962C8B-B14F-4D97-AF65-F5344CB8AC3E}">
        <p14:creationId xmlns:p14="http://schemas.microsoft.com/office/powerpoint/2010/main" val="31199320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b="1" dirty="0" smtClean="0"/>
              <a:t>RAID 1: </a:t>
            </a:r>
          </a:p>
          <a:p>
            <a:pPr marL="109728" indent="0">
              <a:buNone/>
            </a:pPr>
            <a:endParaRPr lang="en-US" b="1" dirty="0"/>
          </a:p>
          <a:p>
            <a:pPr marL="109728" indent="0">
              <a:buNone/>
            </a:pPr>
            <a:endParaRPr lang="en-US" b="1" dirty="0" smtClean="0"/>
          </a:p>
          <a:p>
            <a:pPr marL="109728" indent="0">
              <a:buNone/>
            </a:pPr>
            <a:endParaRPr lang="en-US" b="1" dirty="0"/>
          </a:p>
          <a:p>
            <a:pPr marL="109728" indent="0">
              <a:buNone/>
            </a:pPr>
            <a:r>
              <a:rPr lang="vi-VN" dirty="0"/>
              <a:t> </a:t>
            </a:r>
            <a:endParaRPr lang="en-US" dirty="0" smtClean="0"/>
          </a:p>
          <a:p>
            <a:pPr marL="109728" indent="0">
              <a:buNone/>
            </a:pPr>
            <a:endParaRPr lang="en-US" dirty="0"/>
          </a:p>
          <a:p>
            <a:pPr marL="109728" indent="0">
              <a:buNone/>
            </a:pPr>
            <a:r>
              <a:rPr lang="vi-VN" dirty="0" smtClean="0"/>
              <a:t>Raid </a:t>
            </a:r>
            <a:r>
              <a:rPr lang="vi-VN" dirty="0"/>
              <a:t>1 là loại Raid cơ bản được sử dụng khá nhiều hiện nay do khả năng đạt an toàn về dữ liệu. để tiến hành setup Raid 1 thì cũng giống như Raid 0, server cần tối thiểu 2 ổ cứng để lưu trữ.</a:t>
            </a:r>
          </a:p>
          <a:p>
            <a:pPr marL="109728" indent="0">
              <a:buNone/>
            </a:pPr>
            <a:r>
              <a:rPr lang="vi-VN" dirty="0" smtClean="0"/>
              <a:t>Không </a:t>
            </a:r>
            <a:r>
              <a:rPr lang="vi-VN" dirty="0"/>
              <a:t>giống như Raid 0, Raid 1 đảm bảo an toàn hơn về dữ liệu do dữ liệu được ghi vào 2 ổ giống hệt nhau</a:t>
            </a:r>
          </a:p>
          <a:p>
            <a:pPr marL="109728" indent="0">
              <a:buNone/>
            </a:pPr>
            <a:endParaRPr lang="en-US" b="1" dirty="0" smtClean="0"/>
          </a:p>
        </p:txBody>
      </p:sp>
      <p:sp>
        <p:nvSpPr>
          <p:cNvPr id="3" name="Slide Number Placeholder 2"/>
          <p:cNvSpPr>
            <a:spLocks noGrp="1"/>
          </p:cNvSpPr>
          <p:nvPr>
            <p:ph type="sldNum" sz="quarter" idx="12"/>
          </p:nvPr>
        </p:nvSpPr>
        <p:spPr/>
        <p:txBody>
          <a:bodyPr/>
          <a:lstStyle/>
          <a:p>
            <a:fld id="{72C5FD32-3D22-44FD-805A-BED14FD73A86}" type="slidenum">
              <a:rPr lang="en-US" smtClean="0"/>
              <a:t>13</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7558" y="1600200"/>
            <a:ext cx="1438275"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86910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b="1" dirty="0" smtClean="0"/>
              <a:t>RAID 1: </a:t>
            </a:r>
          </a:p>
          <a:p>
            <a:r>
              <a:rPr lang="vi-VN" dirty="0"/>
              <a:t> </a:t>
            </a:r>
            <a:r>
              <a:rPr lang="vi-VN" b="1" dirty="0"/>
              <a:t>Ưu điểm:</a:t>
            </a:r>
            <a:r>
              <a:rPr lang="vi-VN" dirty="0"/>
              <a:t> An toàn về dữ liệu, trường hợp 1 trong 2 ổ đĩa bị hỏng thì dữ liệu vẫn có khả năng đáp ứng dịch vụ.</a:t>
            </a:r>
          </a:p>
          <a:p>
            <a:r>
              <a:rPr lang="vi-VN" b="1" dirty="0"/>
              <a:t>     Nhược điểm:</a:t>
            </a:r>
            <a:r>
              <a:rPr lang="vi-VN" dirty="0"/>
              <a:t> Hiệu suất không cao, Nâng cao chi phí (giả sử khách hàng sử dụng 2 ổ cứng </a:t>
            </a:r>
            <a:r>
              <a:rPr lang="en-US" dirty="0" smtClean="0"/>
              <a:t>200 </a:t>
            </a:r>
            <a:r>
              <a:rPr lang="vi-VN" dirty="0" smtClean="0"/>
              <a:t>GB</a:t>
            </a:r>
            <a:r>
              <a:rPr lang="vi-VN" dirty="0"/>
              <a:t>. Khi sử dụng Raid 1 thì dung lượng lưu trữ có thể sử dụng chỉ được </a:t>
            </a:r>
            <a:r>
              <a:rPr lang="en-US" dirty="0" smtClean="0"/>
              <a:t>200</a:t>
            </a:r>
            <a:r>
              <a:rPr lang="vi-VN" dirty="0" smtClean="0"/>
              <a:t>GB</a:t>
            </a:r>
            <a:r>
              <a:rPr lang="vi-VN" dirty="0"/>
              <a:t>). Về ổ cứng yêu cầu phải 2 ổ cùng dung lượng, nếu 2 ổ khác dung lượng thì lấy ổ thấp nhất.</a:t>
            </a:r>
          </a:p>
          <a:p>
            <a:r>
              <a:rPr lang="vi-VN" b="1" dirty="0"/>
              <a:t>     Đối tượng sử dụng:</a:t>
            </a:r>
            <a:r>
              <a:rPr lang="vi-VN" dirty="0"/>
              <a:t> Các dịch vụ lưu trữ, các website vừa và nhỏ không yêu cầu quá cao về tốc độ đọc ghi (in/out) của ổ cứng. Các đối tượng yêu cầu sự an toàn về dữ liệu như các dịch vụ kế toán,lưu trữ thông tin khách </a:t>
            </a:r>
            <a:r>
              <a:rPr lang="vi-VN" dirty="0" smtClean="0"/>
              <a:t>hàng</a:t>
            </a:r>
            <a:r>
              <a:rPr lang="en-US" dirty="0"/>
              <a:t>.</a:t>
            </a:r>
            <a:r>
              <a:rPr lang="vi-VN" dirty="0"/>
              <a:t/>
            </a:r>
            <a:br>
              <a:rPr lang="vi-VN" dirty="0"/>
            </a:br>
            <a:endParaRPr lang="vi-VN" dirty="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14</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spTree>
    <p:extLst>
      <p:ext uri="{BB962C8B-B14F-4D97-AF65-F5344CB8AC3E}">
        <p14:creationId xmlns:p14="http://schemas.microsoft.com/office/powerpoint/2010/main" val="6629897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b="1" dirty="0" smtClean="0"/>
              <a:t>RAID 1: </a:t>
            </a:r>
          </a:p>
          <a:p>
            <a:r>
              <a:rPr lang="vi-VN" dirty="0"/>
              <a:t> </a:t>
            </a:r>
            <a:r>
              <a:rPr lang="vi-VN" b="1" dirty="0"/>
              <a:t>Ưu điểm:</a:t>
            </a:r>
            <a:r>
              <a:rPr lang="vi-VN" dirty="0"/>
              <a:t> An toàn về dữ liệu, trường hợp 1 trong 2 ổ đĩa bị hỏng thì dữ liệu vẫn có khả năng đáp ứng dịch vụ.</a:t>
            </a:r>
          </a:p>
          <a:p>
            <a:r>
              <a:rPr lang="vi-VN" b="1" dirty="0"/>
              <a:t>     Nhược điểm:</a:t>
            </a:r>
            <a:r>
              <a:rPr lang="vi-VN" dirty="0"/>
              <a:t> Hiệu suất không cao, Nâng cao chi phí (giả sử khách hàng sử dụng 2 ổ cứng </a:t>
            </a:r>
            <a:r>
              <a:rPr lang="en-US" dirty="0" smtClean="0"/>
              <a:t>200 </a:t>
            </a:r>
            <a:r>
              <a:rPr lang="vi-VN" dirty="0" smtClean="0"/>
              <a:t>GB</a:t>
            </a:r>
            <a:r>
              <a:rPr lang="vi-VN" dirty="0"/>
              <a:t>. Khi sử dụng Raid 1 thì dung lượng lưu trữ có thể sử dụng chỉ được </a:t>
            </a:r>
            <a:r>
              <a:rPr lang="en-US" dirty="0" smtClean="0"/>
              <a:t>200</a:t>
            </a:r>
            <a:r>
              <a:rPr lang="vi-VN" dirty="0" smtClean="0"/>
              <a:t>GB</a:t>
            </a:r>
            <a:r>
              <a:rPr lang="vi-VN" dirty="0"/>
              <a:t>). Về ổ cứng yêu cầu phải 2 ổ cùng dung lượng, nếu 2 ổ khác dung lượng thì lấy ổ thấp nhất.</a:t>
            </a:r>
          </a:p>
          <a:p>
            <a:r>
              <a:rPr lang="vi-VN" b="1" dirty="0"/>
              <a:t>     Đối tượng sử dụng:</a:t>
            </a:r>
            <a:r>
              <a:rPr lang="vi-VN" dirty="0"/>
              <a:t> Các dịch vụ lưu trữ, các website vừa và nhỏ không yêu cầu quá cao về tốc độ đọc ghi (in/out) của ổ cứng. Các đối tượng yêu cầu sự an toàn về dữ liệu như các dịch vụ kế toán,lưu trữ thông tin khách </a:t>
            </a:r>
            <a:r>
              <a:rPr lang="vi-VN" dirty="0" smtClean="0"/>
              <a:t>hàng</a:t>
            </a:r>
            <a:r>
              <a:rPr lang="en-US" dirty="0"/>
              <a:t>.</a:t>
            </a:r>
            <a:r>
              <a:rPr lang="vi-VN" dirty="0"/>
              <a:t/>
            </a:r>
            <a:br>
              <a:rPr lang="vi-VN" dirty="0"/>
            </a:br>
            <a:endParaRPr lang="vi-VN" dirty="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15</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spTree>
    <p:extLst>
      <p:ext uri="{BB962C8B-B14F-4D97-AF65-F5344CB8AC3E}">
        <p14:creationId xmlns:p14="http://schemas.microsoft.com/office/powerpoint/2010/main" val="38534929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b="1" dirty="0" smtClean="0"/>
              <a:t>RAID 10:</a:t>
            </a:r>
          </a:p>
          <a:p>
            <a:pPr marL="109728" indent="0">
              <a:buNone/>
            </a:pPr>
            <a:endParaRPr lang="en-US" b="1" dirty="0"/>
          </a:p>
          <a:p>
            <a:pPr marL="109728" indent="0">
              <a:buNone/>
            </a:pPr>
            <a:endParaRPr lang="en-US" b="1" dirty="0" smtClean="0"/>
          </a:p>
          <a:p>
            <a:pPr marL="109728" indent="0">
              <a:buNone/>
            </a:pPr>
            <a:endParaRPr lang="en-US" b="1" dirty="0"/>
          </a:p>
          <a:p>
            <a:pPr marL="109728" indent="0">
              <a:buNone/>
            </a:pPr>
            <a:endParaRPr lang="en-US" b="1" dirty="0" smtClean="0"/>
          </a:p>
          <a:p>
            <a:pPr marL="109728" indent="0">
              <a:buNone/>
            </a:pPr>
            <a:endParaRPr lang="en-US" b="1" dirty="0"/>
          </a:p>
          <a:p>
            <a:pPr marL="109728" indent="0">
              <a:buNone/>
            </a:pPr>
            <a:endParaRPr lang="en-US" b="1" dirty="0" smtClean="0"/>
          </a:p>
          <a:p>
            <a:r>
              <a:rPr lang="vi-VN" dirty="0"/>
              <a:t> Raid 10 là sự kết hợp giữa 2 loại raid phổ biến và Raid 1 và Raid 0. Để setup Raid 10 khách hàng cần sử dụng tối thiểu 4 ổ cứng (Disk 0, Disk 1, Disk 2, Disk 3).</a:t>
            </a:r>
          </a:p>
          <a:p>
            <a:r>
              <a:rPr lang="vi-VN" dirty="0"/>
              <a:t>     Đối với Raid 10 dữ liệu sẽ được lưu đồng thời vào 4 ổ cứng. 2 ổ dạng Striping (Raid 0) và 2 ổ (Mirroring) Raid 1.</a:t>
            </a:r>
          </a:p>
          <a:p>
            <a:pPr marL="109728" indent="0">
              <a:buNone/>
            </a:pPr>
            <a:r>
              <a:rPr lang="en-US" b="1" dirty="0" smtClean="0"/>
              <a:t> </a:t>
            </a:r>
          </a:p>
          <a:p>
            <a:pPr marL="109728" indent="0">
              <a:buNone/>
            </a:pPr>
            <a:r>
              <a:rPr lang="en-US" dirty="0" smtClean="0"/>
              <a:t>	</a:t>
            </a: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16</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1371600"/>
            <a:ext cx="4876800" cy="2098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86676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b="1" dirty="0" smtClean="0"/>
              <a:t>RAID 10:</a:t>
            </a:r>
          </a:p>
          <a:p>
            <a:r>
              <a:rPr lang="vi-VN" dirty="0"/>
              <a:t>  </a:t>
            </a:r>
            <a:r>
              <a:rPr lang="vi-VN" b="1" dirty="0"/>
              <a:t>Ưu điểm:</a:t>
            </a:r>
            <a:r>
              <a:rPr lang="vi-VN" dirty="0"/>
              <a:t> Đây là 1 hình thức lưu trữ nhanh nhẹn và an toàn, vừa nâng cao hiệu suất mà lại đảm bảo dữ liệu không bị thất thoát khi 1 trong số 4 ổ cứng bị hỏng.</a:t>
            </a:r>
          </a:p>
          <a:p>
            <a:r>
              <a:rPr lang="vi-VN" dirty="0"/>
              <a:t>     </a:t>
            </a:r>
            <a:r>
              <a:rPr lang="vi-VN" b="1" dirty="0"/>
              <a:t>Nhược điểm:</a:t>
            </a:r>
            <a:r>
              <a:rPr lang="vi-VN" dirty="0"/>
              <a:t> Chi phí cao. Đối với Raid 10 dung lượng sẵn sàng sử dụng chỉ bằng ½ dung lượng của 4 ổ. (giống như raid 1).</a:t>
            </a:r>
          </a:p>
          <a:p>
            <a:r>
              <a:rPr lang="vi-VN" b="1" dirty="0"/>
              <a:t>     Đối tượng sử dụng:</a:t>
            </a:r>
            <a:r>
              <a:rPr lang="vi-VN" dirty="0"/>
              <a:t> Raid 10 thích hợp với tất cả các đối tượng sử dụng (từ những yêu cầu về hiệu suất đến việc đảm bảo an toàn dữ liệu). Về ổ cứng yêu cầu phải 4 ổ cùng dung lượng, nếu 4 ổ khác dung lượng thì lấy ổ thấp nhất.</a:t>
            </a:r>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17</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spTree>
    <p:extLst>
      <p:ext uri="{BB962C8B-B14F-4D97-AF65-F5344CB8AC3E}">
        <p14:creationId xmlns:p14="http://schemas.microsoft.com/office/powerpoint/2010/main" val="42413379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62500" lnSpcReduction="20000"/>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b="1" dirty="0" smtClean="0"/>
              <a:t>RAID 5:</a:t>
            </a:r>
          </a:p>
          <a:p>
            <a:pPr marL="109728" indent="0">
              <a:buNone/>
            </a:pPr>
            <a:endParaRPr lang="en-US" b="1" dirty="0"/>
          </a:p>
          <a:p>
            <a:pPr marL="109728" indent="0">
              <a:buNone/>
            </a:pPr>
            <a:endParaRPr lang="en-US" b="1" dirty="0" smtClean="0"/>
          </a:p>
          <a:p>
            <a:pPr marL="109728" indent="0">
              <a:buNone/>
            </a:pPr>
            <a:endParaRPr lang="en-US" b="1" dirty="0"/>
          </a:p>
          <a:p>
            <a:pPr marL="109728" indent="0">
              <a:buNone/>
            </a:pPr>
            <a:endParaRPr lang="en-US" b="1" dirty="0" smtClean="0"/>
          </a:p>
          <a:p>
            <a:pPr marL="109728" indent="0">
              <a:buNone/>
            </a:pPr>
            <a:endParaRPr lang="en-US" b="1" dirty="0"/>
          </a:p>
          <a:p>
            <a:r>
              <a:rPr lang="vi-VN" dirty="0"/>
              <a:t> Raid 5 cũng là một loại Raid được phổ biến khá rộng rãi. Nguyên tắc cơ bản của Raid 5 cũng gần giống với 2 loại raid lưu trữ truyền thống là Raid 1 và Raid 0. Tức là cũng có tách ra lưu trữ các ổ cứng riêng biệt và vẫn có phương án dự phòng khi có sự cố phát sinh đối với 1 ổ cứng bất kì trong cụm.</a:t>
            </a:r>
          </a:p>
          <a:p>
            <a:r>
              <a:rPr lang="vi-VN" dirty="0"/>
              <a:t>     Để setup Raid 5 ta cần tối thiểu 3 ổ cứng. Theo như hình minh họa phương án lưu trữ của Raid 5 như sau. Giả sử có 1 file A thì khi lưu trữ sẽ tách ra 3 phần A1, A2, A3. Ba phần nãy sẽ tương ứng lưu trên ổ đĩa Disk 0, Disk 1, Disk 2, còn ổ đĩa Disk 3 sẽ giữ bản sao lưu backup của 3 phần này. Tương tự các file sau cũng vậy và tùy theo tiến trình thực hiện mà bản sao lưu có thể được lưu ở bất kì 1 trong những ổ trong cụm Raid.</a:t>
            </a:r>
          </a:p>
          <a:p>
            <a:pPr marL="109728" indent="0">
              <a:buNone/>
            </a:pPr>
            <a:endParaRPr lang="en-US" b="1" dirty="0" smtClean="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18</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1295400"/>
            <a:ext cx="542290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73666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109728" indent="0">
              <a:buNone/>
            </a:pPr>
            <a:r>
              <a:rPr lang="en-US" b="1" dirty="0">
                <a:solidFill>
                  <a:srgbClr val="FF0000"/>
                </a:solidFill>
              </a:rPr>
              <a:t>3</a:t>
            </a:r>
            <a:r>
              <a:rPr lang="en-US" b="1" dirty="0" smtClean="0">
                <a:solidFill>
                  <a:srgbClr val="FF0000"/>
                </a:solidFill>
              </a:rPr>
              <a:t>. </a:t>
            </a:r>
            <a:r>
              <a:rPr lang="en-US" b="1" dirty="0">
                <a:solidFill>
                  <a:srgbClr val="FF0000"/>
                </a:solidFill>
              </a:rPr>
              <a:t>Dynamic </a:t>
            </a:r>
            <a:r>
              <a:rPr lang="en-US" b="1" dirty="0" smtClean="0">
                <a:solidFill>
                  <a:srgbClr val="FF0000"/>
                </a:solidFill>
              </a:rPr>
              <a:t>Disk</a:t>
            </a:r>
            <a:r>
              <a:rPr lang="vi-VN" dirty="0"/>
              <a:t/>
            </a:r>
            <a:br>
              <a:rPr lang="vi-VN" dirty="0"/>
            </a:br>
            <a:r>
              <a:rPr lang="en-US" b="1" dirty="0" smtClean="0"/>
              <a:t>RAID 5:</a:t>
            </a:r>
          </a:p>
          <a:p>
            <a:r>
              <a:rPr lang="vi-VN" b="1" dirty="0"/>
              <a:t>  Ưu điểm:</a:t>
            </a:r>
            <a:r>
              <a:rPr lang="vi-VN" dirty="0"/>
              <a:t> Nâng cao hiệu suất, an toàn dữ liệu, tiết kiệm chi phí hơn so với hình thức lưu trữ Raid 10.</a:t>
            </a:r>
          </a:p>
          <a:p>
            <a:r>
              <a:rPr lang="vi-VN" b="1" dirty="0"/>
              <a:t>     Nhược điểm:</a:t>
            </a:r>
            <a:r>
              <a:rPr lang="vi-VN" dirty="0"/>
              <a:t> Chi phí phát sinh thêm 1 ổ so với hình thức lưu trữ thông thường. (tổng dung lượng ổ cứng sau cùng sẽ bằng tổng dung lượng đĩa sử dụng trừ đi 1 ổ. Giả sử bạn có </a:t>
            </a:r>
            <a:r>
              <a:rPr lang="en-US" dirty="0" smtClean="0"/>
              <a:t>5</a:t>
            </a:r>
            <a:r>
              <a:rPr lang="vi-VN" dirty="0" smtClean="0"/>
              <a:t> </a:t>
            </a:r>
            <a:r>
              <a:rPr lang="vi-VN" dirty="0"/>
              <a:t>ổ 500GB thì dung lượng sử dụng sau cùng khi triển khai Raid 5 bạn chỉ còn </a:t>
            </a:r>
            <a:r>
              <a:rPr lang="en-US" dirty="0" smtClean="0"/>
              <a:t>20</a:t>
            </a:r>
            <a:r>
              <a:rPr lang="vi-VN" dirty="0" smtClean="0"/>
              <a:t>00GB</a:t>
            </a:r>
            <a:r>
              <a:rPr lang="vi-VN" dirty="0"/>
              <a:t>).</a:t>
            </a:r>
          </a:p>
          <a:p>
            <a:r>
              <a:rPr lang="vi-VN" dirty="0"/>
              <a:t> </a:t>
            </a:r>
            <a:r>
              <a:rPr lang="en-US" dirty="0" err="1" smtClean="0"/>
              <a:t>Được</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trong</a:t>
            </a:r>
            <a:r>
              <a:rPr lang="en-US" dirty="0" smtClean="0"/>
              <a:t> </a:t>
            </a:r>
            <a:r>
              <a:rPr lang="en-US" dirty="0" err="1" smtClean="0"/>
              <a:t>dịch</a:t>
            </a:r>
            <a:r>
              <a:rPr lang="en-US" dirty="0" smtClean="0"/>
              <a:t> </a:t>
            </a:r>
            <a:r>
              <a:rPr lang="en-US" dirty="0" err="1" smtClean="0"/>
              <a:t>vụ</a:t>
            </a:r>
            <a:r>
              <a:rPr lang="en-US" dirty="0" smtClean="0"/>
              <a:t>: </a:t>
            </a:r>
            <a:r>
              <a:rPr lang="vi-VN" dirty="0" smtClean="0"/>
              <a:t>Tất </a:t>
            </a:r>
            <a:r>
              <a:rPr lang="vi-VN" dirty="0"/>
              <a:t>cả những website, dịch vụ, ứng dụng có số lượng truy cập và yêu cầu tài nguyên từ nhỏ đến vừa và lớn.</a:t>
            </a:r>
          </a:p>
          <a:p>
            <a:pPr marL="109728" indent="0">
              <a:buNone/>
            </a:pPr>
            <a:endParaRPr lang="en-US" b="1" dirty="0"/>
          </a:p>
          <a:p>
            <a:pPr marL="109728" indent="0">
              <a:buNone/>
            </a:pPr>
            <a:endParaRPr lang="en-US" b="1" dirty="0" smtClean="0"/>
          </a:p>
          <a:p>
            <a:pPr marL="109728" indent="0">
              <a:buNone/>
            </a:pPr>
            <a:endParaRPr lang="en-US" b="1" dirty="0"/>
          </a:p>
          <a:p>
            <a:pPr marL="109728" indent="0">
              <a:buNone/>
            </a:pPr>
            <a:endParaRPr lang="en-US" b="1" dirty="0" smtClean="0"/>
          </a:p>
          <a:p>
            <a:pPr marL="109728" indent="0">
              <a:buNone/>
            </a:pPr>
            <a:endParaRPr lang="en-US" b="1" dirty="0" smtClean="0"/>
          </a:p>
          <a:p>
            <a:pPr marL="109728" indent="0">
              <a:buNone/>
            </a:pPr>
            <a:endParaRPr lang="en-US" dirty="0"/>
          </a:p>
        </p:txBody>
      </p:sp>
      <p:sp>
        <p:nvSpPr>
          <p:cNvPr id="3" name="Slide Number Placeholder 2"/>
          <p:cNvSpPr>
            <a:spLocks noGrp="1"/>
          </p:cNvSpPr>
          <p:nvPr>
            <p:ph type="sldNum" sz="quarter" idx="12"/>
          </p:nvPr>
        </p:nvSpPr>
        <p:spPr/>
        <p:txBody>
          <a:bodyPr/>
          <a:lstStyle/>
          <a:p>
            <a:fld id="{72C5FD32-3D22-44FD-805A-BED14FD73A86}" type="slidenum">
              <a:rPr lang="en-US" smtClean="0"/>
              <a:t>19</a:t>
            </a:fld>
            <a:endParaRPr lang="en-US"/>
          </a:p>
        </p:txBody>
      </p:sp>
      <p:sp>
        <p:nvSpPr>
          <p:cNvPr id="4" name="Title 3"/>
          <p:cNvSpPr>
            <a:spLocks noGrp="1"/>
          </p:cNvSpPr>
          <p:nvPr>
            <p:ph type="title"/>
          </p:nvPr>
        </p:nvSpPr>
        <p:spPr/>
        <p:txBody>
          <a:bodyPr/>
          <a:lstStyle/>
          <a:p>
            <a:r>
              <a:rPr lang="en-US" dirty="0" err="1">
                <a:effectLst/>
              </a:rPr>
              <a:t>Chương</a:t>
            </a:r>
            <a:r>
              <a:rPr lang="en-US" dirty="0">
                <a:effectLst/>
              </a:rPr>
              <a:t> 12: Disk Management</a:t>
            </a:r>
            <a:endParaRPr lang="en-US" dirty="0"/>
          </a:p>
        </p:txBody>
      </p:sp>
    </p:spTree>
    <p:extLst>
      <p:ext uri="{BB962C8B-B14F-4D97-AF65-F5344CB8AC3E}">
        <p14:creationId xmlns:p14="http://schemas.microsoft.com/office/powerpoint/2010/main" val="213697463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166</TotalTime>
  <Words>310</Words>
  <Application>Microsoft Office PowerPoint</Application>
  <PresentationFormat>On-screen Show (4:3)</PresentationFormat>
  <Paragraphs>131</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Concourse</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lpstr>Chương 12: Disk Management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11: Remote Desktop Service</dc:title>
  <dc:creator>Hp</dc:creator>
  <cp:lastModifiedBy>Hp</cp:lastModifiedBy>
  <cp:revision>18</cp:revision>
  <dcterms:created xsi:type="dcterms:W3CDTF">2021-02-19T07:45:18Z</dcterms:created>
  <dcterms:modified xsi:type="dcterms:W3CDTF">2021-02-19T10:34:06Z</dcterms:modified>
</cp:coreProperties>
</file>