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  <p:sldMasterId id="2147483674" r:id="rId4"/>
  </p:sldMasterIdLst>
  <p:notesMasterIdLst>
    <p:notesMasterId r:id="rId6"/>
  </p:notesMasterIdLst>
  <p:sldIdLst>
    <p:sldId id="526" r:id="rId5"/>
    <p:sldId id="681" r:id="rId7"/>
    <p:sldId id="682" r:id="rId8"/>
    <p:sldId id="683" r:id="rId9"/>
    <p:sldId id="684" r:id="rId10"/>
    <p:sldId id="685" r:id="rId11"/>
    <p:sldId id="686" r:id="rId12"/>
    <p:sldId id="492" r:id="rId13"/>
    <p:sldId id="629" r:id="rId14"/>
    <p:sldId id="483" r:id="rId15"/>
    <p:sldId id="630" r:id="rId16"/>
    <p:sldId id="631" r:id="rId17"/>
    <p:sldId id="632" r:id="rId18"/>
    <p:sldId id="633" r:id="rId19"/>
    <p:sldId id="634" r:id="rId20"/>
    <p:sldId id="635" r:id="rId21"/>
    <p:sldId id="637" r:id="rId22"/>
    <p:sldId id="638" r:id="rId23"/>
    <p:sldId id="639" r:id="rId24"/>
    <p:sldId id="640" r:id="rId25"/>
    <p:sldId id="687" r:id="rId26"/>
    <p:sldId id="688" r:id="rId27"/>
    <p:sldId id="689" r:id="rId28"/>
    <p:sldId id="642" r:id="rId29"/>
    <p:sldId id="643" r:id="rId30"/>
    <p:sldId id="644" r:id="rId31"/>
    <p:sldId id="648" r:id="rId32"/>
    <p:sldId id="649" r:id="rId33"/>
    <p:sldId id="650" r:id="rId34"/>
    <p:sldId id="690" r:id="rId35"/>
    <p:sldId id="652" r:id="rId36"/>
    <p:sldId id="653" r:id="rId37"/>
    <p:sldId id="654" r:id="rId38"/>
    <p:sldId id="655" r:id="rId39"/>
    <p:sldId id="691" r:id="rId40"/>
    <p:sldId id="692" r:id="rId41"/>
    <p:sldId id="693" r:id="rId42"/>
    <p:sldId id="694" r:id="rId43"/>
    <p:sldId id="695" r:id="rId44"/>
    <p:sldId id="657" r:id="rId45"/>
    <p:sldId id="659" r:id="rId46"/>
    <p:sldId id="661" r:id="rId47"/>
    <p:sldId id="663" r:id="rId48"/>
    <p:sldId id="667" r:id="rId49"/>
    <p:sldId id="662" r:id="rId50"/>
    <p:sldId id="666" r:id="rId51"/>
    <p:sldId id="664" r:id="rId52"/>
    <p:sldId id="665" r:id="rId53"/>
    <p:sldId id="668" r:id="rId54"/>
    <p:sldId id="670" r:id="rId55"/>
    <p:sldId id="669" r:id="rId56"/>
    <p:sldId id="671" r:id="rId57"/>
    <p:sldId id="672" r:id="rId58"/>
    <p:sldId id="544" r:id="rId59"/>
    <p:sldId id="673" r:id="rId60"/>
    <p:sldId id="674" r:id="rId61"/>
    <p:sldId id="675" r:id="rId62"/>
    <p:sldId id="676" r:id="rId63"/>
    <p:sldId id="677" r:id="rId64"/>
    <p:sldId id="678" r:id="rId65"/>
    <p:sldId id="679" r:id="rId66"/>
    <p:sldId id="742" r:id="rId67"/>
    <p:sldId id="680" r:id="rId68"/>
  </p:sldIdLst>
  <p:sldSz cx="9144000" cy="5143500"/>
  <p:notesSz cx="6858000" cy="9144000"/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00"/>
    <a:srgbClr val="008000"/>
    <a:srgbClr val="CC0099"/>
    <a:srgbClr val="000099"/>
    <a:srgbClr val="CC0066"/>
    <a:srgbClr val="663300"/>
    <a:srgbClr val="660066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26"/>
    <p:restoredTop sz="94736"/>
  </p:normalViewPr>
  <p:slideViewPr>
    <p:cSldViewPr showGuides="1">
      <p:cViewPr varScale="1">
        <p:scale>
          <a:sx n="92" d="100"/>
          <a:sy n="92" d="100"/>
        </p:scale>
        <p:origin x="-726" y="-102"/>
      </p:cViewPr>
      <p:guideLst>
        <p:guide orient="horz" pos="1615"/>
        <p:guide pos="289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1" Type="http://schemas.openxmlformats.org/officeDocument/2006/relationships/tableStyles" Target="tableStyles.xml"/><Relationship Id="rId70" Type="http://schemas.openxmlformats.org/officeDocument/2006/relationships/viewProps" Target="viewProps.xml"/><Relationship Id="rId7" Type="http://schemas.openxmlformats.org/officeDocument/2006/relationships/slide" Target="slides/slide2.xml"/><Relationship Id="rId69" Type="http://schemas.openxmlformats.org/officeDocument/2006/relationships/presProps" Target="presProps.xml"/><Relationship Id="rId68" Type="http://schemas.openxmlformats.org/officeDocument/2006/relationships/slide" Target="slides/slide63.xml"/><Relationship Id="rId67" Type="http://schemas.openxmlformats.org/officeDocument/2006/relationships/slide" Target="slides/slide62.xml"/><Relationship Id="rId66" Type="http://schemas.openxmlformats.org/officeDocument/2006/relationships/slide" Target="slides/slide61.xml"/><Relationship Id="rId65" Type="http://schemas.openxmlformats.org/officeDocument/2006/relationships/slide" Target="slides/slide60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60" Type="http://schemas.openxmlformats.org/officeDocument/2006/relationships/slide" Target="slides/slide55.xml"/><Relationship Id="rId6" Type="http://schemas.openxmlformats.org/officeDocument/2006/relationships/notesMaster" Target="notesMasters/notesMaster1.xml"/><Relationship Id="rId59" Type="http://schemas.openxmlformats.org/officeDocument/2006/relationships/slide" Target="slides/slide54.xml"/><Relationship Id="rId58" Type="http://schemas.openxmlformats.org/officeDocument/2006/relationships/slide" Target="slides/slide53.xml"/><Relationship Id="rId57" Type="http://schemas.openxmlformats.org/officeDocument/2006/relationships/slide" Target="slides/slide52.xml"/><Relationship Id="rId56" Type="http://schemas.openxmlformats.org/officeDocument/2006/relationships/slide" Target="slides/slide51.xml"/><Relationship Id="rId55" Type="http://schemas.openxmlformats.org/officeDocument/2006/relationships/slide" Target="slides/slide50.xml"/><Relationship Id="rId54" Type="http://schemas.openxmlformats.org/officeDocument/2006/relationships/slide" Target="slides/slide49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" Type="http://schemas.openxmlformats.org/officeDocument/2006/relationships/slide" Target="slides/slide1.xml"/><Relationship Id="rId49" Type="http://schemas.openxmlformats.org/officeDocument/2006/relationships/slide" Target="slides/slide4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3CD38B-EA99-4AAF-8422-53536EFAF6F0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12F119-4A3F-4A62-B8A9-8B8BB362847D}">
      <dgm:prSet phldrT="[Text]" custT="1"/>
      <dgm:spPr/>
      <dgm:t>
        <a:bodyPr/>
        <a:lstStyle/>
        <a:p>
          <a:r>
            <a:rPr lang="en-US" sz="1800" b="1" dirty="0" err="1" smtClean="0">
              <a:solidFill>
                <a:srgbClr val="FF0000"/>
              </a:solidFill>
            </a:rPr>
            <a:t>Tiếp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tục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hoàn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thiện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thể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chế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về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sở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hữu</a:t>
          </a:r>
          <a:r>
            <a:rPr lang="en-US" sz="1800" b="1" dirty="0" smtClean="0">
              <a:solidFill>
                <a:srgbClr val="FF0000"/>
              </a:solidFill>
            </a:rPr>
            <a:t>, </a:t>
          </a:r>
          <a:r>
            <a:rPr lang="en-US" sz="1800" b="1" dirty="0" err="1" smtClean="0">
              <a:solidFill>
                <a:srgbClr val="FF0000"/>
              </a:solidFill>
            </a:rPr>
            <a:t>phát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triển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các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thành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phần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kinh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r>
            <a:rPr lang="en-US" sz="1800" b="1" dirty="0" smtClean="0">
              <a:solidFill>
                <a:srgbClr val="FF0000"/>
              </a:solidFill>
            </a:rPr>
            <a:t>, </a:t>
          </a:r>
          <a:r>
            <a:rPr lang="en-US" sz="1800" b="1" dirty="0" err="1" smtClean="0">
              <a:solidFill>
                <a:srgbClr val="FF0000"/>
              </a:solidFill>
            </a:rPr>
            <a:t>các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loại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hình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doanh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nghiệp</a:t>
          </a:r>
          <a:endParaRPr lang="en-US" sz="1800" dirty="0">
            <a:solidFill>
              <a:srgbClr val="FF0000"/>
            </a:solidFill>
          </a:endParaRPr>
        </a:p>
      </dgm:t>
    </dgm:pt>
    <dgm:pt modelId="{9FEDE43F-9320-400D-9DB1-D3F57ACC5393}" cxnId="{B6A8E111-BFAA-4A9A-9103-182BD7C110E7}" type="parTrans">
      <dgm:prSet/>
      <dgm:spPr/>
      <dgm:t>
        <a:bodyPr/>
        <a:lstStyle/>
        <a:p>
          <a:endParaRPr lang="en-US" sz="2200"/>
        </a:p>
      </dgm:t>
    </dgm:pt>
    <dgm:pt modelId="{79505FD7-5B6C-4AA3-910C-E42A899285FB}" cxnId="{B6A8E111-BFAA-4A9A-9103-182BD7C110E7}" type="sibTrans">
      <dgm:prSet/>
      <dgm:spPr/>
      <dgm:t>
        <a:bodyPr/>
        <a:lstStyle/>
        <a:p>
          <a:endParaRPr lang="en-US"/>
        </a:p>
      </dgm:t>
    </dgm:pt>
    <dgm:pt modelId="{95D04DFD-3B33-4557-8A1D-AED6225A30C1}">
      <dgm:prSet phldrT="[Text]" custT="1"/>
      <dgm:spPr/>
      <dgm:t>
        <a:bodyPr/>
        <a:lstStyle/>
        <a:p>
          <a:r>
            <a:rPr lang="en-US" sz="1800" b="1" dirty="0" err="1" smtClean="0">
              <a:solidFill>
                <a:srgbClr val="FF0000"/>
              </a:solidFill>
            </a:rPr>
            <a:t>Phát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triển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đồng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bộ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các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yếu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tố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thị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trường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và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các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loại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thị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trường</a:t>
          </a:r>
          <a:endParaRPr lang="en-US" sz="1800" dirty="0">
            <a:solidFill>
              <a:srgbClr val="FF0000"/>
            </a:solidFill>
          </a:endParaRPr>
        </a:p>
      </dgm:t>
    </dgm:pt>
    <dgm:pt modelId="{954EC1AD-377F-40FE-AB4C-BDDA908E375D}" cxnId="{CBFC7D8F-FF35-491D-93C2-A0E393871530}" type="parTrans">
      <dgm:prSet/>
      <dgm:spPr/>
      <dgm:t>
        <a:bodyPr/>
        <a:lstStyle/>
        <a:p>
          <a:endParaRPr lang="en-US" sz="2200"/>
        </a:p>
      </dgm:t>
    </dgm:pt>
    <dgm:pt modelId="{CAFA321A-E083-4C03-8B8E-871F0A092BDB}" cxnId="{CBFC7D8F-FF35-491D-93C2-A0E393871530}" type="sibTrans">
      <dgm:prSet/>
      <dgm:spPr/>
      <dgm:t>
        <a:bodyPr/>
        <a:lstStyle/>
        <a:p>
          <a:endParaRPr lang="en-US"/>
        </a:p>
      </dgm:t>
    </dgm:pt>
    <dgm:pt modelId="{46314DE1-0EE8-4E80-AF48-1A44BC5F9448}">
      <dgm:prSet phldrT="[Text]" custT="1"/>
      <dgm:spPr/>
      <dgm:t>
        <a:bodyPr/>
        <a:lstStyle/>
        <a:p>
          <a:r>
            <a:rPr lang="en-US" sz="1800" b="1" dirty="0" err="1" smtClean="0">
              <a:solidFill>
                <a:srgbClr val="FF0000"/>
              </a:solidFill>
            </a:rPr>
            <a:t>Đẩy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mạnh</a:t>
          </a:r>
          <a:r>
            <a:rPr lang="en-US" sz="1800" b="1" dirty="0" smtClean="0">
              <a:solidFill>
                <a:srgbClr val="FF0000"/>
              </a:solidFill>
            </a:rPr>
            <a:t>, </a:t>
          </a:r>
          <a:r>
            <a:rPr lang="en-US" sz="1800" b="1" dirty="0" err="1" smtClean="0">
              <a:solidFill>
                <a:srgbClr val="FF0000"/>
              </a:solidFill>
            </a:rPr>
            <a:t>nâng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cao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hiệu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quả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hội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nhập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kinh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quốc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endParaRPr lang="en-US" sz="1800" dirty="0">
            <a:solidFill>
              <a:srgbClr val="FF0000"/>
            </a:solidFill>
          </a:endParaRPr>
        </a:p>
      </dgm:t>
    </dgm:pt>
    <dgm:pt modelId="{77955251-535A-4FA7-A2D2-D98129EA9842}" cxnId="{4A6D5410-E3E7-4200-95DD-0EB56EEFFE4C}" type="parTrans">
      <dgm:prSet/>
      <dgm:spPr/>
      <dgm:t>
        <a:bodyPr/>
        <a:lstStyle/>
        <a:p>
          <a:endParaRPr lang="en-US" sz="2200"/>
        </a:p>
      </dgm:t>
    </dgm:pt>
    <dgm:pt modelId="{C52E321E-959F-4255-AB25-ED30683B28D9}" cxnId="{4A6D5410-E3E7-4200-95DD-0EB56EEFFE4C}" type="sibTrans">
      <dgm:prSet/>
      <dgm:spPr/>
      <dgm:t>
        <a:bodyPr/>
        <a:lstStyle/>
        <a:p>
          <a:endParaRPr lang="en-US"/>
        </a:p>
      </dgm:t>
    </dgm:pt>
    <dgm:pt modelId="{7397830D-609B-47B3-AD3A-09DE637C3FAA}">
      <dgm:prSet phldrT="[Text]" custT="1"/>
      <dgm:spPr/>
      <dgm:t>
        <a:bodyPr/>
        <a:lstStyle/>
        <a:p>
          <a:r>
            <a:rPr lang="en-US" sz="1800" b="1" dirty="0" err="1" smtClean="0">
              <a:solidFill>
                <a:srgbClr val="FF0000"/>
              </a:solidFill>
            </a:rPr>
            <a:t>Nâng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cao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năng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lực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lãnh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đạo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của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Đảng</a:t>
          </a:r>
          <a:r>
            <a:rPr lang="en-US" sz="1800" b="1" dirty="0" smtClean="0">
              <a:solidFill>
                <a:srgbClr val="FF0000"/>
              </a:solidFill>
            </a:rPr>
            <a:t>, </a:t>
          </a:r>
          <a:r>
            <a:rPr lang="en-US" sz="1800" b="1" dirty="0" err="1" smtClean="0">
              <a:solidFill>
                <a:srgbClr val="FF0000"/>
              </a:solidFill>
            </a:rPr>
            <a:t>hiệu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quả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quản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lý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của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Nhà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nước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về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kinh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r>
            <a:rPr lang="en-US" sz="1800" b="1" dirty="0" smtClean="0">
              <a:solidFill>
                <a:srgbClr val="FF0000"/>
              </a:solidFill>
            </a:rPr>
            <a:t>- </a:t>
          </a:r>
          <a:r>
            <a:rPr lang="en-US" sz="1800" b="1" dirty="0" err="1" smtClean="0">
              <a:solidFill>
                <a:srgbClr val="FF0000"/>
              </a:solidFill>
            </a:rPr>
            <a:t>xã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hội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và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phát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huy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vai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trò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làm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chủ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của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nhân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dân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trong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phát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triển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kinh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r>
            <a:rPr lang="en-US" sz="1800" b="1" dirty="0" smtClean="0">
              <a:solidFill>
                <a:srgbClr val="FF0000"/>
              </a:solidFill>
            </a:rPr>
            <a:t>- </a:t>
          </a:r>
          <a:r>
            <a:rPr lang="en-US" sz="1800" b="1" dirty="0" err="1" smtClean="0">
              <a:solidFill>
                <a:srgbClr val="FF0000"/>
              </a:solidFill>
            </a:rPr>
            <a:t>xã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hội</a:t>
          </a:r>
          <a:endParaRPr lang="en-US" sz="1800" dirty="0">
            <a:solidFill>
              <a:srgbClr val="FF0000"/>
            </a:solidFill>
          </a:endParaRPr>
        </a:p>
      </dgm:t>
    </dgm:pt>
    <dgm:pt modelId="{A9C05CF5-0EC0-431D-9741-1D7DD233509E}" cxnId="{492BD752-6E58-47E3-9513-A4E6CC37A487}" type="parTrans">
      <dgm:prSet/>
      <dgm:spPr/>
      <dgm:t>
        <a:bodyPr/>
        <a:lstStyle/>
        <a:p>
          <a:endParaRPr lang="en-US" sz="2200"/>
        </a:p>
      </dgm:t>
    </dgm:pt>
    <dgm:pt modelId="{FA2A7245-A998-48EE-BAA5-0E1C06BD5950}" cxnId="{492BD752-6E58-47E3-9513-A4E6CC37A487}" type="sibTrans">
      <dgm:prSet/>
      <dgm:spPr/>
      <dgm:t>
        <a:bodyPr/>
        <a:lstStyle/>
        <a:p>
          <a:endParaRPr lang="en-US"/>
        </a:p>
      </dgm:t>
    </dgm:pt>
    <dgm:pt modelId="{6F0D28DC-0C8E-43BB-9DFC-6C5D4F70EB2C}">
      <dgm:prSet phldrT="[Text]" custT="1"/>
      <dgm:spPr>
        <a:solidFill>
          <a:srgbClr val="00B0F0"/>
        </a:solidFill>
      </dgm:spPr>
      <dgm:t>
        <a:bodyPr/>
        <a:lstStyle/>
        <a:p>
          <a:endParaRPr lang="en-US" sz="2000" dirty="0"/>
        </a:p>
      </dgm:t>
    </dgm:pt>
    <dgm:pt modelId="{BDF44BB5-05AC-4305-92D7-E151884B5734}" cxnId="{A7649327-22A8-49D7-A77D-227B50D492A3}" type="sibTrans">
      <dgm:prSet/>
      <dgm:spPr/>
      <dgm:t>
        <a:bodyPr/>
        <a:lstStyle/>
        <a:p>
          <a:endParaRPr lang="en-US"/>
        </a:p>
      </dgm:t>
    </dgm:pt>
    <dgm:pt modelId="{BB63AE94-7808-4667-A098-491BD4091B19}" cxnId="{A7649327-22A8-49D7-A77D-227B50D492A3}" type="parTrans">
      <dgm:prSet/>
      <dgm:spPr/>
      <dgm:t>
        <a:bodyPr/>
        <a:lstStyle/>
        <a:p>
          <a:endParaRPr lang="en-US"/>
        </a:p>
      </dgm:t>
    </dgm:pt>
    <dgm:pt modelId="{BC5D43BE-C185-4596-B9E1-74E4EA5BED8A}" type="pres">
      <dgm:prSet presAssocID="{973CD38B-EA99-4AAF-8422-53536EFAF6F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895291E-CC74-4D2B-B6D3-9487C08C21F6}" type="pres">
      <dgm:prSet presAssocID="{6F0D28DC-0C8E-43BB-9DFC-6C5D4F70EB2C}" presName="root" presStyleCnt="0"/>
      <dgm:spPr/>
    </dgm:pt>
    <dgm:pt modelId="{C71C9D30-4C7C-4AAF-94F7-79E20B41A5E5}" type="pres">
      <dgm:prSet presAssocID="{6F0D28DC-0C8E-43BB-9DFC-6C5D4F70EB2C}" presName="rootComposite" presStyleCnt="0"/>
      <dgm:spPr/>
    </dgm:pt>
    <dgm:pt modelId="{23CC9A4E-AAD5-40A4-8487-352F8137AF60}" type="pres">
      <dgm:prSet presAssocID="{6F0D28DC-0C8E-43BB-9DFC-6C5D4F70EB2C}" presName="rootText" presStyleLbl="node1" presStyleIdx="0" presStyleCnt="1" custScaleX="842798" custScaleY="188123" custLinFactNeighborX="-15415" custLinFactNeighborY="-15978"/>
      <dgm:spPr/>
      <dgm:t>
        <a:bodyPr/>
        <a:lstStyle/>
        <a:p>
          <a:endParaRPr lang="en-US"/>
        </a:p>
      </dgm:t>
    </dgm:pt>
    <dgm:pt modelId="{ED1FAD45-562D-4650-9232-834AB40F0155}" type="pres">
      <dgm:prSet presAssocID="{6F0D28DC-0C8E-43BB-9DFC-6C5D4F70EB2C}" presName="rootConnector" presStyleLbl="node1" presStyleIdx="0" presStyleCnt="1"/>
      <dgm:spPr/>
      <dgm:t>
        <a:bodyPr/>
        <a:lstStyle/>
        <a:p>
          <a:endParaRPr lang="en-US"/>
        </a:p>
      </dgm:t>
    </dgm:pt>
    <dgm:pt modelId="{BCD6B337-44ED-4C18-B67A-C57DA778DF2B}" type="pres">
      <dgm:prSet presAssocID="{6F0D28DC-0C8E-43BB-9DFC-6C5D4F70EB2C}" presName="childShape" presStyleCnt="0"/>
      <dgm:spPr/>
    </dgm:pt>
    <dgm:pt modelId="{2A6767ED-468C-43D1-A454-1063D8D8993B}" type="pres">
      <dgm:prSet presAssocID="{9FEDE43F-9320-400D-9DB1-D3F57ACC5393}" presName="Name13" presStyleLbl="parChTrans1D2" presStyleIdx="0" presStyleCnt="4" custSzX="1166518"/>
      <dgm:spPr/>
      <dgm:t>
        <a:bodyPr/>
        <a:lstStyle/>
        <a:p>
          <a:endParaRPr lang="en-US"/>
        </a:p>
      </dgm:t>
    </dgm:pt>
    <dgm:pt modelId="{7A6681F0-52E2-4D83-B31E-05BF5F5B9355}" type="pres">
      <dgm:prSet presAssocID="{0212F119-4A3F-4A62-B8A9-8B8BB362847D}" presName="childText" presStyleLbl="bgAcc1" presStyleIdx="0" presStyleCnt="4" custScaleX="915724" custScaleY="208802" custLinFactNeighborY="129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6C7FCB-275D-4F16-8839-4951C77B00A6}" type="pres">
      <dgm:prSet presAssocID="{954EC1AD-377F-40FE-AB4C-BDDA908E375D}" presName="Name13" presStyleLbl="parChTrans1D2" presStyleIdx="1" presStyleCnt="4" custSzX="1166518"/>
      <dgm:spPr/>
      <dgm:t>
        <a:bodyPr/>
        <a:lstStyle/>
        <a:p>
          <a:endParaRPr lang="en-US"/>
        </a:p>
      </dgm:t>
    </dgm:pt>
    <dgm:pt modelId="{C83314E8-14F7-44C3-8064-926B3F7F4510}" type="pres">
      <dgm:prSet presAssocID="{95D04DFD-3B33-4557-8A1D-AED6225A30C1}" presName="childText" presStyleLbl="bgAcc1" presStyleIdx="1" presStyleCnt="4" custScaleX="915724" custScaleY="208802" custLinFactNeighborY="93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9F9FB-2E30-4FFA-B790-279FD0CC4FDE}" type="pres">
      <dgm:prSet presAssocID="{77955251-535A-4FA7-A2D2-D98129EA9842}" presName="Name13" presStyleLbl="parChTrans1D2" presStyleIdx="2" presStyleCnt="4" custSzX="1166518"/>
      <dgm:spPr/>
      <dgm:t>
        <a:bodyPr/>
        <a:lstStyle/>
        <a:p>
          <a:endParaRPr lang="en-US"/>
        </a:p>
      </dgm:t>
    </dgm:pt>
    <dgm:pt modelId="{215FF3A7-810E-4861-A143-AD32AA392159}" type="pres">
      <dgm:prSet presAssocID="{46314DE1-0EE8-4E80-AF48-1A44BC5F9448}" presName="childText" presStyleLbl="bgAcc1" presStyleIdx="2" presStyleCnt="4" custScaleX="915724" custScaleY="208802" custLinFactNeighborY="20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8E417A-4282-468B-A752-1E2FA40070E8}" type="pres">
      <dgm:prSet presAssocID="{A9C05CF5-0EC0-431D-9741-1D7DD233509E}" presName="Name13" presStyleLbl="parChTrans1D2" presStyleIdx="3" presStyleCnt="4" custSzX="1166518"/>
      <dgm:spPr/>
      <dgm:t>
        <a:bodyPr/>
        <a:lstStyle/>
        <a:p>
          <a:endParaRPr lang="en-US"/>
        </a:p>
      </dgm:t>
    </dgm:pt>
    <dgm:pt modelId="{DBE3115D-0F2E-4FE9-A8DA-4613D411ACE3}" type="pres">
      <dgm:prSet presAssocID="{7397830D-609B-47B3-AD3A-09DE637C3FAA}" presName="childText" presStyleLbl="bgAcc1" presStyleIdx="3" presStyleCnt="4" custScaleX="915724" custScaleY="210425" custLinFactNeighborY="77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1F248FD-AFB5-4B83-B068-97EEBAEF374C}" type="presOf" srcId="{6F0D28DC-0C8E-43BB-9DFC-6C5D4F70EB2C}" destId="{ED1FAD45-562D-4650-9232-834AB40F0155}" srcOrd="1" destOrd="0" presId="urn:microsoft.com/office/officeart/2005/8/layout/hierarchy3"/>
    <dgm:cxn modelId="{B6A8E111-BFAA-4A9A-9103-182BD7C110E7}" srcId="{6F0D28DC-0C8E-43BB-9DFC-6C5D4F70EB2C}" destId="{0212F119-4A3F-4A62-B8A9-8B8BB362847D}" srcOrd="0" destOrd="0" parTransId="{9FEDE43F-9320-400D-9DB1-D3F57ACC5393}" sibTransId="{79505FD7-5B6C-4AA3-910C-E42A899285FB}"/>
    <dgm:cxn modelId="{B9BBA96E-0D31-4183-B264-55082A951493}" type="presOf" srcId="{7397830D-609B-47B3-AD3A-09DE637C3FAA}" destId="{DBE3115D-0F2E-4FE9-A8DA-4613D411ACE3}" srcOrd="0" destOrd="0" presId="urn:microsoft.com/office/officeart/2005/8/layout/hierarchy3"/>
    <dgm:cxn modelId="{153AC11A-8C30-471A-A91A-CD4FC648677B}" type="presOf" srcId="{95D04DFD-3B33-4557-8A1D-AED6225A30C1}" destId="{C83314E8-14F7-44C3-8064-926B3F7F4510}" srcOrd="0" destOrd="0" presId="urn:microsoft.com/office/officeart/2005/8/layout/hierarchy3"/>
    <dgm:cxn modelId="{48D0C66E-495C-436E-8D39-264E287CE0DB}" type="presOf" srcId="{9FEDE43F-9320-400D-9DB1-D3F57ACC5393}" destId="{2A6767ED-468C-43D1-A454-1063D8D8993B}" srcOrd="0" destOrd="0" presId="urn:microsoft.com/office/officeart/2005/8/layout/hierarchy3"/>
    <dgm:cxn modelId="{8D9727E5-4A36-4ED4-B06B-A8C9B56549B6}" type="presOf" srcId="{46314DE1-0EE8-4E80-AF48-1A44BC5F9448}" destId="{215FF3A7-810E-4861-A143-AD32AA392159}" srcOrd="0" destOrd="0" presId="urn:microsoft.com/office/officeart/2005/8/layout/hierarchy3"/>
    <dgm:cxn modelId="{BEECCF5B-D8CE-4E4A-9DC7-A87AB1958123}" type="presOf" srcId="{973CD38B-EA99-4AAF-8422-53536EFAF6F0}" destId="{BC5D43BE-C185-4596-B9E1-74E4EA5BED8A}" srcOrd="0" destOrd="0" presId="urn:microsoft.com/office/officeart/2005/8/layout/hierarchy3"/>
    <dgm:cxn modelId="{B8177038-77BB-41A8-8033-A7CBFB1C2B2C}" type="presOf" srcId="{77955251-535A-4FA7-A2D2-D98129EA9842}" destId="{D859F9FB-2E30-4FFA-B790-279FD0CC4FDE}" srcOrd="0" destOrd="0" presId="urn:microsoft.com/office/officeart/2005/8/layout/hierarchy3"/>
    <dgm:cxn modelId="{D9E2D451-6217-49D6-A5E8-91E9B775B17E}" type="presOf" srcId="{954EC1AD-377F-40FE-AB4C-BDDA908E375D}" destId="{0E6C7FCB-275D-4F16-8839-4951C77B00A6}" srcOrd="0" destOrd="0" presId="urn:microsoft.com/office/officeart/2005/8/layout/hierarchy3"/>
    <dgm:cxn modelId="{4A6D5410-E3E7-4200-95DD-0EB56EEFFE4C}" srcId="{6F0D28DC-0C8E-43BB-9DFC-6C5D4F70EB2C}" destId="{46314DE1-0EE8-4E80-AF48-1A44BC5F9448}" srcOrd="2" destOrd="0" parTransId="{77955251-535A-4FA7-A2D2-D98129EA9842}" sibTransId="{C52E321E-959F-4255-AB25-ED30683B28D9}"/>
    <dgm:cxn modelId="{A5BFF2DD-84F0-4BD4-B52B-1624DE5CF240}" type="presOf" srcId="{6F0D28DC-0C8E-43BB-9DFC-6C5D4F70EB2C}" destId="{23CC9A4E-AAD5-40A4-8487-352F8137AF60}" srcOrd="0" destOrd="0" presId="urn:microsoft.com/office/officeart/2005/8/layout/hierarchy3"/>
    <dgm:cxn modelId="{41297F12-B8A7-41D3-8099-750FE3EF75C1}" type="presOf" srcId="{0212F119-4A3F-4A62-B8A9-8B8BB362847D}" destId="{7A6681F0-52E2-4D83-B31E-05BF5F5B9355}" srcOrd="0" destOrd="0" presId="urn:microsoft.com/office/officeart/2005/8/layout/hierarchy3"/>
    <dgm:cxn modelId="{492BD752-6E58-47E3-9513-A4E6CC37A487}" srcId="{6F0D28DC-0C8E-43BB-9DFC-6C5D4F70EB2C}" destId="{7397830D-609B-47B3-AD3A-09DE637C3FAA}" srcOrd="3" destOrd="0" parTransId="{A9C05CF5-0EC0-431D-9741-1D7DD233509E}" sibTransId="{FA2A7245-A998-48EE-BAA5-0E1C06BD5950}"/>
    <dgm:cxn modelId="{CBFC7D8F-FF35-491D-93C2-A0E393871530}" srcId="{6F0D28DC-0C8E-43BB-9DFC-6C5D4F70EB2C}" destId="{95D04DFD-3B33-4557-8A1D-AED6225A30C1}" srcOrd="1" destOrd="0" parTransId="{954EC1AD-377F-40FE-AB4C-BDDA908E375D}" sibTransId="{CAFA321A-E083-4C03-8B8E-871F0A092BDB}"/>
    <dgm:cxn modelId="{A7649327-22A8-49D7-A77D-227B50D492A3}" srcId="{973CD38B-EA99-4AAF-8422-53536EFAF6F0}" destId="{6F0D28DC-0C8E-43BB-9DFC-6C5D4F70EB2C}" srcOrd="0" destOrd="0" parTransId="{BB63AE94-7808-4667-A098-491BD4091B19}" sibTransId="{BDF44BB5-05AC-4305-92D7-E151884B5734}"/>
    <dgm:cxn modelId="{22427011-65FE-4835-9A05-1DBE87C099AB}" type="presOf" srcId="{A9C05CF5-0EC0-431D-9741-1D7DD233509E}" destId="{AE8E417A-4282-468B-A752-1E2FA40070E8}" srcOrd="0" destOrd="0" presId="urn:microsoft.com/office/officeart/2005/8/layout/hierarchy3"/>
    <dgm:cxn modelId="{2E608BD7-9D4E-48BE-B11C-EFB76A5FF66F}" type="presParOf" srcId="{BC5D43BE-C185-4596-B9E1-74E4EA5BED8A}" destId="{8895291E-CC74-4D2B-B6D3-9487C08C21F6}" srcOrd="0" destOrd="0" presId="urn:microsoft.com/office/officeart/2005/8/layout/hierarchy3"/>
    <dgm:cxn modelId="{8EB03220-2582-49BF-87C6-97681520A7E7}" type="presParOf" srcId="{8895291E-CC74-4D2B-B6D3-9487C08C21F6}" destId="{C71C9D30-4C7C-4AAF-94F7-79E20B41A5E5}" srcOrd="0" destOrd="0" presId="urn:microsoft.com/office/officeart/2005/8/layout/hierarchy3"/>
    <dgm:cxn modelId="{4ABFA561-4C5E-4058-AC51-3C27683A53BB}" type="presParOf" srcId="{C71C9D30-4C7C-4AAF-94F7-79E20B41A5E5}" destId="{23CC9A4E-AAD5-40A4-8487-352F8137AF60}" srcOrd="0" destOrd="0" presId="urn:microsoft.com/office/officeart/2005/8/layout/hierarchy3"/>
    <dgm:cxn modelId="{DD8FAB71-CF21-45EE-A008-1DEEB144AE8C}" type="presParOf" srcId="{C71C9D30-4C7C-4AAF-94F7-79E20B41A5E5}" destId="{ED1FAD45-562D-4650-9232-834AB40F0155}" srcOrd="1" destOrd="0" presId="urn:microsoft.com/office/officeart/2005/8/layout/hierarchy3"/>
    <dgm:cxn modelId="{2B7E25C6-2DC3-4D35-9CD3-D82625B6EBC1}" type="presParOf" srcId="{8895291E-CC74-4D2B-B6D3-9487C08C21F6}" destId="{BCD6B337-44ED-4C18-B67A-C57DA778DF2B}" srcOrd="1" destOrd="0" presId="urn:microsoft.com/office/officeart/2005/8/layout/hierarchy3"/>
    <dgm:cxn modelId="{AB696D1D-4193-4085-B1A0-042CD3817D8D}" type="presParOf" srcId="{BCD6B337-44ED-4C18-B67A-C57DA778DF2B}" destId="{2A6767ED-468C-43D1-A454-1063D8D8993B}" srcOrd="0" destOrd="0" presId="urn:microsoft.com/office/officeart/2005/8/layout/hierarchy3"/>
    <dgm:cxn modelId="{E8C55EEE-757F-459A-BD35-8AD09C7007E5}" type="presParOf" srcId="{BCD6B337-44ED-4C18-B67A-C57DA778DF2B}" destId="{7A6681F0-52E2-4D83-B31E-05BF5F5B9355}" srcOrd="1" destOrd="0" presId="urn:microsoft.com/office/officeart/2005/8/layout/hierarchy3"/>
    <dgm:cxn modelId="{968FBB37-C067-440C-9C35-321E17685153}" type="presParOf" srcId="{BCD6B337-44ED-4C18-B67A-C57DA778DF2B}" destId="{0E6C7FCB-275D-4F16-8839-4951C77B00A6}" srcOrd="2" destOrd="0" presId="urn:microsoft.com/office/officeart/2005/8/layout/hierarchy3"/>
    <dgm:cxn modelId="{7308235A-3B83-4F8E-8783-0B15BB630EE3}" type="presParOf" srcId="{BCD6B337-44ED-4C18-B67A-C57DA778DF2B}" destId="{C83314E8-14F7-44C3-8064-926B3F7F4510}" srcOrd="3" destOrd="0" presId="urn:microsoft.com/office/officeart/2005/8/layout/hierarchy3"/>
    <dgm:cxn modelId="{21F2C27F-9501-4694-9E87-EADFCF666B17}" type="presParOf" srcId="{BCD6B337-44ED-4C18-B67A-C57DA778DF2B}" destId="{D859F9FB-2E30-4FFA-B790-279FD0CC4FDE}" srcOrd="4" destOrd="0" presId="urn:microsoft.com/office/officeart/2005/8/layout/hierarchy3"/>
    <dgm:cxn modelId="{B7501066-355E-4C86-AC4A-3BCEB640D50B}" type="presParOf" srcId="{BCD6B337-44ED-4C18-B67A-C57DA778DF2B}" destId="{215FF3A7-810E-4861-A143-AD32AA392159}" srcOrd="5" destOrd="0" presId="urn:microsoft.com/office/officeart/2005/8/layout/hierarchy3"/>
    <dgm:cxn modelId="{99EABA8F-031E-4823-8482-BEF5F4DF79D4}" type="presParOf" srcId="{BCD6B337-44ED-4C18-B67A-C57DA778DF2B}" destId="{AE8E417A-4282-468B-A752-1E2FA40070E8}" srcOrd="6" destOrd="0" presId="urn:microsoft.com/office/officeart/2005/8/layout/hierarchy3"/>
    <dgm:cxn modelId="{873F5ED4-3F77-4571-86EA-808AC233F7AA}" type="presParOf" srcId="{BCD6B337-44ED-4C18-B67A-C57DA778DF2B}" destId="{DBE3115D-0F2E-4FE9-A8DA-4613D411ACE3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F1FE13-9CA3-438B-98C2-81285EB57527}" type="doc">
      <dgm:prSet loTypeId="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8C5B9A-DAF1-4110-8028-E17E02B101EA}">
      <dgm:prSet phldrT="[Text]" phldr="0" custT="1"/>
      <dgm:spPr/>
      <dgm:t>
        <a:bodyPr vert="horz" wrap="square"/>
        <a:p>
          <a:pPr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nl-NL" sz="2000" i="1" dirty="0" smtClean="0">
              <a:latin typeface="Arial" panose="020B0604020202020204" pitchFamily="34" charset="0"/>
              <a:cs typeface="Arial" panose="020B0604020202020204" pitchFamily="34" charset="0"/>
            </a:rPr>
            <a:t>+ </a:t>
          </a:r>
          <a:r>
            <a:rPr lang="nl-NL" sz="2000" dirty="0" smtClean="0">
              <a:latin typeface="Arial" panose="020B0604020202020204" pitchFamily="34" charset="0"/>
              <a:cs typeface="Arial" panose="020B0604020202020204" pitchFamily="34" charset="0"/>
            </a:rPr>
            <a:t>Chủ động </a:t>
          </a:r>
          <a:r>
            <a:rPr lang="nl-NL" sz="2000" b="1" u="sng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rPr>
            <a:t>mở rộng hợp tác văn hóa </a:t>
          </a:r>
          <a:r>
            <a:rPr lang="nl-NL" sz="2000" dirty="0" smtClean="0">
              <a:latin typeface="Arial" panose="020B0604020202020204" pitchFamily="34" charset="0"/>
              <a:cs typeface="Arial" panose="020B0604020202020204" pitchFamily="34" charset="0"/>
            </a:rPr>
            <a:t>với các nước, thực hiện </a:t>
          </a:r>
          <a:r>
            <a:rPr lang="nl-NL" sz="2000" b="1" u="sng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rPr>
            <a:t>đa dạng các hình thức văn hóa </a:t>
          </a:r>
          <a:r>
            <a:rPr lang="nl-NL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đối ngoại,</a:t>
          </a:r>
          <a:r>
            <a:rPr lang="nl-NL" sz="2000" dirty="0" smtClean="0">
              <a:latin typeface="Arial" panose="020B0604020202020204" pitchFamily="34" charset="0"/>
              <a:cs typeface="Arial" panose="020B0604020202020204" pitchFamily="34" charset="0"/>
            </a:rPr>
            <a:t> đưa các quan hệ quốc tế về văn hóa đi vào chiều sâu, đạt hiệu quả thiết thực. 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4AB29B-8F1D-4464-A7AD-19347B7BF7E9}" cxnId="{F895BC4F-B60B-40E4-8E91-C47BCCE92DD6}" type="parTrans">
      <dgm:prSet/>
      <dgm:spPr/>
      <dgm:t>
        <a:bodyPr/>
        <a:lstStyle/>
        <a:p>
          <a:endParaRPr lang="en-US" sz="2400"/>
        </a:p>
      </dgm:t>
    </dgm:pt>
    <dgm:pt modelId="{22DB9254-91D2-4960-A7CD-B41458351448}" cxnId="{F895BC4F-B60B-40E4-8E91-C47BCCE92DD6}" type="sibTrans">
      <dgm:prSet/>
      <dgm:spPr/>
      <dgm:t>
        <a:bodyPr/>
        <a:lstStyle/>
        <a:p>
          <a:endParaRPr lang="en-US" sz="2400"/>
        </a:p>
      </dgm:t>
    </dgm:pt>
    <dgm:pt modelId="{B98FF80F-E459-4AB3-82D7-77A580F670C4}">
      <dgm:prSet phldrT="[Text]" custT="1"/>
      <dgm:spPr/>
      <dgm:t>
        <a:bodyPr/>
        <a:lstStyle/>
        <a:p>
          <a:r>
            <a:rPr lang="nl-NL" sz="2400" dirty="0" smtClean="0">
              <a:latin typeface="Arial" panose="020B0604020202020204" pitchFamily="34" charset="0"/>
              <a:cs typeface="Arial" panose="020B0604020202020204" pitchFamily="34" charset="0"/>
            </a:rPr>
            <a:t>+ </a:t>
          </a:r>
          <a:r>
            <a:rPr lang="nl-NL" sz="2400" b="1" u="sng" dirty="0" smtClean="0">
              <a:solidFill>
                <a:srgbClr val="CC0099"/>
              </a:solidFill>
              <a:latin typeface="Arial" panose="020B0604020202020204" pitchFamily="34" charset="0"/>
              <a:cs typeface="Arial" panose="020B0604020202020204" pitchFamily="34" charset="0"/>
            </a:rPr>
            <a:t>Tiếp thu có chọn lọc</a:t>
          </a:r>
          <a:r>
            <a:rPr lang="nl-NL" sz="2400" dirty="0" smtClean="0">
              <a:latin typeface="Arial" panose="020B0604020202020204" pitchFamily="34" charset="0"/>
              <a:cs typeface="Arial" panose="020B0604020202020204" pitchFamily="34" charset="0"/>
            </a:rPr>
            <a:t> tinh hoa văn hóa thế giới, </a:t>
          </a:r>
          <a:r>
            <a:rPr lang="nl-NL" sz="2400" b="0" u="none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làm phong phú thêm văn hóa dân tộc</a:t>
          </a:r>
          <a:endParaRPr lang="en-US" sz="2400" b="0" u="none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7F1076-B7BE-4745-BDDE-FDFDCF163662}" cxnId="{DB2ED127-081A-448E-8EFC-FE525E4E914D}" type="parTrans">
      <dgm:prSet/>
      <dgm:spPr/>
      <dgm:t>
        <a:bodyPr/>
        <a:lstStyle/>
        <a:p>
          <a:endParaRPr lang="en-US" sz="2400"/>
        </a:p>
      </dgm:t>
    </dgm:pt>
    <dgm:pt modelId="{6FA9D275-B5AE-4B6E-A97E-40AF626D17D9}" cxnId="{DB2ED127-081A-448E-8EFC-FE525E4E914D}" type="sibTrans">
      <dgm:prSet/>
      <dgm:spPr/>
      <dgm:t>
        <a:bodyPr/>
        <a:lstStyle/>
        <a:p>
          <a:endParaRPr lang="en-US" sz="2400"/>
        </a:p>
      </dgm:t>
    </dgm:pt>
    <dgm:pt modelId="{3754F11A-4C34-4FB6-A2D9-013FBDB5B5F6}">
      <dgm:prSet/>
      <dgm:spPr/>
      <dgm:t>
        <a:bodyPr/>
        <a:lstStyle/>
        <a:p>
          <a:endParaRPr lang="en-US" sz="2400" dirty="0"/>
        </a:p>
      </dgm:t>
    </dgm:pt>
    <dgm:pt modelId="{5B972848-4C6F-44F3-8B22-82D7BB306BA0}" cxnId="{EC10A820-E16E-47D7-BE7A-53A133FE531A}" type="parTrans">
      <dgm:prSet/>
      <dgm:spPr/>
      <dgm:t>
        <a:bodyPr/>
        <a:lstStyle/>
        <a:p>
          <a:endParaRPr lang="en-US" sz="2400"/>
        </a:p>
      </dgm:t>
    </dgm:pt>
    <dgm:pt modelId="{E397FD01-8DA1-40DB-BD72-1118A73EDF15}" cxnId="{EC10A820-E16E-47D7-BE7A-53A133FE531A}" type="sibTrans">
      <dgm:prSet/>
      <dgm:spPr/>
      <dgm:t>
        <a:bodyPr/>
        <a:lstStyle/>
        <a:p>
          <a:endParaRPr lang="en-US" sz="2400"/>
        </a:p>
      </dgm:t>
    </dgm:pt>
    <dgm:pt modelId="{1BA5198A-49D8-40F9-BA34-2AB851298420}">
      <dgm:prSet/>
      <dgm:spPr/>
      <dgm:t>
        <a:bodyPr/>
        <a:lstStyle/>
        <a:p>
          <a:endParaRPr lang="en-US" sz="2400" dirty="0"/>
        </a:p>
      </dgm:t>
    </dgm:pt>
    <dgm:pt modelId="{70B29800-9B90-4487-B983-3BBFFBB9CD41}" cxnId="{01F74B71-6A57-4CE1-BF23-7FD5A12C815F}" type="parTrans">
      <dgm:prSet/>
      <dgm:spPr/>
      <dgm:t>
        <a:bodyPr/>
        <a:lstStyle/>
        <a:p>
          <a:endParaRPr lang="en-US" sz="2400"/>
        </a:p>
      </dgm:t>
    </dgm:pt>
    <dgm:pt modelId="{D85709B5-46E9-4C9F-9C40-EDA1F2E1B700}" cxnId="{01F74B71-6A57-4CE1-BF23-7FD5A12C815F}" type="sibTrans">
      <dgm:prSet/>
      <dgm:spPr/>
      <dgm:t>
        <a:bodyPr/>
        <a:lstStyle/>
        <a:p>
          <a:endParaRPr lang="en-US" sz="2400"/>
        </a:p>
      </dgm:t>
    </dgm:pt>
    <dgm:pt modelId="{80E92895-F045-4468-8F24-A4F16C972628}" type="pres">
      <dgm:prSet presAssocID="{3EF1FE13-9CA3-438B-98C2-81285EB57527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B901D76-286B-4F48-98C7-9C60D991BFE3}" type="pres">
      <dgm:prSet presAssocID="{3EF1FE13-9CA3-438B-98C2-81285EB57527}" presName="Background" presStyleLbl="bgImgPlace1" presStyleIdx="0" presStyleCnt="1" custScaleY="109554"/>
      <dgm:spPr>
        <a:solidFill>
          <a:srgbClr val="FFFF00"/>
        </a:solidFill>
      </dgm:spPr>
      <dgm:t>
        <a:bodyPr/>
        <a:lstStyle/>
        <a:p>
          <a:endParaRPr lang="en-US"/>
        </a:p>
      </dgm:t>
    </dgm:pt>
    <dgm:pt modelId="{696121DB-50E5-4708-87F6-231EE8C279CE}" type="pres">
      <dgm:prSet presAssocID="{3EF1FE13-9CA3-438B-98C2-81285EB57527}" presName="ParentText1" presStyleLbl="revTx" presStyleIdx="0" presStyleCnt="2" custScaleY="1255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A4A94D-F447-48DD-9F25-A836511B9BA7}" type="pres">
      <dgm:prSet presAssocID="{3EF1FE13-9CA3-438B-98C2-81285EB57527}" presName="ParentText2" presStyleLbl="revTx" presStyleIdx="1" presStyleCnt="2" custScaleY="1161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B6142C-7406-4CD7-9D94-2FEE81BBE418}" type="pres">
      <dgm:prSet presAssocID="{3EF1FE13-9CA3-438B-98C2-81285EB57527}" presName="Plus" presStyleLbl="alignNode1" presStyleIdx="0" presStyleCnt="2" custScaleY="97278" custLinFactNeighborX="-56811" custLinFactNeighborY="-3011"/>
      <dgm:spPr/>
    </dgm:pt>
    <dgm:pt modelId="{285859DF-4D2B-4064-85F5-3EF0EAC15064}" type="pres">
      <dgm:prSet presAssocID="{3EF1FE13-9CA3-438B-98C2-81285EB57527}" presName="Minus" presStyleLbl="alignNode1" presStyleIdx="1" presStyleCnt="2" custLinFactY="-82570" custLinFactNeighborX="-13167" custLinFactNeighborY="-100000"/>
      <dgm:spPr/>
    </dgm:pt>
    <dgm:pt modelId="{3B76F0B2-D212-44D2-B13B-EDAD9BDEAAAF}" type="pres">
      <dgm:prSet presAssocID="{3EF1FE13-9CA3-438B-98C2-81285EB57527}" presName="Divider" presStyleLbl="parChTrans1D1" presStyleIdx="0" presStyleCnt="1"/>
      <dgm:spPr/>
    </dgm:pt>
  </dgm:ptLst>
  <dgm:cxnLst>
    <dgm:cxn modelId="{F895BC4F-B60B-40E4-8E91-C47BCCE92DD6}" srcId="{3EF1FE13-9CA3-438B-98C2-81285EB57527}" destId="{4C8C5B9A-DAF1-4110-8028-E17E02B101EA}" srcOrd="0" destOrd="0" parTransId="{A04AB29B-8F1D-4464-A7AD-19347B7BF7E9}" sibTransId="{22DB9254-91D2-4960-A7CD-B41458351448}"/>
    <dgm:cxn modelId="{DB2ED127-081A-448E-8EFC-FE525E4E914D}" srcId="{3EF1FE13-9CA3-438B-98C2-81285EB57527}" destId="{B98FF80F-E459-4AB3-82D7-77A580F670C4}" srcOrd="1" destOrd="0" parTransId="{2B7F1076-B7BE-4745-BDDE-FDFDCF163662}" sibTransId="{6FA9D275-B5AE-4B6E-A97E-40AF626D17D9}"/>
    <dgm:cxn modelId="{EC10A820-E16E-47D7-BE7A-53A133FE531A}" srcId="{3EF1FE13-9CA3-438B-98C2-81285EB57527}" destId="{3754F11A-4C34-4FB6-A2D9-013FBDB5B5F6}" srcOrd="2" destOrd="0" parTransId="{5B972848-4C6F-44F3-8B22-82D7BB306BA0}" sibTransId="{E397FD01-8DA1-40DB-BD72-1118A73EDF15}"/>
    <dgm:cxn modelId="{01F74B71-6A57-4CE1-BF23-7FD5A12C815F}" srcId="{3EF1FE13-9CA3-438B-98C2-81285EB57527}" destId="{1BA5198A-49D8-40F9-BA34-2AB851298420}" srcOrd="3" destOrd="0" parTransId="{70B29800-9B90-4487-B983-3BBFFBB9CD41}" sibTransId="{D85709B5-46E9-4C9F-9C40-EDA1F2E1B700}"/>
    <dgm:cxn modelId="{07E5477F-DAFD-409F-BA82-E03894C61511}" type="presOf" srcId="{3EF1FE13-9CA3-438B-98C2-81285EB57527}" destId="{80E92895-F045-4468-8F24-A4F16C972628}" srcOrd="0" destOrd="0" presId="urn:microsoft.com/office/officeart/2009/3/layout/PlusandMinus"/>
    <dgm:cxn modelId="{EC07004A-7B58-4D2E-AE67-BE9F888AFC65}" type="presParOf" srcId="{80E92895-F045-4468-8F24-A4F16C972628}" destId="{1B901D76-286B-4F48-98C7-9C60D991BFE3}" srcOrd="0" destOrd="0" presId="urn:microsoft.com/office/officeart/2009/3/layout/PlusandMinus"/>
    <dgm:cxn modelId="{20A1A7C2-4F66-4C55-9F61-2B180D920051}" type="presParOf" srcId="{80E92895-F045-4468-8F24-A4F16C972628}" destId="{696121DB-50E5-4708-87F6-231EE8C279CE}" srcOrd="1" destOrd="0" presId="urn:microsoft.com/office/officeart/2009/3/layout/PlusandMinus"/>
    <dgm:cxn modelId="{3232944E-93AB-4100-909A-2EAA02C6F0A4}" type="presOf" srcId="{4C8C5B9A-DAF1-4110-8028-E17E02B101EA}" destId="{696121DB-50E5-4708-87F6-231EE8C279CE}" srcOrd="0" destOrd="0" presId="urn:microsoft.com/office/officeart/2009/3/layout/PlusandMinus"/>
    <dgm:cxn modelId="{E7063722-0186-49DA-BCD6-5E83C3AE4549}" type="presParOf" srcId="{80E92895-F045-4468-8F24-A4F16C972628}" destId="{41A4A94D-F447-48DD-9F25-A836511B9BA7}" srcOrd="2" destOrd="0" presId="urn:microsoft.com/office/officeart/2009/3/layout/PlusandMinus"/>
    <dgm:cxn modelId="{8C96CFD1-7F79-4E9A-A733-A1FD75D06B9C}" type="presOf" srcId="{B98FF80F-E459-4AB3-82D7-77A580F670C4}" destId="{41A4A94D-F447-48DD-9F25-A836511B9BA7}" srcOrd="0" destOrd="0" presId="urn:microsoft.com/office/officeart/2009/3/layout/PlusandMinus"/>
    <dgm:cxn modelId="{37B4F78A-4163-4E1D-B092-7A9A30C9B028}" type="presParOf" srcId="{80E92895-F045-4468-8F24-A4F16C972628}" destId="{D9B6142C-7406-4CD7-9D94-2FEE81BBE418}" srcOrd="3" destOrd="0" presId="urn:microsoft.com/office/officeart/2009/3/layout/PlusandMinus"/>
    <dgm:cxn modelId="{46BD1D83-4D18-4B95-B04E-FEE70A443F07}" type="presParOf" srcId="{80E92895-F045-4468-8F24-A4F16C972628}" destId="{285859DF-4D2B-4064-85F5-3EF0EAC15064}" srcOrd="4" destOrd="0" presId="urn:microsoft.com/office/officeart/2009/3/layout/PlusandMinus"/>
    <dgm:cxn modelId="{F5E28786-33E5-41B8-A346-CF01D8D510EF}" type="presParOf" srcId="{80E92895-F045-4468-8F24-A4F16C972628}" destId="{3B76F0B2-D212-44D2-B13B-EDAD9BDEAAAF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8517111" cy="5143500"/>
        <a:chOff x="0" y="0"/>
        <a:chExt cx="8517111" cy="5143500"/>
      </a:xfrm>
    </dsp:grpSpPr>
    <dsp:sp modelId="{23CC9A4E-AAD5-40A4-8487-352F8137AF60}">
      <dsp:nvSpPr>
        <dsp:cNvPr id="3" name="Rounded Rectangle 2"/>
        <dsp:cNvSpPr/>
      </dsp:nvSpPr>
      <dsp:spPr bwMode="white">
        <a:xfrm>
          <a:off x="0" y="0"/>
          <a:ext cx="7706860" cy="860134"/>
        </a:xfrm>
        <a:prstGeom prst="roundRect">
          <a:avLst>
            <a:gd name="adj" fmla="val 10000"/>
          </a:avLst>
        </a:prstGeom>
        <a:solidFill>
          <a:srgbClr val="00B0F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2000" dirty="0"/>
        </a:p>
      </dsp:txBody>
      <dsp:txXfrm>
        <a:off x="0" y="0"/>
        <a:ext cx="7706860" cy="860134"/>
      </dsp:txXfrm>
    </dsp:sp>
    <dsp:sp modelId="{2A6767ED-468C-43D1-A454-1063D8D8993B}">
      <dsp:nvSpPr>
        <dsp:cNvPr id="5" name="Freeform 4"/>
        <dsp:cNvSpPr/>
      </dsp:nvSpPr>
      <dsp:spPr bwMode="white">
        <a:xfrm>
          <a:off x="770686" y="860134"/>
          <a:ext cx="909066" cy="651047"/>
        </a:xfrm>
        <a:custGeom>
          <a:avLst/>
          <a:gdLst/>
          <a:ahLst/>
          <a:cxnLst/>
          <a:pathLst>
            <a:path w="1432" h="1025">
              <a:moveTo>
                <a:pt x="0" y="0"/>
              </a:moveTo>
              <a:lnTo>
                <a:pt x="0" y="1025"/>
              </a:lnTo>
              <a:lnTo>
                <a:pt x="1432" y="1025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70686" y="860134"/>
        <a:ext cx="909066" cy="651047"/>
      </dsp:txXfrm>
    </dsp:sp>
    <dsp:sp modelId="{7A6681F0-52E2-4D83-B31E-05BF5F5B9355}">
      <dsp:nvSpPr>
        <dsp:cNvPr id="6" name="Rounded Rectangle 5"/>
        <dsp:cNvSpPr/>
      </dsp:nvSpPr>
      <dsp:spPr bwMode="white">
        <a:xfrm>
          <a:off x="1679752" y="1033840"/>
          <a:ext cx="6698978" cy="954682"/>
        </a:xfrm>
        <a:prstGeom prst="roundRect">
          <a:avLst>
            <a:gd name="adj" fmla="val 10000"/>
          </a:avLst>
        </a:prstGeom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34290" tIns="22860" rIns="34290" bIns="228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dirty="0" err="1" smtClean="0">
              <a:solidFill>
                <a:srgbClr val="FF0000"/>
              </a:solidFill>
            </a:rPr>
            <a:t>Tiếp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tục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hoàn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thiện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thể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chế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về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sở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hữu</a:t>
          </a:r>
          <a:r>
            <a:rPr lang="en-US" sz="1800" b="1" dirty="0" smtClean="0">
              <a:solidFill>
                <a:srgbClr val="FF0000"/>
              </a:solidFill>
            </a:rPr>
            <a:t>, </a:t>
          </a:r>
          <a:r>
            <a:rPr lang="en-US" sz="1800" b="1" dirty="0" err="1" smtClean="0">
              <a:solidFill>
                <a:srgbClr val="FF0000"/>
              </a:solidFill>
            </a:rPr>
            <a:t>phát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triển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các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thành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phần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kinh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r>
            <a:rPr lang="en-US" sz="1800" b="1" dirty="0" smtClean="0">
              <a:solidFill>
                <a:srgbClr val="FF0000"/>
              </a:solidFill>
            </a:rPr>
            <a:t>, </a:t>
          </a:r>
          <a:r>
            <a:rPr lang="en-US" sz="1800" b="1" dirty="0" err="1" smtClean="0">
              <a:solidFill>
                <a:srgbClr val="FF0000"/>
              </a:solidFill>
            </a:rPr>
            <a:t>các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loại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hình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doanh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nghiệp</a:t>
          </a:r>
          <a:endParaRPr lang="en-US" sz="1800" dirty="0">
            <a:solidFill>
              <a:srgbClr val="FF0000"/>
            </a:solidFill>
          </a:endParaRPr>
        </a:p>
      </dsp:txBody>
      <dsp:txXfrm>
        <a:off x="1679752" y="1033840"/>
        <a:ext cx="6698978" cy="954682"/>
      </dsp:txXfrm>
    </dsp:sp>
    <dsp:sp modelId="{0E6C7FCB-275D-4F16-8839-4951C77B00A6}">
      <dsp:nvSpPr>
        <dsp:cNvPr id="7" name="Freeform 6"/>
        <dsp:cNvSpPr/>
      </dsp:nvSpPr>
      <dsp:spPr bwMode="white">
        <a:xfrm>
          <a:off x="770686" y="860134"/>
          <a:ext cx="909066" cy="1703304"/>
        </a:xfrm>
        <a:custGeom>
          <a:avLst/>
          <a:gdLst/>
          <a:ahLst/>
          <a:cxnLst/>
          <a:pathLst>
            <a:path w="1432" h="2682">
              <a:moveTo>
                <a:pt x="0" y="0"/>
              </a:moveTo>
              <a:lnTo>
                <a:pt x="0" y="2682"/>
              </a:lnTo>
              <a:lnTo>
                <a:pt x="1432" y="2682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70686" y="860134"/>
        <a:ext cx="909066" cy="1703304"/>
      </dsp:txXfrm>
    </dsp:sp>
    <dsp:sp modelId="{C83314E8-14F7-44C3-8064-926B3F7F4510}">
      <dsp:nvSpPr>
        <dsp:cNvPr id="8" name="Rounded Rectangle 7"/>
        <dsp:cNvSpPr/>
      </dsp:nvSpPr>
      <dsp:spPr bwMode="white">
        <a:xfrm>
          <a:off x="1679752" y="2086097"/>
          <a:ext cx="6698978" cy="954682"/>
        </a:xfrm>
        <a:prstGeom prst="roundRect">
          <a:avLst>
            <a:gd name="adj" fmla="val 10000"/>
          </a:avLst>
        </a:prstGeom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34290" tIns="22860" rIns="34290" bIns="228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dirty="0" err="1" smtClean="0">
              <a:solidFill>
                <a:srgbClr val="FF0000"/>
              </a:solidFill>
            </a:rPr>
            <a:t>Phát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triển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đồng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bộ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các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yếu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tố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thị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trường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và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các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loại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thị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trường</a:t>
          </a:r>
          <a:endParaRPr lang="en-US" sz="1800" dirty="0">
            <a:solidFill>
              <a:srgbClr val="FF0000"/>
            </a:solidFill>
          </a:endParaRPr>
        </a:p>
      </dsp:txBody>
      <dsp:txXfrm>
        <a:off x="1679752" y="2086097"/>
        <a:ext cx="6698978" cy="954682"/>
      </dsp:txXfrm>
    </dsp:sp>
    <dsp:sp modelId="{D859F9FB-2E30-4FFA-B790-279FD0CC4FDE}">
      <dsp:nvSpPr>
        <dsp:cNvPr id="9" name="Freeform 8"/>
        <dsp:cNvSpPr/>
      </dsp:nvSpPr>
      <dsp:spPr bwMode="white">
        <a:xfrm>
          <a:off x="770686" y="860134"/>
          <a:ext cx="909066" cy="2738818"/>
        </a:xfrm>
        <a:custGeom>
          <a:avLst/>
          <a:gdLst/>
          <a:ahLst/>
          <a:cxnLst/>
          <a:pathLst>
            <a:path w="1432" h="4313">
              <a:moveTo>
                <a:pt x="0" y="0"/>
              </a:moveTo>
              <a:lnTo>
                <a:pt x="0" y="4313"/>
              </a:lnTo>
              <a:lnTo>
                <a:pt x="1432" y="4313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70686" y="860134"/>
        <a:ext cx="909066" cy="2738818"/>
      </dsp:txXfrm>
    </dsp:sp>
    <dsp:sp modelId="{215FF3A7-810E-4861-A143-AD32AA392159}">
      <dsp:nvSpPr>
        <dsp:cNvPr id="10" name="Rounded Rectangle 9"/>
        <dsp:cNvSpPr/>
      </dsp:nvSpPr>
      <dsp:spPr bwMode="white">
        <a:xfrm>
          <a:off x="1679752" y="3121610"/>
          <a:ext cx="6698978" cy="954682"/>
        </a:xfrm>
        <a:prstGeom prst="roundRect">
          <a:avLst>
            <a:gd name="adj" fmla="val 10000"/>
          </a:avLst>
        </a:prstGeom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34290" tIns="22860" rIns="34290" bIns="228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dirty="0" err="1" smtClean="0">
              <a:solidFill>
                <a:srgbClr val="FF0000"/>
              </a:solidFill>
            </a:rPr>
            <a:t>Đẩy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mạnh</a:t>
          </a:r>
          <a:r>
            <a:rPr lang="en-US" sz="1800" b="1" dirty="0" smtClean="0">
              <a:solidFill>
                <a:srgbClr val="FF0000"/>
              </a:solidFill>
            </a:rPr>
            <a:t>, </a:t>
          </a:r>
          <a:r>
            <a:rPr lang="en-US" sz="1800" b="1" dirty="0" err="1" smtClean="0">
              <a:solidFill>
                <a:srgbClr val="FF0000"/>
              </a:solidFill>
            </a:rPr>
            <a:t>nâng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cao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hiệu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quả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hội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nhập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kinh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quốc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endParaRPr lang="en-US" sz="1800" dirty="0">
            <a:solidFill>
              <a:srgbClr val="FF0000"/>
            </a:solidFill>
          </a:endParaRPr>
        </a:p>
      </dsp:txBody>
      <dsp:txXfrm>
        <a:off x="1679752" y="3121610"/>
        <a:ext cx="6698978" cy="954682"/>
      </dsp:txXfrm>
    </dsp:sp>
    <dsp:sp modelId="{AE8E417A-4282-468B-A752-1E2FA40070E8}">
      <dsp:nvSpPr>
        <dsp:cNvPr id="11" name="Freeform 10"/>
        <dsp:cNvSpPr/>
      </dsp:nvSpPr>
      <dsp:spPr bwMode="white">
        <a:xfrm>
          <a:off x="770686" y="860134"/>
          <a:ext cx="909066" cy="3802315"/>
        </a:xfrm>
        <a:custGeom>
          <a:avLst/>
          <a:gdLst/>
          <a:ahLst/>
          <a:cxnLst/>
          <a:pathLst>
            <a:path w="1432" h="5988">
              <a:moveTo>
                <a:pt x="0" y="0"/>
              </a:moveTo>
              <a:lnTo>
                <a:pt x="0" y="5988"/>
              </a:lnTo>
              <a:lnTo>
                <a:pt x="1432" y="5988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70686" y="860134"/>
        <a:ext cx="909066" cy="3802315"/>
      </dsp:txXfrm>
    </dsp:sp>
    <dsp:sp modelId="{DBE3115D-0F2E-4FE9-A8DA-4613D411ACE3}">
      <dsp:nvSpPr>
        <dsp:cNvPr id="12" name="Rounded Rectangle 11"/>
        <dsp:cNvSpPr/>
      </dsp:nvSpPr>
      <dsp:spPr bwMode="white">
        <a:xfrm>
          <a:off x="1679752" y="4181398"/>
          <a:ext cx="6698978" cy="962102"/>
        </a:xfrm>
        <a:prstGeom prst="roundRect">
          <a:avLst>
            <a:gd name="adj" fmla="val 10000"/>
          </a:avLst>
        </a:prstGeom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34290" tIns="22860" rIns="34290" bIns="228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dirty="0" err="1" smtClean="0">
              <a:solidFill>
                <a:srgbClr val="FF0000"/>
              </a:solidFill>
            </a:rPr>
            <a:t>Nâng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cao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năng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lực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lãnh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đạo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của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Đảng</a:t>
          </a:r>
          <a:r>
            <a:rPr lang="en-US" sz="1800" b="1" dirty="0" smtClean="0">
              <a:solidFill>
                <a:srgbClr val="FF0000"/>
              </a:solidFill>
            </a:rPr>
            <a:t>, </a:t>
          </a:r>
          <a:r>
            <a:rPr lang="en-US" sz="1800" b="1" dirty="0" err="1" smtClean="0">
              <a:solidFill>
                <a:srgbClr val="FF0000"/>
              </a:solidFill>
            </a:rPr>
            <a:t>hiệu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quả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quản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lý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của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Nhà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nước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về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kinh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r>
            <a:rPr lang="en-US" sz="1800" b="1" dirty="0" smtClean="0">
              <a:solidFill>
                <a:srgbClr val="FF0000"/>
              </a:solidFill>
            </a:rPr>
            <a:t>- </a:t>
          </a:r>
          <a:r>
            <a:rPr lang="en-US" sz="1800" b="1" dirty="0" err="1" smtClean="0">
              <a:solidFill>
                <a:srgbClr val="FF0000"/>
              </a:solidFill>
            </a:rPr>
            <a:t>xã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hội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và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phát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huy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vai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trò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làm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chủ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của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nhân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dân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trong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phát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triển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kinh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tế</a:t>
          </a:r>
          <a:r>
            <a:rPr lang="en-US" sz="1800" b="1" dirty="0" smtClean="0">
              <a:solidFill>
                <a:srgbClr val="FF0000"/>
              </a:solidFill>
            </a:rPr>
            <a:t>- </a:t>
          </a:r>
          <a:r>
            <a:rPr lang="en-US" sz="1800" b="1" dirty="0" err="1" smtClean="0">
              <a:solidFill>
                <a:srgbClr val="FF0000"/>
              </a:solidFill>
            </a:rPr>
            <a:t>xã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hội</a:t>
          </a:r>
          <a:endParaRPr lang="en-US" sz="1800" dirty="0">
            <a:solidFill>
              <a:srgbClr val="FF0000"/>
            </a:solidFill>
          </a:endParaRPr>
        </a:p>
      </dsp:txBody>
      <dsp:txXfrm>
        <a:off x="1679752" y="4181398"/>
        <a:ext cx="6698978" cy="962102"/>
      </dsp:txXfrm>
    </dsp:sp>
    <dsp:sp modelId="{ED1FAD45-562D-4650-9232-834AB40F0155}">
      <dsp:nvSpPr>
        <dsp:cNvPr id="4" name="Rounded Rectangle 3" hidden="1"/>
        <dsp:cNvSpPr/>
      </dsp:nvSpPr>
      <dsp:spPr>
        <a:xfrm>
          <a:off x="0" y="0"/>
          <a:ext cx="1541372" cy="860134"/>
        </a:xfrm>
        <a:prstGeom prst="roundRect">
          <a:avLst>
            <a:gd name="adj" fmla="val 10000"/>
          </a:avLst>
        </a:prstGeom>
      </dsp:spPr>
      <dsp:txXfrm>
        <a:off x="0" y="0"/>
        <a:ext cx="1541372" cy="8601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7158948" cy="3925292"/>
        <a:chOff x="0" y="0"/>
        <a:chExt cx="7158948" cy="3925292"/>
      </a:xfrm>
    </dsp:grpSpPr>
    <dsp:sp modelId="{1B901D76-286B-4F48-98C7-9C60D991BFE3}">
      <dsp:nvSpPr>
        <dsp:cNvPr id="3" name="Rectangles 2"/>
        <dsp:cNvSpPr/>
      </dsp:nvSpPr>
      <dsp:spPr bwMode="white">
        <a:xfrm>
          <a:off x="1009311" y="675346"/>
          <a:ext cx="6228284" cy="3218739"/>
        </a:xfrm>
        <a:prstGeom prst="rect">
          <a:avLst/>
        </a:prstGeom>
        <a:solidFill>
          <a:srgbClr val="FFFF00"/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1009311" y="675346"/>
        <a:ext cx="6228284" cy="3218739"/>
      </dsp:txXfrm>
    </dsp:sp>
    <dsp:sp modelId="{696121DB-50E5-4708-87F6-231EE8C279CE}">
      <dsp:nvSpPr>
        <dsp:cNvPr id="4" name="Rectangles 3"/>
        <dsp:cNvSpPr/>
      </dsp:nvSpPr>
      <dsp:spPr bwMode="white">
        <a:xfrm>
          <a:off x="1195444" y="1051782"/>
          <a:ext cx="2892215" cy="2753592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vert="horz" wrap="square" lIns="38100" tIns="38100" rIns="38100" bIns="38100" anchor="t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nl-NL" sz="2000" i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+ </a:t>
          </a:r>
          <a:r>
            <a:rPr lang="nl-NL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Chủ động </a:t>
          </a:r>
          <a:r>
            <a:rPr lang="nl-NL" sz="2000" b="1" u="sng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rPr>
            <a:t>mở rộng hợp tác văn hóa </a:t>
          </a:r>
          <a:r>
            <a:rPr lang="nl-NL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với các nước, thực hiện </a:t>
          </a:r>
          <a:r>
            <a:rPr lang="nl-NL" sz="2000" b="1" u="sng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rPr>
            <a:t>đa dạng các hình thức văn hóa </a:t>
          </a:r>
          <a:r>
            <a:rPr lang="nl-NL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đối ngoại,</a:t>
          </a:r>
          <a:r>
            <a:rPr lang="nl-NL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đưa các quan hệ quốc tế về văn hóa đi vào chiều sâu, đạt hiệu quả thiết thực. </a:t>
          </a:r>
          <a:endParaRPr lang="en-U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95444" y="1051782"/>
        <a:ext cx="2892215" cy="2753592"/>
      </dsp:txXfrm>
    </dsp:sp>
    <dsp:sp modelId="{41A4A94D-F447-48DD-9F25-A836511B9BA7}">
      <dsp:nvSpPr>
        <dsp:cNvPr id="5" name="Rectangles 4"/>
        <dsp:cNvSpPr/>
      </dsp:nvSpPr>
      <dsp:spPr bwMode="white">
        <a:xfrm>
          <a:off x="4152089" y="1051782"/>
          <a:ext cx="2892215" cy="2753592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45719" tIns="45719" rIns="45719" bIns="45719" anchor="t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nl-NL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+ </a:t>
          </a:r>
          <a:r>
            <a:rPr lang="nl-NL" sz="2400" b="1" u="sng" dirty="0" smtClean="0">
              <a:solidFill>
                <a:srgbClr val="CC0099"/>
              </a:solidFill>
              <a:latin typeface="Arial" panose="020B0604020202020204" pitchFamily="34" charset="0"/>
              <a:cs typeface="Arial" panose="020B0604020202020204" pitchFamily="34" charset="0"/>
            </a:rPr>
            <a:t>Tiếp thu có chọn lọc</a:t>
          </a:r>
          <a:r>
            <a:rPr lang="nl-NL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tinh hoa văn hóa thế giới, </a:t>
          </a:r>
          <a:r>
            <a:rPr lang="nl-NL" sz="2400" b="0" u="none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làm phong phú thêm văn hóa dân tộc</a:t>
          </a:r>
          <a:endParaRPr lang="en-US" sz="2400" b="0" u="none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52089" y="1051782"/>
        <a:ext cx="2892215" cy="2753592"/>
      </dsp:txXfrm>
    </dsp:sp>
    <dsp:sp modelId="{D9B6142C-7406-4CD7-9D94-2FEE81BBE418}">
      <dsp:nvSpPr>
        <dsp:cNvPr id="6" name="Cross 5"/>
        <dsp:cNvSpPr/>
      </dsp:nvSpPr>
      <dsp:spPr bwMode="white">
        <a:xfrm>
          <a:off x="0" y="0"/>
          <a:ext cx="1217021" cy="1217021"/>
        </a:xfrm>
        <a:prstGeom prst="plus">
          <a:avLst>
            <a:gd name="adj" fmla="val 32810"/>
          </a:avLst>
        </a:prstGeom>
      </dsp:spPr>
      <dsp:style>
        <a:lnRef idx="2">
          <a:schemeClr val="accen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0" y="0"/>
        <a:ext cx="1217021" cy="1217021"/>
      </dsp:txXfrm>
    </dsp:sp>
    <dsp:sp modelId="{285859DF-4D2B-4064-85F5-3EF0EAC15064}">
      <dsp:nvSpPr>
        <dsp:cNvPr id="7" name="Rectangles 6"/>
        <dsp:cNvSpPr/>
      </dsp:nvSpPr>
      <dsp:spPr bwMode="white">
        <a:xfrm>
          <a:off x="6227703" y="0"/>
          <a:ext cx="1145432" cy="392529"/>
        </a:xfrm>
        <a:prstGeom prst="rect">
          <a:avLst/>
        </a:prstGeom>
      </dsp:spPr>
      <dsp:style>
        <a:lnRef idx="2">
          <a:schemeClr val="accen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6227703" y="0"/>
        <a:ext cx="1145432" cy="392529"/>
      </dsp:txXfrm>
    </dsp:sp>
    <dsp:sp modelId="{3B76F0B2-D212-44D2-B13B-EDAD9BDEAAAF}">
      <dsp:nvSpPr>
        <dsp:cNvPr id="8" name="Straight Connector 7"/>
        <dsp:cNvSpPr/>
      </dsp:nvSpPr>
      <dsp:spPr bwMode="white">
        <a:xfrm>
          <a:off x="4123453" y="1057670"/>
          <a:ext cx="716" cy="2629946"/>
        </a:xfrm>
        <a:prstGeom prst="line">
          <a:avLst/>
        </a:pr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4123453" y="1057670"/>
        <a:ext cx="716" cy="26299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linDir" val="fromT"/>
              <dgm:param type="chAlign" val="l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srcNode" val="rootConnector"/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srcNode" val="rootConnector"/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9636" name="Rectangle 4"/>
          <p:cNvSpPr>
            <a:spLocks noRo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edit Master text styles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Second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Third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Fourth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Fifth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n-US" sz="1200" dirty="0">
                <a:latin typeface="Arial" panose="020B0604020202020204" pitchFamily="34" charset="0"/>
              </a:rPr>
            </a:fld>
            <a:endParaRPr lang="en-US" sz="1200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endParaRPr lang="en-US" altLang="en-US" dirty="0"/>
          </a:p>
        </p:txBody>
      </p:sp>
      <p:sp>
        <p:nvSpPr>
          <p:cNvPr id="70660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000000"/>
                </a:solidFill>
                <a:latin typeface=".VnTime" panose="020B7200000000000000" pitchFamily="34" charset="0"/>
                <a:cs typeface="Arial" panose="020B0604020202020204" pitchFamily="34" charset="0"/>
              </a:rPr>
            </a:fld>
            <a:endParaRPr lang="en-US" altLang="en-US" sz="1200" dirty="0">
              <a:solidFill>
                <a:srgbClr val="000000"/>
              </a:solidFill>
              <a:latin typeface=".VnTime" panose="020B7200000000000000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n-US" altLang="en-US" sz="1200" dirty="0">
                <a:latin typeface="Arial" panose="020B0604020202020204" pitchFamily="34" charset="0"/>
                <a:cs typeface="Arial" panose="020B0604020202020204" pitchFamily="34" charset="0"/>
              </a:rPr>
            </a:fld>
            <a:endParaRPr lang="en-US" altLang="en-US" sz="1200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683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n-US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n-US" altLang="en-US" sz="1200" dirty="0">
                <a:latin typeface="Arial" panose="020B0604020202020204" pitchFamily="34" charset="0"/>
                <a:cs typeface="Arial" panose="020B0604020202020204" pitchFamily="34" charset="0"/>
              </a:rPr>
            </a:fld>
            <a:endParaRPr lang="en-US" altLang="en-US" sz="1200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707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endParaRPr lang="en-US" altLang="en-US" sz="1000" dirty="0"/>
          </a:p>
          <a:p>
            <a:pPr lvl="0" eaLnBrk="1" hangingPunct="1">
              <a:lnSpc>
                <a:spcPct val="80000"/>
              </a:lnSpc>
            </a:pPr>
            <a:r>
              <a:rPr lang="en-US" altLang="en-US" sz="1000" dirty="0"/>
              <a:t>Copyright © 2005 Doan Van Hung - Khoa Lich Su - Dai hoc Quy Nhon 12/2005</a:t>
            </a:r>
            <a:endParaRPr lang="en-US" altLang="en-US" sz="10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8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69" y="204800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200152"/>
            <a:ext cx="4038600" cy="163949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2953953"/>
            <a:ext cx="4038600" cy="16406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matchingName="Title and body">
  <p:cSld name="Title and body">
    <p:bg>
      <p:bgPr>
        <a:solidFill>
          <a:schemeClr val="bg1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Google Shape;22;p4"/>
          <p:cNvPicPr preferRelativeResize="0">
            <a:picLocks noChangeAspect="1"/>
          </p:cNvPicPr>
          <p:nvPr/>
        </p:nvPicPr>
        <p:blipFill>
          <a:blip r:embed="rId2"/>
          <a:srcRect t="3044" b="39510"/>
          <a:stretch>
            <a:fillRect/>
          </a:stretch>
        </p:blipFill>
        <p:spPr>
          <a:xfrm>
            <a:off x="-247650" y="-187325"/>
            <a:ext cx="9736138" cy="55197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Google Shape;23;p4"/>
          <p:cNvPicPr preferRelativeResize="0">
            <a:picLocks noChangeAspect="1"/>
          </p:cNvPicPr>
          <p:nvPr/>
        </p:nvPicPr>
        <p:blipFill>
          <a:blip r:embed="rId3"/>
          <a:srcRect r="1546" b="6837"/>
          <a:stretch>
            <a:fillRect/>
          </a:stretch>
        </p:blipFill>
        <p:spPr>
          <a:xfrm>
            <a:off x="384175" y="134938"/>
            <a:ext cx="8375650" cy="487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1836900" y="711176"/>
            <a:ext cx="5470200" cy="572700"/>
          </a:xfrm>
          <a:prstGeom prst="rect">
            <a:avLst/>
          </a:prstGeom>
        </p:spPr>
        <p:txBody>
          <a:bodyPr spcFirstLastPara="1" lIns="91425" tIns="91425" rIns="91425" bIns="91425" anchor="t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1398275" y="1249426"/>
            <a:ext cx="6963300" cy="2836500"/>
          </a:xfrm>
          <a:prstGeom prst="rect">
            <a:avLst/>
          </a:prstGeom>
        </p:spPr>
        <p:txBody>
          <a:bodyPr spcFirstLastPara="1" lIns="91425" tIns="91425" rIns="91425" bIns="91425">
            <a:noAutofit/>
          </a:bodyPr>
          <a:lstStyle>
            <a:lvl1pPr marL="457200" lvl="0" indent="-28892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50"/>
              <a:buChar char="●"/>
              <a:defRPr sz="950">
                <a:solidFill>
                  <a:schemeClr val="dk2"/>
                </a:solidFill>
              </a:defRPr>
            </a:lvl1pPr>
            <a:lvl2pPr marL="914400" lvl="1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○"/>
              <a:defRPr sz="950">
                <a:solidFill>
                  <a:schemeClr val="dk2"/>
                </a:solidFill>
              </a:defRPr>
            </a:lvl2pPr>
            <a:lvl3pPr marL="1371600" lvl="2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■"/>
              <a:defRPr sz="950">
                <a:solidFill>
                  <a:schemeClr val="dk2"/>
                </a:solidFill>
              </a:defRPr>
            </a:lvl3pPr>
            <a:lvl4pPr marL="1828800" lvl="3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●"/>
              <a:defRPr sz="950">
                <a:solidFill>
                  <a:schemeClr val="dk2"/>
                </a:solidFill>
              </a:defRPr>
            </a:lvl4pPr>
            <a:lvl5pPr marL="2286000" lvl="4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○"/>
              <a:defRPr sz="950">
                <a:solidFill>
                  <a:schemeClr val="dk2"/>
                </a:solidFill>
              </a:defRPr>
            </a:lvl5pPr>
            <a:lvl6pPr marL="2743200" lvl="5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■"/>
              <a:defRPr sz="950">
                <a:solidFill>
                  <a:schemeClr val="dk2"/>
                </a:solidFill>
              </a:defRPr>
            </a:lvl6pPr>
            <a:lvl7pPr marL="3200400" lvl="6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●"/>
              <a:defRPr sz="950">
                <a:solidFill>
                  <a:schemeClr val="dk2"/>
                </a:solidFill>
              </a:defRPr>
            </a:lvl7pPr>
            <a:lvl8pPr marL="3657600" lvl="7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○"/>
              <a:defRPr sz="950">
                <a:solidFill>
                  <a:schemeClr val="dk2"/>
                </a:solidFill>
              </a:defRPr>
            </a:lvl8pPr>
            <a:lvl9pPr marL="4114800" lvl="8" indent="-288925"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950"/>
              <a:buChar char="■"/>
              <a:defRPr sz="95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8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69" y="204800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8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61" y="204794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 matchingName="Title and body">
  <p:cSld name="Title and body">
    <p:bg>
      <p:bgPr>
        <a:solidFill>
          <a:schemeClr val="bg1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1836900" y="711175"/>
            <a:ext cx="5470200" cy="572700"/>
          </a:xfrm>
          <a:prstGeom prst="rect">
            <a:avLst/>
          </a:prstGeom>
        </p:spPr>
        <p:txBody>
          <a:bodyPr spcFirstLastPara="1" lIns="91425" tIns="91425" rIns="91425" bIns="91425" anchor="t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1398275" y="1249425"/>
            <a:ext cx="6963300" cy="2836500"/>
          </a:xfrm>
          <a:prstGeom prst="rect">
            <a:avLst/>
          </a:prstGeom>
        </p:spPr>
        <p:txBody>
          <a:bodyPr spcFirstLastPara="1" lIns="91425" tIns="91425" rIns="91425" bIns="91425">
            <a:noAutofit/>
          </a:bodyPr>
          <a:lstStyle>
            <a:lvl1pPr marL="457200" lvl="0" indent="-28892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50"/>
              <a:buChar char="●"/>
              <a:defRPr sz="950">
                <a:solidFill>
                  <a:schemeClr val="dk2"/>
                </a:solidFill>
              </a:defRPr>
            </a:lvl1pPr>
            <a:lvl2pPr marL="914400" lvl="1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○"/>
              <a:defRPr sz="950">
                <a:solidFill>
                  <a:schemeClr val="dk2"/>
                </a:solidFill>
              </a:defRPr>
            </a:lvl2pPr>
            <a:lvl3pPr marL="1371600" lvl="2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■"/>
              <a:defRPr sz="950">
                <a:solidFill>
                  <a:schemeClr val="dk2"/>
                </a:solidFill>
              </a:defRPr>
            </a:lvl3pPr>
            <a:lvl4pPr marL="1828800" lvl="3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●"/>
              <a:defRPr sz="950">
                <a:solidFill>
                  <a:schemeClr val="dk2"/>
                </a:solidFill>
              </a:defRPr>
            </a:lvl4pPr>
            <a:lvl5pPr marL="2286000" lvl="4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○"/>
              <a:defRPr sz="950">
                <a:solidFill>
                  <a:schemeClr val="dk2"/>
                </a:solidFill>
              </a:defRPr>
            </a:lvl5pPr>
            <a:lvl6pPr marL="2743200" lvl="5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■"/>
              <a:defRPr sz="950">
                <a:solidFill>
                  <a:schemeClr val="dk2"/>
                </a:solidFill>
              </a:defRPr>
            </a:lvl6pPr>
            <a:lvl7pPr marL="3200400" lvl="6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●"/>
              <a:defRPr sz="950">
                <a:solidFill>
                  <a:schemeClr val="dk2"/>
                </a:solidFill>
              </a:defRPr>
            </a:lvl7pPr>
            <a:lvl8pPr marL="3657600" lvl="7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○"/>
              <a:defRPr sz="950">
                <a:solidFill>
                  <a:schemeClr val="dk2"/>
                </a:solidFill>
              </a:defRPr>
            </a:lvl8pPr>
            <a:lvl9pPr marL="4114800" lvl="8" indent="-288925"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950"/>
              <a:buChar char="■"/>
              <a:defRPr sz="95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en-US" dirty="0"/>
              <a:t>Click to edit Master title style</a:t>
            </a:r>
            <a:endParaRPr lang="en-US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en-US" dirty="0"/>
              <a:t>Click to edit Master text styles</a:t>
            </a:r>
            <a:endParaRPr lang="en-US" altLang="en-US" dirty="0"/>
          </a:p>
          <a:p>
            <a:pPr lvl="1"/>
            <a:r>
              <a:rPr lang="en-US" altLang="en-US" dirty="0"/>
              <a:t>Second level</a:t>
            </a:r>
            <a:endParaRPr lang="en-US" altLang="en-US" dirty="0"/>
          </a:p>
          <a:p>
            <a:pPr lvl="2"/>
            <a:r>
              <a:rPr lang="en-US" altLang="en-US" dirty="0"/>
              <a:t>Third level</a:t>
            </a:r>
            <a:endParaRPr lang="en-US" altLang="en-US" dirty="0"/>
          </a:p>
          <a:p>
            <a:pPr lvl="3"/>
            <a:r>
              <a:rPr lang="en-US" altLang="en-US" dirty="0"/>
              <a:t>Fourth level</a:t>
            </a:r>
            <a:endParaRPr lang="en-US" altLang="en-US" dirty="0"/>
          </a:p>
          <a:p>
            <a:pPr lvl="4"/>
            <a:r>
              <a:rPr lang="en-US" altLang="en-US" dirty="0"/>
              <a:t>Fifth level</a:t>
            </a:r>
            <a:endParaRPr lang="en-US" altLang="en-US" dirty="0"/>
          </a:p>
        </p:txBody>
      </p:sp>
      <p:sp>
        <p:nvSpPr>
          <p:cNvPr id="395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5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5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dirty="0"/>
            </a:fld>
            <a:endParaRPr 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>
    <p:split orient="vert" dir="in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vi-VN" dirty="0"/>
              <a:t>Click to edit Master title style</a:t>
            </a:r>
            <a:endParaRPr lang="en-US" altLang="vi-VN" dirty="0"/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vi-VN" dirty="0"/>
              <a:t>Click to edit Master text styles</a:t>
            </a:r>
            <a:endParaRPr lang="en-US" altLang="vi-VN" dirty="0"/>
          </a:p>
          <a:p>
            <a:pPr lvl="1"/>
            <a:r>
              <a:rPr lang="en-US" altLang="vi-VN" dirty="0"/>
              <a:t>Second level</a:t>
            </a:r>
            <a:endParaRPr lang="en-US" altLang="vi-VN" dirty="0"/>
          </a:p>
          <a:p>
            <a:pPr lvl="2"/>
            <a:r>
              <a:rPr lang="en-US" altLang="vi-VN" dirty="0"/>
              <a:t>Third level</a:t>
            </a:r>
            <a:endParaRPr lang="en-US" altLang="vi-VN" dirty="0"/>
          </a:p>
          <a:p>
            <a:pPr lvl="3"/>
            <a:r>
              <a:rPr lang="en-US" altLang="vi-VN" dirty="0"/>
              <a:t>Fourth level</a:t>
            </a:r>
            <a:endParaRPr lang="en-US" altLang="vi-VN" dirty="0"/>
          </a:p>
          <a:p>
            <a:pPr lvl="4"/>
            <a:r>
              <a:rPr lang="en-US" altLang="vi-VN" dirty="0"/>
              <a:t>Fifth level</a:t>
            </a:r>
            <a:endParaRPr lang="en-US" altLang="vi-VN" dirty="0"/>
          </a:p>
        </p:txBody>
      </p:sp>
      <p:sp>
        <p:nvSpPr>
          <p:cNvPr id="329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 b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29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 b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29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vi-VN" dirty="0"/>
              <a:t>Click to edit Master title style</a:t>
            </a:r>
            <a:endParaRPr lang="en-US" altLang="vi-VN" dirty="0"/>
          </a:p>
        </p:txBody>
      </p:sp>
      <p:sp>
        <p:nvSpPr>
          <p:cNvPr id="3075" name="Rectangle 3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vi-VN" dirty="0"/>
              <a:t>Click to edit Master text styles</a:t>
            </a:r>
            <a:endParaRPr lang="en-US" altLang="vi-VN" dirty="0"/>
          </a:p>
          <a:p>
            <a:pPr lvl="1"/>
            <a:r>
              <a:rPr lang="en-US" altLang="vi-VN" dirty="0"/>
              <a:t>Second level</a:t>
            </a:r>
            <a:endParaRPr lang="en-US" altLang="vi-VN" dirty="0"/>
          </a:p>
          <a:p>
            <a:pPr lvl="2"/>
            <a:r>
              <a:rPr lang="en-US" altLang="vi-VN" dirty="0"/>
              <a:t>Third level</a:t>
            </a:r>
            <a:endParaRPr lang="en-US" altLang="vi-VN" dirty="0"/>
          </a:p>
          <a:p>
            <a:pPr lvl="3"/>
            <a:r>
              <a:rPr lang="en-US" altLang="vi-VN" dirty="0"/>
              <a:t>Fourth level</a:t>
            </a:r>
            <a:endParaRPr lang="en-US" altLang="vi-VN" dirty="0"/>
          </a:p>
          <a:p>
            <a:pPr lvl="4"/>
            <a:r>
              <a:rPr lang="en-US" altLang="vi-VN" dirty="0"/>
              <a:t>Fifth level</a:t>
            </a:r>
            <a:endParaRPr lang="en-US" altLang="vi-VN" dirty="0"/>
          </a:p>
        </p:txBody>
      </p:sp>
      <p:sp>
        <p:nvSpPr>
          <p:cNvPr id="329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 b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29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 b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29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vi-VN" dirty="0"/>
            </a:fld>
            <a:endParaRPr lang="en-US" altLang="vi-VN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hemeOverride" Target="../theme/themeOverride1.xml"/><Relationship Id="rId8" Type="http://schemas.openxmlformats.org/officeDocument/2006/relationships/image" Target="../media/image10.png"/><Relationship Id="rId7" Type="http://schemas.openxmlformats.org/officeDocument/2006/relationships/image" Target="../media/image9.GIF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1" Type="http://schemas.openxmlformats.org/officeDocument/2006/relationships/notesSlide" Target="../notesSlides/notesSlide1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png"/><Relationship Id="rId2" Type="http://schemas.openxmlformats.org/officeDocument/2006/relationships/video" Target="NULL"/><Relationship Id="rId1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png"/><Relationship Id="rId2" Type="http://schemas.openxmlformats.org/officeDocument/2006/relationships/video" Target="NULL"/><Relationship Id="rId1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png"/><Relationship Id="rId2" Type="http://schemas.openxmlformats.org/officeDocument/2006/relationships/video" Target="NULL"/><Relationship Id="rId1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png"/><Relationship Id="rId2" Type="http://schemas.openxmlformats.org/officeDocument/2006/relationships/video" Target="NUL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png"/><Relationship Id="rId2" Type="http://schemas.openxmlformats.org/officeDocument/2006/relationships/video" Target="NULL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GIF"/><Relationship Id="rId1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6.xm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6.xml"/><Relationship Id="rId4" Type="http://schemas.openxmlformats.org/officeDocument/2006/relationships/hyperlink" Target="https://www.google.com.vn/url?sa=i&amp;url=https%3A%2F%2Fm.tapchitaichinh.vn%2Fnghien-cuu-trao-doi%2Fnghien-cuu-dieu-tra%2Fdoi-moi-chinh-sach-tien-luong-tao-dong-luc-lam-viec-cho-nguoi-lao-dong-mot-so-van-de-trao-doi-142808.html&amp;psig=AOvVaw3CH_rita-l3w1AjQqrDeUz&amp;ust=1618990473367000&amp;source=images&amp;cd=vfe&amp;ved=0CAkQjhxqFwoTCOiF0dqnjPACFQAAAAAdAAAAABAD" TargetMode="External"/><Relationship Id="rId3" Type="http://schemas.openxmlformats.org/officeDocument/2006/relationships/hyperlink" Target="https://m.tapchitaichinh.vn/nghien-cuu-trao-doi/nghien-cuu-dieu-tra/doi-moi-chinh-sach-tien-luong-tao-dong-luc-lam-viec-cho-nguoi-lao-dong-mot-so-van-de-trao-doi-142808.html" TargetMode="External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43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44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4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47.jpeg"/><Relationship Id="rId1" Type="http://schemas.openxmlformats.org/officeDocument/2006/relationships/image" Target="../media/image46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48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49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50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5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53.jpeg"/><Relationship Id="rId1" Type="http://schemas.openxmlformats.org/officeDocument/2006/relationships/image" Target="../media/image52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50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54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56.jpeg"/><Relationship Id="rId1" Type="http://schemas.openxmlformats.org/officeDocument/2006/relationships/image" Target="../media/image55.jpeg"/></Relationships>
</file>

<file path=ppt/slides/_rels/slide4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60.jpeg"/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image" Target="../media/image57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3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image" Target="../media/image61.png"/></Relationships>
</file>

<file path=ppt/slides/_rels/slide5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6.xml"/><Relationship Id="rId4" Type="http://schemas.openxmlformats.org/officeDocument/2006/relationships/image" Target="../media/image65.jpeg"/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image" Target="../media/image62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67.jpeg"/><Relationship Id="rId1" Type="http://schemas.openxmlformats.org/officeDocument/2006/relationships/image" Target="../media/image66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6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70.png"/><Relationship Id="rId1" Type="http://schemas.openxmlformats.org/officeDocument/2006/relationships/image" Target="../media/image69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72.jpeg"/><Relationship Id="rId1" Type="http://schemas.openxmlformats.org/officeDocument/2006/relationships/image" Target="../media/image71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73.jpeg"/></Relationships>
</file>

<file path=ppt/slides/_rels/slide6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8" name="AutoShape 4"/>
          <p:cNvSpPr>
            <a:spLocks noChangeAspect="1"/>
          </p:cNvSpPr>
          <p:nvPr/>
        </p:nvSpPr>
        <p:spPr>
          <a:xfrm>
            <a:off x="803275" y="2466975"/>
            <a:ext cx="7200900" cy="85725"/>
          </a:xfrm>
          <a:prstGeom prst="flowChartPredefinedProcess">
            <a:avLst/>
          </a:prstGeom>
          <a:gradFill rotWithShape="0">
            <a:gsLst>
              <a:gs pos="0">
                <a:srgbClr val="000000">
                  <a:alpha val="100000"/>
                </a:srgbClr>
              </a:gs>
              <a:gs pos="10001">
                <a:srgbClr val="000040">
                  <a:alpha val="100000"/>
                </a:srgbClr>
              </a:gs>
              <a:gs pos="25000">
                <a:srgbClr val="400040">
                  <a:alpha val="100000"/>
                </a:srgbClr>
              </a:gs>
              <a:gs pos="37500">
                <a:srgbClr val="8F0040">
                  <a:alpha val="100000"/>
                </a:srgbClr>
              </a:gs>
              <a:gs pos="45000">
                <a:srgbClr val="F27300">
                  <a:alpha val="100000"/>
                </a:srgbClr>
              </a:gs>
              <a:gs pos="50000">
                <a:srgbClr val="FFBF00">
                  <a:alpha val="100000"/>
                </a:srgbClr>
              </a:gs>
              <a:gs pos="55000">
                <a:srgbClr val="F27300">
                  <a:alpha val="100000"/>
                </a:srgbClr>
              </a:gs>
              <a:gs pos="62500">
                <a:srgbClr val="8F0040">
                  <a:alpha val="100000"/>
                </a:srgbClr>
              </a:gs>
              <a:gs pos="75000">
                <a:srgbClr val="400040">
                  <a:alpha val="100000"/>
                </a:srgbClr>
              </a:gs>
              <a:gs pos="89999">
                <a:srgbClr val="000040">
                  <a:alpha val="100000"/>
                </a:srgbClr>
              </a:gs>
              <a:gs pos="100000">
                <a:srgbClr val="000000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en-US" altLang="en-US" dirty="0">
              <a:solidFill>
                <a:srgbClr val="000000"/>
              </a:solidFill>
              <a:latin typeface=".VnTime" panose="020B7200000000000000" pitchFamily="34" charset="0"/>
              <a:ea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388" y="1112838"/>
            <a:ext cx="8743950" cy="7286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defTabSz="914400" eaLnBrk="1" hangingPunct="1">
              <a:lnSpc>
                <a:spcPct val="115000"/>
              </a:lnSpc>
              <a:spcBef>
                <a:spcPts val="300"/>
              </a:spcBef>
              <a:spcAft>
                <a:spcPts val="1000"/>
              </a:spcAft>
              <a:buNone/>
              <a:tabLst>
                <a:tab pos="269875" algn="l"/>
              </a:tabLst>
            </a:pPr>
            <a:r>
              <a:rPr lang="en-US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BÀI GIẢNG</a:t>
            </a:r>
            <a:endParaRPr lang="en-US" altLang="en-US" sz="36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1658938"/>
            <a:ext cx="871220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defTabSz="914400" eaLnBrk="1" hangingPunct="1">
              <a:tabLst>
                <a:tab pos="269875" algn="l"/>
              </a:tabLst>
            </a:pPr>
            <a:r>
              <a:rPr lang="en-US" altLang="en-US" sz="6000" b="1" dirty="0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 DỤC CHÍNH TRỊ</a:t>
            </a:r>
            <a:endParaRPr lang="en-US" altLang="en-US" sz="6000" dirty="0">
              <a:solidFill>
                <a:srgbClr val="008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149" name="WordArt 4"/>
          <p:cNvSpPr>
            <a:spLocks noTextEdit="1"/>
          </p:cNvSpPr>
          <p:nvPr/>
        </p:nvSpPr>
        <p:spPr>
          <a:xfrm>
            <a:off x="4660900" y="4143375"/>
            <a:ext cx="4021138" cy="577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FF00"/>
                </a:solidFill>
                <a:latin typeface="Arial Đen" charset="0"/>
                <a:ea typeface="Arial Đen" charset="0"/>
              </a:rPr>
              <a:t>Giảng viên</a:t>
            </a:r>
            <a:endParaRPr 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FF00"/>
              </a:solidFill>
              <a:latin typeface="Arial Đen" charset="0"/>
              <a:ea typeface="Arial Đen" charset="0"/>
            </a:endParaRPr>
          </a:p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FF00"/>
                </a:solidFill>
                <a:latin typeface="Arial Đen" charset="0"/>
                <a:ea typeface="Arial Đen" charset="0"/>
              </a:rPr>
              <a:t>TRẦN THỊ HỒNG THU</a:t>
            </a:r>
            <a:endParaRPr 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FF00"/>
              </a:solidFill>
              <a:latin typeface="Arial Đen" charset="0"/>
              <a:ea typeface="Arial Đen" charset="0"/>
            </a:endParaRPr>
          </a:p>
        </p:txBody>
      </p:sp>
      <p:sp>
        <p:nvSpPr>
          <p:cNvPr id="6150" name="Rectangle 21"/>
          <p:cNvSpPr/>
          <p:nvPr/>
        </p:nvSpPr>
        <p:spPr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1" hangingPunct="1"/>
            <a:endParaRPr lang="en-US" altLang="en-US" dirty="0">
              <a:solidFill>
                <a:srgbClr val="000000"/>
              </a:solidFill>
              <a:latin typeface=".VnTime" panose="020B7200000000000000" pitchFamily="34" charset="0"/>
              <a:ea typeface="Arial" panose="020B0604020202020204" pitchFamily="34" charset="0"/>
            </a:endParaRPr>
          </a:p>
        </p:txBody>
      </p:sp>
      <p:grpSp>
        <p:nvGrpSpPr>
          <p:cNvPr id="3" name="Group 11"/>
          <p:cNvGrpSpPr/>
          <p:nvPr/>
        </p:nvGrpSpPr>
        <p:grpSpPr>
          <a:xfrm>
            <a:off x="833438" y="2895600"/>
            <a:ext cx="2874962" cy="1450975"/>
            <a:chOff x="5225" y="9335"/>
            <a:chExt cx="2520" cy="1750"/>
          </a:xfrm>
        </p:grpSpPr>
        <p:sp>
          <p:nvSpPr>
            <p:cNvPr id="7179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1" cstate="print"/>
              <a:srcRect/>
              <a:stretch>
                <a:fillRect/>
              </a:stretch>
            </a:blipFill>
            <a:ln w="9525">
              <a:noFill/>
              <a:round/>
            </a:ln>
            <a:effectLst>
              <a:outerShdw dist="107763" dir="2700000" algn="ctr" rotWithShape="0">
                <a:srgbClr val="C0C0C0"/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.VnTime" panose="020B7200000000000000" pitchFamily="34" charset="0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6157" name="Picture 19" descr="cosmoS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02" y="9335"/>
              <a:ext cx="1080" cy="88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158" name="Picture 18" descr="BOOK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14" y="10122"/>
              <a:ext cx="1260" cy="9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159" name="Picture 17" descr="BOOK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42" y="9848"/>
              <a:ext cx="1635" cy="79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160" name="Picture 16" descr="QUILLPEN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15" y="9336"/>
              <a:ext cx="702" cy="139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61" name="Text Box 15"/>
            <p:cNvSpPr txBox="1"/>
            <p:nvPr/>
          </p:nvSpPr>
          <p:spPr>
            <a:xfrm>
              <a:off x="5867" y="9897"/>
              <a:ext cx="900" cy="5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r"/>
              <a:r>
                <a:rPr lang="vi-VN" altLang="en-US" sz="800" b="1" dirty="0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dirty="0">
                <a:solidFill>
                  <a:srgbClr val="000000"/>
                </a:solidFill>
                <a:latin typeface=".VnTime" panose="020B7200000000000000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6162" name="Text Box 14"/>
            <p:cNvSpPr txBox="1"/>
            <p:nvPr/>
          </p:nvSpPr>
          <p:spPr>
            <a:xfrm>
              <a:off x="6665" y="9863"/>
              <a:ext cx="577" cy="37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en-US" altLang="en-US" dirty="0">
                <a:solidFill>
                  <a:srgbClr val="000000"/>
                </a:solidFill>
                <a:latin typeface=".VnTime" panose="020B7200000000000000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6163" name="WordArt 13"/>
            <p:cNvSpPr>
              <a:spLocks noTextEdit="1"/>
            </p:cNvSpPr>
            <p:nvPr/>
          </p:nvSpPr>
          <p:spPr>
            <a:xfrm rot="1334491">
              <a:off x="6130" y="10696"/>
              <a:ext cx="600" cy="12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  <a:normAutofit/>
            </a:bodyPr>
            <a:p>
              <a:pPr algn="ctr"/>
              <a:r>
                <a:rPr lang="en-US" sz="3600" b="1">
                  <a:solidFill>
                    <a:srgbClr val="FFFFFF"/>
                  </a:solidFill>
                  <a:latin typeface="VNbritannic" charset="0"/>
                  <a:ea typeface="VNbritannic" charset="0"/>
                </a:rPr>
                <a:t>NÀM </a:t>
              </a:r>
              <a:endParaRPr lang="en-US" sz="3600" b="1">
                <a:solidFill>
                  <a:srgbClr val="FFFFFF"/>
                </a:solidFill>
                <a:latin typeface="VNbritannic" charset="0"/>
                <a:ea typeface="VNbritannic" charset="0"/>
              </a:endParaRPr>
            </a:p>
          </p:txBody>
        </p:sp>
        <p:sp>
          <p:nvSpPr>
            <p:cNvPr id="6164" name="Text Box 12"/>
            <p:cNvSpPr txBox="1"/>
            <p:nvPr/>
          </p:nvSpPr>
          <p:spPr>
            <a:xfrm>
              <a:off x="6623" y="10049"/>
              <a:ext cx="720" cy="5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en-US" altLang="en-US" dirty="0">
                <a:solidFill>
                  <a:srgbClr val="000000"/>
                </a:solidFill>
                <a:latin typeface=".VnTime" panose="020B7200000000000000" pitchFamily="34" charset="0"/>
                <a:ea typeface="Arial" panose="020B0604020202020204" pitchFamily="34" charset="0"/>
              </a:endParaRPr>
            </a:p>
          </p:txBody>
        </p:sp>
      </p:grpSp>
      <p:pic>
        <p:nvPicPr>
          <p:cNvPr id="18" name="Picture 1" descr="LoGoLT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99413" y="34925"/>
            <a:ext cx="1144588" cy="739775"/>
          </a:xfrm>
          <a:prstGeom prst="rect">
            <a:avLst/>
          </a:prstGeom>
          <a:gradFill rotWithShape="1">
            <a:gsLst>
              <a:gs pos="0">
                <a:srgbClr val="3333CC">
                  <a:tint val="50000"/>
                  <a:satMod val="300000"/>
                </a:srgbClr>
              </a:gs>
              <a:gs pos="35000">
                <a:srgbClr val="3333CC">
                  <a:tint val="37000"/>
                  <a:satMod val="300000"/>
                </a:srgbClr>
              </a:gs>
              <a:gs pos="100000">
                <a:srgbClr val="3333CC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3333CC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52388" y="19050"/>
            <a:ext cx="7947025" cy="76993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en-US" sz="2000" b="1" dirty="0">
                <a:solidFill>
                  <a:srgbClr val="FFFFFF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TRƯỜNG CAO ĐẲNG LÝ TỰ TRỌNG TP.HỒ CHÍ MINH</a:t>
            </a:r>
            <a:endParaRPr lang="en-US" altLang="en-US" sz="2000" b="1" dirty="0">
              <a:solidFill>
                <a:srgbClr val="FFFFFF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 lvl="0" algn="ctr" eaLnBrk="1" hangingPunct="1">
              <a:buNone/>
            </a:pPr>
            <a:r>
              <a:rPr lang="en-US" altLang="en-US" sz="2000" b="1" dirty="0">
                <a:solidFill>
                  <a:srgbClr val="FFFFFF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KHOA LÝ LUẬN CHÍNH TRỊ</a:t>
            </a:r>
            <a:endParaRPr lang="en-US" altLang="en-US" sz="2000" dirty="0">
              <a:solidFill>
                <a:srgbClr val="FFFFFF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6154" name="Picture 14" descr="00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686300"/>
            <a:ext cx="9144000" cy="45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08196" y="-18"/>
            <a:ext cx="1235804" cy="785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41675" y="-38100"/>
            <a:ext cx="2600325" cy="2601913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3" name="Straight Connector 22"/>
          <p:cNvCxnSpPr/>
          <p:nvPr/>
        </p:nvCxnSpPr>
        <p:spPr>
          <a:xfrm>
            <a:off x="0" y="436403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0" y="3717925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0" y="2651125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/>
          <p:cNvSpPr/>
          <p:nvPr/>
        </p:nvSpPr>
        <p:spPr>
          <a:xfrm flipH="1">
            <a:off x="494929" y="2688208"/>
            <a:ext cx="8154143" cy="938951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8225" y="3036888"/>
            <a:ext cx="7038975" cy="392112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r>
              <a:rPr sz="21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Đảng Cộng sản Việt Nam ra đời ngày tháng năm nào?</a:t>
            </a:r>
            <a:endParaRPr sz="21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bang a"/>
          <p:cNvSpPr/>
          <p:nvPr/>
        </p:nvSpPr>
        <p:spPr>
          <a:xfrm flipH="1">
            <a:off x="604749" y="3821222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bang c"/>
          <p:cNvSpPr/>
          <p:nvPr/>
        </p:nvSpPr>
        <p:spPr>
          <a:xfrm flipH="1">
            <a:off x="604749" y="4468668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dap an a"/>
          <p:cNvSpPr txBox="1"/>
          <p:nvPr/>
        </p:nvSpPr>
        <p:spPr>
          <a:xfrm>
            <a:off x="830263" y="3897313"/>
            <a:ext cx="3487737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"/>
            </a:pPr>
            <a:r>
              <a:rPr sz="2000" b="1" dirty="0">
                <a:solidFill>
                  <a:srgbClr val="FFC000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A. </a:t>
            </a:r>
            <a:r>
              <a:rPr sz="2000" b="1" dirty="0">
                <a:solidFill>
                  <a:schemeClr val="bg1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03/02/1930</a:t>
            </a:r>
            <a:endParaRPr sz="20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</a:endParaRPr>
          </a:p>
        </p:txBody>
      </p:sp>
      <p:sp>
        <p:nvSpPr>
          <p:cNvPr id="27" name="dap an c"/>
          <p:cNvSpPr txBox="1"/>
          <p:nvPr/>
        </p:nvSpPr>
        <p:spPr>
          <a:xfrm>
            <a:off x="830263" y="4545013"/>
            <a:ext cx="3487737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C. </a:t>
            </a:r>
            <a:r>
              <a:rPr sz="2000" b="1" dirty="0">
                <a:solidFill>
                  <a:schemeClr val="bg1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03/02/1931</a:t>
            </a:r>
            <a:endParaRPr sz="20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</a:endParaRPr>
          </a:p>
        </p:txBody>
      </p:sp>
      <p:sp>
        <p:nvSpPr>
          <p:cNvPr id="31" name="bang b"/>
          <p:cNvSpPr/>
          <p:nvPr/>
        </p:nvSpPr>
        <p:spPr>
          <a:xfrm flipH="1">
            <a:off x="4601922" y="3821222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bang d"/>
          <p:cNvSpPr/>
          <p:nvPr/>
        </p:nvSpPr>
        <p:spPr>
          <a:xfrm flipH="1">
            <a:off x="4601922" y="4468668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dap an b"/>
          <p:cNvSpPr txBox="1"/>
          <p:nvPr/>
        </p:nvSpPr>
        <p:spPr>
          <a:xfrm>
            <a:off x="4826000" y="3897313"/>
            <a:ext cx="3487738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B. </a:t>
            </a:r>
            <a:r>
              <a:rPr sz="2000" b="1" dirty="0">
                <a:solidFill>
                  <a:schemeClr val="bg1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02/03/1930</a:t>
            </a:r>
            <a:endParaRPr sz="20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</a:endParaRPr>
          </a:p>
        </p:txBody>
      </p:sp>
      <p:sp>
        <p:nvSpPr>
          <p:cNvPr id="34" name="dap an d"/>
          <p:cNvSpPr txBox="1"/>
          <p:nvPr/>
        </p:nvSpPr>
        <p:spPr>
          <a:xfrm>
            <a:off x="4826000" y="4545013"/>
            <a:ext cx="3487738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D. </a:t>
            </a:r>
            <a:r>
              <a:rPr sz="2000" b="1" dirty="0">
                <a:solidFill>
                  <a:schemeClr val="bg1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02/03/1931</a:t>
            </a:r>
            <a:endParaRPr sz="20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</a:endParaRPr>
          </a:p>
        </p:txBody>
      </p:sp>
      <p:pic>
        <p:nvPicPr>
          <p:cNvPr id="38" name="Picture 37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64770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" name="Picture 38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11096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" name="Picture 39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55575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" name="Picture 40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9732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642910" y="642924"/>
            <a:ext cx="2643206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numCol="1">
            <a:prstTxWarp prst="textCircl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KIỂM TRA BÀI CŨ</a:t>
            </a:r>
            <a:endParaRPr kumimoji="0" lang="en-US" sz="2400" b="1" i="0" u="none" strike="noStrike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vide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vide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video>
            <p:vide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video>
            <p:vide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41675" y="-38100"/>
            <a:ext cx="2600325" cy="2601913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3" name="Straight Connector 22"/>
          <p:cNvCxnSpPr/>
          <p:nvPr/>
        </p:nvCxnSpPr>
        <p:spPr>
          <a:xfrm>
            <a:off x="0" y="436403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0" y="3717925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0" y="2651125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/>
          <p:cNvSpPr/>
          <p:nvPr/>
        </p:nvSpPr>
        <p:spPr>
          <a:xfrm flipH="1">
            <a:off x="494929" y="2688208"/>
            <a:ext cx="8154143" cy="938951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25488" y="2927350"/>
            <a:ext cx="7954962" cy="39370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r>
              <a:rPr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Nguyễn Tất Thành ra đi tìm đường cứu nước ngày tháng năm nào?</a:t>
            </a:r>
            <a:endParaRPr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bang b"/>
          <p:cNvSpPr/>
          <p:nvPr/>
        </p:nvSpPr>
        <p:spPr>
          <a:xfrm flipH="1">
            <a:off x="4601922" y="3825437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c"/>
          <p:cNvSpPr/>
          <p:nvPr/>
        </p:nvSpPr>
        <p:spPr>
          <a:xfrm flipH="1">
            <a:off x="604749" y="4468668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b"/>
          <p:cNvSpPr txBox="1"/>
          <p:nvPr/>
        </p:nvSpPr>
        <p:spPr>
          <a:xfrm>
            <a:off x="4826000" y="3902075"/>
            <a:ext cx="3487738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B.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05/06/1911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sp>
        <p:nvSpPr>
          <p:cNvPr id="27" name="cau hoi c"/>
          <p:cNvSpPr txBox="1"/>
          <p:nvPr/>
        </p:nvSpPr>
        <p:spPr>
          <a:xfrm>
            <a:off x="830263" y="4545013"/>
            <a:ext cx="3487737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C.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05/06/1920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sp>
        <p:nvSpPr>
          <p:cNvPr id="31" name="bang a"/>
          <p:cNvSpPr/>
          <p:nvPr/>
        </p:nvSpPr>
        <p:spPr>
          <a:xfrm flipH="1">
            <a:off x="604749" y="3821221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/>
          <p:cNvSpPr/>
          <p:nvPr/>
        </p:nvSpPr>
        <p:spPr>
          <a:xfrm flipH="1">
            <a:off x="4601922" y="4468668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/>
          <p:cNvSpPr txBox="1"/>
          <p:nvPr/>
        </p:nvSpPr>
        <p:spPr>
          <a:xfrm>
            <a:off x="830263" y="3897313"/>
            <a:ext cx="3487737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A.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06/05/1911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sp>
        <p:nvSpPr>
          <p:cNvPr id="34" name="cau hoi d"/>
          <p:cNvSpPr txBox="1"/>
          <p:nvPr/>
        </p:nvSpPr>
        <p:spPr>
          <a:xfrm>
            <a:off x="4826000" y="4545013"/>
            <a:ext cx="3487738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D.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06/05/1917</a:t>
            </a:r>
            <a:endParaRPr sz="2000" b="1" dirty="0">
              <a:solidFill>
                <a:srgbClr val="FFFFFF"/>
              </a:solidFill>
              <a:latin typeface="Times New Roman" panose="02020603050405020304" pitchFamily="18" charset="0"/>
              <a:ea typeface="Tahoma" panose="020B0604030504040204" pitchFamily="34" charset="0"/>
            </a:endParaRPr>
          </a:p>
        </p:txBody>
      </p:sp>
      <p:pic>
        <p:nvPicPr>
          <p:cNvPr id="38" name="Picture 37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64770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" name="Picture 38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11096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" name="Picture 39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55575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" name="Picture 40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9732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vide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vide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video>
            <p:vide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video>
            <p:vide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Picture 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41675" y="-38100"/>
            <a:ext cx="2600325" cy="2601913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3" name="Straight Connector 22"/>
          <p:cNvCxnSpPr/>
          <p:nvPr/>
        </p:nvCxnSpPr>
        <p:spPr>
          <a:xfrm>
            <a:off x="0" y="436403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0" y="3717925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0" y="2651125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/>
          <p:cNvSpPr/>
          <p:nvPr/>
        </p:nvSpPr>
        <p:spPr>
          <a:xfrm flipH="1">
            <a:off x="494929" y="2429692"/>
            <a:ext cx="8154143" cy="1197467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4850" y="2722563"/>
            <a:ext cx="7372350" cy="392112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algn="ctr"/>
            <a:r>
              <a:rPr sz="2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 chức n</a:t>
            </a:r>
            <a:r>
              <a:rPr sz="21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sz="2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ra đời v</a:t>
            </a:r>
            <a:r>
              <a:rPr sz="21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sz="2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tháng 06/1925?</a:t>
            </a:r>
            <a:endParaRPr sz="21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bang c"/>
          <p:cNvSpPr/>
          <p:nvPr/>
        </p:nvSpPr>
        <p:spPr>
          <a:xfrm flipH="1">
            <a:off x="603457" y="4470969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b"/>
          <p:cNvSpPr/>
          <p:nvPr/>
        </p:nvSpPr>
        <p:spPr>
          <a:xfrm flipH="1">
            <a:off x="4601922" y="3821221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c"/>
          <p:cNvSpPr txBox="1"/>
          <p:nvPr/>
        </p:nvSpPr>
        <p:spPr>
          <a:xfrm>
            <a:off x="828675" y="4548188"/>
            <a:ext cx="3487738" cy="684212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D.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Hội Việt Nam Cách mạng Thanh niên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sp>
        <p:nvSpPr>
          <p:cNvPr id="27" name="cau hoi b"/>
          <p:cNvSpPr txBox="1"/>
          <p:nvPr/>
        </p:nvSpPr>
        <p:spPr>
          <a:xfrm>
            <a:off x="4826000" y="3897313"/>
            <a:ext cx="3487738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B.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An Nam Cộng sản Đảng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sp>
        <p:nvSpPr>
          <p:cNvPr id="31" name="bang a"/>
          <p:cNvSpPr/>
          <p:nvPr/>
        </p:nvSpPr>
        <p:spPr>
          <a:xfrm flipH="1">
            <a:off x="604749" y="3821221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/>
          <p:cNvSpPr/>
          <p:nvPr/>
        </p:nvSpPr>
        <p:spPr>
          <a:xfrm flipH="1">
            <a:off x="4601922" y="4468668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/>
          <p:cNvSpPr txBox="1"/>
          <p:nvPr/>
        </p:nvSpPr>
        <p:spPr>
          <a:xfrm>
            <a:off x="830263" y="3897313"/>
            <a:ext cx="3487737" cy="68580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A.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Đông Dương Cộng sản Đảng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sp>
        <p:nvSpPr>
          <p:cNvPr id="34" name="cau hoi d"/>
          <p:cNvSpPr txBox="1"/>
          <p:nvPr/>
        </p:nvSpPr>
        <p:spPr>
          <a:xfrm>
            <a:off x="4826000" y="4545013"/>
            <a:ext cx="3981450" cy="68580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C. </a:t>
            </a:r>
            <a:r>
              <a:rPr lang="vi-VN" altLang="x-none"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Đ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ông Dương Cộng sản Liên đo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à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n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pic>
        <p:nvPicPr>
          <p:cNvPr id="38" name="Picture 37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64770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" name="Picture 38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11096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" name="Picture 39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55575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" name="Picture 40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9732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vide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vide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video>
            <p:vide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video>
            <p:vide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41675" y="-38100"/>
            <a:ext cx="2600325" cy="2601913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3" name="Straight Connector 22"/>
          <p:cNvCxnSpPr/>
          <p:nvPr/>
        </p:nvCxnSpPr>
        <p:spPr>
          <a:xfrm>
            <a:off x="0" y="436403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0" y="3717925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0" y="2651125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/>
          <p:cNvSpPr/>
          <p:nvPr/>
        </p:nvSpPr>
        <p:spPr>
          <a:xfrm flipH="1">
            <a:off x="494929" y="2428874"/>
            <a:ext cx="8154143" cy="938951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8225" y="2714625"/>
            <a:ext cx="7038975" cy="392113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>
              <a:spcBef>
                <a:spcPct val="50000"/>
              </a:spcBef>
            </a:pPr>
            <a:r>
              <a:rPr lang="en-US" altLang="en-US" sz="21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Hội nghị thành lập Đảng  Cộng sản Việt Nam diễn ra ở đâu</a:t>
            </a:r>
            <a:r>
              <a:rPr lang="vi-VN" altLang="en-US" sz="21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?</a:t>
            </a:r>
            <a:endParaRPr lang="en-US" altLang="en-US" sz="21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bang a"/>
          <p:cNvSpPr/>
          <p:nvPr/>
        </p:nvSpPr>
        <p:spPr>
          <a:xfrm flipH="1">
            <a:off x="0" y="3821222"/>
            <a:ext cx="4542079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bang c"/>
          <p:cNvSpPr/>
          <p:nvPr/>
        </p:nvSpPr>
        <p:spPr>
          <a:xfrm flipH="1">
            <a:off x="0" y="4468668"/>
            <a:ext cx="4542079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dap an a"/>
          <p:cNvSpPr txBox="1"/>
          <p:nvPr/>
        </p:nvSpPr>
        <p:spPr>
          <a:xfrm>
            <a:off x="-214312" y="3857625"/>
            <a:ext cx="4929187" cy="315913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"/>
            </a:pPr>
            <a:r>
              <a:rPr sz="1600" b="1" dirty="0">
                <a:solidFill>
                  <a:srgbClr val="FFC000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A. </a:t>
            </a:r>
            <a:r>
              <a:rPr sz="1600" b="1" dirty="0">
                <a:solidFill>
                  <a:schemeClr val="bg1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Bán đảo Cửu Long, Hương Cảng, Trung Quốc</a:t>
            </a:r>
            <a:endParaRPr sz="1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</a:endParaRPr>
          </a:p>
        </p:txBody>
      </p:sp>
      <p:sp>
        <p:nvSpPr>
          <p:cNvPr id="27" name="dap an c"/>
          <p:cNvSpPr txBox="1"/>
          <p:nvPr/>
        </p:nvSpPr>
        <p:spPr>
          <a:xfrm>
            <a:off x="0" y="4545013"/>
            <a:ext cx="4714875" cy="34607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b="1" dirty="0">
                <a:solidFill>
                  <a:srgbClr val="FFC000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C. </a:t>
            </a:r>
            <a:r>
              <a:rPr lang="nn-NO" altLang="x-none" b="1" dirty="0">
                <a:solidFill>
                  <a:schemeClr val="bg1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Bán đảo Quảng Châu, Trung Quốc</a:t>
            </a:r>
            <a:endParaRPr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</a:endParaRPr>
          </a:p>
        </p:txBody>
      </p:sp>
      <p:sp>
        <p:nvSpPr>
          <p:cNvPr id="31" name="bang b"/>
          <p:cNvSpPr/>
          <p:nvPr/>
        </p:nvSpPr>
        <p:spPr>
          <a:xfrm flipH="1">
            <a:off x="4601922" y="3821222"/>
            <a:ext cx="4542078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bang d"/>
          <p:cNvSpPr/>
          <p:nvPr/>
        </p:nvSpPr>
        <p:spPr>
          <a:xfrm flipH="1">
            <a:off x="4601922" y="4468668"/>
            <a:ext cx="4542078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dap an b"/>
          <p:cNvSpPr txBox="1"/>
          <p:nvPr/>
        </p:nvSpPr>
        <p:spPr>
          <a:xfrm>
            <a:off x="4500563" y="3897313"/>
            <a:ext cx="4786312" cy="315912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1600" b="1" dirty="0">
                <a:solidFill>
                  <a:srgbClr val="FFC000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B. </a:t>
            </a:r>
            <a:r>
              <a:rPr sz="1600" b="1" dirty="0">
                <a:solidFill>
                  <a:schemeClr val="bg1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Bán đảo Hương Cảng, Cửu Long, Trung Quốc </a:t>
            </a:r>
            <a:endParaRPr sz="1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</a:endParaRPr>
          </a:p>
        </p:txBody>
      </p:sp>
      <p:sp>
        <p:nvSpPr>
          <p:cNvPr id="34" name="dap an d"/>
          <p:cNvSpPr txBox="1"/>
          <p:nvPr/>
        </p:nvSpPr>
        <p:spPr>
          <a:xfrm>
            <a:off x="4714875" y="4545013"/>
            <a:ext cx="4429125" cy="34607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b="1" dirty="0">
                <a:solidFill>
                  <a:srgbClr val="FFC000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D. </a:t>
            </a:r>
            <a:r>
              <a:rPr b="1" dirty="0">
                <a:solidFill>
                  <a:schemeClr val="bg1"/>
                </a:solidFill>
                <a:latin typeface="Times New Roman" panose="02020603050405020304" pitchFamily="18" charset="0"/>
                <a:cs typeface="Tahoma" panose="020B0604030504040204" pitchFamily="34" charset="0"/>
              </a:rPr>
              <a:t>Bán đảo Quảng Châu, Hương Cảng</a:t>
            </a:r>
            <a:endParaRPr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</a:endParaRPr>
          </a:p>
        </p:txBody>
      </p:sp>
      <p:pic>
        <p:nvPicPr>
          <p:cNvPr id="38" name="Picture 37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64770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" name="Picture 38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11096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" name="Picture 39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55575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" name="Picture 40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9732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vide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vide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video>
            <p:vide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video>
            <p:vide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41675" y="-38100"/>
            <a:ext cx="2600325" cy="2601913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3" name="Straight Connector 22"/>
          <p:cNvCxnSpPr/>
          <p:nvPr/>
        </p:nvCxnSpPr>
        <p:spPr>
          <a:xfrm>
            <a:off x="0" y="436403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0" y="3717925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0" y="2651125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/>
          <p:cNvSpPr/>
          <p:nvPr/>
        </p:nvSpPr>
        <p:spPr>
          <a:xfrm flipH="1">
            <a:off x="494929" y="2688208"/>
            <a:ext cx="8154143" cy="938951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r>
              <a:rPr sz="21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 lĩnh chính trị đầu tiên của Đảng do ai soạn thảo?</a:t>
            </a:r>
            <a:endParaRPr sz="2100" dirty="0">
              <a:solidFill>
                <a:srgbClr val="FFFF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bang d"/>
          <p:cNvSpPr/>
          <p:nvPr/>
        </p:nvSpPr>
        <p:spPr>
          <a:xfrm flipH="1">
            <a:off x="4601922" y="4468667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214630" marR="0" lvl="0" indent="-21463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b"/>
          <p:cNvSpPr/>
          <p:nvPr/>
        </p:nvSpPr>
        <p:spPr>
          <a:xfrm flipH="1">
            <a:off x="4601922" y="3821220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214630" marR="0" lvl="0" indent="-21463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d"/>
          <p:cNvSpPr txBox="1"/>
          <p:nvPr/>
        </p:nvSpPr>
        <p:spPr>
          <a:xfrm>
            <a:off x="4826000" y="4500563"/>
            <a:ext cx="3487738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 defTabSz="685800" eaLnBrk="1" hangingPunct="1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D.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Nguyễn Ái Quốc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sp>
        <p:nvSpPr>
          <p:cNvPr id="27" name="cau hoi b"/>
          <p:cNvSpPr txBox="1"/>
          <p:nvPr/>
        </p:nvSpPr>
        <p:spPr>
          <a:xfrm>
            <a:off x="4826000" y="3897313"/>
            <a:ext cx="3487738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 defTabSz="685800" eaLnBrk="1" hangingPunct="1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B.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Võ Nguyên Giáp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sp>
        <p:nvSpPr>
          <p:cNvPr id="31" name="bang a"/>
          <p:cNvSpPr/>
          <p:nvPr/>
        </p:nvSpPr>
        <p:spPr>
          <a:xfrm flipH="1">
            <a:off x="604749" y="3821221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c"/>
          <p:cNvSpPr/>
          <p:nvPr/>
        </p:nvSpPr>
        <p:spPr>
          <a:xfrm flipH="1">
            <a:off x="604749" y="4468667"/>
            <a:ext cx="3937330" cy="4533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/>
          <p:cNvSpPr txBox="1"/>
          <p:nvPr/>
        </p:nvSpPr>
        <p:spPr>
          <a:xfrm>
            <a:off x="830263" y="3897313"/>
            <a:ext cx="3487737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 defTabSz="685800" eaLnBrk="1" hangingPunct="1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A. </a:t>
            </a:r>
            <a:r>
              <a:rPr sz="2000" b="1" dirty="0">
                <a:solidFill>
                  <a:schemeClr val="bg1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Trần Phú </a:t>
            </a:r>
            <a:endParaRPr sz="2000" b="1" dirty="0">
              <a:solidFill>
                <a:schemeClr val="bg1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sp>
        <p:nvSpPr>
          <p:cNvPr id="34" name="cau hoi c"/>
          <p:cNvSpPr txBox="1"/>
          <p:nvPr/>
        </p:nvSpPr>
        <p:spPr>
          <a:xfrm>
            <a:off x="830263" y="4545013"/>
            <a:ext cx="3487737" cy="3778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marL="257175" indent="-257175" defTabSz="685800" eaLnBrk="1" hangingPunct="1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sz="2000" b="1" dirty="0">
                <a:solidFill>
                  <a:srgbClr val="FFC000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C. </a:t>
            </a:r>
            <a:r>
              <a:rPr sz="2000" b="1" dirty="0">
                <a:solidFill>
                  <a:srgbClr val="FFFFFF"/>
                </a:solidFill>
                <a:latin typeface="Calibri" panose="020F0502020204030204" pitchFamily="34" charset="0"/>
                <a:cs typeface="Tahoma" panose="020B0604030504040204" pitchFamily="34" charset="0"/>
              </a:rPr>
              <a:t>Lê Hồng Phong</a:t>
            </a:r>
            <a:endParaRPr sz="2000" b="1" dirty="0">
              <a:solidFill>
                <a:srgbClr val="FFFFFF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</p:txBody>
      </p:sp>
      <p:pic>
        <p:nvPicPr>
          <p:cNvPr id="38" name="Picture 37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64770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" name="Picture 38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44000" y="11096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" name="Picture 39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55575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" name="Picture 40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3"/>
          <a:stretch>
            <a:fillRect/>
          </a:stretch>
        </p:blipFill>
        <p:spPr>
          <a:xfrm>
            <a:off x="9151938" y="1973263"/>
            <a:ext cx="365125" cy="365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4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5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6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8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89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0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8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9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0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1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8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9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0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1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2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video>
              <p:cMediaNode vol="80000">
                <p:cTn id="1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video>
            <p:video>
              <p:cMediaNode vol="80000">
                <p:cTn id="1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video>
            <p:video>
              <p:cMediaNode vol="80000">
                <p:cTn id="1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Line 15"/>
          <p:cNvSpPr/>
          <p:nvPr/>
        </p:nvSpPr>
        <p:spPr>
          <a:xfrm>
            <a:off x="1181100" y="555625"/>
            <a:ext cx="6769100" cy="0"/>
          </a:xfrm>
          <a:prstGeom prst="line">
            <a:avLst/>
          </a:prstGeom>
          <a:ln w="5715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" name="Rectangle 1"/>
          <p:cNvSpPr/>
          <p:nvPr/>
        </p:nvSpPr>
        <p:spPr>
          <a:xfrm>
            <a:off x="250825" y="642938"/>
            <a:ext cx="8569325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PHÁT TRIỂN KINH TẾ, XÃ HỘI, VĂN HÓA, CON NGƯỜI Ở VIỆT NAM 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2292" name="Picture 6" descr="Image result for PHÁT TRIỂN KINH TẾ, XÃ HỘI, VĂN HÓA, CON NGƯỜI Ở VIỆT NA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801813"/>
            <a:ext cx="9131300" cy="3341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ctangle 2"/>
          <p:cNvSpPr/>
          <p:nvPr/>
        </p:nvSpPr>
        <p:spPr>
          <a:xfrm>
            <a:off x="3667125" y="0"/>
            <a:ext cx="1492250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BÀI 4 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 orient="vert"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Picture 5" descr="RUSSI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0"/>
            <a:ext cx="1073150" cy="723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5" name="Picture 15" descr="star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885950"/>
            <a:ext cx="565150" cy="374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Picture 15" descr="star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343150"/>
            <a:ext cx="565150" cy="374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3" name="AutoShape 30"/>
          <p:cNvSpPr>
            <a:spLocks noChangeArrowheads="1"/>
          </p:cNvSpPr>
          <p:nvPr/>
        </p:nvSpPr>
        <p:spPr bwMode="auto">
          <a:xfrm>
            <a:off x="107950" y="1255713"/>
            <a:ext cx="1241425" cy="2586038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006A96"/>
              </a:gs>
              <a:gs pos="50000">
                <a:srgbClr val="009AD9"/>
              </a:gs>
              <a:gs pos="100000">
                <a:srgbClr val="00B8FF"/>
              </a:gs>
            </a:gsLst>
            <a:lin ang="5400000" scaled="1"/>
          </a:gradFill>
          <a:ln w="9525">
            <a:solidFill>
              <a:srgbClr val="990000"/>
            </a:solidFill>
            <a:miter lim="800000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8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Nội </a:t>
            </a:r>
            <a:endParaRPr kumimoji="0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dung</a:t>
            </a:r>
            <a:endParaRPr kumimoji="0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bài </a:t>
            </a:r>
            <a:endParaRPr kumimoji="0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học</a:t>
            </a:r>
            <a:endParaRPr kumimoji="0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endParaRPr kumimoji="0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cxnSp>
        <p:nvCxnSpPr>
          <p:cNvPr id="13318" name="AutoShape 31"/>
          <p:cNvCxnSpPr/>
          <p:nvPr/>
        </p:nvCxnSpPr>
        <p:spPr>
          <a:xfrm flipV="1">
            <a:off x="1349375" y="1255713"/>
            <a:ext cx="558800" cy="1276350"/>
          </a:xfrm>
          <a:prstGeom prst="straightConnector1">
            <a:avLst/>
          </a:prstGeom>
          <a:ln w="28575" cap="flat" cmpd="sng">
            <a:solidFill>
              <a:srgbClr val="990000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5129" name="AutoShape 32"/>
          <p:cNvSpPr>
            <a:spLocks noChangeArrowheads="1"/>
          </p:cNvSpPr>
          <p:nvPr/>
        </p:nvSpPr>
        <p:spPr bwMode="auto">
          <a:xfrm>
            <a:off x="1857375" y="142875"/>
            <a:ext cx="2587625" cy="2214563"/>
          </a:xfrm>
          <a:prstGeom prst="octagon">
            <a:avLst>
              <a:gd name="adj" fmla="val 29287"/>
            </a:avLst>
          </a:prstGeom>
          <a:solidFill>
            <a:srgbClr val="006600"/>
          </a:solidFill>
          <a:ln w="9525">
            <a:solidFill>
              <a:srgbClr val="FF00FF"/>
            </a:solidFill>
            <a:miter lim="800000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I. Nội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dung của chủ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trương phát triển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kinh tế, xã hội, 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văn hóa, con người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ở Việt Nam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hiện nay</a:t>
            </a: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cxnSp>
        <p:nvCxnSpPr>
          <p:cNvPr id="13320" name="AutoShape 33"/>
          <p:cNvCxnSpPr>
            <a:endCxn id="13321" idx="1"/>
          </p:cNvCxnSpPr>
          <p:nvPr/>
        </p:nvCxnSpPr>
        <p:spPr>
          <a:xfrm flipV="1">
            <a:off x="4445000" y="730250"/>
            <a:ext cx="631825" cy="525463"/>
          </a:xfrm>
          <a:prstGeom prst="straightConnector1">
            <a:avLst/>
          </a:prstGeom>
          <a:ln w="28575" cap="flat" cmpd="sng">
            <a:solidFill>
              <a:srgbClr val="990000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13321" name="AutoShape 34"/>
          <p:cNvSpPr/>
          <p:nvPr/>
        </p:nvSpPr>
        <p:spPr>
          <a:xfrm>
            <a:off x="5076825" y="206375"/>
            <a:ext cx="3902075" cy="1049338"/>
          </a:xfrm>
          <a:prstGeom prst="roundRect">
            <a:avLst>
              <a:gd name="adj" fmla="val 16667"/>
            </a:avLst>
          </a:prstGeom>
          <a:solidFill>
            <a:srgbClr val="CC0099"/>
          </a:solidFill>
          <a:ln w="9525" cap="flat" cmpd="sng">
            <a:solidFill>
              <a:srgbClr val="99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nl-NL" altLang="en-US" sz="2400" b="1" dirty="0">
              <a:latin typeface="Arial" panose="020B0604020202020204" pitchFamily="34" charset="0"/>
            </a:endParaRPr>
          </a:p>
          <a:p>
            <a:pPr eaLnBrk="1" hangingPunct="1"/>
            <a:r>
              <a:rPr lang="nl-NL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1. </a:t>
            </a:r>
            <a:r>
              <a:rPr lang="en-US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Chủ trương phát triển </a:t>
            </a:r>
            <a:endParaRPr lang="en-US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kinh tế, xã hội</a:t>
            </a:r>
            <a:endParaRPr lang="en-US" altLang="en-US" sz="20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eaLnBrk="1" hangingPunct="1"/>
            <a:endParaRPr lang="en-US" altLang="en-US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13322" name="AutoShape 35"/>
          <p:cNvCxnSpPr>
            <a:endCxn id="13323" idx="1"/>
          </p:cNvCxnSpPr>
          <p:nvPr/>
        </p:nvCxnSpPr>
        <p:spPr>
          <a:xfrm>
            <a:off x="4445000" y="1255713"/>
            <a:ext cx="631825" cy="755650"/>
          </a:xfrm>
          <a:prstGeom prst="straightConnector1">
            <a:avLst/>
          </a:prstGeom>
          <a:ln w="28575" cap="flat" cmpd="sng">
            <a:solidFill>
              <a:srgbClr val="990000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13323" name="AutoShape 36"/>
          <p:cNvSpPr/>
          <p:nvPr/>
        </p:nvSpPr>
        <p:spPr>
          <a:xfrm>
            <a:off x="5076825" y="1492250"/>
            <a:ext cx="3914775" cy="103822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cap="flat" cmpd="sng">
            <a:solidFill>
              <a:srgbClr val="99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 eaLnBrk="1" hangingPunct="1"/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nl-NL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2. Chủ trương </a:t>
            </a:r>
            <a:endParaRPr lang="nl-NL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eaLnBrk="1" hangingPunct="1"/>
            <a:r>
              <a:rPr lang="nl-NL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phát triển văn hóa, con người </a:t>
            </a:r>
            <a:endParaRPr lang="en-US" altLang="en-US" sz="2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cxnSp>
        <p:nvCxnSpPr>
          <p:cNvPr id="234533" name="AutoShape 37"/>
          <p:cNvCxnSpPr/>
          <p:nvPr/>
        </p:nvCxnSpPr>
        <p:spPr>
          <a:xfrm>
            <a:off x="1349375" y="2530475"/>
            <a:ext cx="558800" cy="1363663"/>
          </a:xfrm>
          <a:prstGeom prst="straightConnector1">
            <a:avLst/>
          </a:prstGeom>
          <a:ln w="28575" cap="flat" cmpd="sng">
            <a:solidFill>
              <a:srgbClr val="990000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234534" name="AutoShape 38"/>
          <p:cNvSpPr>
            <a:spLocks noChangeArrowheads="1"/>
          </p:cNvSpPr>
          <p:nvPr/>
        </p:nvSpPr>
        <p:spPr bwMode="auto">
          <a:xfrm>
            <a:off x="1785938" y="2787650"/>
            <a:ext cx="2659063" cy="2214563"/>
          </a:xfrm>
          <a:prstGeom prst="octagon">
            <a:avLst>
              <a:gd name="adj" fmla="val 29287"/>
            </a:avLst>
          </a:prstGeom>
          <a:solidFill>
            <a:srgbClr val="800080"/>
          </a:solidFill>
          <a:ln w="9525">
            <a:solidFill>
              <a:srgbClr val="990000"/>
            </a:solidFill>
            <a:miter lim="800000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II.</a:t>
            </a: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Giải pháp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phát triển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kinh tế, xã hội, 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văn hóa, con người 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ở Việt Nam 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hiện nay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34535" name="AutoShape 39"/>
          <p:cNvSpPr/>
          <p:nvPr/>
        </p:nvSpPr>
        <p:spPr>
          <a:xfrm>
            <a:off x="5076825" y="2787650"/>
            <a:ext cx="3876675" cy="1054100"/>
          </a:xfrm>
          <a:prstGeom prst="roundRect">
            <a:avLst>
              <a:gd name="adj" fmla="val 16667"/>
            </a:avLst>
          </a:prstGeom>
          <a:solidFill>
            <a:srgbClr val="CC6600"/>
          </a:solidFill>
          <a:ln w="9525" cap="flat" cmpd="sng">
            <a:solidFill>
              <a:srgbClr val="99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 eaLnBrk="1" hangingPunct="1"/>
            <a:r>
              <a:rPr lang="nl-NL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1. Nội dung phát triển </a:t>
            </a:r>
            <a:endParaRPr lang="nl-NL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eaLnBrk="1" hangingPunct="1"/>
            <a:r>
              <a:rPr lang="nl-NL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kinh tế, xã hội </a:t>
            </a:r>
            <a:endParaRPr lang="en-US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cxnSp>
        <p:nvCxnSpPr>
          <p:cNvPr id="234536" name="AutoShape 40"/>
          <p:cNvCxnSpPr>
            <a:endCxn id="234535" idx="1"/>
          </p:cNvCxnSpPr>
          <p:nvPr/>
        </p:nvCxnSpPr>
        <p:spPr>
          <a:xfrm flipV="1">
            <a:off x="4445000" y="3313113"/>
            <a:ext cx="631825" cy="528637"/>
          </a:xfrm>
          <a:prstGeom prst="straightConnector1">
            <a:avLst/>
          </a:prstGeom>
          <a:ln w="28575" cap="flat" cmpd="sng">
            <a:solidFill>
              <a:srgbClr val="990000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34538" name="AutoShape 42"/>
          <p:cNvCxnSpPr>
            <a:endCxn id="234540" idx="1"/>
          </p:cNvCxnSpPr>
          <p:nvPr/>
        </p:nvCxnSpPr>
        <p:spPr>
          <a:xfrm>
            <a:off x="4445000" y="3841750"/>
            <a:ext cx="631825" cy="620713"/>
          </a:xfrm>
          <a:prstGeom prst="straightConnector1">
            <a:avLst/>
          </a:prstGeom>
          <a:ln w="28575" cap="flat" cmpd="sng">
            <a:solidFill>
              <a:srgbClr val="990000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234540" name="AutoShape 44"/>
          <p:cNvSpPr/>
          <p:nvPr/>
        </p:nvSpPr>
        <p:spPr>
          <a:xfrm>
            <a:off x="5076825" y="4030663"/>
            <a:ext cx="3857625" cy="863600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 w="9525" cap="flat" cmpd="sng">
            <a:solidFill>
              <a:srgbClr val="99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 eaLnBrk="1" hangingPunct="1"/>
            <a:endParaRPr lang="nl-NL" altLang="en-US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eaLnBrk="1" hangingPunct="1"/>
            <a:r>
              <a:rPr lang="nl-NL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2. Nội dung phát triển </a:t>
            </a:r>
            <a:endParaRPr lang="nl-NL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eaLnBrk="1" hangingPunct="1"/>
            <a:r>
              <a:rPr lang="nl-NL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văn hóa,  con người </a:t>
            </a:r>
            <a:endParaRPr lang="en-US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eaLnBrk="1" hangingPunct="1"/>
            <a:endParaRPr lang="en-US" altLang="en-US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345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2345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34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"/>
                                        <p:tgtEl>
                                          <p:spTgt spid="2345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2345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234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3"/>
          <p:cNvSpPr/>
          <p:nvPr/>
        </p:nvSpPr>
        <p:spPr>
          <a:xfrm>
            <a:off x="836613" y="407988"/>
            <a:ext cx="6113462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457200">
              <a:lnSpc>
                <a:spcPts val="19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altLang="x-none" sz="2400" b="1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Chủ trương phát triển kinh tế, xã hội</a:t>
            </a:r>
            <a:endParaRPr sz="2400" dirty="0">
              <a:solidFill>
                <a:srgbClr val="6600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339" name="Rectangle 4"/>
          <p:cNvSpPr/>
          <p:nvPr/>
        </p:nvSpPr>
        <p:spPr>
          <a:xfrm>
            <a:off x="836613" y="892175"/>
            <a:ext cx="5626100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457200">
              <a:lnSpc>
                <a:spcPts val="19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altLang="x-none" sz="2000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a) </a:t>
            </a:r>
            <a:r>
              <a:rPr lang="vi-VN" altLang="x-none" sz="2000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Q</a:t>
            </a:r>
            <a:r>
              <a:rPr lang="nl-NL" altLang="x-none" sz="2000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uan điểm phát triển kinh tế - xã hội </a:t>
            </a:r>
            <a:endParaRPr sz="20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5"/>
          <p:cNvSpPr/>
          <p:nvPr/>
        </p:nvSpPr>
        <p:spPr>
          <a:xfrm>
            <a:off x="1433513" y="1346200"/>
            <a:ext cx="6621462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just">
              <a:lnSpc>
                <a:spcPts val="19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nl-NL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l</a:t>
            </a:r>
            <a:r>
              <a:rPr lang="nl-NL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nl-NL" altLang="x-none" sz="1600" i="1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vi-VN" altLang="x-none" sz="1600" i="1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hát triển nhanh gắn liền với phát triển bền vững</a:t>
            </a:r>
            <a:r>
              <a:rPr lang="nl-NL" altLang="x-none" sz="16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sz="1600" dirty="0">
              <a:solidFill>
                <a:srgbClr val="3333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341" name="Rectangle 6"/>
          <p:cNvSpPr/>
          <p:nvPr/>
        </p:nvSpPr>
        <p:spPr>
          <a:xfrm>
            <a:off x="1433513" y="1746250"/>
            <a:ext cx="6754812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 l</a:t>
            </a: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altLang="x-none" sz="16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 mới đồng bộ, phù hợp về kinh tế v</a:t>
            </a:r>
            <a:r>
              <a:rPr lang="vi-VN" altLang="x-none" sz="1600" i="1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chính trị vì mục tiêu xây dựng nước Việt Nam xã hội chủ nghĩa dân gi</a:t>
            </a:r>
            <a:r>
              <a:rPr lang="vi-VN" altLang="x-none" sz="1600" i="1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u, nước mạnh, dân chủ, công bằng, văn minh.</a:t>
            </a:r>
            <a:r>
              <a:rPr lang="vi-VN" altLang="x-none" sz="16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1600" dirty="0">
              <a:solidFill>
                <a:schemeClr val="accent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342" name="Rectangle 7"/>
          <p:cNvSpPr/>
          <p:nvPr/>
        </p:nvSpPr>
        <p:spPr>
          <a:xfrm>
            <a:off x="1433513" y="2576513"/>
            <a:ext cx="675481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 l</a:t>
            </a: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altLang="x-none" sz="1600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 rộng dân chủ, phát huy tối đa nhân tố con người; coi con người l</a:t>
            </a:r>
            <a:r>
              <a:rPr lang="vi-VN" altLang="x-none" sz="1600" i="1" dirty="0">
                <a:solidFill>
                  <a:srgbClr val="00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chủ thể, nguồn lực chủ yếu v</a:t>
            </a:r>
            <a:r>
              <a:rPr lang="vi-VN" altLang="x-none" sz="1600" i="1" dirty="0">
                <a:solidFill>
                  <a:srgbClr val="00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</a:t>
            </a:r>
            <a:r>
              <a:rPr lang="vi-VN" altLang="x-none" sz="1600" i="1" dirty="0">
                <a:solidFill>
                  <a:srgbClr val="00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mục tiêu của sự phát triển.</a:t>
            </a:r>
            <a:endParaRPr sz="1600" dirty="0">
              <a:solidFill>
                <a:srgbClr val="0066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343" name="Rectangle 8"/>
          <p:cNvSpPr/>
          <p:nvPr/>
        </p:nvSpPr>
        <p:spPr>
          <a:xfrm>
            <a:off x="1433513" y="3162300"/>
            <a:ext cx="690880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Bốn l</a:t>
            </a: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phát triển mạnh mẽ lực lượng sản xuất với trình độ khoa học, công nghệ ng</a:t>
            </a:r>
            <a:r>
              <a:rPr lang="vi-VN" altLang="x-none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c</a:t>
            </a:r>
            <a:r>
              <a:rPr lang="vi-VN" altLang="x-none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cao; đồng thời ho</a:t>
            </a:r>
            <a:r>
              <a:rPr lang="vi-VN" altLang="x-none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thiện quan hệ sản xuất trong nền kinh tế thị trường định hướng xã hội chủ nghĩa.</a:t>
            </a:r>
            <a:endParaRPr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344" name="Rectangle 9"/>
          <p:cNvSpPr/>
          <p:nvPr/>
        </p:nvSpPr>
        <p:spPr>
          <a:xfrm>
            <a:off x="1433513" y="3952875"/>
            <a:ext cx="696118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l</a:t>
            </a: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altLang="x-none" sz="16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xây dựng nền kinh tế độc lập, tự chủ ng</a:t>
            </a:r>
            <a:r>
              <a:rPr lang="vi-VN" altLang="x-none" sz="16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c</a:t>
            </a:r>
            <a:r>
              <a:rPr lang="vi-VN" altLang="x-none" sz="16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 cao trong điều kiện hội nhập quốc tế ng</a:t>
            </a:r>
            <a:r>
              <a:rPr lang="vi-VN" altLang="x-none" sz="16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c</a:t>
            </a:r>
            <a:r>
              <a:rPr lang="vi-VN" altLang="x-none" sz="16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16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 sâu rộng.</a:t>
            </a:r>
            <a:endParaRPr sz="1600" dirty="0">
              <a:solidFill>
                <a:srgbClr val="6633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4345" name="Group 21"/>
          <p:cNvGrpSpPr/>
          <p:nvPr/>
        </p:nvGrpSpPr>
        <p:grpSpPr>
          <a:xfrm>
            <a:off x="1317625" y="755650"/>
            <a:ext cx="6634163" cy="63500"/>
            <a:chOff x="240" y="-46264"/>
            <a:chExt cx="5298" cy="63230"/>
          </a:xfrm>
        </p:grpSpPr>
        <p:sp>
          <p:nvSpPr>
            <p:cNvPr id="14346" name="Line 7"/>
            <p:cNvSpPr/>
            <p:nvPr/>
          </p:nvSpPr>
          <p:spPr>
            <a:xfrm>
              <a:off x="240" y="576"/>
              <a:ext cx="2688" cy="0"/>
            </a:xfrm>
            <a:prstGeom prst="line">
              <a:avLst/>
            </a:prstGeom>
            <a:ln w="1270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7" name="Line 8"/>
            <p:cNvSpPr/>
            <p:nvPr/>
          </p:nvSpPr>
          <p:spPr>
            <a:xfrm flipV="1">
              <a:off x="240" y="-46264"/>
              <a:ext cx="5298" cy="63230"/>
            </a:xfrm>
            <a:prstGeom prst="line">
              <a:avLst/>
            </a:prstGeom>
            <a:ln w="127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 spd="med">
    <p:split orient="vert"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Group 21"/>
          <p:cNvGrpSpPr/>
          <p:nvPr/>
        </p:nvGrpSpPr>
        <p:grpSpPr>
          <a:xfrm>
            <a:off x="381000" y="844550"/>
            <a:ext cx="8410575" cy="57150"/>
            <a:chOff x="240" y="528"/>
            <a:chExt cx="5298" cy="48"/>
          </a:xfrm>
        </p:grpSpPr>
        <p:sp>
          <p:nvSpPr>
            <p:cNvPr id="15367" name="Line 7"/>
            <p:cNvSpPr/>
            <p:nvPr/>
          </p:nvSpPr>
          <p:spPr>
            <a:xfrm>
              <a:off x="240" y="576"/>
              <a:ext cx="2688" cy="0"/>
            </a:xfrm>
            <a:prstGeom prst="line">
              <a:avLst/>
            </a:prstGeom>
            <a:ln w="1270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68" name="Line 8"/>
            <p:cNvSpPr/>
            <p:nvPr/>
          </p:nvSpPr>
          <p:spPr>
            <a:xfrm>
              <a:off x="240" y="528"/>
              <a:ext cx="5298" cy="0"/>
            </a:xfrm>
            <a:prstGeom prst="line">
              <a:avLst/>
            </a:prstGeom>
            <a:ln w="127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5363" name="Rectangle 2"/>
          <p:cNvSpPr/>
          <p:nvPr/>
        </p:nvSpPr>
        <p:spPr>
          <a:xfrm>
            <a:off x="381000" y="87313"/>
            <a:ext cx="8396288" cy="769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nl-NL" altLang="en-US" sz="2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1. Chủ trương phát triển kinh tế, xã hội của Đảng</a:t>
            </a:r>
            <a:endParaRPr lang="en-US" altLang="en-US" sz="22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algn="just" eaLnBrk="1" hangingPunct="1"/>
            <a:r>
              <a:rPr lang="nl-NL" altLang="en-US" sz="2200" b="1" i="1" dirty="0">
                <a:solidFill>
                  <a:srgbClr val="006600"/>
                </a:solidFill>
                <a:latin typeface="Times New Roman" panose="02020603050405020304" pitchFamily="18" charset="0"/>
              </a:rPr>
              <a:t>a. Quan điểm phát triển kinh tế- xã hội </a:t>
            </a:r>
            <a:endParaRPr lang="en-US" altLang="en-US" sz="2200" b="1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Rectangle 5"/>
          <p:cNvSpPr/>
          <p:nvPr/>
        </p:nvSpPr>
        <p:spPr>
          <a:xfrm>
            <a:off x="228600" y="1038225"/>
            <a:ext cx="862965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ctr" eaLnBrk="1" hangingPunct="1"/>
            <a:r>
              <a:rPr lang="nl-NL" altLang="en-US" sz="2400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 l</a:t>
            </a:r>
            <a:r>
              <a:rPr lang="nl-NL" altLang="en-US" sz="2400" b="1" i="1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Phát triển nhanh gắn với phát triển bền vững</a:t>
            </a:r>
            <a:endParaRPr lang="en-US" altLang="en-US" sz="24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5365" name="Picture 11" descr="Image result for Định hướng đổi mới mô hình tăng trưở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86250" y="2428875"/>
            <a:ext cx="4491038" cy="2428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6" name="Picture 2" descr="Mô hình phát triển bền vững của EU và OECD và hàm ý chính sách phát triển  bền vững ở Việt Nam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7675"/>
            <a:ext cx="4214813" cy="1854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3"/>
          <p:cNvSpPr/>
          <p:nvPr/>
        </p:nvSpPr>
        <p:spPr>
          <a:xfrm>
            <a:off x="500063" y="446088"/>
            <a:ext cx="7929562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vi-VN" altLang="x-none" sz="2000" b="1" u="sng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Hai l</a:t>
            </a:r>
            <a:r>
              <a:rPr lang="vi-VN" altLang="x-none" sz="2000" b="1" u="sng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vi-VN" altLang="x-none" sz="2000" b="1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đổi mới đồng bộ, phù hợp về kinh tế v</a:t>
            </a:r>
            <a:r>
              <a:rPr lang="vi-VN" altLang="x-none" sz="2000" b="1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b="1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chính trị 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vì mục tiêu xây dựng nước Việt Nam xã hội chủ nghĩa dân gi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u, nước mạnh, dân chủ, công bằng, văn minh. </a:t>
            </a:r>
            <a:endParaRPr sz="2000" dirty="0">
              <a:solidFill>
                <a:srgbClr val="006600"/>
              </a:solidFill>
              <a:latin typeface="Lucida Sans Unicode" panose="020B0602030504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6387" name="Picture 2" descr="Một số vấn đề về đổi mới chính trị đồng bộ, phù hợp với đổi mới kinh tế ở Việt Nam hiện nay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9700" y="1790700"/>
            <a:ext cx="6932613" cy="27511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3"/>
          <p:cNvSpPr/>
          <p:nvPr/>
        </p:nvSpPr>
        <p:spPr>
          <a:xfrm>
            <a:off x="428625" y="285750"/>
            <a:ext cx="8358188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457200" algn="ctr">
              <a:lnSpc>
                <a:spcPts val="1900"/>
              </a:lnSpc>
              <a:spcBef>
                <a:spcPts val="600"/>
              </a:spcBef>
              <a:spcAft>
                <a:spcPts val="600"/>
              </a:spcAft>
            </a:pPr>
            <a:r>
              <a:rPr lang="vi-VN" altLang="x-none" sz="2000" b="1" u="sng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Ba l</a:t>
            </a:r>
            <a:r>
              <a:rPr lang="vi-VN" altLang="x-none" sz="2000" b="1" u="sng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vi-VN" altLang="x-none" sz="2000" b="1" dirty="0">
                <a:solidFill>
                  <a:srgbClr val="6633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mở rộng dân chủ</a:t>
            </a:r>
            <a:r>
              <a:rPr lang="vi-VN" altLang="x-none" sz="2000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, phát huy tối đa </a:t>
            </a:r>
            <a:r>
              <a:rPr lang="vi-VN" altLang="x-none" sz="2000" b="1" dirty="0">
                <a:solidFill>
                  <a:schemeClr val="accent2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nhân tố con người</a:t>
            </a:r>
            <a:r>
              <a:rPr lang="vi-VN" altLang="x-none" sz="2000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; coi con người l</a:t>
            </a:r>
            <a:r>
              <a:rPr lang="vi-VN" altLang="x-none" sz="2000" dirty="0">
                <a:solidFill>
                  <a:srgbClr val="000099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chủ thể, nguồn lực chủ yếu v</a:t>
            </a:r>
            <a:r>
              <a:rPr lang="vi-VN" altLang="x-none" sz="2000" dirty="0">
                <a:solidFill>
                  <a:srgbClr val="000099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l</a:t>
            </a:r>
            <a:r>
              <a:rPr lang="vi-VN" altLang="x-none" sz="2000" dirty="0">
                <a:solidFill>
                  <a:srgbClr val="000099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mục tiêu của sự phát triển.</a:t>
            </a:r>
            <a:endParaRPr sz="2000" dirty="0">
              <a:solidFill>
                <a:srgbClr val="000099"/>
              </a:solidFill>
              <a:latin typeface="Lucida Sans Unicode" panose="020B0602030504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7411" name="Picture 2" descr="Mở rộng dân chủ, chọn được người tài - Hiệu... | HỆ THỜI SỰ CHÍNH TRỊ TỔNG  HỢP - VOV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16088" y="1308100"/>
            <a:ext cx="2578100" cy="3200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Picture 6" descr="Nhân tố con người trong quá trình xây dựng và phát triển kinh tế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4688" y="1308100"/>
            <a:ext cx="3913187" cy="3200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3"/>
          <p:cNvSpPr/>
          <p:nvPr/>
        </p:nvSpPr>
        <p:spPr>
          <a:xfrm>
            <a:off x="1217613" y="455613"/>
            <a:ext cx="70691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457200" algn="ctr">
              <a:lnSpc>
                <a:spcPts val="1900"/>
              </a:lnSpc>
              <a:spcBef>
                <a:spcPts val="600"/>
              </a:spcBef>
              <a:spcAft>
                <a:spcPts val="600"/>
              </a:spcAft>
            </a:pPr>
            <a:r>
              <a:rPr lang="vi-VN" altLang="x-none" sz="2000" b="1" u="sng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Bốn l</a:t>
            </a:r>
            <a:r>
              <a:rPr lang="vi-VN" altLang="x-none" sz="2000" b="1" u="sng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vi-VN" altLang="x-none" sz="2000" b="1" dirty="0">
                <a:solidFill>
                  <a:srgbClr val="6633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phát triển mạnh mẽ lực lượng sản xuất 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với trình độ khoa học, công nghệ ng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y c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ng cao; đồng thời </a:t>
            </a:r>
            <a:r>
              <a:rPr lang="vi-VN" altLang="x-none" sz="2000" b="1" dirty="0">
                <a:solidFill>
                  <a:srgbClr val="3333FF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ho</a:t>
            </a:r>
            <a:r>
              <a:rPr lang="vi-VN" altLang="x-none" sz="2000" b="1" dirty="0">
                <a:solidFill>
                  <a:srgbClr val="3333FF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b="1" dirty="0">
                <a:solidFill>
                  <a:srgbClr val="3333FF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n thiện quan hệ sản xuất </a:t>
            </a:r>
            <a:r>
              <a:rPr lang="vi-VN" altLang="x-none" sz="2000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trong nền kinh tế thị trường định hướng xã hội chủ nghĩa.</a:t>
            </a:r>
            <a:endParaRPr sz="2000" dirty="0">
              <a:solidFill>
                <a:srgbClr val="006600"/>
              </a:solidFill>
              <a:latin typeface="Lucida Sans Unicode" panose="020B0602030504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8435" name="Picture 2" descr="Phát triển mạnh mẽ và không ngừng hoàn thiện nền kinh tế thị trường định  hướng xã hội chủ nghĩa ở Việt Nam hiện nay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1288" y="1684338"/>
            <a:ext cx="3571875" cy="2917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Picture 4" descr="Phát triển lực lượng sản xuất ở Việt Nam | Kinh tế | Tạp chí mặt trận Onl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0175" y="1684338"/>
            <a:ext cx="3214688" cy="2917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3"/>
          <p:cNvSpPr/>
          <p:nvPr/>
        </p:nvSpPr>
        <p:spPr>
          <a:xfrm>
            <a:off x="1433513" y="403225"/>
            <a:ext cx="6529387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457200" algn="ctr">
              <a:lnSpc>
                <a:spcPts val="1900"/>
              </a:lnSpc>
              <a:spcBef>
                <a:spcPts val="600"/>
              </a:spcBef>
              <a:spcAft>
                <a:spcPts val="600"/>
              </a:spcAft>
            </a:pPr>
            <a:r>
              <a:rPr lang="vi-VN" altLang="x-none" sz="2000" b="1" u="sng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Năm l</a:t>
            </a:r>
            <a:r>
              <a:rPr lang="vi-VN" altLang="x-none" sz="2000" b="1" u="sng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A3171E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vi-VN" altLang="x-none" sz="2000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xây dựng nền kinh tế độc lập, tự chủ ng</a:t>
            </a:r>
            <a:r>
              <a:rPr lang="vi-VN" altLang="x-none" sz="2000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y c</a:t>
            </a:r>
            <a:r>
              <a:rPr lang="vi-VN" altLang="x-none" sz="2000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ng cao trong điều kiện hội nhập quốc tế ng</a:t>
            </a:r>
            <a:r>
              <a:rPr lang="vi-VN" altLang="x-none" sz="2000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y c</a:t>
            </a:r>
            <a:r>
              <a:rPr lang="vi-VN" altLang="x-none" sz="2000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ng sâu rộng.</a:t>
            </a:r>
            <a:endParaRPr sz="2000" dirty="0">
              <a:solidFill>
                <a:srgbClr val="660066"/>
              </a:solidFill>
              <a:latin typeface="Lucida Sans Unicode" panose="020B0602030504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9459" name="AutoShape 2" descr="Độc lập, tự chủ trong hội nhập kinh tế quốc tế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dirty="0">
              <a:latin typeface="Times New Roman" panose="02020603050405020304" pitchFamily="18" charset="0"/>
            </a:endParaRPr>
          </a:p>
        </p:txBody>
      </p:sp>
      <p:pic>
        <p:nvPicPr>
          <p:cNvPr id="19460" name="Picture 4" descr="Hội nhập kinh tế quốc tế của Việt Nam trong những năm đổi mới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65288" y="1335088"/>
            <a:ext cx="6502400" cy="31892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3"/>
          <p:cNvSpPr/>
          <p:nvPr/>
        </p:nvSpPr>
        <p:spPr>
          <a:xfrm>
            <a:off x="1928813" y="373063"/>
            <a:ext cx="5786438" cy="760413"/>
          </a:xfrm>
          <a:prstGeom prst="rect">
            <a:avLst/>
          </a:prstGeom>
          <a:solidFill>
            <a:srgbClr val="886909"/>
          </a:solidFill>
          <a:ln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98588" y="1544638"/>
            <a:ext cx="1677988" cy="3025775"/>
          </a:xfrm>
          <a:prstGeom prst="roundRect">
            <a:avLst/>
          </a:prstGeom>
          <a:solidFill>
            <a:srgbClr val="FFFFFF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259138" y="1530350"/>
            <a:ext cx="1728788" cy="3024188"/>
          </a:xfrm>
          <a:prstGeom prst="roundRect">
            <a:avLst/>
          </a:prstGeom>
          <a:solidFill>
            <a:srgbClr val="FFFFFF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08588" y="1544638"/>
            <a:ext cx="1598613" cy="3025775"/>
          </a:xfrm>
          <a:prstGeom prst="roundRect">
            <a:avLst/>
          </a:prstGeom>
          <a:solidFill>
            <a:srgbClr val="FFFFFF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945313" y="1544638"/>
            <a:ext cx="1539875" cy="3025775"/>
          </a:xfrm>
          <a:prstGeom prst="roundRect">
            <a:avLst/>
          </a:prstGeom>
          <a:solidFill>
            <a:srgbClr val="FFFFFF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0487" name="Rectangle 8"/>
          <p:cNvSpPr/>
          <p:nvPr/>
        </p:nvSpPr>
        <p:spPr>
          <a:xfrm>
            <a:off x="1928813" y="338138"/>
            <a:ext cx="5786437" cy="83026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indent="457200" algn="ctr">
              <a:spcBef>
                <a:spcPts val="600"/>
              </a:spcBef>
              <a:spcAft>
                <a:spcPts val="600"/>
              </a:spcAft>
            </a:pPr>
            <a:r>
              <a:rPr lang="vi-VN" altLang="x-none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Những định hướng lớn phát triển kinh tế, xã hội </a:t>
            </a:r>
            <a:endParaRPr sz="24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>
            <a:stCxn id="4" idx="2"/>
            <a:endCxn id="5" idx="0"/>
          </p:cNvCxnSpPr>
          <p:nvPr/>
        </p:nvCxnSpPr>
        <p:spPr>
          <a:xfrm flipH="1">
            <a:off x="2238375" y="1133475"/>
            <a:ext cx="2582863" cy="411163"/>
          </a:xfrm>
          <a:prstGeom prst="straightConnector1">
            <a:avLst/>
          </a:prstGeom>
          <a:ln>
            <a:solidFill>
              <a:srgbClr val="00009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2"/>
            <a:endCxn id="8" idx="0"/>
          </p:cNvCxnSpPr>
          <p:nvPr/>
        </p:nvCxnSpPr>
        <p:spPr>
          <a:xfrm>
            <a:off x="4821238" y="1133475"/>
            <a:ext cx="2894013" cy="411163"/>
          </a:xfrm>
          <a:prstGeom prst="straightConnector1">
            <a:avLst/>
          </a:prstGeom>
          <a:ln>
            <a:solidFill>
              <a:srgbClr val="00009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4" idx="2"/>
            <a:endCxn id="6" idx="0"/>
          </p:cNvCxnSpPr>
          <p:nvPr/>
        </p:nvCxnSpPr>
        <p:spPr>
          <a:xfrm flipH="1">
            <a:off x="4122738" y="1133475"/>
            <a:ext cx="698500" cy="396875"/>
          </a:xfrm>
          <a:prstGeom prst="straightConnector1">
            <a:avLst/>
          </a:prstGeom>
          <a:ln>
            <a:solidFill>
              <a:srgbClr val="00009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4" idx="2"/>
            <a:endCxn id="7" idx="0"/>
          </p:cNvCxnSpPr>
          <p:nvPr/>
        </p:nvCxnSpPr>
        <p:spPr>
          <a:xfrm>
            <a:off x="4821238" y="1133475"/>
            <a:ext cx="1187450" cy="411163"/>
          </a:xfrm>
          <a:prstGeom prst="straightConnector1">
            <a:avLst/>
          </a:prstGeom>
          <a:ln>
            <a:solidFill>
              <a:srgbClr val="00009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2" name="Rectangle 17"/>
          <p:cNvSpPr/>
          <p:nvPr/>
        </p:nvSpPr>
        <p:spPr>
          <a:xfrm>
            <a:off x="1644650" y="1887538"/>
            <a:ext cx="1268413" cy="2586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vi-VN" altLang="x-none" b="1" i="1" u="sng" dirty="0">
                <a:solidFill>
                  <a:srgbClr val="C0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Một l</a:t>
            </a:r>
            <a:r>
              <a:rPr lang="vi-VN" altLang="x-none" b="1" i="1" u="sng" dirty="0">
                <a:solidFill>
                  <a:srgbClr val="C0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vi-VN" altLang="x-none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phát triển nền kinh tế thị trường định hướng</a:t>
            </a:r>
            <a:r>
              <a:rPr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XHCN</a:t>
            </a:r>
            <a:endParaRPr dirty="0">
              <a:solidFill>
                <a:srgbClr val="006600"/>
              </a:solidFill>
              <a:latin typeface="Lucida Sans Unicode" panose="020B0602030504020204" pitchFamily="34" charset="0"/>
            </a:endParaRPr>
          </a:p>
        </p:txBody>
      </p:sp>
      <p:sp>
        <p:nvSpPr>
          <p:cNvPr id="20493" name="Rectangle 18"/>
          <p:cNvSpPr/>
          <p:nvPr/>
        </p:nvSpPr>
        <p:spPr>
          <a:xfrm>
            <a:off x="3302000" y="1706563"/>
            <a:ext cx="1519238" cy="2586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vi-VN" altLang="x-none" b="1" i="1" u="sng" dirty="0">
                <a:solidFill>
                  <a:srgbClr val="C0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Hai l</a:t>
            </a:r>
            <a:r>
              <a:rPr lang="vi-VN" altLang="x-none" b="1" i="1" u="sng" dirty="0">
                <a:solidFill>
                  <a:srgbClr val="C0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endParaRPr dirty="0">
              <a:latin typeface="Lucida Sans Unicode" panose="020B0602030504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vi-VN" altLang="x-none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phát triển kinh tế l</a:t>
            </a:r>
            <a:r>
              <a:rPr lang="vi-VN" altLang="x-none" dirty="0">
                <a:solidFill>
                  <a:srgbClr val="000099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nhiệm vụ trung tâm; thực hiện</a:t>
            </a:r>
            <a:r>
              <a:rPr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CNH</a:t>
            </a:r>
            <a:r>
              <a:rPr lang="vi-VN" altLang="x-none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HĐH </a:t>
            </a:r>
            <a:r>
              <a:rPr lang="vi-VN" altLang="x-none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đất nước</a:t>
            </a: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 </a:t>
            </a:r>
            <a:endParaRPr dirty="0">
              <a:latin typeface="Lucida Sans Unicode" panose="020B0602030504020204" pitchFamily="34" charset="0"/>
            </a:endParaRPr>
          </a:p>
        </p:txBody>
      </p:sp>
      <p:sp>
        <p:nvSpPr>
          <p:cNvPr id="20494" name="Rectangle 19"/>
          <p:cNvSpPr/>
          <p:nvPr/>
        </p:nvSpPr>
        <p:spPr>
          <a:xfrm>
            <a:off x="5367338" y="1731963"/>
            <a:ext cx="1282700" cy="2586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vi-VN" altLang="x-none" b="1" i="1" u="sng" dirty="0">
                <a:solidFill>
                  <a:srgbClr val="C0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Ba l</a:t>
            </a:r>
            <a:r>
              <a:rPr lang="vi-VN" altLang="x-none" b="1" i="1" u="sng" dirty="0">
                <a:solidFill>
                  <a:srgbClr val="C0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vi-VN" altLang="x-none" dirty="0">
                <a:solidFill>
                  <a:srgbClr val="6633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chính sách xã hội đúng đắn, công bằng vì con người </a:t>
            </a:r>
            <a:endParaRPr dirty="0">
              <a:solidFill>
                <a:srgbClr val="663300"/>
              </a:solidFill>
              <a:latin typeface="Lucida Sans Unicode" panose="020B0602030504020204" pitchFamily="34" charset="0"/>
            </a:endParaRPr>
          </a:p>
        </p:txBody>
      </p:sp>
      <p:sp>
        <p:nvSpPr>
          <p:cNvPr id="20495" name="Rectangle 20"/>
          <p:cNvSpPr/>
          <p:nvPr/>
        </p:nvSpPr>
        <p:spPr>
          <a:xfrm>
            <a:off x="7032625" y="1719263"/>
            <a:ext cx="1452563" cy="2862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vi-VN" altLang="x-none" b="1" i="1" u="sng" dirty="0">
                <a:solidFill>
                  <a:srgbClr val="C0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Bốn l</a:t>
            </a:r>
            <a:r>
              <a:rPr lang="vi-VN" altLang="x-none" b="1" i="1" u="sng" dirty="0">
                <a:solidFill>
                  <a:srgbClr val="C0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endParaRPr dirty="0">
              <a:latin typeface="Lucida Sans Unicode" panose="020B0602030504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vi-VN" altLang="x-none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tạo môi trường v</a:t>
            </a:r>
            <a:r>
              <a:rPr lang="vi-VN" altLang="x-none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điều kiện để mọi người lao động có việc l</a:t>
            </a:r>
            <a:r>
              <a:rPr lang="vi-VN" altLang="x-none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m v</a:t>
            </a:r>
            <a:r>
              <a:rPr lang="vi-VN" altLang="x-none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thu nhập tốt hơn</a:t>
            </a:r>
            <a:endParaRPr dirty="0">
              <a:solidFill>
                <a:srgbClr val="660066"/>
              </a:solidFill>
              <a:latin typeface="Lucida Sans Unicode" panose="020B0602030504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142875" y="142875"/>
            <a:ext cx="8858250" cy="573088"/>
          </a:xfrm>
          <a:ln/>
        </p:spPr>
        <p:txBody>
          <a:bodyPr vert="horz" wrap="square" lIns="91425" tIns="91425" rIns="91425" bIns="91425" anchor="t" anchorCtr="0"/>
          <a:p>
            <a:pPr>
              <a:spcBef>
                <a:spcPct val="0"/>
              </a:spcBef>
              <a:spcAft>
                <a:spcPct val="0"/>
              </a:spcAft>
            </a:pPr>
            <a:r>
              <a:rPr lang="vi-VN" altLang="x-none" sz="2800" i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Một l</a:t>
            </a:r>
            <a:r>
              <a:rPr lang="vi-VN" altLang="x-none" sz="2800" i="1" u="sng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à</a:t>
            </a:r>
            <a:r>
              <a:rPr lang="vi-VN" altLang="x-none" sz="28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, </a:t>
            </a:r>
            <a:r>
              <a:rPr lang="vi-VN" altLang="x-none" sz="2800" dirty="0">
                <a:solidFill>
                  <a:srgbClr val="0066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phát triển nền kinh tế thị trường định hướng</a:t>
            </a:r>
            <a: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xã hội chủ nghĩa với nhiều hình thức sở hữu, nhiều th</a:t>
            </a:r>
            <a: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à</a:t>
            </a:r>
            <a: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nh phần kinh tế, nhiều hình thức tổ chức kinh doanh v</a:t>
            </a:r>
            <a: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à</a:t>
            </a:r>
            <a: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phân phối</a:t>
            </a:r>
            <a:b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sz="28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pic>
        <p:nvPicPr>
          <p:cNvPr id="21507" name="Picture 12" descr="Việt Nam 30 năm đổi mới - Thách thức và thành cô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375" y="1552575"/>
            <a:ext cx="7572375" cy="3590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1836738" y="711200"/>
            <a:ext cx="5470525" cy="573088"/>
          </a:xfrm>
          <a:ln/>
        </p:spPr>
        <p:txBody>
          <a:bodyPr vert="horz" wrap="square" lIns="91425" tIns="91425" rIns="91425" bIns="91425" anchor="t" anchorCtr="0"/>
          <a:p>
            <a:pPr>
              <a:spcBef>
                <a:spcPct val="0"/>
              </a:spcBef>
              <a:spcAft>
                <a:spcPct val="0"/>
              </a:spcAft>
            </a:pPr>
            <a:endParaRPr dirty="0">
              <a:latin typeface="+mj-lt"/>
              <a:ea typeface="+mj-ea"/>
              <a:cs typeface="+mj-cs"/>
            </a:endParaRPr>
          </a:p>
        </p:txBody>
      </p:sp>
      <p:sp>
        <p:nvSpPr>
          <p:cNvPr id="24579" name="Text Placeholder 2"/>
          <p:cNvSpPr>
            <a:spLocks noGrp="1"/>
          </p:cNvSpPr>
          <p:nvPr>
            <p:ph type="body" idx="1"/>
          </p:nvPr>
        </p:nvSpPr>
        <p:spPr>
          <a:xfrm>
            <a:off x="1643063" y="1928813"/>
            <a:ext cx="6718300" cy="2836862"/>
          </a:xfrm>
          <a:ln/>
        </p:spPr>
        <p:txBody>
          <a:bodyPr vert="horz" wrap="square" lIns="91425" tIns="91425" rIns="91425" bIns="91425" anchor="t" anchorCtr="0"/>
          <a:p>
            <a:pPr algn="just">
              <a:spcBef>
                <a:spcPct val="0"/>
              </a:spcBef>
              <a:spcAft>
                <a:spcPct val="0"/>
              </a:spcAft>
              <a:buClr>
                <a:srgbClr val="464646"/>
              </a:buClr>
              <a:buFontTx/>
            </a:pPr>
            <a:r>
              <a:rPr sz="2800" dirty="0">
                <a:solidFill>
                  <a:srgbClr val="464646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Vận h</a:t>
            </a:r>
            <a:r>
              <a:rPr sz="2800" dirty="0">
                <a:solidFill>
                  <a:srgbClr val="46464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à</a:t>
            </a:r>
            <a:r>
              <a:rPr sz="2800" dirty="0">
                <a:solidFill>
                  <a:srgbClr val="464646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 đầy đủ v</a:t>
            </a:r>
            <a:r>
              <a:rPr sz="2800" dirty="0">
                <a:solidFill>
                  <a:srgbClr val="46464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à</a:t>
            </a:r>
            <a:r>
              <a:rPr sz="2800" dirty="0">
                <a:solidFill>
                  <a:srgbClr val="464646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đồng bộ theo các </a:t>
            </a:r>
            <a:r>
              <a:rPr sz="2800" u="sng" dirty="0">
                <a:solidFill>
                  <a:srgbClr val="464646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quy luật của kinh tế thị trường</a:t>
            </a:r>
            <a:r>
              <a:rPr sz="2800" dirty="0">
                <a:solidFill>
                  <a:srgbClr val="464646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đảm bảo </a:t>
            </a:r>
            <a:r>
              <a:rPr sz="2800" u="sng" dirty="0">
                <a:solidFill>
                  <a:srgbClr val="464646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định hướng xã hội chủ nghĩa </a:t>
            </a:r>
            <a:r>
              <a:rPr sz="2800" dirty="0">
                <a:solidFill>
                  <a:srgbClr val="464646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phù hợp với từng giai đoạn phát triển của đất nước</a:t>
            </a:r>
            <a:endParaRPr sz="2800" dirty="0">
              <a:solidFill>
                <a:srgbClr val="464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4" name="Cloud Callout 3"/>
          <p:cNvSpPr/>
          <p:nvPr/>
        </p:nvSpPr>
        <p:spPr>
          <a:xfrm>
            <a:off x="0" y="142875"/>
            <a:ext cx="4286250" cy="1598613"/>
          </a:xfrm>
          <a:prstGeom prst="cloudCallou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r>
              <a:rPr lang="vi-VN" altLang="x-none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 tế thị trường</a:t>
            </a:r>
            <a:r>
              <a:rPr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định hướng XHCN ?</a:t>
            </a:r>
            <a:endParaRPr sz="2800" dirty="0">
              <a:solidFill>
                <a:schemeClr val="bg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0125" y="1785938"/>
            <a:ext cx="7786688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Phát triển nền </a:t>
            </a:r>
            <a:r>
              <a:rPr lang="vi-VN" altLang="x-none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 tế thị trường định hướng</a:t>
            </a:r>
            <a: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xã hội chủ nghĩa với </a:t>
            </a:r>
            <a:r>
              <a:rPr sz="2800" u="sng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 hình thức sở hữu</a:t>
            </a:r>
            <a: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u="sng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 th</a:t>
            </a:r>
            <a:r>
              <a:rPr sz="2800" u="sng" dirty="0">
                <a:solidFill>
                  <a:srgbClr val="00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sz="2800" u="sng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 phần kinh tế</a:t>
            </a:r>
            <a:r>
              <a:rPr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u="sng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 hình thức tổ chức kinh doanh v</a:t>
            </a:r>
            <a:r>
              <a:rPr sz="2800" u="sng" dirty="0">
                <a:solidFill>
                  <a:srgbClr val="00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sz="2800" u="sng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phân phối</a:t>
            </a:r>
            <a:endParaRPr sz="2800" u="sng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4579">
                                            <p:txEl>
                                              <p:charRg st="0" end="1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0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  <p:bldP spid="4" grpId="0" animBg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ounded Rectangle 4"/>
          <p:cNvSpPr/>
          <p:nvPr/>
        </p:nvSpPr>
        <p:spPr>
          <a:xfrm>
            <a:off x="184150" y="46038"/>
            <a:ext cx="2357438" cy="3025775"/>
          </a:xfrm>
          <a:prstGeom prst="roundRect">
            <a:avLst/>
          </a:prstGeom>
          <a:solidFill>
            <a:srgbClr val="FFFFFF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nl-NL" altLang="x-none" sz="20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</a:t>
            </a:r>
            <a:r>
              <a:rPr lang="nl-NL" altLang="x-none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nl-NL" altLang="x-none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 phần kinh tế </a:t>
            </a:r>
            <a:r>
              <a:rPr lang="nl-NL" altLang="x-none" sz="20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</a:t>
            </a:r>
            <a:r>
              <a:rPr lang="nl-NL" altLang="x-none" sz="20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theo PL, đều l</a:t>
            </a:r>
            <a:r>
              <a:rPr lang="nl-NL" altLang="x-none" sz="2000" dirty="0">
                <a:solidFill>
                  <a:srgbClr val="00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bộ phận hợp th</a:t>
            </a:r>
            <a:r>
              <a:rPr lang="nl-NL" altLang="x-none" sz="2000" dirty="0">
                <a:solidFill>
                  <a:srgbClr val="00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 quan trọng của nền kinh tế, bình đẳng, cùng phát triển, vừa hợp tác vừa cạnh tranh</a:t>
            </a:r>
            <a:endParaRPr sz="2000" dirty="0">
              <a:solidFill>
                <a:srgbClr val="0066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940050" y="428625"/>
            <a:ext cx="2774950" cy="3024188"/>
          </a:xfrm>
          <a:prstGeom prst="roundRect">
            <a:avLst/>
          </a:prstGeom>
          <a:solidFill>
            <a:srgbClr val="FFFFFF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nl-NL" altLang="x-none" sz="2100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</a:t>
            </a:r>
            <a:r>
              <a:rPr lang="nl-NL" altLang="x-none" sz="2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 thức sở hữu </a:t>
            </a:r>
            <a:r>
              <a:rPr lang="nl-NL" altLang="x-none" sz="2100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hỗn hợp v</a:t>
            </a:r>
            <a:r>
              <a:rPr lang="nl-NL" altLang="x-none" sz="2100" dirty="0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100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đan kết với nhau hình th</a:t>
            </a:r>
            <a:r>
              <a:rPr lang="nl-NL" altLang="x-none" sz="2100" dirty="0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100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 các tổ chức kinh tế đa dạng, các yếu tố thị trường được tạo lập đồng bộ, các loại thị trường từng bước XD v</a:t>
            </a:r>
            <a:r>
              <a:rPr lang="nl-NL" altLang="x-none" sz="2100" dirty="0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100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phát triển</a:t>
            </a:r>
            <a:endParaRPr sz="21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072188" y="995363"/>
            <a:ext cx="2898775" cy="3044825"/>
          </a:xfrm>
          <a:prstGeom prst="roundRect">
            <a:avLst/>
          </a:prstGeom>
          <a:solidFill>
            <a:srgbClr val="FFFFFF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nl-NL" altLang="x-none" sz="1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 hệ phân phối </a:t>
            </a:r>
            <a:r>
              <a:rPr lang="nl-NL" altLang="x-none" sz="19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 bằng v</a:t>
            </a:r>
            <a:r>
              <a:rPr lang="nl-NL" altLang="x-none" sz="1900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19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tạo động lực cho phát triển ; các nguồn lực được phân bổ theo chiến lược, quy hoạch, kế hoạch; phân phối chủ yếu theo kết quả lao động v</a:t>
            </a:r>
            <a:r>
              <a:rPr lang="nl-NL" altLang="x-none" sz="1900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19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hiệu quả kinh tế</a:t>
            </a:r>
            <a:endParaRPr sz="1900" dirty="0">
              <a:solidFill>
                <a:srgbClr val="000099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3557" name="TextBox 16"/>
          <p:cNvSpPr txBox="1"/>
          <p:nvPr/>
        </p:nvSpPr>
        <p:spPr>
          <a:xfrm>
            <a:off x="285750" y="4214813"/>
            <a:ext cx="8572500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Nhà nước quản lý kinh tế, định hướng, điều tiết, thúc đẩy sự phát triển kinh tế- xã hội</a:t>
            </a:r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3"/>
          <p:cNvSpPr/>
          <p:nvPr/>
        </p:nvSpPr>
        <p:spPr>
          <a:xfrm>
            <a:off x="1285875" y="285750"/>
            <a:ext cx="7286625" cy="193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vi-VN" altLang="x-none" sz="24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 l</a:t>
            </a:r>
            <a:r>
              <a:rPr lang="vi-VN" altLang="x-none" sz="2400" b="1" i="1" u="sng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altLang="x-none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 triển kinh tế l</a:t>
            </a:r>
            <a:r>
              <a:rPr lang="vi-VN" altLang="x-none" sz="2400" b="1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x-none" sz="2400" b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 vụ trung tâm</a:t>
            </a:r>
            <a:r>
              <a:rPr lang="vi-VN" altLang="x-none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 thực hiện</a:t>
            </a:r>
            <a:r>
              <a:rPr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CNH</a:t>
            </a:r>
            <a:r>
              <a:rPr lang="vi-VN" altLang="x-none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HĐH </a:t>
            </a:r>
            <a:r>
              <a:rPr lang="vi-VN" altLang="x-none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 nước</a:t>
            </a:r>
            <a:r>
              <a:rPr lang="vi-VN" alt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gắn với phát triển kinh tế tri thức v</a:t>
            </a:r>
            <a:r>
              <a:rPr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bảo vệ t</a:t>
            </a:r>
            <a:r>
              <a:rPr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nguyên môi trường; xây dựng cơ cấu kinh tế hợp lý, hiện đại, có hiệu quả v</a:t>
            </a:r>
            <a:r>
              <a:rPr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bền vững, gắn kết chặt chẽ CN, NN, DV</a:t>
            </a:r>
            <a:endParaRPr sz="2400" b="1" dirty="0">
              <a:latin typeface="Times New Roman" panose="02020603050405020304" pitchFamily="18" charset="0"/>
            </a:endParaRPr>
          </a:p>
        </p:txBody>
      </p:sp>
      <p:sp>
        <p:nvSpPr>
          <p:cNvPr id="5" name="Cloud Callout 4"/>
          <p:cNvSpPr/>
          <p:nvPr/>
        </p:nvSpPr>
        <p:spPr>
          <a:xfrm>
            <a:off x="1500188" y="2433638"/>
            <a:ext cx="7643813" cy="2209800"/>
          </a:xfrm>
          <a:prstGeom prst="cloudCallou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Thế n</a:t>
            </a: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l</a:t>
            </a: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công nghiệp hóa, </a:t>
            </a:r>
            <a:endParaRPr lang="nl-NL" altLang="x-none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buNone/>
            </a:pP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 đại hóa?</a:t>
            </a:r>
            <a:endParaRPr lang="nl-NL" altLang="x-none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endParaRPr sz="2800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Oval 3"/>
          <p:cNvSpPr/>
          <p:nvPr/>
        </p:nvSpPr>
        <p:spPr>
          <a:xfrm>
            <a:off x="1350963" y="871538"/>
            <a:ext cx="1330325" cy="2625725"/>
          </a:xfrm>
          <a:prstGeom prst="ellipse">
            <a:avLst/>
          </a:prstGeom>
          <a:solidFill>
            <a:srgbClr val="8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nl-NL" altLang="x-none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endParaRPr lang="nl-NL" altLang="x-none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nghiệp</a:t>
            </a:r>
            <a:endParaRPr lang="nl-NL" altLang="x-none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hóa, </a:t>
            </a:r>
            <a:endParaRPr lang="nl-NL" altLang="x-none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 </a:t>
            </a:r>
            <a:endParaRPr lang="nl-NL" altLang="x-none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đại </a:t>
            </a:r>
            <a:endParaRPr lang="nl-NL" altLang="x-none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" name="AutoShape 29"/>
          <p:cNvSpPr>
            <a:spLocks noChangeArrowheads="1"/>
          </p:cNvSpPr>
          <p:nvPr/>
        </p:nvSpPr>
        <p:spPr bwMode="gray">
          <a:xfrm flipH="1">
            <a:off x="3492500" y="574675"/>
            <a:ext cx="4321175" cy="1085850"/>
          </a:xfrm>
          <a:prstGeom prst="homePlate">
            <a:avLst>
              <a:gd name="adj" fmla="val 37750"/>
            </a:avLst>
          </a:prstGeom>
          <a:solidFill>
            <a:srgbClr val="00B0F0"/>
          </a:solidFill>
          <a:ln w="9525">
            <a:miter lim="800000"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9933"/>
            </a:contourClr>
          </a:sp3d>
        </p:spPr>
        <p:txBody>
          <a:bodyPr wrap="none" anchor="ctr">
            <a:flatTx/>
          </a:bodyPr>
          <a:p>
            <a:pPr algn="ctr" eaLnBrk="1" hangingPunct="1">
              <a:buNone/>
            </a:pP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Quá trình </a:t>
            </a:r>
            <a:r>
              <a:rPr lang="en-US" altLang="en-US" sz="16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chuyển đổi </a:t>
            </a: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căn bản, to</a:t>
            </a: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diện </a:t>
            </a:r>
            <a:endParaRPr lang="en-US" altLang="en-US" sz="1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None/>
            </a:pP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hoạt động </a:t>
            </a:r>
            <a:r>
              <a:rPr lang="en-US" altLang="en-US" sz="16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sản xuất</a:t>
            </a: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6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kinh doanh</a:t>
            </a: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altLang="en-US" sz="1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None/>
            </a:pPr>
            <a:r>
              <a:rPr lang="en-US" altLang="en-US" sz="16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dịch vụ</a:t>
            </a: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</a:t>
            </a: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 lý kinh tế - xã hội</a:t>
            </a:r>
            <a:endParaRPr lang="en-US" altLang="en-US" sz="1600" b="1" u="sng" dirty="0">
              <a:solidFill>
                <a:srgbClr val="FFFF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" name="AutoShape 22"/>
          <p:cNvSpPr>
            <a:spLocks noChangeArrowheads="1"/>
          </p:cNvSpPr>
          <p:nvPr/>
        </p:nvSpPr>
        <p:spPr bwMode="gray">
          <a:xfrm flipH="1">
            <a:off x="2681288" y="2085975"/>
            <a:ext cx="5132388" cy="1295400"/>
          </a:xfrm>
          <a:prstGeom prst="homePlate">
            <a:avLst>
              <a:gd name="adj" fmla="val 39119"/>
            </a:avLst>
          </a:prstGeom>
          <a:gradFill rotWithShape="1">
            <a:gsLst>
              <a:gs pos="0">
                <a:srgbClr val="5491D4"/>
              </a:gs>
              <a:gs pos="100000">
                <a:srgbClr val="99CCFF"/>
              </a:gs>
            </a:gsLst>
            <a:lin ang="0" scaled="1"/>
          </a:gradFill>
          <a:ln w="9525">
            <a:miter lim="800000"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5491D4"/>
            </a:extrusionClr>
            <a:contourClr>
              <a:srgbClr val="5491D4"/>
            </a:contourClr>
          </a:sp3d>
        </p:spPr>
        <p:txBody>
          <a:bodyPr wrap="none" anchor="ctr">
            <a:flatTx/>
          </a:bodyPr>
          <a:p>
            <a:pPr algn="ctr" eaLnBrk="1" hangingPunct="1">
              <a:buNone/>
            </a:pPr>
            <a:r>
              <a:rPr lang="en-US" altLang="en-US" sz="16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sử dụng </a:t>
            </a:r>
            <a:r>
              <a:rPr lang="en-US" altLang="en-US" sz="1600" b="1" u="sng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sức lao động thủ cô</a:t>
            </a:r>
            <a:r>
              <a:rPr lang="en-US" altLang="en-US" sz="16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 </a:t>
            </a:r>
            <a:endParaRPr lang="en-US" altLang="en-US" sz="1600" b="1" dirty="0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None/>
            </a:pPr>
            <a:r>
              <a:rPr lang="en-US" altLang="en-US" sz="16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altLang="en-US" sz="1600" b="1" dirty="0">
                <a:solidFill>
                  <a:srgbClr val="66006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16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chính sang sử dụng một cách phổ biến sức </a:t>
            </a:r>
            <a:endParaRPr lang="en-US" altLang="en-US" sz="1600" b="1" dirty="0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None/>
            </a:pPr>
            <a:r>
              <a:rPr lang="en-US" altLang="en-US" sz="16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lao động cùng với </a:t>
            </a:r>
            <a:r>
              <a:rPr lang="en-US" altLang="en-US" sz="1600" b="1" u="sng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 nghệ, phương tiện v</a:t>
            </a:r>
            <a:r>
              <a:rPr lang="en-US" altLang="en-US" sz="1600" b="1" u="sng" dirty="0">
                <a:solidFill>
                  <a:srgbClr val="66006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1600" b="1" u="sng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1600" b="1" u="sng" dirty="0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None/>
            </a:pPr>
            <a:r>
              <a:rPr lang="en-US" altLang="en-US" sz="1600" b="1" u="sng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 pháp tiên tiến, hiện đạ</a:t>
            </a:r>
            <a:r>
              <a:rPr lang="en-US" altLang="en-US" sz="16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endParaRPr lang="en-US" altLang="en-US" sz="1600" b="1" dirty="0">
              <a:solidFill>
                <a:srgbClr val="660066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7" name="AutoShape 15"/>
          <p:cNvSpPr>
            <a:spLocks noChangeArrowheads="1"/>
          </p:cNvSpPr>
          <p:nvPr/>
        </p:nvSpPr>
        <p:spPr bwMode="gray">
          <a:xfrm flipH="1">
            <a:off x="1817688" y="3760788"/>
            <a:ext cx="5995988" cy="917575"/>
          </a:xfrm>
          <a:prstGeom prst="homePlate">
            <a:avLst>
              <a:gd name="adj" fmla="val 44957"/>
            </a:avLst>
          </a:prstGeom>
          <a:gradFill rotWithShape="1">
            <a:gsLst>
              <a:gs pos="0">
                <a:srgbClr val="92D365"/>
              </a:gs>
              <a:gs pos="100000">
                <a:srgbClr val="CCFF99"/>
              </a:gs>
            </a:gsLst>
            <a:lin ang="0" scaled="1"/>
          </a:gradFill>
          <a:ln w="9525">
            <a:miter lim="800000"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2D365"/>
            </a:extrusionClr>
            <a:contourClr>
              <a:srgbClr val="92D365"/>
            </a:contourClr>
          </a:sp3d>
        </p:spPr>
        <p:txBody>
          <a:bodyPr wrap="none" anchor="ctr">
            <a:flatTx/>
          </a:bodyPr>
          <a:p>
            <a:pPr algn="ctr" eaLnBrk="1" hangingPunct="1">
              <a:buNone/>
            </a:pPr>
            <a:r>
              <a:rPr lang="en-US" altLang="en-US" sz="16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Dựa trên </a:t>
            </a:r>
            <a:r>
              <a:rPr lang="en-US" altLang="en-US" sz="1600" b="1" u="sng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 phát triển </a:t>
            </a:r>
            <a:r>
              <a:rPr lang="en-US" altLang="en-US" sz="16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 công nghiệp v</a:t>
            </a:r>
            <a:r>
              <a:rPr lang="en-US" altLang="en-US" sz="1600" b="1" dirty="0">
                <a:solidFill>
                  <a:srgbClr val="FF33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16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tiến bộ </a:t>
            </a:r>
            <a:endParaRPr lang="en-US" altLang="en-US" sz="1600" b="1" dirty="0">
              <a:solidFill>
                <a:srgbClr val="FF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None/>
            </a:pPr>
            <a:r>
              <a:rPr lang="en-US" altLang="en-US" sz="16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khoa học - công nghệ </a:t>
            </a:r>
            <a:endParaRPr lang="en-US" altLang="en-US" sz="1600" b="1" dirty="0">
              <a:solidFill>
                <a:srgbClr val="FF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None/>
            </a:pPr>
            <a:r>
              <a:rPr lang="en-US" altLang="en-US" sz="1600" b="1" dirty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Nhằm tạo ra </a:t>
            </a:r>
            <a:r>
              <a:rPr lang="en-US" altLang="en-US" sz="1600" b="1" u="sng" dirty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 suất lao động xã hội cao</a:t>
            </a:r>
            <a:r>
              <a:rPr lang="en-US" altLang="en-US" sz="1600" b="1" dirty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1600" b="1" dirty="0">
              <a:solidFill>
                <a:srgbClr val="80008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1836738" y="711200"/>
            <a:ext cx="5470525" cy="573088"/>
          </a:xfrm>
          <a:ln/>
        </p:spPr>
        <p:txBody>
          <a:bodyPr vert="horz" wrap="square" lIns="91425" tIns="91425" rIns="91425" bIns="91425" anchor="t" anchorCtr="0"/>
          <a:p>
            <a:pPr>
              <a:spcBef>
                <a:spcPct val="0"/>
              </a:spcBef>
              <a:spcAft>
                <a:spcPct val="0"/>
              </a:spcAft>
            </a:pPr>
            <a:endParaRPr dirty="0">
              <a:latin typeface="+mj-lt"/>
              <a:ea typeface="+mj-ea"/>
              <a:cs typeface="+mj-cs"/>
            </a:endParaRPr>
          </a:p>
        </p:txBody>
      </p:sp>
      <p:sp>
        <p:nvSpPr>
          <p:cNvPr id="26627" name="Text Placeholder 2"/>
          <p:cNvSpPr>
            <a:spLocks noGrp="1"/>
          </p:cNvSpPr>
          <p:nvPr>
            <p:ph type="body" idx="1"/>
          </p:nvPr>
        </p:nvSpPr>
        <p:spPr>
          <a:xfrm>
            <a:off x="1425575" y="2643188"/>
            <a:ext cx="7646988" cy="1036637"/>
          </a:xfrm>
          <a:ln/>
        </p:spPr>
        <p:txBody>
          <a:bodyPr vert="horz" wrap="square" lIns="91425" tIns="91425" rIns="91425" bIns="91425" anchor="t" anchorCtr="0"/>
          <a:p>
            <a:pPr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None/>
            </a:pPr>
            <a:r>
              <a:rPr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"Nền kinh tế tri thức l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à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nền kinh tế m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à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trong đó quá trình sản xuất, phân phối v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à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sử dụng tri thức trở th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à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 động lực chính cho tăng trưởng, cho quá trình tạo ra của cải v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à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việc l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à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 trong tất cả các ng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à</a:t>
            </a:r>
            <a:r>
              <a:rPr lang="vi-VN" altLang="x-none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 kinh tế</a:t>
            </a:r>
            <a:r>
              <a:rPr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”</a:t>
            </a:r>
            <a:endParaRPr sz="24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r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None/>
            </a:pPr>
            <a:r>
              <a:rPr sz="24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 </a:t>
            </a:r>
            <a:r>
              <a:rPr sz="1800" i="1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(APEC 2000)</a:t>
            </a:r>
            <a:endParaRPr sz="1800" i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4" name="Cloud Callout 3"/>
          <p:cNvSpPr/>
          <p:nvPr/>
        </p:nvSpPr>
        <p:spPr>
          <a:xfrm>
            <a:off x="0" y="0"/>
            <a:ext cx="4714875" cy="2209800"/>
          </a:xfrm>
          <a:prstGeom prst="cloudCallou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Kinh tế tri thức ?</a:t>
            </a:r>
            <a:endParaRPr lang="nl-NL" altLang="x-none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endParaRPr sz="2800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7522" name="Picture 2" descr="https://media.vov.vn/uploaded/ed7pinll54crb7fgmumzw/2016_12_26/biendang123_tdze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75" y="1500188"/>
            <a:ext cx="3714750" cy="2509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Cloud Callout 4"/>
          <p:cNvSpPr/>
          <p:nvPr/>
        </p:nvSpPr>
        <p:spPr>
          <a:xfrm>
            <a:off x="0" y="0"/>
            <a:ext cx="4214813" cy="1571625"/>
          </a:xfrm>
          <a:prstGeom prst="cloudCallou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endParaRPr lang="nl-NL" altLang="x-none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buNone/>
            </a:pP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Bảo vệ t</a:t>
            </a: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nguyên, môi trường?</a:t>
            </a:r>
            <a:endParaRPr lang="nl-NL" altLang="x-none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endParaRPr sz="2800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438" y="4143375"/>
            <a:ext cx="4286250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vi-VN" altLang="x-none" i="1" dirty="0">
                <a:latin typeface="Times New Roman" panose="02020603050405020304" pitchFamily="18" charset="0"/>
              </a:rPr>
              <a:t>Tác động của biến đổi khí hậu và ô nhiễm môi trường đến nền kinh tế Việt Nam có thể diễn ra mạnh mẽ và nghiêm trọng hơn</a:t>
            </a:r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00563" y="800100"/>
            <a:ext cx="471487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vi-VN" altLang="x-none" dirty="0">
                <a:latin typeface="Times New Roman" panose="02020603050405020304" pitchFamily="18" charset="0"/>
              </a:rPr>
              <a:t>Cùng với quá trình phát triển kinh tế, tình trạng ô nhiễm môi trường và sự cố môi trường ngày càng gia tăng, ảnh hưởng nghiêm trọng đến sự phát triển kinh tế nước ta trong trung và dài hạn</a:t>
            </a:r>
            <a:r>
              <a:rPr dirty="0">
                <a:latin typeface="Times New Roman" panose="02020603050405020304" pitchFamily="18" charset="0"/>
              </a:rPr>
              <a:t>.</a:t>
            </a:r>
            <a:r>
              <a:rPr lang="vi-VN" altLang="x-none" dirty="0">
                <a:latin typeface="Times New Roman" panose="02020603050405020304" pitchFamily="18" charset="0"/>
              </a:rPr>
              <a:t> </a:t>
            </a:r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27654" name="AutoShape 8" descr="Hậu Quả Của ô Nhiễm Môi Trường ở Thời điểm Hiện Nay"/>
          <p:cNvSpPr>
            <a:spLocks noChangeAspect="1"/>
          </p:cNvSpPr>
          <p:nvPr/>
        </p:nvSpPr>
        <p:spPr>
          <a:xfrm>
            <a:off x="14922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27655" name="AutoShape 10" descr="Hậu Quả Của ô Nhiễm Môi Trường ở Thời điểm Hiện Nay"/>
          <p:cNvSpPr>
            <a:spLocks noChangeAspect="1"/>
          </p:cNvSpPr>
          <p:nvPr/>
        </p:nvSpPr>
        <p:spPr>
          <a:xfrm>
            <a:off x="14922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27656" name="AutoShape 12" descr="Nguồn nước bị ô nhiễm nặng đang làm giảm tới 1/3 tốc độ tăng trưởng kinh tế  ở một số quốc gia trên thế giới - Cục Quản lý tài nguyên nước"/>
          <p:cNvSpPr>
            <a:spLocks noChangeAspect="1"/>
          </p:cNvSpPr>
          <p:nvPr/>
        </p:nvSpPr>
        <p:spPr>
          <a:xfrm>
            <a:off x="14922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dirty="0">
              <a:latin typeface="Times New Roman" panose="02020603050405020304" pitchFamily="18" charset="0"/>
            </a:endParaRPr>
          </a:p>
        </p:txBody>
      </p:sp>
      <p:pic>
        <p:nvPicPr>
          <p:cNvPr id="107534" name="Picture 14" descr="Hậu Quả Của ô Nhiễm Môi Trường ở Thời điểm Hiện Na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3" y="2238375"/>
            <a:ext cx="3944937" cy="2905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Cloud Callout 3"/>
          <p:cNvSpPr/>
          <p:nvPr/>
        </p:nvSpPr>
        <p:spPr>
          <a:xfrm>
            <a:off x="0" y="0"/>
            <a:ext cx="4286250" cy="2209800"/>
          </a:xfrm>
          <a:prstGeom prst="cloudCallou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 nghiệp hóa, </a:t>
            </a:r>
            <a:endParaRPr lang="nl-NL" altLang="x-none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buNone/>
            </a:pPr>
            <a:r>
              <a:rPr lang="nl-NL" altLang="x-none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 đại hóa?</a:t>
            </a:r>
            <a:endParaRPr lang="nl-NL" altLang="x-none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endParaRPr sz="2800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551488" y="0"/>
            <a:ext cx="3521075" cy="1785938"/>
          </a:xfrm>
          <a:prstGeom prst="cloudCallout">
            <a:avLst/>
          </a:prstGeom>
          <a:solidFill>
            <a:srgbClr val="008000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1" vert="horz" wrap="square" lIns="91425" tIns="91425" rIns="91425" bIns="91425" numCol="1" anchor="ctr" anchorCtr="0" compatLnSpc="1">
            <a:noAutofit/>
          </a:bodyPr>
          <a:p>
            <a:pPr>
              <a:spcBef>
                <a:spcPct val="0"/>
              </a:spcBef>
              <a:spcAft>
                <a:spcPct val="0"/>
              </a:spcAft>
              <a:buNone/>
            </a:pPr>
            <a:r>
              <a:rPr lang="nl-NL" altLang="x-none" sz="2800" b="1" dirty="0">
                <a:solidFill>
                  <a:srgbClr val="FFFFFF"/>
                </a:solidFill>
                <a:latin typeface="+mj-lt"/>
                <a:ea typeface="+mj-ea"/>
                <a:cs typeface="Arial" panose="020B0604020202020204" pitchFamily="34" charset="0"/>
              </a:rPr>
              <a:t>Kinh tế tri thức ?</a:t>
            </a:r>
            <a:br>
              <a:rPr lang="nl-NL" altLang="x-none" sz="2800" b="1" dirty="0">
                <a:solidFill>
                  <a:srgbClr val="FFFFFF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endParaRPr sz="2800" dirty="0">
              <a:solidFill>
                <a:srgbClr val="FFFFFF"/>
              </a:solidFill>
              <a:latin typeface="+mj-lt"/>
              <a:ea typeface="Arial" panose="020B0604020202020204" pitchFamily="34" charset="0"/>
              <a:cs typeface="+mj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2970213" y="1857375"/>
            <a:ext cx="3459163" cy="1785938"/>
          </a:xfrm>
          <a:prstGeom prst="cloudCallout">
            <a:avLst/>
          </a:prstGeom>
          <a:solidFill>
            <a:srgbClr val="008000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1" vert="horz" wrap="square" lIns="91425" tIns="91425" rIns="91425" bIns="91425" numCol="1" anchor="ctr" anchorCtr="0" compatLnSpc="1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</a:pPr>
            <a:endParaRPr lang="nl-NL" altLang="x-none" sz="2800" b="1" dirty="0">
              <a:solidFill>
                <a:srgbClr val="FFFFFF"/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168275" indent="0" algn="ctr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r>
              <a:rPr lang="nl-NL" altLang="x-none" sz="2800" b="1" dirty="0">
                <a:solidFill>
                  <a:srgbClr val="FFFFFF"/>
                </a:solidFill>
                <a:latin typeface="+mn-lt"/>
                <a:ea typeface="+mn-ea"/>
                <a:cs typeface="Arial" panose="020B0604020202020204" pitchFamily="34" charset="0"/>
              </a:rPr>
              <a:t>Bảo vệ môi trường?</a:t>
            </a:r>
            <a:endParaRPr lang="nl-NL" altLang="x-none" sz="2800" b="1" dirty="0">
              <a:solidFill>
                <a:srgbClr val="FFFFFF"/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</a:pPr>
            <a:endParaRPr sz="2800" dirty="0">
              <a:solidFill>
                <a:srgbClr val="FFFFFF"/>
              </a:solidFill>
              <a:latin typeface="+mn-lt"/>
              <a:ea typeface="Arial" panose="020B0604020202020204" pitchFamily="34" charset="0"/>
              <a:cs typeface="+mn-cs"/>
            </a:endParaRPr>
          </a:p>
        </p:txBody>
      </p:sp>
      <p:sp>
        <p:nvSpPr>
          <p:cNvPr id="28677" name="Cross 6"/>
          <p:cNvSpPr/>
          <p:nvPr/>
        </p:nvSpPr>
        <p:spPr>
          <a:xfrm>
            <a:off x="4429125" y="785813"/>
            <a:ext cx="857250" cy="785812"/>
          </a:xfrm>
          <a:prstGeom prst="plus">
            <a:avLst>
              <a:gd name="adj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pPr eaLnBrk="1" hangingPunct="1"/>
            <a:endParaRPr b="1" dirty="0">
              <a:latin typeface="Arial" panose="020B0604020202020204" pitchFamily="34" charset="0"/>
            </a:endParaRPr>
          </a:p>
        </p:txBody>
      </p:sp>
      <p:sp>
        <p:nvSpPr>
          <p:cNvPr id="8" name="Equal 7"/>
          <p:cNvSpPr/>
          <p:nvPr/>
        </p:nvSpPr>
        <p:spPr bwMode="auto">
          <a:xfrm>
            <a:off x="4071938" y="4143375"/>
            <a:ext cx="1214438" cy="428625"/>
          </a:xfrm>
          <a:prstGeom prst="mathEqua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8679" name="TextBox 8"/>
          <p:cNvSpPr txBox="1"/>
          <p:nvPr/>
        </p:nvSpPr>
        <p:spPr>
          <a:xfrm>
            <a:off x="5286375" y="4110038"/>
            <a:ext cx="4143375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latin typeface="Times New Roman" panose="02020603050405020304" pitchFamily="18" charset="0"/>
              </a:rPr>
              <a:t>Phát triển nhanh và bền vững</a:t>
            </a:r>
            <a:endParaRPr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3"/>
          <p:cNvSpPr/>
          <p:nvPr/>
        </p:nvSpPr>
        <p:spPr>
          <a:xfrm>
            <a:off x="1000125" y="517525"/>
            <a:ext cx="74295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vi-VN" altLang="x-none" sz="24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Coi trọng phát triển các ng</a:t>
            </a:r>
            <a:r>
              <a:rPr lang="vi-VN" altLang="x-none" sz="2400" dirty="0"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4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nh </a:t>
            </a:r>
            <a:r>
              <a:rPr lang="vi-VN" altLang="x-none" sz="24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công nghiệp nặng, công nghiệp chế tạo</a:t>
            </a:r>
            <a:r>
              <a:rPr lang="vi-VN" altLang="x-none" sz="24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 có tính nền tảng v</a:t>
            </a:r>
            <a:r>
              <a:rPr lang="vi-VN" altLang="x-none" sz="2400" dirty="0"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4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 các ng</a:t>
            </a:r>
            <a:r>
              <a:rPr lang="vi-VN" altLang="x-none" sz="2400" dirty="0"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4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nh công nghiệp có lợi thế</a:t>
            </a:r>
            <a:endParaRPr sz="2400" dirty="0">
              <a:latin typeface="Lucida Sans Unicode" panose="020B0602030504020204" pitchFamily="34" charset="0"/>
            </a:endParaRPr>
          </a:p>
        </p:txBody>
      </p:sp>
      <p:pic>
        <p:nvPicPr>
          <p:cNvPr id="29699" name="Picture 2" descr="Công nghiệp nặng (Heavy industry) là gì? Các ngành công nghiệp nặ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6063" y="1766888"/>
            <a:ext cx="3179762" cy="2713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0" name="Picture 4" descr="Ngành công nghiệp cơ khí Việt Nam trong cuộc Cách mạng Công nghiệp 4.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0613" y="1766888"/>
            <a:ext cx="3575050" cy="27130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3"/>
          <p:cNvSpPr/>
          <p:nvPr/>
        </p:nvSpPr>
        <p:spPr>
          <a:xfrm>
            <a:off x="1000125" y="442913"/>
            <a:ext cx="7500938" cy="1108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ctr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sz="22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P</a:t>
            </a:r>
            <a:r>
              <a:rPr lang="vi-VN" altLang="x-none" sz="22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hát triển </a:t>
            </a:r>
            <a:r>
              <a:rPr lang="vi-VN" altLang="x-none" sz="22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nông, lâm, ngư nghiệp </a:t>
            </a:r>
            <a:r>
              <a:rPr lang="vi-VN" altLang="x-none" sz="22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ng</a:t>
            </a:r>
            <a:r>
              <a:rPr lang="vi-VN" altLang="x-none" sz="2200" dirty="0"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2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y c</a:t>
            </a:r>
            <a:r>
              <a:rPr lang="vi-VN" altLang="x-none" sz="2200" dirty="0"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2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ng đạt trình độ công nghệ cao, chất lượng cao </a:t>
            </a:r>
            <a:r>
              <a:rPr lang="vi-VN" altLang="x-none" sz="2200" b="1" u="sng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gắn với </a:t>
            </a:r>
            <a:r>
              <a:rPr lang="vi-VN" altLang="x-none" sz="22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công nghiệp chế biến v</a:t>
            </a:r>
            <a:r>
              <a:rPr lang="vi-VN" altLang="x-none" sz="2200" b="1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2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xây dựng nông thôn mới. </a:t>
            </a:r>
            <a:endParaRPr sz="2200" b="1" dirty="0">
              <a:solidFill>
                <a:srgbClr val="FF0000"/>
              </a:solidFill>
              <a:latin typeface="Lucida Sans Unicode" panose="020B0602030504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30723" name="Picture 2" descr="BẢN TIN THỊ TRƯỜNG NÔNG LÂM THỦY SẢ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9025" y="1635125"/>
            <a:ext cx="2260600" cy="284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4" name="Picture 4" descr="Chỉ thị một số nhiệm vụ, giải pháp phát triển công nghiệp chế biến nông lâm  thủy sả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1063" y="1624013"/>
            <a:ext cx="2465387" cy="284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5" name="Picture 8" descr="Tháo gỡ điểm nghẽn để xây dựng nông thôn mới bền vữ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9475" y="1635125"/>
            <a:ext cx="2578100" cy="284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3"/>
          <p:cNvSpPr/>
          <p:nvPr/>
        </p:nvSpPr>
        <p:spPr>
          <a:xfrm>
            <a:off x="1677988" y="384175"/>
            <a:ext cx="648017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>
              <a:buFont typeface="Wingdings" panose="05000000000000000000" pitchFamily="2" charset="2"/>
              <a:buChar char="ü"/>
            </a:pPr>
            <a:r>
              <a:rPr lang="vi-VN" altLang="x-none" sz="20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Bảo đảm </a:t>
            </a:r>
            <a:r>
              <a:rPr lang="vi-VN" altLang="x-none" sz="2000" b="1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phát triển h</a:t>
            </a:r>
            <a:r>
              <a:rPr lang="vi-VN" altLang="x-none" sz="2000" b="1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b="1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i ho</a:t>
            </a:r>
            <a:r>
              <a:rPr lang="vi-VN" altLang="x-none" sz="2000" b="1" dirty="0">
                <a:solidFill>
                  <a:srgbClr val="660066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b="1" dirty="0">
                <a:solidFill>
                  <a:srgbClr val="660066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vi-VN" altLang="x-none" sz="20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giữa 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các vùng, miền</a:t>
            </a:r>
            <a:endParaRPr sz="2000" b="1" dirty="0">
              <a:solidFill>
                <a:srgbClr val="FF0000"/>
              </a:solidFill>
              <a:latin typeface="Lucida Sans Unicode" panose="020B0602030504020204" pitchFamily="34" charset="0"/>
            </a:endParaRPr>
          </a:p>
        </p:txBody>
      </p:sp>
      <p:pic>
        <p:nvPicPr>
          <p:cNvPr id="31747" name="Picture 2" descr="Trung du và miền núi phía Bắc – Wikipedia tiếng Việ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0500" y="944563"/>
            <a:ext cx="2927350" cy="3751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8" name="Picture 4" descr="Phương ngữ tiếng Việt – Wikipedia tiếng Việ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4725" y="944563"/>
            <a:ext cx="3290888" cy="3751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Picture 2" descr="Quản lý phát triển xã hội vùng dân tộc và dân tộc thiểu số ở nước t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97000" y="1192213"/>
            <a:ext cx="3332163" cy="3409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Rectangle 3"/>
          <p:cNvSpPr/>
          <p:nvPr/>
        </p:nvSpPr>
        <p:spPr>
          <a:xfrm>
            <a:off x="1214438" y="573088"/>
            <a:ext cx="74295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vi-VN" altLang="x-none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ạo điều kiện phát triển </a:t>
            </a:r>
            <a:r>
              <a:rPr lang="vi-VN" altLang="x-none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vùng có nhiều khó khăn</a:t>
            </a:r>
            <a:r>
              <a:rPr lang="vi-VN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dirty="0">
              <a:latin typeface="Times New Roman" panose="02020603050405020304" pitchFamily="18" charset="0"/>
            </a:endParaRPr>
          </a:p>
        </p:txBody>
      </p:sp>
      <p:pic>
        <p:nvPicPr>
          <p:cNvPr id="32772" name="Picture 4" descr="Ban hành chính sách hỗ trợ phát triển KTXH vùng dân tộc thiểu số, miền núi  - Đài PTTH Nghệ A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9163" y="1192213"/>
            <a:ext cx="3686175" cy="3409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Picture 2" descr="Xây dựng nền kinh tế độc lập, tự chủ và hội nhập quốc t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1450" y="1190625"/>
            <a:ext cx="3109913" cy="3338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Rectangle 3"/>
          <p:cNvSpPr/>
          <p:nvPr/>
        </p:nvSpPr>
        <p:spPr>
          <a:xfrm>
            <a:off x="1441450" y="536575"/>
            <a:ext cx="6342063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ctr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Xây dựng nền </a:t>
            </a:r>
            <a:r>
              <a:rPr lang="vi-VN" altLang="x-none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kinh tế độc lập, tự chủ</a:t>
            </a: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, đồng thời </a:t>
            </a:r>
            <a:r>
              <a:rPr lang="vi-VN" altLang="x-none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chủ động, tích cực hội nhập kinh tế quốc tế.</a:t>
            </a:r>
            <a:endParaRPr b="1" dirty="0">
              <a:solidFill>
                <a:srgbClr val="FF0000"/>
              </a:solidFill>
              <a:latin typeface="Lucida Sans Unicode" panose="020B0602030504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33796" name="Picture 4" descr="Thực hiện nhiệm vụ đối ngoại theo cương lĩnh của Đảng trong thời kỳ đổi mới  | Nghiên cứu | Tạp chí mặt trận Onl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7725" y="1182688"/>
            <a:ext cx="3667125" cy="3346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3"/>
          <p:cNvSpPr/>
          <p:nvPr/>
        </p:nvSpPr>
        <p:spPr>
          <a:xfrm>
            <a:off x="142875" y="71438"/>
            <a:ext cx="885825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vi-VN" altLang="x-none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 l</a:t>
            </a:r>
            <a:r>
              <a:rPr lang="vi-VN" altLang="x-none" sz="2400" b="1" u="sng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vi-VN" altLang="x-none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vi-VN" altLang="x-none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x-none" sz="24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 sách xã hội </a:t>
            </a:r>
            <a:r>
              <a:rPr lang="vi-VN" altLang="x-none" sz="24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 đắn</a:t>
            </a:r>
            <a:r>
              <a:rPr lang="vi-VN" altLang="x-none" sz="24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altLang="x-none" sz="24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bằng </a:t>
            </a:r>
            <a:r>
              <a:rPr lang="vi-VN" altLang="x-none" sz="24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vì con người</a:t>
            </a:r>
            <a:r>
              <a:rPr sz="24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</a:t>
            </a:r>
            <a:r>
              <a:rPr sz="24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sz="24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 </a:t>
            </a:r>
            <a:r>
              <a:rPr sz="24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 mẽ </a:t>
            </a:r>
            <a:r>
              <a:rPr lang="vi-VN" altLang="x-none" sz="2400" dirty="0">
                <a:latin typeface="Times New Roman" panose="02020603050405020304" pitchFamily="18" charset="0"/>
              </a:rPr>
              <a:t>phát huy mọi năng lực sáng tạo của nhân dân trong sự nghiệp xây dựng và bảo vệ Tổ quốc</a:t>
            </a:r>
            <a:r>
              <a:rPr lang="vi-VN" altLang="x-none" sz="24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2400" dirty="0">
              <a:solidFill>
                <a:srgbClr val="6633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4819" name="AutoShape 6" descr="Thành tựu 30 năm đổi mới: Cơ bản bảo đảm an sinh xã hội | Tạp chí Tuyên giáo"/>
          <p:cNvSpPr>
            <a:spLocks noChangeAspect="1"/>
          </p:cNvSpPr>
          <p:nvPr/>
        </p:nvSpPr>
        <p:spPr>
          <a:xfrm>
            <a:off x="14922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34820" name="AutoShape 8" descr="Thành tựu 30 năm đổi mới: Cơ bản bảo đảm an sinh xã hội | Tạp chí Tuyên giáo"/>
          <p:cNvSpPr>
            <a:spLocks noChangeAspect="1"/>
          </p:cNvSpPr>
          <p:nvPr/>
        </p:nvSpPr>
        <p:spPr>
          <a:xfrm>
            <a:off x="14922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dirty="0">
              <a:latin typeface="Times New Roman" panose="02020603050405020304" pitchFamily="18" charset="0"/>
            </a:endParaRPr>
          </a:p>
        </p:txBody>
      </p:sp>
      <p:pic>
        <p:nvPicPr>
          <p:cNvPr id="34821" name="Picture 10" descr="Nâng cao chất lượng hoạch định và thực thi chính sách công ở Việt Nam hiện  nay - Vấn đề và giải phá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500188"/>
            <a:ext cx="4833938" cy="3214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2" name="Picture 12" descr="Đổi mới chính sách tiền lương tạo động lực làm việc cho người lao động: Mộ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7438" y="1571625"/>
            <a:ext cx="4246562" cy="2686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3" name="Rectangle 8"/>
          <p:cNvSpPr/>
          <p:nvPr/>
        </p:nvSpPr>
        <p:spPr>
          <a:xfrm>
            <a:off x="5143500" y="3729038"/>
            <a:ext cx="385762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br>
              <a:rPr lang="vi-VN" altLang="x-none" i="1" dirty="0">
                <a:latin typeface="Times New Roman" panose="02020603050405020304" pitchFamily="18" charset="0"/>
                <a:hlinkClick r:id="rId3"/>
              </a:rPr>
            </a:br>
            <a:endParaRPr lang="vi-VN" altLang="x-none" i="1" dirty="0">
              <a:latin typeface="Times New Roman" panose="02020603050405020304" pitchFamily="18" charset="0"/>
              <a:hlinkClick r:id="rId3"/>
            </a:endParaRPr>
          </a:p>
          <a:p>
            <a:r>
              <a:rPr lang="vi-VN" altLang="x-none" i="1" u="sng" dirty="0">
                <a:latin typeface="Times New Roman" panose="02020603050405020304" pitchFamily="18" charset="0"/>
                <a:hlinkClick r:id="rId4" tooltip="Đổi mới chính sách tiền lương tạo động lực làm việc cho người lao động: Một"/>
              </a:rPr>
              <a:t>Đổi mới chính sách tiền lương tạo động lực làm việc cho người lao</a:t>
            </a:r>
            <a:r>
              <a:rPr i="1" u="sng" dirty="0">
                <a:latin typeface="Times New Roman" panose="02020603050405020304" pitchFamily="18" charset="0"/>
              </a:rPr>
              <a:t> động</a:t>
            </a:r>
            <a:endParaRPr lang="vi-VN" altLang="x-none" i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4"/>
          <p:cNvSpPr/>
          <p:nvPr/>
        </p:nvSpPr>
        <p:spPr>
          <a:xfrm>
            <a:off x="857250" y="642938"/>
            <a:ext cx="7858125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vi-VN" altLang="x-none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Bảo đảm công bằng, bình đẳng về quyền lợi v</a:t>
            </a:r>
            <a:r>
              <a:rPr lang="vi-VN" altLang="x-none" dirty="0">
                <a:solidFill>
                  <a:srgbClr val="0066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solidFill>
                  <a:srgbClr val="0066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nghĩa vụ công dân</a:t>
            </a:r>
            <a:endParaRPr dirty="0">
              <a:solidFill>
                <a:srgbClr val="006600"/>
              </a:solidFill>
              <a:latin typeface="Lucida Sans Unicode" panose="020B0602030504020204" pitchFamily="34" charset="0"/>
            </a:endParaRPr>
          </a:p>
        </p:txBody>
      </p:sp>
      <p:pic>
        <p:nvPicPr>
          <p:cNvPr id="35843" name="Picture 2" descr="Quyền con người, quyền và nghĩa vụ công dâ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9675" y="1500188"/>
            <a:ext cx="6372225" cy="3286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Rectangle 3"/>
          <p:cNvSpPr/>
          <p:nvPr/>
        </p:nvSpPr>
        <p:spPr>
          <a:xfrm>
            <a:off x="1392238" y="481013"/>
            <a:ext cx="6302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vi-VN" altLang="x-none" sz="2000" b="1" u="sng" dirty="0">
                <a:solidFill>
                  <a:srgbClr val="C0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Bốn l</a:t>
            </a:r>
            <a:r>
              <a:rPr lang="vi-VN" altLang="x-none" sz="2000" b="1" u="sng" dirty="0">
                <a:solidFill>
                  <a:srgbClr val="C0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, tạo </a:t>
            </a:r>
            <a:r>
              <a:rPr lang="vi-VN" altLang="x-none" sz="2000" u="sng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môi trường v</a:t>
            </a:r>
            <a:r>
              <a:rPr lang="vi-VN" altLang="x-none" sz="2000" u="sng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u="sng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điều kiện</a:t>
            </a:r>
            <a:r>
              <a:rPr lang="vi-VN" altLang="x-none" sz="20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 để mọi người lao động có 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việc l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m v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thu nhập </a:t>
            </a:r>
            <a:r>
              <a:rPr lang="vi-VN" altLang="x-none" sz="20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tốt hơn</a:t>
            </a:r>
            <a:endParaRPr sz="2000" dirty="0">
              <a:latin typeface="Lucida Sans Unicode" panose="020B0602030504020204" pitchFamily="34" charset="0"/>
            </a:endParaRPr>
          </a:p>
        </p:txBody>
      </p:sp>
      <p:pic>
        <p:nvPicPr>
          <p:cNvPr id="36867" name="Picture 2" descr="5 lý do cần cải tiến chính sách tiền lương - đãi ngộ | Phần Mềm Quản Lý  Nhân Sự Doanh Nghiệp Hiệu Quả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5125" y="2058988"/>
            <a:ext cx="6635750" cy="2543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8" name="Rectangle 4"/>
          <p:cNvSpPr/>
          <p:nvPr/>
        </p:nvSpPr>
        <p:spPr>
          <a:xfrm>
            <a:off x="1520825" y="1282700"/>
            <a:ext cx="650557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Có chính sách </a:t>
            </a:r>
            <a:r>
              <a:rPr lang="vi-VN" altLang="x-none" b="1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tiền lương </a:t>
            </a: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v</a:t>
            </a:r>
            <a:r>
              <a:rPr lang="vi-VN" altLang="x-none" dirty="0"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vi-VN" altLang="x-none" b="1" dirty="0">
                <a:solidFill>
                  <a:srgbClr val="000099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chế độ đãi ngộ </a:t>
            </a:r>
            <a:r>
              <a:rPr lang="vi-VN" altLang="x-none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tạo động lực để phát triển</a:t>
            </a:r>
            <a:endParaRPr dirty="0">
              <a:latin typeface="Lucida Sans Unicode" panose="020B0602030504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4"/>
          <p:cNvSpPr/>
          <p:nvPr/>
        </p:nvSpPr>
        <p:spPr>
          <a:xfrm>
            <a:off x="1474788" y="492125"/>
            <a:ext cx="6488112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vi-VN" altLang="x-none" sz="20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Khuyến khích 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l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m gi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u hợp pháp </a:t>
            </a:r>
            <a:r>
              <a:rPr lang="vi-VN" altLang="x-none" sz="20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đi đôi với 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xoá nghèo bền vững;</a:t>
            </a:r>
            <a:endParaRPr sz="2000" b="1" dirty="0">
              <a:solidFill>
                <a:srgbClr val="FF0000"/>
              </a:solidFill>
              <a:latin typeface="Lucida Sans Unicode" panose="020B0602030504020204" pitchFamily="34" charset="0"/>
            </a:endParaRPr>
          </a:p>
        </p:txBody>
      </p:sp>
      <p:pic>
        <p:nvPicPr>
          <p:cNvPr id="37891" name="Picture 2" descr="Giảm nghèo bền vững để bảo đảm định hướng xã hội chủ nghĩ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4788" y="1341438"/>
            <a:ext cx="6805612" cy="3286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Rectangle 3"/>
          <p:cNvSpPr/>
          <p:nvPr/>
        </p:nvSpPr>
        <p:spPr>
          <a:xfrm>
            <a:off x="2309813" y="425450"/>
            <a:ext cx="4849812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285750" indent="-285750">
              <a:buFont typeface="Wingdings" panose="05000000000000000000" pitchFamily="2" charset="2"/>
              <a:buChar char="Ø"/>
            </a:pPr>
            <a:r>
              <a:rPr lang="vi-VN" altLang="x-none" sz="20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Ho</a:t>
            </a:r>
            <a:r>
              <a:rPr lang="vi-VN" altLang="x-none" sz="2000" dirty="0">
                <a:latin typeface="Lucida Sans Unicode" panose="020B0602030504020204" pitchFamily="34" charset="0"/>
                <a:ea typeface="Times New Roman" panose="02020603050405020304" pitchFamily="18" charset="0"/>
              </a:rPr>
              <a:t>à</a:t>
            </a:r>
            <a:r>
              <a:rPr lang="vi-VN" altLang="x-none" sz="2000" dirty="0">
                <a:latin typeface="Lucida Sans Unicode" panose="020B0602030504020204" pitchFamily="34" charset="0"/>
                <a:cs typeface="Times New Roman" panose="02020603050405020304" pitchFamily="18" charset="0"/>
              </a:rPr>
              <a:t>n thiện hệ thống </a:t>
            </a:r>
            <a:r>
              <a:rPr lang="vi-VN" altLang="x-none" sz="2000" b="1" dirty="0">
                <a:solidFill>
                  <a:srgbClr val="FF0000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an sinh xã hội</a:t>
            </a:r>
            <a:endParaRPr sz="2000" b="1" dirty="0">
              <a:solidFill>
                <a:srgbClr val="FF0000"/>
              </a:solidFill>
              <a:latin typeface="Lucida Sans Unicode" panose="020B0602030504020204" pitchFamily="34" charset="0"/>
            </a:endParaRPr>
          </a:p>
        </p:txBody>
      </p:sp>
      <p:pic>
        <p:nvPicPr>
          <p:cNvPr id="38915" name="Picture 4" descr="http://tuyengiao.vn/Uploads2012/nguyenminhhue/TH%C3%81NG%207/images784841_000001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4013" y="976313"/>
            <a:ext cx="6430962" cy="36369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9938" name="Group 21"/>
          <p:cNvGrpSpPr/>
          <p:nvPr/>
        </p:nvGrpSpPr>
        <p:grpSpPr>
          <a:xfrm>
            <a:off x="1296988" y="955675"/>
            <a:ext cx="6634162" cy="0"/>
            <a:chOff x="1296988" y="955675"/>
            <a:chExt cx="6634162" cy="0"/>
          </a:xfrm>
        </p:grpSpPr>
        <p:sp>
          <p:nvSpPr>
            <p:cNvPr id="39942" name="Line 7"/>
            <p:cNvSpPr/>
            <p:nvPr/>
          </p:nvSpPr>
          <p:spPr>
            <a:xfrm>
              <a:off x="240" y="576"/>
              <a:ext cx="2688" cy="0"/>
            </a:xfrm>
            <a:prstGeom prst="line">
              <a:avLst/>
            </a:prstGeom>
            <a:ln w="1270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9943" name="Line 8"/>
            <p:cNvSpPr/>
            <p:nvPr/>
          </p:nvSpPr>
          <p:spPr>
            <a:xfrm>
              <a:off x="240" y="576"/>
              <a:ext cx="4740" cy="0"/>
            </a:xfrm>
            <a:prstGeom prst="line">
              <a:avLst/>
            </a:prstGeom>
            <a:ln w="12700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9939" name="Rectangle 7"/>
          <p:cNvSpPr/>
          <p:nvPr/>
        </p:nvSpPr>
        <p:spPr>
          <a:xfrm>
            <a:off x="1296988" y="492125"/>
            <a:ext cx="6188710" cy="3346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indent="457200">
              <a:lnSpc>
                <a:spcPts val="1900"/>
              </a:lnSpc>
              <a:spcBef>
                <a:spcPts val="600"/>
              </a:spcBef>
              <a:spcAft>
                <a:spcPts val="600"/>
              </a:spcAft>
            </a:pPr>
            <a:r>
              <a:rPr lang="vi-VN" altLang="x-none" sz="2000" b="1" dirty="0">
                <a:solidFill>
                  <a:srgbClr val="3333FF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2. Chủ trương phát triển văn hóa, con người</a:t>
            </a:r>
            <a:endParaRPr sz="2000" dirty="0">
              <a:solidFill>
                <a:srgbClr val="3333FF"/>
              </a:solidFill>
              <a:latin typeface="Lucida Sans Unicode" panose="020B0602030504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9940" name="Rectangle 8"/>
          <p:cNvSpPr/>
          <p:nvPr/>
        </p:nvSpPr>
        <p:spPr>
          <a:xfrm>
            <a:off x="1760538" y="1044575"/>
            <a:ext cx="5316537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indent="457200" algn="just">
              <a:lnSpc>
                <a:spcPts val="19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altLang="x-none" sz="2000" b="1" i="1" dirty="0">
                <a:solidFill>
                  <a:srgbClr val="006600"/>
                </a:solidFill>
                <a:latin typeface="Times New Roman" panose="02020603050405020304" pitchFamily="18" charset="0"/>
              </a:rPr>
              <a:t>a) Quan điểm phát triển văn hóa, con người</a:t>
            </a:r>
            <a:endParaRPr sz="2000" b="1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9941" name="Rectangle 9"/>
          <p:cNvSpPr/>
          <p:nvPr/>
        </p:nvSpPr>
        <p:spPr>
          <a:xfrm>
            <a:off x="1504950" y="1379538"/>
            <a:ext cx="6816725" cy="329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457200" algn="just"/>
            <a:r>
              <a:rPr lang="nl-NL" altLang="x-none" sz="1600" b="1" i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l</a:t>
            </a:r>
            <a:r>
              <a:rPr lang="nl-NL" altLang="x-none" sz="1600" b="1" i="1" u="sng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văn hóa l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nền tảng tinh thần của xã hội, l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mục tiêu, động lực phát triển bền vững đất nước.</a:t>
            </a:r>
            <a:endParaRPr lang="nl-NL" altLang="x-none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nl-NL" altLang="x-none" sz="16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l</a:t>
            </a:r>
            <a:r>
              <a:rPr lang="nl-NL" altLang="x-none" sz="1600" b="1" i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xây dựng nền văn hóa Việt Nam tiên tiến, đậm đ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bản sắc dân tộc, thống nhất trong đa dạng của cộng đồng các dân tộc Việt Nam, với các đặc trưng dân tộc, nhân văn, dân chủ v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khoa học.</a:t>
            </a: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nl-NL" altLang="x-none" sz="16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 l</a:t>
            </a:r>
            <a:r>
              <a:rPr lang="nl-NL" altLang="x-none" sz="1600" b="1" i="1" u="sng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phát triển văn hóa vì sự ho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thiện nhân cách con người v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xây dựng con người để phát triển văn hóa. </a:t>
            </a:r>
            <a:endParaRPr lang="nl-NL" altLang="x-none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nl-NL" altLang="x-none" sz="1600" b="1" i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Bốn l</a:t>
            </a:r>
            <a:r>
              <a:rPr lang="nl-NL" altLang="x-none" sz="1600" b="1" i="1" u="sng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xây dựng đồng bộ môi trường văn hóa, trong đó chú trọng vai trò của gia đình, cộng đồng. Phát triển h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hòa giữa kinh tế v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văn hóa; cần chú ý đầy đủ đến yếu tố văn hóa v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người trong phát triển kinh tế.</a:t>
            </a: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/>
            <a:r>
              <a:rPr lang="nl-NL" altLang="x-none" sz="1600" b="1" i="1" u="sng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l</a:t>
            </a:r>
            <a:r>
              <a:rPr lang="nl-NL" altLang="x-none" sz="1600" b="1" i="1" u="sng" dirty="0">
                <a:solidFill>
                  <a:srgbClr val="66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xây dựng v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phát triển văn hóa l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sự nghiệp của to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dân do Đảng lãnh đạo, Nh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nước quản lý, nhân dân l</a:t>
            </a:r>
            <a:r>
              <a:rPr lang="nl-NL" altLang="x-none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chủ thể sáng tạo, đội ngũ trí thức giữ vai trò quan trọng.</a:t>
            </a:r>
            <a:endParaRPr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0" y="241300"/>
            <a:ext cx="9042400" cy="965200"/>
          </a:xfrm>
          <a:ln w="28575">
            <a:solidFill>
              <a:srgbClr val="FF0000">
                <a:alpha val="100000"/>
              </a:srgbClr>
            </a:solidFill>
            <a:miter/>
          </a:ln>
        </p:spPr>
        <p:txBody>
          <a:bodyPr vert="horz" wrap="square" lIns="91440" tIns="45720" rIns="91440" bIns="45720" anchor="t" anchorCtr="0"/>
          <a:p>
            <a:pPr marL="0" indent="0">
              <a:buNone/>
            </a:pPr>
            <a:r>
              <a:rPr lang="nl-NL" altLang="x-none" b="1" dirty="0"/>
              <a:t>	</a:t>
            </a:r>
            <a:r>
              <a:rPr lang="nl-NL" altLang="x-none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Chủ trương phát triển </a:t>
            </a:r>
            <a:r>
              <a:rPr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văn hóa, con người</a:t>
            </a:r>
            <a:endParaRPr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l-NL" altLang="x-none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Quan điểm phát triển văn hóa, con người</a:t>
            </a:r>
            <a:endParaRPr dirty="0"/>
          </a:p>
        </p:txBody>
      </p:sp>
      <p:sp>
        <p:nvSpPr>
          <p:cNvPr id="40963" name="Rectangle 5"/>
          <p:cNvSpPr/>
          <p:nvPr/>
        </p:nvSpPr>
        <p:spPr>
          <a:xfrm>
            <a:off x="642938" y="2035175"/>
            <a:ext cx="4197350" cy="1607185"/>
          </a:xfrm>
          <a:prstGeom prst="rect">
            <a:avLst/>
          </a:prstGeom>
          <a:noFill/>
          <a:ln w="28575" cap="flat" cmpd="sng">
            <a:solidFill>
              <a:srgbClr val="92D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p>
            <a:pPr algn="just"/>
            <a:r>
              <a:rPr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Văn hóa l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nền tảng tinh thần của xã hội, l</a:t>
            </a:r>
            <a:r>
              <a:rPr lang="nl-NL" altLang="x-none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mục tiêu, động lực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phát triển bền vững đất nước. Văn hóa phải được đặt 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ngang h</a:t>
            </a:r>
            <a:r>
              <a:rPr lang="nl-NL" altLang="x-none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với kinh tế, chính trị, xã hội</a:t>
            </a:r>
            <a:endParaRPr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0964" name="Picture 2" descr="Kỳ II: Từ nền tảng truyền thống đến một nền công nghiệp văn hóa (Tiếp theo  và hết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86338" y="1560513"/>
            <a:ext cx="3978275" cy="33575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42875" y="1500188"/>
            <a:ext cx="22860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Vị trí, vai trò:</a:t>
            </a:r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Content Placeholder 2"/>
          <p:cNvSpPr>
            <a:spLocks noGrp="1"/>
          </p:cNvSpPr>
          <p:nvPr>
            <p:ph idx="1"/>
          </p:nvPr>
        </p:nvSpPr>
        <p:spPr>
          <a:xfrm>
            <a:off x="0" y="241300"/>
            <a:ext cx="9042400" cy="965200"/>
          </a:xfrm>
          <a:ln w="28575">
            <a:solidFill>
              <a:srgbClr val="FF0000">
                <a:alpha val="100000"/>
              </a:srgbClr>
            </a:solidFill>
            <a:miter/>
          </a:ln>
        </p:spPr>
        <p:txBody>
          <a:bodyPr vert="horz" wrap="square" lIns="91440" tIns="45720" rIns="91440" bIns="45720" anchor="t" anchorCtr="0"/>
          <a:p>
            <a:pPr marL="0" indent="0">
              <a:buNone/>
            </a:pPr>
            <a:r>
              <a:rPr lang="nl-NL" altLang="x-none" b="1" dirty="0"/>
              <a:t>	</a:t>
            </a:r>
            <a:r>
              <a:rPr lang="nl-NL" altLang="x-none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Chủ trương phát triển </a:t>
            </a:r>
            <a:r>
              <a:rPr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văn hóa, con người</a:t>
            </a:r>
            <a:endParaRPr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l-NL" altLang="x-none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Quan điểm phát triển văn hóa, con người</a:t>
            </a:r>
            <a:endParaRPr dirty="0"/>
          </a:p>
        </p:txBody>
      </p:sp>
      <p:sp>
        <p:nvSpPr>
          <p:cNvPr id="41987" name="Rectangle 5"/>
          <p:cNvSpPr/>
          <p:nvPr/>
        </p:nvSpPr>
        <p:spPr>
          <a:xfrm>
            <a:off x="284163" y="2286000"/>
            <a:ext cx="4556125" cy="1300163"/>
          </a:xfrm>
          <a:prstGeom prst="rect">
            <a:avLst/>
          </a:prstGeom>
          <a:noFill/>
          <a:ln w="28575" cap="flat" cmpd="sng">
            <a:solidFill>
              <a:srgbClr val="92D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p>
            <a:pPr algn="just"/>
            <a:r>
              <a:rPr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Xây dựng nền văn hóa Việt Nam 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tiên tiến, đậm đ</a:t>
            </a:r>
            <a:r>
              <a:rPr lang="nl-NL" altLang="x-none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bản sắc dân tộc,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thống nhất trong đa dạng của cộng đồng các dân tộc Việt Nam</a:t>
            </a:r>
            <a:endParaRPr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1988" name="Picture 2" descr="vanhoavietnam: Thông báo Chương trình Văn hóa 54 dân tộc Việt Na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40288" y="1335088"/>
            <a:ext cx="4202112" cy="3529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42875" y="1643063"/>
            <a:ext cx="31432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Tính chất, đặc điểm: </a:t>
            </a:r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Content Placeholder 2"/>
          <p:cNvSpPr>
            <a:spLocks noGrp="1"/>
          </p:cNvSpPr>
          <p:nvPr>
            <p:ph idx="1"/>
          </p:nvPr>
        </p:nvSpPr>
        <p:spPr>
          <a:xfrm>
            <a:off x="0" y="241300"/>
            <a:ext cx="9042400" cy="965200"/>
          </a:xfrm>
          <a:ln w="28575">
            <a:solidFill>
              <a:srgbClr val="FF0000">
                <a:alpha val="100000"/>
              </a:srgbClr>
            </a:solidFill>
            <a:miter/>
          </a:ln>
        </p:spPr>
        <p:txBody>
          <a:bodyPr vert="horz" wrap="square" lIns="91440" tIns="45720" rIns="91440" bIns="45720" anchor="t" anchorCtr="0"/>
          <a:p>
            <a:pPr marL="0" indent="0">
              <a:buNone/>
            </a:pPr>
            <a:r>
              <a:rPr lang="nl-NL" altLang="x-none" b="1" dirty="0"/>
              <a:t>	</a:t>
            </a:r>
            <a:r>
              <a:rPr lang="nl-NL" altLang="x-none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Chủ trương phát triển </a:t>
            </a:r>
            <a:r>
              <a:rPr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văn hóa, con người</a:t>
            </a:r>
            <a:endParaRPr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l-NL" altLang="x-none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Quan điểm phát triển văn hóa, con người</a:t>
            </a:r>
            <a:endParaRPr dirty="0"/>
          </a:p>
        </p:txBody>
      </p:sp>
      <p:sp>
        <p:nvSpPr>
          <p:cNvPr id="43011" name="Rectangle 5"/>
          <p:cNvSpPr/>
          <p:nvPr/>
        </p:nvSpPr>
        <p:spPr>
          <a:xfrm>
            <a:off x="4546600" y="2151063"/>
            <a:ext cx="4554538" cy="992187"/>
          </a:xfrm>
          <a:prstGeom prst="rect">
            <a:avLst/>
          </a:prstGeom>
          <a:noFill/>
          <a:ln w="28575" cap="flat" cmpd="sng">
            <a:solidFill>
              <a:srgbClr val="92D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p>
            <a:pPr algn="just"/>
            <a:r>
              <a:rPr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Phát triển văn hóa 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vì sự ho</a:t>
            </a:r>
            <a:r>
              <a:rPr lang="nl-NL" altLang="x-none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thiện nhân cách con người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xây dựng con người để phát triển văn hóa</a:t>
            </a:r>
            <a:endParaRPr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3012" name="Picture 4" descr="Kết quả hình ảnh cho tự hào dân tộc&quot;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950" y="1417638"/>
            <a:ext cx="4213225" cy="3509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429125" y="1428750"/>
            <a:ext cx="4786313" cy="430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200" dirty="0">
                <a:solidFill>
                  <a:srgbClr val="FF0000"/>
                </a:solidFill>
                <a:latin typeface="Times New Roman" panose="02020603050405020304" pitchFamily="18" charset="0"/>
              </a:rPr>
              <a:t>Mối quan hệ giữa văn hóa và con người</a:t>
            </a:r>
            <a:endParaRPr sz="2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Content Placeholder 2"/>
          <p:cNvSpPr>
            <a:spLocks noGrp="1"/>
          </p:cNvSpPr>
          <p:nvPr>
            <p:ph idx="1"/>
          </p:nvPr>
        </p:nvSpPr>
        <p:spPr>
          <a:xfrm>
            <a:off x="0" y="241300"/>
            <a:ext cx="9042400" cy="965200"/>
          </a:xfrm>
          <a:ln w="28575">
            <a:solidFill>
              <a:srgbClr val="FF0000">
                <a:alpha val="100000"/>
              </a:srgbClr>
            </a:solidFill>
            <a:miter/>
          </a:ln>
        </p:spPr>
        <p:txBody>
          <a:bodyPr vert="horz" wrap="square" lIns="91440" tIns="45720" rIns="91440" bIns="45720" anchor="t" anchorCtr="0"/>
          <a:p>
            <a:pPr marL="0" indent="0">
              <a:buNone/>
            </a:pPr>
            <a:r>
              <a:rPr lang="nl-NL" altLang="x-none" b="1" dirty="0"/>
              <a:t>	</a:t>
            </a:r>
            <a:r>
              <a:rPr lang="nl-NL" altLang="x-none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Chủ trương phát triển </a:t>
            </a:r>
            <a:r>
              <a:rPr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văn hóa, con người</a:t>
            </a:r>
            <a:endParaRPr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l-NL" altLang="x-none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Quan điểm phát triển văn hóa, con người</a:t>
            </a:r>
            <a:endParaRPr dirty="0"/>
          </a:p>
        </p:txBody>
      </p:sp>
      <p:sp>
        <p:nvSpPr>
          <p:cNvPr id="44035" name="Rectangle 5"/>
          <p:cNvSpPr/>
          <p:nvPr/>
        </p:nvSpPr>
        <p:spPr>
          <a:xfrm>
            <a:off x="4143375" y="1887538"/>
            <a:ext cx="4556125" cy="683895"/>
          </a:xfrm>
          <a:prstGeom prst="rect">
            <a:avLst/>
          </a:prstGeom>
          <a:noFill/>
          <a:ln w="28575" cap="flat" cmpd="sng">
            <a:solidFill>
              <a:srgbClr val="92D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p>
            <a:pPr algn="just"/>
            <a:r>
              <a:rPr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Xây dựng 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môi trường văn hóa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trong đó chú trọng vai trò của gia đình</a:t>
            </a:r>
            <a:endParaRPr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4036" name="Picture 8" descr="HỘI NGHỊ TRIỂN KHAI BỘ TIÊU CHÍ ỨNG XỬ TRONG GIA ĐÌNH - Tin tức sự ..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00" y="1638300"/>
            <a:ext cx="3944938" cy="3084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7" name="Picture 2" descr="Trọn bộ quy tắc ứng xử lần đầu có trong trường họ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3" y="2714625"/>
            <a:ext cx="3571875" cy="2330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7000875" y="1357313"/>
            <a:ext cx="178593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Môi trường:</a:t>
            </a:r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Content Placeholder 2"/>
          <p:cNvSpPr>
            <a:spLocks noGrp="1"/>
          </p:cNvSpPr>
          <p:nvPr>
            <p:ph idx="1"/>
          </p:nvPr>
        </p:nvSpPr>
        <p:spPr>
          <a:xfrm>
            <a:off x="0" y="241300"/>
            <a:ext cx="9042400" cy="965200"/>
          </a:xfrm>
          <a:ln w="28575">
            <a:solidFill>
              <a:srgbClr val="FF0000">
                <a:alpha val="100000"/>
              </a:srgbClr>
            </a:solidFill>
            <a:miter/>
          </a:ln>
        </p:spPr>
        <p:txBody>
          <a:bodyPr vert="horz" wrap="square" lIns="91440" tIns="45720" rIns="91440" bIns="45720" anchor="t" anchorCtr="0"/>
          <a:p>
            <a:pPr marL="0" indent="0">
              <a:buNone/>
            </a:pPr>
            <a:r>
              <a:rPr lang="nl-NL" altLang="x-none" b="1" dirty="0"/>
              <a:t>	</a:t>
            </a:r>
            <a:r>
              <a:rPr lang="nl-NL" altLang="x-none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Chủ trương phát triển </a:t>
            </a:r>
            <a:r>
              <a:rPr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văn hóa, con người</a:t>
            </a:r>
            <a:endParaRPr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l-NL" altLang="x-none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Quan điểm phát triển văn hóa, con người</a:t>
            </a:r>
            <a:endParaRPr dirty="0"/>
          </a:p>
        </p:txBody>
      </p:sp>
      <p:sp>
        <p:nvSpPr>
          <p:cNvPr id="45059" name="Rectangle 5"/>
          <p:cNvSpPr/>
          <p:nvPr/>
        </p:nvSpPr>
        <p:spPr>
          <a:xfrm>
            <a:off x="4546600" y="2249488"/>
            <a:ext cx="4554538" cy="1607185"/>
          </a:xfrm>
          <a:prstGeom prst="rect">
            <a:avLst/>
          </a:prstGeom>
          <a:noFill/>
          <a:ln w="28575" cap="flat" cmpd="sng">
            <a:solidFill>
              <a:srgbClr val="92D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p>
            <a:pPr algn="just"/>
            <a:r>
              <a:rPr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Xây dựng v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phát triển văn hóa l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sự nghiệp của to</a:t>
            </a:r>
            <a:r>
              <a:rPr lang="nl-NL" altLang="x-none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dân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Đảng lãnh đạo, Nh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nước quản lý, nhân dân l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chủ thể sáng tạo, đội ngũ trí thức giữ vai trò quan trọng</a:t>
            </a:r>
            <a:endParaRPr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5060" name="Picture 2" descr="Image result for Tiếp tục đổi mới phương thức lãnh đạo của Đảng và nâng cao hiệu lực, hiệu quả quản lý nhà nước đối với lĩnh vực văn hóa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3675" y="1322388"/>
            <a:ext cx="4195763" cy="3567112"/>
          </a:xfrm>
          <a:prstGeom prst="rect">
            <a:avLst/>
          </a:prstGeom>
          <a:noFill/>
          <a:ln w="571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" name="TextBox 4"/>
          <p:cNvSpPr txBox="1"/>
          <p:nvPr/>
        </p:nvSpPr>
        <p:spPr>
          <a:xfrm>
            <a:off x="6215063" y="1643063"/>
            <a:ext cx="292893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Lực lượng xây dựng:</a:t>
            </a:r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Rectangle 7"/>
          <p:cNvSpPr>
            <a:spLocks noGrp="1"/>
          </p:cNvSpPr>
          <p:nvPr>
            <p:ph type="title"/>
          </p:nvPr>
        </p:nvSpPr>
        <p:spPr>
          <a:xfrm>
            <a:off x="457200" y="71438"/>
            <a:ext cx="8229600" cy="336550"/>
          </a:xfrm>
          <a:ln/>
        </p:spPr>
        <p:txBody>
          <a:bodyPr vert="horz" wrap="square" lIns="91440" tIns="45720" rIns="91440" bIns="45720" anchor="ctr" anchorCtr="0">
            <a:spAutoFit/>
          </a:bodyPr>
          <a:p>
            <a:pPr indent="457200">
              <a:lnSpc>
                <a:spcPts val="1900"/>
              </a:lnSpc>
              <a:spcBef>
                <a:spcPts val="600"/>
              </a:spcBef>
              <a:spcAft>
                <a:spcPts val="600"/>
              </a:spcAft>
            </a:pPr>
            <a:r>
              <a:rPr sz="2000" dirty="0">
                <a:solidFill>
                  <a:srgbClr val="3333FF"/>
                </a:solidFill>
                <a:cs typeface="Times New Roman" panose="02020603050405020304" pitchFamily="18" charset="0"/>
              </a:rPr>
              <a:t>b</a:t>
            </a:r>
            <a:r>
              <a:rPr lang="vi-VN" altLang="x-none" sz="2000" dirty="0">
                <a:solidFill>
                  <a:srgbClr val="3333FF"/>
                </a:solidFill>
                <a:cs typeface="Times New Roman" panose="02020603050405020304" pitchFamily="18" charset="0"/>
              </a:rPr>
              <a:t>. </a:t>
            </a:r>
            <a:r>
              <a:rPr sz="2000" dirty="0">
                <a:solidFill>
                  <a:srgbClr val="3333FF"/>
                </a:solidFill>
                <a:cs typeface="Times New Roman" panose="02020603050405020304" pitchFamily="18" charset="0"/>
              </a:rPr>
              <a:t>Định hướng lớn </a:t>
            </a:r>
            <a:r>
              <a:rPr lang="vi-VN" altLang="x-none" sz="2000" dirty="0">
                <a:solidFill>
                  <a:srgbClr val="3333FF"/>
                </a:solidFill>
                <a:cs typeface="Times New Roman" panose="02020603050405020304" pitchFamily="18" charset="0"/>
              </a:rPr>
              <a:t>phát triển văn hóa, con người</a:t>
            </a:r>
            <a:endParaRPr sz="2000" dirty="0">
              <a:solidFill>
                <a:srgbClr val="3333FF"/>
              </a:solidFill>
              <a:ea typeface="Times New Roman" panose="02020603050405020304" pitchFamily="18" charset="0"/>
            </a:endParaRPr>
          </a:p>
        </p:txBody>
      </p:sp>
      <p:sp>
        <p:nvSpPr>
          <p:cNvPr id="46083" name="Text Placeholder 2"/>
          <p:cNvSpPr>
            <a:spLocks noGrp="1"/>
          </p:cNvSpPr>
          <p:nvPr>
            <p:ph idx="1"/>
          </p:nvPr>
        </p:nvSpPr>
        <p:spPr>
          <a:xfrm>
            <a:off x="285750" y="392113"/>
            <a:ext cx="8872538" cy="4322762"/>
          </a:xfrm>
          <a:ln/>
        </p:spPr>
        <p:txBody>
          <a:bodyPr vert="horz" wrap="square" lIns="91440" tIns="45720" rIns="91440" bIns="45720" anchor="t" anchorCtr="0"/>
          <a:p>
            <a:pPr>
              <a:buFont typeface="Wingdings 3" panose="05040102010807070707" pitchFamily="18" charset="2"/>
              <a:buNone/>
            </a:pP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l</a:t>
            </a: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xây dựng nền văn hoá Việt Nam tiên tiến, đậm đ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bản sắc dân tộc, phát triển to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diện, thống nhất trong đa dạng, thấm nhuần sâu sắc tinh thần nhân văn, dân chủ, tiến bộ.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3" panose="05040102010807070707" pitchFamily="18" charset="2"/>
              <a:buNone/>
            </a:pP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 l</a:t>
            </a: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 người l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trung tâm của chiến lược phát triển, đồng thời l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chủ thể phát triển</a:t>
            </a:r>
            <a:endParaRPr lang="nl-NL" altLang="x-non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3" panose="05040102010807070707" pitchFamily="18" charset="2"/>
              <a:buNone/>
            </a:pP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 l</a:t>
            </a: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giáo dục v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tạo có sứ mệnh nâng cao dân trí, phát triển nguồn nhân lực, bồi dưỡng nhân t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i, góp phần quan trọng phát triển đất nước, xây dựng nền văn hoá v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người Việt Nam</a:t>
            </a:r>
            <a:endParaRPr lang="nl-NL" altLang="x-non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3" panose="05040102010807070707" pitchFamily="18" charset="2"/>
              <a:buNone/>
            </a:pP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Bốn l</a:t>
            </a: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khoa học v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công nghệ giữ vai trò then chốt trong việc phát triển lực lượng sản xuất hiện đại, bảo vệ t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nguyên v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môi trường, nâng cao năng suất, chất lượng, hiệu quả, tốc độ phát triển v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sức cạnh tranh của nền kinh tế. 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3" panose="05040102010807070707" pitchFamily="18" charset="2"/>
              <a:buNone/>
            </a:pP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l</a:t>
            </a:r>
            <a:r>
              <a:rPr lang="nl-NL" altLang="x-none" sz="20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môi trường l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trách nhiệm của cả hệ thống chính trị, của to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xã hội v</a:t>
            </a:r>
            <a:r>
              <a:rPr lang="nl-NL" altLang="x-non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nghĩa vụ của mọi công dân. 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3" panose="05040102010807070707" pitchFamily="18" charset="2"/>
              <a:buNone/>
            </a:pPr>
            <a:endParaRPr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285750" y="0"/>
            <a:ext cx="8643938" cy="857250"/>
          </a:xfrm>
          <a:ln/>
        </p:spPr>
        <p:txBody>
          <a:bodyPr vert="horz" wrap="square" lIns="91440" tIns="45720" rIns="91440" bIns="45720" anchor="ctr" anchorCtr="0"/>
          <a:p>
            <a:r>
              <a:rPr lang="en-US" sz="2400" dirty="0"/>
              <a:t>II</a:t>
            </a:r>
            <a:r>
              <a:rPr sz="2400" dirty="0"/>
              <a:t>. GiẢI PHÁP PHÁT TRIỂN KINH TẾ, XÃ HỘI, VĂN HOÁ, CON NGƯỜI</a:t>
            </a:r>
            <a:r>
              <a:rPr lang="en-US" sz="2400" dirty="0"/>
              <a:t> Ở VIỆT NAM HIỆN NAY</a:t>
            </a:r>
            <a:endParaRPr lang="en-US" sz="2400" dirty="0"/>
          </a:p>
        </p:txBody>
      </p:sp>
      <p:sp>
        <p:nvSpPr>
          <p:cNvPr id="47107" name="TextBox 3"/>
          <p:cNvSpPr txBox="1"/>
          <p:nvPr/>
        </p:nvSpPr>
        <p:spPr>
          <a:xfrm>
            <a:off x="500063" y="785813"/>
            <a:ext cx="29289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1. Nội dung phát triển kinh tế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 xã hội</a:t>
            </a:r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08" name="TextBox 4"/>
          <p:cNvSpPr txBox="1"/>
          <p:nvPr/>
        </p:nvSpPr>
        <p:spPr>
          <a:xfrm>
            <a:off x="5153025" y="785813"/>
            <a:ext cx="31337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2. Nội dung phát triển văn hóa, con người</a:t>
            </a:r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8" y="2071688"/>
            <a:ext cx="1428750" cy="2861310"/>
          </a:xfrm>
          <a:prstGeom prst="rect">
            <a:avLst/>
          </a:prstGeom>
          <a:noFill/>
          <a:ln w="28575" cap="flat" cmpd="sng">
            <a:solidFill>
              <a:srgbClr val="CC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nl-NL" b="1" i="1" dirty="0">
                <a:latin typeface="Times New Roman" panose="02020603050405020304" pitchFamily="18" charset="0"/>
              </a:rPr>
              <a:t>a, </a:t>
            </a:r>
            <a:r>
              <a:rPr lang="nl-NL" altLang="x-none" b="1" i="1" dirty="0">
                <a:latin typeface="Times New Roman" panose="02020603050405020304" pitchFamily="18" charset="0"/>
              </a:rPr>
              <a:t>Đổi mới mô hình tăng trưởng, cơ cấu lại nền kinh tế, đẩy mạnh công nghiệp hóa, hiện đại hóa đất nước</a:t>
            </a:r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25" y="2098675"/>
            <a:ext cx="1428750" cy="2306955"/>
          </a:xfrm>
          <a:prstGeom prst="rect">
            <a:avLst/>
          </a:prstGeom>
          <a:noFill/>
          <a:ln w="28575" cap="flat" cmpd="sng">
            <a:solidFill>
              <a:srgbClr val="CC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nl-NL" b="1" i="1" dirty="0">
                <a:latin typeface="Times New Roman" panose="02020603050405020304" pitchFamily="18" charset="0"/>
              </a:rPr>
              <a:t>b, </a:t>
            </a:r>
            <a:r>
              <a:rPr lang="nl-NL" altLang="x-none" b="1" i="1" dirty="0">
                <a:latin typeface="Times New Roman" panose="02020603050405020304" pitchFamily="18" charset="0"/>
              </a:rPr>
              <a:t>Hoàn thiện thể chế, phát triển kinh tế thị trường định hướng xã hội chủ nghĩa</a:t>
            </a:r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1813" y="2120900"/>
            <a:ext cx="1285875" cy="1753235"/>
          </a:xfrm>
          <a:prstGeom prst="rect">
            <a:avLst/>
          </a:prstGeom>
          <a:noFill/>
          <a:ln w="28575" cap="flat" cmpd="sng">
            <a:solidFill>
              <a:srgbClr val="CC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nl-NL" b="1" i="1" dirty="0">
                <a:latin typeface="Times New Roman" panose="02020603050405020304" pitchFamily="18" charset="0"/>
              </a:rPr>
              <a:t>c, </a:t>
            </a:r>
            <a:r>
              <a:rPr lang="nl-NL" altLang="x-none" b="1" i="1" dirty="0">
                <a:latin typeface="Times New Roman" panose="02020603050405020304" pitchFamily="18" charset="0"/>
              </a:rPr>
              <a:t>Quản lý, phát triển xã hội, thực hiện công bằng xã hội</a:t>
            </a:r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57750" y="1785938"/>
            <a:ext cx="4143375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nl-NL" altLang="x-none" b="1" i="1" dirty="0">
                <a:latin typeface="Times New Roman" panose="02020603050405020304" pitchFamily="18" charset="0"/>
              </a:rPr>
              <a:t>a, Xây dựng con người Việt Nam phát triển toàn diện</a:t>
            </a:r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86313" y="2357438"/>
            <a:ext cx="4357687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nl-NL" altLang="x-none" b="1" i="1" dirty="0">
                <a:latin typeface="Times New Roman" panose="02020603050405020304" pitchFamily="18" charset="0"/>
              </a:rPr>
              <a:t>b, Xây dựng môi trường văn hóa lành mạnh</a:t>
            </a:r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2714625"/>
            <a:ext cx="4572000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nl-NL" altLang="x-none" b="1" i="1" dirty="0">
                <a:latin typeface="Times New Roman" panose="02020603050405020304" pitchFamily="18" charset="0"/>
              </a:rPr>
              <a:t>c, Xây dựng văn hóa trong chính trị và kinh tế</a:t>
            </a:r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14875" y="3143250"/>
            <a:ext cx="442912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nl-NL" altLang="x-none" b="1" i="1" dirty="0">
                <a:latin typeface="Times New Roman" panose="02020603050405020304" pitchFamily="18" charset="0"/>
              </a:rPr>
              <a:t>d, Nâng cao chất lượng, hiệu quả hoạt động văn hóa</a:t>
            </a:r>
            <a:endParaRPr dirty="0">
              <a:latin typeface="Times New Roman" panose="02020603050405020304" pitchFamily="18" charset="0"/>
            </a:endParaRPr>
          </a:p>
        </p:txBody>
      </p:sp>
      <p:sp>
        <p:nvSpPr>
          <p:cNvPr id="158723" name="Rectangle 3"/>
          <p:cNvSpPr>
            <a:spLocks noChangeArrowheads="1"/>
          </p:cNvSpPr>
          <p:nvPr/>
        </p:nvSpPr>
        <p:spPr bwMode="auto">
          <a:xfrm>
            <a:off x="4286250" y="3714750"/>
            <a:ext cx="4643438" cy="646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p>
            <a:pPr indent="457200" algn="just">
              <a:buNone/>
            </a:pPr>
            <a:r>
              <a:rPr lang="nl-NL" altLang="x-none" b="1" i="1" dirty="0">
                <a:latin typeface="Times New Roman" panose="02020603050405020304" pitchFamily="18" charset="0"/>
                <a:cs typeface="Calibri" panose="020F0502020204030204" pitchFamily="34" charset="0"/>
              </a:rPr>
              <a:t>e, Phát triển công nghiệp văn hóa đi đôi với xây    dựng, ho</a:t>
            </a:r>
            <a:r>
              <a:rPr lang="nl-NL" altLang="x-none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à</a:t>
            </a:r>
            <a:r>
              <a:rPr lang="nl-NL" altLang="x-none" b="1" i="1" dirty="0">
                <a:latin typeface="Times New Roman" panose="02020603050405020304" pitchFamily="18" charset="0"/>
                <a:cs typeface="Calibri" panose="020F0502020204030204" pitchFamily="34" charset="0"/>
              </a:rPr>
              <a:t>n thiện thị trường văn hóa </a:t>
            </a:r>
            <a:endParaRPr lang="nl-NL" altLang="x-none" dirty="0">
              <a:latin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72000" y="4429125"/>
            <a:ext cx="4572000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nl-NL" altLang="x-none" b="1" i="1" dirty="0">
                <a:latin typeface="Times New Roman" panose="02020603050405020304" pitchFamily="18" charset="0"/>
              </a:rPr>
              <a:t>g,Chủ động hội nhập quốc tế về văn hóa, tiếp thu tinh hoa văn hóa nhân loại</a:t>
            </a:r>
            <a:endParaRPr dirty="0">
              <a:latin typeface="Times New Roman" panose="02020603050405020304" pitchFamily="18" charset="0"/>
            </a:endParaRPr>
          </a:p>
          <a:p>
            <a:endParaRPr dirty="0">
              <a:latin typeface="Times New Roman" panose="02020603050405020304" pitchFamily="18" charset="0"/>
            </a:endParaRPr>
          </a:p>
        </p:txBody>
      </p:sp>
      <p:cxnSp>
        <p:nvCxnSpPr>
          <p:cNvPr id="22" name="Straight Arrow Connector 21"/>
          <p:cNvCxnSpPr>
            <a:stCxn id="47107" idx="2"/>
          </p:cNvCxnSpPr>
          <p:nvPr/>
        </p:nvCxnSpPr>
        <p:spPr>
          <a:xfrm rot="5400000">
            <a:off x="1218565" y="1325563"/>
            <a:ext cx="455613" cy="10366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47107" idx="2"/>
          </p:cNvCxnSpPr>
          <p:nvPr/>
        </p:nvCxnSpPr>
        <p:spPr>
          <a:xfrm rot="16200000" flipH="1">
            <a:off x="2361565" y="1219200"/>
            <a:ext cx="455613" cy="1249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47107" idx="2"/>
          </p:cNvCxnSpPr>
          <p:nvPr/>
        </p:nvCxnSpPr>
        <p:spPr>
          <a:xfrm rot="16200000" flipH="1">
            <a:off x="1754346" y="1826419"/>
            <a:ext cx="455613" cy="34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bldLvl="0" animBg="1"/>
      <p:bldP spid="7" grpId="0" bldLvl="0" animBg="1"/>
      <p:bldP spid="7" grpId="1" bldLvl="0" animBg="1"/>
      <p:bldP spid="8" grpId="0" bldLvl="0" animBg="1"/>
      <p:bldP spid="8" grpId="1" bldLvl="0" animBg="1"/>
      <p:bldP spid="9" grpId="0"/>
      <p:bldP spid="10" grpId="0"/>
      <p:bldP spid="11" grpId="0"/>
      <p:bldP spid="13" grpId="0"/>
      <p:bldP spid="158723" grpId="0"/>
      <p:bldP spid="2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Rectangle 3"/>
          <p:cNvSpPr/>
          <p:nvPr/>
        </p:nvSpPr>
        <p:spPr>
          <a:xfrm>
            <a:off x="0" y="1100138"/>
            <a:ext cx="8843963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ctr" eaLnBrk="1" hangingPunct="1">
              <a:buFont typeface="Wingdings" panose="05000000000000000000" pitchFamily="2" charset="2"/>
              <a:buChar char="§"/>
            </a:pPr>
            <a:r>
              <a:rPr lang="nl-NL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Định hướng đổi mới mô hình tăng trưởng,</a:t>
            </a:r>
            <a:r>
              <a:rPr lang="vi-VN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cơ cấu lại nền kinh tế</a:t>
            </a:r>
            <a:endParaRPr lang="en-US" altLang="en-US" sz="20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8131" name="Rectangle 5"/>
          <p:cNvSpPr/>
          <p:nvPr/>
        </p:nvSpPr>
        <p:spPr>
          <a:xfrm>
            <a:off x="176213" y="1500188"/>
            <a:ext cx="2609850" cy="3540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just" eaLnBrk="1" hangingPunct="1">
              <a:buFont typeface="Wingdings" panose="05000000000000000000" pitchFamily="2" charset="2"/>
              <a:buChar char="Ø"/>
            </a:pPr>
            <a:r>
              <a:rPr lang="nl-N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 hình </a:t>
            </a:r>
            <a:r>
              <a:rPr lang="nl-NL" altLang="en-US" sz="28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 trưởng kinh tế </a:t>
            </a:r>
            <a:r>
              <a:rPr lang="nl-NL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 hợp có hiệu quả phát triển </a:t>
            </a:r>
            <a:r>
              <a:rPr lang="nl-N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rộng 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 </a:t>
            </a:r>
            <a:r>
              <a:rPr lang="nl-N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sâu, chú trọng chiều sâu</a:t>
            </a:r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8132" name="Picture 11" descr="Image result for Định hướng đổi mới mô hình tăng trưở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33725" y="1989138"/>
            <a:ext cx="5935663" cy="2967037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3" name="Straight Connector 2"/>
          <p:cNvCxnSpPr/>
          <p:nvPr/>
        </p:nvCxnSpPr>
        <p:spPr>
          <a:xfrm>
            <a:off x="0" y="896938"/>
            <a:ext cx="9036050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itle 1"/>
          <p:cNvSpPr txBox="1"/>
          <p:nvPr/>
        </p:nvSpPr>
        <p:spPr>
          <a:xfrm>
            <a:off x="142875" y="71438"/>
            <a:ext cx="8686800" cy="857250"/>
          </a:xfrm>
          <a:prstGeom prst="rect">
            <a:avLst/>
          </a:prstGeom>
        </p:spPr>
        <p:txBody>
          <a:bodyPr/>
          <a:p>
            <a:pPr algn="ctr">
              <a:buNone/>
            </a:pPr>
            <a:r>
              <a:rPr lang="nl-NL" altLang="x-none" sz="24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 Đổi mới mô hình tăng trưởng, cơ cấu lại nền kinh tế, đẩy mạnh công nghiệp hóa, hiện đại hóa đất nước</a:t>
            </a:r>
            <a:endParaRPr sz="2400" dirty="0"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9154" name="Picture 2" descr="Image result for nâng cao chất lượng tăng trưởng và sức cạnh tranh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79838" y="250825"/>
            <a:ext cx="5184775" cy="4157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5" name="Rectangle 3"/>
          <p:cNvSpPr/>
          <p:nvPr/>
        </p:nvSpPr>
        <p:spPr>
          <a:xfrm>
            <a:off x="395288" y="1563688"/>
            <a:ext cx="2962275" cy="26765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marL="342900" indent="-342900" eaLnBrk="1" hangingPunct="1"/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Nâng cao chất lượng tăng trưởng v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sức cạnh tranh trên cơ sở tăng NSLĐ, KHKT </a:t>
            </a:r>
            <a:endParaRPr lang="en-US" altLang="en-US" sz="2800" dirty="0">
              <a:solidFill>
                <a:srgbClr val="000099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0178" name="Picture 2" descr="Image result for - Giải quyết hài hòa giữa mục tiêu trước mắt và lâu dài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95738" y="357188"/>
            <a:ext cx="4968875" cy="4508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79" name="Rectangle 1"/>
          <p:cNvSpPr/>
          <p:nvPr/>
        </p:nvSpPr>
        <p:spPr>
          <a:xfrm>
            <a:off x="384175" y="288925"/>
            <a:ext cx="3379788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nl-NL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Giải quyết h</a:t>
            </a:r>
            <a:r>
              <a:rPr lang="nl-NL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hòa</a:t>
            </a:r>
            <a:r>
              <a:rPr lang="nl-NL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8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4175" y="1233488"/>
            <a:ext cx="3417888" cy="830263"/>
          </a:xfrm>
          <a:prstGeom prst="rect">
            <a:avLst/>
          </a:prstGeom>
        </p:spPr>
        <p:txBody>
          <a:bodyPr wrap="none">
            <a:spAutoFit/>
          </a:bodyPr>
          <a:p>
            <a:pPr marL="342900" indent="-342900" eaLnBrk="1" hangingPunct="1">
              <a:buFont typeface="Wingdings" panose="05000000000000000000" pitchFamily="2" charset="2"/>
              <a:buChar char="Ø"/>
            </a:pPr>
            <a:r>
              <a:rPr lang="nl-NL" altLang="x-none" sz="24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 tiêu trước mắt </a:t>
            </a:r>
            <a:endParaRPr lang="nl-NL" altLang="x-none" sz="2400" b="1" dirty="0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buNone/>
            </a:pPr>
            <a:r>
              <a:rPr lang="nl-NL" altLang="x-none" sz="24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nl-NL" altLang="x-none" sz="2400" b="1" dirty="0">
                <a:solidFill>
                  <a:srgbClr val="66006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4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lâu d</a:t>
            </a:r>
            <a:r>
              <a:rPr lang="nl-NL" altLang="x-none" sz="2400" b="1" dirty="0">
                <a:solidFill>
                  <a:srgbClr val="66006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4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sz="2400" b="1" dirty="0">
              <a:solidFill>
                <a:srgbClr val="660066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0181" name="Rectangle 3"/>
          <p:cNvSpPr/>
          <p:nvPr/>
        </p:nvSpPr>
        <p:spPr>
          <a:xfrm>
            <a:off x="250825" y="2355850"/>
            <a:ext cx="35179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eaLnBrk="1" hangingPunct="1">
              <a:buFont typeface="Wingdings" panose="05000000000000000000" pitchFamily="2" charset="2"/>
              <a:buChar char="Ø"/>
            </a:pPr>
            <a:r>
              <a:rPr lang="nl-NL" alt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Phát triển kinh tế với bảo đảm quốc phòng, an ninh</a:t>
            </a:r>
            <a:endParaRPr lang="en-US" altLang="en-US" sz="24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0182" name="Rectangle 4"/>
          <p:cNvSpPr/>
          <p:nvPr/>
        </p:nvSpPr>
        <p:spPr>
          <a:xfrm>
            <a:off x="384175" y="3503613"/>
            <a:ext cx="338455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eaLnBrk="1" hangingPunct="1">
              <a:buFont typeface="Wingdings" panose="05000000000000000000" pitchFamily="2" charset="2"/>
              <a:buChar char="Ø"/>
            </a:pPr>
            <a:r>
              <a:rPr lang="nl-NL" altLang="en-US" sz="2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Tăng trưởng kinh tế v</a:t>
            </a:r>
            <a:r>
              <a:rPr lang="nl-NL" altLang="en-US" sz="2400" b="1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phát triển văn hóa</a:t>
            </a:r>
            <a:endParaRPr lang="en-US" altLang="en-US" sz="2400" b="1" dirty="0">
              <a:solidFill>
                <a:srgbClr val="000099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329613" cy="857250"/>
          </a:xfrm>
          <a:ln/>
        </p:spPr>
        <p:txBody>
          <a:bodyPr vert="horz" wrap="square" lIns="91440" tIns="45720" rIns="91440" bIns="45720" anchor="ctr" anchorCtr="0"/>
          <a:p>
            <a:pPr algn="l">
              <a:buFont typeface="Wingdings" panose="05000000000000000000" pitchFamily="2" charset="2"/>
              <a:buChar char="Ø"/>
            </a:pPr>
            <a:r>
              <a:rPr sz="2800" dirty="0"/>
              <a:t> Đổi mới mô hình tăng trưởng: từ dựa vào xuất khẩu và vốn đầu tư sang dựa cả vào vốn đầu tư, xuất khẩu và thị trường trong nước </a:t>
            </a:r>
            <a:endParaRPr sz="2800" dirty="0"/>
          </a:p>
        </p:txBody>
      </p:sp>
      <p:pic>
        <p:nvPicPr>
          <p:cNvPr id="51203" name="Picture 4" descr="http://amc.edu.vn/images/baiviet/xaydungvadothi/dinh-huong-doi-moi-mo-hinh-tang-truong-co-cau-lai-nen-kinh-te.jpg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4857750" y="1660525"/>
            <a:ext cx="4286250" cy="2293938"/>
          </a:xfrm>
          <a:ln/>
        </p:spPr>
      </p:pic>
      <p:pic>
        <p:nvPicPr>
          <p:cNvPr id="51204" name="Picture 2" descr="Một số vấn đề về đổi mới mô hình tăng trưởng kinh tế Việt Nam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1937" y="1714500"/>
            <a:ext cx="5119687" cy="27320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2226" name="Picture 2" descr="Image result for nâng cao chất lượng tăng trưởng và sức cạnh tranh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95738" y="250825"/>
            <a:ext cx="4968875" cy="4427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27" name="Rectangle 3"/>
          <p:cNvSpPr/>
          <p:nvPr/>
        </p:nvSpPr>
        <p:spPr>
          <a:xfrm>
            <a:off x="395288" y="584200"/>
            <a:ext cx="3100387" cy="2678113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marL="342900" indent="-342900" algn="just" eaLnBrk="1" hangingPunct="1">
              <a:buFont typeface="Wingdings" panose="05000000000000000000" pitchFamily="2" charset="2"/>
              <a:buChar char="Ø"/>
            </a:pPr>
            <a:r>
              <a:rPr lang="nl-NL" altLang="en-US" sz="24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Đẩy mạnh nghiên cứu ứng dụng tiến bộ khoa học - công nghệ, đổi mới v</a:t>
            </a:r>
            <a:r>
              <a:rPr lang="nl-NL" altLang="en-US" sz="2400" dirty="0">
                <a:solidFill>
                  <a:srgbClr val="0066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sáng tạo để nâng cao năng suất lao động</a:t>
            </a:r>
            <a:endParaRPr lang="en-US" altLang="en-US" sz="2400" b="1" dirty="0">
              <a:solidFill>
                <a:srgbClr val="000099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Rectangle 1"/>
          <p:cNvSpPr/>
          <p:nvPr/>
        </p:nvSpPr>
        <p:spPr>
          <a:xfrm>
            <a:off x="277813" y="160338"/>
            <a:ext cx="8470900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just" eaLnBrk="1" hangingPunct="1">
              <a:buFont typeface="Wingdings" panose="05000000000000000000" pitchFamily="2" charset="2"/>
              <a:buChar char="Ø"/>
            </a:pP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tục đẩy mạnh thực hiện </a:t>
            </a:r>
            <a:r>
              <a:rPr lang="nl-NL" altLang="en-US" sz="2800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cấu lại đồng bộ, tổng thể nền kinh tế 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các ng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nh, các lĩnh vực gắn với đổi mới mô hình tăng trưởng, tập trung v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các lĩnh vực quan trọng </a:t>
            </a:r>
            <a:endParaRPr lang="en-US" altLang="en-US" sz="2800" dirty="0">
              <a:solidFill>
                <a:srgbClr val="000099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3251" name="Picture 5" descr="Tái cơ cấu kinh tế gắn với chuyển đổi mô hình tăng trưởng: Vượt qua những thách thức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8688" y="2014538"/>
            <a:ext cx="7620000" cy="31289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Rectangle 1"/>
          <p:cNvSpPr/>
          <p:nvPr/>
        </p:nvSpPr>
        <p:spPr>
          <a:xfrm>
            <a:off x="250825" y="71438"/>
            <a:ext cx="3960813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 tục đẩy mạnh </a:t>
            </a:r>
            <a:r>
              <a:rPr lang="nl-NL" altLang="en-US" sz="2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altLang="en-US" sz="2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đột phá chiến lược, 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nhất l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đột phá về </a:t>
            </a:r>
            <a:r>
              <a:rPr lang="vi-VN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thể chế kinh tế thị trường định hướng xã hội chủ nghĩa. </a:t>
            </a:r>
            <a:endParaRPr lang="vi-VN" altLang="en-US" sz="2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endParaRPr lang="en-US" altLang="en-US" sz="2400" dirty="0">
              <a:solidFill>
                <a:srgbClr val="000099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4275" name="AutoShape 9" descr="Cơ chế phân bổ nguồn lực ngân sách nhà nước và cơ chế hoạt động ..."/>
          <p:cNvSpPr>
            <a:spLocks noChangeAspect="1"/>
          </p:cNvSpPr>
          <p:nvPr/>
        </p:nvSpPr>
        <p:spPr>
          <a:xfrm>
            <a:off x="149225" y="-617537"/>
            <a:ext cx="2286000" cy="12858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dirty="0">
              <a:latin typeface="Times New Roman" panose="02020603050405020304" pitchFamily="18" charset="0"/>
            </a:endParaRPr>
          </a:p>
        </p:txBody>
      </p:sp>
      <p:pic>
        <p:nvPicPr>
          <p:cNvPr id="54276" name="Picture 13" descr="Hoàn thiện thể chế kinh tế thị trường định hướng xã hội chủ nghĩa ..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14875" y="303213"/>
            <a:ext cx="4429125" cy="2297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77" name="Picture 15" descr="TPP - cải cách thể chế là quyết định - Quản trị công ty &amp; Kinh ..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8" y="2857500"/>
            <a:ext cx="5143500" cy="2165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Rectangle 2"/>
          <p:cNvSpPr/>
          <p:nvPr/>
        </p:nvSpPr>
        <p:spPr>
          <a:xfrm>
            <a:off x="71438" y="2630488"/>
            <a:ext cx="396081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vi-VN" altLang="en-US" sz="1600" i="1" dirty="0">
                <a:solidFill>
                  <a:srgbClr val="800080"/>
                </a:solidFill>
                <a:latin typeface="Times New Roman" panose="02020603050405020304" pitchFamily="18" charset="0"/>
              </a:rPr>
              <a:t>(1) </a:t>
            </a:r>
            <a:r>
              <a:rPr lang="vi-VN" altLang="en-US" sz="1600" b="1" i="1" dirty="0">
                <a:solidFill>
                  <a:srgbClr val="800080"/>
                </a:solidFill>
                <a:latin typeface="Times New Roman" panose="02020603050405020304" pitchFamily="18" charset="0"/>
              </a:rPr>
              <a:t>Hoàn thiện </a:t>
            </a:r>
            <a:r>
              <a:rPr lang="vi-VN" altLang="en-US" sz="1600" b="1" i="1" u="sng" dirty="0">
                <a:solidFill>
                  <a:srgbClr val="800080"/>
                </a:solidFill>
                <a:latin typeface="Times New Roman" panose="02020603050405020304" pitchFamily="18" charset="0"/>
              </a:rPr>
              <a:t>thể chế </a:t>
            </a:r>
            <a:r>
              <a:rPr lang="vi-VN" altLang="en-US" sz="1600" b="1" i="1" dirty="0">
                <a:solidFill>
                  <a:srgbClr val="800080"/>
                </a:solidFill>
                <a:latin typeface="Times New Roman" panose="02020603050405020304" pitchFamily="18" charset="0"/>
              </a:rPr>
              <a:t>kinh tế thị trường định hướng xã hội chủ nghĩa</a:t>
            </a:r>
            <a:r>
              <a:rPr lang="vi-VN" altLang="en-US" sz="1600" i="1" dirty="0">
                <a:solidFill>
                  <a:srgbClr val="800080"/>
                </a:solidFill>
                <a:latin typeface="Times New Roman" panose="02020603050405020304" pitchFamily="18" charset="0"/>
              </a:rPr>
              <a:t>. </a:t>
            </a:r>
            <a:endParaRPr lang="en-US" altLang="en-US" sz="1600" dirty="0">
              <a:solidFill>
                <a:srgbClr val="80008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44463" y="3344863"/>
            <a:ext cx="39370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vi-VN" altLang="en-US" sz="16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(2) Tiếp tục phát triển </a:t>
            </a:r>
            <a:r>
              <a:rPr lang="vi-VN" altLang="en-US" sz="1600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kết cấu hạ tầng </a:t>
            </a:r>
            <a:r>
              <a:rPr lang="vi-VN" altLang="en-US" sz="16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kinh tế - xã hội đồng bộ, hiện đại. </a:t>
            </a:r>
            <a:endParaRPr lang="en-US" altLang="en-US" sz="1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4"/>
          <p:cNvSpPr/>
          <p:nvPr/>
        </p:nvSpPr>
        <p:spPr>
          <a:xfrm>
            <a:off x="119063" y="4065588"/>
            <a:ext cx="376872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hangingPunct="1"/>
            <a:r>
              <a:rPr lang="vi-VN" altLang="en-US" sz="1600" i="1" dirty="0">
                <a:latin typeface="Times New Roman" panose="02020603050405020304" pitchFamily="18" charset="0"/>
              </a:rPr>
              <a:t>(</a:t>
            </a:r>
            <a:r>
              <a:rPr lang="vi-VN" altLang="en-US" sz="1600" i="1" dirty="0">
                <a:solidFill>
                  <a:srgbClr val="006600"/>
                </a:solidFill>
                <a:latin typeface="Times New Roman" panose="02020603050405020304" pitchFamily="18" charset="0"/>
              </a:rPr>
              <a:t>3) Chú trọng phát triển </a:t>
            </a:r>
            <a:r>
              <a:rPr lang="vi-VN" altLang="en-US" sz="1600" i="1" u="sng" dirty="0">
                <a:solidFill>
                  <a:srgbClr val="006600"/>
                </a:solidFill>
                <a:latin typeface="Times New Roman" panose="02020603050405020304" pitchFamily="18" charset="0"/>
              </a:rPr>
              <a:t>nguồn nhân lực </a:t>
            </a:r>
            <a:r>
              <a:rPr lang="vi-VN" altLang="en-US" sz="1600" i="1" dirty="0">
                <a:solidFill>
                  <a:srgbClr val="006600"/>
                </a:solidFill>
                <a:latin typeface="Times New Roman" panose="02020603050405020304" pitchFamily="18" charset="0"/>
              </a:rPr>
              <a:t>Việt Nam đáp ứng yêu cầu phát triển và hội nhập của đất nước.</a:t>
            </a:r>
            <a:endParaRPr lang="en-US" altLang="en-US" sz="1600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Rectangle 1"/>
          <p:cNvSpPr/>
          <p:nvPr/>
        </p:nvSpPr>
        <p:spPr>
          <a:xfrm>
            <a:off x="250825" y="71438"/>
            <a:ext cx="8713788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buFont typeface="Wingdings" panose="05000000000000000000" pitchFamily="2" charset="2"/>
              <a:buChar char="§"/>
            </a:pPr>
            <a:r>
              <a:rPr lang="nl-NL" altLang="en-US" sz="2400" b="1" i="1" dirty="0">
                <a:solidFill>
                  <a:srgbClr val="006600"/>
                </a:solidFill>
                <a:latin typeface="Times New Roman" panose="02020603050405020304" pitchFamily="18" charset="0"/>
              </a:rPr>
              <a:t> Đẩy mạnh </a:t>
            </a:r>
            <a:r>
              <a:rPr lang="nl-NL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công nghiệp hóa, hiện đại hóa</a:t>
            </a:r>
            <a:r>
              <a:rPr lang="nl-NL" altLang="en-US" sz="2400" b="1" i="1" dirty="0">
                <a:solidFill>
                  <a:srgbClr val="006600"/>
                </a:solidFill>
                <a:latin typeface="Times New Roman" panose="02020603050405020304" pitchFamily="18" charset="0"/>
              </a:rPr>
              <a:t>, phấn đấu sớm đưa nước ta cơ bản trở thành </a:t>
            </a:r>
            <a:r>
              <a:rPr lang="nl-NL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nước công nghiệp </a:t>
            </a:r>
            <a:r>
              <a:rPr lang="nl-NL" altLang="en-US" sz="2400" b="1" i="1" dirty="0">
                <a:solidFill>
                  <a:srgbClr val="006600"/>
                </a:solidFill>
                <a:latin typeface="Times New Roman" panose="02020603050405020304" pitchFamily="18" charset="0"/>
              </a:rPr>
              <a:t>theo hướng hiện đại </a:t>
            </a:r>
            <a:endParaRPr lang="en-US" altLang="en-US" sz="2400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299" name="Line 15"/>
          <p:cNvSpPr/>
          <p:nvPr/>
        </p:nvSpPr>
        <p:spPr>
          <a:xfrm>
            <a:off x="1476375" y="950913"/>
            <a:ext cx="67691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" name="Group 7"/>
          <p:cNvGrpSpPr/>
          <p:nvPr/>
        </p:nvGrpSpPr>
        <p:grpSpPr>
          <a:xfrm>
            <a:off x="142875" y="1279525"/>
            <a:ext cx="6072188" cy="3292475"/>
            <a:chOff x="142406" y="1333337"/>
            <a:chExt cx="6358256" cy="4390882"/>
          </a:xfrm>
        </p:grpSpPr>
        <p:pic>
          <p:nvPicPr>
            <p:cNvPr id="55302" name="Picture 6" descr="Cấy lúa vào năm 1960 ở Nam bộ.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2406" y="1333337"/>
              <a:ext cx="3253589" cy="189792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5303" name="Picture 3"/>
            <p:cNvPicPr>
              <a:picLocks noChangeAspect="1"/>
            </p:cNvPicPr>
            <p:nvPr/>
          </p:nvPicPr>
          <p:blipFill>
            <a:blip r:embed="rId2"/>
            <a:srcRect l="6059" r="2544"/>
            <a:stretch>
              <a:fillRect/>
            </a:stretch>
          </p:blipFill>
          <p:spPr>
            <a:xfrm>
              <a:off x="142406" y="3714607"/>
              <a:ext cx="3217993" cy="20096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5304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28696" y="3714607"/>
              <a:ext cx="3071966" cy="20002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5305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00136" y="1333337"/>
              <a:ext cx="2984438" cy="206614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5301" name="TextBox 8"/>
          <p:cNvSpPr txBox="1"/>
          <p:nvPr/>
        </p:nvSpPr>
        <p:spPr>
          <a:xfrm>
            <a:off x="6429375" y="1071563"/>
            <a:ext cx="2571750" cy="3786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Times New Roman" panose="02020603050405020304" pitchFamily="18" charset="0"/>
              </a:rPr>
              <a:t>Lấy khoa học, công nghệ, tri thức và nguồn nhân lực chất lượng cao làm động lực chủ yếu phát triển kinh tế; huy động phân bổ có hiệu quả mọi nguồn lực phát triển</a:t>
            </a:r>
            <a:endParaRPr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11"/>
          <p:cNvGrpSpPr/>
          <p:nvPr/>
        </p:nvGrpSpPr>
        <p:grpSpPr>
          <a:xfrm>
            <a:off x="460375" y="3886200"/>
            <a:ext cx="342900" cy="400050"/>
            <a:chOff x="2016" y="1920"/>
            <a:chExt cx="1680" cy="1680"/>
          </a:xfrm>
        </p:grpSpPr>
        <p:sp>
          <p:nvSpPr>
            <p:cNvPr id="56334" name="Oval 12"/>
            <p:cNvSpPr/>
            <p:nvPr/>
          </p:nvSpPr>
          <p:spPr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92D365"/>
                </a:gs>
                <a:gs pos="100000">
                  <a:srgbClr val="44622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 eaLnBrk="1" hangingPunct="1"/>
              <a:endPara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6335" name="Freeform 13"/>
            <p:cNvSpPr/>
            <p:nvPr/>
          </p:nvSpPr>
          <p:spPr>
            <a:xfrm>
              <a:off x="2208" y="1948"/>
              <a:ext cx="1296" cy="634"/>
            </a:xfrm>
            <a:custGeom>
              <a:avLst/>
              <a:gdLst>
                <a:gd name="txL" fmla="*/ 0 w 1321"/>
                <a:gd name="txT" fmla="*/ 0 h 712"/>
                <a:gd name="txR" fmla="*/ 1321 w 1321"/>
                <a:gd name="txB" fmla="*/ 712 h 712"/>
              </a:gdLst>
              <a:ahLst/>
              <a:cxnLst>
                <a:cxn ang="0">
                  <a:pos x="748" y="14"/>
                </a:cxn>
                <a:cxn ang="0">
                  <a:pos x="757" y="15"/>
                </a:cxn>
                <a:cxn ang="0">
                  <a:pos x="759" y="16"/>
                </a:cxn>
                <a:cxn ang="0">
                  <a:pos x="755" y="18"/>
                </a:cxn>
                <a:cxn ang="0">
                  <a:pos x="746" y="19"/>
                </a:cxn>
                <a:cxn ang="0">
                  <a:pos x="731" y="20"/>
                </a:cxn>
                <a:cxn ang="0">
                  <a:pos x="711" y="20"/>
                </a:cxn>
                <a:cxn ang="0">
                  <a:pos x="687" y="21"/>
                </a:cxn>
                <a:cxn ang="0">
                  <a:pos x="659" y="22"/>
                </a:cxn>
                <a:cxn ang="0">
                  <a:pos x="627" y="23"/>
                </a:cxn>
                <a:cxn ang="0">
                  <a:pos x="592" y="23"/>
                </a:cxn>
                <a:cxn ang="0">
                  <a:pos x="556" y="24"/>
                </a:cxn>
                <a:cxn ang="0">
                  <a:pos x="515" y="24"/>
                </a:cxn>
                <a:cxn ang="0">
                  <a:pos x="474" y="24"/>
                </a:cxn>
                <a:cxn ang="0">
                  <a:pos x="457" y="25"/>
                </a:cxn>
                <a:cxn ang="0">
                  <a:pos x="274" y="25"/>
                </a:cxn>
                <a:cxn ang="0">
                  <a:pos x="271" y="25"/>
                </a:cxn>
                <a:cxn ang="0">
                  <a:pos x="234" y="24"/>
                </a:cxn>
                <a:cxn ang="0">
                  <a:pos x="201" y="24"/>
                </a:cxn>
                <a:cxn ang="0">
                  <a:pos x="168" y="24"/>
                </a:cxn>
                <a:cxn ang="0">
                  <a:pos x="135" y="23"/>
                </a:cxn>
                <a:cxn ang="0">
                  <a:pos x="109" y="23"/>
                </a:cxn>
                <a:cxn ang="0">
                  <a:pos x="80" y="23"/>
                </a:cxn>
                <a:cxn ang="0">
                  <a:pos x="61" y="22"/>
                </a:cxn>
                <a:cxn ang="0">
                  <a:pos x="38" y="21"/>
                </a:cxn>
                <a:cxn ang="0">
                  <a:pos x="26" y="20"/>
                </a:cxn>
                <a:cxn ang="0">
                  <a:pos x="18" y="20"/>
                </a:cxn>
                <a:cxn ang="0">
                  <a:pos x="6" y="19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6"/>
                </a:cxn>
                <a:cxn ang="0">
                  <a:pos x="16" y="15"/>
                </a:cxn>
                <a:cxn ang="0">
                  <a:pos x="26" y="12"/>
                </a:cxn>
                <a:cxn ang="0">
                  <a:pos x="57" y="10"/>
                </a:cxn>
                <a:cxn ang="0">
                  <a:pos x="84" y="8"/>
                </a:cxn>
                <a:cxn ang="0">
                  <a:pos x="118" y="6"/>
                </a:cxn>
                <a:cxn ang="0">
                  <a:pos x="156" y="4"/>
                </a:cxn>
                <a:cxn ang="0">
                  <a:pos x="197" y="4"/>
                </a:cxn>
                <a:cxn ang="0">
                  <a:pos x="238" y="4"/>
                </a:cxn>
                <a:cxn ang="0">
                  <a:pos x="285" y="4"/>
                </a:cxn>
                <a:cxn ang="0">
                  <a:pos x="334" y="4"/>
                </a:cxn>
                <a:cxn ang="0">
                  <a:pos x="384" y="0"/>
                </a:cxn>
                <a:cxn ang="0">
                  <a:pos x="384" y="0"/>
                </a:cxn>
                <a:cxn ang="0">
                  <a:pos x="436" y="4"/>
                </a:cxn>
                <a:cxn ang="0">
                  <a:pos x="486" y="4"/>
                </a:cxn>
                <a:cxn ang="0">
                  <a:pos x="535" y="4"/>
                </a:cxn>
                <a:cxn ang="0">
                  <a:pos x="581" y="4"/>
                </a:cxn>
                <a:cxn ang="0">
                  <a:pos x="622" y="4"/>
                </a:cxn>
                <a:cxn ang="0">
                  <a:pos x="660" y="7"/>
                </a:cxn>
                <a:cxn ang="0">
                  <a:pos x="694" y="9"/>
                </a:cxn>
                <a:cxn ang="0">
                  <a:pos x="723" y="11"/>
                </a:cxn>
                <a:cxn ang="0">
                  <a:pos x="748" y="14"/>
                </a:cxn>
                <a:cxn ang="0">
                  <a:pos x="748" y="14"/>
                </a:cxn>
              </a:cxnLst>
              <a:rect l="txL" t="txT" r="txR" b="tx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92D365"/>
                </a:gs>
              </a:gsLst>
              <a:lin ang="5400000" scaled="1"/>
              <a:tileRect/>
            </a:gradFill>
            <a:ln w="0">
              <a:noFill/>
            </a:ln>
          </p:spPr>
          <p:txBody>
            <a:bodyPr/>
            <a:p>
              <a:endParaRPr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40335" name="AutoShape 15"/>
          <p:cNvSpPr/>
          <p:nvPr/>
        </p:nvSpPr>
        <p:spPr>
          <a:xfrm flipH="1">
            <a:off x="900113" y="3760788"/>
            <a:ext cx="7993062" cy="917575"/>
          </a:xfrm>
          <a:prstGeom prst="homePlate">
            <a:avLst>
              <a:gd name="adj" fmla="val 44966"/>
            </a:avLst>
          </a:prstGeom>
          <a:gradFill rotWithShape="1">
            <a:gsLst>
              <a:gs pos="0">
                <a:srgbClr val="92D365"/>
              </a:gs>
              <a:gs pos="100000">
                <a:srgbClr val="CCFF99"/>
              </a:gs>
            </a:gsLst>
            <a:lin ang="0" scaled="1"/>
            <a:tileRect/>
          </a:gra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2D365"/>
            </a:extrusionClr>
          </a:sp3d>
        </p:spPr>
        <p:txBody>
          <a:bodyPr wrap="none" anchor="ctr" anchorCtr="0">
            <a:flatTx/>
          </a:bodyPr>
          <a:p>
            <a:pPr algn="ctr" eaLnBrk="1" hangingPunct="1"/>
            <a:r>
              <a:rPr lang="en-US" altLang="en-US" sz="22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Dựa trên </a:t>
            </a:r>
            <a:r>
              <a:rPr lang="en-US" altLang="en-US" sz="2200" b="1" u="sng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 phát triển </a:t>
            </a:r>
            <a:r>
              <a:rPr lang="en-US" altLang="en-US" sz="22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 công nghiệp v</a:t>
            </a:r>
            <a:r>
              <a:rPr lang="en-US" altLang="en-US" sz="2200" b="1" dirty="0">
                <a:solidFill>
                  <a:srgbClr val="FF33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22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tiến bộ </a:t>
            </a:r>
            <a:endParaRPr lang="en-US" altLang="en-US" sz="2200" b="1" dirty="0">
              <a:solidFill>
                <a:srgbClr val="FF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n-US" sz="22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khoa học - công nghệ </a:t>
            </a:r>
            <a:endParaRPr lang="en-US" altLang="en-US" sz="2200" b="1" dirty="0">
              <a:solidFill>
                <a:srgbClr val="FF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n-US" sz="2200" b="1" dirty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Nhằm tạo ra </a:t>
            </a:r>
            <a:r>
              <a:rPr lang="en-US" altLang="en-US" sz="2200" b="1" u="sng" dirty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 suất lao động xã hội cao</a:t>
            </a:r>
            <a:r>
              <a:rPr lang="en-US" altLang="en-US" sz="2200" b="1" dirty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200" b="1" dirty="0">
              <a:solidFill>
                <a:srgbClr val="80008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pSp>
        <p:nvGrpSpPr>
          <p:cNvPr id="3" name="Group 18"/>
          <p:cNvGrpSpPr/>
          <p:nvPr/>
        </p:nvGrpSpPr>
        <p:grpSpPr>
          <a:xfrm>
            <a:off x="1722438" y="2562225"/>
            <a:ext cx="328612" cy="328613"/>
            <a:chOff x="2016" y="1920"/>
            <a:chExt cx="1680" cy="1680"/>
          </a:xfrm>
        </p:grpSpPr>
        <p:sp>
          <p:nvSpPr>
            <p:cNvPr id="56332" name="Oval 19"/>
            <p:cNvSpPr/>
            <p:nvPr/>
          </p:nvSpPr>
          <p:spPr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3399FF"/>
                </a:gs>
                <a:gs pos="100000">
                  <a:srgbClr val="184776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 eaLnBrk="1" hangingPunct="1"/>
              <a:endPara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6333" name="Freeform 20"/>
            <p:cNvSpPr/>
            <p:nvPr/>
          </p:nvSpPr>
          <p:spPr>
            <a:xfrm>
              <a:off x="2208" y="1948"/>
              <a:ext cx="1296" cy="634"/>
            </a:xfrm>
            <a:custGeom>
              <a:avLst/>
              <a:gdLst>
                <a:gd name="txL" fmla="*/ 0 w 1321"/>
                <a:gd name="txT" fmla="*/ 0 h 712"/>
                <a:gd name="txR" fmla="*/ 1321 w 1321"/>
                <a:gd name="txB" fmla="*/ 712 h 712"/>
              </a:gdLst>
              <a:ahLst/>
              <a:cxnLst>
                <a:cxn ang="0">
                  <a:pos x="748" y="14"/>
                </a:cxn>
                <a:cxn ang="0">
                  <a:pos x="757" y="15"/>
                </a:cxn>
                <a:cxn ang="0">
                  <a:pos x="759" y="16"/>
                </a:cxn>
                <a:cxn ang="0">
                  <a:pos x="755" y="18"/>
                </a:cxn>
                <a:cxn ang="0">
                  <a:pos x="746" y="19"/>
                </a:cxn>
                <a:cxn ang="0">
                  <a:pos x="731" y="20"/>
                </a:cxn>
                <a:cxn ang="0">
                  <a:pos x="711" y="20"/>
                </a:cxn>
                <a:cxn ang="0">
                  <a:pos x="687" y="21"/>
                </a:cxn>
                <a:cxn ang="0">
                  <a:pos x="659" y="22"/>
                </a:cxn>
                <a:cxn ang="0">
                  <a:pos x="627" y="23"/>
                </a:cxn>
                <a:cxn ang="0">
                  <a:pos x="592" y="23"/>
                </a:cxn>
                <a:cxn ang="0">
                  <a:pos x="556" y="24"/>
                </a:cxn>
                <a:cxn ang="0">
                  <a:pos x="515" y="24"/>
                </a:cxn>
                <a:cxn ang="0">
                  <a:pos x="474" y="24"/>
                </a:cxn>
                <a:cxn ang="0">
                  <a:pos x="457" y="25"/>
                </a:cxn>
                <a:cxn ang="0">
                  <a:pos x="274" y="25"/>
                </a:cxn>
                <a:cxn ang="0">
                  <a:pos x="271" y="25"/>
                </a:cxn>
                <a:cxn ang="0">
                  <a:pos x="234" y="24"/>
                </a:cxn>
                <a:cxn ang="0">
                  <a:pos x="201" y="24"/>
                </a:cxn>
                <a:cxn ang="0">
                  <a:pos x="168" y="24"/>
                </a:cxn>
                <a:cxn ang="0">
                  <a:pos x="135" y="23"/>
                </a:cxn>
                <a:cxn ang="0">
                  <a:pos x="109" y="23"/>
                </a:cxn>
                <a:cxn ang="0">
                  <a:pos x="80" y="23"/>
                </a:cxn>
                <a:cxn ang="0">
                  <a:pos x="61" y="22"/>
                </a:cxn>
                <a:cxn ang="0">
                  <a:pos x="38" y="21"/>
                </a:cxn>
                <a:cxn ang="0">
                  <a:pos x="26" y="20"/>
                </a:cxn>
                <a:cxn ang="0">
                  <a:pos x="18" y="20"/>
                </a:cxn>
                <a:cxn ang="0">
                  <a:pos x="6" y="19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6"/>
                </a:cxn>
                <a:cxn ang="0">
                  <a:pos x="16" y="15"/>
                </a:cxn>
                <a:cxn ang="0">
                  <a:pos x="26" y="12"/>
                </a:cxn>
                <a:cxn ang="0">
                  <a:pos x="57" y="10"/>
                </a:cxn>
                <a:cxn ang="0">
                  <a:pos x="84" y="8"/>
                </a:cxn>
                <a:cxn ang="0">
                  <a:pos x="118" y="6"/>
                </a:cxn>
                <a:cxn ang="0">
                  <a:pos x="156" y="4"/>
                </a:cxn>
                <a:cxn ang="0">
                  <a:pos x="197" y="4"/>
                </a:cxn>
                <a:cxn ang="0">
                  <a:pos x="238" y="4"/>
                </a:cxn>
                <a:cxn ang="0">
                  <a:pos x="285" y="4"/>
                </a:cxn>
                <a:cxn ang="0">
                  <a:pos x="334" y="4"/>
                </a:cxn>
                <a:cxn ang="0">
                  <a:pos x="384" y="0"/>
                </a:cxn>
                <a:cxn ang="0">
                  <a:pos x="384" y="0"/>
                </a:cxn>
                <a:cxn ang="0">
                  <a:pos x="436" y="4"/>
                </a:cxn>
                <a:cxn ang="0">
                  <a:pos x="486" y="4"/>
                </a:cxn>
                <a:cxn ang="0">
                  <a:pos x="535" y="4"/>
                </a:cxn>
                <a:cxn ang="0">
                  <a:pos x="581" y="4"/>
                </a:cxn>
                <a:cxn ang="0">
                  <a:pos x="622" y="4"/>
                </a:cxn>
                <a:cxn ang="0">
                  <a:pos x="660" y="7"/>
                </a:cxn>
                <a:cxn ang="0">
                  <a:pos x="694" y="9"/>
                </a:cxn>
                <a:cxn ang="0">
                  <a:pos x="723" y="11"/>
                </a:cxn>
                <a:cxn ang="0">
                  <a:pos x="748" y="14"/>
                </a:cxn>
                <a:cxn ang="0">
                  <a:pos x="748" y="14"/>
                </a:cxn>
              </a:cxnLst>
              <a:rect l="txL" t="txT" r="txR" b="tx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9FCFF"/>
                </a:gs>
                <a:gs pos="100000">
                  <a:srgbClr val="3399FF"/>
                </a:gs>
              </a:gsLst>
              <a:lin ang="5400000" scaled="1"/>
              <a:tileRect/>
            </a:gradFill>
            <a:ln w="0">
              <a:noFill/>
            </a:ln>
          </p:spPr>
          <p:txBody>
            <a:bodyPr/>
            <a:p>
              <a:endParaRPr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40342" name="AutoShape 22"/>
          <p:cNvSpPr/>
          <p:nvPr/>
        </p:nvSpPr>
        <p:spPr>
          <a:xfrm flipH="1">
            <a:off x="2051050" y="2085975"/>
            <a:ext cx="6842125" cy="1295400"/>
          </a:xfrm>
          <a:prstGeom prst="homePlate">
            <a:avLst>
              <a:gd name="adj" fmla="val 39124"/>
            </a:avLst>
          </a:prstGeom>
          <a:gradFill rotWithShape="1">
            <a:gsLst>
              <a:gs pos="0">
                <a:srgbClr val="5491D4"/>
              </a:gs>
              <a:gs pos="100000">
                <a:srgbClr val="99CCFF"/>
              </a:gs>
            </a:gsLst>
            <a:lin ang="0" scaled="1"/>
            <a:tileRect/>
          </a:gra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5491D4"/>
            </a:extrusionClr>
          </a:sp3d>
        </p:spPr>
        <p:txBody>
          <a:bodyPr wrap="none" anchor="ctr" anchorCtr="0">
            <a:flatTx/>
          </a:bodyPr>
          <a:p>
            <a:pPr algn="ctr" eaLnBrk="1" hangingPunct="1"/>
            <a:r>
              <a:rPr lang="en-US" altLang="en-US" sz="22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sử dụng </a:t>
            </a:r>
            <a:r>
              <a:rPr lang="en-US" altLang="en-US" sz="2200" b="1" u="sng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sức lao động thủ cô</a:t>
            </a:r>
            <a:r>
              <a:rPr lang="en-US" altLang="en-US" sz="22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 </a:t>
            </a:r>
            <a:endParaRPr lang="en-US" altLang="en-US" sz="2200" b="1" dirty="0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n-US" sz="22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altLang="en-US" sz="2200" b="1" dirty="0">
                <a:solidFill>
                  <a:srgbClr val="66006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22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chính sang sử dụng một cách phổ biến sức </a:t>
            </a:r>
            <a:endParaRPr lang="en-US" altLang="en-US" sz="2200" b="1" dirty="0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n-US" sz="22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lao động cùng với </a:t>
            </a:r>
            <a:r>
              <a:rPr lang="en-US" altLang="en-US" sz="2200" b="1" u="sng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 nghệ, phương tiện v</a:t>
            </a:r>
            <a:r>
              <a:rPr lang="en-US" altLang="en-US" sz="2200" b="1" u="sng" dirty="0">
                <a:solidFill>
                  <a:srgbClr val="66006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2200" b="1" u="sng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200" b="1" u="sng" dirty="0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n-US" sz="2200" b="1" u="sng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 pháp tiên tiến, hiện đạ</a:t>
            </a:r>
            <a:r>
              <a:rPr lang="en-US" altLang="en-US" sz="2200" b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endParaRPr lang="en-US" altLang="en-US" sz="2200" b="1" dirty="0">
              <a:solidFill>
                <a:srgbClr val="660066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pSp>
        <p:nvGrpSpPr>
          <p:cNvPr id="4" name="Group 25"/>
          <p:cNvGrpSpPr/>
          <p:nvPr/>
        </p:nvGrpSpPr>
        <p:grpSpPr>
          <a:xfrm>
            <a:off x="2825750" y="887413"/>
            <a:ext cx="300038" cy="298450"/>
            <a:chOff x="2016" y="1920"/>
            <a:chExt cx="1680" cy="1680"/>
          </a:xfrm>
        </p:grpSpPr>
        <p:sp>
          <p:nvSpPr>
            <p:cNvPr id="56330" name="Oval 26"/>
            <p:cNvSpPr/>
            <p:nvPr/>
          </p:nvSpPr>
          <p:spPr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762F00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 eaLnBrk="1" hangingPunct="1"/>
              <a:endPara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6331" name="Freeform 27"/>
            <p:cNvSpPr/>
            <p:nvPr/>
          </p:nvSpPr>
          <p:spPr>
            <a:xfrm>
              <a:off x="2208" y="1948"/>
              <a:ext cx="1296" cy="634"/>
            </a:xfrm>
            <a:custGeom>
              <a:avLst/>
              <a:gdLst>
                <a:gd name="txL" fmla="*/ 0 w 1321"/>
                <a:gd name="txT" fmla="*/ 0 h 712"/>
                <a:gd name="txR" fmla="*/ 1321 w 1321"/>
                <a:gd name="txB" fmla="*/ 712 h 712"/>
              </a:gdLst>
              <a:ahLst/>
              <a:cxnLst>
                <a:cxn ang="0">
                  <a:pos x="748" y="14"/>
                </a:cxn>
                <a:cxn ang="0">
                  <a:pos x="757" y="15"/>
                </a:cxn>
                <a:cxn ang="0">
                  <a:pos x="759" y="16"/>
                </a:cxn>
                <a:cxn ang="0">
                  <a:pos x="755" y="18"/>
                </a:cxn>
                <a:cxn ang="0">
                  <a:pos x="746" y="19"/>
                </a:cxn>
                <a:cxn ang="0">
                  <a:pos x="731" y="20"/>
                </a:cxn>
                <a:cxn ang="0">
                  <a:pos x="711" y="20"/>
                </a:cxn>
                <a:cxn ang="0">
                  <a:pos x="687" y="21"/>
                </a:cxn>
                <a:cxn ang="0">
                  <a:pos x="659" y="22"/>
                </a:cxn>
                <a:cxn ang="0">
                  <a:pos x="627" y="23"/>
                </a:cxn>
                <a:cxn ang="0">
                  <a:pos x="592" y="23"/>
                </a:cxn>
                <a:cxn ang="0">
                  <a:pos x="556" y="24"/>
                </a:cxn>
                <a:cxn ang="0">
                  <a:pos x="515" y="24"/>
                </a:cxn>
                <a:cxn ang="0">
                  <a:pos x="474" y="24"/>
                </a:cxn>
                <a:cxn ang="0">
                  <a:pos x="457" y="25"/>
                </a:cxn>
                <a:cxn ang="0">
                  <a:pos x="274" y="25"/>
                </a:cxn>
                <a:cxn ang="0">
                  <a:pos x="271" y="25"/>
                </a:cxn>
                <a:cxn ang="0">
                  <a:pos x="234" y="24"/>
                </a:cxn>
                <a:cxn ang="0">
                  <a:pos x="201" y="24"/>
                </a:cxn>
                <a:cxn ang="0">
                  <a:pos x="168" y="24"/>
                </a:cxn>
                <a:cxn ang="0">
                  <a:pos x="135" y="23"/>
                </a:cxn>
                <a:cxn ang="0">
                  <a:pos x="109" y="23"/>
                </a:cxn>
                <a:cxn ang="0">
                  <a:pos x="80" y="23"/>
                </a:cxn>
                <a:cxn ang="0">
                  <a:pos x="61" y="22"/>
                </a:cxn>
                <a:cxn ang="0">
                  <a:pos x="38" y="21"/>
                </a:cxn>
                <a:cxn ang="0">
                  <a:pos x="26" y="20"/>
                </a:cxn>
                <a:cxn ang="0">
                  <a:pos x="18" y="20"/>
                </a:cxn>
                <a:cxn ang="0">
                  <a:pos x="6" y="19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6"/>
                </a:cxn>
                <a:cxn ang="0">
                  <a:pos x="16" y="15"/>
                </a:cxn>
                <a:cxn ang="0">
                  <a:pos x="26" y="12"/>
                </a:cxn>
                <a:cxn ang="0">
                  <a:pos x="57" y="10"/>
                </a:cxn>
                <a:cxn ang="0">
                  <a:pos x="84" y="8"/>
                </a:cxn>
                <a:cxn ang="0">
                  <a:pos x="118" y="6"/>
                </a:cxn>
                <a:cxn ang="0">
                  <a:pos x="156" y="4"/>
                </a:cxn>
                <a:cxn ang="0">
                  <a:pos x="197" y="4"/>
                </a:cxn>
                <a:cxn ang="0">
                  <a:pos x="238" y="4"/>
                </a:cxn>
                <a:cxn ang="0">
                  <a:pos x="285" y="4"/>
                </a:cxn>
                <a:cxn ang="0">
                  <a:pos x="334" y="4"/>
                </a:cxn>
                <a:cxn ang="0">
                  <a:pos x="384" y="0"/>
                </a:cxn>
                <a:cxn ang="0">
                  <a:pos x="384" y="0"/>
                </a:cxn>
                <a:cxn ang="0">
                  <a:pos x="436" y="4"/>
                </a:cxn>
                <a:cxn ang="0">
                  <a:pos x="486" y="4"/>
                </a:cxn>
                <a:cxn ang="0">
                  <a:pos x="535" y="4"/>
                </a:cxn>
                <a:cxn ang="0">
                  <a:pos x="581" y="4"/>
                </a:cxn>
                <a:cxn ang="0">
                  <a:pos x="622" y="4"/>
                </a:cxn>
                <a:cxn ang="0">
                  <a:pos x="660" y="7"/>
                </a:cxn>
                <a:cxn ang="0">
                  <a:pos x="694" y="9"/>
                </a:cxn>
                <a:cxn ang="0">
                  <a:pos x="723" y="11"/>
                </a:cxn>
                <a:cxn ang="0">
                  <a:pos x="748" y="14"/>
                </a:cxn>
                <a:cxn ang="0">
                  <a:pos x="748" y="14"/>
                </a:cxn>
              </a:cxnLst>
              <a:rect l="txL" t="txT" r="txR" b="tx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6600"/>
                </a:gs>
              </a:gsLst>
              <a:lin ang="5400000" scaled="1"/>
              <a:tileRect/>
            </a:gradFill>
            <a:ln w="0">
              <a:noFill/>
            </a:ln>
          </p:spPr>
          <p:txBody>
            <a:bodyPr/>
            <a:p>
              <a:endParaRPr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40349" name="AutoShape 29"/>
          <p:cNvSpPr/>
          <p:nvPr/>
        </p:nvSpPr>
        <p:spPr>
          <a:xfrm flipH="1">
            <a:off x="3132138" y="411163"/>
            <a:ext cx="5761037" cy="1249362"/>
          </a:xfrm>
          <a:prstGeom prst="homePlate">
            <a:avLst>
              <a:gd name="adj" fmla="val 37743"/>
            </a:avLst>
          </a:prstGeom>
          <a:gradFill rotWithShape="1">
            <a:gsLst>
              <a:gs pos="0">
                <a:srgbClr val="FF9933"/>
              </a:gs>
              <a:gs pos="100000">
                <a:srgbClr val="FFCC66"/>
              </a:gs>
            </a:gsLst>
            <a:lin ang="0" scaled="1"/>
            <a:tileRect/>
          </a:gra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</a:sp3d>
        </p:spPr>
        <p:txBody>
          <a:bodyPr wrap="none" anchor="ctr" anchorCtr="0">
            <a:flatTx/>
          </a:bodyPr>
          <a:p>
            <a:pPr algn="ctr" eaLnBrk="1" hangingPunct="1"/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Quá trình </a:t>
            </a:r>
            <a:r>
              <a:rPr lang="en-US" altLang="en-US" sz="2200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chuyển đổi </a:t>
            </a:r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căn bản, to</a:t>
            </a:r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diện </a:t>
            </a:r>
            <a:endParaRPr lang="en-US" altLang="en-US" sz="2200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hoạt động </a:t>
            </a:r>
            <a:r>
              <a:rPr lang="en-US" altLang="en-US" sz="2200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sản xuất</a:t>
            </a:r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200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kinh doanh</a:t>
            </a:r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altLang="en-US" sz="2200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n-US" sz="2200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dịch vụ</a:t>
            </a:r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</a:t>
            </a:r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en-US" altLang="en-US" sz="22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200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 lý kinh tế - xã hội</a:t>
            </a:r>
            <a:endParaRPr lang="en-US" altLang="en-US" sz="2200" b="1" u="sng" dirty="0">
              <a:solidFill>
                <a:srgbClr val="0066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40350" name="Text Box 30"/>
          <p:cNvSpPr txBox="1"/>
          <p:nvPr/>
        </p:nvSpPr>
        <p:spPr>
          <a:xfrm>
            <a:off x="4229100" y="1314450"/>
            <a:ext cx="184150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en-US" altLang="en-US" sz="2000" b="1" dirty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22250" y="379413"/>
            <a:ext cx="1665288" cy="2624138"/>
          </a:xfrm>
          <a:prstGeom prst="ellipse">
            <a:avLst/>
          </a:prstGeom>
          <a:solidFill>
            <a:srgbClr val="80008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nl-NL" altLang="x-none" sz="2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endParaRPr lang="nl-NL" altLang="x-none" sz="2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sz="2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nghiệp</a:t>
            </a:r>
            <a:endParaRPr lang="nl-NL" altLang="x-none" sz="2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sz="2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hóa, </a:t>
            </a:r>
            <a:endParaRPr lang="nl-NL" altLang="x-none" sz="2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sz="2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 </a:t>
            </a:r>
            <a:endParaRPr lang="nl-NL" altLang="x-none" sz="2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sz="2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đại </a:t>
            </a:r>
            <a:endParaRPr lang="nl-NL" altLang="x-none" sz="2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1" hangingPunct="1">
              <a:buNone/>
            </a:pPr>
            <a:r>
              <a:rPr lang="nl-NL" altLang="x-none" sz="2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sz="2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4403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4403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440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440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70" decel="100000"/>
                                        <p:tgtEl>
                                          <p:spTgt spid="4403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770" decel="100000"/>
                                        <p:tgtEl>
                                          <p:spTgt spid="44034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4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440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440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70" decel="100000"/>
                                        <p:tgtEl>
                                          <p:spTgt spid="4403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770" decel="100000"/>
                                        <p:tgtEl>
                                          <p:spTgt spid="44034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4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440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8" dur="770" fill="hold"/>
                                        <p:tgtEl>
                                          <p:spTgt spid="440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40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35" grpId="0" animBg="1"/>
      <p:bldP spid="440342" grpId="0" animBg="1"/>
      <p:bldP spid="440349" grpId="0" animBg="1"/>
      <p:bldP spid="440350" grpId="0"/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Content Placeholder 2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3394075"/>
          </a:xfrm>
          <a:ln/>
        </p:spPr>
        <p:txBody>
          <a:bodyPr vert="horz" wrap="square" lIns="91440" tIns="45720" rIns="91440" bIns="45720" anchor="t" anchorCtr="0"/>
          <a:p>
            <a:r>
              <a:rPr dirty="0"/>
              <a:t>Phát triển công nghiệp</a:t>
            </a:r>
            <a:endParaRPr dirty="0"/>
          </a:p>
          <a:p>
            <a:r>
              <a:rPr dirty="0"/>
              <a:t>Phát triển nông nghiệp và kin tế nông thôn gắn với xây dựng nông thôn mới</a:t>
            </a:r>
            <a:endParaRPr dirty="0"/>
          </a:p>
          <a:p>
            <a:r>
              <a:rPr dirty="0"/>
              <a:t>Phát triển khu vực dịch vụ</a:t>
            </a:r>
            <a:endParaRPr dirty="0"/>
          </a:p>
          <a:p>
            <a:r>
              <a:rPr dirty="0"/>
              <a:t>Phát triển kinh tes biển</a:t>
            </a:r>
            <a:endParaRPr dirty="0"/>
          </a:p>
          <a:p>
            <a:r>
              <a:rPr dirty="0"/>
              <a:t>Phát triển kinh tế vùng, liên vùng</a:t>
            </a:r>
            <a:endParaRPr dirty="0"/>
          </a:p>
          <a:p>
            <a:r>
              <a:rPr dirty="0"/>
              <a:t>Phát triển đô thị</a:t>
            </a:r>
            <a:endParaRPr dirty="0"/>
          </a:p>
          <a:p>
            <a:r>
              <a:rPr dirty="0"/>
              <a:t>Xây dựng kết cấu hạ tầng kinh tế- xã hội</a:t>
            </a:r>
            <a:endParaRPr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Rectangle 1"/>
          <p:cNvSpPr/>
          <p:nvPr/>
        </p:nvSpPr>
        <p:spPr>
          <a:xfrm>
            <a:off x="36513" y="0"/>
            <a:ext cx="9036050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b, Ho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thiện thể chế, phát triển kinh tế thị trường định hướng xã hội chủ nghĩa</a:t>
            </a: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8371" name="Rectangle 2"/>
          <p:cNvSpPr/>
          <p:nvPr/>
        </p:nvSpPr>
        <p:spPr>
          <a:xfrm>
            <a:off x="420688" y="1504950"/>
            <a:ext cx="835660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hangingPunct="1"/>
            <a:r>
              <a:rPr lang="nl-NL" altLang="en-US" sz="2400" dirty="0">
                <a:solidFill>
                  <a:srgbClr val="000099"/>
                </a:solidFill>
                <a:latin typeface="Times New Roman" panose="02020603050405020304" pitchFamily="18" charset="0"/>
              </a:rPr>
              <a:t>Tiếp tục thống nhất nhận thức về nền kinh tế thị trường định hướng xã hội chủ nghĩa</a:t>
            </a:r>
            <a:endParaRPr lang="en-US" altLang="en-US" sz="24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107950" y="928688"/>
            <a:ext cx="903605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Cloud Callout 6"/>
          <p:cNvSpPr/>
          <p:nvPr/>
        </p:nvSpPr>
        <p:spPr>
          <a:xfrm>
            <a:off x="1908175" y="2405063"/>
            <a:ext cx="6021388" cy="2165350"/>
          </a:xfrm>
          <a:prstGeom prst="cloudCallout">
            <a:avLst/>
          </a:prstGeom>
          <a:solidFill>
            <a:srgbClr val="808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nền kinh tế thị trường định hướng xã hội chủ nghĩa?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4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 bwMode="auto">
          <a:prstGeom prst="snip2SameRect">
            <a:avLst/>
          </a:prstGeom>
          <a:solidFill>
            <a:schemeClr val="bg1"/>
          </a:solidFill>
          <a:ln w="25400">
            <a:solidFill>
              <a:srgbClr val="CC6600"/>
            </a:solidFill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/>
          <a:p>
            <a:pPr algn="just" eaLnBrk="1" hangingPunct="1"/>
            <a:r>
              <a:rPr lang="nl-NL" altLang="x-none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Nền KTTT định hướng XHCN Việt Nam 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nền kinh tế vận h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 đầy đủ, đồng bộ theo các </a:t>
            </a:r>
            <a:r>
              <a:rPr lang="nl-NL" altLang="x-none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 luật của KTTT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đồng thời bảo đảm </a:t>
            </a:r>
            <a:r>
              <a:rPr lang="nl-NL" altLang="x-none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 hướng XHCN 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phù hợp với từng giai đoạn phát triển của đất nước. Đó l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nền KTTT hiện đại v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hội nhập quốc tế, có sự quản lý của Nh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nl-NL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nước pháp quyền XHCN, do Đảng Cộng sản Việt Nam lãnh đạo.</a:t>
            </a:r>
            <a:endParaRPr lang="nl-NL" altLang="x-none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Wingdings 3" panose="05040102010807070707" pitchFamily="18" charset="2"/>
              <a:buNone/>
            </a:pPr>
            <a:endParaRPr lang="nl-NL" altLang="x-none" sz="2400" i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3"/>
          <p:cNvSpPr/>
          <p:nvPr/>
        </p:nvSpPr>
        <p:spPr>
          <a:xfrm>
            <a:off x="3384550" y="160338"/>
            <a:ext cx="2519363" cy="590550"/>
          </a:xfrm>
          <a:prstGeom prst="rect">
            <a:avLst/>
          </a:prstGeom>
          <a:solidFill>
            <a:schemeClr val="bg1"/>
          </a:solidFill>
          <a:ln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nl-NL" altLang="x-none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Đặc điểm</a:t>
            </a:r>
            <a:endParaRPr sz="2400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42875" y="1546225"/>
            <a:ext cx="2319338" cy="1787525"/>
          </a:xfrm>
          <a:prstGeom prst="roundRect">
            <a:avLst/>
          </a:prstGeom>
          <a:solidFill>
            <a:schemeClr val="bg1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nl-NL" altLang="x-none" sz="20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 hệ sản xuất tiến bộ </a:t>
            </a:r>
            <a:r>
              <a:rPr lang="nl-NL" altLang="x-none" sz="20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phù hợp</a:t>
            </a:r>
            <a:r>
              <a:rPr lang="nl-NL" altLang="x-none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altLang="x-none" sz="20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 trình độ phát triển của lực lượng sản xuất; </a:t>
            </a:r>
            <a:endParaRPr sz="2000" dirty="0">
              <a:solidFill>
                <a:srgbClr val="0066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928938" y="1570038"/>
            <a:ext cx="2317750" cy="1787525"/>
          </a:xfrm>
          <a:prstGeom prst="roundRect">
            <a:avLst/>
          </a:prstGeom>
          <a:solidFill>
            <a:schemeClr val="bg1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nl-NL" altLang="x-none" sz="2000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 </a:t>
            </a:r>
            <a:r>
              <a:rPr lang="nl-NL" altLang="x-none" sz="20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nhiều hình thức sở hữu</a:t>
            </a:r>
            <a:r>
              <a:rPr lang="nl-NL" altLang="x-none" sz="2000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nhiều </a:t>
            </a:r>
            <a:r>
              <a:rPr lang="nl-NL" altLang="x-none" sz="20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nl-NL" altLang="x-none" sz="2000" b="1" u="sng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0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 phần kinh tế</a:t>
            </a:r>
            <a:endParaRPr sz="2000" b="1" u="sng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715000" y="1525588"/>
            <a:ext cx="3286125" cy="1903413"/>
          </a:xfrm>
          <a:prstGeom prst="roundRect">
            <a:avLst/>
          </a:prstGeom>
          <a:solidFill>
            <a:schemeClr val="bg1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nl-NL" altLang="x-none" sz="20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Kinh tế nh</a:t>
            </a:r>
            <a:r>
              <a:rPr lang="nl-NL" altLang="x-none" sz="2000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0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nước giữ vai trò chủ đạo, kinh tế tư nhân l</a:t>
            </a:r>
            <a:r>
              <a:rPr lang="nl-NL" altLang="x-none" sz="2000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0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động lực quan trọng, các chủ thể kinh tế bình đẳng, hợp tác, cạnh tranh theo pháp luật</a:t>
            </a:r>
            <a:endParaRPr sz="2000" dirty="0">
              <a:solidFill>
                <a:srgbClr val="000099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9" name="Straight Arrow Connector 8"/>
          <p:cNvCxnSpPr>
            <a:stCxn id="4" idx="2"/>
          </p:cNvCxnSpPr>
          <p:nvPr/>
        </p:nvCxnSpPr>
        <p:spPr>
          <a:xfrm flipH="1">
            <a:off x="1692275" y="750888"/>
            <a:ext cx="2951163" cy="7429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2"/>
          </p:cNvCxnSpPr>
          <p:nvPr/>
        </p:nvCxnSpPr>
        <p:spPr>
          <a:xfrm>
            <a:off x="4643438" y="750888"/>
            <a:ext cx="3457575" cy="7429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2"/>
          </p:cNvCxnSpPr>
          <p:nvPr/>
        </p:nvCxnSpPr>
        <p:spPr>
          <a:xfrm>
            <a:off x="4643438" y="750888"/>
            <a:ext cx="0" cy="763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425" name="TextBox 9"/>
          <p:cNvSpPr txBox="1"/>
          <p:nvPr/>
        </p:nvSpPr>
        <p:spPr>
          <a:xfrm>
            <a:off x="1143000" y="3643313"/>
            <a:ext cx="7572375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000" dirty="0">
                <a:latin typeface="Times New Roman" panose="02020603050405020304" pitchFamily="18" charset="0"/>
              </a:rPr>
              <a:t>Nhà nước đóng vai trò định hướng, xây dựng và hoàn thiện thể chế kinh tế, tạo môi trường cạnh tranh bình đẳng, minh bạch và lành mạnh</a:t>
            </a:r>
            <a:endParaRPr sz="2000" dirty="0">
              <a:latin typeface="Times New Roman" panose="02020603050405020304" pitchFamily="18" charset="0"/>
            </a:endParaRPr>
          </a:p>
          <a:p>
            <a:r>
              <a:rPr sz="2000" dirty="0">
                <a:latin typeface="Times New Roman" panose="02020603050405020304" pitchFamily="18" charset="0"/>
              </a:rPr>
              <a:t>                           Sử dụng các công cụ để định hướng, điều tiết</a:t>
            </a:r>
            <a:endParaRPr sz="2000" dirty="0">
              <a:latin typeface="Times New Roman" panose="02020603050405020304" pitchFamily="18" charset="0"/>
            </a:endParaRPr>
          </a:p>
          <a:p>
            <a:r>
              <a:rPr sz="2000" dirty="0">
                <a:latin typeface="Times New Roman" panose="02020603050405020304" pitchFamily="18" charset="0"/>
              </a:rPr>
              <a:t>                                                          Thực hiện tiến bộ công bằng xã hội</a:t>
            </a:r>
            <a:endParaRPr sz="2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4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03188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Diagram 3"/>
          <p:cNvGraphicFramePr/>
          <p:nvPr/>
        </p:nvGraphicFramePr>
        <p:xfrm>
          <a:off x="245903" y="-571522"/>
          <a:ext cx="8517111" cy="514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CC9A4E-AAD5-40A4-8487-352F8137AF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23CC9A4E-AAD5-40A4-8487-352F8137AF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23CC9A4E-AAD5-40A4-8487-352F8137AF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6767ED-468C-43D1-A454-1063D8D89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2A6767ED-468C-43D1-A454-1063D8D89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2A6767ED-468C-43D1-A454-1063D8D89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6681F0-52E2-4D83-B31E-05BF5F5B9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7A6681F0-52E2-4D83-B31E-05BF5F5B9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7A6681F0-52E2-4D83-B31E-05BF5F5B9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6C7FCB-275D-4F16-8839-4951C77B00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0E6C7FCB-275D-4F16-8839-4951C77B00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0E6C7FCB-275D-4F16-8839-4951C77B00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3314E8-14F7-44C3-8064-926B3F7F45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C83314E8-14F7-44C3-8064-926B3F7F45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C83314E8-14F7-44C3-8064-926B3F7F45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59F9FB-2E30-4FFA-B790-279FD0CC4F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D859F9FB-2E30-4FFA-B790-279FD0CC4F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D859F9FB-2E30-4FFA-B790-279FD0CC4F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5FF3A7-810E-4861-A143-AD32AA392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215FF3A7-810E-4861-A143-AD32AA392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215FF3A7-810E-4861-A143-AD32AA392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8E417A-4282-468B-A752-1E2FA4007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AE8E417A-4282-468B-A752-1E2FA4007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AE8E417A-4282-468B-A752-1E2FA4007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E3115D-0F2E-4FE9-A8DA-4613D411AC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DBE3115D-0F2E-4FE9-A8DA-4613D411AC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DBE3115D-0F2E-4FE9-A8DA-4613D411AC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5056188" y="2909888"/>
            <a:ext cx="3873500" cy="2179637"/>
          </a:xfrm>
          <a:ln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rcRect l="5769" t="9230" r="12308" b="4616"/>
          <a:stretch>
            <a:fillRect/>
          </a:stretch>
        </p:blipFill>
        <p:spPr>
          <a:xfrm>
            <a:off x="571500" y="1347788"/>
            <a:ext cx="4392613" cy="2089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3" y="1714500"/>
            <a:ext cx="3857625" cy="1677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013" y="3429000"/>
            <a:ext cx="4249737" cy="1706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70" name="Rectangle 3"/>
          <p:cNvSpPr/>
          <p:nvPr/>
        </p:nvSpPr>
        <p:spPr>
          <a:xfrm>
            <a:off x="468313" y="0"/>
            <a:ext cx="82073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nl-NL" altLang="en-US" sz="2400" b="1" i="1" dirty="0">
                <a:solidFill>
                  <a:srgbClr val="006600"/>
                </a:solidFill>
                <a:latin typeface="Times New Roman" panose="02020603050405020304" pitchFamily="18" charset="0"/>
              </a:rPr>
              <a:t>c, Quản lý, phát triển xã hội, thực hiện công bằng xã hội </a:t>
            </a:r>
            <a:endParaRPr lang="en-US" altLang="en-US" sz="2400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Snip Same Side Corner Rectangle 8"/>
          <p:cNvSpPr/>
          <p:nvPr/>
        </p:nvSpPr>
        <p:spPr>
          <a:xfrm>
            <a:off x="457200" y="1196975"/>
            <a:ext cx="8172450" cy="803275"/>
          </a:xfrm>
          <a:prstGeom prst="snip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indent="557530" algn="just" eaLnBrk="1" hangingPunct="1">
              <a:lnSpc>
                <a:spcPct val="150000"/>
              </a:lnSpc>
              <a:buChar char="-"/>
            </a:pP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Xây dựng các chính sách phù hợp: đền ơn đáp nghĩa, chăm lo người nghèo, dân tộc thiểu số, quan tâm đến tầng lớp yếu thế trong xã hội</a:t>
            </a:r>
            <a:endParaRPr lang="nl-NL" altLang="x-non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557530" algn="just" eaLnBrk="1" hangingPunct="1">
              <a:lnSpc>
                <a:spcPct val="150000"/>
              </a:lnSpc>
              <a:buChar char="-"/>
            </a:pP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Gắn chính sách xã hội với nâng cao đời sống nhân dân,...</a:t>
            </a:r>
            <a:endParaRPr lang="nl-NL" altLang="x-non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557530" algn="just" eaLnBrk="1" hangingPunct="1">
              <a:lnSpc>
                <a:spcPct val="150000"/>
              </a:lnSpc>
              <a:buChar char="-"/>
            </a:pPr>
            <a:endParaRPr lang="nl-NL" altLang="x-none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557530" algn="just" eaLnBrk="1" hangingPunct="1">
              <a:lnSpc>
                <a:spcPct val="150000"/>
              </a:lnSpc>
              <a:buNone/>
            </a:pPr>
            <a:r>
              <a:rPr lang="nl-NL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Rectangle 5"/>
          <p:cNvSpPr/>
          <p:nvPr/>
        </p:nvSpPr>
        <p:spPr>
          <a:xfrm>
            <a:off x="523875" y="173038"/>
            <a:ext cx="79930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nl-NL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2. Nội dung phát triển văn hóa, con người </a:t>
            </a:r>
            <a:endParaRPr lang="en-US" altLang="en-US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Double Wave 7"/>
          <p:cNvSpPr/>
          <p:nvPr/>
        </p:nvSpPr>
        <p:spPr>
          <a:xfrm>
            <a:off x="401638" y="815975"/>
            <a:ext cx="8175625" cy="754063"/>
          </a:xfrm>
          <a:prstGeom prst="doubleWave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400" b="0" i="1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a) Xây dựng con người Việt Nam phát triển toàn diện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3492" name="Line 15"/>
          <p:cNvSpPr/>
          <p:nvPr/>
        </p:nvSpPr>
        <p:spPr>
          <a:xfrm>
            <a:off x="1187450" y="627063"/>
            <a:ext cx="6769100" cy="0"/>
          </a:xfrm>
          <a:prstGeom prst="line">
            <a:avLst/>
          </a:prstGeom>
          <a:ln w="57150" cap="flat" cmpd="sng">
            <a:solidFill>
              <a:srgbClr val="00B05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7450" y="1865313"/>
            <a:ext cx="5881688" cy="29384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913" y="1655763"/>
            <a:ext cx="6335712" cy="3346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5" name="TextBox 6"/>
          <p:cNvSpPr txBox="1"/>
          <p:nvPr/>
        </p:nvSpPr>
        <p:spPr>
          <a:xfrm>
            <a:off x="7929563" y="482600"/>
            <a:ext cx="500062" cy="338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1600" dirty="0">
                <a:latin typeface="Times New Roman" panose="02020603050405020304" pitchFamily="18" charset="0"/>
              </a:rPr>
              <a:t>8</a:t>
            </a:r>
            <a:endParaRPr sz="16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3"/>
          <p:cNvSpPr/>
          <p:nvPr/>
        </p:nvSpPr>
        <p:spPr>
          <a:xfrm>
            <a:off x="952500" y="1398588"/>
            <a:ext cx="7115175" cy="849313"/>
          </a:xfrm>
          <a:prstGeom prst="rect">
            <a:avLst/>
          </a:prstGeom>
          <a:solidFill>
            <a:schemeClr val="bg1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marL="342900" lvl="0" indent="-342900" eaLnBrk="1" hangingPunct="1">
              <a:buFont typeface="Wingdings" panose="05000000000000000000" pitchFamily="2" charset="2"/>
              <a:buChar char="§"/>
            </a:pPr>
            <a:r>
              <a:rPr lang="nl-NL" altLang="x-none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 hệ thống chính trị, trong mỗi địa phương, trong từng cộng đồng, cơ quan, đơn vị, doanh nghiệp, khu công nghiệp v</a:t>
            </a:r>
            <a:r>
              <a:rPr lang="nl-NL" altLang="x-none" sz="2000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mỗi gia đình. </a:t>
            </a:r>
            <a:endParaRPr sz="2000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2500" y="3868738"/>
            <a:ext cx="7115175" cy="701675"/>
          </a:xfrm>
          <a:prstGeom prst="rect">
            <a:avLst/>
          </a:prstGeom>
          <a:solidFill>
            <a:schemeClr val="bg1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marL="342900" lvl="0" indent="-342900" eaLnBrk="1" hangingPunct="1">
              <a:buFont typeface="Wingdings" panose="05000000000000000000" pitchFamily="2" charset="2"/>
              <a:buChar char="§"/>
            </a:pPr>
            <a:r>
              <a:rPr lang="nl-NL" altLang="x-none" sz="20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Mỗi trường học thật sự l</a:t>
            </a:r>
            <a:r>
              <a:rPr lang="nl-NL" altLang="x-none" sz="2000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0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một trung tâm văn hóa giáo dục, rèn luyện con người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…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000" dirty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52500" y="2733675"/>
            <a:ext cx="7115175" cy="644525"/>
          </a:xfrm>
          <a:prstGeom prst="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marL="342900" lvl="0" indent="-342900" eaLnBrk="1" hangingPunct="1">
              <a:buFont typeface="Wingdings" panose="05000000000000000000" pitchFamily="2" charset="2"/>
              <a:buChar char="§"/>
            </a:pPr>
            <a:r>
              <a:rPr lang="nl-NL" altLang="x-none" sz="2000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Chiến lược phát triển gia đình Việt Nam.</a:t>
            </a:r>
            <a:endParaRPr sz="2000" dirty="0">
              <a:solidFill>
                <a:srgbClr val="660066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597275" y="2287588"/>
            <a:ext cx="1066800" cy="377825"/>
          </a:xfrm>
          <a:prstGeom prst="rect">
            <a:avLst/>
          </a:prstGeom>
          <a:solidFill>
            <a:srgbClr val="CC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603625" y="3503613"/>
            <a:ext cx="1060450" cy="323850"/>
          </a:xfrm>
          <a:prstGeom prst="rect">
            <a:avLst/>
          </a:prstGeom>
          <a:solidFill>
            <a:srgbClr val="00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Double Wave 10"/>
          <p:cNvSpPr/>
          <p:nvPr/>
        </p:nvSpPr>
        <p:spPr>
          <a:xfrm>
            <a:off x="250825" y="87313"/>
            <a:ext cx="8175625" cy="1041400"/>
          </a:xfrm>
          <a:prstGeom prst="doubleWave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nl-NL" sz="24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b, </a:t>
            </a:r>
            <a:r>
              <a:rPr lang="nl-NL" altLang="x-none" sz="24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Xây dựng </a:t>
            </a:r>
            <a:r>
              <a:rPr lang="nl-NL" altLang="x-none" sz="2400" i="1" u="sng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môi trường văn hóa </a:t>
            </a:r>
            <a:r>
              <a:rPr lang="nl-NL" altLang="x-none" sz="24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nl-NL" altLang="x-none" sz="2400" i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x-none" sz="24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 mạnh</a:t>
            </a:r>
            <a:endParaRPr sz="2400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Double Wave 4"/>
          <p:cNvSpPr/>
          <p:nvPr/>
        </p:nvSpPr>
        <p:spPr>
          <a:xfrm>
            <a:off x="250825" y="-74612"/>
            <a:ext cx="8175625" cy="1041400"/>
          </a:xfrm>
          <a:prstGeom prst="doubleWave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nl-NL" sz="2400" b="0" i="1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c, </a:t>
            </a:r>
            <a:r>
              <a:rPr kumimoji="0" lang="nl-NL" sz="2400" b="0" i="1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Xây dựng văn hóa trong chính trị và kinh tế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1775" y="1181100"/>
            <a:ext cx="4162425" cy="210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5540" name="Rectangle 5"/>
          <p:cNvSpPr/>
          <p:nvPr/>
        </p:nvSpPr>
        <p:spPr>
          <a:xfrm>
            <a:off x="4500563" y="2135188"/>
            <a:ext cx="4572000" cy="2676525"/>
          </a:xfrm>
          <a:prstGeom prst="rect">
            <a:avLst/>
          </a:prstGeom>
          <a:noFill/>
          <a:ln w="9525" cap="flat" cmpd="sng">
            <a:solidFill>
              <a:srgbClr val="00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just" eaLnBrk="1" hangingPunct="1"/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Chú trọng chăm lo xây dựng </a:t>
            </a:r>
            <a:r>
              <a:rPr lang="nl-NL" altLang="en-US" sz="2400" b="1" u="sng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 hóa trong Đảng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trong các </a:t>
            </a:r>
            <a:r>
              <a:rPr lang="nl-NL" altLang="en-US" sz="2400" b="1" u="sng" dirty="0">
                <a:solidFill>
                  <a:srgbClr val="9966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 quan nh</a:t>
            </a:r>
            <a:r>
              <a:rPr lang="nl-NL" altLang="en-US" sz="2400" b="1" u="sng" dirty="0">
                <a:solidFill>
                  <a:srgbClr val="996633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b="1" u="sng" dirty="0">
                <a:solidFill>
                  <a:srgbClr val="9966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nước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altLang="en-US" sz="24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đo</a:t>
            </a:r>
            <a:r>
              <a:rPr lang="nl-NL" altLang="en-US" sz="2400" b="1" u="sng" dirty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thể</a:t>
            </a:r>
            <a:r>
              <a:rPr lang="nl-NL" alt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nl-NL" altLang="en-US" sz="2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/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nhân tố </a:t>
            </a:r>
            <a:r>
              <a:rPr lang="nl-NL" altLang="en-US" sz="2400" b="1" u="sng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 trọng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để xây dựng hệ thống chính trị trong sạch, vững mạnh. </a:t>
            </a:r>
            <a:endParaRPr lang="en-US" altLang="en-US" sz="2400" dirty="0">
              <a:solidFill>
                <a:srgbClr val="000099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5541" name="TextBox 5"/>
          <p:cNvSpPr txBox="1"/>
          <p:nvPr/>
        </p:nvSpPr>
        <p:spPr>
          <a:xfrm>
            <a:off x="5715000" y="1571625"/>
            <a:ext cx="25717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b="1" dirty="0">
                <a:latin typeface="Times New Roman" panose="02020603050405020304" pitchFamily="18" charset="0"/>
              </a:rPr>
              <a:t>Trong chính trị</a:t>
            </a:r>
            <a:endParaRPr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Rectangle 6"/>
          <p:cNvSpPr/>
          <p:nvPr/>
        </p:nvSpPr>
        <p:spPr>
          <a:xfrm>
            <a:off x="4378325" y="3160713"/>
            <a:ext cx="4572000" cy="1939925"/>
          </a:xfrm>
          <a:prstGeom prst="rect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just" eaLnBrk="1" hangingPunct="1"/>
            <a:r>
              <a:rPr lang="en-US" altLang="en-US" dirty="0">
                <a:latin typeface="Times New Roman" panose="02020603050405020304" pitchFamily="18" charset="0"/>
              </a:rPr>
              <a:t> 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Xây dựng </a:t>
            </a:r>
            <a:r>
              <a:rPr lang="nl-NL" altLang="en-US" sz="2400" b="1" u="sng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 hóa doanh nghiệp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nl-NL" altLang="en-US" sz="2400" b="1" u="sng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 hóa doanh nhân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với ý thức tôn trọng, </a:t>
            </a:r>
            <a:r>
              <a:rPr lang="nl-NL" altLang="en-US" sz="2400" b="1" u="sng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chấp h</a:t>
            </a:r>
            <a:r>
              <a:rPr lang="nl-NL" altLang="en-US" sz="2400" b="1" u="sng" dirty="0">
                <a:solidFill>
                  <a:srgbClr val="CC66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b="1" u="sng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 pháp luậ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t, giữ chữ tín, cạnh tranh l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 mạnh</a:t>
            </a:r>
            <a:r>
              <a:rPr lang="nl-NL" altLang="en-US" sz="2400" dirty="0">
                <a:solidFill>
                  <a:srgbClr val="000099"/>
                </a:solidFill>
                <a:latin typeface="Times New Roman" panose="02020603050405020304" pitchFamily="18" charset="0"/>
              </a:rPr>
              <a:t>. </a:t>
            </a:r>
            <a:endParaRPr lang="en-US" altLang="en-US" sz="24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6900" y="1470025"/>
            <a:ext cx="3606800" cy="17986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3113" y="107950"/>
            <a:ext cx="4516437" cy="2360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65" name="TextBox 4"/>
          <p:cNvSpPr txBox="1"/>
          <p:nvPr/>
        </p:nvSpPr>
        <p:spPr>
          <a:xfrm>
            <a:off x="500063" y="374650"/>
            <a:ext cx="3429000" cy="585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3200" b="1" dirty="0">
                <a:latin typeface="Times New Roman" panose="02020603050405020304" pitchFamily="18" charset="0"/>
              </a:rPr>
              <a:t>Trong kinh tế</a:t>
            </a:r>
            <a:endParaRPr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Double Wave 1"/>
          <p:cNvSpPr/>
          <p:nvPr/>
        </p:nvSpPr>
        <p:spPr>
          <a:xfrm>
            <a:off x="250825" y="0"/>
            <a:ext cx="8175625" cy="1041400"/>
          </a:xfrm>
          <a:prstGeom prst="doubleWave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nl-NL" sz="2400" b="0" i="1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d, </a:t>
            </a:r>
            <a:r>
              <a:rPr kumimoji="0" lang="nl-NL" sz="2400" b="0" i="1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Nâng cao chất lượng, hiệu quả hoạt động văn hóa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75" y="1017588"/>
            <a:ext cx="3571875" cy="2009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88" name="Rectangle 2"/>
          <p:cNvSpPr/>
          <p:nvPr/>
        </p:nvSpPr>
        <p:spPr>
          <a:xfrm>
            <a:off x="4152900" y="1500188"/>
            <a:ext cx="3562350" cy="1570037"/>
          </a:xfrm>
          <a:prstGeom prst="rect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 eaLnBrk="1" hangingPunct="1"/>
            <a:r>
              <a:rPr lang="nl-NL" altLang="en-US" sz="24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Huy động </a:t>
            </a:r>
            <a:r>
              <a:rPr lang="nl-NL" altLang="en-US" sz="24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sức mạnh của to</a:t>
            </a:r>
            <a:r>
              <a:rPr lang="nl-NL" altLang="en-US" sz="2400" b="1" u="sng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xã hội </a:t>
            </a:r>
            <a:r>
              <a:rPr lang="nl-NL" altLang="en-US" sz="24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 bảo tồn v</a:t>
            </a:r>
            <a:r>
              <a:rPr lang="nl-NL" altLang="en-US" sz="2400" b="1" dirty="0">
                <a:solidFill>
                  <a:srgbClr val="CC66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à</a:t>
            </a:r>
            <a:r>
              <a:rPr lang="nl-NL" altLang="en-US" sz="24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phát huy các giá trị văn hóa</a:t>
            </a:r>
            <a:endParaRPr lang="en-US" altLang="en-US" sz="2400" b="1" dirty="0">
              <a:solidFill>
                <a:srgbClr val="CC66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7589" name="Rectangle 3"/>
          <p:cNvSpPr/>
          <p:nvPr/>
        </p:nvSpPr>
        <p:spPr>
          <a:xfrm>
            <a:off x="5214938" y="3536950"/>
            <a:ext cx="3714750" cy="1200150"/>
          </a:xfrm>
          <a:prstGeom prst="rect">
            <a:avLst/>
          </a:prstGeom>
          <a:noFill/>
          <a:ln w="9525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 eaLnBrk="1" hangingPunct="1"/>
            <a:r>
              <a:rPr lang="nl-NL" alt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nl-NL" altLang="en-US" sz="24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Khích lệ</a:t>
            </a:r>
            <a:r>
              <a:rPr lang="nl-NL" alt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sáng tạo giá trị văn hóa mới, tiếp thu văn hóa nhân loại</a:t>
            </a:r>
            <a:endParaRPr lang="en-US" altLang="en-US" sz="24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56327" name="Picture 7" descr="Giao lưu văn hóa Việt Nam – Nhật Bản tại Hội An lần thứ 9 - Phố cổ ..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3" y="2946400"/>
            <a:ext cx="4572000" cy="2170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4" name="Double Wave 3"/>
          <p:cNvSpPr/>
          <p:nvPr/>
        </p:nvSpPr>
        <p:spPr>
          <a:xfrm>
            <a:off x="250825" y="-105410"/>
            <a:ext cx="8175625" cy="1218565"/>
          </a:xfrm>
          <a:prstGeom prst="doubleWave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2000" b="0" i="1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e) Phát triển công nghiệp văn hóa đi đôi với xây dựng, hoàn thiện thị trường văn hóa </a:t>
            </a:r>
            <a:endParaRPr kumimoji="0" sz="2000" b="0" i="1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539115" y="1613535"/>
            <a:ext cx="302133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Phát triển công nghiệp văn hóa; khuyến khích xuất khẩu sản phẩm văn hóa</a:t>
            </a:r>
            <a:endParaRPr lang="en-US"/>
          </a:p>
        </p:txBody>
      </p:sp>
      <p:sp>
        <p:nvSpPr>
          <p:cNvPr id="6" name="Text Box 5"/>
          <p:cNvSpPr txBox="1"/>
          <p:nvPr/>
        </p:nvSpPr>
        <p:spPr>
          <a:xfrm>
            <a:off x="468630" y="2858770"/>
            <a:ext cx="28936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Đổi mới, hoàn thiện thể chế, tạo môi trường pháp lý thuận lợi</a:t>
            </a:r>
            <a:endParaRPr lang="en-US"/>
          </a:p>
        </p:txBody>
      </p:sp>
      <p:sp>
        <p:nvSpPr>
          <p:cNvPr id="7" name="Text Box 6"/>
          <p:cNvSpPr txBox="1"/>
          <p:nvPr/>
        </p:nvSpPr>
        <p:spPr>
          <a:xfrm>
            <a:off x="473710" y="4011930"/>
            <a:ext cx="55664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Tạo thuận lợi cho các doanh nghiệp văn hóa, văn nghệ, thể thao, du lịch thu hút các nguồn lực xã hội để phát triển.</a:t>
            </a:r>
            <a:endParaRPr lang="en-US"/>
          </a:p>
        </p:txBody>
      </p:sp>
      <p:pic>
        <p:nvPicPr>
          <p:cNvPr id="100" name="Content Placeholder 99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779520" y="1333500"/>
            <a:ext cx="4949825" cy="2606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Double Wave 1"/>
          <p:cNvSpPr/>
          <p:nvPr/>
        </p:nvSpPr>
        <p:spPr>
          <a:xfrm>
            <a:off x="250825" y="-20637"/>
            <a:ext cx="8569325" cy="1041400"/>
          </a:xfrm>
          <a:prstGeom prst="doubleWave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nl-NL" sz="2400" b="0" i="1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nl-NL" sz="2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nl-NL" sz="2400" b="0" i="1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g, </a:t>
            </a:r>
            <a:r>
              <a:rPr kumimoji="0" lang="nl-NL" sz="2400" b="0" i="1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Chủ động hội nhập quốc tế về văn hóa, tiếp thu tinh hoa văn hóa nhân loại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7538" y="973138"/>
            <a:ext cx="7597775" cy="417036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Diagram 3"/>
          <p:cNvGraphicFramePr/>
          <p:nvPr/>
        </p:nvGraphicFramePr>
        <p:xfrm>
          <a:off x="683569" y="1057491"/>
          <a:ext cx="7888959" cy="39252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15131</Words>
  <Application>WPS Presentation</Application>
  <PresentationFormat/>
  <Paragraphs>453</Paragraphs>
  <Slides>63</Slides>
  <Notes>3</Notes>
  <HiddenSlides>0</HiddenSlides>
  <MMClips>20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63</vt:i4>
      </vt:variant>
    </vt:vector>
  </HeadingPairs>
  <TitlesOfParts>
    <vt:vector size="82" baseType="lpstr">
      <vt:lpstr>Arial</vt:lpstr>
      <vt:lpstr>SimSun</vt:lpstr>
      <vt:lpstr>Wingdings</vt:lpstr>
      <vt:lpstr>Times New Roman</vt:lpstr>
      <vt:lpstr>.VnTime</vt:lpstr>
      <vt:lpstr>Calibri</vt:lpstr>
      <vt:lpstr>VNbangkok</vt:lpstr>
      <vt:lpstr>Segoe Print</vt:lpstr>
      <vt:lpstr>Tahoma</vt:lpstr>
      <vt:lpstr>Lucida Sans Unicode</vt:lpstr>
      <vt:lpstr>Wingdings 3</vt:lpstr>
      <vt:lpstr>Calibri</vt:lpstr>
      <vt:lpstr>VNbritannic</vt:lpstr>
      <vt:lpstr>Arial Đen</vt:lpstr>
      <vt:lpstr>Microsoft YaHei</vt:lpstr>
      <vt:lpstr>Arial Unicode MS</vt:lpstr>
      <vt:lpstr>Default Design</vt:lpstr>
      <vt:lpstr>1_Default Design</vt:lpstr>
      <vt:lpstr>2_Default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TRUONG DHCN TP.HCM</dc:title>
  <dc:creator>Nguyen Thanh Tri</dc:creator>
  <cp:lastModifiedBy>DELL</cp:lastModifiedBy>
  <cp:revision>411</cp:revision>
  <dcterms:created xsi:type="dcterms:W3CDTF">2006-12-06T13:23:19Z</dcterms:created>
  <dcterms:modified xsi:type="dcterms:W3CDTF">2021-10-03T07:05:46Z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3A7420A284B44BEAA0665D17F6A7F3EA</vt:lpwstr>
  </property>
  <property fmtid="{D5CDD505-2E9C-101B-9397-08002B2CF9AE}" pid="3" name="KSOProductBuildVer">
    <vt:lpwstr>1033-11.2.0.10323</vt:lpwstr>
  </property>
</Properties>
</file>