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4"/>
  </p:notesMasterIdLst>
  <p:handoutMasterIdLst>
    <p:handoutMasterId r:id="rId9"/>
  </p:handoutMasterIdLst>
  <p:sldIdLst>
    <p:sldId id="257" r:id="rId3"/>
    <p:sldId id="258" r:id="rId5"/>
    <p:sldId id="259" r:id="rId6"/>
    <p:sldId id="260" r:id="rId7"/>
    <p:sldId id="261" r:id="rId8"/>
  </p:sldIdLst>
  <p:sldSz cx="9144000" cy="6858000" type="letter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elly Hegedus" initials="KH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5C040"/>
    <a:srgbClr val="A5D028"/>
    <a:srgbClr val="5BD078"/>
    <a:srgbClr val="E6BA07"/>
    <a:srgbClr val="62883B"/>
    <a:srgbClr val="BAE18F"/>
    <a:srgbClr val="99CE04"/>
    <a:srgbClr val="ADD787"/>
    <a:srgbClr val="0000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1" autoAdjust="0"/>
    <p:restoredTop sz="95183" autoAdjust="0"/>
  </p:normalViewPr>
  <p:slideViewPr>
    <p:cSldViewPr snapToGrid="0">
      <p:cViewPr varScale="1">
        <p:scale>
          <a:sx n="63" d="100"/>
          <a:sy n="63" d="100"/>
        </p:scale>
        <p:origin x="1348" y="64"/>
      </p:cViewPr>
      <p:guideLst>
        <p:guide orient="horz" pos="865"/>
        <p:guide pos="551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-1884" y="-78"/>
      </p:cViewPr>
      <p:guideLst>
        <p:guide orient="horz" pos="2880"/>
        <p:guide pos="2157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commentAuthors" Target="commentAuthors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t" anchorCtr="0" compatLnSpc="1"/>
          <a:lstStyle>
            <a:lvl1pPr defTabSz="911225">
              <a:defRPr sz="1200">
                <a:latin typeface="Arial" panose="020B0604020202020204" pitchFamily="34" charset="0"/>
              </a:defRPr>
            </a:lvl1pPr>
          </a:lstStyle>
          <a:p>
            <a:r>
              <a:rPr lang="en-US" dirty="0"/>
              <a:t>Internet and Computing Core Certification Guide Module A Computing Fundamentals</a:t>
            </a:r>
            <a:endParaRPr lang="en-US" dirty="0"/>
          </a:p>
        </p:txBody>
      </p:sp>
      <p:sp>
        <p:nvSpPr>
          <p:cNvPr id="1048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t" anchorCtr="0" compatLnSpc="1"/>
          <a:lstStyle>
            <a:lvl1pPr algn="r" defTabSz="911225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48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b" anchorCtr="0" compatLnSpc="1"/>
          <a:lstStyle>
            <a:lvl1pPr defTabSz="911225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48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b" anchorCtr="0" compatLnSpc="1"/>
          <a:lstStyle>
            <a:lvl1pPr algn="r" defTabSz="911225">
              <a:defRPr sz="1200">
                <a:latin typeface="Arial" panose="020B0604020202020204" pitchFamily="34" charset="0"/>
              </a:defRPr>
            </a:lvl1pPr>
          </a:lstStyle>
          <a:p>
            <a:fld id="{5C88637F-DDEC-44B1-B222-F6613425A130}" type="slidenum">
              <a:rPr lang="en-US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66688"/>
            <a:ext cx="6858000" cy="3222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t" anchorCtr="0" compatLnSpc="1"/>
          <a:lstStyle>
            <a:lvl1pPr marL="230505" indent="0" defTabSz="911225">
              <a:tabLst>
                <a:tab pos="6280785" algn="r"/>
              </a:tabLst>
              <a:defRPr sz="11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Internet and Computing Core Certification Guide 	Computing Fundamentals</a:t>
            </a:r>
            <a:endParaRPr lang="en-CA" dirty="0"/>
          </a:p>
        </p:txBody>
      </p:sp>
      <p:sp>
        <p:nvSpPr>
          <p:cNvPr id="104863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6175" y="687388"/>
            <a:ext cx="4567238" cy="34274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104863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15963" y="4343400"/>
            <a:ext cx="5584825" cy="41132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" tIns="45561" rIns="9112" bIns="45561" numCol="1" anchor="t" anchorCtr="0" compatLnSpc="1"/>
          <a:p>
            <a:pPr lvl="0"/>
            <a:r>
              <a:rPr lang="en-US" noProof="0" dirty="0"/>
              <a:t>Click to edit Master text styles</a:t>
            </a:r>
            <a:endParaRPr lang="en-US" noProof="0" dirty="0"/>
          </a:p>
          <a:p>
            <a:pPr lvl="1"/>
            <a:r>
              <a:rPr lang="en-US" noProof="0" dirty="0"/>
              <a:t>Second level</a:t>
            </a:r>
            <a:endParaRPr lang="en-US" noProof="0" dirty="0"/>
          </a:p>
          <a:p>
            <a:pPr lvl="2"/>
            <a:r>
              <a:rPr lang="en-US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  <a:endParaRPr lang="en-US" noProof="0" dirty="0"/>
          </a:p>
          <a:p>
            <a:pPr lvl="4"/>
            <a:r>
              <a:rPr lang="en-US" noProof="0" dirty="0"/>
              <a:t>Fifth level</a:t>
            </a:r>
            <a:endParaRPr lang="en-US" noProof="0" dirty="0"/>
          </a:p>
        </p:txBody>
      </p:sp>
      <p:sp>
        <p:nvSpPr>
          <p:cNvPr id="104864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66688" y="8680450"/>
            <a:ext cx="2971800" cy="3603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b" anchorCtr="0" compatLnSpc="1"/>
          <a:lstStyle>
            <a:lvl1pPr marL="230505" defTabSz="911225"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CA"/>
              <a:t>© CCI Learning Solutions Inc.</a:t>
            </a:r>
            <a:endParaRPr lang="en-CA" dirty="0"/>
          </a:p>
        </p:txBody>
      </p:sp>
      <p:sp>
        <p:nvSpPr>
          <p:cNvPr id="104864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00500" y="8763000"/>
            <a:ext cx="2703513" cy="2778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121" tIns="45561" rIns="91121" bIns="45561" numCol="1" anchor="b" anchorCtr="0" compatLnSpc="1"/>
          <a:lstStyle>
            <a:lvl1pPr algn="r" defTabSz="911225">
              <a:tabLst>
                <a:tab pos="2242820" algn="r"/>
              </a:tabLst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en-CA" dirty="0"/>
              <a:t>	</a:t>
            </a:r>
            <a:fld id="{F04A01C5-19D3-4B4B-9DC1-665A64C6CD2F}" type="slidenum">
              <a:rPr lang="en-CA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114300" indent="-114300" algn="l" rtl="0" eaLnBrk="0" fontAlgn="base" hangingPunct="0">
      <a:spcBef>
        <a:spcPct val="30000"/>
      </a:spcBef>
      <a:spcAft>
        <a:spcPct val="0"/>
      </a:spcAft>
      <a:buClr>
        <a:srgbClr val="035174"/>
      </a:buClr>
      <a:buFont typeface="Wingdings" panose="05000000000000000000" pitchFamily="2" charset="2"/>
      <a:buChar char="§"/>
      <a:defRPr sz="9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buFont typeface="Verdana" panose="020B0604030504040204" pitchFamily="34" charset="0"/>
      <a:defRPr sz="9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592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en-US" dirty="0"/>
          </a:p>
        </p:txBody>
      </p:sp>
      <p:sp>
        <p:nvSpPr>
          <p:cNvPr id="1048593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p>
            <a:r>
              <a:rPr lang="en-US" dirty="0"/>
              <a:t>Internet and Computing Core Certification Guide 	Computing Fundamentals</a:t>
            </a:r>
            <a:endParaRPr lang="en-CA" dirty="0"/>
          </a:p>
        </p:txBody>
      </p:sp>
      <p:sp>
        <p:nvSpPr>
          <p:cNvPr id="10485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CA" dirty="0"/>
              <a:t>© CCI Learning Solutions Inc.</a:t>
            </a:r>
            <a:endParaRPr lang="en-CA" dirty="0"/>
          </a:p>
        </p:txBody>
      </p:sp>
      <p:sp>
        <p:nvSpPr>
          <p:cNvPr id="10485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r>
              <a:rPr lang="en-CA" dirty="0"/>
              <a:t>	</a:t>
            </a:r>
            <a:fld id="{F04A01C5-19D3-4B4B-9DC1-665A64C6CD2F}" type="slidenum">
              <a:rPr lang="en-CA" smtClean="0"/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en-US" dirty="0" err="1"/>
              <a:t>Pg</a:t>
            </a:r>
            <a:r>
              <a:rPr lang="en-US" dirty="0"/>
              <a:t> 51</a:t>
            </a:r>
            <a:endParaRPr lang="en-US" dirty="0"/>
          </a:p>
          <a:p>
            <a:endParaRPr lang="en-US" baseline="0" dirty="0"/>
          </a:p>
          <a:p>
            <a:endParaRPr lang="en-US" dirty="0"/>
          </a:p>
        </p:txBody>
      </p:sp>
      <p:sp>
        <p:nvSpPr>
          <p:cNvPr id="104860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8C1B23D2-AEFA-4669-8D14-C57A190566F4}" type="slidenum">
              <a:rPr lang="en-US" smtClean="0"/>
            </a:fld>
            <a:endParaRPr lang="en-US" dirty="0"/>
          </a:p>
        </p:txBody>
      </p:sp>
      <p:sp>
        <p:nvSpPr>
          <p:cNvPr id="104860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CA"/>
              <a:t>© CCI Learning Solutions Inc.</a:t>
            </a:r>
            <a:endParaRPr lang="en-C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en-US" dirty="0" err="1"/>
              <a:t>Pg</a:t>
            </a:r>
            <a:r>
              <a:rPr lang="en-US" dirty="0"/>
              <a:t> 51-52</a:t>
            </a:r>
            <a:endParaRPr lang="en-US" dirty="0"/>
          </a:p>
        </p:txBody>
      </p:sp>
      <p:sp>
        <p:nvSpPr>
          <p:cNvPr id="104861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8C1B23D2-AEFA-4669-8D14-C57A190566F4}" type="slidenum">
              <a:rPr lang="en-US" smtClean="0"/>
            </a:fld>
            <a:endParaRPr lang="en-US" dirty="0"/>
          </a:p>
        </p:txBody>
      </p:sp>
      <p:sp>
        <p:nvSpPr>
          <p:cNvPr id="10486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CA"/>
              <a:t>© CCI Learning Solutions Inc.</a:t>
            </a:r>
            <a:endParaRPr lang="en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2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en-US" dirty="0" err="1"/>
              <a:t>Pg</a:t>
            </a:r>
            <a:r>
              <a:rPr lang="en-US" dirty="0"/>
              <a:t> 52</a:t>
            </a:r>
            <a:endParaRPr lang="en-US" dirty="0"/>
          </a:p>
        </p:txBody>
      </p:sp>
      <p:sp>
        <p:nvSpPr>
          <p:cNvPr id="104862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8C1B23D2-AEFA-4669-8D14-C57A190566F4}" type="slidenum">
              <a:rPr lang="en-US" smtClean="0"/>
            </a:fld>
            <a:endParaRPr lang="en-US" dirty="0"/>
          </a:p>
        </p:txBody>
      </p:sp>
      <p:sp>
        <p:nvSpPr>
          <p:cNvPr id="104862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CA"/>
              <a:t>© CCI Learning Solutions Inc.</a:t>
            </a:r>
            <a:endParaRPr lang="en-CA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29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en-US" dirty="0" err="1"/>
              <a:t>Pg</a:t>
            </a:r>
            <a:r>
              <a:rPr lang="en-US" dirty="0"/>
              <a:t> 52</a:t>
            </a:r>
            <a:endParaRPr lang="en-US" dirty="0"/>
          </a:p>
          <a:p>
            <a:endParaRPr lang="en-US" dirty="0"/>
          </a:p>
        </p:txBody>
      </p:sp>
      <p:sp>
        <p:nvSpPr>
          <p:cNvPr id="104863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8C1B23D2-AEFA-4669-8D14-C57A190566F4}" type="slidenum">
              <a:rPr lang="en-US" smtClean="0"/>
            </a:fld>
            <a:endParaRPr lang="en-US" dirty="0"/>
          </a:p>
        </p:txBody>
      </p:sp>
      <p:sp>
        <p:nvSpPr>
          <p:cNvPr id="104863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CA"/>
              <a:t>© CCI Learning Solutions Inc.</a:t>
            </a:r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Title 1"/>
          <p:cNvSpPr>
            <a:spLocks noGrp="1"/>
          </p:cNvSpPr>
          <p:nvPr>
            <p:ph type="title"/>
          </p:nvPr>
        </p:nvSpPr>
        <p:spPr>
          <a:xfrm>
            <a:off x="432000" y="360000"/>
            <a:ext cx="8389938" cy="914400"/>
          </a:xfrm>
          <a:prstGeom prst="rect">
            <a:avLst/>
          </a:prstGeom>
        </p:spPr>
        <p:txBody>
          <a:bodyPr/>
          <a:lstStyle>
            <a:lvl1pPr>
              <a:defRPr sz="3600">
                <a:latin typeface="Cambria" panose="02040503050406030204" pitchFamily="18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1048633" name="Content Placeholder 5"/>
          <p:cNvSpPr>
            <a:spLocks noGrp="1"/>
          </p:cNvSpPr>
          <p:nvPr>
            <p:ph sz="quarter" idx="12"/>
          </p:nvPr>
        </p:nvSpPr>
        <p:spPr>
          <a:xfrm>
            <a:off x="374400" y="1332000"/>
            <a:ext cx="4109310" cy="49906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048634" name="Content Placeholder 5"/>
          <p:cNvSpPr>
            <a:spLocks noGrp="1"/>
          </p:cNvSpPr>
          <p:nvPr>
            <p:ph sz="quarter" idx="13"/>
          </p:nvPr>
        </p:nvSpPr>
        <p:spPr>
          <a:xfrm>
            <a:off x="4647265" y="1332000"/>
            <a:ext cx="4109310" cy="49906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048635" name="Rectangle 5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© IIG Vietnam</a:t>
            </a:r>
            <a:endParaRPr lang="en-US" dirty="0"/>
          </a:p>
        </p:txBody>
      </p:sp>
      <p:sp>
        <p:nvSpPr>
          <p:cNvPr id="1048636" name="Rectangle 6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p>
            <a:fld id="{3B3A439C-1D43-49FE-9ED0-6F1657F62FA0}" type="slidenum">
              <a:rPr lang="en-US"/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0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1048581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Cambria" panose="02040503050406030204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104858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US"/>
              <a:t>© IIG Vietnam</a:t>
            </a:r>
            <a:endParaRPr lang="en-US"/>
          </a:p>
        </p:txBody>
      </p:sp>
      <p:sp>
        <p:nvSpPr>
          <p:cNvPr id="104858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5FB6C65-6715-49C2-A781-2C0369051A1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Title 1"/>
          <p:cNvSpPr>
            <a:spLocks noGrp="1"/>
          </p:cNvSpPr>
          <p:nvPr>
            <p:ph type="title"/>
          </p:nvPr>
        </p:nvSpPr>
        <p:spPr>
          <a:xfrm>
            <a:off x="403412" y="360001"/>
            <a:ext cx="8310282" cy="809894"/>
          </a:xfrm>
          <a:prstGeom prst="rect">
            <a:avLst/>
          </a:prstGeom>
        </p:spPr>
        <p:txBody>
          <a:bodyPr/>
          <a:lstStyle>
            <a:lvl1pPr>
              <a:defRPr sz="3600">
                <a:latin typeface="Cambria" panose="02040503050406030204" pitchFamily="18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1048597" name="Content Placeholder 2"/>
          <p:cNvSpPr>
            <a:spLocks noGrp="1"/>
          </p:cNvSpPr>
          <p:nvPr>
            <p:ph idx="1"/>
          </p:nvPr>
        </p:nvSpPr>
        <p:spPr>
          <a:xfrm>
            <a:off x="374400" y="1332000"/>
            <a:ext cx="8368273" cy="4940113"/>
          </a:xfrm>
        </p:spPr>
        <p:txBody>
          <a:bodyPr/>
          <a:lstStyle>
            <a:lvl1pPr>
              <a:lnSpc>
                <a:spcPct val="114000"/>
              </a:lnSpc>
              <a:defRPr>
                <a:latin typeface="Cambria" panose="02040503050406030204" pitchFamily="18" charset="0"/>
              </a:defRPr>
            </a:lvl1pPr>
            <a:lvl2pPr>
              <a:lnSpc>
                <a:spcPct val="114000"/>
              </a:lnSpc>
              <a:defRPr>
                <a:latin typeface="Cambria" panose="02040503050406030204" pitchFamily="18" charset="0"/>
              </a:defRPr>
            </a:lvl2pPr>
            <a:lvl3pPr>
              <a:lnSpc>
                <a:spcPct val="114000"/>
              </a:lnSpc>
              <a:defRPr>
                <a:latin typeface="Cambria" panose="02040503050406030204" pitchFamily="18" charset="0"/>
              </a:defRPr>
            </a:lvl3pPr>
            <a:lvl4pPr>
              <a:lnSpc>
                <a:spcPct val="114000"/>
              </a:lnSpc>
              <a:defRPr>
                <a:latin typeface="Cambria" panose="02040503050406030204" pitchFamily="18" charset="0"/>
              </a:defRPr>
            </a:lvl4pPr>
            <a:lvl5pPr>
              <a:lnSpc>
                <a:spcPct val="114000"/>
              </a:lnSpc>
              <a:defRPr>
                <a:latin typeface="Cambria" panose="02040503050406030204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04859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US"/>
              <a:t>© IIG Vietnam</a:t>
            </a:r>
            <a:endParaRPr lang="en-US" dirty="0"/>
          </a:p>
        </p:txBody>
      </p:sp>
      <p:sp>
        <p:nvSpPr>
          <p:cNvPr id="104859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921392"/>
          </a:xfrm>
          <a:prstGeom prst="rect">
            <a:avLst/>
          </a:prstGeom>
        </p:spPr>
      </p:pic>
      <p:sp>
        <p:nvSpPr>
          <p:cNvPr id="1048576" name="Rounded Rectangle 2"/>
          <p:cNvSpPr/>
          <p:nvPr userDrawn="1"/>
        </p:nvSpPr>
        <p:spPr bwMode="auto">
          <a:xfrm>
            <a:off x="372139" y="244550"/>
            <a:ext cx="8410354" cy="935664"/>
          </a:xfrm>
          <a:prstGeom prst="roundRect">
            <a:avLst/>
          </a:prstGeom>
          <a:solidFill>
            <a:srgbClr val="A5D02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04857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3063" y="1344705"/>
            <a:ext cx="8385175" cy="491321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04857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2413" y="6445250"/>
            <a:ext cx="2895600" cy="2508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00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© IIG Vietnam</a:t>
            </a:r>
            <a:endParaRPr lang="en-US" dirty="0"/>
          </a:p>
        </p:txBody>
      </p:sp>
      <p:sp>
        <p:nvSpPr>
          <p:cNvPr id="104857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96075" y="6456363"/>
            <a:ext cx="2193925" cy="2540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9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2C7E6D7-D697-4F57-BB64-AF588BE1D64B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dt="0"/>
  <p:txStyles>
    <p:titleStyle>
      <a:lvl1pPr marL="2511425" indent="-2511425" algn="l" rtl="0" eaLnBrk="0" fontAlgn="base" hangingPunct="0">
        <a:spcBef>
          <a:spcPct val="0"/>
        </a:spcBef>
        <a:spcAft>
          <a:spcPct val="0"/>
        </a:spcAft>
        <a:defRPr sz="4000" b="1" baseline="0">
          <a:solidFill>
            <a:schemeClr val="bg1"/>
          </a:solidFill>
          <a:latin typeface="Zurich BT" pitchFamily="34" charset="0"/>
          <a:ea typeface="+mj-ea"/>
          <a:cs typeface="+mj-cs"/>
        </a:defRPr>
      </a:lvl1pPr>
      <a:lvl2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anose="020F0502020204030204" pitchFamily="34" charset="0"/>
        </a:defRPr>
      </a:lvl2pPr>
      <a:lvl3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anose="020F0502020204030204" pitchFamily="34" charset="0"/>
        </a:defRPr>
      </a:lvl3pPr>
      <a:lvl4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anose="020F0502020204030204" pitchFamily="34" charset="0"/>
        </a:defRPr>
      </a:lvl4pPr>
      <a:lvl5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anose="020F0502020204030204" pitchFamily="34" charset="0"/>
        </a:defRPr>
      </a:lvl5pPr>
      <a:lvl6pPr marL="29686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anose="020B0604030504040204" pitchFamily="34" charset="0"/>
        </a:defRPr>
      </a:lvl6pPr>
      <a:lvl7pPr marL="34258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anose="020B0604030504040204" pitchFamily="34" charset="0"/>
        </a:defRPr>
      </a:lvl7pPr>
      <a:lvl8pPr marL="38830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anose="020B0604030504040204" pitchFamily="34" charset="0"/>
        </a:defRPr>
      </a:lvl8pPr>
      <a:lvl9pPr marL="43402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anose="020B0604030504040204" pitchFamily="34" charset="0"/>
        </a:defRPr>
      </a:lvl9pPr>
    </p:titleStyle>
    <p:bodyStyle>
      <a:lvl1pPr marL="225425" indent="-225425" algn="l" rtl="0" eaLnBrk="0" fontAlgn="base" hangingPunct="0">
        <a:lnSpc>
          <a:spcPct val="114000"/>
        </a:lnSpc>
        <a:spcBef>
          <a:spcPts val="8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800">
          <a:solidFill>
            <a:schemeClr val="tx1"/>
          </a:solidFill>
          <a:latin typeface="Zurich BT" pitchFamily="34" charset="0"/>
          <a:ea typeface="+mn-ea"/>
          <a:cs typeface="Arial" panose="020B0604020202020204" pitchFamily="34" charset="0"/>
        </a:defRPr>
      </a:lvl1pPr>
      <a:lvl2pPr marL="625475" indent="-285750" algn="l" rtl="0" eaLnBrk="0" fontAlgn="base" hangingPunct="0">
        <a:lnSpc>
          <a:spcPct val="114000"/>
        </a:lnSpc>
        <a:spcBef>
          <a:spcPts val="800"/>
        </a:spcBef>
        <a:spcAft>
          <a:spcPct val="0"/>
        </a:spcAft>
        <a:buFont typeface="Arial Narrow" panose="020B0606020202030204" pitchFamily="34" charset="0"/>
        <a:buChar char="−"/>
        <a:defRPr sz="2400">
          <a:solidFill>
            <a:schemeClr val="tx1"/>
          </a:solidFill>
          <a:latin typeface="Zurich BT" pitchFamily="34" charset="0"/>
          <a:cs typeface="Arial" panose="020B0604020202020204" pitchFamily="34" charset="0"/>
        </a:defRPr>
      </a:lvl2pPr>
      <a:lvl3pPr marL="971550" indent="-231775" algn="l" rtl="0" eaLnBrk="0" fontAlgn="base" hangingPunct="0">
        <a:lnSpc>
          <a:spcPct val="114000"/>
        </a:lnSpc>
        <a:spcBef>
          <a:spcPts val="800"/>
        </a:spcBef>
        <a:spcAft>
          <a:spcPct val="0"/>
        </a:spcAft>
        <a:buFont typeface="Arial Narrow" panose="020B0606020202030204" pitchFamily="34" charset="0"/>
        <a:buChar char="−"/>
        <a:defRPr sz="2000">
          <a:solidFill>
            <a:schemeClr val="tx1"/>
          </a:solidFill>
          <a:latin typeface="Zurich BT" pitchFamily="34" charset="0"/>
          <a:cs typeface="Arial" panose="020B0604020202020204" pitchFamily="34" charset="0"/>
        </a:defRPr>
      </a:lvl3pPr>
      <a:lvl4pPr marL="1317625" indent="-231775" algn="l" rtl="0" eaLnBrk="0" fontAlgn="base" hangingPunct="0">
        <a:lnSpc>
          <a:spcPct val="114000"/>
        </a:lnSpc>
        <a:spcBef>
          <a:spcPts val="800"/>
        </a:spcBef>
        <a:spcAft>
          <a:spcPct val="0"/>
        </a:spcAft>
        <a:buFont typeface="Arial" panose="020B0604020202020204" pitchFamily="34" charset="0"/>
        <a:buChar char="◦"/>
        <a:defRPr sz="1800">
          <a:solidFill>
            <a:schemeClr val="tx1"/>
          </a:solidFill>
          <a:latin typeface="Zurich BT" pitchFamily="34" charset="0"/>
          <a:cs typeface="Arial" panose="020B0604020202020204" pitchFamily="34" charset="0"/>
        </a:defRPr>
      </a:lvl4pPr>
      <a:lvl5pPr marL="1663700" indent="-231775" algn="l" rtl="0" eaLnBrk="0" fontAlgn="base" hangingPunct="0">
        <a:lnSpc>
          <a:spcPct val="114000"/>
        </a:lnSpc>
        <a:spcBef>
          <a:spcPts val="8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◦"/>
        <a:defRPr sz="1600">
          <a:solidFill>
            <a:schemeClr val="tx1"/>
          </a:solidFill>
          <a:latin typeface="Zurich BT" pitchFamily="34" charset="0"/>
          <a:cs typeface="Arial" panose="020B0604020202020204" pitchFamily="34" charset="0"/>
        </a:defRPr>
      </a:lvl5pPr>
      <a:lvl6pPr marL="25146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Arial" panose="020B0604020202020204" pitchFamily="34" charset="0"/>
        </a:defRPr>
      </a:lvl6pPr>
      <a:lvl7pPr marL="29718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Arial" panose="020B0604020202020204" pitchFamily="34" charset="0"/>
        </a:defRPr>
      </a:lvl7pPr>
      <a:lvl8pPr marL="34290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Arial" panose="020B0604020202020204" pitchFamily="34" charset="0"/>
        </a:defRPr>
      </a:lvl8pPr>
      <a:lvl9pPr marL="38862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Subtitle 2"/>
          <p:cNvSpPr>
            <a:spLocks noGrp="1"/>
          </p:cNvSpPr>
          <p:nvPr>
            <p:ph type="subTitle" idx="1"/>
          </p:nvPr>
        </p:nvSpPr>
        <p:spPr>
          <a:xfrm>
            <a:off x="1371600" y="4949629"/>
            <a:ext cx="6400800" cy="899841"/>
          </a:xfrm>
        </p:spPr>
        <p:txBody>
          <a:bodyPr/>
          <a:p>
            <a:r>
              <a:rPr lang="en-US" sz="4000" b="1" dirty="0" err="1">
                <a:solidFill>
                  <a:schemeClr val="bg1"/>
                </a:solidFill>
              </a:rPr>
              <a:t>Bài</a:t>
            </a:r>
            <a:r>
              <a:rPr lang="en-US" sz="4000" b="1" dirty="0">
                <a:solidFill>
                  <a:schemeClr val="bg1"/>
                </a:solidFill>
              </a:rPr>
              <a:t> 2: </a:t>
            </a:r>
            <a:r>
              <a:rPr lang="vi-VN" sz="4000" b="1" dirty="0">
                <a:solidFill>
                  <a:schemeClr val="bg1"/>
                </a:solidFill>
              </a:rPr>
              <a:t>Tập tin và Thư mục </a:t>
            </a:r>
            <a:br>
              <a:rPr lang="vi-VN" sz="4000" b="1">
                <a:solidFill>
                  <a:schemeClr val="bg1"/>
                </a:solidFill>
              </a:rPr>
            </a:br>
            <a:r>
              <a:rPr lang="vi-VN" sz="4000" b="1">
                <a:solidFill>
                  <a:schemeClr val="bg1"/>
                </a:solidFill>
              </a:rPr>
              <a:t>CÂU HỎI ÔN TẬP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1048585" name="Title 5"/>
          <p:cNvSpPr txBox="1"/>
          <p:nvPr/>
        </p:nvSpPr>
        <p:spPr>
          <a:xfrm>
            <a:off x="386526" y="235559"/>
            <a:ext cx="8389938" cy="914400"/>
          </a:xfrm>
          <a:prstGeom prst="rect">
            <a:avLst/>
          </a:prstGeom>
          <a:noFill/>
        </p:spPr>
        <p:txBody>
          <a:bodyPr/>
          <a:lstStyle>
            <a:lvl1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4000" b="1" baseline="0">
                <a:solidFill>
                  <a:schemeClr val="bg1"/>
                </a:solidFill>
                <a:latin typeface="Zurich BT" pitchFamily="34" charset="0"/>
                <a:ea typeface="+mj-ea"/>
                <a:cs typeface="+mj-cs"/>
              </a:defRPr>
            </a:lvl1pPr>
            <a:lvl2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9686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anose="020B0604030504040204" pitchFamily="34" charset="0"/>
              </a:defRPr>
            </a:lvl6pPr>
            <a:lvl7pPr marL="34258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anose="020B0604030504040204" pitchFamily="34" charset="0"/>
              </a:defRPr>
            </a:lvl7pPr>
            <a:lvl8pPr marL="38830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anose="020B0604030504040204" pitchFamily="34" charset="0"/>
              </a:defRPr>
            </a:lvl8pPr>
            <a:lvl9pPr marL="43402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anose="020B0604030504040204" pitchFamily="34" charset="0"/>
              </a:defRPr>
            </a:lvl9pPr>
          </a:lstStyle>
          <a:p>
            <a:pPr marL="0" indent="0"/>
            <a:r>
              <a:rPr lang="en-US" sz="3600" dirty="0"/>
              <a:t>IC</a:t>
            </a:r>
            <a:r>
              <a:rPr lang="en-US" baseline="30000" dirty="0"/>
              <a:t>3 </a:t>
            </a:r>
            <a:r>
              <a:rPr lang="en-US" sz="2400" dirty="0"/>
              <a:t>Internet and Computing Core Certification Guide</a:t>
            </a:r>
            <a:br>
              <a:rPr lang="en-US" sz="3600" baseline="30000" dirty="0"/>
            </a:br>
            <a:r>
              <a:rPr lang="en-US" sz="1600" dirty="0"/>
              <a:t>Global Standard 4</a:t>
            </a:r>
            <a:br>
              <a:rPr lang="en-US" sz="2800" dirty="0"/>
            </a:br>
            <a:endParaRPr lang="en-US" sz="1400" dirty="0"/>
          </a:p>
        </p:txBody>
      </p:sp>
      <p:sp>
        <p:nvSpPr>
          <p:cNvPr id="1048586" name="Oval 6"/>
          <p:cNvSpPr/>
          <p:nvPr/>
        </p:nvSpPr>
        <p:spPr bwMode="auto">
          <a:xfrm>
            <a:off x="-617517" y="4714504"/>
            <a:ext cx="2137559" cy="1520041"/>
          </a:xfrm>
          <a:prstGeom prst="ellips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48587" name="Oval 7"/>
          <p:cNvSpPr/>
          <p:nvPr/>
        </p:nvSpPr>
        <p:spPr bwMode="auto">
          <a:xfrm>
            <a:off x="3111076" y="1930753"/>
            <a:ext cx="2866877" cy="2866877"/>
          </a:xfrm>
          <a:prstGeom prst="ellipse">
            <a:avLst/>
          </a:prstGeom>
          <a:solidFill>
            <a:srgbClr val="62883B"/>
          </a:solidFill>
          <a:ln w="38100" cap="flat" cmpd="sng" algn="ctr">
            <a:solidFill>
              <a:srgbClr val="E6BA07"/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48588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US"/>
              <a:t>© IIG Vietnam</a:t>
            </a:r>
            <a:endParaRPr lang="en-US" dirty="0"/>
          </a:p>
        </p:txBody>
      </p:sp>
      <p:sp>
        <p:nvSpPr>
          <p:cNvPr id="1048589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5FB6C65-6715-49C2-A781-2C0369051A11}" type="slidenum">
              <a:rPr lang="en-US" smtClean="0"/>
            </a:fld>
            <a:endParaRPr lang="en-US"/>
          </a:p>
        </p:txBody>
      </p:sp>
      <p:sp>
        <p:nvSpPr>
          <p:cNvPr id="1048590" name="Title 10"/>
          <p:cNvSpPr>
            <a:spLocks noGrp="1"/>
          </p:cNvSpPr>
          <p:nvPr>
            <p:ph type="ctrTitle"/>
          </p:nvPr>
        </p:nvSpPr>
        <p:spPr>
          <a:xfrm>
            <a:off x="2995633" y="2790848"/>
            <a:ext cx="3097762" cy="1297058"/>
          </a:xfrm>
        </p:spPr>
        <p:txBody>
          <a:bodyPr/>
          <a:p>
            <a:pPr marL="0" indent="0" algn="ctr">
              <a:spcBef>
                <a:spcPts val="600"/>
              </a:spcBef>
            </a:pPr>
            <a:r>
              <a:rPr lang="vi-VN"/>
              <a:t>Máy tính</a:t>
            </a:r>
            <a:br>
              <a:rPr lang="en-US"/>
            </a:br>
            <a:r>
              <a:rPr lang="vi-VN"/>
              <a:t>căn bản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dirty="0" err="1"/>
              <a:t>Tóm</a:t>
            </a:r>
            <a:r>
              <a:rPr lang="en-US" dirty="0"/>
              <a:t> </a:t>
            </a:r>
            <a:r>
              <a:rPr lang="en-US" dirty="0" err="1"/>
              <a:t>tắt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học</a:t>
            </a:r>
            <a:endParaRPr lang="en-US" dirty="0"/>
          </a:p>
        </p:txBody>
      </p:sp>
      <p:sp>
        <p:nvSpPr>
          <p:cNvPr id="1048601" name="Content Placeholder 2"/>
          <p:cNvSpPr>
            <a:spLocks noGrp="1"/>
          </p:cNvSpPr>
          <p:nvPr>
            <p:ph idx="1"/>
          </p:nvPr>
        </p:nvSpPr>
        <p:spPr>
          <a:xfrm>
            <a:off x="373063" y="1300162"/>
            <a:ext cx="8385175" cy="5127531"/>
          </a:xfrm>
        </p:spPr>
        <p:txBody>
          <a:bodyPr>
            <a:normAutofit lnSpcReduction="10000"/>
          </a:bodyPr>
          <a:p>
            <a:pPr lvl="0"/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điển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vi-VN" dirty="0"/>
          </a:p>
          <a:p>
            <a:pPr lvl="0"/>
            <a:r>
              <a:rPr lang="en-US" dirty="0" err="1"/>
              <a:t>tập</a:t>
            </a:r>
            <a:r>
              <a:rPr lang="en-US" dirty="0"/>
              <a:t> tin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gì</a:t>
            </a:r>
            <a:endParaRPr lang="vi-VN" dirty="0"/>
          </a:p>
          <a:p>
            <a:pPr lvl="0"/>
            <a:r>
              <a:rPr lang="en-US" dirty="0" err="1"/>
              <a:t>lựa</a:t>
            </a:r>
            <a:r>
              <a:rPr lang="en-US" dirty="0"/>
              <a:t> </a:t>
            </a: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mục</a:t>
            </a:r>
            <a:endParaRPr lang="vi-VN" dirty="0"/>
          </a:p>
          <a:p>
            <a:r>
              <a:rPr lang="en-CA" dirty="0" err="1"/>
              <a:t>sao</a:t>
            </a:r>
            <a:r>
              <a:rPr lang="en-CA" dirty="0"/>
              <a:t> </a:t>
            </a:r>
            <a:r>
              <a:rPr lang="en-CA" dirty="0" err="1"/>
              <a:t>chép</a:t>
            </a:r>
            <a:r>
              <a:rPr lang="en-CA" dirty="0"/>
              <a:t> </a:t>
            </a:r>
            <a:r>
              <a:rPr lang="en-CA" dirty="0" err="1"/>
              <a:t>hoặc</a:t>
            </a:r>
            <a:r>
              <a:rPr lang="en-CA" dirty="0"/>
              <a:t> di </a:t>
            </a:r>
            <a:r>
              <a:rPr lang="en-CA" dirty="0" err="1"/>
              <a:t>chuyển</a:t>
            </a:r>
            <a:r>
              <a:rPr lang="en-CA" dirty="0"/>
              <a:t> </a:t>
            </a:r>
            <a:r>
              <a:rPr lang="en-CA" dirty="0" err="1"/>
              <a:t>các</a:t>
            </a:r>
            <a:r>
              <a:rPr lang="en-CA" dirty="0"/>
              <a:t> </a:t>
            </a:r>
            <a:r>
              <a:rPr lang="en-CA" dirty="0" err="1"/>
              <a:t>tập</a:t>
            </a:r>
            <a:r>
              <a:rPr lang="en-CA" dirty="0"/>
              <a:t> tin hay </a:t>
            </a:r>
            <a:r>
              <a:rPr lang="en-CA" dirty="0" err="1"/>
              <a:t>thư</a:t>
            </a:r>
            <a:r>
              <a:rPr lang="en-CA" dirty="0"/>
              <a:t> </a:t>
            </a:r>
            <a:r>
              <a:rPr lang="en-CA" dirty="0" err="1"/>
              <a:t>mục</a:t>
            </a:r>
            <a:endParaRPr lang="vi-VN" dirty="0"/>
          </a:p>
          <a:p>
            <a:pPr lvl="0"/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ổ </a:t>
            </a:r>
            <a:r>
              <a:rPr lang="en-US" dirty="0" err="1"/>
              <a:t>đĩa</a:t>
            </a:r>
            <a:r>
              <a:rPr lang="en-US" dirty="0"/>
              <a:t>, </a:t>
            </a:r>
            <a:r>
              <a:rPr lang="en-US" dirty="0" err="1"/>
              <a:t>tập</a:t>
            </a:r>
            <a:r>
              <a:rPr lang="en-US" dirty="0"/>
              <a:t> tin hay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mục</a:t>
            </a:r>
            <a:endParaRPr lang="vi-VN" dirty="0"/>
          </a:p>
          <a:p>
            <a:pPr lvl="0"/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hay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mục</a:t>
            </a:r>
            <a:endParaRPr lang="vi-VN" dirty="0"/>
          </a:p>
          <a:p>
            <a:pPr lvl="0"/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tên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 hay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endParaRPr lang="vi-VN" dirty="0"/>
          </a:p>
          <a:p>
            <a:r>
              <a:rPr lang="en-CA" dirty="0" err="1"/>
              <a:t>tìm</a:t>
            </a:r>
            <a:r>
              <a:rPr lang="en-CA" dirty="0"/>
              <a:t> </a:t>
            </a:r>
            <a:r>
              <a:rPr lang="en-CA" dirty="0" err="1"/>
              <a:t>kiếm</a:t>
            </a:r>
            <a:r>
              <a:rPr lang="en-CA" dirty="0"/>
              <a:t> </a:t>
            </a:r>
            <a:r>
              <a:rPr lang="en-CA" dirty="0" err="1"/>
              <a:t>các</a:t>
            </a:r>
            <a:r>
              <a:rPr lang="en-CA" dirty="0"/>
              <a:t> </a:t>
            </a:r>
            <a:r>
              <a:rPr lang="en-CA" dirty="0" err="1"/>
              <a:t>tập</a:t>
            </a:r>
            <a:r>
              <a:rPr lang="en-CA" dirty="0"/>
              <a:t> tin</a:t>
            </a:r>
            <a:endParaRPr lang="vi-VN" dirty="0"/>
          </a:p>
        </p:txBody>
      </p:sp>
      <p:sp>
        <p:nvSpPr>
          <p:cNvPr id="1048602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US"/>
              <a:t>© IIG Vietnam</a:t>
            </a:r>
            <a:endParaRPr lang="en-US" dirty="0"/>
          </a:p>
        </p:txBody>
      </p:sp>
      <p:sp>
        <p:nvSpPr>
          <p:cNvPr id="1048603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dirty="0"/>
              <a:t>Review Questions</a:t>
            </a:r>
            <a:endParaRPr lang="en-US" dirty="0"/>
          </a:p>
        </p:txBody>
      </p:sp>
      <p:sp>
        <p:nvSpPr>
          <p:cNvPr id="1048609" name="Content Placeholder 2"/>
          <p:cNvSpPr>
            <a:spLocks noGrp="1"/>
          </p:cNvSpPr>
          <p:nvPr>
            <p:ph idx="1"/>
          </p:nvPr>
        </p:nvSpPr>
        <p:spPr>
          <a:xfrm>
            <a:off x="373063" y="1300163"/>
            <a:ext cx="8385175" cy="5346443"/>
          </a:xfrm>
        </p:spPr>
        <p:txBody>
          <a:bodyPr>
            <a:normAutofit fontScale="46429" lnSpcReduction="20000"/>
          </a:bodyPr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</a:tabLst>
            </a:pPr>
            <a:r>
              <a:rPr lang="vi-VN" sz="4200" dirty="0"/>
              <a:t>1.	</a:t>
            </a:r>
            <a:r>
              <a:rPr lang="vi-VN" sz="3660" dirty="0"/>
              <a:t>Có thể xem đường dẫn của một tập tin hoặc một thư mục có ích như thế nào?</a:t>
            </a:r>
            <a:endParaRPr lang="vi-VN" sz="3660" dirty="0"/>
          </a:p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</a:tabLst>
            </a:pPr>
            <a:r>
              <a:rPr lang="en-US" sz="3660" dirty="0"/>
              <a:t>	</a:t>
            </a:r>
            <a:r>
              <a:rPr lang="vi-VN" sz="3660" dirty="0"/>
              <a:t>a.	Cho bạn biết tập tin hoặc thư mục được lưu trữ trên ổ đĩa nào.</a:t>
            </a:r>
            <a:endParaRPr lang="vi-VN" sz="3660" dirty="0"/>
          </a:p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</a:tabLst>
            </a:pPr>
            <a:r>
              <a:rPr lang="en-US" sz="3660" dirty="0"/>
              <a:t>	</a:t>
            </a:r>
            <a:r>
              <a:rPr lang="vi-VN" sz="3660" dirty="0">
                <a:ln>
                  <a:solidFill>
                    <a:schemeClr val="tx1"/>
                  </a:solidFill>
                </a:ln>
              </a:rPr>
              <a:t>b.	Cho bạn biết có tập tin hoặc thư mục được lưu trữ trên một mạng không</a:t>
            </a:r>
            <a:r>
              <a:rPr lang="vi-VN" sz="3660" dirty="0"/>
              <a:t>. </a:t>
            </a:r>
            <a:endParaRPr lang="vi-VN" sz="3660" dirty="0"/>
          </a:p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</a:tabLst>
            </a:pPr>
            <a:r>
              <a:rPr lang="en-US" sz="3660" dirty="0"/>
              <a:t>	</a:t>
            </a:r>
            <a:r>
              <a:rPr lang="vi-VN" sz="3660" dirty="0"/>
              <a:t>c.	Cho bạn biết tên của thư mục và có bao nhiêu cấp bạn phải đi qua để đến thư </a:t>
            </a:r>
            <a:r>
              <a:rPr lang="en-US" sz="3660" dirty="0"/>
              <a:t>		</a:t>
            </a:r>
            <a:r>
              <a:rPr lang="vi-VN" sz="3660" dirty="0"/>
              <a:t>mục đó. </a:t>
            </a:r>
            <a:endParaRPr lang="vi-VN" sz="3660" dirty="0"/>
          </a:p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</a:tabLst>
            </a:pPr>
            <a:r>
              <a:rPr lang="en-US" sz="3660" dirty="0"/>
              <a:t>	</a:t>
            </a:r>
            <a:r>
              <a:rPr lang="vi-VN" sz="3660" dirty="0"/>
              <a:t>d.	Tất cả những điều trên </a:t>
            </a:r>
            <a:endParaRPr lang="vi-VN" sz="3660" dirty="0"/>
          </a:p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</a:tabLst>
            </a:pPr>
            <a:r>
              <a:rPr lang="vi-VN" sz="3660" dirty="0"/>
              <a:t>2.	Hình mũi tên nào chỉ cho bạn có thể thay đổi kích thước hai viền của một cửa sổ tại cùng một thời điểm?</a:t>
            </a:r>
            <a:endParaRPr lang="vi-VN" sz="3660" dirty="0"/>
          </a:p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  <a:tab pos="2293620" algn="l"/>
                <a:tab pos="4122420" algn="l"/>
              </a:tabLst>
            </a:pPr>
            <a:r>
              <a:rPr lang="en-US" sz="3660" dirty="0"/>
              <a:t>		a.	 	</a:t>
            </a:r>
            <a:r>
              <a:rPr lang="en-US" sz="3660" dirty="0">
                <a:ln>
                  <a:solidFill>
                    <a:schemeClr val="tx1"/>
                  </a:solidFill>
                </a:ln>
              </a:rPr>
              <a:t>b</a:t>
            </a:r>
            <a:r>
              <a:rPr lang="en-US" sz="3660" dirty="0"/>
              <a:t>.	 	c.	 </a:t>
            </a:r>
            <a:endParaRPr lang="en-US" sz="3660" dirty="0"/>
          </a:p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</a:tabLst>
            </a:pPr>
            <a:r>
              <a:rPr lang="en-US" sz="3660" dirty="0"/>
              <a:t>3.	</a:t>
            </a:r>
            <a:r>
              <a:rPr lang="vi-VN" sz="3660" dirty="0"/>
              <a:t>Thư viện trong Windows Explorer là gì?</a:t>
            </a:r>
            <a:endParaRPr lang="vi-VN" sz="3660" dirty="0"/>
          </a:p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</a:tabLst>
            </a:pPr>
            <a:r>
              <a:rPr lang="en-US" sz="3660" dirty="0"/>
              <a:t>	</a:t>
            </a:r>
            <a:r>
              <a:rPr lang="vi-VN" sz="3660" dirty="0"/>
              <a:t>a.	Giống như một thư mục</a:t>
            </a:r>
            <a:endParaRPr lang="vi-VN" sz="3660" dirty="0"/>
          </a:p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</a:tabLst>
            </a:pPr>
            <a:r>
              <a:rPr lang="en-US" sz="3660" dirty="0"/>
              <a:t>	</a:t>
            </a:r>
            <a:r>
              <a:rPr lang="vi-VN" sz="3660" dirty="0"/>
              <a:t>b.	Tên của một ổ đĩa</a:t>
            </a:r>
            <a:endParaRPr lang="vi-VN" sz="3660" dirty="0"/>
          </a:p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</a:tabLst>
            </a:pPr>
            <a:r>
              <a:rPr lang="en-US" sz="3660" dirty="0"/>
              <a:t>	</a:t>
            </a:r>
            <a:r>
              <a:rPr lang="vi-VN" sz="3660" dirty="0"/>
              <a:t>c.	Một thư mục để lưu vết các tập tin Internet của bạn</a:t>
            </a:r>
            <a:endParaRPr lang="vi-VN" sz="3660" dirty="0"/>
          </a:p>
          <a:p>
            <a:pPr marL="344805" indent="-344805">
              <a:lnSpc>
                <a:spcPct val="120000"/>
              </a:lnSpc>
              <a:spcBef>
                <a:spcPts val="600"/>
              </a:spcBef>
              <a:buNone/>
              <a:tabLst>
                <a:tab pos="464820" algn="l"/>
                <a:tab pos="749300" algn="l"/>
              </a:tabLst>
            </a:pPr>
            <a:r>
              <a:rPr lang="en-US" sz="3660" dirty="0"/>
              <a:t>	</a:t>
            </a:r>
            <a:r>
              <a:rPr lang="vi-VN" sz="3660" dirty="0">
                <a:ln>
                  <a:solidFill>
                    <a:schemeClr val="tx1"/>
                  </a:solidFill>
                </a:ln>
              </a:rPr>
              <a:t>d.	Một tập hợp các mục, như là các tập tin và thư mục, được tập hợp lại từ nhiều nơi </a:t>
            </a:r>
            <a:r>
              <a:rPr lang="en-US" sz="3660" dirty="0">
                <a:ln>
                  <a:solidFill>
                    <a:schemeClr val="tx1"/>
                  </a:solidFill>
                </a:ln>
              </a:rPr>
              <a:t>		</a:t>
            </a:r>
            <a:r>
              <a:rPr lang="vi-VN" sz="3660" dirty="0">
                <a:ln>
                  <a:solidFill>
                    <a:schemeClr val="tx1"/>
                  </a:solidFill>
                </a:ln>
              </a:rPr>
              <a:t>khác nhau và thể hiện tại một nơi trung tâm.</a:t>
            </a:r>
            <a:endParaRPr lang="vi-VN" sz="3660" dirty="0">
              <a:ln>
                <a:solidFill>
                  <a:schemeClr val="tx1"/>
                </a:solidFill>
              </a:ln>
            </a:endParaRPr>
          </a:p>
        </p:txBody>
      </p:sp>
      <p:grpSp>
        <p:nvGrpSpPr>
          <p:cNvPr id="21" name="Group 6"/>
          <p:cNvGrpSpPr/>
          <p:nvPr/>
        </p:nvGrpSpPr>
        <p:grpSpPr>
          <a:xfrm>
            <a:off x="1185597" y="3866321"/>
            <a:ext cx="4270261" cy="241300"/>
            <a:chOff x="1355725" y="3515042"/>
            <a:chExt cx="4270261" cy="241300"/>
          </a:xfrm>
        </p:grpSpPr>
        <p:pic>
          <p:nvPicPr>
            <p:cNvPr id="2097153" name="Picture 3" descr="C:\Users\swong\Documents\Manuals\IC3 GS4\7314 IC3 GS4\Screens\gs4-050.png"/>
            <p:cNvPicPr/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355725" y="3591242"/>
              <a:ext cx="241300" cy="1206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97154" name="Picture 4" descr="C:\Users\swong\Documents\Manuals\IC3 GS4\7314 IC3 GS4\Screens\gs4-053.png"/>
            <p:cNvPicPr/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01670" y="3515042"/>
              <a:ext cx="207010" cy="18986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97155" name="Picture 5" descr="C:\Users\swong\Documents\Manuals\IC3 GS4\7314 IC3 GS4\Screens\gs4-052.png"/>
            <p:cNvPicPr/>
            <p:nvPr/>
          </p:nvPicPr>
          <p:blipFill rotWithShape="1">
            <a:blip r:embed="rId3"/>
            <a:srcRect t="17651"/>
            <a:stretch>
              <a:fillRect/>
            </a:stretch>
          </p:blipFill>
          <p:spPr bwMode="auto">
            <a:xfrm>
              <a:off x="5436756" y="3515042"/>
              <a:ext cx="189230" cy="2413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486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US"/>
              <a:t>© IIG Vietnam</a:t>
            </a:r>
            <a:endParaRPr lang="en-US" dirty="0"/>
          </a:p>
        </p:txBody>
      </p:sp>
      <p:sp>
        <p:nvSpPr>
          <p:cNvPr id="10486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dirty="0"/>
              <a:t>Review Questions</a:t>
            </a:r>
            <a:endParaRPr lang="en-US" dirty="0"/>
          </a:p>
        </p:txBody>
      </p:sp>
      <p:sp>
        <p:nvSpPr>
          <p:cNvPr id="1048617" name="Content Placeholder 2"/>
          <p:cNvSpPr>
            <a:spLocks noGrp="1"/>
          </p:cNvSpPr>
          <p:nvPr>
            <p:ph idx="1"/>
          </p:nvPr>
        </p:nvSpPr>
        <p:spPr>
          <a:xfrm>
            <a:off x="1043439" y="1343071"/>
            <a:ext cx="8368273" cy="4940113"/>
          </a:xfrm>
        </p:spPr>
        <p:txBody>
          <a:bodyPr>
            <a:normAutofit/>
          </a:bodyPr>
          <a:p>
            <a:pPr marL="347980" indent="-347980">
              <a:lnSpc>
                <a:spcPct val="120000"/>
              </a:lnSpc>
              <a:buNone/>
              <a:tabLst>
                <a:tab pos="344170" algn="l"/>
                <a:tab pos="682625" algn="l"/>
              </a:tabLst>
            </a:pPr>
            <a:r>
              <a:rPr lang="en-US" sz="2400" dirty="0"/>
              <a:t>4.	</a:t>
            </a:r>
            <a:r>
              <a:rPr lang="vi-VN" sz="2400" dirty="0"/>
              <a:t>Trên hình sau, đánh dấu vị trí của Navigation Pane (danh sách các thư mục) và Contents Pane.</a:t>
            </a:r>
            <a:endParaRPr lang="en-US" sz="2400" dirty="0"/>
          </a:p>
        </p:txBody>
      </p:sp>
      <p:pic>
        <p:nvPicPr>
          <p:cNvPr id="2097156" name="Picture 3" descr="C:\Users\swong\Documents\Manuals\IC3 GS4\7314 IC3 GS4\Screens\w7-054.png"/>
          <p:cNvPicPr/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336856" y="2472985"/>
            <a:ext cx="5121074" cy="357640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1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US"/>
              <a:t>© IIG Vietnam</a:t>
            </a:r>
            <a:endParaRPr lang="en-US" dirty="0"/>
          </a:p>
        </p:txBody>
      </p:sp>
      <p:sp>
        <p:nvSpPr>
          <p:cNvPr id="104861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5FB6C65-6715-49C2-A781-2C0369051A11}" type="slidenum">
              <a:rPr lang="en-US" smtClean="0"/>
            </a:fld>
            <a:endParaRPr lang="en-US" dirty="0"/>
          </a:p>
        </p:txBody>
      </p:sp>
      <p:cxnSp>
        <p:nvCxnSpPr>
          <p:cNvPr id="3145728" name="Straight Arrow Connector 3145727"/>
          <p:cNvCxnSpPr/>
          <p:nvPr/>
        </p:nvCxnSpPr>
        <p:spPr>
          <a:xfrm>
            <a:off x="5948502" y="4374257"/>
            <a:ext cx="1732868" cy="255310"/>
          </a:xfrm>
          <a:prstGeom prst="straightConnector1">
            <a:avLst/>
          </a:prstGeom>
          <a:solidFill>
            <a:srgbClr val="FFFFFF"/>
          </a:solidFill>
          <a:ln w="25400">
            <a:solidFill>
              <a:srgbClr val="666666"/>
            </a:solidFill>
            <a:tailEnd type="triangle" w="lg" len="lg"/>
          </a:ln>
        </p:spPr>
      </p:cxnSp>
      <p:sp>
        <p:nvSpPr>
          <p:cNvPr id="1048646" name="Text Box 1048645"/>
          <p:cNvSpPr txBox="1"/>
          <p:nvPr/>
        </p:nvSpPr>
        <p:spPr>
          <a:xfrm>
            <a:off x="6464898" y="4739526"/>
            <a:ext cx="4000000" cy="510540"/>
          </a:xfrm>
          <a:prstGeom prst="rect">
            <a:avLst/>
          </a:prstGeom>
          <a:ln>
            <a:solidFill>
              <a:srgbClr val="000000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en-US" sz="2800">
                <a:solidFill>
                  <a:srgbClr val="000000"/>
                </a:solidFill>
              </a:rPr>
              <a:t>C</a:t>
            </a:r>
            <a:r>
              <a:rPr lang="en-US" sz="2800">
                <a:solidFill>
                  <a:srgbClr val="000000"/>
                </a:solidFill>
              </a:rPr>
              <a:t>o</a:t>
            </a:r>
            <a:r>
              <a:rPr lang="en-US" sz="2800">
                <a:solidFill>
                  <a:srgbClr val="000000"/>
                </a:solidFill>
              </a:rPr>
              <a:t>n</a:t>
            </a:r>
            <a:r>
              <a:rPr lang="en-US" sz="2800">
                <a:solidFill>
                  <a:srgbClr val="000000"/>
                </a:solidFill>
              </a:rPr>
              <a:t>t</a:t>
            </a:r>
            <a:r>
              <a:rPr lang="en-US" sz="2800">
                <a:solidFill>
                  <a:srgbClr val="000000"/>
                </a:solidFill>
              </a:rPr>
              <a:t>e</a:t>
            </a:r>
            <a:r>
              <a:rPr lang="en-US" sz="2800">
                <a:solidFill>
                  <a:srgbClr val="000000"/>
                </a:solidFill>
              </a:rPr>
              <a:t>n</a:t>
            </a:r>
            <a:r>
              <a:rPr lang="en-US" sz="2800">
                <a:solidFill>
                  <a:srgbClr val="000000"/>
                </a:solidFill>
              </a:rPr>
              <a:t>ts</a:t>
            </a:r>
            <a:r>
              <a:rPr lang="en-US" sz="2800">
                <a:solidFill>
                  <a:srgbClr val="000000"/>
                </a:solidFill>
              </a:rPr>
              <a:t> </a:t>
            </a:r>
            <a:r>
              <a:rPr lang="en-US" sz="2800">
                <a:solidFill>
                  <a:srgbClr val="000000"/>
                </a:solidFill>
              </a:rPr>
              <a:t>p</a:t>
            </a:r>
            <a:r>
              <a:rPr lang="en-US" sz="2800">
                <a:solidFill>
                  <a:srgbClr val="000000"/>
                </a:solidFill>
              </a:rPr>
              <a:t>a</a:t>
            </a:r>
            <a:r>
              <a:rPr lang="en-US" sz="2800">
                <a:solidFill>
                  <a:srgbClr val="000000"/>
                </a:solidFill>
              </a:rPr>
              <a:t>n</a:t>
            </a:r>
            <a:r>
              <a:rPr lang="en-US" sz="2800">
                <a:solidFill>
                  <a:srgbClr val="000000"/>
                </a:solidFill>
              </a:rPr>
              <a:t>e</a:t>
            </a:r>
            <a:endParaRPr lang="vi-VN" sz="2800">
              <a:solidFill>
                <a:srgbClr val="000000"/>
              </a:solidFill>
            </a:endParaRPr>
          </a:p>
        </p:txBody>
      </p:sp>
      <p:cxnSp>
        <p:nvCxnSpPr>
          <p:cNvPr id="3145729" name="Straight Connector 3145728"/>
          <p:cNvCxnSpPr/>
          <p:nvPr/>
        </p:nvCxnSpPr>
        <p:spPr>
          <a:xfrm>
            <a:off x="2388607" y="3296962"/>
            <a:ext cx="29191" cy="2314590"/>
          </a:xfrm>
          <a:prstGeom prst="line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</p:cxnSp>
      <p:cxnSp>
        <p:nvCxnSpPr>
          <p:cNvPr id="3145730" name="Straight Connector 3145729"/>
          <p:cNvCxnSpPr/>
          <p:nvPr/>
        </p:nvCxnSpPr>
        <p:spPr>
          <a:xfrm flipV="1">
            <a:off x="2421687" y="3192127"/>
            <a:ext cx="1129556" cy="22853"/>
          </a:xfrm>
          <a:prstGeom prst="line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</p:cxnSp>
      <p:cxnSp>
        <p:nvCxnSpPr>
          <p:cNvPr id="3145731" name="Straight Connector 3145730"/>
          <p:cNvCxnSpPr/>
          <p:nvPr/>
        </p:nvCxnSpPr>
        <p:spPr>
          <a:xfrm flipH="1">
            <a:off x="3588550" y="3255971"/>
            <a:ext cx="4567" cy="2317314"/>
          </a:xfrm>
          <a:prstGeom prst="line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</p:cxnSp>
      <p:cxnSp>
        <p:nvCxnSpPr>
          <p:cNvPr id="3145732" name="Straight Connector 3145731"/>
          <p:cNvCxnSpPr/>
          <p:nvPr/>
        </p:nvCxnSpPr>
        <p:spPr>
          <a:xfrm>
            <a:off x="2431653" y="5611552"/>
            <a:ext cx="1182270" cy="19359"/>
          </a:xfrm>
          <a:prstGeom prst="line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</p:cxnSp>
      <p:cxnSp>
        <p:nvCxnSpPr>
          <p:cNvPr id="3145733" name="Straight Arrow Connector 3145732"/>
          <p:cNvCxnSpPr/>
          <p:nvPr/>
        </p:nvCxnSpPr>
        <p:spPr>
          <a:xfrm flipH="1">
            <a:off x="1795303" y="4295631"/>
            <a:ext cx="678612" cy="118071"/>
          </a:xfrm>
          <a:prstGeom prst="straightConnector1">
            <a:avLst/>
          </a:prstGeom>
          <a:solidFill>
            <a:srgbClr val="FFFFFF"/>
          </a:solidFill>
          <a:ln w="25400">
            <a:solidFill>
              <a:srgbClr val="666666"/>
            </a:solidFill>
            <a:tailEnd type="triangle" w="lg" len="lg"/>
          </a:ln>
        </p:spPr>
      </p:cxnSp>
      <p:sp>
        <p:nvSpPr>
          <p:cNvPr id="1048649" name="Text Box 1048648"/>
          <p:cNvSpPr txBox="1"/>
          <p:nvPr/>
        </p:nvSpPr>
        <p:spPr>
          <a:xfrm>
            <a:off x="0" y="4574845"/>
            <a:ext cx="4000000" cy="510540"/>
          </a:xfrm>
          <a:prstGeom prst="rect">
            <a:avLst/>
          </a:prstGeom>
          <a:ln>
            <a:solidFill>
              <a:srgbClr val="000000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en-US" sz="2800">
                <a:solidFill>
                  <a:srgbClr val="000000"/>
                </a:solidFill>
              </a:rPr>
              <a:t>N</a:t>
            </a:r>
            <a:r>
              <a:rPr lang="en-US" sz="2800">
                <a:solidFill>
                  <a:srgbClr val="000000"/>
                </a:solidFill>
              </a:rPr>
              <a:t>a</a:t>
            </a:r>
            <a:r>
              <a:rPr lang="en-US" sz="2800">
                <a:solidFill>
                  <a:srgbClr val="000000"/>
                </a:solidFill>
              </a:rPr>
              <a:t>v</a:t>
            </a:r>
            <a:r>
              <a:rPr lang="en-US" sz="2800">
                <a:solidFill>
                  <a:srgbClr val="000000"/>
                </a:solidFill>
              </a:rPr>
              <a:t>i</a:t>
            </a:r>
            <a:r>
              <a:rPr lang="en-US" sz="2800">
                <a:solidFill>
                  <a:srgbClr val="000000"/>
                </a:solidFill>
              </a:rPr>
              <a:t>gation</a:t>
            </a:r>
            <a:r>
              <a:rPr lang="en-US" sz="2800">
                <a:solidFill>
                  <a:srgbClr val="000000"/>
                </a:solidFill>
              </a:rPr>
              <a:t> </a:t>
            </a:r>
            <a:r>
              <a:rPr lang="en-US" sz="2800">
                <a:solidFill>
                  <a:srgbClr val="000000"/>
                </a:solidFill>
              </a:rPr>
              <a:t>p</a:t>
            </a:r>
            <a:r>
              <a:rPr lang="en-US" sz="2800">
                <a:solidFill>
                  <a:srgbClr val="000000"/>
                </a:solidFill>
              </a:rPr>
              <a:t>a</a:t>
            </a:r>
            <a:r>
              <a:rPr lang="en-US" sz="2800">
                <a:solidFill>
                  <a:srgbClr val="000000"/>
                </a:solidFill>
              </a:rPr>
              <a:t>n</a:t>
            </a:r>
            <a:r>
              <a:rPr lang="en-US" sz="2800">
                <a:solidFill>
                  <a:srgbClr val="000000"/>
                </a:solidFill>
              </a:rPr>
              <a:t>e</a:t>
            </a:r>
            <a:endParaRPr lang="vi-VN" sz="2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dirty="0"/>
              <a:t>Review Questions</a:t>
            </a:r>
            <a:endParaRPr lang="en-US" dirty="0"/>
          </a:p>
        </p:txBody>
      </p:sp>
      <p:sp>
        <p:nvSpPr>
          <p:cNvPr id="1048625" name="Content Placeholder 2"/>
          <p:cNvSpPr>
            <a:spLocks noGrp="1"/>
          </p:cNvSpPr>
          <p:nvPr>
            <p:ph idx="1"/>
          </p:nvPr>
        </p:nvSpPr>
        <p:spPr>
          <a:xfrm>
            <a:off x="373064" y="1300162"/>
            <a:ext cx="8292472" cy="4887987"/>
          </a:xfrm>
        </p:spPr>
        <p:txBody>
          <a:bodyPr>
            <a:normAutofit fontScale="65000" lnSpcReduction="20000"/>
          </a:bodyPr>
          <a:p>
            <a:pPr marL="344805" indent="-344805">
              <a:lnSpc>
                <a:spcPct val="120000"/>
              </a:lnSpc>
              <a:buNone/>
              <a:tabLst>
                <a:tab pos="464820" algn="l"/>
                <a:tab pos="793750" algn="l"/>
              </a:tabLst>
            </a:pPr>
            <a:r>
              <a:rPr lang="en-US" dirty="0"/>
              <a:t>5.  </a:t>
            </a:r>
            <a:r>
              <a:rPr lang="vi-VN" dirty="0"/>
              <a:t>Khi bạn thấy một tập tin hoặc một thư mục xuất hiện tương tự như hình sau, điều này có ý nghĩa là gì?</a:t>
            </a:r>
            <a:endParaRPr lang="vi-VN" dirty="0"/>
          </a:p>
          <a:p>
            <a:pPr marL="344805" indent="-344805">
              <a:lnSpc>
                <a:spcPct val="120000"/>
              </a:lnSpc>
              <a:buNone/>
              <a:tabLst>
                <a:tab pos="464820" algn="l"/>
                <a:tab pos="793750" algn="l"/>
              </a:tabLst>
            </a:pPr>
            <a:r>
              <a:rPr lang="vi-VN" dirty="0"/>
              <a:t>	 </a:t>
            </a:r>
            <a:endParaRPr lang="vi-VN" dirty="0"/>
          </a:p>
          <a:p>
            <a:pPr marL="344805" indent="-344805">
              <a:lnSpc>
                <a:spcPct val="120000"/>
              </a:lnSpc>
              <a:buNone/>
              <a:tabLst>
                <a:tab pos="464820" algn="l"/>
                <a:tab pos="793750" algn="l"/>
              </a:tabLst>
            </a:pPr>
            <a:r>
              <a:rPr lang="en-US" dirty="0"/>
              <a:t>	</a:t>
            </a:r>
            <a:r>
              <a:rPr lang="vi-VN" dirty="0"/>
              <a:t>a.	Tập tin hoặc thư mục sẽ bị xóa. </a:t>
            </a:r>
            <a:endParaRPr lang="vi-VN" dirty="0"/>
          </a:p>
          <a:p>
            <a:pPr marL="344805" indent="-344805">
              <a:lnSpc>
                <a:spcPct val="120000"/>
              </a:lnSpc>
              <a:buNone/>
              <a:tabLst>
                <a:tab pos="464820" algn="l"/>
                <a:tab pos="793750" algn="l"/>
              </a:tabLst>
            </a:pPr>
            <a:r>
              <a:rPr lang="en-US" dirty="0"/>
              <a:t>	</a:t>
            </a:r>
            <a:r>
              <a:rPr lang="vi-VN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b.	Tập tin hoặc thư mục sẽ đổi tên.</a:t>
            </a:r>
            <a:endParaRPr lang="vi-VN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4805" indent="-344805">
              <a:lnSpc>
                <a:spcPct val="120000"/>
              </a:lnSpc>
              <a:buNone/>
              <a:tabLst>
                <a:tab pos="464820" algn="l"/>
                <a:tab pos="793750" algn="l"/>
              </a:tabLst>
            </a:pPr>
            <a:r>
              <a:rPr lang="en-US" dirty="0"/>
              <a:t>	</a:t>
            </a:r>
            <a:r>
              <a:rPr lang="vi-VN" dirty="0"/>
              <a:t>c.	Tập tin hoặc thư mục sẽ được sao chép.</a:t>
            </a:r>
            <a:endParaRPr lang="vi-VN" dirty="0"/>
          </a:p>
          <a:p>
            <a:pPr marL="344805" indent="-344805">
              <a:lnSpc>
                <a:spcPct val="120000"/>
              </a:lnSpc>
              <a:buNone/>
              <a:tabLst>
                <a:tab pos="464820" algn="l"/>
                <a:tab pos="793750" algn="l"/>
              </a:tabLst>
            </a:pPr>
            <a:r>
              <a:rPr lang="en-US" dirty="0"/>
              <a:t>	</a:t>
            </a:r>
            <a:r>
              <a:rPr lang="vi-VN" dirty="0"/>
              <a:t>d.	Tập tin hoặc thư mục sẽ được in.</a:t>
            </a:r>
            <a:endParaRPr lang="vi-VN" dirty="0"/>
          </a:p>
          <a:p>
            <a:pPr marL="344805" indent="-344805">
              <a:lnSpc>
                <a:spcPct val="120000"/>
              </a:lnSpc>
              <a:buNone/>
              <a:tabLst>
                <a:tab pos="464820" algn="l"/>
                <a:tab pos="793750" algn="l"/>
              </a:tabLst>
            </a:pPr>
            <a:r>
              <a:rPr lang="vi-VN" dirty="0"/>
              <a:t>6.	Các mục được lưu trong Recycle Bin bao lâu một khi bạn xóa chúng?</a:t>
            </a:r>
            <a:endParaRPr lang="vi-VN" dirty="0"/>
          </a:p>
          <a:p>
            <a:pPr marL="344805" indent="-344805">
              <a:lnSpc>
                <a:spcPct val="120000"/>
              </a:lnSpc>
              <a:buNone/>
              <a:tabLst>
                <a:tab pos="464820" algn="l"/>
                <a:tab pos="793750" algn="l"/>
              </a:tabLst>
            </a:pPr>
            <a:r>
              <a:rPr lang="en-US" dirty="0"/>
              <a:t>	</a:t>
            </a:r>
            <a:r>
              <a:rPr lang="vi-VN" b="1" dirty="0"/>
              <a:t>a.	30 ngày</a:t>
            </a:r>
            <a:endParaRPr lang="vi-VN" b="1" dirty="0"/>
          </a:p>
          <a:p>
            <a:pPr marL="344805" indent="-344805">
              <a:lnSpc>
                <a:spcPct val="120000"/>
              </a:lnSpc>
              <a:buNone/>
              <a:tabLst>
                <a:tab pos="464820" algn="l"/>
                <a:tab pos="793750" algn="l"/>
              </a:tabLst>
            </a:pPr>
            <a:r>
              <a:rPr lang="en-US" dirty="0"/>
              <a:t>	</a:t>
            </a:r>
            <a:r>
              <a:rPr lang="vi-VN" dirty="0"/>
              <a:t>b.	60 ngày</a:t>
            </a:r>
            <a:endParaRPr lang="vi-VN" dirty="0"/>
          </a:p>
          <a:p>
            <a:pPr marL="344805" indent="-344805">
              <a:lnSpc>
                <a:spcPct val="120000"/>
              </a:lnSpc>
              <a:buNone/>
              <a:tabLst>
                <a:tab pos="464820" algn="l"/>
                <a:tab pos="793750" algn="l"/>
              </a:tabLst>
            </a:pPr>
            <a:r>
              <a:rPr lang="en-US" dirty="0"/>
              <a:t>	</a:t>
            </a:r>
            <a:r>
              <a:rPr lang="vi-VN" dirty="0"/>
              <a:t>c.	Cho tới khi bạn xóa các mục này hoặc làm rỗng Recycle Bin</a:t>
            </a:r>
            <a:endParaRPr lang="vi-VN" dirty="0"/>
          </a:p>
          <a:p>
            <a:pPr marL="344805" indent="-344805">
              <a:lnSpc>
                <a:spcPct val="120000"/>
              </a:lnSpc>
              <a:buNone/>
              <a:tabLst>
                <a:tab pos="464820" algn="l"/>
                <a:tab pos="793750" algn="l"/>
              </a:tabLst>
            </a:pPr>
            <a:r>
              <a:rPr lang="en-US" dirty="0"/>
              <a:t>	</a:t>
            </a:r>
            <a:r>
              <a:rPr lang="vi-VN" dirty="0"/>
              <a:t>d.	Mãi mãi. </a:t>
            </a:r>
            <a:r>
              <a:rPr lang="en-US" dirty="0"/>
              <a:t>. </a:t>
            </a:r>
            <a:endParaRPr lang="vi-VN" dirty="0"/>
          </a:p>
        </p:txBody>
      </p:sp>
      <p:pic>
        <p:nvPicPr>
          <p:cNvPr id="2097157" name="Picture 6" descr="C:\Users\swong\Documents\Manuals\IC3 GS4\7314 IC3 GS4\Screens\w7-005.png"/>
          <p:cNvPicPr/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55233" y="1961973"/>
            <a:ext cx="586740" cy="53848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2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r>
              <a:rPr lang="en-US"/>
              <a:t>© IIG Vietnam</a:t>
            </a:r>
            <a:endParaRPr lang="en-US" dirty="0"/>
          </a:p>
        </p:txBody>
      </p:sp>
      <p:sp>
        <p:nvSpPr>
          <p:cNvPr id="104862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5FB6C65-6715-49C2-A781-2C0369051A11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_Default Design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2_Default Desig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1828</Words>
  <Application>WPS Presentation</Application>
  <PresentationFormat/>
  <Paragraphs>74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7" baseType="lpstr">
      <vt:lpstr>Arial</vt:lpstr>
      <vt:lpstr>SimSun</vt:lpstr>
      <vt:lpstr>Wingdings</vt:lpstr>
      <vt:lpstr>Cambria</vt:lpstr>
      <vt:lpstr>Calibri</vt:lpstr>
      <vt:lpstr>Zurich BT</vt:lpstr>
      <vt:lpstr>Segoe Print</vt:lpstr>
      <vt:lpstr>Verdana</vt:lpstr>
      <vt:lpstr>Arial Narrow</vt:lpstr>
      <vt:lpstr>Microsoft YaHei</vt:lpstr>
      <vt:lpstr>Arial Unicode MS</vt:lpstr>
      <vt:lpstr>2_Default Design</vt:lpstr>
      <vt:lpstr>Máy tính căn bản</vt:lpstr>
      <vt:lpstr>Tóm tắt bài học</vt:lpstr>
      <vt:lpstr>Review Questions</vt:lpstr>
      <vt:lpstr>Review Questions</vt:lpstr>
      <vt:lpstr>Review Questions</vt:lpstr>
    </vt:vector>
  </TitlesOfParts>
  <Company>CCI Learning Solutions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Máy tính căn bản</dc:title>
  <dc:creator>CCI Learning Solutions Inc.</dc:creator>
  <cp:lastModifiedBy>ACER</cp:lastModifiedBy>
  <cp:revision>3</cp:revision>
  <dcterms:created xsi:type="dcterms:W3CDTF">2021-11-01T06:39:00Z</dcterms:created>
  <dcterms:modified xsi:type="dcterms:W3CDTF">2021-11-01T07:07:49Z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F00351226E5D402F9F00A38DE8450A2B</vt:lpwstr>
  </property>
  <property fmtid="{D5CDD505-2E9C-101B-9397-08002B2CF9AE}" pid="3" name="KSOProductBuildVer">
    <vt:lpwstr>1033-11.2.0.10351</vt:lpwstr>
  </property>
</Properties>
</file>