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73" r:id="rId4"/>
    <p:sldId id="261" r:id="rId5"/>
    <p:sldId id="267" r:id="rId6"/>
    <p:sldId id="268" r:id="rId7"/>
    <p:sldId id="270" r:id="rId8"/>
    <p:sldId id="275" r:id="rId9"/>
    <p:sldId id="256" r:id="rId10"/>
    <p:sldId id="259" r:id="rId11"/>
    <p:sldId id="260" r:id="rId12"/>
    <p:sldId id="263" r:id="rId13"/>
    <p:sldId id="264" r:id="rId14"/>
    <p:sldId id="271" r:id="rId15"/>
    <p:sldId id="274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998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/>
      <dgm:t>
        <a:bodyPr/>
        <a:lstStyle/>
        <a:p>
          <a:r>
            <a:rPr lang="vi-VN" dirty="0" smtClean="0"/>
            <a:t>1. Vị trí, </a:t>
          </a:r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vi-VN" dirty="0" smtClean="0"/>
            <a:t> môn học</a:t>
          </a:r>
          <a:endParaRPr lang="en-US" dirty="0">
            <a:solidFill>
              <a:srgbClr val="FFFF00"/>
            </a:solidFill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2. </a:t>
          </a:r>
          <a:r>
            <a:rPr lang="nl-NL" dirty="0" smtClean="0"/>
            <a:t>Mục tiêu của môn học</a:t>
          </a:r>
          <a:endParaRPr lang="en-US" dirty="0">
            <a:solidFill>
              <a:srgbClr val="FFFF00"/>
            </a:solidFill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3. </a:t>
          </a:r>
          <a:r>
            <a:rPr lang="vi-VN" dirty="0" smtClean="0"/>
            <a:t> Nội dung chính </a:t>
          </a:r>
          <a:endParaRPr lang="en-US" dirty="0">
            <a:solidFill>
              <a:srgbClr val="FFFF00"/>
            </a:solidFill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/>
      <dgm:spPr/>
      <dgm:t>
        <a:bodyPr/>
        <a:lstStyle/>
        <a:p>
          <a:r>
            <a:rPr lang="nl-NL" smtClean="0"/>
            <a:t>4. Phương pháp dạy học và đánh giá môn học</a:t>
          </a:r>
          <a:endParaRPr lang="en-US" dirty="0">
            <a:solidFill>
              <a:srgbClr val="FFFF00"/>
            </a:solidFill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vi-VN" b="1" dirty="0" smtClean="0"/>
            <a:t>1. Vị trí, </a:t>
          </a:r>
          <a:r>
            <a:rPr lang="en-US" b="1" dirty="0" err="1" smtClean="0"/>
            <a:t>tính</a:t>
          </a:r>
          <a:r>
            <a:rPr lang="en-US" b="1" dirty="0" smtClean="0"/>
            <a:t> </a:t>
          </a:r>
          <a:r>
            <a:rPr lang="en-US" b="1" dirty="0" err="1" smtClean="0"/>
            <a:t>chất</a:t>
          </a:r>
          <a:r>
            <a:rPr lang="vi-VN" b="1" dirty="0" smtClean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 smtClean="0"/>
            <a:t>Vị</a:t>
          </a:r>
          <a:r>
            <a:rPr lang="en-US" dirty="0" smtClean="0"/>
            <a:t> </a:t>
          </a:r>
          <a:r>
            <a:rPr lang="en-US" dirty="0" err="1" smtClean="0"/>
            <a:t>trí</a:t>
          </a:r>
          <a:endParaRPr lang="en-US" dirty="0">
            <a:solidFill>
              <a:schemeClr val="tx1"/>
            </a:solidFill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 smtClean="0"/>
            <a:t>Tính chất môn </a:t>
          </a:r>
          <a:r>
            <a:rPr lang="en-US" dirty="0" err="1" smtClean="0">
              <a:solidFill>
                <a:schemeClr val="tx1"/>
              </a:solidFill>
            </a:rPr>
            <a:t>học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b="1" dirty="0" err="1" smtClean="0">
              <a:solidFill>
                <a:srgbClr val="FF0000"/>
              </a:solidFill>
            </a:rPr>
            <a:t>Vị</a:t>
          </a:r>
          <a:r>
            <a:rPr lang="en-US" sz="3200" b="1" dirty="0" smtClean="0">
              <a:solidFill>
                <a:srgbClr val="FF0000"/>
              </a:solidFill>
            </a:rPr>
            <a:t> </a:t>
          </a:r>
          <a:r>
            <a:rPr lang="en-US" sz="3200" b="1" dirty="0" err="1" smtClean="0">
              <a:solidFill>
                <a:srgbClr val="FF0000"/>
              </a:solidFill>
            </a:rPr>
            <a:t>trí</a:t>
          </a:r>
          <a:r>
            <a:rPr lang="en-US" sz="3200" b="1" dirty="0" smtClean="0">
              <a:solidFill>
                <a:srgbClr val="FF0000"/>
              </a:solidFill>
            </a:rPr>
            <a:t>: </a:t>
          </a:r>
          <a:r>
            <a:rPr lang="en-US" sz="3200" dirty="0" smtClean="0"/>
            <a:t>m</a:t>
          </a:r>
          <a:r>
            <a:rPr lang="nl-NL" sz="3200" dirty="0" smtClean="0"/>
            <a:t>ôn Giáo dục chính trị là môn học bắt buộc</a:t>
          </a:r>
          <a:endParaRPr lang="en-US" sz="32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b="1" dirty="0" smtClean="0">
              <a:solidFill>
                <a:srgbClr val="FF0000"/>
              </a:solidFill>
            </a:rPr>
            <a:t>Tính chất</a:t>
          </a:r>
          <a:r>
            <a:rPr lang="nl-NL" sz="3200" dirty="0" smtClean="0"/>
            <a:t>: Chương trình môn học bao gồm: khái quát về CN MLN,TTHCM,ĐLCMCĐCSVN;chú trọng về đạo đức công dân, đạo đức nghề nghiệp</a:t>
          </a:r>
          <a:endParaRPr lang="en-US" sz="3200" dirty="0"/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2711E56C-3FBA-4713-A2D9-6B2A06AD0F9D}" srcId="{D48BF3AB-B15B-4DC0-87A1-20CD9E9D7407}" destId="{6916217F-B746-4460-9B87-AD18B75230F0}" srcOrd="1" destOrd="0" parTransId="{8641CC88-F4A4-4A36-AB4D-C19D94C712EC}" sibTransId="{3AA4CE64-AF8C-4F22-B452-1DC94C3EA2D4}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2A501983-8482-42BB-8B09-231787FBA8B5}" type="presOf" srcId="{6916217F-B746-4460-9B87-AD18B75230F0}" destId="{E61F6C85-C72B-4036-BA8E-DA467CD5476E}" srcOrd="0" destOrd="1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/>
      <dgm:spPr/>
      <dgm:t>
        <a:bodyPr/>
        <a:lstStyle/>
        <a:p>
          <a:r>
            <a:rPr lang="vi-VN" dirty="0" smtClean="0"/>
            <a:t>2. Mục tiêu của môn học</a:t>
          </a:r>
          <a:endParaRPr lang="en-US" dirty="0"/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/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/>
        </a:p>
      </dgm:t>
    </dgm:pt>
    <dgm:pt modelId="{D97D8403-5F25-4CA4-ABF8-A162C40F98C6}">
      <dgm:prSet custT="1"/>
      <dgm:spPr/>
      <dgm:t>
        <a:bodyPr/>
        <a:lstStyle/>
        <a:p>
          <a:pPr marL="0" indent="738188" algn="just"/>
          <a:r>
            <a:rPr lang="en-US" sz="3900" dirty="0" smtClean="0"/>
            <a:t> </a:t>
          </a:r>
          <a:r>
            <a:rPr lang="vi-VN" sz="3600" dirty="0" smtClean="0">
              <a:latin typeface="+mj-lt"/>
            </a:rPr>
            <a:t>Trình bày được một số nội dung khái quát về </a:t>
          </a:r>
          <a:r>
            <a:rPr lang="en-US" sz="3600" dirty="0" err="1" smtClean="0">
              <a:latin typeface="+mj-lt"/>
            </a:rPr>
            <a:t>môn</a:t>
          </a:r>
          <a:r>
            <a:rPr lang="en-US" sz="3600" dirty="0" smtClean="0">
              <a:latin typeface="+mj-lt"/>
            </a:rPr>
            <a:t> </a:t>
          </a:r>
          <a:r>
            <a:rPr lang="en-US" sz="3600" dirty="0" err="1" smtClean="0">
              <a:latin typeface="+mj-lt"/>
            </a:rPr>
            <a:t>học</a:t>
          </a:r>
          <a:r>
            <a:rPr lang="en-US" sz="3600" dirty="0" smtClean="0">
              <a:latin typeface="+mj-lt"/>
            </a:rPr>
            <a:t>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/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/>
        </a:p>
      </dgm:t>
    </dgm:pt>
    <dgm:pt modelId="{59368A90-01F0-4532-A483-3E58660C7361}">
      <dgm:prSet custT="1"/>
      <dgm:spPr/>
      <dgm:t>
        <a:bodyPr/>
        <a:lstStyle/>
        <a:p>
          <a:pPr marL="0" indent="738188" algn="just"/>
          <a:r>
            <a:rPr lang="en-US" sz="3600" dirty="0" smtClean="0">
              <a:latin typeface="+mj-lt"/>
            </a:rPr>
            <a:t> </a:t>
          </a:r>
          <a:r>
            <a:rPr lang="vi-VN" sz="3600" dirty="0" smtClean="0">
              <a:latin typeface="+mj-lt"/>
            </a:rPr>
            <a:t>Vận dụng được các kiến thức chung đ</a:t>
          </a:r>
          <a:r>
            <a:rPr lang="en-US" sz="3600" dirty="0" smtClean="0">
              <a:latin typeface="+mj-lt"/>
            </a:rPr>
            <a:t>ã </a:t>
          </a:r>
          <a:r>
            <a:rPr lang="en-US" sz="3600" dirty="0" err="1" smtClean="0">
              <a:latin typeface="+mj-lt"/>
            </a:rPr>
            <a:t>học</a:t>
          </a:r>
          <a:r>
            <a:rPr lang="vi-VN" sz="3600" dirty="0" smtClean="0">
              <a:latin typeface="+mj-lt"/>
            </a:rPr>
            <a:t> </a:t>
          </a:r>
          <a:r>
            <a:rPr lang="en-US" sz="3600" dirty="0" err="1" smtClean="0">
              <a:latin typeface="+mj-lt"/>
            </a:rPr>
            <a:t>vào</a:t>
          </a:r>
          <a:r>
            <a:rPr lang="en-US" sz="3600" dirty="0" smtClean="0">
              <a:latin typeface="+mj-lt"/>
            </a:rPr>
            <a:t> </a:t>
          </a:r>
          <a:r>
            <a:rPr lang="vi-VN" sz="3600" dirty="0" smtClean="0">
              <a:latin typeface="+mj-lt"/>
            </a:rPr>
            <a:t>lối sống để trở thành người công dân tốt,</a:t>
          </a:r>
          <a:r>
            <a:rPr lang="en-US" sz="3600" dirty="0" smtClean="0">
              <a:latin typeface="+mj-lt"/>
            </a:rPr>
            <a:t> </a:t>
          </a:r>
          <a:r>
            <a:rPr lang="vi-VN" sz="3600" dirty="0" smtClean="0">
              <a:latin typeface="+mj-lt"/>
            </a:rPr>
            <a:t>người lao động tốt</a:t>
          </a:r>
          <a:r>
            <a:rPr lang="en-US" sz="3600" dirty="0" smtClean="0">
              <a:latin typeface="+mj-lt"/>
            </a:rPr>
            <a:t> </a:t>
          </a:r>
          <a:r>
            <a:rPr lang="vi-VN" sz="3600" dirty="0" smtClean="0">
              <a:latin typeface="+mj-lt"/>
            </a:rPr>
            <a:t>và tham gia xây dựng, bảo vệ Tổ quốc.</a:t>
          </a:r>
          <a:endParaRPr lang="vi-VN" sz="3600" dirty="0">
            <a:latin typeface="+mj-lt"/>
          </a:endParaRPr>
        </a:p>
      </dgm:t>
    </dgm:pt>
    <dgm:pt modelId="{B1580C16-C41D-4033-BC32-2E44618D9E3C}" type="parTrans" cxnId="{91FA2FFF-3FDC-428B-A26D-29913EC6E953}">
      <dgm:prSet/>
      <dgm:spPr/>
      <dgm:t>
        <a:bodyPr/>
        <a:lstStyle/>
        <a:p>
          <a:endParaRPr lang="en-US"/>
        </a:p>
      </dgm:t>
    </dgm:pt>
    <dgm:pt modelId="{A0CCD3FC-183B-4B93-B321-6BC29767265A}" type="sibTrans" cxnId="{91FA2FFF-3FDC-428B-A26D-29913EC6E953}">
      <dgm:prSet/>
      <dgm:spPr/>
      <dgm:t>
        <a:bodyPr/>
        <a:lstStyle/>
        <a:p>
          <a:endParaRPr lang="en-US"/>
        </a:p>
      </dgm:t>
    </dgm:pt>
    <dgm:pt modelId="{0AA2BAA9-AF21-4C82-A6F5-17A948EC2DE8}">
      <dgm:prSet custT="1"/>
      <dgm:spPr/>
      <dgm:t>
        <a:bodyPr/>
        <a:lstStyle/>
        <a:p>
          <a:pPr marL="0" indent="738188" algn="just"/>
          <a:r>
            <a:rPr lang="en-US" sz="3600" dirty="0" smtClean="0">
              <a:latin typeface="+mj-lt"/>
            </a:rPr>
            <a:t> </a:t>
          </a:r>
          <a:r>
            <a:rPr lang="vi-VN" sz="3600" dirty="0" smtClean="0">
              <a:latin typeface="+mj-lt"/>
            </a:rPr>
            <a:t>Có năng lực vận dụng các nội dung đã học để rèn luyện phẩm chất chính trị, đạo đức, lối</a:t>
          </a:r>
          <a:r>
            <a:rPr lang="en-US" sz="3600" dirty="0" smtClean="0">
              <a:latin typeface="+mj-lt"/>
            </a:rPr>
            <a:t> </a:t>
          </a:r>
          <a:r>
            <a:rPr lang="en-US" sz="3600" dirty="0" err="1" smtClean="0">
              <a:latin typeface="+mj-lt"/>
            </a:rPr>
            <a:t>sống</a:t>
          </a:r>
          <a:endParaRPr lang="vi-VN" sz="3600" dirty="0">
            <a:latin typeface="+mj-lt"/>
          </a:endParaRPr>
        </a:p>
      </dgm:t>
    </dgm:pt>
    <dgm:pt modelId="{29AF0911-7EE7-451B-BDC6-05346CF32F02}" type="parTrans" cxnId="{74326525-D4AA-4A07-906E-17DFB7E8F0C3}">
      <dgm:prSet/>
      <dgm:spPr/>
      <dgm:t>
        <a:bodyPr/>
        <a:lstStyle/>
        <a:p>
          <a:endParaRPr lang="en-US"/>
        </a:p>
      </dgm:t>
    </dgm:pt>
    <dgm:pt modelId="{72682A09-C750-4899-BFA6-50DF9505F630}" type="sibTrans" cxnId="{74326525-D4AA-4A07-906E-17DFB7E8F0C3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A2FFF-3FDC-428B-A26D-29913EC6E953}" srcId="{99DEFD53-69D3-4643-A66A-A0857DE0200E}" destId="{59368A90-01F0-4532-A483-3E58660C7361}" srcOrd="1" destOrd="0" parTransId="{B1580C16-C41D-4033-BC32-2E44618D9E3C}" sibTransId="{A0CCD3FC-183B-4B93-B321-6BC29767265A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8856252-5330-43E2-8C56-2F8D693F83A8}" type="presOf" srcId="{0AA2BAA9-AF21-4C82-A6F5-17A948EC2DE8}" destId="{9AA6892A-8A84-4174-83BA-A8606DB78BA8}" srcOrd="0" destOrd="2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A8B2EDA-A349-4810-AE99-165874A0B842}" type="presOf" srcId="{59368A90-01F0-4532-A483-3E58660C7361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4326525-D4AA-4A07-906E-17DFB7E8F0C3}" srcId="{99DEFD53-69D3-4643-A66A-A0857DE0200E}" destId="{0AA2BAA9-AF21-4C82-A6F5-17A948EC2DE8}" srcOrd="2" destOrd="0" parTransId="{29AF0911-7EE7-451B-BDC6-05346CF32F02}" sibTransId="{72682A09-C750-4899-BFA6-50DF9505F630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6392224" y="-977734"/>
          <a:ext cx="7608578" cy="7608578"/>
        </a:xfrm>
        <a:prstGeom prst="blockArc">
          <a:avLst>
            <a:gd name="adj1" fmla="val 18900000"/>
            <a:gd name="adj2" fmla="val 2700000"/>
            <a:gd name="adj3" fmla="val 28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636529" y="434611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400" kern="1200" dirty="0" smtClean="0"/>
            <a:t>1. Vị trí, </a:t>
          </a:r>
          <a:r>
            <a:rPr lang="en-US" sz="4400" kern="1200" dirty="0" err="1" smtClean="0"/>
            <a:t>tính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chất</a:t>
          </a:r>
          <a:r>
            <a:rPr lang="vi-VN" sz="4400" kern="1200" dirty="0" smtClean="0"/>
            <a:t>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636529" y="434611"/>
        <a:ext cx="11242955" cy="869674"/>
      </dsp:txXfrm>
    </dsp:sp>
    <dsp:sp modelId="{B5F89999-9A1D-4F20-9F08-C0DF0B11F517}">
      <dsp:nvSpPr>
        <dsp:cNvPr id="0" name=""/>
        <dsp:cNvSpPr/>
      </dsp:nvSpPr>
      <dsp:spPr>
        <a:xfrm>
          <a:off x="92982" y="325901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1135133" y="1739348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rgbClr val="FFFF00"/>
              </a:solidFill>
            </a:rPr>
            <a:t>2. </a:t>
          </a:r>
          <a:r>
            <a:rPr lang="nl-NL" sz="4400" kern="1200" dirty="0" smtClean="0"/>
            <a:t>Mục tiêu của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1135133" y="1739348"/>
        <a:ext cx="10744351" cy="869674"/>
      </dsp:txXfrm>
    </dsp:sp>
    <dsp:sp modelId="{9A3E4936-3621-4F52-961F-4C9D2E4DE522}">
      <dsp:nvSpPr>
        <dsp:cNvPr id="0" name=""/>
        <dsp:cNvSpPr/>
      </dsp:nvSpPr>
      <dsp:spPr>
        <a:xfrm>
          <a:off x="591587" y="1630639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1135133" y="3044086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rgbClr val="FFFF00"/>
              </a:solidFill>
            </a:rPr>
            <a:t>3. </a:t>
          </a:r>
          <a:r>
            <a:rPr lang="vi-VN" sz="4400" kern="1200" dirty="0" smtClean="0"/>
            <a:t> Nội dung chính 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1135133" y="3044086"/>
        <a:ext cx="10744351" cy="869674"/>
      </dsp:txXfrm>
    </dsp:sp>
    <dsp:sp modelId="{872CC3BB-3C0A-455B-BA90-B11BBB513C22}">
      <dsp:nvSpPr>
        <dsp:cNvPr id="0" name=""/>
        <dsp:cNvSpPr/>
      </dsp:nvSpPr>
      <dsp:spPr>
        <a:xfrm>
          <a:off x="591587" y="2935376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636529" y="4348823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4400" kern="1200" smtClean="0"/>
            <a:t>4. Phương pháp dạy học và đánh giá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636529" y="4348823"/>
        <a:ext cx="11242955" cy="869674"/>
      </dsp:txXfrm>
    </dsp:sp>
    <dsp:sp modelId="{08CD1059-37C5-441A-95DE-55EC874E2276}">
      <dsp:nvSpPr>
        <dsp:cNvPr id="0" name=""/>
        <dsp:cNvSpPr/>
      </dsp:nvSpPr>
      <dsp:spPr>
        <a:xfrm>
          <a:off x="92982" y="4240114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85631"/>
          <a:ext cx="11444514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1" kern="1200" dirty="0" smtClean="0"/>
            <a:t>1. Vị trí, </a:t>
          </a:r>
          <a:r>
            <a:rPr lang="en-US" sz="6500" b="1" kern="1200" dirty="0" err="1" smtClean="0"/>
            <a:t>tính</a:t>
          </a:r>
          <a:r>
            <a:rPr lang="en-US" sz="6500" b="1" kern="1200" dirty="0" smtClean="0"/>
            <a:t> </a:t>
          </a:r>
          <a:r>
            <a:rPr lang="en-US" sz="6500" b="1" kern="1200" dirty="0" err="1" smtClean="0"/>
            <a:t>chất</a:t>
          </a:r>
          <a:r>
            <a:rPr lang="vi-VN" sz="6500" b="1" kern="1200" dirty="0" smtClean="0"/>
            <a:t> môn học</a:t>
          </a:r>
          <a:endParaRPr lang="en-US" sz="6500" kern="1200" dirty="0"/>
        </a:p>
      </dsp:txBody>
      <dsp:txXfrm>
        <a:off x="0" y="85631"/>
        <a:ext cx="11444514" cy="1872000"/>
      </dsp:txXfrm>
    </dsp:sp>
    <dsp:sp modelId="{7C2F0E5B-5780-4792-8410-2AA8FE4E1315}">
      <dsp:nvSpPr>
        <dsp:cNvPr id="0" name=""/>
        <dsp:cNvSpPr/>
      </dsp:nvSpPr>
      <dsp:spPr>
        <a:xfrm>
          <a:off x="0" y="2217933"/>
          <a:ext cx="1144451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 smtClean="0"/>
            <a:t>Vị</a:t>
          </a:r>
          <a:r>
            <a:rPr lang="en-US" sz="6500" kern="1200" dirty="0" smtClean="0"/>
            <a:t> </a:t>
          </a:r>
          <a:r>
            <a:rPr lang="en-US" sz="6500" kern="1200" dirty="0" err="1" smtClean="0"/>
            <a:t>trí</a:t>
          </a:r>
          <a:endParaRPr lang="en-US" sz="6500" kern="1200" dirty="0">
            <a:solidFill>
              <a:schemeClr val="tx1"/>
            </a:solidFill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 smtClean="0"/>
            <a:t>Tính chất môn </a:t>
          </a:r>
          <a:r>
            <a:rPr lang="en-US" sz="6500" kern="1200" dirty="0" err="1" smtClean="0">
              <a:solidFill>
                <a:schemeClr val="tx1"/>
              </a:solidFill>
            </a:rPr>
            <a:t>học</a:t>
          </a:r>
          <a:r>
            <a:rPr lang="en-US" sz="6500" kern="1200" dirty="0" smtClean="0">
              <a:solidFill>
                <a:schemeClr val="tx1"/>
              </a:solidFill>
            </a:rPr>
            <a:t> </a:t>
          </a:r>
          <a:endParaRPr lang="en-US" sz="6500" kern="1200" dirty="0">
            <a:solidFill>
              <a:schemeClr val="tx1"/>
            </a:solidFill>
          </a:endParaRPr>
        </a:p>
      </dsp:txBody>
      <dsp:txXfrm>
        <a:off x="0" y="2217933"/>
        <a:ext cx="11444514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259864" y="-337147"/>
          <a:ext cx="5486400" cy="7532295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b="1" kern="1200" dirty="0" err="1" smtClean="0">
              <a:solidFill>
                <a:srgbClr val="FF0000"/>
              </a:solidFill>
            </a:rPr>
            <a:t>Vị</a:t>
          </a:r>
          <a:r>
            <a:rPr lang="en-US" sz="3200" b="1" kern="1200" dirty="0" smtClean="0">
              <a:solidFill>
                <a:srgbClr val="FF0000"/>
              </a:solidFill>
            </a:rPr>
            <a:t> </a:t>
          </a:r>
          <a:r>
            <a:rPr lang="en-US" sz="3200" b="1" kern="1200" dirty="0" err="1" smtClean="0">
              <a:solidFill>
                <a:srgbClr val="FF0000"/>
              </a:solidFill>
            </a:rPr>
            <a:t>trí</a:t>
          </a:r>
          <a:r>
            <a:rPr lang="en-US" sz="3200" b="1" kern="1200" dirty="0" smtClean="0">
              <a:solidFill>
                <a:srgbClr val="FF0000"/>
              </a:solidFill>
            </a:rPr>
            <a:t>: </a:t>
          </a:r>
          <a:r>
            <a:rPr lang="en-US" sz="3200" kern="1200" dirty="0" smtClean="0"/>
            <a:t>m</a:t>
          </a:r>
          <a:r>
            <a:rPr lang="nl-NL" sz="3200" kern="1200" dirty="0" smtClean="0"/>
            <a:t>ôn Giáo dục chính trị là môn học bắt buộc</a:t>
          </a:r>
          <a:endParaRPr lang="en-US" sz="3200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b="1" kern="1200" dirty="0" smtClean="0">
              <a:solidFill>
                <a:srgbClr val="FF0000"/>
              </a:solidFill>
            </a:rPr>
            <a:t>Tính chất</a:t>
          </a:r>
          <a:r>
            <a:rPr lang="nl-NL" sz="3200" kern="1200" dirty="0" smtClean="0"/>
            <a:t>: Chương trình môn học bao gồm: khái quát về CN MLN,TTHCM,ĐLCMCĐCSVN;chú trọng về đạo đức công dân, đạo đức nghề nghiệp</a:t>
          </a:r>
          <a:endParaRPr lang="en-US" sz="3200" kern="1200" dirty="0"/>
        </a:p>
      </dsp:txBody>
      <dsp:txXfrm rot="-5400000">
        <a:off x="4236917" y="953624"/>
        <a:ext cx="7264471" cy="4950752"/>
      </dsp:txXfrm>
    </dsp:sp>
    <dsp:sp modelId="{97BAB614-D3A4-4982-9054-F53E11B08C86}">
      <dsp:nvSpPr>
        <dsp:cNvPr id="0" name=""/>
        <dsp:cNvSpPr/>
      </dsp:nvSpPr>
      <dsp:spPr>
        <a:xfrm>
          <a:off x="0" y="0"/>
          <a:ext cx="4236916" cy="685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206829" y="206829"/>
        <a:ext cx="3823258" cy="64443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233495"/>
          <a:ext cx="11895115" cy="51880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124712" rIns="923193" bIns="277368" numCol="1" spcCol="1270" anchor="t" anchorCtr="0">
          <a:noAutofit/>
        </a:bodyPr>
        <a:lstStyle/>
        <a:p>
          <a:pPr marL="0" lvl="1" indent="738188" algn="just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900" kern="1200" dirty="0" smtClean="0"/>
            <a:t> </a:t>
          </a:r>
          <a:r>
            <a:rPr lang="vi-VN" sz="3600" kern="1200" dirty="0" smtClean="0">
              <a:latin typeface="+mj-lt"/>
            </a:rPr>
            <a:t>Trình bày được một số nội dung khái quát về </a:t>
          </a:r>
          <a:r>
            <a:rPr lang="en-US" sz="3600" kern="1200" dirty="0" err="1" smtClean="0">
              <a:latin typeface="+mj-lt"/>
            </a:rPr>
            <a:t>môn</a:t>
          </a:r>
          <a:r>
            <a:rPr lang="en-US" sz="3600" kern="1200" dirty="0" smtClean="0">
              <a:latin typeface="+mj-lt"/>
            </a:rPr>
            <a:t> </a:t>
          </a:r>
          <a:r>
            <a:rPr lang="en-US" sz="3600" kern="1200" dirty="0" err="1" smtClean="0">
              <a:latin typeface="+mj-lt"/>
            </a:rPr>
            <a:t>học</a:t>
          </a:r>
          <a:r>
            <a:rPr lang="en-US" sz="3600" kern="1200" dirty="0" smtClean="0">
              <a:latin typeface="+mj-lt"/>
            </a:rPr>
            <a:t> </a:t>
          </a:r>
        </a:p>
        <a:p>
          <a:pPr marL="0" lvl="1" indent="738188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latin typeface="+mj-lt"/>
            </a:rPr>
            <a:t> </a:t>
          </a:r>
          <a:r>
            <a:rPr lang="vi-VN" sz="3600" kern="1200" dirty="0" smtClean="0">
              <a:latin typeface="+mj-lt"/>
            </a:rPr>
            <a:t>Vận dụng được các kiến thức chung đ</a:t>
          </a:r>
          <a:r>
            <a:rPr lang="en-US" sz="3600" kern="1200" dirty="0" smtClean="0">
              <a:latin typeface="+mj-lt"/>
            </a:rPr>
            <a:t>ã </a:t>
          </a:r>
          <a:r>
            <a:rPr lang="en-US" sz="3600" kern="1200" dirty="0" err="1" smtClean="0">
              <a:latin typeface="+mj-lt"/>
            </a:rPr>
            <a:t>học</a:t>
          </a:r>
          <a:r>
            <a:rPr lang="vi-VN" sz="3600" kern="1200" dirty="0" smtClean="0">
              <a:latin typeface="+mj-lt"/>
            </a:rPr>
            <a:t> </a:t>
          </a:r>
          <a:r>
            <a:rPr lang="en-US" sz="3600" kern="1200" dirty="0" err="1" smtClean="0">
              <a:latin typeface="+mj-lt"/>
            </a:rPr>
            <a:t>vào</a:t>
          </a:r>
          <a:r>
            <a:rPr lang="en-US" sz="3600" kern="1200" dirty="0" smtClean="0">
              <a:latin typeface="+mj-lt"/>
            </a:rPr>
            <a:t> </a:t>
          </a:r>
          <a:r>
            <a:rPr lang="vi-VN" sz="3600" kern="1200" dirty="0" smtClean="0">
              <a:latin typeface="+mj-lt"/>
            </a:rPr>
            <a:t>lối sống để trở thành người công dân tốt,</a:t>
          </a:r>
          <a:r>
            <a:rPr lang="en-US" sz="3600" kern="1200" dirty="0" smtClean="0">
              <a:latin typeface="+mj-lt"/>
            </a:rPr>
            <a:t> </a:t>
          </a:r>
          <a:r>
            <a:rPr lang="vi-VN" sz="3600" kern="1200" dirty="0" smtClean="0">
              <a:latin typeface="+mj-lt"/>
            </a:rPr>
            <a:t>người lao động tốt</a:t>
          </a:r>
          <a:r>
            <a:rPr lang="en-US" sz="3600" kern="1200" dirty="0" smtClean="0">
              <a:latin typeface="+mj-lt"/>
            </a:rPr>
            <a:t> </a:t>
          </a:r>
          <a:r>
            <a:rPr lang="vi-VN" sz="3600" kern="1200" dirty="0" smtClean="0">
              <a:latin typeface="+mj-lt"/>
            </a:rPr>
            <a:t>và tham gia xây dựng, bảo vệ Tổ quốc.</a:t>
          </a:r>
          <a:endParaRPr lang="vi-VN" sz="3600" kern="1200" dirty="0">
            <a:latin typeface="+mj-lt"/>
          </a:endParaRPr>
        </a:p>
        <a:p>
          <a:pPr marL="0" lvl="1" indent="738188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latin typeface="+mj-lt"/>
            </a:rPr>
            <a:t> </a:t>
          </a:r>
          <a:r>
            <a:rPr lang="vi-VN" sz="3600" kern="1200" dirty="0" smtClean="0">
              <a:latin typeface="+mj-lt"/>
            </a:rPr>
            <a:t>Có năng lực vận dụng các nội dung đã học để rèn luyện phẩm chất chính trị, đạo đức, lối</a:t>
          </a:r>
          <a:r>
            <a:rPr lang="en-US" sz="3600" kern="1200" dirty="0" smtClean="0">
              <a:latin typeface="+mj-lt"/>
            </a:rPr>
            <a:t> </a:t>
          </a:r>
          <a:r>
            <a:rPr lang="en-US" sz="3600" kern="1200" dirty="0" err="1" smtClean="0">
              <a:latin typeface="+mj-lt"/>
            </a:rPr>
            <a:t>sống</a:t>
          </a:r>
          <a:endParaRPr lang="vi-VN" sz="3600" kern="1200" dirty="0">
            <a:latin typeface="+mj-lt"/>
          </a:endParaRPr>
        </a:p>
      </dsp:txBody>
      <dsp:txXfrm>
        <a:off x="0" y="1233495"/>
        <a:ext cx="11895115" cy="5188049"/>
      </dsp:txXfrm>
    </dsp:sp>
    <dsp:sp modelId="{6902E56E-CA22-4E82-8186-F9A900C87FE8}">
      <dsp:nvSpPr>
        <dsp:cNvPr id="0" name=""/>
        <dsp:cNvSpPr/>
      </dsp:nvSpPr>
      <dsp:spPr>
        <a:xfrm>
          <a:off x="594755" y="436455"/>
          <a:ext cx="8326581" cy="1594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dirty="0" smtClean="0"/>
            <a:t>2. Mục tiêu của môn học</a:t>
          </a:r>
          <a:endParaRPr lang="en-US" sz="5400" kern="1200" dirty="0"/>
        </a:p>
      </dsp:txBody>
      <dsp:txXfrm>
        <a:off x="672572" y="514272"/>
        <a:ext cx="8170947" cy="1438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18ACE-A451-4981-8F5D-DAD155E8C10C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1F70C-7321-4317-AEAB-14C83A06E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2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432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584791A-152E-4D13-8B8B-9549C37CCA83}" type="slidenum">
              <a:rPr lang="en-US" altLang="en-US" smtClean="0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 dirty="0" smtClean="0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05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3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5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9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5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3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8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5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5027-B8D2-4053-9708-C27C474F52DE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32520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AAFC-F5E8-4F2B-888A-5F1C2BC2F30D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29082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0C4FD-A15C-4A10-A591-C727456F225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54835"/>
      </p:ext>
    </p:extLst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DF676-8464-432B-8AE7-3D26058C0914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76731"/>
      </p:ext>
    </p:extLst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82615-9F5F-4F71-954B-4FA6E3ED2F43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98265"/>
      </p:ext>
    </p:extLst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60AB9-5A8D-4FA2-86B7-DB57D42E1DF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24605"/>
      </p:ext>
    </p:extLst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DEE0F-0A25-4910-A322-3ED0E1B5156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8138"/>
      </p:ext>
    </p:extLst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28A13-4EE5-4380-A09B-A98A92DDC56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72105"/>
      </p:ext>
    </p:extLst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F4AB-F9A1-451B-A46C-7C4906CEF2B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57043"/>
      </p:ext>
    </p:extLst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B441-C672-4BB4-9B01-DAC8CBE7A8A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04198"/>
      </p:ext>
    </p:extLst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1662-6113-4BE4-9818-73752CBD4AE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25393"/>
      </p:ext>
    </p:extLst>
  </p:cSld>
  <p:clrMapOvr>
    <a:masterClrMapping/>
  </p:clrMapOvr>
  <p:transition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A1645-E42A-4C14-8F25-95FC65337D0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61333"/>
      </p:ext>
    </p:extLst>
  </p:cSld>
  <p:clrMapOvr>
    <a:masterClrMapping/>
  </p:clrMapOvr>
  <p:transition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DE5E0-11F1-42CC-97C2-43D1B7A20BB6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220613"/>
      </p:ext>
    </p:extLst>
  </p:cSld>
  <p:clrMapOvr>
    <a:masterClrMapping/>
  </p:clrMapOvr>
  <p:transition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D5A4-80A4-4507-BD65-6FC58B968E0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66549"/>
      </p:ext>
    </p:extLst>
  </p:cSld>
  <p:clrMapOvr>
    <a:masterClrMapping/>
  </p:clrMapOvr>
  <p:transition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00BB5-8CCE-4EA3-BDFE-8DBFB496CD2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66250"/>
      </p:ext>
    </p:extLst>
  </p:cSld>
  <p:clrMapOvr>
    <a:masterClrMapping/>
  </p:clrMapOvr>
  <p:transition>
    <p:wedg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96F1F-3865-4EC9-A377-718F6265EA6F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89196"/>
      </p:ext>
    </p:extLst>
  </p:cSld>
  <p:clrMapOvr>
    <a:masterClrMapping/>
  </p:clrMapOvr>
  <p:transition>
    <p:wedg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92A0A-126E-4952-AD52-AC5C5408358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098423"/>
      </p:ext>
    </p:extLst>
  </p:cSld>
  <p:clrMapOvr>
    <a:masterClrMapping/>
  </p:clrMapOvr>
  <p:transition>
    <p:wedg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9A89A-CABB-4E0E-BC9D-F8955E1EE06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678281"/>
      </p:ext>
    </p:extLst>
  </p:cSld>
  <p:clrMapOvr>
    <a:masterClrMapping/>
  </p:clrMapOvr>
  <p:transition>
    <p:wedg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4A238-32CF-4E1E-A0AC-75EC5B3587BC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873124"/>
      </p:ext>
    </p:extLst>
  </p:cSld>
  <p:clrMapOvr>
    <a:masterClrMapping/>
  </p:clrMapOvr>
  <p:transition>
    <p:wedg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DE4DC-807E-4CE2-9437-9DE9B825651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6565"/>
      </p:ext>
    </p:extLst>
  </p:cSld>
  <p:clrMapOvr>
    <a:masterClrMapping/>
  </p:clrMapOvr>
  <p:transition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7DCE8-2008-424D-A11A-42F179A74CB2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751460"/>
      </p:ext>
    </p:extLst>
  </p:cSld>
  <p:clrMapOvr>
    <a:masterClrMapping/>
  </p:clrMapOvr>
  <p:transition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AF17F-4A22-4726-BC68-A474AF66E03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640842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B120E-2EAF-4BEA-A6B3-DFE3BA2E2920}" type="datetimeFigureOut">
              <a:rPr lang="en-US" smtClean="0"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435E2-4C49-471D-8DCF-9C0D9804CCD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41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88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88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88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EF0770-B431-443F-9C35-CFDF72611C7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8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5pPr>
      <a:lvl6pPr marL="257175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6pPr>
      <a:lvl7pPr marL="514350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7pPr>
      <a:lvl8pPr marL="771525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8pPr>
      <a:lvl9pPr marL="1028700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92881" indent="-192881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rtl="0" eaLnBrk="0" fontAlgn="base" hangingPunct="0">
        <a:spcBef>
          <a:spcPct val="20000"/>
        </a:spcBef>
        <a:spcAft>
          <a:spcPct val="0"/>
        </a:spcAft>
        <a:buChar char="–"/>
        <a:defRPr sz="1575">
          <a:solidFill>
            <a:schemeClr val="tx1"/>
          </a:solidFill>
          <a:latin typeface="+mn-lt"/>
          <a:cs typeface="+mn-cs"/>
        </a:defRPr>
      </a:lvl2pPr>
      <a:lvl3pPr marL="642938" indent="-128588" algn="l" rtl="0" eaLnBrk="0" fontAlgn="base" hangingPunct="0">
        <a:spcBef>
          <a:spcPct val="20000"/>
        </a:spcBef>
        <a:spcAft>
          <a:spcPct val="0"/>
        </a:spcAft>
        <a:buChar char="•"/>
        <a:defRPr sz="1350">
          <a:solidFill>
            <a:schemeClr val="tx1"/>
          </a:solidFill>
          <a:latin typeface="+mn-lt"/>
          <a:cs typeface="+mn-cs"/>
        </a:defRPr>
      </a:lvl3pPr>
      <a:lvl4pPr marL="900113" indent="-128588" algn="l" rtl="0" eaLnBrk="0" fontAlgn="base" hangingPunct="0">
        <a:spcBef>
          <a:spcPct val="20000"/>
        </a:spcBef>
        <a:spcAft>
          <a:spcPct val="0"/>
        </a:spcAft>
        <a:buChar char="–"/>
        <a:defRPr sz="1125">
          <a:solidFill>
            <a:schemeClr val="tx1"/>
          </a:solidFill>
          <a:latin typeface="+mn-lt"/>
          <a:cs typeface="+mn-cs"/>
        </a:defRPr>
      </a:lvl4pPr>
      <a:lvl5pPr marL="1157288" indent="-128588" algn="l" rtl="0" eaLnBrk="0" fontAlgn="base" hangingPunct="0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5pPr>
      <a:lvl6pPr marL="1414463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6pPr>
      <a:lvl7pPr marL="1671638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7pPr>
      <a:lvl8pPr marL="1928813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8pPr>
      <a:lvl9pPr marL="2185988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4101236" y="3604842"/>
            <a:ext cx="4050506" cy="64294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013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81321" y="2073879"/>
            <a:ext cx="4918472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169"/>
              </a:spcBef>
              <a:spcAft>
                <a:spcPts val="563"/>
              </a:spcAft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 MÔN</a:t>
            </a:r>
            <a:endParaRPr lang="en-US" altLang="en-US" sz="2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147811" y="2755037"/>
            <a:ext cx="57000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solidFill>
                  <a:srgbClr val="003300"/>
                </a:solidFill>
              </a:rPr>
              <a:t>GIÁO DỤC CHÍNH TRỊ</a:t>
            </a:r>
            <a:endParaRPr lang="en-US" altLang="en-US" sz="3600" dirty="0">
              <a:solidFill>
                <a:srgbClr val="003300"/>
              </a:solidFill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7484084" y="4668921"/>
            <a:ext cx="4040258" cy="8414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025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Đen"/>
              </a:rPr>
              <a:t> </a:t>
            </a:r>
            <a:endParaRPr lang="en-US" sz="2025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431110" name="Rectangle 21"/>
          <p:cNvSpPr>
            <a:spLocks noChangeArrowheads="1"/>
          </p:cNvSpPr>
          <p:nvPr/>
        </p:nvSpPr>
        <p:spPr bwMode="auto">
          <a:xfrm>
            <a:off x="3524253" y="1504672"/>
            <a:ext cx="184731" cy="248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013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622881" y="3870834"/>
            <a:ext cx="2748800" cy="1769961"/>
            <a:chOff x="5225" y="9335"/>
            <a:chExt cx="2520" cy="1750"/>
          </a:xfrm>
        </p:grpSpPr>
        <p:sp>
          <p:nvSpPr>
            <p:cNvPr id="431115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431116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7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8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9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1120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45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013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1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2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25" b="1" kern="10" dirty="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431123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0" y="24769"/>
            <a:ext cx="10174513" cy="8666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4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CAO ĐẲNG LÝ TỰ TRỌNG TP.HỒ CHÍ MINH</a:t>
            </a:r>
          </a:p>
          <a:p>
            <a:pPr algn="ctr" fontAlgn="base">
              <a:defRPr/>
            </a:pPr>
            <a:r>
              <a:rPr lang="en-US" altLang="en-US" sz="24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KHOA LÝ LUẬN CHÍNH TRỊ</a:t>
            </a:r>
            <a:endParaRPr lang="en-US" altLang="en-US" sz="24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026" name="Picture 2" descr="Không có mô tả ảnh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513" y="24769"/>
            <a:ext cx="2017487" cy="86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007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8400"/>
            <a:ext cx="12192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108723" y="4661650"/>
            <a:ext cx="4869453" cy="145893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bg1"/>
                </a:solidFill>
              </a:rPr>
              <a:t>GV: </a:t>
            </a:r>
            <a:r>
              <a:rPr lang="en-US" sz="2800" dirty="0" err="1" smtClean="0">
                <a:solidFill>
                  <a:schemeClr val="bg1"/>
                </a:solidFill>
              </a:rPr>
              <a:t>Phan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Thị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Thùy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Trang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err="1" smtClean="0">
                <a:solidFill>
                  <a:schemeClr val="bg1"/>
                </a:solidFill>
              </a:rPr>
              <a:t>Sđt</a:t>
            </a:r>
            <a:r>
              <a:rPr lang="en-US" sz="2800" dirty="0" smtClean="0">
                <a:solidFill>
                  <a:schemeClr val="bg1"/>
                </a:solidFill>
              </a:rPr>
              <a:t>: 0937073634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Gmail: vissy02@gmail.com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77011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94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063" y="1177541"/>
            <a:ext cx="508868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CHÍNH TRỊ?</a:t>
            </a:r>
            <a:endParaRPr lang="en-US" sz="72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Kết quả hình ảnh cho DAU 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176" y="0"/>
            <a:ext cx="3391970" cy="4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02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415" y="397669"/>
            <a:ext cx="39608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628" y="413544"/>
            <a:ext cx="4249737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43252" y="5500145"/>
            <a:ext cx="50144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Ăng-ghen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(28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/11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1820-5/8/1895)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5603" y="5503218"/>
            <a:ext cx="4705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/5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/1818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14/3/1883)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1" y="73742"/>
            <a:ext cx="10264877" cy="6754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14" y="573088"/>
            <a:ext cx="45725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524001" y="4821238"/>
            <a:ext cx="3600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Iyilch 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Lenin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(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1870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7" y="404813"/>
            <a:ext cx="5153997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98074" y="4821238"/>
            <a:ext cx="4730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19/5/1890-2/9/1969)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10836"/>
            <a:ext cx="12302836" cy="696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484" y="285587"/>
            <a:ext cx="11798710" cy="6247864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dirty="0" err="1" smtClean="0">
                <a:solidFill>
                  <a:srgbClr val="FF0000"/>
                </a:solidFill>
              </a:rPr>
              <a:t>Điểm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gồm</a:t>
            </a:r>
            <a:r>
              <a:rPr lang="en-US" sz="3200" dirty="0" smtClean="0">
                <a:solidFill>
                  <a:srgbClr val="FF0000"/>
                </a:solidFill>
              </a:rPr>
              <a:t>:       </a:t>
            </a:r>
            <a:r>
              <a:rPr lang="en-US" sz="3200" b="1" dirty="0" smtClean="0">
                <a:solidFill>
                  <a:srgbClr val="0000FF"/>
                </a:solidFill>
              </a:rPr>
              <a:t>4 </a:t>
            </a:r>
            <a:r>
              <a:rPr lang="en-US" sz="3200" b="1" dirty="0" err="1" smtClean="0">
                <a:solidFill>
                  <a:srgbClr val="0000FF"/>
                </a:solidFill>
              </a:rPr>
              <a:t>cột</a:t>
            </a:r>
            <a:r>
              <a:rPr lang="en-US" sz="3200" b="1" dirty="0" smtClean="0">
                <a:solidFill>
                  <a:srgbClr val="0000FF"/>
                </a:solidFill>
              </a:rPr>
              <a:t>: 3 </a:t>
            </a:r>
            <a:r>
              <a:rPr lang="en-US" sz="3200" b="1" dirty="0" err="1" smtClean="0">
                <a:solidFill>
                  <a:srgbClr val="0000FF"/>
                </a:solidFill>
              </a:rPr>
              <a:t>cột</a:t>
            </a:r>
            <a:r>
              <a:rPr lang="en-US" sz="3200" b="1" dirty="0" smtClean="0">
                <a:solidFill>
                  <a:srgbClr val="0000FF"/>
                </a:solidFill>
              </a:rPr>
              <a:t> hs2 + 1 </a:t>
            </a:r>
            <a:r>
              <a:rPr lang="en-US" sz="3200" b="1" dirty="0" err="1" smtClean="0">
                <a:solidFill>
                  <a:srgbClr val="0000FF"/>
                </a:solidFill>
              </a:rPr>
              <a:t>cột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hs</a:t>
            </a:r>
            <a:r>
              <a:rPr lang="en-US" sz="3200" b="1" dirty="0" smtClean="0">
                <a:solidFill>
                  <a:srgbClr val="0000FF"/>
                </a:solidFill>
              </a:rPr>
              <a:t> 1 </a:t>
            </a:r>
            <a:endParaRPr lang="en-US" sz="3200" b="1" dirty="0" smtClean="0">
              <a:solidFill>
                <a:srgbClr val="0000FF"/>
              </a:solidFill>
            </a:endParaRPr>
          </a:p>
          <a:p>
            <a:pPr algn="just"/>
            <a:endParaRPr lang="en-US" sz="3200" dirty="0" smtClean="0">
              <a:solidFill>
                <a:srgbClr val="FF0000"/>
              </a:solidFill>
            </a:endParaRPr>
          </a:p>
          <a:p>
            <a:pPr marL="914400" indent="-457200" algn="just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1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trong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quá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trình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học</a:t>
            </a:r>
            <a:r>
              <a:rPr lang="en-US" sz="3200" dirty="0" smtClean="0">
                <a:solidFill>
                  <a:srgbClr val="FF0000"/>
                </a:solidFill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</a:rPr>
              <a:t>tích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lũy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điểm</a:t>
            </a:r>
            <a:r>
              <a:rPr lang="en-US" sz="3200" dirty="0" smtClean="0">
                <a:solidFill>
                  <a:srgbClr val="FF0000"/>
                </a:solidFill>
              </a:rPr>
              <a:t> qua </a:t>
            </a:r>
            <a:r>
              <a:rPr lang="en-US" sz="3200" dirty="0" err="1" smtClean="0">
                <a:solidFill>
                  <a:srgbClr val="FF0000"/>
                </a:solidFill>
              </a:rPr>
              <a:t>các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tập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nhỏ</a:t>
            </a:r>
            <a:r>
              <a:rPr lang="en-US" sz="3200" dirty="0" smtClean="0">
                <a:solidFill>
                  <a:srgbClr val="FF0000"/>
                </a:solidFill>
              </a:rPr>
              <a:t>	 </a:t>
            </a:r>
            <a:r>
              <a:rPr lang="en-US" sz="3200" dirty="0" smtClean="0">
                <a:solidFill>
                  <a:srgbClr val="FF0000"/>
                </a:solidFill>
              </a:rPr>
              <a:t>						 (</a:t>
            </a:r>
            <a:r>
              <a:rPr lang="en-US" sz="3200" dirty="0" err="1" smtClean="0">
                <a:solidFill>
                  <a:srgbClr val="FF0000"/>
                </a:solidFill>
              </a:rPr>
              <a:t>hệ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số</a:t>
            </a:r>
            <a:r>
              <a:rPr lang="en-US" sz="3200" dirty="0" smtClean="0">
                <a:solidFill>
                  <a:srgbClr val="FF0000"/>
                </a:solidFill>
              </a:rPr>
              <a:t> 2)</a:t>
            </a:r>
          </a:p>
          <a:p>
            <a:pPr marL="914400" indent="-457200" algn="just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2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</a:rPr>
              <a:t>tổng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hợp</a:t>
            </a:r>
            <a:r>
              <a:rPr lang="en-US" sz="3200" dirty="0" smtClean="0">
                <a:solidFill>
                  <a:srgbClr val="FF0000"/>
                </a:solidFill>
              </a:rPr>
              <a:t>)			 (</a:t>
            </a:r>
            <a:r>
              <a:rPr lang="en-US" sz="3200" dirty="0" err="1" smtClean="0">
                <a:solidFill>
                  <a:srgbClr val="FF0000"/>
                </a:solidFill>
              </a:rPr>
              <a:t>hệ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số</a:t>
            </a:r>
            <a:r>
              <a:rPr lang="en-US" sz="3200" dirty="0">
                <a:solidFill>
                  <a:srgbClr val="FF0000"/>
                </a:solidFill>
              </a:rPr>
              <a:t> 2)</a:t>
            </a:r>
          </a:p>
          <a:p>
            <a:pPr marL="914400" indent="-457200" algn="just">
              <a:buFont typeface="Wingdings" panose="05000000000000000000" pitchFamily="2" charset="2"/>
              <a:buChar char="§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>
                <a:solidFill>
                  <a:srgbClr val="FF0000"/>
                </a:solidFill>
              </a:rPr>
              <a:t>bài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ngắn</a:t>
            </a:r>
            <a:r>
              <a:rPr lang="en-US" sz="3200" dirty="0" smtClean="0">
                <a:solidFill>
                  <a:srgbClr val="FF0000"/>
                </a:solidFill>
              </a:rPr>
              <a:t>			</a:t>
            </a:r>
            <a:r>
              <a:rPr lang="en-US" sz="3200" dirty="0" smtClean="0">
                <a:solidFill>
                  <a:srgbClr val="FF0000"/>
                </a:solidFill>
              </a:rPr>
              <a:t>	 (</a:t>
            </a:r>
            <a:r>
              <a:rPr lang="en-US" sz="3200" dirty="0" err="1" smtClean="0">
                <a:solidFill>
                  <a:srgbClr val="FF0000"/>
                </a:solidFill>
              </a:rPr>
              <a:t>hệ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số</a:t>
            </a:r>
            <a:r>
              <a:rPr lang="en-US" sz="3200" dirty="0" smtClean="0">
                <a:solidFill>
                  <a:srgbClr val="FF0000"/>
                </a:solidFill>
              </a:rPr>
              <a:t> 1)</a:t>
            </a:r>
          </a:p>
          <a:p>
            <a:pPr marL="457200" algn="just"/>
            <a:endParaRPr lang="en-US" sz="1600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u="sng" dirty="0" err="1" smtClean="0">
                <a:solidFill>
                  <a:srgbClr val="FF0000"/>
                </a:solidFill>
              </a:rPr>
              <a:t>Trong</a:t>
            </a:r>
            <a:r>
              <a:rPr lang="en-US" sz="3200" u="sng" dirty="0" smtClean="0">
                <a:solidFill>
                  <a:srgbClr val="FF0000"/>
                </a:solidFill>
              </a:rPr>
              <a:t> </a:t>
            </a:r>
            <a:r>
              <a:rPr lang="en-US" sz="3200" u="sng" dirty="0" err="1" smtClean="0">
                <a:solidFill>
                  <a:srgbClr val="FF0000"/>
                </a:solidFill>
              </a:rPr>
              <a:t>đó</a:t>
            </a:r>
            <a:r>
              <a:rPr lang="en-US" sz="3200" u="sng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FF"/>
                </a:solidFill>
              </a:rPr>
              <a:t>2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bài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kiểm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tra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dạng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nghiệm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thời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gian</a:t>
            </a:r>
            <a:r>
              <a:rPr lang="en-US" sz="3200" dirty="0" smtClean="0">
                <a:solidFill>
                  <a:srgbClr val="0000FF"/>
                </a:solidFill>
              </a:rPr>
              <a:t> 60p </a:t>
            </a:r>
            <a:r>
              <a:rPr lang="en-US" sz="3200" dirty="0" err="1" smtClean="0">
                <a:solidFill>
                  <a:srgbClr val="0000FF"/>
                </a:solidFill>
              </a:rPr>
              <a:t>cho</a:t>
            </a:r>
            <a:r>
              <a:rPr lang="en-US" sz="3200" dirty="0" smtClean="0">
                <a:solidFill>
                  <a:srgbClr val="0000FF"/>
                </a:solidFill>
              </a:rPr>
              <a:t> 45 </a:t>
            </a:r>
            <a:r>
              <a:rPr lang="en-US" sz="3200" dirty="0" err="1" smtClean="0">
                <a:solidFill>
                  <a:srgbClr val="0000FF"/>
                </a:solidFill>
              </a:rPr>
              <a:t>câu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FF"/>
                </a:solidFill>
              </a:rPr>
              <a:t>1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bài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kiểm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tra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còn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lại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sẽ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được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làm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quá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trình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học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mỗi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lần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làm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sẽ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được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tính</a:t>
            </a:r>
            <a:r>
              <a:rPr lang="en-US" sz="3200" dirty="0" smtClean="0">
                <a:solidFill>
                  <a:srgbClr val="0000FF"/>
                </a:solidFill>
              </a:rPr>
              <a:t> 1 </a:t>
            </a:r>
            <a:r>
              <a:rPr lang="en-US" sz="3200" dirty="0" err="1" smtClean="0">
                <a:solidFill>
                  <a:srgbClr val="0000FF"/>
                </a:solidFill>
              </a:rPr>
              <a:t>điểm</a:t>
            </a:r>
            <a:r>
              <a:rPr lang="en-US" sz="3200" dirty="0" smtClean="0">
                <a:solidFill>
                  <a:srgbClr val="0000FF"/>
                </a:solidFill>
              </a:rPr>
              <a:t> / </a:t>
            </a:r>
            <a:r>
              <a:rPr lang="en-US" sz="3200" dirty="0" err="1" smtClean="0">
                <a:solidFill>
                  <a:srgbClr val="0000FF"/>
                </a:solidFill>
              </a:rPr>
              <a:t>bài</a:t>
            </a:r>
            <a:r>
              <a:rPr lang="en-US" sz="3200" dirty="0" smtClean="0">
                <a:solidFill>
                  <a:srgbClr val="0000FF"/>
                </a:solidFill>
              </a:rPr>
              <a:t> (</a:t>
            </a:r>
            <a:r>
              <a:rPr lang="en-US" sz="3200" dirty="0" err="1" smtClean="0">
                <a:solidFill>
                  <a:srgbClr val="0000FF"/>
                </a:solidFill>
              </a:rPr>
              <a:t>có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thể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là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dạng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tự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luận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hoặc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có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thể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là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nghiệm</a:t>
            </a:r>
            <a:r>
              <a:rPr lang="en-US" sz="3200" dirty="0" smtClean="0">
                <a:solidFill>
                  <a:srgbClr val="0000FF"/>
                </a:solidFill>
              </a:rPr>
              <a:t>).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150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9848" y="2780073"/>
            <a:ext cx="825773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/>
              <a:t>Bài</a:t>
            </a:r>
            <a:r>
              <a:rPr lang="en-US" sz="9600" b="1" dirty="0"/>
              <a:t> </a:t>
            </a:r>
            <a:r>
              <a:rPr lang="en-US" sz="9600" b="1" dirty="0" err="1"/>
              <a:t>mở</a:t>
            </a:r>
            <a:r>
              <a:rPr lang="en-US" sz="9600" b="1" dirty="0"/>
              <a:t> </a:t>
            </a:r>
            <a:r>
              <a:rPr lang="en-US" sz="9600" b="1" dirty="0" err="1"/>
              <a:t>đầu</a:t>
            </a:r>
            <a:endParaRPr lang="en-US" sz="9600" dirty="0"/>
          </a:p>
          <a:p>
            <a:pPr algn="ctr"/>
            <a:endParaRPr lang="en-US" sz="9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761266"/>
              </p:ext>
            </p:extLst>
          </p:nvPr>
        </p:nvGraphicFramePr>
        <p:xfrm>
          <a:off x="0" y="566056"/>
          <a:ext cx="11959770" cy="5653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47966748"/>
              </p:ext>
            </p:extLst>
          </p:nvPr>
        </p:nvGraphicFramePr>
        <p:xfrm>
          <a:off x="457200" y="748695"/>
          <a:ext cx="114445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6093490"/>
              </p:ext>
            </p:extLst>
          </p:nvPr>
        </p:nvGraphicFramePr>
        <p:xfrm>
          <a:off x="1" y="0"/>
          <a:ext cx="1176921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58077596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536" y="1945584"/>
            <a:ext cx="11069782" cy="2554545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endParaRPr lang="vi-VN" sz="3200" dirty="0"/>
          </a:p>
          <a:p>
            <a:pPr algn="just"/>
            <a:r>
              <a:rPr lang="en-US" sz="3200" dirty="0" smtClean="0"/>
              <a:t> N</a:t>
            </a:r>
            <a:r>
              <a:rPr lang="vi-VN" sz="3200" dirty="0" smtClean="0"/>
              <a:t>ghiên </a:t>
            </a:r>
            <a:r>
              <a:rPr lang="vi-VN" sz="3200" dirty="0"/>
              <a:t>cứu sự hình thành và những nội dung chủ yếu của </a:t>
            </a:r>
            <a:r>
              <a:rPr lang="en-US" sz="3200" dirty="0" smtClean="0"/>
              <a:t>CNMLN</a:t>
            </a:r>
            <a:r>
              <a:rPr lang="vi-VN" sz="3200" dirty="0" smtClean="0"/>
              <a:t>; </a:t>
            </a:r>
            <a:r>
              <a:rPr lang="en-US" sz="3200" dirty="0" smtClean="0"/>
              <a:t>TTHCM</a:t>
            </a:r>
            <a:r>
              <a:rPr lang="vi-VN" sz="3200" dirty="0" smtClean="0"/>
              <a:t>; Đ</a:t>
            </a:r>
            <a:r>
              <a:rPr lang="en-US" sz="3200" dirty="0" smtClean="0"/>
              <a:t>LCMCĐCSVN</a:t>
            </a:r>
            <a:r>
              <a:rPr lang="vi-VN" sz="3200" dirty="0" smtClean="0"/>
              <a:t>; </a:t>
            </a:r>
            <a:r>
              <a:rPr lang="vi-VN" sz="3200" dirty="0"/>
              <a:t>con đường và phương pháp để thực hiện các nội dung đó vào thực tiễn cách mạng Việt Nam</a:t>
            </a:r>
            <a:endParaRPr lang="en-US" sz="3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" y="-29029"/>
            <a:ext cx="12046857" cy="1061416"/>
          </a:xfrm>
          <a:prstGeom prst="rect">
            <a:avLst/>
          </a:prstGeom>
          <a:solidFill>
            <a:srgbClr val="FF0066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200" b="1" dirty="0" smtClean="0">
              <a:solidFill>
                <a:schemeClr val="bg1"/>
              </a:solidFill>
            </a:endParaRPr>
          </a:p>
          <a:p>
            <a:pPr algn="ctr"/>
            <a:r>
              <a:rPr lang="vi-VN" b="1" dirty="0" smtClean="0">
                <a:solidFill>
                  <a:schemeClr val="bg1"/>
                </a:solidFill>
              </a:rPr>
              <a:t>3</a:t>
            </a:r>
            <a:r>
              <a:rPr lang="vi-VN" b="1" dirty="0">
                <a:solidFill>
                  <a:schemeClr val="bg1"/>
                </a:solidFill>
              </a:rPr>
              <a:t>. Nội dung chính 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12046857" cy="831663"/>
          </a:xfrm>
          <a:solidFill>
            <a:srgbClr val="FF0066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vi-VN" dirty="0" smtClean="0">
                <a:solidFill>
                  <a:schemeClr val="bg1"/>
                </a:solidFill>
              </a:rPr>
              <a:t>4</a:t>
            </a:r>
            <a:r>
              <a:rPr lang="vi-VN" dirty="0">
                <a:solidFill>
                  <a:schemeClr val="bg1"/>
                </a:solidFill>
              </a:rPr>
              <a:t>. </a:t>
            </a:r>
            <a:r>
              <a:rPr lang="nl-N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dạy học </a:t>
            </a:r>
            <a:r>
              <a:rPr lang="vi-VN" sz="4000" dirty="0">
                <a:solidFill>
                  <a:schemeClr val="bg1"/>
                </a:solidFill>
              </a:rPr>
              <a:t>và đánh giá </a:t>
            </a:r>
            <a:r>
              <a:rPr lang="nl-N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học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739775"/>
            <a:r>
              <a:rPr lang="nl-NL" dirty="0" smtClean="0"/>
              <a:t>Phương </a:t>
            </a:r>
            <a:r>
              <a:rPr lang="nl-NL" dirty="0"/>
              <a:t>pháp duy vật biện chứng, phương pháp logic - lịch sử, phân tích và tổng hợp, trừu tường hóa, khái quát hóa, thuyết trình, phỏng vấn, hỏi đáp, nêu ý kiến</a:t>
            </a:r>
            <a:r>
              <a:rPr lang="nl-NL" dirty="0" smtClean="0"/>
              <a:t>….</a:t>
            </a:r>
          </a:p>
          <a:p>
            <a:pPr indent="739775"/>
            <a:endParaRPr lang="en-US" dirty="0"/>
          </a:p>
          <a:p>
            <a:pPr indent="739775"/>
            <a:r>
              <a:rPr lang="nl-NL" dirty="0" smtClean="0"/>
              <a:t>Gắn lý </a:t>
            </a:r>
            <a:r>
              <a:rPr lang="nl-NL" dirty="0"/>
              <a:t>luận với thực tiễn để định hướng nhận thức và rèn luyện phẩm chất chính trị, đạo đức, lối sống cho người học nghề</a:t>
            </a:r>
            <a:r>
              <a:rPr lang="nl-NL" dirty="0" smtClean="0"/>
              <a:t>.</a:t>
            </a:r>
          </a:p>
          <a:p>
            <a:pPr indent="739775"/>
            <a:endParaRPr lang="en-US" dirty="0"/>
          </a:p>
          <a:p>
            <a:pPr indent="739775"/>
            <a:r>
              <a:rPr lang="nl-NL" dirty="0" smtClean="0"/>
              <a:t>Tổ chức </a:t>
            </a:r>
            <a:r>
              <a:rPr lang="nl-NL" dirty="0"/>
              <a:t>cho học sinh, sinh viên thảo luận, xem băng hình, phim tư liệu lịch sử, chuyên đề thời sự hoặc tổ chức đi tham quan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1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ình nền powerpoint màu trắng đẹ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4574" y="453616"/>
            <a:ext cx="3247103" cy="1325563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Câu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hỏi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</a:t>
            </a:r>
            <a:r>
              <a:rPr lang="en-US" b="1" dirty="0" smtClean="0">
                <a:solidFill>
                  <a:srgbClr val="FF0000"/>
                </a:solidFill>
              </a:rPr>
              <a:t> 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10528"/>
            <a:ext cx="6049297" cy="144851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600" dirty="0" smtClean="0"/>
              <a:t>	</a:t>
            </a:r>
            <a:r>
              <a:rPr lang="en-US" sz="3600" dirty="0" err="1" smtClean="0"/>
              <a:t>Em</a:t>
            </a:r>
            <a:r>
              <a:rPr lang="en-US" sz="3600" dirty="0" smtClean="0"/>
              <a:t> </a:t>
            </a:r>
            <a:r>
              <a:rPr lang="en-US" sz="3600" dirty="0" err="1" smtClean="0"/>
              <a:t>hãy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</a:t>
            </a:r>
            <a:r>
              <a:rPr lang="en-US" sz="3600" dirty="0" err="1" smtClean="0"/>
              <a:t>bày</a:t>
            </a:r>
            <a:r>
              <a:rPr lang="en-US" sz="3600" dirty="0" smtClean="0"/>
              <a:t> ý </a:t>
            </a:r>
            <a:r>
              <a:rPr lang="en-US" sz="3600" dirty="0" err="1" smtClean="0"/>
              <a:t>nghĩa</a:t>
            </a:r>
            <a:r>
              <a:rPr lang="en-US" sz="3600" dirty="0" smtClean="0"/>
              <a:t> </a:t>
            </a:r>
            <a:r>
              <a:rPr lang="en-US" sz="3600" dirty="0" err="1" smtClean="0"/>
              <a:t>của</a:t>
            </a:r>
            <a:r>
              <a:rPr lang="en-US" sz="3600" dirty="0" smtClean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học</a:t>
            </a:r>
            <a:r>
              <a:rPr lang="en-US" sz="3600" dirty="0" smtClean="0"/>
              <a:t> </a:t>
            </a:r>
            <a:r>
              <a:rPr lang="en-US" sz="3600" dirty="0" err="1" smtClean="0"/>
              <a:t>môn</a:t>
            </a:r>
            <a:r>
              <a:rPr lang="en-US" sz="3600" dirty="0" smtClean="0"/>
              <a:t> </a:t>
            </a:r>
            <a:r>
              <a:rPr lang="en-US" sz="3600" dirty="0" err="1" smtClean="0"/>
              <a:t>giáo</a:t>
            </a:r>
            <a:r>
              <a:rPr lang="en-US" sz="3600" dirty="0" smtClean="0"/>
              <a:t> </a:t>
            </a:r>
            <a:r>
              <a:rPr lang="en-US" sz="3600" dirty="0" err="1" smtClean="0"/>
              <a:t>dục</a:t>
            </a:r>
            <a:r>
              <a:rPr lang="en-US" sz="3600" dirty="0" smtClean="0"/>
              <a:t> </a:t>
            </a:r>
            <a:r>
              <a:rPr lang="en-US" sz="3600" dirty="0" err="1" smtClean="0"/>
              <a:t>Chính</a:t>
            </a:r>
            <a:r>
              <a:rPr lang="en-US" sz="3600" dirty="0" smtClean="0"/>
              <a:t> </a:t>
            </a:r>
            <a:r>
              <a:rPr lang="en-US" sz="3600" dirty="0" err="1" smtClean="0"/>
              <a:t>trị</a:t>
            </a:r>
            <a:r>
              <a:rPr lang="en-US" sz="3600" dirty="0" smtClean="0"/>
              <a:t> </a:t>
            </a:r>
            <a:r>
              <a:rPr lang="en-US" sz="3600" dirty="0" err="1" smtClean="0"/>
              <a:t>đối</a:t>
            </a:r>
            <a:r>
              <a:rPr lang="en-US" sz="3600" dirty="0" smtClean="0"/>
              <a:t> </a:t>
            </a:r>
            <a:r>
              <a:rPr lang="en-US" sz="3600" dirty="0" err="1" smtClean="0"/>
              <a:t>với</a:t>
            </a:r>
            <a:r>
              <a:rPr lang="en-US" sz="3600" dirty="0" smtClean="0"/>
              <a:t> </a:t>
            </a:r>
            <a:r>
              <a:rPr lang="en-US" sz="3600" dirty="0" err="1" smtClean="0"/>
              <a:t>học</a:t>
            </a:r>
            <a:r>
              <a:rPr lang="en-US" sz="3600" dirty="0" smtClean="0"/>
              <a:t> </a:t>
            </a:r>
            <a:r>
              <a:rPr lang="en-US" sz="3600" dirty="0" err="1" smtClean="0"/>
              <a:t>sinh</a:t>
            </a:r>
            <a:r>
              <a:rPr lang="en-US" sz="3600" dirty="0" smtClean="0"/>
              <a:t>, </a:t>
            </a:r>
            <a:r>
              <a:rPr lang="en-US" sz="3600" dirty="0" err="1" smtClean="0"/>
              <a:t>sinh</a:t>
            </a:r>
            <a:r>
              <a:rPr lang="en-US" sz="3600" dirty="0" smtClean="0"/>
              <a:t> </a:t>
            </a:r>
            <a:r>
              <a:rPr lang="en-US" sz="3600" dirty="0" err="1" smtClean="0"/>
              <a:t>viên</a:t>
            </a:r>
            <a:r>
              <a:rPr lang="en-US" sz="3600" dirty="0" smtClean="0"/>
              <a:t> </a:t>
            </a:r>
            <a:r>
              <a:rPr lang="en-US" sz="3600" dirty="0" err="1" smtClean="0"/>
              <a:t>hiện</a:t>
            </a:r>
            <a:r>
              <a:rPr lang="en-US" sz="3600" dirty="0" smtClean="0"/>
              <a:t> nay?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23173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1576</TotalTime>
  <Words>447</Words>
  <Application>Microsoft Office PowerPoint</Application>
  <PresentationFormat>Widescreen</PresentationFormat>
  <Paragraphs>55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.VnTime</vt:lpstr>
      <vt:lpstr>Arial</vt:lpstr>
      <vt:lpstr>Arial Đen</vt:lpstr>
      <vt:lpstr>Calibri</vt:lpstr>
      <vt:lpstr>Calibri Light</vt:lpstr>
      <vt:lpstr>Times New Roman</vt:lpstr>
      <vt:lpstr>VNbangkok</vt:lpstr>
      <vt:lpstr>VNbritannic</vt:lpstr>
      <vt:lpstr>Wingdings</vt:lpstr>
      <vt:lpstr>Office Theme</vt:lpstr>
      <vt:lpstr>Thiết kế mặc định</vt:lpstr>
      <vt:lpstr>1_Thiết kế mặc định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4. Phương pháp dạy học và đánh giá môn học </vt:lpstr>
      <vt:lpstr>Câu hỏi thứ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ThienIT</cp:lastModifiedBy>
  <cp:revision>50</cp:revision>
  <dcterms:created xsi:type="dcterms:W3CDTF">2017-09-05T01:38:40Z</dcterms:created>
  <dcterms:modified xsi:type="dcterms:W3CDTF">2021-03-28T13:43:27Z</dcterms:modified>
</cp:coreProperties>
</file>