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9.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84" r:id="rId2"/>
    <p:sldMasterId id="2147484097" r:id="rId3"/>
    <p:sldMasterId id="2147484110" r:id="rId4"/>
  </p:sldMasterIdLst>
  <p:notesMasterIdLst>
    <p:notesMasterId r:id="rId58"/>
  </p:notesMasterIdLst>
  <p:sldIdLst>
    <p:sldId id="369" r:id="rId5"/>
    <p:sldId id="433" r:id="rId6"/>
    <p:sldId id="434" r:id="rId7"/>
    <p:sldId id="441" r:id="rId8"/>
    <p:sldId id="495" r:id="rId9"/>
    <p:sldId id="446" r:id="rId10"/>
    <p:sldId id="447" r:id="rId11"/>
    <p:sldId id="439" r:id="rId12"/>
    <p:sldId id="448" r:id="rId13"/>
    <p:sldId id="513" r:id="rId14"/>
    <p:sldId id="450" r:id="rId15"/>
    <p:sldId id="451" r:id="rId16"/>
    <p:sldId id="378" r:id="rId17"/>
    <p:sldId id="453" r:id="rId18"/>
    <p:sldId id="454" r:id="rId19"/>
    <p:sldId id="514" r:id="rId20"/>
    <p:sldId id="455" r:id="rId21"/>
    <p:sldId id="456" r:id="rId22"/>
    <p:sldId id="457" r:id="rId23"/>
    <p:sldId id="458" r:id="rId24"/>
    <p:sldId id="515" r:id="rId25"/>
    <p:sldId id="516" r:id="rId26"/>
    <p:sldId id="517" r:id="rId27"/>
    <p:sldId id="518" r:id="rId28"/>
    <p:sldId id="463" r:id="rId29"/>
    <p:sldId id="475" r:id="rId30"/>
    <p:sldId id="476" r:id="rId31"/>
    <p:sldId id="519" r:id="rId32"/>
    <p:sldId id="497" r:id="rId33"/>
    <p:sldId id="505" r:id="rId34"/>
    <p:sldId id="498" r:id="rId35"/>
    <p:sldId id="499" r:id="rId36"/>
    <p:sldId id="506" r:id="rId37"/>
    <p:sldId id="512" r:id="rId38"/>
    <p:sldId id="478" r:id="rId39"/>
    <p:sldId id="521" r:id="rId40"/>
    <p:sldId id="507" r:id="rId41"/>
    <p:sldId id="509" r:id="rId42"/>
    <p:sldId id="510" r:id="rId43"/>
    <p:sldId id="520" r:id="rId44"/>
    <p:sldId id="500" r:id="rId45"/>
    <p:sldId id="480" r:id="rId46"/>
    <p:sldId id="501" r:id="rId47"/>
    <p:sldId id="484" r:id="rId48"/>
    <p:sldId id="481" r:id="rId49"/>
    <p:sldId id="485" r:id="rId50"/>
    <p:sldId id="486" r:id="rId51"/>
    <p:sldId id="487" r:id="rId52"/>
    <p:sldId id="492" r:id="rId53"/>
    <p:sldId id="489" r:id="rId54"/>
    <p:sldId id="502" r:id="rId55"/>
    <p:sldId id="493" r:id="rId56"/>
    <p:sldId id="488" r:id="rId5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99"/>
    <a:srgbClr val="66FFFF"/>
    <a:srgbClr val="0000CC"/>
    <a:srgbClr val="003300"/>
    <a:srgbClr val="000066"/>
    <a:srgbClr val="660033"/>
    <a:srgbClr val="006600"/>
    <a:srgbClr val="660066"/>
    <a:srgbClr val="CC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44" autoAdjust="0"/>
    <p:restoredTop sz="94684" autoAdjust="0"/>
  </p:normalViewPr>
  <p:slideViewPr>
    <p:cSldViewPr>
      <p:cViewPr varScale="1">
        <p:scale>
          <a:sx n="73" d="100"/>
          <a:sy n="73" d="100"/>
        </p:scale>
        <p:origin x="-1314" y="-102"/>
      </p:cViewPr>
      <p:guideLst>
        <p:guide orient="horz" pos="2160"/>
        <p:guide pos="288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03/09/2020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6</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pPr>
                <a:defRPr/>
              </a:pPr>
              <a:t>31</a:t>
            </a:fld>
            <a:endParaRPr lang="en-US" altLang="vi-VN"/>
          </a:p>
        </p:txBody>
      </p:sp>
    </p:spTree>
    <p:extLst>
      <p:ext uri="{BB962C8B-B14F-4D97-AF65-F5344CB8AC3E}">
        <p14:creationId xmlns:p14="http://schemas.microsoft.com/office/powerpoint/2010/main" xmlns="" val="42593569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xmlns="" id="{9242AE78-78C5-4911-B617-90D14010A947}"/>
              </a:ext>
            </a:extLst>
          </p:cNvPr>
          <p:cNvGrpSpPr/>
          <p:nvPr userDrawn="1"/>
        </p:nvGrpSpPr>
        <p:grpSpPr>
          <a:xfrm flipH="1">
            <a:off x="8142330" y="5136830"/>
            <a:ext cx="880751"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xmlns=""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xmlns="" id="{EE194F9D-92C5-494D-A71F-52F797241779}"/>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F965DE85-99CD-45CA-B40D-D66A355C3F59}"/>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9144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532131" y="1610238"/>
            <a:ext cx="33054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714627" y="1831955"/>
            <a:ext cx="3011075"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9144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677350" y="2473711"/>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1974497" y="2468899"/>
            <a:ext cx="1296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3271645" y="2473711"/>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4568792" y="2468899"/>
            <a:ext cx="1296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5859408" y="2473711"/>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7156554" y="2468899"/>
            <a:ext cx="1296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8142330" y="5136830"/>
            <a:ext cx="880751"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xmlns=""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9144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4705871" y="2713784"/>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6422945" y="3050879"/>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xmlns=""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457200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2685369266"/>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9144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331052"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30125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46940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6375558"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3302277" y="0"/>
            <a:ext cx="5841724"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3181500" y="286210"/>
            <a:ext cx="2781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114858" y="2333762"/>
            <a:ext cx="2914286" cy="2190476"/>
          </a:xfrm>
          <a:prstGeom prst="rect">
            <a:avLst/>
          </a:prstGeom>
        </p:spPr>
      </p:pic>
    </p:spTree>
    <p:extLst>
      <p:ext uri="{BB962C8B-B14F-4D97-AF65-F5344CB8AC3E}">
        <p14:creationId xmlns:p14="http://schemas.microsoft.com/office/powerpoint/2010/main" xmlns=""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9144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3577730" y="529982"/>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4720728" y="1826514"/>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3840105" y="3736096"/>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3905641561"/>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3248143" y="295937"/>
            <a:ext cx="271248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3382346" y="525886"/>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6171859" y="295937"/>
            <a:ext cx="271248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243000" y="295939"/>
            <a:ext cx="2781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3248144" y="3891065"/>
            <a:ext cx="5639951"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6306064" y="1080363"/>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xmlns="" val="3957524546"/>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2" y="6248404"/>
            <a:ext cx="2130425"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03/09/2020</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5791200" y="6248404"/>
            <a:ext cx="2897188"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84140" y="6242050"/>
            <a:ext cx="587375"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5440" y="349254"/>
            <a:ext cx="7775575"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595315" y="1450975"/>
            <a:ext cx="8091487"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296863" y="6577017"/>
            <a:ext cx="21336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2716213" y="6565900"/>
            <a:ext cx="3649662"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6731000" y="6569079"/>
            <a:ext cx="21336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8058095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25856333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3678290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5067004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2487627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1139481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03/09/2020</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4198537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0656450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1029121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5811083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03/09/2020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7340828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xmlns="" val="460480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6248400"/>
            <a:ext cx="73914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228600"/>
            <a:ext cx="81534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xmlns="" val="7902604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Tree>
    <p:extLst>
      <p:ext uri="{BB962C8B-B14F-4D97-AF65-F5344CB8AC3E}">
        <p14:creationId xmlns="" xmlns:p14="http://schemas.microsoft.com/office/powerpoint/2010/main" val="15889539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2" y="6459788"/>
            <a:ext cx="1854203" cy="365125"/>
          </a:xfrm>
          <a:prstGeom prst="rect">
            <a:avLst/>
          </a:prstGeom>
        </p:spPr>
        <p:txBody>
          <a:bodyPr/>
          <a:lstStyle/>
          <a:p>
            <a:fld id="{528FC5F6-F338-4AE4-BB23-26385BCFC423}" type="datetimeFigureOut">
              <a:rPr lang="en-US" smtClean="0"/>
              <a:pPr/>
              <a:t>03/09/2020</a:t>
            </a:fld>
            <a:endParaRPr lang="en-US" dirty="0"/>
          </a:p>
        </p:txBody>
      </p:sp>
      <p:sp>
        <p:nvSpPr>
          <p:cNvPr id="5" name="Footer Placeholder 4"/>
          <p:cNvSpPr>
            <a:spLocks noGrp="1"/>
          </p:cNvSpPr>
          <p:nvPr>
            <p:ph type="ftr" sz="quarter" idx="11"/>
          </p:nvPr>
        </p:nvSpPr>
        <p:spPr>
          <a:xfrm>
            <a:off x="2764640" y="6459788"/>
            <a:ext cx="3617103"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7425345" y="6459788"/>
            <a:ext cx="984019" cy="365125"/>
          </a:xfrm>
          <a:prstGeom prst="rect">
            <a:avLst/>
          </a:prstGeom>
        </p:spPr>
        <p:txBody>
          <a:bodyPr/>
          <a:lstStyle/>
          <a:p>
            <a:fld id="{6113E31D-E2AB-40D1-8B51-AFA5AFEF393A}" type="slidenum">
              <a:rPr lang="en-US" smtClean="0"/>
              <a:pPr/>
              <a:t>‹#›</a:t>
            </a:fld>
            <a:endParaRPr lang="en-US" dirty="0"/>
          </a:p>
        </p:txBody>
      </p:sp>
    </p:spTree>
    <p:extLst>
      <p:ext uri="{BB962C8B-B14F-4D97-AF65-F5344CB8AC3E}">
        <p14:creationId xmlns="" xmlns:p14="http://schemas.microsoft.com/office/powerpoint/2010/main" val="4704071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Tree>
    <p:extLst>
      <p:ext uri="{BB962C8B-B14F-4D97-AF65-F5344CB8AC3E}">
        <p14:creationId xmlns="" xmlns:p14="http://schemas.microsoft.com/office/powerpoint/2010/main" val="29794388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6"/>
            <a:ext cx="7543800" cy="1450757"/>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63440" y="1845738"/>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22962" y="6459788"/>
            <a:ext cx="1854203" cy="365125"/>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0" y="6459788"/>
            <a:ext cx="3617103" cy="365125"/>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5" y="6459788"/>
            <a:ext cx="984019" cy="365125"/>
          </a:xfrm>
          <a:prstGeom prst="rect">
            <a:avLst/>
          </a:prstGeom>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 xmlns:p14="http://schemas.microsoft.com/office/powerpoint/2010/main" val="32859848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6"/>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22962" y="6459788"/>
            <a:ext cx="1854203" cy="365125"/>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0" y="6459788"/>
            <a:ext cx="3617103" cy="365125"/>
          </a:xfrm>
          <a:prstGeom prst="rect">
            <a:avLst/>
          </a:prstGeom>
        </p:spPr>
        <p:txBody>
          <a:bodyPr/>
          <a:lstStyle/>
          <a:p>
            <a:pPr>
              <a:defRPr/>
            </a:pPr>
            <a:endParaRPr lang="en-US" altLang="en-US"/>
          </a:p>
        </p:txBody>
      </p:sp>
      <p:sp>
        <p:nvSpPr>
          <p:cNvPr id="9" name="Slide Number Placeholder 8"/>
          <p:cNvSpPr>
            <a:spLocks noGrp="1"/>
          </p:cNvSpPr>
          <p:nvPr>
            <p:ph type="sldNum" sz="quarter" idx="12"/>
          </p:nvPr>
        </p:nvSpPr>
        <p:spPr>
          <a:xfrm>
            <a:off x="7425345" y="6459788"/>
            <a:ext cx="984019" cy="365125"/>
          </a:xfrm>
          <a:prstGeom prst="rect">
            <a:avLst/>
          </a:prstGeom>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 xmlns:p14="http://schemas.microsoft.com/office/powerpoint/2010/main" val="42110177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22962" y="6459788"/>
            <a:ext cx="1854203" cy="365125"/>
          </a:xfrm>
          <a:prstGeom prst="rect">
            <a:avLst/>
          </a:prstGeom>
        </p:spPr>
        <p:txBody>
          <a:bodyPr/>
          <a:lstStyle/>
          <a:p>
            <a:pPr>
              <a:defRPr/>
            </a:pPr>
            <a:endParaRPr lang="en-US" altLang="en-US"/>
          </a:p>
        </p:txBody>
      </p:sp>
      <p:sp>
        <p:nvSpPr>
          <p:cNvPr id="4" name="Footer Placeholder 3"/>
          <p:cNvSpPr>
            <a:spLocks noGrp="1"/>
          </p:cNvSpPr>
          <p:nvPr>
            <p:ph type="ftr" sz="quarter" idx="11"/>
          </p:nvPr>
        </p:nvSpPr>
        <p:spPr>
          <a:xfrm>
            <a:off x="2764640" y="6459788"/>
            <a:ext cx="3617103" cy="365125"/>
          </a:xfrm>
          <a:prstGeom prst="rect">
            <a:avLst/>
          </a:prstGeom>
        </p:spPr>
        <p:txBody>
          <a:bodyPr/>
          <a:lstStyle/>
          <a:p>
            <a:pPr>
              <a:defRPr/>
            </a:pPr>
            <a:endParaRPr lang="en-US" altLang="en-US"/>
          </a:p>
        </p:txBody>
      </p:sp>
      <p:sp>
        <p:nvSpPr>
          <p:cNvPr id="5" name="Slide Number Placeholder 4"/>
          <p:cNvSpPr>
            <a:spLocks noGrp="1"/>
          </p:cNvSpPr>
          <p:nvPr>
            <p:ph type="sldNum" sz="quarter" idx="12"/>
          </p:nvPr>
        </p:nvSpPr>
        <p:spPr>
          <a:xfrm>
            <a:off x="7425345" y="6459788"/>
            <a:ext cx="984019" cy="365125"/>
          </a:xfrm>
          <a:prstGeom prst="rect">
            <a:avLst/>
          </a:prstGeom>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 xmlns:p14="http://schemas.microsoft.com/office/powerpoint/2010/main" val="299383518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3"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3"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a:xfrm>
            <a:off x="822962" y="6459788"/>
            <a:ext cx="1854203" cy="365125"/>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0" y="6459788"/>
            <a:ext cx="3617103" cy="365125"/>
          </a:xfrm>
          <a:prstGeom prst="rect">
            <a:avLst/>
          </a:prstGeom>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a:xfrm>
            <a:off x="7425345" y="6459788"/>
            <a:ext cx="984019" cy="365125"/>
          </a:xfrm>
          <a:prstGeom prst="rect">
            <a:avLst/>
          </a:prstGeom>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 xmlns:p14="http://schemas.microsoft.com/office/powerpoint/2010/main" val="31690815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4"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8"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5" y="6459788"/>
            <a:ext cx="1963883" cy="365125"/>
          </a:xfrm>
          <a:prstGeom prst="rect">
            <a:avLst/>
          </a:prstGeo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6459788"/>
            <a:ext cx="3486150" cy="365125"/>
          </a:xfrm>
          <a:prstGeom prst="rect">
            <a:avLst/>
          </a:prstGeo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a:xfrm>
            <a:off x="7425345" y="6459788"/>
            <a:ext cx="984019" cy="365125"/>
          </a:xfrm>
          <a:prstGeom prst="rect">
            <a:avLst/>
          </a:prstGeom>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 xmlns:p14="http://schemas.microsoft.com/office/powerpoint/2010/main" val="32422276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3"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822962" y="6459788"/>
            <a:ext cx="1854203" cy="365125"/>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0" y="6459788"/>
            <a:ext cx="3617103" cy="365125"/>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5" y="6459788"/>
            <a:ext cx="984019" cy="365125"/>
          </a:xfrm>
          <a:prstGeom prst="rect">
            <a:avLst/>
          </a:prstGeom>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 xmlns:p14="http://schemas.microsoft.com/office/powerpoint/2010/main" val="38924665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2" y="6459788"/>
            <a:ext cx="1854203" cy="365125"/>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0" y="6459788"/>
            <a:ext cx="3617103" cy="365125"/>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5" y="6459788"/>
            <a:ext cx="984019" cy="365125"/>
          </a:xfrm>
          <a:prstGeom prst="rect">
            <a:avLst/>
          </a:prstGeom>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 xmlns:p14="http://schemas.microsoft.com/office/powerpoint/2010/main" val="21404717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3"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3"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414781"/>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2" y="6459788"/>
            <a:ext cx="1854203" cy="365125"/>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0" y="6459788"/>
            <a:ext cx="3617103" cy="365125"/>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5" y="6459788"/>
            <a:ext cx="984019" cy="365125"/>
          </a:xfrm>
          <a:prstGeom prst="rect">
            <a:avLst/>
          </a:prstGeom>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 xmlns:p14="http://schemas.microsoft.com/office/powerpoint/2010/main" val="39207777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6248400"/>
            <a:ext cx="73914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228600"/>
            <a:ext cx="8153400" cy="685800"/>
          </a:xfrm>
        </p:spPr>
        <p:txBody>
          <a:bodyPr/>
          <a:lstStyle>
            <a:lvl1pPr>
              <a:defRPr sz="2800"/>
            </a:lvl1pPr>
          </a:lstStyle>
          <a:p>
            <a:r>
              <a:rPr lang="en-US" smtClean="0"/>
              <a:t>Click to edit Master title style</a:t>
            </a:r>
            <a:endParaRPr lang="vi-VN"/>
          </a:p>
        </p:txBody>
      </p:sp>
    </p:spTree>
    <p:extLst>
      <p:ext uri="{BB962C8B-B14F-4D97-AF65-F5344CB8AC3E}">
        <p14:creationId xmlns="" xmlns:p14="http://schemas.microsoft.com/office/powerpoint/2010/main" val="790260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3BD018E-F67C-4A09-B733-5A44668AFA45}" type="slidenum">
              <a:rPr lang="en-US" altLang="vi-VN" smtClean="0"/>
              <a:pPr>
                <a:defRPr/>
              </a:pPr>
              <a:t>‹#›</a:t>
            </a:fld>
            <a:endParaRPr lang="en-US" altLang="vi-VN"/>
          </a:p>
        </p:txBody>
      </p:sp>
    </p:spTree>
    <p:extLst>
      <p:ext uri="{BB962C8B-B14F-4D97-AF65-F5344CB8AC3E}">
        <p14:creationId xmlns="" xmlns:p14="http://schemas.microsoft.com/office/powerpoint/2010/main" val="1758431582"/>
      </p:ext>
    </p:extLst>
  </p:cSld>
  <p:clrMapOvr>
    <a:masterClrMapping/>
  </p:clrMapOvr>
  <p:transition spd="med">
    <p:blinds dir="vert"/>
  </p:transition>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74DF12D-4B6C-4625-B231-8101709DBBC5}" type="slidenum">
              <a:rPr lang="en-US" altLang="vi-VN" smtClean="0"/>
              <a:pPr>
                <a:defRPr/>
              </a:pPr>
              <a:t>‹#›</a:t>
            </a:fld>
            <a:endParaRPr lang="en-US" altLang="vi-VN"/>
          </a:p>
        </p:txBody>
      </p:sp>
    </p:spTree>
    <p:extLst>
      <p:ext uri="{BB962C8B-B14F-4D97-AF65-F5344CB8AC3E}">
        <p14:creationId xmlns="" xmlns:p14="http://schemas.microsoft.com/office/powerpoint/2010/main" val="3493552408"/>
      </p:ext>
    </p:extLst>
  </p:cSld>
  <p:clrMapOvr>
    <a:masterClrMapping/>
  </p:clrMapOvr>
  <p:transition spd="med">
    <p:blinds dir="vert"/>
  </p:transition>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E0F66C8-CB1B-4CF4-8907-9ECC30366BBC}" type="slidenum">
              <a:rPr lang="en-US" altLang="vi-VN" smtClean="0"/>
              <a:pPr>
                <a:defRPr/>
              </a:pPr>
              <a:t>‹#›</a:t>
            </a:fld>
            <a:endParaRPr lang="en-US" altLang="vi-VN"/>
          </a:p>
        </p:txBody>
      </p:sp>
    </p:spTree>
    <p:extLst>
      <p:ext uri="{BB962C8B-B14F-4D97-AF65-F5344CB8AC3E}">
        <p14:creationId xmlns="" xmlns:p14="http://schemas.microsoft.com/office/powerpoint/2010/main" val="2908183569"/>
      </p:ext>
    </p:extLst>
  </p:cSld>
  <p:clrMapOvr>
    <a:masterClrMapping/>
  </p:clrMapOvr>
  <p:transition spd="med">
    <p:blinds dir="vert"/>
  </p:transition>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622D90E5-4B43-45DA-A66F-8EDFD59A0EB0}" type="slidenum">
              <a:rPr lang="en-US" altLang="vi-VN" smtClean="0"/>
              <a:pPr>
                <a:defRPr/>
              </a:pPr>
              <a:t>‹#›</a:t>
            </a:fld>
            <a:endParaRPr lang="en-US" altLang="vi-VN"/>
          </a:p>
        </p:txBody>
      </p:sp>
    </p:spTree>
    <p:extLst>
      <p:ext uri="{BB962C8B-B14F-4D97-AF65-F5344CB8AC3E}">
        <p14:creationId xmlns="" xmlns:p14="http://schemas.microsoft.com/office/powerpoint/2010/main" val="3967228105"/>
      </p:ext>
    </p:extLst>
  </p:cSld>
  <p:clrMapOvr>
    <a:masterClrMapping/>
  </p:clrMapOvr>
  <p:transition spd="med">
    <p:blinds dir="vert"/>
  </p:transition>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vi-VN"/>
          </a:p>
        </p:txBody>
      </p:sp>
      <p:sp>
        <p:nvSpPr>
          <p:cNvPr id="8" name="Footer Placeholder 7"/>
          <p:cNvSpPr>
            <a:spLocks noGrp="1"/>
          </p:cNvSpPr>
          <p:nvPr>
            <p:ph type="ftr" sz="quarter" idx="11"/>
          </p:nvPr>
        </p:nvSpPr>
        <p:spPr/>
        <p:txBody>
          <a:bodyPr/>
          <a:lstStyle/>
          <a:p>
            <a:pPr>
              <a:defRPr/>
            </a:pPr>
            <a:endParaRPr lang="en-US" altLang="vi-VN"/>
          </a:p>
        </p:txBody>
      </p:sp>
      <p:sp>
        <p:nvSpPr>
          <p:cNvPr id="9" name="Slide Number Placeholder 8"/>
          <p:cNvSpPr>
            <a:spLocks noGrp="1"/>
          </p:cNvSpPr>
          <p:nvPr>
            <p:ph type="sldNum" sz="quarter" idx="12"/>
          </p:nvPr>
        </p:nvSpPr>
        <p:spPr/>
        <p:txBody>
          <a:bodyPr/>
          <a:lstStyle/>
          <a:p>
            <a:pPr>
              <a:defRPr/>
            </a:pPr>
            <a:fld id="{A1D751A5-BABB-43D1-B49D-247CF0A0D3B3}" type="slidenum">
              <a:rPr lang="en-US" altLang="vi-VN" smtClean="0"/>
              <a:pPr>
                <a:defRPr/>
              </a:pPr>
              <a:t>‹#›</a:t>
            </a:fld>
            <a:endParaRPr lang="en-US" altLang="vi-VN"/>
          </a:p>
        </p:txBody>
      </p:sp>
    </p:spTree>
    <p:extLst>
      <p:ext uri="{BB962C8B-B14F-4D97-AF65-F5344CB8AC3E}">
        <p14:creationId xmlns="" xmlns:p14="http://schemas.microsoft.com/office/powerpoint/2010/main" val="1089219837"/>
      </p:ext>
    </p:extLst>
  </p:cSld>
  <p:clrMapOvr>
    <a:masterClrMapping/>
  </p:clrMapOvr>
  <p:transition spd="med">
    <p:blinds dir="vert"/>
  </p:transition>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vi-VN"/>
          </a:p>
        </p:txBody>
      </p:sp>
      <p:sp>
        <p:nvSpPr>
          <p:cNvPr id="4" name="Footer Placeholder 3"/>
          <p:cNvSpPr>
            <a:spLocks noGrp="1"/>
          </p:cNvSpPr>
          <p:nvPr>
            <p:ph type="ftr" sz="quarter" idx="11"/>
          </p:nvPr>
        </p:nvSpPr>
        <p:spPr/>
        <p:txBody>
          <a:bodyPr/>
          <a:lstStyle/>
          <a:p>
            <a:pPr>
              <a:defRPr/>
            </a:pPr>
            <a:endParaRPr lang="en-US" altLang="vi-VN"/>
          </a:p>
        </p:txBody>
      </p:sp>
      <p:sp>
        <p:nvSpPr>
          <p:cNvPr id="5" name="Slide Number Placeholder 4"/>
          <p:cNvSpPr>
            <a:spLocks noGrp="1"/>
          </p:cNvSpPr>
          <p:nvPr>
            <p:ph type="sldNum" sz="quarter" idx="12"/>
          </p:nvPr>
        </p:nvSpPr>
        <p:spPr/>
        <p:txBody>
          <a:bodyPr/>
          <a:lstStyle/>
          <a:p>
            <a:pPr>
              <a:defRPr/>
            </a:pPr>
            <a:fld id="{8258EC26-CDEA-45AE-BDDD-6D3FF34093F1}" type="slidenum">
              <a:rPr lang="en-US" altLang="vi-VN" smtClean="0"/>
              <a:pPr>
                <a:defRPr/>
              </a:pPr>
              <a:t>‹#›</a:t>
            </a:fld>
            <a:endParaRPr lang="en-US" altLang="vi-VN"/>
          </a:p>
        </p:txBody>
      </p:sp>
    </p:spTree>
    <p:extLst>
      <p:ext uri="{BB962C8B-B14F-4D97-AF65-F5344CB8AC3E}">
        <p14:creationId xmlns="" xmlns:p14="http://schemas.microsoft.com/office/powerpoint/2010/main" val="747467992"/>
      </p:ext>
    </p:extLst>
  </p:cSld>
  <p:clrMapOvr>
    <a:masterClrMapping/>
  </p:clrMapOvr>
  <p:transition spd="med">
    <p:blinds dir="vert"/>
  </p:transition>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vi-VN"/>
          </a:p>
        </p:txBody>
      </p:sp>
      <p:sp>
        <p:nvSpPr>
          <p:cNvPr id="3" name="Footer Placeholder 2"/>
          <p:cNvSpPr>
            <a:spLocks noGrp="1"/>
          </p:cNvSpPr>
          <p:nvPr>
            <p:ph type="ftr" sz="quarter" idx="11"/>
          </p:nvPr>
        </p:nvSpPr>
        <p:spPr/>
        <p:txBody>
          <a:bodyPr/>
          <a:lstStyle/>
          <a:p>
            <a:pPr>
              <a:defRPr/>
            </a:pPr>
            <a:endParaRPr lang="en-US" altLang="vi-VN"/>
          </a:p>
        </p:txBody>
      </p:sp>
      <p:sp>
        <p:nvSpPr>
          <p:cNvPr id="4" name="Slide Number Placeholder 3"/>
          <p:cNvSpPr>
            <a:spLocks noGrp="1"/>
          </p:cNvSpPr>
          <p:nvPr>
            <p:ph type="sldNum" sz="quarter" idx="12"/>
          </p:nvPr>
        </p:nvSpPr>
        <p:spPr/>
        <p:txBody>
          <a:bodyPr/>
          <a:lstStyle/>
          <a:p>
            <a:pPr>
              <a:defRPr/>
            </a:pPr>
            <a:fld id="{A9500A6F-F9DA-4A16-8D8E-111E9B3C3AEE}" type="slidenum">
              <a:rPr lang="en-US" altLang="vi-VN" smtClean="0"/>
              <a:pPr>
                <a:defRPr/>
              </a:pPr>
              <a:t>‹#›</a:t>
            </a:fld>
            <a:endParaRPr lang="en-US" altLang="vi-VN"/>
          </a:p>
        </p:txBody>
      </p:sp>
    </p:spTree>
    <p:extLst>
      <p:ext uri="{BB962C8B-B14F-4D97-AF65-F5344CB8AC3E}">
        <p14:creationId xmlns="" xmlns:p14="http://schemas.microsoft.com/office/powerpoint/2010/main" val="3785665550"/>
      </p:ext>
    </p:extLst>
  </p:cSld>
  <p:clrMapOvr>
    <a:masterClrMapping/>
  </p:clrMapOvr>
  <p:transition spd="med">
    <p:blinds dir="vert"/>
  </p:transition>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20002297-E995-4FAE-AEF1-37CAB96C0FB6}" type="slidenum">
              <a:rPr lang="en-US" altLang="vi-VN" smtClean="0"/>
              <a:pPr>
                <a:defRPr/>
              </a:pPr>
              <a:t>‹#›</a:t>
            </a:fld>
            <a:endParaRPr lang="en-US" altLang="vi-VN"/>
          </a:p>
        </p:txBody>
      </p:sp>
    </p:spTree>
    <p:extLst>
      <p:ext uri="{BB962C8B-B14F-4D97-AF65-F5344CB8AC3E}">
        <p14:creationId xmlns="" xmlns:p14="http://schemas.microsoft.com/office/powerpoint/2010/main" val="1820706937"/>
      </p:ext>
    </p:extLst>
  </p:cSld>
  <p:clrMapOvr>
    <a:masterClrMapping/>
  </p:clrMapOvr>
  <p:transition spd="med">
    <p:blinds dir="vert"/>
  </p:transition>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3F4CA05C-ED77-481E-958C-BB6690A8A41C}" type="slidenum">
              <a:rPr lang="en-US" altLang="vi-VN" smtClean="0"/>
              <a:pPr>
                <a:defRPr/>
              </a:pPr>
              <a:t>‹#›</a:t>
            </a:fld>
            <a:endParaRPr lang="en-US" altLang="vi-VN"/>
          </a:p>
        </p:txBody>
      </p:sp>
    </p:spTree>
    <p:extLst>
      <p:ext uri="{BB962C8B-B14F-4D97-AF65-F5344CB8AC3E}">
        <p14:creationId xmlns="" xmlns:p14="http://schemas.microsoft.com/office/powerpoint/2010/main" val="1995282725"/>
      </p:ext>
    </p:extLst>
  </p:cSld>
  <p:clrMapOvr>
    <a:masterClrMapping/>
  </p:clrMapOvr>
  <p:transition spd="med">
    <p:blinds dir="vert"/>
  </p:transition>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17EFD85-E9E6-40F8-B2F0-6A12BF1A7B99}" type="slidenum">
              <a:rPr lang="en-US" altLang="vi-VN" smtClean="0"/>
              <a:pPr>
                <a:defRPr/>
              </a:pPr>
              <a:t>‹#›</a:t>
            </a:fld>
            <a:endParaRPr lang="en-US" altLang="vi-VN"/>
          </a:p>
        </p:txBody>
      </p:sp>
    </p:spTree>
    <p:extLst>
      <p:ext uri="{BB962C8B-B14F-4D97-AF65-F5344CB8AC3E}">
        <p14:creationId xmlns="" xmlns:p14="http://schemas.microsoft.com/office/powerpoint/2010/main" val="2273652279"/>
      </p:ext>
    </p:extLst>
  </p:cSld>
  <p:clrMapOvr>
    <a:masterClrMapping/>
  </p:clrMapOvr>
  <p:transition spd="med">
    <p:blinds dir="vert"/>
  </p:transition>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08B6745F-07F5-4B3D-953D-7257E9048CE4}" type="slidenum">
              <a:rPr lang="en-US" altLang="vi-VN" smtClean="0"/>
              <a:pPr>
                <a:defRPr/>
              </a:pPr>
              <a:t>‹#›</a:t>
            </a:fld>
            <a:endParaRPr lang="en-US" altLang="vi-VN"/>
          </a:p>
        </p:txBody>
      </p:sp>
    </p:spTree>
    <p:extLst>
      <p:ext uri="{BB962C8B-B14F-4D97-AF65-F5344CB8AC3E}">
        <p14:creationId xmlns="" xmlns:p14="http://schemas.microsoft.com/office/powerpoint/2010/main" val="3491403009"/>
      </p:ext>
    </p:extLst>
  </p:cSld>
  <p:clrMapOvr>
    <a:masterClrMapping/>
  </p:clrMapOvr>
  <p:transition spd="med">
    <p:blinds dir="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3.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4.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03/09/2020</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2270510475"/>
      </p:ext>
    </p:extLst>
  </p:cSld>
  <p:clrMap bg1="lt1" tx1="dk1" bg2="lt2" tx2="dk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 id="2147484096" r:id="rId12"/>
    <p:sldLayoutId id="214748391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2960" y="286606"/>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 xmlns:p14="http://schemas.microsoft.com/office/powerpoint/2010/main" val="365047680"/>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ltLang="vi-VN"/>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vi-VN"/>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BF01143-3BAF-45F3-BCEA-2370E8AABD73}" type="slidenum">
              <a:rPr lang="en-US" altLang="vi-VN" smtClean="0"/>
              <a:pPr>
                <a:defRPr/>
              </a:pPr>
              <a:t>‹#›</a:t>
            </a:fld>
            <a:endParaRPr lang="en-US" altLang="vi-VN"/>
          </a:p>
        </p:txBody>
      </p:sp>
    </p:spTree>
    <p:extLst>
      <p:ext uri="{BB962C8B-B14F-4D97-AF65-F5344CB8AC3E}">
        <p14:creationId xmlns="" xmlns:p14="http://schemas.microsoft.com/office/powerpoint/2010/main" val="573861869"/>
      </p:ext>
    </p:extLst>
  </p:cSld>
  <p:clrMap bg1="lt1" tx1="dk1" bg2="lt2" tx2="dk2" accent1="accent1" accent2="accent2" accent3="accent3" accent4="accent4" accent5="accent5" accent6="accent6" hlink="hlink" folHlink="folHlink"/>
  <p:sldLayoutIdLst>
    <p:sldLayoutId id="2147484111" r:id="rId1"/>
    <p:sldLayoutId id="2147484112" r:id="rId2"/>
    <p:sldLayoutId id="2147484113" r:id="rId3"/>
    <p:sldLayoutId id="2147484114" r:id="rId4"/>
    <p:sldLayoutId id="2147484115" r:id="rId5"/>
    <p:sldLayoutId id="2147484116" r:id="rId6"/>
    <p:sldLayoutId id="2147484117" r:id="rId7"/>
    <p:sldLayoutId id="2147484118" r:id="rId8"/>
    <p:sldLayoutId id="2147484119" r:id="rId9"/>
    <p:sldLayoutId id="2147484120" r:id="rId10"/>
    <p:sldLayoutId id="2147484121" r:id="rId11"/>
  </p:sldLayoutIdLst>
  <p:transition spd="med">
    <p:blinds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8" Type="http://schemas.openxmlformats.org/officeDocument/2006/relationships/hyperlink" Target="https://vi.wikipedia.org/wiki/Vi%E1%BB%87t_Nam_Canh_t%C3%A2n_C%C3%A1ch_m%E1%BA%A1ng_%C4%90%E1%BA%A3ng" TargetMode="External"/><Relationship Id="rId3" Type="http://schemas.openxmlformats.org/officeDocument/2006/relationships/hyperlink" Target="https://vi.wikipedia.org/wiki/Ng%C6%B0%E1%BB%9Di_M%E1%BB%B9_g%E1%BB%91c_Vi%E1%BB%87t" TargetMode="External"/><Relationship Id="rId7" Type="http://schemas.openxmlformats.org/officeDocument/2006/relationships/hyperlink" Target="https://vi.wikipedia.org/wiki/Qu%C3%A2n_l%E1%BB%B1c_Vi%E1%BB%87t_Nam_C%E1%BB%99ng_H%C3%B2a" TargetMode="External"/><Relationship Id="rId2" Type="http://schemas.openxmlformats.org/officeDocument/2006/relationships/image" Target="../media/image25.jpeg"/><Relationship Id="rId1" Type="http://schemas.openxmlformats.org/officeDocument/2006/relationships/slideLayout" Target="../slideLayouts/slideLayout22.xml"/><Relationship Id="rId6" Type="http://schemas.openxmlformats.org/officeDocument/2006/relationships/hyperlink" Target="https://vi.wikipedia.org/wiki/Ho%C3%A0ng_C%C6%A1_Minh" TargetMode="External"/><Relationship Id="rId5" Type="http://schemas.openxmlformats.org/officeDocument/2006/relationships/hyperlink" Target="https://vi.wikipedia.org/wiki/M%E1%BA%B7t_tr%E1%BA%ADn_Qu%E1%BB%91c_gia_Th%E1%BB%91ng_nh%E1%BA%A5t_Gi%E1%BA%A3i_ph%C3%B3ng_Vi%E1%BB%87t_Nam" TargetMode="External"/><Relationship Id="rId4" Type="http://schemas.openxmlformats.org/officeDocument/2006/relationships/hyperlink" Target="https://vi.wikipedia.org/wiki/San_Jose,_California" TargetMode="External"/><Relationship Id="rId9" Type="http://schemas.openxmlformats.org/officeDocument/2006/relationships/hyperlink" Target="https://vi.wikipedia.org/w/index.php?title=H%E1%BB%99i_%C4%91o%C3%A0n_kh%C3%B4ng_%C4%91%C4%83ng_k%C3%BD_ph%C3%A1p_nh%C3%A2n&amp;action=edit&amp;redlink=1"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vi.wikipedia.org/wiki/Th%C3%A1i_B%C3%ACnh_D%C6%B0%C6%A1ng" TargetMode="External"/><Relationship Id="rId13" Type="http://schemas.openxmlformats.org/officeDocument/2006/relationships/hyperlink" Target="https://vi.wikipedia.org/wiki/B%E1%BB%99_C%C3%B4ng_an_(Vi%E1%BB%87t_Nam)" TargetMode="External"/><Relationship Id="rId3" Type="http://schemas.openxmlformats.org/officeDocument/2006/relationships/hyperlink" Target="https://vi.wikipedia.org/wiki/Lu%E1%BA%ADt_s%C6%B0" TargetMode="External"/><Relationship Id="rId7" Type="http://schemas.openxmlformats.org/officeDocument/2006/relationships/hyperlink" Target="https://vi.wikipedia.org/wiki/Ch%C3%A2u_%C3%81" TargetMode="External"/><Relationship Id="rId12" Type="http://schemas.openxmlformats.org/officeDocument/2006/relationships/hyperlink" Target="https://vi.wikipedia.org/wiki/2009" TargetMode="External"/><Relationship Id="rId2" Type="http://schemas.openxmlformats.org/officeDocument/2006/relationships/image" Target="../media/image26.jpeg"/><Relationship Id="rId1" Type="http://schemas.openxmlformats.org/officeDocument/2006/relationships/slideLayout" Target="../slideLayouts/slideLayout22.xml"/><Relationship Id="rId6" Type="http://schemas.openxmlformats.org/officeDocument/2006/relationships/hyperlink" Target="https://vi.wikipedia.org/wiki/Vi%E1%BB%87t_Nam" TargetMode="External"/><Relationship Id="rId11" Type="http://schemas.openxmlformats.org/officeDocument/2006/relationships/hyperlink" Target="https://vi.wikipedia.org/wiki/13_th%C3%A1ng_6" TargetMode="External"/><Relationship Id="rId5" Type="http://schemas.openxmlformats.org/officeDocument/2006/relationships/hyperlink" Target="https://vi.wikipedia.org/wiki/Hoa_K%E1%BB%B3" TargetMode="External"/><Relationship Id="rId10" Type="http://schemas.openxmlformats.org/officeDocument/2006/relationships/hyperlink" Target="https://vi.wikipedia.org/wiki/%C4%90a_nguy%C3%AAn" TargetMode="External"/><Relationship Id="rId4" Type="http://schemas.openxmlformats.org/officeDocument/2006/relationships/hyperlink" Target="https://vi.wikipedia.org/wiki/Th%C3%A0nh_ph%E1%BB%91_H%E1%BB%93_Ch%C3%AD_Minh" TargetMode="External"/><Relationship Id="rId9" Type="http://schemas.openxmlformats.org/officeDocument/2006/relationships/hyperlink" Target="https://vi.wikipedia.org/wiki/D%C3%A2n_ch%E1%BB%A7_%C4%91%E1%BA%A1i_ngh%E1%BB%8B"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2.xml"/><Relationship Id="rId5" Type="http://schemas.openxmlformats.org/officeDocument/2006/relationships/image" Target="../media/image31.jpe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2.xml"/><Relationship Id="rId5" Type="http://schemas.openxmlformats.org/officeDocument/2006/relationships/image" Target="../media/image35.jpeg"/><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36.pn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47.xml"/><Relationship Id="rId4" Type="http://schemas.openxmlformats.org/officeDocument/2006/relationships/image" Target="../media/image46.gi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9.xml"/><Relationship Id="rId1" Type="http://schemas.openxmlformats.org/officeDocument/2006/relationships/slideLayout" Target="../slideLayouts/slideLayout22.xml"/><Relationship Id="rId4" Type="http://schemas.openxmlformats.org/officeDocument/2006/relationships/image" Target="../media/image48.jpeg"/></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2.xml"/><Relationship Id="rId5" Type="http://schemas.openxmlformats.org/officeDocument/2006/relationships/image" Target="../media/image76.jpeg"/><Relationship Id="rId4" Type="http://schemas.openxmlformats.org/officeDocument/2006/relationships/image" Target="../media/image75.png"/></Relationships>
</file>

<file path=ppt/slides/_rels/slide5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png"/><Relationship Id="rId1" Type="http://schemas.openxmlformats.org/officeDocument/2006/relationships/slideLayout" Target="../slideLayouts/slideLayout22.xml"/><Relationship Id="rId5" Type="http://schemas.openxmlformats.org/officeDocument/2006/relationships/image" Target="../media/image80.jpeg"/><Relationship Id="rId4" Type="http://schemas.openxmlformats.org/officeDocument/2006/relationships/image" Target="../media/image79.jpeg"/></Relationships>
</file>

<file path=ppt/slides/_rels/slide5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32.xml"/><Relationship Id="rId5" Type="http://schemas.openxmlformats.org/officeDocument/2006/relationships/image" Target="../media/image86.jpeg"/><Relationship Id="rId4" Type="http://schemas.openxmlformats.org/officeDocument/2006/relationships/image" Target="../media/image85.jpeg"/></Relationships>
</file>

<file path=ppt/slides/_rels/slide5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3429000" y="-20193"/>
            <a:ext cx="1828800" cy="5878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228600" y="609602"/>
            <a:ext cx="8604250" cy="17727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55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55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228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85807" y="2286006"/>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685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3276600" y="2286006"/>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6477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yếu của đường lối đối ngoại</a:t>
              </a:r>
            </a:p>
          </p:txBody>
        </p:sp>
      </p:grpSp>
      <p:cxnSp>
        <p:nvCxnSpPr>
          <p:cNvPr id="19" name="Straight Arrow Connector 18"/>
          <p:cNvCxnSpPr>
            <a:stCxn id="11" idx="2"/>
          </p:cNvCxnSpPr>
          <p:nvPr/>
        </p:nvCxnSpPr>
        <p:spPr>
          <a:xfrm flipH="1">
            <a:off x="1847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4686300" y="1257306"/>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4686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630244" y="136531"/>
            <a:ext cx="7515225"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1.1 Bối cảnh quốc tế</a:t>
            </a:r>
          </a:p>
        </p:txBody>
      </p:sp>
      <p:sp>
        <p:nvSpPr>
          <p:cNvPr id="13315" name="Rectangle 3"/>
          <p:cNvSpPr>
            <a:spLocks noChangeArrowheads="1"/>
          </p:cNvSpPr>
          <p:nvPr/>
        </p:nvSpPr>
        <p:spPr bwMode="auto">
          <a:xfrm>
            <a:off x="134944" y="914400"/>
            <a:ext cx="8704256"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algn="just" eaLnBrk="1" hangingPunct="1">
              <a:spcBef>
                <a:spcPct val="0"/>
              </a:spcBef>
              <a:spcAft>
                <a:spcPts val="600"/>
              </a:spcAft>
              <a:buClr>
                <a:srgbClr val="2DA2BF"/>
              </a:buClr>
              <a:buSzTx/>
              <a:buFontTx/>
              <a:buChar char="-"/>
              <a:defRPr/>
            </a:pPr>
            <a:r>
              <a:rPr lang="en-US" dirty="0" smtClean="0">
                <a:latin typeface="Times New Roman" panose="02020603050405020304" pitchFamily="18" charset="0"/>
                <a:cs typeface="Times New Roman" panose="02020603050405020304" pitchFamily="18" charset="0"/>
              </a:rPr>
              <a:t>Tình hình chính trị - an ninh thế giới thay đổi nhanh chóng, phức tạp: </a:t>
            </a:r>
            <a:endParaRPr lang="tn-ZA" altLang="en-US" dirty="0" smtClean="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0" y="685800"/>
            <a:ext cx="9144000" cy="0"/>
          </a:xfrm>
          <a:prstGeom prst="line">
            <a:avLst/>
          </a:prstGeom>
        </p:spPr>
        <p:style>
          <a:lnRef idx="3">
            <a:schemeClr val="dk1"/>
          </a:lnRef>
          <a:fillRef idx="0">
            <a:schemeClr val="dk1"/>
          </a:fillRef>
          <a:effectRef idx="2">
            <a:schemeClr val="dk1"/>
          </a:effectRef>
          <a:fontRef idx="minor">
            <a:schemeClr val="tx1"/>
          </a:fontRef>
        </p:style>
      </p:cxnSp>
      <p:sp>
        <p:nvSpPr>
          <p:cNvPr id="2" name="Rectangle 1"/>
          <p:cNvSpPr/>
          <p:nvPr/>
        </p:nvSpPr>
        <p:spPr>
          <a:xfrm>
            <a:off x="1371600" y="60960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IRAN</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34944" y="2743200"/>
            <a:ext cx="4589456" cy="3090863"/>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29200" y="2715491"/>
            <a:ext cx="3959225" cy="3118572"/>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angle 8"/>
          <p:cNvSpPr/>
          <p:nvPr/>
        </p:nvSpPr>
        <p:spPr>
          <a:xfrm>
            <a:off x="5562599" y="60960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TRUNG</a:t>
            </a:r>
            <a:endParaRPr lang="vi-VN" sz="2400" b="1" dirty="0">
              <a:solidFill>
                <a:srgbClr val="FF00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 y="762006"/>
            <a:ext cx="7162800" cy="4308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2971800" y="54864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5"/>
            <a:ext cx="7543800" cy="932596"/>
          </a:xfrm>
        </p:spPr>
        <p:txBody>
          <a:bodyPr>
            <a:normAutofit/>
          </a:bodyPr>
          <a:lstStyle/>
          <a:p>
            <a:endParaRPr lang="vi-VN"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a:p>
        </p:txBody>
      </p:sp>
      <p:pic>
        <p:nvPicPr>
          <p:cNvPr id="1026" name="Picture 2" descr="Hình ảnh có liên qua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16032" y="1354720"/>
            <a:ext cx="7543800" cy="519848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1828800" y="5181600"/>
            <a:ext cx="5410200" cy="461665"/>
          </a:xfrm>
          <a:prstGeom prst="rect">
            <a:avLst/>
          </a:prstGeom>
          <a:noFill/>
        </p:spPr>
        <p:txBody>
          <a:bodyPr wrap="square" rtlCol="0">
            <a:spAutoFit/>
          </a:bodyPr>
          <a:lstStyle/>
          <a:p>
            <a:r>
              <a:rPr lang="en-US" sz="2400" b="1" i="1" dirty="0" smtClean="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773413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381000"/>
            <a:ext cx="88153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92088" y="1569612"/>
            <a:ext cx="4227513" cy="2316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4729162" y="1569612"/>
            <a:ext cx="4073525" cy="2379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4564063" y="4154488"/>
            <a:ext cx="4403725" cy="25876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2" descr="Kết quả hình ảnh cho ncov vũ hán"/>
          <p:cNvPicPr>
            <a:picLocks noChangeAspect="1" noChangeArrowheads="1"/>
          </p:cNvPicPr>
          <p:nvPr/>
        </p:nvPicPr>
        <p:blipFill>
          <a:blip r:embed="rId6"/>
          <a:srcRect/>
          <a:stretch>
            <a:fillRect/>
          </a:stretch>
        </p:blipFill>
        <p:spPr bwMode="auto">
          <a:xfrm>
            <a:off x="228600" y="3973244"/>
            <a:ext cx="4114800" cy="2884756"/>
          </a:xfrm>
          <a:prstGeom prst="rect">
            <a:avLst/>
          </a:prstGeom>
          <a:solidFill>
            <a:srgbClr val="FFFF00"/>
          </a:solidFill>
        </p:spPr>
      </p:pic>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edg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381000" y="228600"/>
            <a:ext cx="8586788"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a:t>
            </a:r>
            <a:r>
              <a:rPr lang="en-US" altLang="en-US" dirty="0" smtClean="0">
                <a:solidFill>
                  <a:srgbClr val="000000"/>
                </a:solidFill>
                <a:latin typeface="Times New Roman" panose="02020603050405020304" pitchFamily="18" charset="0"/>
                <a:cs typeface="Times New Roman" panose="02020603050405020304" pitchFamily="18" charset="0"/>
              </a:rPr>
              <a:t>TBD ( </a:t>
            </a:r>
            <a:r>
              <a:rPr lang="en-US" altLang="en-US" dirty="0">
                <a:solidFill>
                  <a:srgbClr val="000000"/>
                </a:solidFill>
                <a:latin typeface="Times New Roman" panose="02020603050405020304" pitchFamily="18" charset="0"/>
                <a:cs typeface="Times New Roman" panose="02020603050405020304" pitchFamily="18" charset="0"/>
              </a:rPr>
              <a:t>Đông Nam </a:t>
            </a:r>
            <a:r>
              <a:rPr lang="en-US" altLang="en-US" dirty="0" smtClean="0">
                <a:solidFill>
                  <a:srgbClr val="000000"/>
                </a:solidFill>
                <a:latin typeface="Times New Roman" panose="02020603050405020304" pitchFamily="18" charset="0"/>
                <a:cs typeface="Times New Roman" panose="02020603050405020304" pitchFamily="18" charset="0"/>
              </a:rPr>
              <a:t>Á) </a:t>
            </a:r>
            <a:r>
              <a:rPr lang="en-US" altLang="en-US" dirty="0">
                <a:solidFill>
                  <a:srgbClr val="000000"/>
                </a:solidFill>
                <a:latin typeface="Times New Roman" panose="02020603050405020304" pitchFamily="18" charset="0"/>
                <a:cs typeface="Times New Roman" panose="02020603050405020304" pitchFamily="18" charset="0"/>
              </a:rPr>
              <a:t>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2400" y="1219200"/>
            <a:ext cx="8991600" cy="55626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630244" y="136531"/>
            <a:ext cx="7515225" cy="46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1.2. Tình hình trong nước</a:t>
            </a:r>
          </a:p>
        </p:txBody>
      </p:sp>
      <p:sp>
        <p:nvSpPr>
          <p:cNvPr id="13315" name="Rectangle 3"/>
          <p:cNvSpPr>
            <a:spLocks noChangeArrowheads="1"/>
          </p:cNvSpPr>
          <p:nvPr/>
        </p:nvSpPr>
        <p:spPr bwMode="auto">
          <a:xfrm>
            <a:off x="328619" y="9906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99299" y="1905000"/>
            <a:ext cx="7845425" cy="4413052"/>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28600"/>
            <a:ext cx="8586788"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a:t>
            </a:r>
            <a:r>
              <a:rPr lang="tn-ZA"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tn-ZA"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5080006" y="3944944"/>
            <a:ext cx="3719513" cy="2684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50" name="Picture 2" descr="Hải Hậu - Điểm sáng trong xây dựng nông thôn mới kiểu mẫu"/>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6206" y="1219201"/>
            <a:ext cx="4724394" cy="25908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Bộ tranh cổ động Xây dựng Nông thôn mới | Album tranh cổ độn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52400" y="3774809"/>
            <a:ext cx="4786813" cy="285459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AutoShape 8" descr="Người Việt lo ngại khoảng cách giàu nghèo tăng lê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 name="AutoShape 10" descr="Người Việt lo ngại khoảng cách giàu nghèo tăng lê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2" descr="Người Việt lo ngại khoảng cách giàu nghèo tăng lê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9" name="AutoShape 14" descr="Người Việt lo ngại khoảng cách giàu nghèo tăng lên"/>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66" name="Picture 18" descr="Người Việt lo ngại khoảng cách giàu nghèo tăng lên"/>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124701" y="1143000"/>
            <a:ext cx="3429000" cy="2631809"/>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28600"/>
            <a:ext cx="8686800" cy="5257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p>
          <a:p>
            <a:pPr algn="just" eaLnBrk="1" hangingPunct="1">
              <a:buClr>
                <a:srgbClr val="E48312"/>
              </a:buClr>
              <a:defRPr/>
            </a:pPr>
            <a:r>
              <a:rPr lang="vi-VN" dirty="0">
                <a:solidFill>
                  <a:srgbClr val="000000"/>
                </a:solidFill>
              </a:rPr>
              <a:t>1. Nguy cơ tụt hậu xa hơn về kinh tế so với các nước trong khu vực và trên thế giới.</a:t>
            </a: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a:p>
            <a:pPr algn="just" eaLnBrk="1" hangingPunct="1">
              <a:buClr>
                <a:srgbClr val="E48312"/>
              </a:buClr>
              <a:defRPr/>
            </a:pPr>
            <a:r>
              <a:rPr lang="vi-VN" dirty="0">
                <a:solidFill>
                  <a:srgbClr val="000000"/>
                </a:solidFill>
              </a:rPr>
              <a:t>3. Nguy cơ tệ nạn tham nhũng, lãng phí, quan liêu và các tiêu cực xã hội, làm suy yếu Đảng.</a:t>
            </a: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p>
          <a:p>
            <a:pPr marL="0" indent="363538" algn="just" eaLnBrk="1" hangingPunct="1">
              <a:spcAft>
                <a:spcPts val="600"/>
              </a:spcAft>
              <a:buClrTx/>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28600"/>
            <a:ext cx="85867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673100" y="1295400"/>
            <a:ext cx="7429500" cy="495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762000"/>
            <a:ext cx="8839200" cy="7620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33653" y="2743200"/>
            <a:ext cx="3652548" cy="3453245"/>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191001" y="2209801"/>
            <a:ext cx="4667250" cy="3986644"/>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med">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228600" y="111131"/>
            <a:ext cx="8534400"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endParaRPr lang="en-US" altLang="vi-VN" sz="2400">
              <a:solidFill>
                <a:srgbClr val="FF0000"/>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242888" y="1771650"/>
            <a:ext cx="8520112" cy="1201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Củng cố</a:t>
            </a:r>
            <a:r>
              <a:rPr lang="en-US" altLang="vi-VN" sz="2400">
                <a:solidFill>
                  <a:srgbClr val="000099"/>
                </a:solidFill>
                <a:latin typeface="Times New Roman" panose="02020603050405020304" pitchFamily="18" charset="0"/>
                <a:cs typeface="Times New Roman" panose="02020603050405020304" pitchFamily="18" charset="0"/>
              </a:rPr>
              <a:t> quốc phòng, </a:t>
            </a:r>
            <a:r>
              <a:rPr lang="en-US" altLang="vi-VN" sz="2400" b="1">
                <a:solidFill>
                  <a:srgbClr val="FF0000"/>
                </a:solidFill>
                <a:latin typeface="Times New Roman" panose="02020603050405020304" pitchFamily="18" charset="0"/>
                <a:cs typeface="Times New Roman" panose="02020603050405020304" pitchFamily="18" charset="0"/>
              </a:rPr>
              <a:t>giữ vững </a:t>
            </a:r>
            <a:r>
              <a:rPr lang="en-US" altLang="vi-VN" sz="2400">
                <a:solidFill>
                  <a:srgbClr val="000099"/>
                </a:solidFill>
                <a:latin typeface="Times New Roman" panose="02020603050405020304" pitchFamily="18" charset="0"/>
                <a:cs typeface="Times New Roman" panose="02020603050405020304" pitchFamily="18" charset="0"/>
              </a:rPr>
              <a:t>an ninh quốc gia, </a:t>
            </a:r>
            <a:r>
              <a:rPr lang="en-US" altLang="vi-VN" sz="2400" b="1">
                <a:solidFill>
                  <a:srgbClr val="FF0000"/>
                </a:solidFill>
                <a:latin typeface="Times New Roman" panose="02020603050405020304" pitchFamily="18" charset="0"/>
                <a:cs typeface="Times New Roman" panose="02020603050405020304" pitchFamily="18" charset="0"/>
              </a:rPr>
              <a:t>ổn định </a:t>
            </a:r>
            <a:r>
              <a:rPr lang="en-US" altLang="vi-VN" sz="2400">
                <a:solidFill>
                  <a:srgbClr val="000099"/>
                </a:solidFill>
                <a:latin typeface="Times New Roman" panose="02020603050405020304" pitchFamily="18" charset="0"/>
                <a:cs typeface="Times New Roman" panose="02020603050405020304" pitchFamily="18" charset="0"/>
              </a:rPr>
              <a:t>chính trị, trật tự, an toàn xã hội là nhiệm vụ trọng yếu thường xuyên của Đảng, Nhà nước và của toàn dân. </a:t>
            </a:r>
          </a:p>
        </p:txBody>
      </p:sp>
      <p:cxnSp>
        <p:nvCxnSpPr>
          <p:cNvPr id="3" name="Straight Connector 2"/>
          <p:cNvCxnSpPr/>
          <p:nvPr/>
        </p:nvCxnSpPr>
        <p:spPr>
          <a:xfrm>
            <a:off x="0" y="1497013"/>
            <a:ext cx="89916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228600" y="1035056"/>
            <a:ext cx="85344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2.1. Quan điểm</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242888" y="3248025"/>
            <a:ext cx="8520112"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Phát huy </a:t>
            </a:r>
            <a:r>
              <a:rPr lang="en-US" altLang="vi-VN" sz="2400">
                <a:solidFill>
                  <a:srgbClr val="000099"/>
                </a:solidFill>
                <a:latin typeface="Times New Roman" panose="02020603050405020304" pitchFamily="18" charset="0"/>
                <a:cs typeface="Times New Roman" panose="02020603050405020304" pitchFamily="18" charset="0"/>
              </a:rPr>
              <a:t>sức mạnh tổng hợp của toàn dân tộc, </a:t>
            </a:r>
            <a:r>
              <a:rPr lang="en-US" altLang="vi-VN" sz="2400" b="1">
                <a:solidFill>
                  <a:srgbClr val="FF0000"/>
                </a:solidFill>
                <a:latin typeface="Times New Roman" panose="02020603050405020304" pitchFamily="18" charset="0"/>
                <a:cs typeface="Times New Roman" panose="02020603050405020304" pitchFamily="18" charset="0"/>
              </a:rPr>
              <a:t>tranh thủ </a:t>
            </a:r>
            <a:r>
              <a:rPr lang="en-US" altLang="vi-VN" sz="2400">
                <a:solidFill>
                  <a:srgbClr val="000099"/>
                </a:solidFill>
                <a:latin typeface="Times New Roman" panose="02020603050405020304" pitchFamily="18" charset="0"/>
                <a:cs typeface="Times New Roman" panose="02020603050405020304" pitchFamily="18" charset="0"/>
              </a:rPr>
              <a:t>sự ủng hộ của cộng đồng quốc tế để bảo vệ Tổ quốc.</a:t>
            </a:r>
          </a:p>
        </p:txBody>
      </p:sp>
      <p:sp>
        <p:nvSpPr>
          <p:cNvPr id="13" name="Rectangle 12"/>
          <p:cNvSpPr>
            <a:spLocks noChangeArrowheads="1"/>
          </p:cNvSpPr>
          <p:nvPr/>
        </p:nvSpPr>
        <p:spPr bwMode="auto">
          <a:xfrm>
            <a:off x="276231" y="4373563"/>
            <a:ext cx="8520113"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Kiên quyết, kiên trì </a:t>
            </a:r>
            <a:r>
              <a:rPr lang="en-US" altLang="vi-VN" sz="2400">
                <a:solidFill>
                  <a:srgbClr val="000099"/>
                </a:solidFill>
                <a:latin typeface="Times New Roman" panose="02020603050405020304" pitchFamily="18" charset="0"/>
                <a:cs typeface="Times New Roman" panose="02020603050405020304" pitchFamily="18" charset="0"/>
              </a:rPr>
              <a:t>đấu tranh bảo vệ vững chắc Tổ quốc Việt Nam XHCN.</a:t>
            </a:r>
          </a:p>
        </p:txBody>
      </p:sp>
      <p:sp>
        <p:nvSpPr>
          <p:cNvPr id="14" name="Rectangle 13"/>
          <p:cNvSpPr>
            <a:spLocks noChangeArrowheads="1"/>
          </p:cNvSpPr>
          <p:nvPr/>
        </p:nvSpPr>
        <p:spPr bwMode="auto">
          <a:xfrm>
            <a:off x="307981" y="5432425"/>
            <a:ext cx="8520113" cy="831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a:solidFill>
                  <a:srgbClr val="000099"/>
                </a:solidFill>
                <a:latin typeface="Times New Roman" panose="02020603050405020304" pitchFamily="18" charset="0"/>
                <a:cs typeface="Times New Roman" panose="02020603050405020304" pitchFamily="18" charset="0"/>
              </a:rPr>
              <a:t>Tăng cường sự </a:t>
            </a:r>
            <a:r>
              <a:rPr lang="en-US" altLang="vi-VN" sz="2400" b="1">
                <a:solidFill>
                  <a:srgbClr val="FF0000"/>
                </a:solidFill>
                <a:latin typeface="Times New Roman" panose="02020603050405020304" pitchFamily="18" charset="0"/>
                <a:cs typeface="Times New Roman" panose="02020603050405020304" pitchFamily="18" charset="0"/>
              </a:rPr>
              <a:t>lãnh đạo tuyệt đối</a:t>
            </a:r>
            <a:r>
              <a:rPr lang="en-US" altLang="vi-VN" sz="2400">
                <a:solidFill>
                  <a:srgbClr val="000099"/>
                </a:solidFill>
                <a:latin typeface="Times New Roman" panose="02020603050405020304" pitchFamily="18" charset="0"/>
                <a:cs typeface="Times New Roman" panose="02020603050405020304" pitchFamily="18" charset="0"/>
              </a:rPr>
              <a:t>, trực tiếp về mọi mặt của Đảng, sự quản lý của Nhà nước đối với quân đội và công 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6688" y="914406"/>
            <a:ext cx="8520112"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tiềm lực quốc phòng và an ninh, xây dựng thế trận quốc phòng toàn dân</a:t>
            </a:r>
            <a:endParaRPr lang="en-US" altLang="vi-VN" sz="240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52400" y="103188"/>
            <a:ext cx="853440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328738" y="1824038"/>
            <a:ext cx="6672262" cy="444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328738" y="1984375"/>
            <a:ext cx="5910262" cy="4432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6" y="76200"/>
            <a:ext cx="8520113"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38200" y="1219200"/>
            <a:ext cx="7162800" cy="46482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Rectangle 3"/>
          <p:cNvSpPr/>
          <p:nvPr/>
        </p:nvSpPr>
        <p:spPr>
          <a:xfrm>
            <a:off x="304800" y="1295400"/>
            <a:ext cx="8763000" cy="4832092"/>
          </a:xfrm>
          <a:prstGeom prst="rect">
            <a:avLst/>
          </a:prstGeom>
        </p:spPr>
        <p:txBody>
          <a:bodyPr wrap="square">
            <a:spAutoFit/>
          </a:bodyPr>
          <a:lstStyle/>
          <a:p>
            <a:r>
              <a:rPr lang="vi-VN" sz="2200" b="1" dirty="0" smtClean="0"/>
              <a:t>Đảng Việt Tân</a:t>
            </a:r>
            <a:r>
              <a:rPr lang="vi-VN" sz="2200" dirty="0" smtClean="0"/>
              <a:t> hoặc </a:t>
            </a:r>
            <a:r>
              <a:rPr lang="vi-VN" sz="2200" b="1" dirty="0" smtClean="0"/>
              <a:t>Việt Nam Canh tân Cách mạng Đảng</a:t>
            </a:r>
            <a:r>
              <a:rPr lang="vi-VN" sz="2200" dirty="0" smtClean="0"/>
              <a:t> là một tổ chức chính trị được thành lập bởi một nhóm </a:t>
            </a:r>
            <a:r>
              <a:rPr lang="vi-VN" sz="2200" dirty="0" smtClean="0">
                <a:hlinkClick r:id="rId3" tooltip="Người Mỹ gốc Việt"/>
              </a:rPr>
              <a:t>người Mỹ gốc Việt</a:t>
            </a:r>
            <a:r>
              <a:rPr lang="vi-VN" sz="2200" dirty="0" smtClean="0"/>
              <a:t> tại </a:t>
            </a:r>
            <a:r>
              <a:rPr lang="vi-VN" sz="2200" dirty="0" smtClean="0">
                <a:hlinkClick r:id="rId4" tooltip="San Jose, California"/>
              </a:rPr>
              <a:t>San Jose, California</a:t>
            </a:r>
            <a:r>
              <a:rPr lang="vi-VN" sz="2200" dirty="0" smtClean="0"/>
              <a:t> năm 1982 với mục đích đấu tranh lật đổ chế độ Cộng sản tại Việt Nam và canh tân đất nước. Tiền thân của Đảng Việt Tân là </a:t>
            </a:r>
            <a:r>
              <a:rPr lang="vi-VN" sz="2200" dirty="0" smtClean="0">
                <a:hlinkClick r:id="rId5" tooltip="Mặt trận Quốc gia Thống nhất Giải phóng Việt Nam"/>
              </a:rPr>
              <a:t>Mặt Trận Quốc gia thống nhất giải phóng Việt Nam</a:t>
            </a:r>
            <a:r>
              <a:rPr lang="vi-VN" sz="2200" dirty="0" smtClean="0"/>
              <a:t> do </a:t>
            </a:r>
            <a:r>
              <a:rPr lang="vi-VN" sz="2200" dirty="0" smtClean="0">
                <a:hlinkClick r:id="rId6" tooltip="Hoàng Cơ Minh"/>
              </a:rPr>
              <a:t>Hoàng Cơ Minh</a:t>
            </a:r>
            <a:r>
              <a:rPr lang="vi-VN" sz="2200" dirty="0" smtClean="0"/>
              <a:t>, chuẩn tướng hải quân </a:t>
            </a:r>
            <a:r>
              <a:rPr lang="vi-VN" sz="2200" dirty="0" smtClean="0">
                <a:hlinkClick r:id="rId7" tooltip="Quân lực Việt Nam Cộng Hòa"/>
              </a:rPr>
              <a:t>Quân lực Việt Nam Cộng Hòa</a:t>
            </a:r>
            <a:r>
              <a:rPr lang="vi-VN" sz="2200" dirty="0" smtClean="0"/>
              <a:t> thành lập vào năm 1980 (hay còn gọi là Mặt Trận Hoàng Cơ Minh). Năm 2004, Mặt trận tuyên bố giải tán, tái tổ chức thành Việt Tân và tuyên bố sẽ thực hiện "</a:t>
            </a:r>
            <a:r>
              <a:rPr lang="vi-VN" sz="2200" i="1" dirty="0" smtClean="0"/>
              <a:t>những hoạt động đấu tranh thích hợp với tình thế mới</a:t>
            </a:r>
            <a:r>
              <a:rPr lang="vi-VN" sz="2200" dirty="0" smtClean="0"/>
              <a:t>".</a:t>
            </a:r>
            <a:r>
              <a:rPr lang="vi-VN" sz="2200" baseline="30000" dirty="0" smtClean="0">
                <a:hlinkClick r:id="rId8"/>
              </a:rPr>
              <a:t>[2]</a:t>
            </a:r>
            <a:r>
              <a:rPr lang="vi-VN" sz="2200" dirty="0" smtClean="0"/>
              <a:t> Tổ chức Việt Tân tuyên bố có những thành viên hoạt động công khai trong nước Việt Nam.</a:t>
            </a:r>
            <a:r>
              <a:rPr lang="vi-VN" sz="2200" baseline="30000" dirty="0" smtClean="0">
                <a:hlinkClick r:id="rId8"/>
              </a:rPr>
              <a:t>[3]</a:t>
            </a:r>
            <a:r>
              <a:rPr lang="vi-VN" sz="2200" dirty="0" smtClean="0"/>
              <a:t> Tuy có tên là </a:t>
            </a:r>
            <a:r>
              <a:rPr lang="vi-VN" sz="2200" i="1" dirty="0" smtClean="0"/>
              <a:t>"Đảng"</a:t>
            </a:r>
            <a:r>
              <a:rPr lang="vi-VN" sz="2200" dirty="0" smtClean="0"/>
              <a:t> Việt Tân nhưng thực ra tổ chức này hoạt động tại Mỹ như một hội đoàn theo quy chế "unincorporated association” (</a:t>
            </a:r>
            <a:r>
              <a:rPr lang="vi-VN" sz="2200" dirty="0" smtClean="0">
                <a:hlinkClick r:id="rId9" tooltip="Hội đoàn không đăng ký pháp nhân (trang chưa được viết)"/>
              </a:rPr>
              <a:t>hội đoàn không đăng ký pháp nhân</a:t>
            </a:r>
            <a:r>
              <a:rPr lang="vi-VN" sz="2200" dirty="0" smtClean="0"/>
              <a:t>).</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xit" presetSubtype="16" fill="hold" nodeType="clickEffect">
                                  <p:stCondLst>
                                    <p:cond delay="0"/>
                                  </p:stCondLst>
                                  <p:childTnLst>
                                    <p:animEffect transition="out" filter="box(in)">
                                      <p:cBhvr>
                                        <p:cTn id="13" dur="500"/>
                                        <p:tgtEl>
                                          <p:spTgt spid="1026"/>
                                        </p:tgtEl>
                                      </p:cBhvr>
                                    </p:animEffect>
                                    <p:set>
                                      <p:cBhvr>
                                        <p:cTn id="14" dur="1" fill="hold">
                                          <p:stCondLst>
                                            <p:cond delay="499"/>
                                          </p:stCondLst>
                                        </p:cTn>
                                        <p:tgtEl>
                                          <p:spTgt spid="102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from="(-#ppt_w/2)" to="(#ppt_x)" calcmode="lin" valueType="num">
                                      <p:cBhvr>
                                        <p:cTn id="19" dur="600" fill="hold">
                                          <p:stCondLst>
                                            <p:cond delay="0"/>
                                          </p:stCondLst>
                                        </p:cTn>
                                        <p:tgtEl>
                                          <p:spTgt spid="4"/>
                                        </p:tgtEl>
                                        <p:attrNameLst>
                                          <p:attrName>ppt_x</p:attrName>
                                        </p:attrNameLst>
                                      </p:cBhvr>
                                    </p:anim>
                                    <p:anim from="0" to="-1.0" calcmode="lin" valueType="num">
                                      <p:cBhvr>
                                        <p:cTn id="20" dur="200" decel="50000" autoRev="1" fill="hold">
                                          <p:stCondLst>
                                            <p:cond delay="600"/>
                                          </p:stCondLst>
                                        </p:cTn>
                                        <p:tgtEl>
                                          <p:spTgt spid="4"/>
                                        </p:tgtEl>
                                        <p:attrNameLst>
                                          <p:attrName>xshear</p:attrName>
                                        </p:attrNameLst>
                                      </p:cBhvr>
                                    </p:anim>
                                    <p:animScale>
                                      <p:cBhvr>
                                        <p:cTn id="21" dur="200" decel="100000" autoRev="1" fill="hold">
                                          <p:stCondLst>
                                            <p:cond delay="600"/>
                                          </p:stCondLst>
                                        </p:cTn>
                                        <p:tgtEl>
                                          <p:spTgt spid="4"/>
                                        </p:tgtEl>
                                      </p:cBhvr>
                                      <p:from x="100000" y="100000"/>
                                      <p:to x="80000" y="100000"/>
                                    </p:animScale>
                                    <p:anim by="(#ppt_h/3+#ppt_w*0.1)" calcmode="lin" valueType="num">
                                      <p:cBhvr additive="sum">
                                        <p:cTn id="22" dur="200" decel="100000" autoRev="1" fill="hold">
                                          <p:stCondLst>
                                            <p:cond delay="6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4" y="228604"/>
            <a:ext cx="8520113"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nvGrpSpPr>
          <p:cNvPr id="2" name="Group 5"/>
          <p:cNvGrpSpPr>
            <a:grpSpLocks/>
          </p:cNvGrpSpPr>
          <p:nvPr/>
        </p:nvGrpSpPr>
        <p:grpSpPr bwMode="auto">
          <a:xfrm>
            <a:off x="609600" y="1219205"/>
            <a:ext cx="7772400" cy="4800595"/>
            <a:chOff x="1371600" y="1219200"/>
            <a:chExt cx="6477000" cy="5319415"/>
          </a:xfrm>
        </p:grpSpPr>
        <p:pic>
          <p:nvPicPr>
            <p:cNvPr id="57348" name="Picture 4"/>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371600" y="1219200"/>
              <a:ext cx="6477000" cy="4857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dirty="0" err="1">
                  <a:solidFill>
                    <a:srgbClr val="003300"/>
                  </a:solidFill>
                  <a:latin typeface="Times New Roman" panose="02020603050405020304" pitchFamily="18" charset="0"/>
                  <a:cs typeface="Times New Roman" panose="02020603050405020304" pitchFamily="18" charset="0"/>
                </a:rPr>
                <a:t>Lê</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Công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Định</a:t>
              </a:r>
              <a:r>
                <a:rPr lang="en-US" altLang="vi-VN" sz="2400" b="1" dirty="0">
                  <a:solidFill>
                    <a:srgbClr val="003300"/>
                  </a:solidFill>
                  <a:latin typeface="Times New Roman" panose="02020603050405020304" pitchFamily="18" charset="0"/>
                  <a:cs typeface="Times New Roman" panose="02020603050405020304" pitchFamily="18" charset="0"/>
                </a:rPr>
                <a:t> </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sp>
        <p:nvSpPr>
          <p:cNvPr id="7" name="Rectangle 6"/>
          <p:cNvSpPr/>
          <p:nvPr/>
        </p:nvSpPr>
        <p:spPr>
          <a:xfrm>
            <a:off x="304800" y="1066800"/>
            <a:ext cx="8534400" cy="4524315"/>
          </a:xfrm>
          <a:prstGeom prst="rect">
            <a:avLst/>
          </a:prstGeom>
        </p:spPr>
        <p:txBody>
          <a:bodyPr wrap="square">
            <a:spAutoFit/>
          </a:bodyPr>
          <a:lstStyle/>
          <a:p>
            <a:pPr algn="just"/>
            <a:r>
              <a:rPr lang="vi-VN" sz="2400" dirty="0" smtClean="0">
                <a:latin typeface="+mj-lt"/>
              </a:rPr>
              <a:t>là một </a:t>
            </a:r>
            <a:r>
              <a:rPr lang="vi-VN" sz="2400" dirty="0" smtClean="0">
                <a:latin typeface="+mj-lt"/>
                <a:hlinkClick r:id="rId3" tooltip="Luật sư"/>
              </a:rPr>
              <a:t>luật sư</a:t>
            </a:r>
            <a:r>
              <a:rPr lang="vi-VN" sz="2400" dirty="0" smtClean="0">
                <a:latin typeface="+mj-lt"/>
              </a:rPr>
              <a:t>, từng là thành viên của Đoàn luật sư </a:t>
            </a:r>
            <a:r>
              <a:rPr lang="vi-VN" sz="2400" dirty="0" smtClean="0">
                <a:latin typeface="+mj-lt"/>
                <a:hlinkClick r:id="rId4" tooltip="Thành phố Hồ Chí Minh"/>
              </a:rPr>
              <a:t>Thành phố Hồ Chí Minh</a:t>
            </a:r>
            <a:r>
              <a:rPr lang="vi-VN" sz="2400" dirty="0" smtClean="0">
                <a:latin typeface="+mj-lt"/>
              </a:rPr>
              <a:t>, thành viên Hiệp hội Luật sư </a:t>
            </a:r>
            <a:r>
              <a:rPr lang="vi-VN" sz="2400" dirty="0" smtClean="0">
                <a:latin typeface="+mj-lt"/>
                <a:hlinkClick r:id="rId5" tooltip="Hoa Kỳ"/>
              </a:rPr>
              <a:t>Hoa Kỳ</a:t>
            </a:r>
            <a:r>
              <a:rPr lang="vi-VN" sz="2400" dirty="0" smtClean="0">
                <a:latin typeface="+mj-lt"/>
              </a:rPr>
              <a:t>, thành viên hội đồng đại diện cho </a:t>
            </a:r>
            <a:r>
              <a:rPr lang="vi-VN" sz="2400" dirty="0" smtClean="0">
                <a:latin typeface="+mj-lt"/>
                <a:hlinkClick r:id="rId6" tooltip="Việt Nam"/>
              </a:rPr>
              <a:t>Việt Nam</a:t>
            </a:r>
            <a:r>
              <a:rPr lang="vi-VN" sz="2400" dirty="0" smtClean="0">
                <a:latin typeface="+mj-lt"/>
              </a:rPr>
              <a:t> – Hiệp hội Luật sư </a:t>
            </a:r>
            <a:r>
              <a:rPr lang="vi-VN" sz="2400" dirty="0" smtClean="0">
                <a:latin typeface="+mj-lt"/>
                <a:hlinkClick r:id="rId7" tooltip="Châu Á"/>
              </a:rPr>
              <a:t>châu Á</a:t>
            </a:r>
            <a:r>
              <a:rPr lang="vi-VN" sz="2400" dirty="0" smtClean="0">
                <a:latin typeface="+mj-lt"/>
              </a:rPr>
              <a:t> – </a:t>
            </a:r>
            <a:r>
              <a:rPr lang="vi-VN" sz="2400" dirty="0" smtClean="0">
                <a:latin typeface="+mj-lt"/>
                <a:hlinkClick r:id="rId8" tooltip="Thái Bình Dương"/>
              </a:rPr>
              <a:t>Thái Bình Dương</a:t>
            </a:r>
            <a:r>
              <a:rPr lang="vi-VN" sz="2400" dirty="0" smtClean="0">
                <a:latin typeface="+mj-lt"/>
              </a:rPr>
              <a:t>, thành viên Quỹ Nghiên cứu Biển Đông. </a:t>
            </a:r>
          </a:p>
          <a:p>
            <a:pPr algn="just"/>
            <a:r>
              <a:rPr lang="vi-VN" sz="2400" dirty="0" smtClean="0">
                <a:latin typeface="+mj-lt"/>
              </a:rPr>
              <a:t>Trong các bài viết bình luận luật sư Lê Công Định thể hiện quan điểm ủng hộ tư tưởng </a:t>
            </a:r>
            <a:r>
              <a:rPr lang="vi-VN" sz="2400" dirty="0" smtClean="0">
                <a:latin typeface="+mj-lt"/>
                <a:hlinkClick r:id="rId9" tooltip="Dân chủ đại nghị"/>
              </a:rPr>
              <a:t>dân chủ đại nghị</a:t>
            </a:r>
            <a:r>
              <a:rPr lang="vi-VN" sz="2400" dirty="0" smtClean="0">
                <a:latin typeface="+mj-lt"/>
              </a:rPr>
              <a:t>, đa đảng, </a:t>
            </a:r>
            <a:r>
              <a:rPr lang="vi-VN" sz="2400" dirty="0" smtClean="0">
                <a:latin typeface="+mj-lt"/>
                <a:hlinkClick r:id="rId10" tooltip="Đa nguyên"/>
              </a:rPr>
              <a:t>đa nguyên</a:t>
            </a:r>
            <a:r>
              <a:rPr lang="vi-VN" sz="2400" dirty="0" smtClean="0">
                <a:latin typeface="+mj-lt"/>
              </a:rPr>
              <a:t>, canh tân hệ thống luật pháp, chính trị của Việt Nam. Những quan điểm này được chính phủ Việt Nam đánh giá là đi ngược lại với quan điểm chính thống của Nhà nước Việt Nam hiện nay</a:t>
            </a:r>
          </a:p>
          <a:p>
            <a:pPr algn="just"/>
            <a:r>
              <a:rPr lang="vi-VN" sz="2400" dirty="0" smtClean="0">
                <a:latin typeface="+mj-lt"/>
              </a:rPr>
              <a:t>Ngày </a:t>
            </a:r>
            <a:r>
              <a:rPr lang="vi-VN" sz="2400" dirty="0" smtClean="0">
                <a:latin typeface="+mj-lt"/>
                <a:hlinkClick r:id="rId11" tooltip="13 tháng 6"/>
              </a:rPr>
              <a:t>13 tháng 6</a:t>
            </a:r>
            <a:r>
              <a:rPr lang="vi-VN" sz="2400" dirty="0" smtClean="0">
                <a:latin typeface="+mj-lt"/>
              </a:rPr>
              <a:t> năm </a:t>
            </a:r>
            <a:r>
              <a:rPr lang="vi-VN" sz="2400" dirty="0" smtClean="0">
                <a:latin typeface="+mj-lt"/>
                <a:hlinkClick r:id="rId12" tooltip="2009"/>
              </a:rPr>
              <a:t>2009</a:t>
            </a:r>
            <a:r>
              <a:rPr lang="vi-VN" sz="2400" dirty="0" smtClean="0">
                <a:latin typeface="+mj-lt"/>
              </a:rPr>
              <a:t>, ông đã bị </a:t>
            </a:r>
            <a:r>
              <a:rPr lang="vi-VN" sz="2400" dirty="0" smtClean="0">
                <a:latin typeface="+mj-lt"/>
                <a:hlinkClick r:id="rId13" tooltip="Bộ Công an (Việt Nam)"/>
              </a:rPr>
              <a:t>cơ quan công an Việt Nam</a:t>
            </a:r>
            <a:r>
              <a:rPr lang="vi-VN" sz="2400" dirty="0" smtClean="0">
                <a:latin typeface="+mj-lt"/>
              </a:rPr>
              <a:t> bắt giữ theo các điều 79 và 88 của Bộ Luật hình sự hiện hành của nước CHXHCN Việt Nam</a:t>
            </a:r>
            <a:endParaRPr lang="vi-VN" sz="24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2"/>
                                        </p:tgtEl>
                                        <p:attrNameLst>
                                          <p:attrName>ppt_x</p:attrName>
                                        </p:attrNameLst>
                                      </p:cBhvr>
                                      <p:tavLst>
                                        <p:tav tm="0">
                                          <p:val>
                                            <p:strVal val="ppt_x"/>
                                          </p:val>
                                        </p:tav>
                                        <p:tav tm="100000">
                                          <p:val>
                                            <p:strVal val="ppt_x"/>
                                          </p:val>
                                        </p:tav>
                                      </p:tavLst>
                                    </p:anim>
                                    <p:anim calcmode="lin" valueType="num">
                                      <p:cBhvr additive="base">
                                        <p:cTn id="19" dur="500"/>
                                        <p:tgtEl>
                                          <p:spTgt spid="2"/>
                                        </p:tgtEl>
                                        <p:attrNameLst>
                                          <p:attrName>ppt_y</p:attrName>
                                        </p:attrNameLst>
                                      </p:cBhvr>
                                      <p:tavLst>
                                        <p:tav tm="0">
                                          <p:val>
                                            <p:strVal val="ppt_y"/>
                                          </p:val>
                                        </p:tav>
                                        <p:tav tm="100000">
                                          <p:val>
                                            <p:strVal val="1+ppt_h/2"/>
                                          </p:val>
                                        </p:tav>
                                      </p:tavLst>
                                    </p:anim>
                                    <p:set>
                                      <p:cBhvr>
                                        <p:cTn id="20" dur="1" fill="hold">
                                          <p:stCondLst>
                                            <p:cond delay="499"/>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6" y="228606"/>
            <a:ext cx="8520113"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990600" y="1447806"/>
            <a:ext cx="7391400" cy="462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6" y="228606"/>
            <a:ext cx="8520113"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5105400" y="1295400"/>
            <a:ext cx="3810000" cy="228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381000" y="1273175"/>
            <a:ext cx="4476750" cy="2979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762000" y="4456119"/>
            <a:ext cx="3276600" cy="2181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5032375" y="3832225"/>
            <a:ext cx="3810000" cy="2857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228606"/>
            <a:ext cx="8820150"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423863" y="1095375"/>
            <a:ext cx="4794250" cy="2401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468813" y="3733806"/>
            <a:ext cx="4267200" cy="284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381000" y="3813181"/>
            <a:ext cx="3505200" cy="2530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5440369" y="1058869"/>
            <a:ext cx="3475037" cy="2376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06"/>
            <a:ext cx="88201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6" y="750894"/>
            <a:ext cx="5426075" cy="3348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445" name="Rectangle 4"/>
          <p:cNvSpPr>
            <a:spLocks noChangeArrowheads="1"/>
          </p:cNvSpPr>
          <p:nvPr/>
        </p:nvSpPr>
        <p:spPr bwMode="auto">
          <a:xfrm>
            <a:off x="6186488" y="1752600"/>
            <a:ext cx="2728912"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381000" y="4876802"/>
            <a:ext cx="8534400" cy="1200329"/>
          </a:xfrm>
          <a:prstGeom prst="rect">
            <a:avLst/>
          </a:prstGeom>
        </p:spPr>
        <p:txBody>
          <a:bodyPr wrap="square">
            <a:spAutoFit/>
          </a:bodyPr>
          <a:lstStyle/>
          <a:p>
            <a:r>
              <a:rPr lang="vi-VN" dirty="0" smtClean="0"/>
              <a:t>Theo Bộ Quốc phòng, hiện nay, lực lượng tàu chiến của Hải quân Việt Nam có 3 </a:t>
            </a:r>
            <a:r>
              <a:rPr lang="vi-VN" dirty="0" smtClean="0">
                <a:hlinkClick r:id="rId3"/>
              </a:rPr>
              <a:t>tàu hộ vệ tên lửa </a:t>
            </a:r>
            <a:r>
              <a:rPr lang="vi-VN" dirty="0" smtClean="0"/>
              <a:t>Gepard 3.9 mang tên các vị vua: Đinh Tiên Hoàng, Lý Thái Tổ, Quang Trung; 1 tàu hộ vệ tên lửa Gepard 3.9 mang tên danh tướng Trần Hưng Đạo.</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609600" y="457200"/>
            <a:ext cx="7486650" cy="4991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2467" name="Rectangle 4"/>
          <p:cNvSpPr>
            <a:spLocks noChangeArrowheads="1"/>
          </p:cNvSpPr>
          <p:nvPr/>
        </p:nvSpPr>
        <p:spPr bwMode="auto">
          <a:xfrm>
            <a:off x="2362204" y="5943600"/>
            <a:ext cx="2151063"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600200" y="152400"/>
            <a:ext cx="4876800" cy="31702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3491" name="Rectangle 2"/>
          <p:cNvSpPr>
            <a:spLocks noChangeArrowheads="1"/>
          </p:cNvSpPr>
          <p:nvPr/>
        </p:nvSpPr>
        <p:spPr bwMode="auto">
          <a:xfrm>
            <a:off x="6248400" y="3886204"/>
            <a:ext cx="2590800" cy="64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p>
        </p:txBody>
      </p:sp>
      <p:pic>
        <p:nvPicPr>
          <p:cNvPr id="63492" name="Picture 5"/>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828800" y="3505200"/>
            <a:ext cx="3860800" cy="2895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rcRect/>
          <a:stretch>
            <a:fillRect/>
          </a:stretch>
        </p:blipFill>
        <p:spPr>
          <a:xfrm>
            <a:off x="685800" y="457200"/>
            <a:ext cx="7543800" cy="3900488"/>
          </a:xfrm>
        </p:spPr>
      </p:pic>
      <p:sp>
        <p:nvSpPr>
          <p:cNvPr id="64515" name="Rectangle 4"/>
          <p:cNvSpPr>
            <a:spLocks noChangeArrowheads="1"/>
          </p:cNvSpPr>
          <p:nvPr/>
        </p:nvSpPr>
        <p:spPr bwMode="auto">
          <a:xfrm>
            <a:off x="3200400" y="5181600"/>
            <a:ext cx="1981200"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143000" y="152400"/>
            <a:ext cx="6781800" cy="4448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5539" name="Rectangle 4"/>
          <p:cNvSpPr>
            <a:spLocks noChangeArrowheads="1"/>
          </p:cNvSpPr>
          <p:nvPr/>
        </p:nvSpPr>
        <p:spPr bwMode="auto">
          <a:xfrm>
            <a:off x="3549650" y="4724400"/>
            <a:ext cx="2165350"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rPr>
              <a:t>Tàu tên lửa</a:t>
            </a:r>
          </a:p>
        </p:txBody>
      </p:sp>
      <p:sp>
        <p:nvSpPr>
          <p:cNvPr id="5" name="Rectangle 4"/>
          <p:cNvSpPr/>
          <p:nvPr/>
        </p:nvSpPr>
        <p:spPr>
          <a:xfrm>
            <a:off x="228600" y="5221069"/>
            <a:ext cx="8686800" cy="646331"/>
          </a:xfrm>
          <a:prstGeom prst="rect">
            <a:avLst/>
          </a:prstGeom>
        </p:spPr>
        <p:txBody>
          <a:bodyPr wrap="square">
            <a:spAutoFit/>
          </a:bodyPr>
          <a:lstStyle/>
          <a:p>
            <a:r>
              <a:rPr lang="vi-VN" dirty="0" smtClean="0"/>
              <a:t>Chiến hạm nặng 500 tấn này được vũ trang cực mạnh bằng 16 tên lửa hành trình chống hạm Uran-E (gấp đôi cơ số đạn chống tàu của 4 lớp khinh hạm trên).</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06"/>
            <a:ext cx="8820150"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Xây dựng Quân đội nhân dân, Công an nhân dân chính quy, bản lĩnh, tinh nhuệ, hiện đại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1219206"/>
            <a:ext cx="7620000" cy="521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06"/>
            <a:ext cx="91440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 y="990606"/>
            <a:ext cx="7010400" cy="4805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06"/>
            <a:ext cx="91440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1143006"/>
            <a:ext cx="8229600" cy="44497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a:xfrm>
            <a:off x="647700" y="-14514"/>
            <a:ext cx="8229600" cy="609600"/>
          </a:xfrm>
          <a:extLst>
            <a:ext uri="{909E8E84-426E-40DD-AFC4-6F175D3DCCD1}">
              <a14:hiddenFill xmlns="" xmlns:a14="http://schemas.microsoft.com/office/drawing/2010/main">
                <a:solidFill>
                  <a:srgbClr val="FF3300"/>
                </a:solidFill>
              </a14:hiddenFill>
            </a:ext>
          </a:extLst>
        </p:spPr>
        <p:txBody>
          <a:bodyPr/>
          <a:lstStyle/>
          <a:p>
            <a:pPr eaLnBrk="1" hangingPunct="1"/>
            <a:r>
              <a:rPr lang="en-US" altLang="vi-VN" sz="2800" dirty="0">
                <a:solidFill>
                  <a:srgbClr val="FF0000"/>
                </a:solidFill>
                <a:latin typeface="VNI-Times" pitchFamily="2" charset="0"/>
              </a:rPr>
              <a:t> </a:t>
            </a:r>
            <a:r>
              <a:rPr lang="en-US" altLang="vi-VN" sz="3400" dirty="0">
                <a:solidFill>
                  <a:srgbClr val="FF0000"/>
                </a:solidFill>
                <a:latin typeface="VNI-Times" pitchFamily="2" charset="0"/>
              </a:rPr>
              <a:t>Tìm hiểu một số </a:t>
            </a:r>
            <a:r>
              <a:rPr lang="en-US" altLang="vi-VN" sz="3400" dirty="0" err="1">
                <a:solidFill>
                  <a:srgbClr val="FF0000"/>
                </a:solidFill>
                <a:latin typeface="VNI-Times" pitchFamily="2" charset="0"/>
              </a:rPr>
              <a:t>caâu</a:t>
            </a:r>
            <a:r>
              <a:rPr lang="en-US" altLang="vi-VN" sz="3400" dirty="0">
                <a:solidFill>
                  <a:srgbClr val="FF0000"/>
                </a:solidFill>
                <a:latin typeface="VNI-Times" pitchFamily="2" charset="0"/>
              </a:rPr>
              <a:t> </a:t>
            </a:r>
            <a:r>
              <a:rPr lang="en-US" altLang="vi-VN" sz="3400" dirty="0" err="1">
                <a:solidFill>
                  <a:srgbClr val="FF0000"/>
                </a:solidFill>
                <a:latin typeface="VNI-Times" pitchFamily="2" charset="0"/>
              </a:rPr>
              <a:t>hoûi</a:t>
            </a:r>
            <a:r>
              <a:rPr lang="en-US" altLang="vi-VN" sz="3400" dirty="0">
                <a:solidFill>
                  <a:srgbClr val="FF0000"/>
                </a:solidFill>
                <a:latin typeface="VNI-Times" pitchFamily="2" charset="0"/>
              </a:rPr>
              <a:t> sau?</a:t>
            </a:r>
          </a:p>
        </p:txBody>
      </p:sp>
      <p:sp>
        <p:nvSpPr>
          <p:cNvPr id="422915" name="Rectangle 3"/>
          <p:cNvSpPr>
            <a:spLocks noGrp="1" noChangeArrowheads="1"/>
          </p:cNvSpPr>
          <p:nvPr>
            <p:ph idx="1"/>
          </p:nvPr>
        </p:nvSpPr>
        <p:spPr>
          <a:xfrm>
            <a:off x="0" y="838200"/>
            <a:ext cx="9144000" cy="5791200"/>
          </a:xfrm>
        </p:spPr>
        <p:txBody>
          <a:bodyPr>
            <a:normAutofit fontScale="85000" lnSpcReduction="20000"/>
          </a:bodyPr>
          <a:lstStyle/>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Ñaây</a:t>
            </a:r>
            <a:r>
              <a:rPr lang="en-US" altLang="vi-VN" dirty="0" smtClean="0">
                <a:latin typeface="VNI-Times" pitchFamily="2" charset="0"/>
              </a:rPr>
              <a:t> </a:t>
            </a:r>
            <a:r>
              <a:rPr lang="en-US" altLang="vi-VN" dirty="0" err="1" smtClean="0">
                <a:latin typeface="VNI-Times" pitchFamily="2" charset="0"/>
              </a:rPr>
              <a:t>laø</a:t>
            </a:r>
            <a:r>
              <a:rPr lang="en-US" altLang="vi-VN" dirty="0" smtClean="0">
                <a:latin typeface="VNI-Times" pitchFamily="2" charset="0"/>
              </a:rPr>
              <a:t> </a:t>
            </a:r>
            <a:r>
              <a:rPr lang="en-US" altLang="vi-VN" dirty="0" err="1" smtClean="0">
                <a:latin typeface="VNI-Times" pitchFamily="2" charset="0"/>
              </a:rPr>
              <a:t>saân</a:t>
            </a:r>
            <a:r>
              <a:rPr lang="en-US" altLang="vi-VN" dirty="0" smtClean="0">
                <a:latin typeface="VNI-Times" pitchFamily="2" charset="0"/>
              </a:rPr>
              <a:t> </a:t>
            </a:r>
            <a:r>
              <a:rPr lang="en-US" altLang="vi-VN" dirty="0" err="1" smtClean="0">
                <a:latin typeface="VNI-Times" pitchFamily="2" charset="0"/>
              </a:rPr>
              <a:t>chôi</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caàu</a:t>
            </a:r>
            <a:r>
              <a:rPr lang="en-US" altLang="vi-VN" dirty="0" smtClean="0">
                <a:latin typeface="VNI-Times" pitchFamily="2" charset="0"/>
              </a:rPr>
              <a:t> </a:t>
            </a:r>
            <a:r>
              <a:rPr lang="en-US" altLang="vi-VN" dirty="0" err="1" smtClean="0">
                <a:latin typeface="VNI-Times" pitchFamily="2" charset="0"/>
              </a:rPr>
              <a:t>chieám</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90% </a:t>
            </a:r>
            <a:r>
              <a:rPr lang="en-US" altLang="vi-VN" dirty="0" err="1" smtClean="0">
                <a:latin typeface="VNI-Times" pitchFamily="2" charset="0"/>
              </a:rPr>
              <a:t>daân</a:t>
            </a:r>
            <a:r>
              <a:rPr lang="en-US" altLang="vi-VN" dirty="0" smtClean="0">
                <a:latin typeface="VNI-Times" pitchFamily="2" charset="0"/>
              </a:rPr>
              <a:t> </a:t>
            </a:r>
            <a:r>
              <a:rPr lang="en-US" altLang="vi-VN" dirty="0" err="1" smtClean="0">
                <a:latin typeface="VNI-Times" pitchFamily="2" charset="0"/>
              </a:rPr>
              <a:t>soá</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 95% GDP, 95% </a:t>
            </a:r>
            <a:r>
              <a:rPr lang="en-US" altLang="vi-VN" dirty="0" err="1" smtClean="0">
                <a:latin typeface="VNI-Times" pitchFamily="2" charset="0"/>
              </a:rPr>
              <a:t>giaù</a:t>
            </a:r>
            <a:r>
              <a:rPr lang="en-US" altLang="vi-VN" dirty="0" smtClean="0">
                <a:latin typeface="VNI-Times" pitchFamily="2" charset="0"/>
              </a:rPr>
              <a:t> trò </a:t>
            </a:r>
            <a:r>
              <a:rPr lang="en-US" altLang="vi-VN" dirty="0" err="1" smtClean="0">
                <a:latin typeface="VNI-Times" pitchFamily="2" charset="0"/>
              </a:rPr>
              <a:t>thöông</a:t>
            </a:r>
            <a:r>
              <a:rPr lang="en-US" altLang="vi-VN" dirty="0" smtClean="0">
                <a:latin typeface="VNI-Times" pitchFamily="2" charset="0"/>
              </a:rPr>
              <a:t> </a:t>
            </a:r>
            <a:r>
              <a:rPr lang="en-US" altLang="vi-VN" dirty="0" err="1" smtClean="0">
                <a:latin typeface="VNI-Times" pitchFamily="2" charset="0"/>
              </a:rPr>
              <a:t>maïi</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gia </a:t>
            </a:r>
            <a:r>
              <a:rPr lang="en-US" altLang="vi-VN" dirty="0" err="1" smtClean="0">
                <a:latin typeface="VNI-Times" pitchFamily="2" charset="0"/>
              </a:rPr>
              <a:t>nhaäp</a:t>
            </a:r>
            <a:r>
              <a:rPr lang="en-US" altLang="vi-VN" dirty="0" smtClean="0">
                <a:latin typeface="VNI-Times" pitchFamily="2" charset="0"/>
              </a:rPr>
              <a:t> </a:t>
            </a:r>
            <a:r>
              <a:rPr lang="en-US" altLang="vi-VN" dirty="0" err="1" smtClean="0">
                <a:latin typeface="VNI-Times" pitchFamily="2" charset="0"/>
              </a:rPr>
              <a:t>dieãn</a:t>
            </a:r>
            <a:r>
              <a:rPr lang="en-US" altLang="vi-VN" dirty="0" smtClean="0">
                <a:latin typeface="VNI-Times" pitchFamily="2" charset="0"/>
              </a:rPr>
              <a:t> </a:t>
            </a:r>
            <a:r>
              <a:rPr lang="en-US" altLang="vi-VN" dirty="0" err="1" smtClean="0">
                <a:latin typeface="VNI-Times" pitchFamily="2" charset="0"/>
              </a:rPr>
              <a:t>ñaøn</a:t>
            </a:r>
            <a:r>
              <a:rPr lang="en-US" altLang="vi-VN" dirty="0" smtClean="0">
                <a:latin typeface="VNI-Times" pitchFamily="2" charset="0"/>
              </a:rPr>
              <a:t> </a:t>
            </a:r>
            <a:r>
              <a:rPr lang="en-US" altLang="vi-VN" dirty="0" err="1" smtClean="0">
                <a:latin typeface="VNI-Times" pitchFamily="2" charset="0"/>
              </a:rPr>
              <a:t>hôïp</a:t>
            </a:r>
            <a:r>
              <a:rPr lang="en-US" altLang="vi-VN" dirty="0" smtClean="0">
                <a:latin typeface="VNI-Times" pitchFamily="2" charset="0"/>
              </a:rPr>
              <a:t> </a:t>
            </a:r>
            <a:r>
              <a:rPr lang="en-US" altLang="vi-VN" dirty="0" err="1" smtClean="0">
                <a:latin typeface="VNI-Times" pitchFamily="2" charset="0"/>
              </a:rPr>
              <a:t>taùc</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chaâu</a:t>
            </a:r>
            <a:r>
              <a:rPr lang="en-US" altLang="vi-VN" dirty="0" smtClean="0">
                <a:latin typeface="VNI-Times" pitchFamily="2" charset="0"/>
              </a:rPr>
              <a:t> AÙ -TBD (APEC)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a:t>
            </a:r>
            <a:r>
              <a:rPr lang="en-US" altLang="vi-VN" dirty="0" err="1" smtClean="0">
                <a:latin typeface="VNI-Times" pitchFamily="2" charset="0"/>
              </a:rPr>
              <a:t>trôû</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vieân</a:t>
            </a:r>
            <a:r>
              <a:rPr lang="en-US" altLang="vi-VN" dirty="0" smtClean="0">
                <a:latin typeface="VNI-Times" pitchFamily="2" charset="0"/>
              </a:rPr>
              <a:t> </a:t>
            </a:r>
            <a:r>
              <a:rPr lang="en-US" altLang="vi-VN" dirty="0" err="1" smtClean="0">
                <a:latin typeface="VNI-Times" pitchFamily="2" charset="0"/>
              </a:rPr>
              <a:t>cuûa</a:t>
            </a:r>
            <a:r>
              <a:rPr lang="en-US" altLang="vi-VN" dirty="0" smtClean="0">
                <a:latin typeface="VNI-Times" pitchFamily="2" charset="0"/>
              </a:rPr>
              <a:t> ASEAN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chính </a:t>
            </a:r>
            <a:r>
              <a:rPr lang="en-US" altLang="vi-VN" dirty="0" err="1" smtClean="0">
                <a:latin typeface="VNI-Times" pitchFamily="2" charset="0"/>
              </a:rPr>
              <a:t>thöùc</a:t>
            </a:r>
            <a:r>
              <a:rPr lang="en-US" altLang="vi-VN" dirty="0" smtClean="0">
                <a:latin typeface="VNI-Times" pitchFamily="2" charset="0"/>
              </a:rPr>
              <a:t> gia </a:t>
            </a:r>
            <a:r>
              <a:rPr lang="en-US" altLang="vi-VN" dirty="0" err="1" smtClean="0">
                <a:latin typeface="VNI-Times" pitchFamily="2" charset="0"/>
              </a:rPr>
              <a:t>nhaäp</a:t>
            </a:r>
            <a:r>
              <a:rPr lang="en-US" altLang="vi-VN" dirty="0" smtClean="0">
                <a:latin typeface="VNI-Times" pitchFamily="2" charset="0"/>
              </a:rPr>
              <a:t> WTO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a:t>
            </a:r>
            <a:r>
              <a:rPr lang="en-US" altLang="vi-VN" dirty="0" smtClean="0">
                <a:latin typeface="VNI-Times" pitchFamily="2" charset="0"/>
              </a:rPr>
              <a:t>, </a:t>
            </a:r>
            <a:r>
              <a:rPr lang="en-US" altLang="vi-VN" dirty="0" err="1" smtClean="0">
                <a:latin typeface="VNI-Times" pitchFamily="2" charset="0"/>
              </a:rPr>
              <a:t>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endParaRPr lang="en-US" altLang="vi-VN" dirty="0">
              <a:latin typeface="VNI-Times" pitchFamily="2" charset="0"/>
            </a:endParaRPr>
          </a:p>
          <a:p>
            <a:pPr marL="0" indent="0" eaLnBrk="1" hangingPunct="1">
              <a:lnSpc>
                <a:spcPct val="90000"/>
              </a:lnSpc>
              <a:buClr>
                <a:schemeClr val="tx1"/>
              </a:buClr>
              <a:buNone/>
            </a:pPr>
            <a:endParaRPr lang="en-US" altLang="vi-VN" dirty="0" smtClean="0">
              <a:latin typeface="VNI-Times" pitchFamily="2" charset="0"/>
            </a:endParaRPr>
          </a:p>
          <a:p>
            <a:pPr marL="0" indent="0" eaLnBrk="1" hangingPunct="1">
              <a:lnSpc>
                <a:spcPct val="90000"/>
              </a:lnSpc>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Hieän</a:t>
            </a:r>
            <a:r>
              <a:rPr lang="en-US" altLang="vi-VN" dirty="0" smtClean="0">
                <a:latin typeface="VNI-Times" pitchFamily="2" charset="0"/>
              </a:rPr>
              <a:t> nay </a:t>
            </a:r>
            <a:r>
              <a:rPr lang="en-US" altLang="vi-VN" dirty="0" err="1" smtClean="0">
                <a:latin typeface="VNI-Times" pitchFamily="2" charset="0"/>
              </a:rPr>
              <a:t>chuùng</a:t>
            </a:r>
            <a:r>
              <a:rPr lang="en-US" altLang="vi-VN" dirty="0" smtClean="0">
                <a:latin typeface="VNI-Times" pitchFamily="2" charset="0"/>
              </a:rPr>
              <a:t> ta </a:t>
            </a:r>
            <a:r>
              <a:rPr lang="en-US" altLang="vi-VN" dirty="0" err="1" smtClean="0">
                <a:latin typeface="VNI-Times" pitchFamily="2" charset="0"/>
              </a:rPr>
              <a:t>coù</a:t>
            </a:r>
            <a:r>
              <a:rPr lang="en-US" altLang="vi-VN" dirty="0" smtClean="0">
                <a:latin typeface="VNI-Times" pitchFamily="2" charset="0"/>
              </a:rPr>
              <a:t> quan </a:t>
            </a:r>
            <a:r>
              <a:rPr lang="en-US" altLang="vi-VN" dirty="0" err="1" smtClean="0">
                <a:latin typeface="VNI-Times" pitchFamily="2" charset="0"/>
              </a:rPr>
              <a:t>heä</a:t>
            </a:r>
            <a:r>
              <a:rPr lang="en-US" altLang="vi-VN" dirty="0" smtClean="0">
                <a:latin typeface="VNI-Times" pitchFamily="2" charset="0"/>
              </a:rPr>
              <a:t> </a:t>
            </a:r>
            <a:r>
              <a:rPr lang="en-US" altLang="vi-VN" dirty="0" err="1" smtClean="0">
                <a:latin typeface="VNI-Times" pitchFamily="2" charset="0"/>
              </a:rPr>
              <a:t>ngoaïi</a:t>
            </a:r>
            <a:r>
              <a:rPr lang="en-US" altLang="vi-VN" dirty="0" smtClean="0">
                <a:latin typeface="VNI-Times" pitchFamily="2" charset="0"/>
              </a:rPr>
              <a:t> giao </a:t>
            </a:r>
            <a:r>
              <a:rPr lang="en-US" altLang="vi-VN" dirty="0" err="1" smtClean="0">
                <a:latin typeface="VNI-Times" pitchFamily="2" charset="0"/>
              </a:rPr>
              <a:t>vôùi</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bao </a:t>
            </a:r>
            <a:r>
              <a:rPr lang="en-US" altLang="vi-VN" dirty="0" err="1" smtClean="0">
                <a:latin typeface="VNI-Times" pitchFamily="2" charset="0"/>
              </a:rPr>
              <a:t>nhieâu</a:t>
            </a:r>
            <a:r>
              <a:rPr lang="en-US" altLang="vi-VN" dirty="0" smtClean="0">
                <a:latin typeface="VNI-Times" pitchFamily="2" charset="0"/>
              </a:rPr>
              <a:t> </a:t>
            </a:r>
            <a:r>
              <a:rPr lang="en-US" altLang="vi-VN" dirty="0" err="1" smtClean="0">
                <a:latin typeface="VNI-Times" pitchFamily="2" charset="0"/>
              </a:rPr>
              <a:t>nöôùc</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p:txBody>
      </p:sp>
      <p:pic>
        <p:nvPicPr>
          <p:cNvPr id="422916" name="Picture 4" descr="QUESTI_2"/>
          <p:cNvPicPr>
            <a:picLocks noChangeAspect="1" noChangeArrowheads="1" noCrop="1"/>
          </p:cNvPicPr>
          <p:nvPr/>
        </p:nvPicPr>
        <p:blipFill>
          <a:blip r:embed="rId4">
            <a:extLst>
              <a:ext uri="{28A0092B-C50C-407E-A947-70E740481C1C}">
                <a14:useLocalDpi xmlns="" xmlns:a14="http://schemas.microsoft.com/office/drawing/2010/main" val="0"/>
              </a:ext>
            </a:extLst>
          </a:blip>
          <a:srcRect/>
          <a:stretch>
            <a:fillRect/>
          </a:stretch>
        </p:blipFill>
        <p:spPr bwMode="auto">
          <a:xfrm>
            <a:off x="4" y="0"/>
            <a:ext cx="561975" cy="91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22917" name="Text Box 5"/>
          <p:cNvSpPr txBox="1">
            <a:spLocks noChangeArrowheads="1"/>
          </p:cNvSpPr>
          <p:nvPr/>
        </p:nvSpPr>
        <p:spPr bwMode="auto">
          <a:xfrm>
            <a:off x="6400800" y="1600200"/>
            <a:ext cx="11430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WTO</a:t>
            </a:r>
          </a:p>
        </p:txBody>
      </p:sp>
      <p:sp>
        <p:nvSpPr>
          <p:cNvPr id="422918" name="Text Box 6"/>
          <p:cNvSpPr txBox="1">
            <a:spLocks noChangeArrowheads="1"/>
          </p:cNvSpPr>
          <p:nvPr/>
        </p:nvSpPr>
        <p:spPr bwMode="auto">
          <a:xfrm>
            <a:off x="5943600" y="2636043"/>
            <a:ext cx="19050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11/1998</a:t>
            </a:r>
          </a:p>
        </p:txBody>
      </p:sp>
      <p:sp>
        <p:nvSpPr>
          <p:cNvPr id="422919" name="Text Box 7"/>
          <p:cNvSpPr txBox="1">
            <a:spLocks noChangeArrowheads="1"/>
          </p:cNvSpPr>
          <p:nvPr/>
        </p:nvSpPr>
        <p:spPr bwMode="auto">
          <a:xfrm>
            <a:off x="5715000" y="4068762"/>
            <a:ext cx="23622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28/7/1995</a:t>
            </a:r>
          </a:p>
        </p:txBody>
      </p:sp>
      <p:sp>
        <p:nvSpPr>
          <p:cNvPr id="422920" name="Text Box 8"/>
          <p:cNvSpPr txBox="1">
            <a:spLocks noChangeArrowheads="1"/>
          </p:cNvSpPr>
          <p:nvPr/>
        </p:nvSpPr>
        <p:spPr bwMode="auto">
          <a:xfrm>
            <a:off x="5181600" y="5211762"/>
            <a:ext cx="23622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7/11/2006</a:t>
            </a:r>
          </a:p>
        </p:txBody>
      </p:sp>
      <p:sp>
        <p:nvSpPr>
          <p:cNvPr id="422921" name="Line 9"/>
          <p:cNvSpPr>
            <a:spLocks noChangeShapeType="1"/>
          </p:cNvSpPr>
          <p:nvPr/>
        </p:nvSpPr>
        <p:spPr bwMode="auto">
          <a:xfrm>
            <a:off x="5257800" y="1874837"/>
            <a:ext cx="9144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2" name="Line 10"/>
          <p:cNvSpPr>
            <a:spLocks noChangeShapeType="1"/>
          </p:cNvSpPr>
          <p:nvPr/>
        </p:nvSpPr>
        <p:spPr bwMode="auto">
          <a:xfrm>
            <a:off x="4800600" y="2921000"/>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3" name="Line 11"/>
          <p:cNvSpPr>
            <a:spLocks noChangeShapeType="1"/>
          </p:cNvSpPr>
          <p:nvPr/>
        </p:nvSpPr>
        <p:spPr bwMode="auto">
          <a:xfrm>
            <a:off x="4572000" y="4419600"/>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4" name="Line 12"/>
          <p:cNvSpPr>
            <a:spLocks noChangeShapeType="1"/>
          </p:cNvSpPr>
          <p:nvPr/>
        </p:nvSpPr>
        <p:spPr bwMode="auto">
          <a:xfrm>
            <a:off x="4343400" y="5516562"/>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5" name="Line 13"/>
          <p:cNvSpPr>
            <a:spLocks noChangeShapeType="1"/>
          </p:cNvSpPr>
          <p:nvPr/>
        </p:nvSpPr>
        <p:spPr bwMode="auto">
          <a:xfrm>
            <a:off x="2895600" y="6501825"/>
            <a:ext cx="838200" cy="0"/>
          </a:xfrm>
          <a:prstGeom prst="line">
            <a:avLst/>
          </a:prstGeom>
          <a:noFill/>
          <a:ln w="57150">
            <a:solidFill>
              <a:schemeClr val="tx1"/>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6" name="Text Box 14"/>
          <p:cNvSpPr txBox="1">
            <a:spLocks noChangeArrowheads="1"/>
          </p:cNvSpPr>
          <p:nvPr/>
        </p:nvSpPr>
        <p:spPr bwMode="auto">
          <a:xfrm>
            <a:off x="4343400" y="6197025"/>
            <a:ext cx="4800600"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algn="ctr" eaLnBrk="1" hangingPunct="1">
              <a:spcBef>
                <a:spcPct val="50000"/>
              </a:spcBef>
              <a:buClrTx/>
              <a:buSzTx/>
              <a:buFontTx/>
              <a:buNone/>
            </a:pPr>
            <a:r>
              <a:rPr lang="en-US" altLang="vi-VN" dirty="0">
                <a:solidFill>
                  <a:srgbClr val="FF3300"/>
                </a:solidFill>
              </a:rPr>
              <a:t>189 </a:t>
            </a:r>
            <a:r>
              <a:rPr lang="en-US" altLang="vi-VN" dirty="0" err="1">
                <a:solidFill>
                  <a:srgbClr val="FF3300"/>
                </a:solidFill>
              </a:rPr>
              <a:t>nöôùc</a:t>
            </a:r>
            <a:r>
              <a:rPr lang="en-US" altLang="vi-VN" dirty="0">
                <a:solidFill>
                  <a:srgbClr val="FF3300"/>
                </a:solidFill>
              </a:rPr>
              <a:t> (</a:t>
            </a:r>
            <a:r>
              <a:rPr lang="en-US" altLang="vi-VN" dirty="0">
                <a:solidFill>
                  <a:srgbClr val="FF3300"/>
                </a:solidFill>
                <a:latin typeface="Times New Roman" panose="02020603050405020304" pitchFamily="18" charset="0"/>
              </a:rPr>
              <a:t>tháng 12/2019</a:t>
            </a:r>
            <a:r>
              <a:rPr lang="en-US" altLang="vi-VN" dirty="0">
                <a:solidFill>
                  <a:srgbClr val="FF3300"/>
                </a:solidFill>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422916"/>
                                        </p:tgtEl>
                                        <p:attrNameLst>
                                          <p:attrName>style.visibility</p:attrName>
                                        </p:attrNameLst>
                                      </p:cBhvr>
                                      <p:to>
                                        <p:strVal val="visible"/>
                                      </p:to>
                                    </p:set>
                                    <p:animEffect transition="in" filter="wedge">
                                      <p:cBhvr>
                                        <p:cTn id="7" dur="2000"/>
                                        <p:tgtEl>
                                          <p:spTgt spid="422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22914"/>
                                        </p:tgtEl>
                                        <p:attrNameLst>
                                          <p:attrName>style.visibility</p:attrName>
                                        </p:attrNameLst>
                                      </p:cBhvr>
                                      <p:to>
                                        <p:strVal val="visible"/>
                                      </p:to>
                                    </p:set>
                                    <p:animEffect transition="in" filter="blinds(horizontal)">
                                      <p:cBhvr>
                                        <p:cTn id="12" dur="500"/>
                                        <p:tgtEl>
                                          <p:spTgt spid="4229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22915">
                                            <p:txEl>
                                              <p:pRg st="0" end="0"/>
                                            </p:txEl>
                                          </p:spTgt>
                                        </p:tgtEl>
                                        <p:attrNameLst>
                                          <p:attrName>style.visibility</p:attrName>
                                        </p:attrNameLst>
                                      </p:cBhvr>
                                      <p:to>
                                        <p:strVal val="visible"/>
                                      </p:to>
                                    </p:set>
                                    <p:animEffect transition="in" filter="diamond(in)">
                                      <p:cBhvr>
                                        <p:cTn id="17" dur="2000"/>
                                        <p:tgtEl>
                                          <p:spTgt spid="422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22921"/>
                                        </p:tgtEl>
                                        <p:attrNameLst>
                                          <p:attrName>style.visibility</p:attrName>
                                        </p:attrNameLst>
                                      </p:cBhvr>
                                      <p:to>
                                        <p:strVal val="visible"/>
                                      </p:to>
                                    </p:set>
                                    <p:animEffect transition="in" filter="blinds(horizontal)">
                                      <p:cBhvr>
                                        <p:cTn id="22" dur="500"/>
                                        <p:tgtEl>
                                          <p:spTgt spid="4229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22917"/>
                                        </p:tgtEl>
                                        <p:attrNameLst>
                                          <p:attrName>style.visibility</p:attrName>
                                        </p:attrNameLst>
                                      </p:cBhvr>
                                      <p:to>
                                        <p:strVal val="visible"/>
                                      </p:to>
                                    </p:set>
                                    <p:animEffect transition="in" filter="blinds(horizontal)">
                                      <p:cBhvr>
                                        <p:cTn id="27" dur="500"/>
                                        <p:tgtEl>
                                          <p:spTgt spid="4229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22915">
                                            <p:txEl>
                                              <p:pRg st="3" end="3"/>
                                            </p:txEl>
                                          </p:spTgt>
                                        </p:tgtEl>
                                        <p:attrNameLst>
                                          <p:attrName>style.visibility</p:attrName>
                                        </p:attrNameLst>
                                      </p:cBhvr>
                                      <p:to>
                                        <p:strVal val="visible"/>
                                      </p:to>
                                    </p:set>
                                    <p:animEffect transition="in" filter="blinds(horizontal)">
                                      <p:cBhvr>
                                        <p:cTn id="32" dur="500"/>
                                        <p:tgtEl>
                                          <p:spTgt spid="422915">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422922"/>
                                        </p:tgtEl>
                                        <p:attrNameLst>
                                          <p:attrName>style.visibility</p:attrName>
                                        </p:attrNameLst>
                                      </p:cBhvr>
                                      <p:to>
                                        <p:strVal val="visible"/>
                                      </p:to>
                                    </p:set>
                                    <p:animEffect transition="in" filter="blinds(horizontal)">
                                      <p:cBhvr>
                                        <p:cTn id="37" dur="500"/>
                                        <p:tgtEl>
                                          <p:spTgt spid="4229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2918"/>
                                        </p:tgtEl>
                                        <p:attrNameLst>
                                          <p:attrName>style.visibility</p:attrName>
                                        </p:attrNameLst>
                                      </p:cBhvr>
                                      <p:to>
                                        <p:strVal val="visible"/>
                                      </p:to>
                                    </p:set>
                                    <p:animEffect transition="in" filter="blinds(horizontal)">
                                      <p:cBhvr>
                                        <p:cTn id="42" dur="500"/>
                                        <p:tgtEl>
                                          <p:spTgt spid="4229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422915">
                                            <p:txEl>
                                              <p:pRg st="6" end="6"/>
                                            </p:txEl>
                                          </p:spTgt>
                                        </p:tgtEl>
                                        <p:attrNameLst>
                                          <p:attrName>style.visibility</p:attrName>
                                        </p:attrNameLst>
                                      </p:cBhvr>
                                      <p:to>
                                        <p:strVal val="visible"/>
                                      </p:to>
                                    </p:set>
                                    <p:animEffect transition="in" filter="blinds(horizontal)">
                                      <p:cBhvr>
                                        <p:cTn id="47" dur="500"/>
                                        <p:tgtEl>
                                          <p:spTgt spid="422915">
                                            <p:txEl>
                                              <p:pRg st="6" end="6"/>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422923"/>
                                        </p:tgtEl>
                                        <p:attrNameLst>
                                          <p:attrName>style.visibility</p:attrName>
                                        </p:attrNameLst>
                                      </p:cBhvr>
                                      <p:to>
                                        <p:strVal val="visible"/>
                                      </p:to>
                                    </p:set>
                                    <p:animEffect transition="in" filter="blinds(horizontal)">
                                      <p:cBhvr>
                                        <p:cTn id="52" dur="500"/>
                                        <p:tgtEl>
                                          <p:spTgt spid="4229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22919"/>
                                        </p:tgtEl>
                                        <p:attrNameLst>
                                          <p:attrName>style.visibility</p:attrName>
                                        </p:attrNameLst>
                                      </p:cBhvr>
                                      <p:to>
                                        <p:strVal val="visible"/>
                                      </p:to>
                                    </p:set>
                                    <p:animEffect transition="in" filter="blinds(horizontal)">
                                      <p:cBhvr>
                                        <p:cTn id="57" dur="500"/>
                                        <p:tgtEl>
                                          <p:spTgt spid="42291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422915">
                                            <p:txEl>
                                              <p:pRg st="9" end="9"/>
                                            </p:txEl>
                                          </p:spTgt>
                                        </p:tgtEl>
                                        <p:attrNameLst>
                                          <p:attrName>style.visibility</p:attrName>
                                        </p:attrNameLst>
                                      </p:cBhvr>
                                      <p:to>
                                        <p:strVal val="visible"/>
                                      </p:to>
                                    </p:set>
                                    <p:animEffect transition="in" filter="blinds(horizontal)">
                                      <p:cBhvr>
                                        <p:cTn id="62" dur="500"/>
                                        <p:tgtEl>
                                          <p:spTgt spid="422915">
                                            <p:txEl>
                                              <p:pRg st="9" end="9"/>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ntr" presetSubtype="16" fill="hold" nodeType="clickEffect">
                                  <p:stCondLst>
                                    <p:cond delay="0"/>
                                  </p:stCondLst>
                                  <p:childTnLst>
                                    <p:set>
                                      <p:cBhvr>
                                        <p:cTn id="66" dur="1" fill="hold">
                                          <p:stCondLst>
                                            <p:cond delay="0"/>
                                          </p:stCondLst>
                                        </p:cTn>
                                        <p:tgtEl>
                                          <p:spTgt spid="422924"/>
                                        </p:tgtEl>
                                        <p:attrNameLst>
                                          <p:attrName>style.visibility</p:attrName>
                                        </p:attrNameLst>
                                      </p:cBhvr>
                                      <p:to>
                                        <p:strVal val="visible"/>
                                      </p:to>
                                    </p:set>
                                    <p:animEffect transition="in" filter="diamond(in)">
                                      <p:cBhvr>
                                        <p:cTn id="67" dur="500"/>
                                        <p:tgtEl>
                                          <p:spTgt spid="42292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422920"/>
                                        </p:tgtEl>
                                        <p:attrNameLst>
                                          <p:attrName>style.visibility</p:attrName>
                                        </p:attrNameLst>
                                      </p:cBhvr>
                                      <p:to>
                                        <p:strVal val="visible"/>
                                      </p:to>
                                    </p:set>
                                    <p:animEffect transition="in" filter="diamond(in)">
                                      <p:cBhvr>
                                        <p:cTn id="72" dur="2000"/>
                                        <p:tgtEl>
                                          <p:spTgt spid="422920"/>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422915">
                                            <p:txEl>
                                              <p:pRg st="12" end="12"/>
                                            </p:txEl>
                                          </p:spTgt>
                                        </p:tgtEl>
                                        <p:attrNameLst>
                                          <p:attrName>style.visibility</p:attrName>
                                        </p:attrNameLst>
                                      </p:cBhvr>
                                      <p:to>
                                        <p:strVal val="visible"/>
                                      </p:to>
                                    </p:set>
                                    <p:anim calcmode="lin" valueType="num">
                                      <p:cBhvr additive="base">
                                        <p:cTn id="77" dur="500" fill="hold"/>
                                        <p:tgtEl>
                                          <p:spTgt spid="422915">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22915">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422925"/>
                                        </p:tgtEl>
                                        <p:attrNameLst>
                                          <p:attrName>style.visibility</p:attrName>
                                        </p:attrNameLst>
                                      </p:cBhvr>
                                      <p:to>
                                        <p:strVal val="visible"/>
                                      </p:to>
                                    </p:set>
                                    <p:anim calcmode="lin" valueType="num">
                                      <p:cBhvr additive="base">
                                        <p:cTn id="83" dur="500" fill="hold"/>
                                        <p:tgtEl>
                                          <p:spTgt spid="422925"/>
                                        </p:tgtEl>
                                        <p:attrNameLst>
                                          <p:attrName>ppt_x</p:attrName>
                                        </p:attrNameLst>
                                      </p:cBhvr>
                                      <p:tavLst>
                                        <p:tav tm="0">
                                          <p:val>
                                            <p:strVal val="#ppt_x"/>
                                          </p:val>
                                        </p:tav>
                                        <p:tav tm="100000">
                                          <p:val>
                                            <p:strVal val="#ppt_x"/>
                                          </p:val>
                                        </p:tav>
                                      </p:tavLst>
                                    </p:anim>
                                    <p:anim calcmode="lin" valueType="num">
                                      <p:cBhvr additive="base">
                                        <p:cTn id="84" dur="500" fill="hold"/>
                                        <p:tgtEl>
                                          <p:spTgt spid="422925"/>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422926"/>
                                        </p:tgtEl>
                                        <p:attrNameLst>
                                          <p:attrName>style.visibility</p:attrName>
                                        </p:attrNameLst>
                                      </p:cBhvr>
                                      <p:to>
                                        <p:strVal val="visible"/>
                                      </p:to>
                                    </p:set>
                                    <p:animEffect transition="in" filter="blinds(horizontal)">
                                      <p:cBhvr>
                                        <p:cTn id="89" dur="500"/>
                                        <p:tgtEl>
                                          <p:spTgt spid="422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4" grpId="0"/>
      <p:bldP spid="422917" grpId="0"/>
      <p:bldP spid="422918" grpId="0"/>
      <p:bldP spid="422919" grpId="0"/>
      <p:bldP spid="422920" grpId="0"/>
      <p:bldP spid="42292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2800" b="1" i="1" dirty="0" smtClean="0">
                <a:solidFill>
                  <a:srgbClr val="0000CC"/>
                </a:solidFill>
                <a:latin typeface="Times New Roman" panose="02020603050405020304" pitchFamily="18" charset="0"/>
                <a:cs typeface="Times New Roman" panose="02020603050405020304" pitchFamily="18" charset="0"/>
              </a:rPr>
              <a:t>3. Quan điểm và những nhiệm vụ chủ yếu của đường lối đối ngoại</a:t>
            </a:r>
            <a:endParaRPr lang="vi-VN" sz="2800" b="1" i="1" dirty="0">
              <a:solidFill>
                <a:srgbClr val="0000CC"/>
              </a:solidFill>
              <a:latin typeface="Times New Roman" panose="02020603050405020304" pitchFamily="18" charset="0"/>
              <a:cs typeface="Times New Roman" panose="02020603050405020304" pitchFamily="18" charset="0"/>
            </a:endParaRPr>
          </a:p>
        </p:txBody>
      </p:sp>
      <p:sp>
        <p:nvSpPr>
          <p:cNvPr id="14" name="Content Placeholder 13"/>
          <p:cNvSpPr>
            <a:spLocks noGrp="1"/>
          </p:cNvSpPr>
          <p:nvPr>
            <p:ph idx="1"/>
          </p:nvPr>
        </p:nvSpPr>
        <p:spPr/>
        <p:txBody>
          <a:bodyPr>
            <a:normAutofit/>
          </a:bodyPr>
          <a:lstStyle/>
          <a:p>
            <a:pPr marL="457200" lvl="1" indent="0">
              <a:buNone/>
            </a:pPr>
            <a:r>
              <a:rPr lang="en-US" sz="2800" dirty="0" smtClean="0">
                <a:solidFill>
                  <a:srgbClr val="FF0000"/>
                </a:solidFill>
                <a:latin typeface="Times New Roman" panose="02020603050405020304" pitchFamily="18" charset="0"/>
                <a:cs typeface="Times New Roman" panose="02020603050405020304" pitchFamily="18" charset="0"/>
              </a:rPr>
              <a:t>3.1/  Quan điểm của Đảng về đường lối đối ngoại</a:t>
            </a:r>
          </a:p>
          <a:p>
            <a:pPr marL="457200" lvl="1" indent="0">
              <a:buNone/>
            </a:pPr>
            <a:endParaRPr lang="en-US" sz="2800" dirty="0">
              <a:latin typeface="Times New Roman" panose="02020603050405020304" pitchFamily="18" charset="0"/>
              <a:cs typeface="Times New Roman" panose="02020603050405020304" pitchFamily="18" charset="0"/>
            </a:endParaRPr>
          </a:p>
          <a:p>
            <a:pPr marL="457200" lvl="1" indent="0" algn="just">
              <a:buNone/>
            </a:pPr>
            <a:r>
              <a:rPr lang="vi-VN" dirty="0" smtClean="0"/>
              <a:t>	</a:t>
            </a:r>
            <a:r>
              <a:rPr lang="vi-VN" dirty="0"/>
              <a:t> </a:t>
            </a:r>
            <a:r>
              <a:rPr lang="vi-VN" dirty="0" smtClean="0"/>
              <a:t>Là tập </a:t>
            </a:r>
            <a:r>
              <a:rPr lang="vi-VN" dirty="0"/>
              <a:t>hợp các </a:t>
            </a:r>
            <a:r>
              <a:rPr lang="vi-VN" dirty="0">
                <a:solidFill>
                  <a:srgbClr val="FF0000"/>
                </a:solidFill>
              </a:rPr>
              <a:t>chiến lược, quyết định và hành động</a:t>
            </a:r>
            <a:r>
              <a:rPr lang="vi-VN" dirty="0"/>
              <a:t> của một quốc gia </a:t>
            </a:r>
            <a:r>
              <a:rPr lang="vi-VN" dirty="0">
                <a:solidFill>
                  <a:srgbClr val="000099"/>
                </a:solidFill>
              </a:rPr>
              <a:t>nhắm đến các chủ thể bên ngoài phạm vi của hệ thống chính trị trong nước</a:t>
            </a:r>
            <a:r>
              <a:rPr lang="vi-VN" dirty="0"/>
              <a:t>,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56962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smtClean="0">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fontScale="92500" lnSpcReduction="10000"/>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smtClean="0">
                <a:latin typeface="Times New Roman" pitchFamily="18" charset="0"/>
                <a:cs typeface="Times New Roman" pitchFamily="18" charset="0"/>
              </a:rPr>
              <a:t>ranh </a:t>
            </a:r>
            <a:r>
              <a:rPr lang="vi-VN" sz="2800" dirty="0">
                <a:latin typeface="Times New Roman" pitchFamily="18" charset="0"/>
                <a:cs typeface="Times New Roman" pitchFamily="18" charset="0"/>
              </a:rPr>
              <a:t>thủ tối đa các nguồn lực bên ngoài phục vụ phát triển kinh tế - xã hội</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buFontTx/>
              <a:buChar char="-"/>
              <a:defRPr/>
            </a:pP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thế</a:t>
            </a:r>
            <a:r>
              <a:rPr lang="en-US" sz="2800" dirty="0" smtClean="0">
                <a:latin typeface="Times New Roman" pitchFamily="18" charset="0"/>
                <a:cs typeface="Times New Roman" pitchFamily="18" charset="0"/>
              </a:rPr>
              <a:t> so </a:t>
            </a:r>
            <a:r>
              <a:rPr lang="en-US" sz="2800" dirty="0" err="1" smtClean="0">
                <a:latin typeface="Times New Roman" pitchFamily="18" charset="0"/>
                <a:cs typeface="Times New Roman" pitchFamily="18" charset="0"/>
              </a:rPr>
              <a:t>sánh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algn="just">
              <a:buFontTx/>
              <a:buChar char="-"/>
              <a:defRPr/>
            </a:pPr>
            <a:r>
              <a:rPr lang="en-US" sz="2800" dirty="0" smtClean="0">
                <a:latin typeface="Times New Roman" pitchFamily="18" charset="0"/>
                <a:cs typeface="Times New Roman" pitchFamily="18" charset="0"/>
              </a:rPr>
              <a:t>Góp phần thúc đẩy tăng trưởng kinh tế, tạo việc làm, tăng thu nhập</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G</a:t>
            </a:r>
            <a:r>
              <a:rPr lang="vi-VN" sz="2800" dirty="0" smtClean="0">
                <a:latin typeface="Times New Roman" pitchFamily="18" charset="0"/>
                <a:cs typeface="Times New Roman" pitchFamily="18" charset="0"/>
              </a:rPr>
              <a:t>iữ </a:t>
            </a:r>
            <a:r>
              <a:rPr lang="vi-VN" sz="2800" dirty="0">
                <a:latin typeface="Times New Roman" pitchFamily="18" charset="0"/>
                <a:cs typeface="Times New Roman" pitchFamily="18" charset="0"/>
              </a:rPr>
              <a:t>vững chủ quyền, thống nhất và toàn vẹn lãnh thổ của đất nước.</a:t>
            </a:r>
            <a:r>
              <a:rPr lang="en-US" sz="2800" dirty="0">
                <a:latin typeface="Times New Roman" pitchFamily="18" charset="0"/>
                <a:cs typeface="Times New Roman" pitchFamily="18" charset="0"/>
              </a:rPr>
              <a:t> </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a:t>
            </a:r>
            <a:r>
              <a:rPr lang="en-US" sz="2800" dirty="0">
                <a:latin typeface="Times New Roman" pitchFamily="18" charset="0"/>
                <a:cs typeface="Times New Roman" pitchFamily="18" charset="0"/>
              </a:rPr>
              <a:t>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Font typeface="Wingdings" panose="05000000000000000000" pitchFamily="2" charset="2"/>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118764809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52401"/>
            <a:ext cx="7886700" cy="2514600"/>
          </a:xfrm>
        </p:spPr>
        <p:txBody>
          <a:bodyPr>
            <a:normAutofit/>
          </a:bodyPr>
          <a:lstStyle/>
          <a:p>
            <a:pPr marL="0" indent="0" algn="just">
              <a:lnSpc>
                <a:spcPct val="120000"/>
              </a:lnSpc>
              <a:buNone/>
            </a:pPr>
            <a:r>
              <a:rPr lang="vi-VN" sz="2400" dirty="0" smtClean="0">
                <a:latin typeface="+mj-lt"/>
              </a:rPr>
              <a:t>Bảo </a:t>
            </a:r>
            <a:r>
              <a:rPr lang="vi-VN" sz="2400" dirty="0">
                <a:latin typeface="+mj-lt"/>
              </a:rPr>
              <a:t>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a:t>
            </a:r>
            <a:r>
              <a:rPr lang="vi-VN" sz="2400" dirty="0" smtClean="0">
                <a:latin typeface="+mj-lt"/>
              </a:rPr>
              <a:t>lợi</a:t>
            </a:r>
            <a:r>
              <a:rPr lang="vi-VN" sz="2400" dirty="0">
                <a:latin typeface="+mj-lt"/>
              </a:rPr>
              <a:t>,</a:t>
            </a:r>
            <a:r>
              <a:rPr lang="vi-VN" altLang="vi-VN" sz="2400" dirty="0" smtClean="0">
                <a:latin typeface="+mj-lt"/>
                <a:cs typeface="Times New Roman" panose="02020603050405020304" pitchFamily="18" charset="0"/>
              </a:rPr>
              <a:t> </a:t>
            </a:r>
            <a:r>
              <a:rPr lang="vi-VN" altLang="vi-VN" sz="2400" dirty="0">
                <a:latin typeface="+mj-lt"/>
                <a:cs typeface="Times New Roman" panose="02020603050405020304" pitchFamily="18" charset="0"/>
              </a:rPr>
              <a:t>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00600" y="2517979"/>
            <a:ext cx="4269798" cy="4187620"/>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2400" y="2517980"/>
            <a:ext cx="4648200" cy="41876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000523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457200"/>
            <a:ext cx="7886700" cy="312420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0" y="2343150"/>
            <a:ext cx="4362450" cy="4286250"/>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5575" y="2343150"/>
            <a:ext cx="4416425" cy="42862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582425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52400" y="2119313"/>
            <a:ext cx="1366838" cy="4662487"/>
            <a:chOff x="720" y="901"/>
            <a:chExt cx="1367" cy="2937"/>
          </a:xfrm>
          <a:solidFill>
            <a:srgbClr val="00B050"/>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32" name="Group 10"/>
            <p:cNvGrpSpPr>
              <a:grpSpLocks/>
            </p:cNvGrpSpPr>
            <p:nvPr/>
          </p:nvGrpSpPr>
          <p:grpSpPr bwMode="auto">
            <a:xfrm>
              <a:off x="1189" y="1296"/>
              <a:ext cx="405" cy="405"/>
              <a:chOff x="1289" y="582"/>
              <a:chExt cx="668" cy="668"/>
            </a:xfrm>
            <a:grpFill/>
          </p:grpSpPr>
          <p:sp>
            <p:nvSpPr>
              <p:cNvPr id="45134" name="Oval 11"/>
              <p:cNvSpPr>
                <a:spLocks noChangeArrowheads="1"/>
              </p:cNvSpPr>
              <p:nvPr/>
            </p:nvSpPr>
            <p:spPr bwMode="gray">
              <a:xfrm>
                <a:off x="1289" y="582"/>
                <a:ext cx="668" cy="66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grpFill/>
            <a:ln>
              <a:noFill/>
            </a:ln>
            <a:effectLst/>
            <a:extLst/>
          </p:spPr>
          <p:txBody>
            <a:bodyPr wrap="none">
              <a:spAutoFit/>
            </a:bodyPr>
            <a:lstStyle/>
            <a:p>
              <a:pPr algn="ctr">
                <a:defRPr/>
              </a:pPr>
              <a:r>
                <a:rPr lang="en-US" sz="1600" b="1" dirty="0" err="1">
                  <a:ln w="1905"/>
                  <a:solidFill>
                    <a:srgbClr val="FFFF00"/>
                  </a:solidFill>
                  <a:effectLst>
                    <a:innerShdw blurRad="69850" dist="43180" dir="5400000">
                      <a:srgbClr val="000000">
                        <a:alpha val="65000"/>
                      </a:srgbClr>
                    </a:innerShdw>
                  </a:effectLst>
                  <a:latin typeface="Arial" charset="0"/>
                  <a:cs typeface="Arial" pitchFamily="34" charset="0"/>
                </a:rPr>
                <a:t>Ðại</a:t>
              </a:r>
              <a:r>
                <a:rPr lang="en-US" sz="1600" b="1" dirty="0">
                  <a:ln w="1905"/>
                  <a:solidFill>
                    <a:srgbClr val="FFFF00"/>
                  </a:solidFill>
                  <a:effectLst>
                    <a:innerShdw blurRad="69850" dist="43180" dir="5400000">
                      <a:srgbClr val="000000">
                        <a:alpha val="65000"/>
                      </a:srgbClr>
                    </a:innerShdw>
                  </a:effectLst>
                  <a:latin typeface="Arial" charset="0"/>
                  <a:cs typeface="Arial" pitchFamily="34" charset="0"/>
                </a:rPr>
                <a:t> </a:t>
              </a:r>
              <a:r>
                <a:rPr lang="en-US" sz="1600" b="1" dirty="0" err="1">
                  <a:ln w="1905"/>
                  <a:solidFill>
                    <a:srgbClr val="FFFF00"/>
                  </a:solidFill>
                  <a:effectLst>
                    <a:innerShdw blurRad="69850" dist="43180" dir="5400000">
                      <a:srgbClr val="000000">
                        <a:alpha val="65000"/>
                      </a:srgbClr>
                    </a:innerShdw>
                  </a:effectLst>
                  <a:latin typeface="Arial" charset="0"/>
                  <a:cs typeface="Arial" pitchFamily="34" charset="0"/>
                </a:rPr>
                <a:t>hội</a:t>
              </a:r>
              <a:r>
                <a:rPr lang="en-US" sz="1600" b="1" dirty="0">
                  <a:ln w="1905"/>
                  <a:solidFill>
                    <a:srgbClr val="FFFF00"/>
                  </a:soli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1524000" y="1466850"/>
            <a:ext cx="1404938" cy="4705350"/>
            <a:chOff x="2208" y="874"/>
            <a:chExt cx="1365"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296"/>
              <a:ext cx="405" cy="405"/>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239" y="874"/>
              <a:ext cx="1228"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2743200" y="1128713"/>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05" name="Group 37"/>
            <p:cNvGrpSpPr>
              <a:grpSpLocks/>
            </p:cNvGrpSpPr>
            <p:nvPr/>
          </p:nvGrpSpPr>
          <p:grpSpPr bwMode="auto">
            <a:xfrm>
              <a:off x="4165" y="1296"/>
              <a:ext cx="405" cy="405"/>
              <a:chOff x="1289" y="582"/>
              <a:chExt cx="668" cy="668"/>
            </a:xfrm>
          </p:grpSpPr>
          <p:sp>
            <p:nvSpPr>
              <p:cNvPr id="45109" name="Oval 38"/>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7620000" y="6324600"/>
            <a:ext cx="914400" cy="5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185738" y="3262313"/>
            <a:ext cx="1338262" cy="2554545"/>
          </a:xfrm>
          <a:prstGeom prst="rect">
            <a:avLst/>
          </a:prstGeom>
        </p:spPr>
        <p:txBody>
          <a:bodyPr wrap="square">
            <a:spAutoFit/>
          </a:bodyPr>
          <a:lstStyle/>
          <a:p>
            <a:pPr algn="ctr">
              <a:spcAft>
                <a:spcPts val="0"/>
              </a:spcAft>
              <a:defRPr/>
            </a:pP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1676400" y="2652713"/>
            <a:ext cx="990600" cy="2586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a:t>
            </a:r>
            <a:r>
              <a:rPr lang="en-US" altLang="vi-VN" b="1" u="sng" dirty="0">
                <a:solidFill>
                  <a:srgbClr val="C00000"/>
                </a:solidFill>
                <a:latin typeface="Times New Roman" panose="02020603050405020304" pitchFamily="18" charset="0"/>
                <a:cs typeface="Arial" panose="020B0604020202020204" pitchFamily="34" charset="0"/>
              </a:rPr>
              <a:t>quốc gia, các tổ chức kinh tế</a:t>
            </a:r>
            <a:endParaRPr lang="en-US" altLang="vi-VN" b="1" u="sng" dirty="0">
              <a:solidFill>
                <a:srgbClr val="C00000"/>
              </a:solidFill>
              <a:cs typeface="Arial" panose="020B0604020202020204" pitchFamily="34" charset="0"/>
            </a:endParaRPr>
          </a:p>
        </p:txBody>
      </p:sp>
      <p:sp>
        <p:nvSpPr>
          <p:cNvPr id="5" name="Rectangle 4"/>
          <p:cNvSpPr>
            <a:spLocks noChangeArrowheads="1"/>
          </p:cNvSpPr>
          <p:nvPr/>
        </p:nvSpPr>
        <p:spPr bwMode="auto">
          <a:xfrm>
            <a:off x="3049588" y="2356753"/>
            <a:ext cx="1217612" cy="21390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kinh tế</a:t>
            </a:r>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 mở, hội nhập với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khu vực và thế giới</a:t>
            </a:r>
          </a:p>
        </p:txBody>
      </p:sp>
      <p:grpSp>
        <p:nvGrpSpPr>
          <p:cNvPr id="12" name="Group 3"/>
          <p:cNvGrpSpPr>
            <a:grpSpLocks/>
          </p:cNvGrpSpPr>
          <p:nvPr/>
        </p:nvGrpSpPr>
        <p:grpSpPr bwMode="auto">
          <a:xfrm>
            <a:off x="4478337" y="747713"/>
            <a:ext cx="1312863" cy="4586287"/>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94" name="Group 10"/>
            <p:cNvGrpSpPr>
              <a:grpSpLocks/>
            </p:cNvGrpSpPr>
            <p:nvPr/>
          </p:nvGrpSpPr>
          <p:grpSpPr bwMode="auto">
            <a:xfrm>
              <a:off x="1189" y="1296"/>
              <a:ext cx="405" cy="405"/>
              <a:chOff x="1289" y="582"/>
              <a:chExt cx="668" cy="668"/>
            </a:xfrm>
          </p:grpSpPr>
          <p:sp>
            <p:nvSpPr>
              <p:cNvPr id="45096" name="Oval 11"/>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288"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6846888" y="1962150"/>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45067"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1206500" y="4724400"/>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457200" y="274638"/>
            <a:ext cx="6626225" cy="625475"/>
          </a:xfrm>
        </p:spPr>
        <p:txBody>
          <a:bodyPr/>
          <a:lstStyle/>
          <a:p>
            <a:pPr algn="l"/>
            <a:r>
              <a:rPr lang="en-US" altLang="vi-VN" sz="2800" smtClean="0">
                <a:latin typeface="Times New Roman" panose="02020603050405020304" pitchFamily="18" charset="0"/>
                <a:cs typeface="Times New Roman" panose="02020603050405020304" pitchFamily="18" charset="0"/>
              </a:rPr>
              <a:t>Quan điểm của Đảng về hội nhập quốc tế</a:t>
            </a:r>
          </a:p>
        </p:txBody>
      </p:sp>
      <p:sp>
        <p:nvSpPr>
          <p:cNvPr id="45070" name="TextBox 5"/>
          <p:cNvSpPr txBox="1">
            <a:spLocks noChangeArrowheads="1"/>
          </p:cNvSpPr>
          <p:nvPr/>
        </p:nvSpPr>
        <p:spPr bwMode="auto">
          <a:xfrm>
            <a:off x="4648200" y="2083475"/>
            <a:ext cx="1084263" cy="2031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u="sng" dirty="0">
                <a:latin typeface="Times New Roman" panose="02020603050405020304" pitchFamily="18" charset="0"/>
                <a:cs typeface="Times New Roman" panose="02020603050405020304" pitchFamily="18" charset="0"/>
              </a:rPr>
              <a:t>Chủ động </a:t>
            </a:r>
            <a:r>
              <a:rPr lang="en-US" altLang="vi-VN" b="1" dirty="0">
                <a:latin typeface="Times New Roman" panose="02020603050405020304" pitchFamily="18" charset="0"/>
                <a:cs typeface="Times New Roman" panose="02020603050405020304" pitchFamily="18" charset="0"/>
              </a:rPr>
              <a:t>hội nhập </a:t>
            </a:r>
            <a:r>
              <a:rPr lang="en-US" altLang="vi-VN" b="1" u="sng" dirty="0">
                <a:latin typeface="Times New Roman" panose="02020603050405020304" pitchFamily="18" charset="0"/>
                <a:cs typeface="Times New Roman" panose="02020603050405020304" pitchFamily="18" charset="0"/>
              </a:rPr>
              <a:t>kinh tế </a:t>
            </a:r>
            <a:r>
              <a:rPr lang="en-US" altLang="vi-VN" b="1" dirty="0">
                <a:latin typeface="Times New Roman" panose="02020603050405020304" pitchFamily="18" charset="0"/>
                <a:cs typeface="Times New Roman" panose="02020603050405020304" pitchFamily="18" charset="0"/>
              </a:rPr>
              <a:t>quốc tế và khu vực</a:t>
            </a:r>
          </a:p>
        </p:txBody>
      </p:sp>
      <p:grpSp>
        <p:nvGrpSpPr>
          <p:cNvPr id="68" name="Group 3"/>
          <p:cNvGrpSpPr>
            <a:grpSpLocks/>
          </p:cNvGrpSpPr>
          <p:nvPr/>
        </p:nvGrpSpPr>
        <p:grpSpPr bwMode="auto">
          <a:xfrm>
            <a:off x="5819153" y="900113"/>
            <a:ext cx="1583983"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79" name="Group 10"/>
            <p:cNvGrpSpPr>
              <a:grpSpLocks/>
            </p:cNvGrpSpPr>
            <p:nvPr/>
          </p:nvGrpSpPr>
          <p:grpSpPr bwMode="auto">
            <a:xfrm>
              <a:off x="1189" y="1296"/>
              <a:ext cx="405" cy="405"/>
              <a:chOff x="1289" y="582"/>
              <a:chExt cx="668" cy="668"/>
            </a:xfrm>
          </p:grpSpPr>
          <p:sp>
            <p:nvSpPr>
              <p:cNvPr id="45081" name="Oval 11"/>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a:t>
              </a:r>
              <a:r>
                <a:rPr lang="en-US" sz="2400" b="1" dirty="0" smtClean="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6172200" y="2057400"/>
            <a:ext cx="914400" cy="2308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u="sng" dirty="0">
                <a:solidFill>
                  <a:srgbClr val="990000"/>
                </a:solidFill>
                <a:cs typeface="Arial" panose="020B0604020202020204" pitchFamily="34" charset="0"/>
              </a:rPr>
              <a:t>Chủ động và tích cực </a:t>
            </a:r>
            <a:r>
              <a:rPr lang="en-US" altLang="vi-VN" b="1" i="1" dirty="0">
                <a:solidFill>
                  <a:srgbClr val="990000"/>
                </a:solidFill>
                <a:cs typeface="Arial" panose="020B0604020202020204" pitchFamily="34" charset="0"/>
              </a:rPr>
              <a:t>hội nhập </a:t>
            </a:r>
            <a:r>
              <a:rPr lang="en-US" altLang="vi-VN" b="1" i="1" u="sng" dirty="0">
                <a:solidFill>
                  <a:srgbClr val="990000"/>
                </a:solidFill>
                <a:cs typeface="Arial" panose="020B0604020202020204" pitchFamily="34" charset="0"/>
              </a:rPr>
              <a:t>quốc tế</a:t>
            </a:r>
          </a:p>
        </p:txBody>
      </p:sp>
    </p:spTree>
    <p:extLst>
      <p:ext uri="{BB962C8B-B14F-4D97-AF65-F5344CB8AC3E}">
        <p14:creationId xmlns:p14="http://schemas.microsoft.com/office/powerpoint/2010/main" xmlns=""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609600"/>
            <a:ext cx="7886700" cy="1081089"/>
          </a:xfrm>
        </p:spPr>
        <p:txBody>
          <a:bodyPr>
            <a:normAutofit fontScale="90000"/>
          </a:bodyPr>
          <a:lstStyle/>
          <a:p>
            <a:pPr algn="just"/>
            <a:r>
              <a:rPr lang="vi-VN" sz="2800" dirty="0" smtClean="0"/>
              <a:t>	</a:t>
            </a:r>
            <a:r>
              <a:rPr lang="vi-VN" sz="2700" dirty="0" smtClean="0"/>
              <a:t>Nắm vững hai mặt hợp tác và đấu tranh trong </a:t>
            </a:r>
            <a:r>
              <a:rPr lang="vi-VN" sz="2700" i="1" dirty="0" smtClean="0">
                <a:solidFill>
                  <a:srgbClr val="FF0000"/>
                </a:solidFill>
              </a:rPr>
              <a:t>quan hệ quốc tế</a:t>
            </a:r>
            <a:r>
              <a:rPr lang="vi-VN" sz="2700" dirty="0" smtClean="0"/>
              <a:t>, cố gắng thúc đẩy mặt hợp tác nhưng vẫn phải đấu tranh dưới hình thức thích hợp với từng đối tác.</a:t>
            </a:r>
            <a:endParaRPr lang="vi-VN" sz="2700" dirty="0"/>
          </a:p>
        </p:txBody>
      </p:sp>
      <p:sp>
        <p:nvSpPr>
          <p:cNvPr id="3" name="Content Placeholder 2"/>
          <p:cNvSpPr>
            <a:spLocks noGrp="1"/>
          </p:cNvSpPr>
          <p:nvPr>
            <p:ph idx="1"/>
          </p:nvPr>
        </p:nvSpPr>
        <p:spPr/>
        <p:txBody>
          <a:bodyPr/>
          <a:lstStyle/>
          <a:p>
            <a:endParaRPr lang="vi-VN" dirty="0"/>
          </a:p>
        </p:txBody>
      </p:sp>
      <p:pic>
        <p:nvPicPr>
          <p:cNvPr id="3078" name="Picture 6" descr="Mối quan hệ giữa hợp tác và đấu tranh trong hội nhập kinh tế quốc tế"/>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4656" y="2362201"/>
            <a:ext cx="3946344" cy="4267200"/>
          </a:xfrm>
          <a:prstGeom prst="rect">
            <a:avLst/>
          </a:prstGeom>
          <a:noFill/>
          <a:extLst>
            <a:ext uri="{909E8E84-426E-40DD-AFC4-6F175D3DCCD1}">
              <a14:hiddenFill xmlns:a14="http://schemas.microsoft.com/office/drawing/2010/main" xmlns="">
                <a:solidFill>
                  <a:srgbClr val="FFFFFF"/>
                </a:solidFill>
              </a14:hiddenFill>
            </a:ext>
          </a:extLst>
        </p:spPr>
      </p:pic>
      <p:pic>
        <p:nvPicPr>
          <p:cNvPr id="3080" name="Picture 8" descr="https://a.tcnn.vn/Images/images/a5G3A0880(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94687" y="2362202"/>
            <a:ext cx="4572000" cy="42672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057203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628650" y="381000"/>
            <a:ext cx="7886700" cy="4198938"/>
          </a:xfrm>
        </p:spPr>
        <p:txBody>
          <a:bodyPr>
            <a:normAutofit/>
          </a:bodyPr>
          <a:lstStyle/>
          <a:p>
            <a:pPr algn="just" eaLnBrk="1" hangingPunct="1">
              <a:lnSpc>
                <a:spcPct val="120000"/>
              </a:lnSpc>
            </a:pPr>
            <a:r>
              <a:rPr lang="vi-VN" altLang="vi-VN" sz="2400" b="1" dirty="0" smtClean="0">
                <a:solidFill>
                  <a:schemeClr val="tx1"/>
                </a:solidFill>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Mở rộng quan hệ </a:t>
            </a:r>
            <a:r>
              <a:rPr lang="vi-VN" altLang="vi-VN" sz="2400" dirty="0">
                <a:solidFill>
                  <a:schemeClr val="tx1"/>
                </a:solidFill>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solidFill>
                  <a:schemeClr val="tx1"/>
                </a:solidFill>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solidFill>
                  <a:schemeClr val="tx1"/>
                </a:solidFill>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endParaRPr lang="vi-VN" altLang="vi-VN" sz="2400" dirty="0">
              <a:solidFill>
                <a:schemeClr val="tx1"/>
              </a:solidFill>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48208" y="2895600"/>
            <a:ext cx="4467125" cy="3825875"/>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42842" y="2895599"/>
            <a:ext cx="4305366" cy="3825875"/>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52402"/>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381000" y="776204"/>
            <a:ext cx="78486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09602" y="1990939"/>
            <a:ext cx="7309877" cy="4564944"/>
          </a:xfrm>
          <a:prstGeom prst="rect">
            <a:avLst/>
          </a:prstGeom>
        </p:spPr>
      </p:pic>
    </p:spTree>
    <p:extLst>
      <p:ext uri="{BB962C8B-B14F-4D97-AF65-F5344CB8AC3E}">
        <p14:creationId xmlns:p14="http://schemas.microsoft.com/office/powerpoint/2010/main" xmlns="" val="33270355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762000" y="1143000"/>
            <a:ext cx="775335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sz="2800" i="1" dirty="0" smtClean="0">
              <a:solidFill>
                <a:srgbClr val="FF0000"/>
              </a:solidFill>
              <a:latin typeface="+mj-lt"/>
              <a:cs typeface="Times New Roman" panose="02020603050405020304" pitchFamily="18" charset="0"/>
            </a:endParaRPr>
          </a:p>
          <a:p>
            <a:pPr marL="0" indent="0" algn="just">
              <a:buNone/>
            </a:pPr>
            <a:r>
              <a:rPr lang="en-US" altLang="vi-VN" sz="2600" dirty="0" smtClean="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smtClean="0">
                <a:latin typeface="Times New Roman" panose="02020603050405020304" pitchFamily="18" charset="0"/>
                <a:cs typeface="Times New Roman" panose="02020603050405020304" pitchFamily="18" charset="0"/>
              </a:rPr>
              <a:t>Campuchia</a:t>
            </a:r>
            <a:r>
              <a:rPr lang="en-US" altLang="vi-VN" sz="2600" dirty="0" smtClean="0">
                <a:latin typeface="Times New Roman" panose="02020603050405020304" pitchFamily="18" charset="0"/>
                <a:cs typeface="Times New Roman" panose="02020603050405020304" pitchFamily="18" charset="0"/>
              </a:rPr>
              <a:t>.</a:t>
            </a:r>
          </a:p>
          <a:p>
            <a:pPr marL="0" indent="0" algn="just">
              <a:buNone/>
            </a:pPr>
            <a:r>
              <a:rPr lang="vi-VN" altLang="vi-VN" sz="2600" dirty="0" smtClean="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smtClean="0">
                <a:latin typeface="Times New Roman" panose="02020603050405020304" pitchFamily="18" charset="0"/>
                <a:cs typeface="Times New Roman" panose="02020603050405020304" pitchFamily="18" charset="0"/>
              </a:rPr>
              <a:t>, t</a:t>
            </a:r>
            <a:r>
              <a:rPr lang="vi-VN" altLang="vi-VN" sz="2600" dirty="0" smtClean="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a:t>
            </a:r>
            <a:r>
              <a:rPr lang="vi-VN" altLang="vi-VN" sz="2600" i="1" dirty="0" smtClean="0">
                <a:solidFill>
                  <a:srgbClr val="FF0000"/>
                </a:solidFill>
              </a:rPr>
              <a:t>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1085596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6096000"/>
            <a:ext cx="8686800" cy="519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1981200"/>
            <a:ext cx="4265613" cy="3810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00600" y="1371600"/>
            <a:ext cx="3581400" cy="3619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77" name="Rectangle 2"/>
          <p:cNvSpPr>
            <a:spLocks noChangeArrowheads="1"/>
          </p:cNvSpPr>
          <p:nvPr/>
        </p:nvSpPr>
        <p:spPr bwMode="auto">
          <a:xfrm>
            <a:off x="152400" y="468313"/>
            <a:ext cx="8686800" cy="954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rPr>
              <a:t>Đại hội VI: Mở rộng quan hệ hợp tác kinh tế với các nước ngoài hệ thống xã hội chủ nghĩa</a:t>
            </a:r>
          </a:p>
        </p:txBody>
      </p:sp>
    </p:spTree>
    <p:extLst>
      <p:ext uri="{BB962C8B-B14F-4D97-AF65-F5344CB8AC3E}">
        <p14:creationId xmlns:p14="http://schemas.microsoft.com/office/powerpoint/2010/main" xmlns="" val="266824357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0"/>
            <a:ext cx="7677150" cy="4957763"/>
          </a:xfrm>
        </p:spPr>
        <p:txBody>
          <a:bodyPr>
            <a:normAutofit/>
          </a:bodyPr>
          <a:lstStyle/>
          <a:p>
            <a:pPr marL="0" indent="0" algn="just">
              <a:lnSpc>
                <a:spcPct val="110000"/>
              </a:lnSpc>
              <a:buFontTx/>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FontTx/>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FontTx/>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p14="http://schemas.microsoft.com/office/powerpoint/2010/main" xmlns="" val="200086240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533400"/>
            <a:ext cx="7886700" cy="4351338"/>
          </a:xfrm>
        </p:spPr>
        <p:txBody>
          <a:bodyPr/>
          <a:lstStyle/>
          <a:p>
            <a:r>
              <a:rPr lang="vi-VN" altLang="vi-VN" dirty="0" smtClean="0">
                <a:latin typeface="Times New Roman" panose="02020603050405020304" pitchFamily="18" charset="0"/>
                <a:cs typeface="Times New Roman" panose="02020603050405020304" pitchFamily="18" charset="0"/>
              </a:rPr>
              <a:t> </a:t>
            </a:r>
            <a:r>
              <a:rPr lang="vi-VN" altLang="vi-VN" dirty="0">
                <a:solidFill>
                  <a:srgbClr val="FF0000"/>
                </a:solidFill>
                <a:latin typeface="Times New Roman" panose="02020603050405020304" pitchFamily="18" charset="0"/>
                <a:cs typeface="Times New Roman" panose="02020603050405020304" pitchFamily="18" charset="0"/>
              </a:rPr>
              <a:t>Giữ vững </a:t>
            </a:r>
            <a:r>
              <a:rPr lang="vi-VN" altLang="vi-VN" dirty="0">
                <a:latin typeface="Times New Roman" panose="02020603050405020304" pitchFamily="18" charset="0"/>
                <a:cs typeface="Times New Roman" panose="02020603050405020304" pitchFamily="18" charset="0"/>
              </a:rPr>
              <a:t>ổn định chính trị, kinh tế - xã hội; </a:t>
            </a:r>
            <a:r>
              <a:rPr lang="vi-VN" altLang="vi-VN"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dirty="0">
                <a:latin typeface="Times New Roman" panose="02020603050405020304" pitchFamily="18" charset="0"/>
                <a:cs typeface="Times New Roman" panose="02020603050405020304" pitchFamily="18" charset="0"/>
              </a:rPr>
              <a:t>; bảo vệ môi trường sinh thái trong quá trình hội nhập quốc tế. </a:t>
            </a:r>
            <a:endParaRPr lang="vi-VN" altLang="vi-VN" b="1" dirty="0">
              <a:latin typeface="Times New Roman" panose="02020603050405020304" pitchFamily="18" charset="0"/>
              <a:cs typeface="Times New Roman" panose="02020603050405020304" pitchFamily="18" charset="0"/>
            </a:endParaRPr>
          </a:p>
          <a:p>
            <a:endParaRPr lang="vi-VN" dirty="0"/>
          </a:p>
        </p:txBody>
      </p:sp>
      <p:sp>
        <p:nvSpPr>
          <p:cNvPr id="4" name="AutoShape 2" descr="Giữ gìn và phát huy bản sắc văn hóa Việt Nam trong hội nhậ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52"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53000" y="2209800"/>
            <a:ext cx="3943350" cy="4524376"/>
          </a:xfrm>
          <a:prstGeom prst="rect">
            <a:avLst/>
          </a:prstGeom>
          <a:noFill/>
          <a:extLst>
            <a:ext uri="{909E8E84-426E-40DD-AFC4-6F175D3DCCD1}">
              <a14:hiddenFill xmlns:a14="http://schemas.microsoft.com/office/drawing/2010/main" xmlns="">
                <a:solidFill>
                  <a:srgbClr val="FFFFFF"/>
                </a:solidFill>
              </a14:hiddenFill>
            </a:ext>
          </a:extLst>
        </p:spPr>
      </p:pic>
      <p:pic>
        <p:nvPicPr>
          <p:cNvPr id="2056" name="Picture 8" descr="Thông tin ngành Công nghệ kỹ thuật môi trường - Bậc cao đẳng ..."/>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17170" y="2209801"/>
            <a:ext cx="4735830" cy="4419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8763502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838200"/>
            <a:ext cx="7886700" cy="1473058"/>
          </a:xfrm>
        </p:spPr>
        <p:txBody>
          <a:bodyPr/>
          <a:lstStyle/>
          <a:p>
            <a:pPr marL="0" indent="0">
              <a:buNone/>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Phát huy </a:t>
            </a:r>
            <a:r>
              <a:rPr lang="vi-VN" altLang="vi-VN" sz="2400" dirty="0">
                <a:latin typeface="Times New Roman" panose="02020603050405020304" pitchFamily="18" charset="0"/>
                <a:cs typeface="Times New Roman" panose="02020603050405020304" pitchFamily="18" charset="0"/>
              </a:rPr>
              <a:t>tối đa </a:t>
            </a:r>
            <a:r>
              <a:rPr lang="vi-VN" altLang="vi-VN" sz="2400" dirty="0">
                <a:solidFill>
                  <a:srgbClr val="FF0000"/>
                </a:solidFill>
                <a:latin typeface="Times New Roman" panose="02020603050405020304" pitchFamily="18" charset="0"/>
                <a:cs typeface="Times New Roman" panose="02020603050405020304" pitchFamily="18" charset="0"/>
              </a:rPr>
              <a:t>nội lực </a:t>
            </a:r>
            <a:r>
              <a:rPr lang="vi-VN" altLang="vi-VN" sz="2400" dirty="0">
                <a:latin typeface="Times New Roman" panose="02020603050405020304" pitchFamily="18" charset="0"/>
                <a:cs typeface="Times New Roman" panose="02020603050405020304" pitchFamily="18" charset="0"/>
              </a:rPr>
              <a:t>đi đôi với thu hút và sử dụng có hiệu quả các </a:t>
            </a:r>
            <a:r>
              <a:rPr lang="vi-VN" altLang="vi-VN" sz="2400"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dirty="0">
                <a:latin typeface="Times New Roman" panose="02020603050405020304" pitchFamily="18" charset="0"/>
                <a:cs typeface="Times New Roman" panose="02020603050405020304" pitchFamily="18" charset="0"/>
              </a:rPr>
              <a:t>; xây dựng nền kinh tế độc lập tự chủ.</a:t>
            </a:r>
          </a:p>
          <a:p>
            <a:endParaRPr lang="vi-VN" dirty="0"/>
          </a:p>
        </p:txBody>
      </p:sp>
      <p:pic>
        <p:nvPicPr>
          <p:cNvPr id="2050" name="Picture 2" descr="Kết quả hình ảnh cho đoàn kết đại đoàn kết"/>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75018" y="2311258"/>
            <a:ext cx="4343400" cy="4191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Kết quả hình ảnh cho khoa hoc cong ngh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11727" y="2393666"/>
            <a:ext cx="4107873" cy="403859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005147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28650" y="762000"/>
            <a:ext cx="7886700" cy="3124200"/>
          </a:xfrm>
        </p:spPr>
        <p:txBody>
          <a:bodyPr/>
          <a:lstStyle/>
          <a:p>
            <a:pPr algn="just" eaLnBrk="1" hangingPunct="1">
              <a:lnSpc>
                <a:spcPct val="120000"/>
              </a:lnSpc>
            </a:pPr>
            <a:r>
              <a:rPr lang="vi-VN" altLang="vi-VN" sz="2400" dirty="0" smtClean="0">
                <a:solidFill>
                  <a:schemeClr val="tx1"/>
                </a:solidFill>
                <a:latin typeface="Times New Roman" panose="02020603050405020304" pitchFamily="18" charset="0"/>
                <a:cs typeface="Times New Roman" panose="02020603050405020304" pitchFamily="18" charset="0"/>
              </a:rPr>
              <a:t>Phối </a:t>
            </a:r>
            <a:r>
              <a:rPr lang="vi-VN" altLang="vi-VN" sz="2400" dirty="0">
                <a:solidFill>
                  <a:schemeClr val="tx1"/>
                </a:solidFill>
                <a:latin typeface="Times New Roman" panose="02020603050405020304" pitchFamily="18" charset="0"/>
                <a:cs typeface="Times New Roman" panose="02020603050405020304" pitchFamily="18" charset="0"/>
              </a:rPr>
              <a:t>hợp chặt chẽ hoạt động đối ngoại của </a:t>
            </a:r>
            <a:r>
              <a:rPr lang="vi-VN" altLang="vi-VN" sz="2400" dirty="0">
                <a:solidFill>
                  <a:srgbClr val="FF0000"/>
                </a:solidFill>
                <a:latin typeface="Times New Roman" panose="02020603050405020304" pitchFamily="18" charset="0"/>
                <a:cs typeface="Times New Roman" panose="02020603050405020304" pitchFamily="18" charset="0"/>
              </a:rPr>
              <a:t>Đảng,</a:t>
            </a:r>
            <a:r>
              <a:rPr lang="vi-VN" altLang="vi-VN" sz="2400" dirty="0">
                <a:solidFill>
                  <a:schemeClr val="tx1"/>
                </a:solidFill>
                <a:latin typeface="Times New Roman" panose="02020603050405020304" pitchFamily="18" charset="0"/>
                <a:cs typeface="Times New Roman" panose="02020603050405020304" pitchFamily="18" charset="0"/>
              </a:rPr>
              <a:t> ngoại giao </a:t>
            </a:r>
            <a:r>
              <a:rPr lang="vi-VN" altLang="vi-VN" sz="2400" dirty="0">
                <a:solidFill>
                  <a:srgbClr val="FF0000"/>
                </a:solidFill>
                <a:latin typeface="Times New Roman" panose="02020603050405020304" pitchFamily="18" charset="0"/>
                <a:cs typeface="Times New Roman" panose="02020603050405020304" pitchFamily="18" charset="0"/>
              </a:rPr>
              <a:t>Nhà nước </a:t>
            </a:r>
            <a:r>
              <a:rPr lang="vi-VN" altLang="vi-VN" sz="2400" dirty="0">
                <a:solidFill>
                  <a:schemeClr val="tx1"/>
                </a:solidFill>
                <a:latin typeface="Times New Roman" panose="02020603050405020304" pitchFamily="18" charset="0"/>
                <a:cs typeface="Times New Roman" panose="02020603050405020304" pitchFamily="18" charset="0"/>
              </a:rPr>
              <a:t>và </a:t>
            </a:r>
            <a:r>
              <a:rPr lang="vi-VN" altLang="vi-VN" sz="2400" dirty="0">
                <a:solidFill>
                  <a:srgbClr val="FF0000"/>
                </a:solidFill>
                <a:latin typeface="Times New Roman" panose="02020603050405020304" pitchFamily="18" charset="0"/>
                <a:cs typeface="Times New Roman" panose="02020603050405020304" pitchFamily="18" charset="0"/>
              </a:rPr>
              <a:t>ngoại giao nhân dân</a:t>
            </a:r>
            <a:r>
              <a:rPr lang="vi-VN" altLang="vi-VN" sz="2400" dirty="0">
                <a:solidFill>
                  <a:schemeClr val="tx1"/>
                </a:solidFill>
                <a:latin typeface="Times New Roman" panose="02020603050405020304" pitchFamily="18" charset="0"/>
                <a:cs typeface="Times New Roman" panose="02020603050405020304" pitchFamily="18" charset="0"/>
              </a:rPr>
              <a:t>; giữa ngoại giao chính trị với ngoại giao kinh tế và ngoại giao văn hóa; giữa đối ngoại với quốc phòng, an ninh.</a:t>
            </a:r>
          </a:p>
          <a:p>
            <a:pPr algn="just" eaLnBrk="1" hangingPunct="1">
              <a:lnSpc>
                <a:spcPct val="120000"/>
              </a:lnSpc>
            </a:pPr>
            <a:endParaRPr lang="vi-VN" altLang="vi-VN" sz="2400"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2707"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377831" y="3200400"/>
            <a:ext cx="4232275" cy="35798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2708" name="Picture 3"/>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4848231" y="2819400"/>
            <a:ext cx="4219575" cy="3770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rtl="0">
              <a:lnSpc>
                <a:spcPct val="90000"/>
              </a:lnSpc>
              <a:spcBef>
                <a:spcPct val="0"/>
              </a:spcBef>
            </a:pPr>
            <a:r>
              <a:rPr lang="en-US" altLang="vi-VN" sz="2400" b="1" dirty="0" smtClean="0">
                <a:solidFill>
                  <a:srgbClr val="000099"/>
                </a:solidFill>
                <a:latin typeface="Times New Roman" panose="02020603050405020304" pitchFamily="18" charset="0"/>
                <a:cs typeface="Times New Roman" panose="02020603050405020304" pitchFamily="18" charset="0"/>
              </a:rPr>
              <a:t>3.2. Những nhiệm vụ chủ yếu của đường lối đối ngoại</a:t>
            </a:r>
            <a:r>
              <a:rPr lang="en-US" altLang="vi-VN" sz="2400" dirty="0" smtClean="0">
                <a:solidFill>
                  <a:srgbClr val="000099"/>
                </a:solidFill>
                <a:latin typeface="Times New Roman" panose="02020603050405020304" pitchFamily="18" charset="0"/>
                <a:cs typeface="Times New Roman" panose="02020603050405020304" pitchFamily="18" charset="0"/>
              </a:rPr>
              <a:t/>
            </a:r>
            <a:br>
              <a:rPr lang="en-US" altLang="vi-VN" sz="2400" dirty="0" smtClean="0">
                <a:solidFill>
                  <a:srgbClr val="000099"/>
                </a:solidFill>
                <a:latin typeface="Times New Roman" panose="02020603050405020304" pitchFamily="18" charset="0"/>
                <a:cs typeface="Times New Roman" panose="02020603050405020304" pitchFamily="18" charset="0"/>
              </a:rPr>
            </a:br>
            <a:endParaRPr lang="vi-VN" sz="2800" dirty="0"/>
          </a:p>
        </p:txBody>
      </p:sp>
      <p:sp>
        <p:nvSpPr>
          <p:cNvPr id="3" name="Content Placeholder 2"/>
          <p:cNvSpPr>
            <a:spLocks noGrp="1"/>
          </p:cNvSpPr>
          <p:nvPr>
            <p:ph idx="1"/>
          </p:nvPr>
        </p:nvSpPr>
        <p:spPr>
          <a:xfrm>
            <a:off x="628650" y="1143000"/>
            <a:ext cx="7886700" cy="4724400"/>
          </a:xfrm>
        </p:spPr>
        <p:txBody>
          <a:bodyPr>
            <a:normAutofit fontScale="32500" lnSpcReduction="20000"/>
          </a:bodyPr>
          <a:lstStyle/>
          <a:p>
            <a:pPr marL="0" indent="0" algn="just">
              <a:lnSpc>
                <a:spcPct val="170000"/>
              </a:lnSpc>
              <a:buNone/>
            </a:pPr>
            <a:r>
              <a:rPr lang="vi-VN" sz="2400" dirty="0" smtClean="0">
                <a:latin typeface="+mj-lt"/>
              </a:rPr>
              <a:t>	</a:t>
            </a:r>
            <a:r>
              <a:rPr lang="vi-VN" sz="4000" dirty="0" smtClean="0">
                <a:latin typeface="+mj-lt"/>
              </a:rPr>
              <a:t>- </a:t>
            </a:r>
            <a:r>
              <a:rPr lang="vi-VN" sz="6400" dirty="0" smtClean="0">
                <a:latin typeface="+mj-lt"/>
              </a:rPr>
              <a:t>Giữ </a:t>
            </a:r>
            <a:r>
              <a:rPr lang="vi-VN" sz="6400" dirty="0">
                <a:latin typeface="+mj-lt"/>
              </a:rPr>
              <a:t>vững môi trường hòa bình, ổn định, tranh thủ tối đa các nguồn lực bên ngoài để phát triển đất nước, nâng cao đời sống nhân </a:t>
            </a:r>
            <a:r>
              <a:rPr lang="vi-VN" sz="6400" dirty="0" smtClean="0">
                <a:latin typeface="+mj-lt"/>
              </a:rPr>
              <a:t>dân</a:t>
            </a:r>
          </a:p>
          <a:p>
            <a:pPr marL="0" indent="0" algn="just">
              <a:lnSpc>
                <a:spcPct val="170000"/>
              </a:lnSpc>
              <a:buNone/>
            </a:pPr>
            <a:r>
              <a:rPr lang="vi-VN" sz="6400" dirty="0" smtClean="0">
                <a:latin typeface="+mj-lt"/>
              </a:rPr>
              <a:t> 	- Kiên </a:t>
            </a:r>
            <a:r>
              <a:rPr lang="vi-VN" sz="6400" dirty="0">
                <a:latin typeface="+mj-lt"/>
              </a:rPr>
              <a:t>quyết, kiên trì đấu tranh bảo vệ vững chắc độc lập, chủ quyền, thống nhất và toàn vẹn lãnh thổ của Tổ quốc, bảo vệ Đảng, Nhà nước, nhân dân và chế độ xã hội chủ </a:t>
            </a:r>
            <a:r>
              <a:rPr lang="vi-VN" sz="6400" dirty="0" smtClean="0">
                <a:latin typeface="+mj-lt"/>
              </a:rPr>
              <a:t>nghĩa</a:t>
            </a:r>
          </a:p>
          <a:p>
            <a:pPr marL="0" indent="0" algn="just">
              <a:lnSpc>
                <a:spcPct val="170000"/>
              </a:lnSpc>
              <a:buNone/>
            </a:pPr>
            <a:r>
              <a:rPr lang="vi-VN" sz="6400" dirty="0">
                <a:latin typeface="+mj-lt"/>
              </a:rPr>
              <a:t>	</a:t>
            </a:r>
            <a:r>
              <a:rPr lang="vi-VN" sz="6400" dirty="0" smtClean="0">
                <a:latin typeface="+mj-lt"/>
              </a:rPr>
              <a:t>- Nâng </a:t>
            </a:r>
            <a:r>
              <a:rPr lang="vi-VN" sz="6400" dirty="0">
                <a:latin typeface="+mj-lt"/>
              </a:rPr>
              <a:t>cao vị thế, uy tín của đất nước và góp phần vào sự nghiệp hòa bình, độc lập dân tộc, dân chủ và tiến bộ xã hội trên </a:t>
            </a:r>
            <a:r>
              <a:rPr lang="vi-VN" sz="6400" dirty="0" smtClean="0">
                <a:latin typeface="+mj-lt"/>
              </a:rPr>
              <a:t>thế giới</a:t>
            </a:r>
            <a:endParaRPr lang="vi-VN" sz="6400" dirty="0">
              <a:latin typeface="+mj-lt"/>
            </a:endParaRPr>
          </a:p>
        </p:txBody>
      </p:sp>
    </p:spTree>
    <p:extLst>
      <p:ext uri="{BB962C8B-B14F-4D97-AF65-F5344CB8AC3E}">
        <p14:creationId xmlns:p14="http://schemas.microsoft.com/office/powerpoint/2010/main" xmlns="" val="28698657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34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1855794" y="2452694"/>
            <a:ext cx="1736725" cy="2803525"/>
          </a:xfrm>
          <a:prstGeom prst="roundRect">
            <a:avLst>
              <a:gd name="adj" fmla="val 16667"/>
            </a:avLst>
          </a:prstGeom>
          <a:solidFill>
            <a:srgbClr val="73E77E"/>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1870081"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1870081" y="2474919"/>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1868488" y="1514481"/>
            <a:ext cx="1789112" cy="3787775"/>
            <a:chOff x="1828800" y="1514475"/>
            <a:chExt cx="1789663" cy="3787775"/>
          </a:xfrm>
          <a:solidFill>
            <a:schemeClr val="accent4">
              <a:lumMod val="20000"/>
              <a:lumOff val="80000"/>
            </a:schemeClr>
          </a:solidFill>
        </p:grpSpPr>
        <p:sp>
          <p:nvSpPr>
            <p:cNvPr id="75807" name="AutoShape 19"/>
            <p:cNvSpPr>
              <a:spLocks noChangeArrowheads="1"/>
            </p:cNvSpPr>
            <p:nvPr/>
          </p:nvSpPr>
          <p:spPr bwMode="gray">
            <a:xfrm>
              <a:off x="1828800" y="2444750"/>
              <a:ext cx="1789663" cy="2857500"/>
            </a:xfrm>
            <a:prstGeom prst="roundRect">
              <a:avLst>
                <a:gd name="adj" fmla="val 1750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grp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3938594" y="1797056"/>
            <a:ext cx="1444625" cy="3527425"/>
          </a:xfrm>
          <a:prstGeom prst="roundRect">
            <a:avLst>
              <a:gd name="adj" fmla="val 16667"/>
            </a:avLst>
          </a:prstGeom>
          <a:solidFill>
            <a:srgbClr val="E9E065"/>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629031"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629031" y="1824044"/>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85744" y="3262319"/>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1905000" y="2551119"/>
            <a:ext cx="1543050" cy="2554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3649669"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solidFill>
              <a:schemeClr val="accent1">
                <a:lumMod val="20000"/>
                <a:lumOff val="8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86406" y="1279531"/>
            <a:ext cx="1497013" cy="3751263"/>
          </a:xfrm>
          <a:prstGeom prst="roundRect">
            <a:avLst>
              <a:gd name="adj" fmla="val 17509"/>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62600" y="1447800"/>
            <a:ext cx="1619250" cy="3679825"/>
          </a:xfrm>
          <a:prstGeom prst="roundRect">
            <a:avLst>
              <a:gd name="adj" fmla="val 16667"/>
            </a:avLst>
          </a:prstGeom>
          <a:solidFill>
            <a:srgbClr val="66FFFF"/>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715000" y="3962400"/>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5594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1206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7221711" y="152406"/>
            <a:ext cx="1922295" cy="3846513"/>
            <a:chOff x="551" y="746"/>
            <a:chExt cx="1474" cy="2146"/>
          </a:xfrm>
          <a:solidFill>
            <a:srgbClr val="FFFF00"/>
          </a:solidFill>
        </p:grpSpPr>
        <p:sp>
          <p:nvSpPr>
            <p:cNvPr id="75796" name="AutoShape 5"/>
            <p:cNvSpPr>
              <a:spLocks noChangeArrowheads="1"/>
            </p:cNvSpPr>
            <p:nvPr/>
          </p:nvSpPr>
          <p:spPr bwMode="gray">
            <a:xfrm>
              <a:off x="659" y="1101"/>
              <a:ext cx="1322" cy="1766"/>
            </a:xfrm>
            <a:prstGeom prst="roundRect">
              <a:avLst>
                <a:gd name="adj" fmla="val 16667"/>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grp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58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2" name="Content Placeholder 2"/>
          <p:cNvSpPr>
            <a:spLocks noGrp="1"/>
          </p:cNvSpPr>
          <p:nvPr>
            <p:ph idx="1"/>
          </p:nvPr>
        </p:nvSpPr>
        <p:spPr>
          <a:xfrm>
            <a:off x="628650" y="685800"/>
            <a:ext cx="7886700" cy="4351338"/>
          </a:xfrm>
        </p:spPr>
        <p:txBody>
          <a:bodyPr>
            <a:normAutofit/>
          </a:bodyPr>
          <a:lstStyle/>
          <a:p>
            <a:pPr indent="457200" algn="just">
              <a:lnSpc>
                <a:spcPct val="120000"/>
              </a:lnSpc>
              <a:spcAft>
                <a:spcPct val="0"/>
              </a:spcAft>
            </a:pPr>
            <a:r>
              <a:rPr lang="vi-VN" altLang="vi-VN" sz="2400" dirty="0">
                <a:solidFill>
                  <a:schemeClr val="tx1"/>
                </a:solidFill>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Nâng cao hiệu quả </a:t>
            </a:r>
            <a:r>
              <a:rPr lang="vi-VN" altLang="vi-VN" sz="2400" dirty="0">
                <a:solidFill>
                  <a:schemeClr val="tx1"/>
                </a:solidFill>
                <a:latin typeface="Times New Roman" panose="02020603050405020304" pitchFamily="18" charset="0"/>
                <a:cs typeface="Times New Roman" panose="02020603050405020304" pitchFamily="18" charset="0"/>
              </a:rPr>
              <a:t>các hoạt động đối ngoại, tiếp tục đưa các mối quan hệ</a:t>
            </a:r>
            <a:r>
              <a:rPr lang="vi-VN" altLang="vi-VN" sz="2400" dirty="0">
                <a:solidFill>
                  <a:schemeClr val="tx1"/>
                </a:solidFill>
                <a:latin typeface="Calibri" panose="020F0502020204030204" pitchFamily="34" charset="0"/>
                <a:cs typeface="Times New Roman" panose="02020603050405020304" pitchFamily="18" charset="0"/>
              </a:rPr>
              <a:t> </a:t>
            </a:r>
            <a:r>
              <a:rPr lang="vi-VN" altLang="vi-VN" sz="2400" dirty="0">
                <a:solidFill>
                  <a:schemeClr val="tx1"/>
                </a:solidFill>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dirty="0">
                <a:solidFill>
                  <a:schemeClr val="tx1"/>
                </a:solidFill>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381000" y="3163888"/>
            <a:ext cx="4572000" cy="3313112"/>
            <a:chOff x="287338" y="2895600"/>
            <a:chExt cx="4572000" cy="3313331"/>
          </a:xfrm>
        </p:grpSpPr>
        <p:pic>
          <p:nvPicPr>
            <p:cNvPr id="73735"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287338" y="2895600"/>
              <a:ext cx="4445000" cy="2667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1026" name="Picture 2" descr="Thanh tuu doi ngoai 2019 - ban linh va tinh than Viet Nam hinh anh 4 thu_tuong_cong_bo_chu_de_nam_asean_2020_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200650" y="2902932"/>
            <a:ext cx="3562350" cy="3251012"/>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905000"/>
          </a:xfrm>
        </p:spPr>
        <p:txBody>
          <a:bodyPr rtlCol="0">
            <a:noAutofit/>
          </a:bodyPr>
          <a:lstStyle/>
          <a:p>
            <a:pPr indent="457200" algn="just">
              <a:lnSpc>
                <a:spcPct val="120000"/>
              </a:lnSpc>
              <a:spcAft>
                <a:spcPts val="0"/>
              </a:spcAft>
              <a:defRPr/>
            </a:pPr>
            <a:r>
              <a:rPr lang="vi-VN" sz="2400" dirty="0">
                <a:solidFill>
                  <a:schemeClr val="tx1"/>
                </a:solidFill>
                <a:latin typeface="+mj-lt"/>
                <a:cs typeface="Times New Roman" panose="02020603050405020304" pitchFamily="18" charset="0"/>
              </a:rPr>
              <a:t>- </a:t>
            </a:r>
            <a:r>
              <a:rPr lang="vi-VN" sz="2400" dirty="0">
                <a:solidFill>
                  <a:schemeClr val="tx1"/>
                </a:solidFill>
                <a:latin typeface="+mj-lt"/>
              </a:rPr>
              <a:t> </a:t>
            </a:r>
            <a:r>
              <a:rPr lang="vi-VN" sz="2400" dirty="0">
                <a:solidFill>
                  <a:srgbClr val="FF0000"/>
                </a:solidFill>
                <a:latin typeface="+mj-lt"/>
              </a:rPr>
              <a:t>Kiên quyết</a:t>
            </a:r>
            <a:r>
              <a:rPr lang="vi-VN" sz="2400"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286002" y="1905000"/>
            <a:ext cx="5547867" cy="4779256"/>
          </a:xfrm>
          <a:prstGeom prst="rect">
            <a:avLst/>
          </a:prstGeo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105400" y="304800"/>
            <a:ext cx="3733800" cy="16002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5122" name="Picture 2" descr="Lễ ký kết 2 văn kiện lịch sử trước sự chứng kiến của các lãnh đạo VN và Campuchia &#10; ///  Ảnh: Quang Phú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61393" y="2209800"/>
            <a:ext cx="4225407" cy="4087488"/>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descr="Kết quả hình ảnh cho bản đồ việt na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2400" y="304800"/>
            <a:ext cx="4953000" cy="599248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2472402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29030"/>
            <a:ext cx="8610600" cy="1571171"/>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dirty="0">
                <a:solidFill>
                  <a:srgbClr val="FF0000"/>
                </a:solidFill>
                <a:latin typeface="+mj-lt"/>
              </a:rPr>
              <a:t>Chú trọng</a:t>
            </a:r>
            <a:r>
              <a:rPr lang="vi-VN" sz="2400" dirty="0">
                <a:solidFill>
                  <a:schemeClr val="tx1"/>
                </a:solidFill>
                <a:latin typeface="+mj-lt"/>
              </a:rPr>
              <a:t> phát triển quan hệ hợp tác, hữu nghị, truyền thống với các </a:t>
            </a:r>
            <a:r>
              <a:rPr lang="vi-VN" sz="2400" dirty="0">
                <a:solidFill>
                  <a:srgbClr val="FF0000"/>
                </a:solidFill>
                <a:latin typeface="+mj-lt"/>
              </a:rPr>
              <a:t>nước láng giềng</a:t>
            </a:r>
            <a:r>
              <a:rPr lang="vi-VN" sz="2400" dirty="0">
                <a:solidFill>
                  <a:schemeClr val="tx1"/>
                </a:solidFill>
                <a:latin typeface="+mj-lt"/>
              </a:rPr>
              <a:t>, thúc đẩy quan hệ với các đối tác lớn</a:t>
            </a:r>
            <a:r>
              <a:rPr lang="vi-VN" sz="2400" dirty="0">
                <a:solidFill>
                  <a:srgbClr val="FF0000"/>
                </a:solidFill>
                <a:latin typeface="+mj-lt"/>
              </a:rPr>
              <a:t>, đối tác quan trọng</a:t>
            </a:r>
            <a:r>
              <a:rPr lang="vi-VN" sz="2400" dirty="0">
                <a:solidFill>
                  <a:schemeClr val="tx1"/>
                </a:solidFill>
                <a:latin typeface="+mj-lt"/>
              </a:rPr>
              <a:t>.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828800" y="1600201"/>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219200" y="1676400"/>
            <a:ext cx="7237144" cy="4495802"/>
          </a:xfrm>
          <a:prstGeom prst="rect">
            <a:avLst/>
          </a:prstGeom>
        </p:spPr>
      </p:pic>
      <p:sp>
        <p:nvSpPr>
          <p:cNvPr id="11" name="Rectangle 10"/>
          <p:cNvSpPr/>
          <p:nvPr/>
        </p:nvSpPr>
        <p:spPr>
          <a:xfrm>
            <a:off x="1600200" y="6248404"/>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p14="http://schemas.microsoft.com/office/powerpoint/2010/main" xmlns=""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990600" y="6457890"/>
            <a:ext cx="5943600" cy="400110"/>
          </a:xfrm>
          <a:prstGeom prst="rect">
            <a:avLst/>
          </a:prstGeom>
        </p:spPr>
        <p:txBody>
          <a:bodyPr wrap="square">
            <a:spAutoFit/>
          </a:bodyPr>
          <a:lstStyle/>
          <a:p>
            <a:pPr>
              <a:defRPr/>
            </a:pPr>
            <a:r>
              <a:rPr lang="vi-VN" sz="2000" b="1" dirty="0">
                <a:solidFill>
                  <a:srgbClr val="FF0000"/>
                </a:solidFill>
                <a:latin typeface="Times New Roman" panose="02020603050405020304" pitchFamily="18" charset="0"/>
              </a:rPr>
              <a:t>Quan hệ Việt Nam – Campuchia từ 1967 tới nay</a:t>
            </a:r>
            <a:endParaRPr lang="vi-VN" sz="2000" b="1" dirty="0">
              <a:solidFill>
                <a:srgbClr val="0000CC"/>
              </a:solidFill>
              <a:latin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4800600" y="258526"/>
            <a:ext cx="3886200" cy="25908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616210" y="182326"/>
            <a:ext cx="4077325" cy="2713274"/>
          </a:xfrm>
          <a:prstGeom prst="rect">
            <a:avLst/>
          </a:prstGeom>
        </p:spPr>
      </p:pic>
      <p:pic>
        <p:nvPicPr>
          <p:cNvPr id="4" name="Picture 3"/>
          <p:cNvPicPr>
            <a:picLocks noChangeAspect="1"/>
          </p:cNvPicPr>
          <p:nvPr/>
        </p:nvPicPr>
        <p:blipFill>
          <a:blip r:embed="rId4"/>
          <a:stretch>
            <a:fillRect/>
          </a:stretch>
        </p:blipFill>
        <p:spPr>
          <a:xfrm>
            <a:off x="381000" y="3150859"/>
            <a:ext cx="4547742" cy="32743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5257800" y="3434408"/>
            <a:ext cx="3612444" cy="2438400"/>
          </a:xfrm>
          <a:prstGeom prst="rect">
            <a:avLst/>
          </a:prstGeom>
        </p:spPr>
      </p:pic>
    </p:spTree>
    <p:extLst>
      <p:ext uri="{BB962C8B-B14F-4D97-AF65-F5344CB8AC3E}">
        <p14:creationId xmlns:p14="http://schemas.microsoft.com/office/powerpoint/2010/main" xmlns="" val="42643985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066800"/>
          </a:xfrm>
        </p:spPr>
        <p:txBody>
          <a:bodyPr rtlCol="0">
            <a:noAutofit/>
          </a:bodyPr>
          <a:lstStyle/>
          <a:p>
            <a:pPr indent="457200" algn="just">
              <a:lnSpc>
                <a:spcPct val="120000"/>
              </a:lnSpc>
              <a:spcAft>
                <a:spcPts val="0"/>
              </a:spcAft>
              <a:defRPr/>
            </a:pPr>
            <a:r>
              <a:rPr lang="vi-VN" sz="2400" b="1" dirty="0">
                <a:solidFill>
                  <a:schemeClr val="tx1"/>
                </a:solidFill>
                <a:latin typeface="+mj-lt"/>
              </a:rPr>
              <a:t>Chủ động, tích cực và có trách nhiệm cùng các nước ASEAN xây dựng cộng đồng vững mạnh.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xmlns="" val="0"/>
              </a:ext>
            </a:extLst>
          </a:blip>
          <a:srcRect l="25051" t="11650" r="23689" b="14565"/>
          <a:stretch/>
        </p:blipFill>
        <p:spPr>
          <a:xfrm>
            <a:off x="5450115" y="3846577"/>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824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055789" y="1098789"/>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4800600" y="1262074"/>
            <a:ext cx="4145188" cy="2161419"/>
          </a:xfrm>
          <a:prstGeom prst="rect">
            <a:avLst/>
          </a:prstGeom>
        </p:spPr>
      </p:pic>
    </p:spTree>
    <p:extLst>
      <p:ext uri="{BB962C8B-B14F-4D97-AF65-F5344CB8AC3E}">
        <p14:creationId xmlns:p14="http://schemas.microsoft.com/office/powerpoint/2010/main" xmlns="" val="143080619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vi-VN" sz="2800" dirty="0" smtClean="0"/>
              <a:t>Tăng cường </a:t>
            </a:r>
            <a:r>
              <a:rPr lang="vi-VN" sz="2800" dirty="0"/>
              <a:t>công tác nghiên cứu, công tác bồi dưỡng, rèn luyện cán bộ đối ngoại và công tác tuyên truyền đối ngoại.</a:t>
            </a:r>
          </a:p>
        </p:txBody>
      </p:sp>
      <p:sp>
        <p:nvSpPr>
          <p:cNvPr id="3" name="Content Placeholder 2"/>
          <p:cNvSpPr>
            <a:spLocks noGrp="1"/>
          </p:cNvSpPr>
          <p:nvPr>
            <p:ph idx="1"/>
          </p:nvPr>
        </p:nvSpPr>
        <p:spPr/>
        <p:txBody>
          <a:bodyPr/>
          <a:lstStyle/>
          <a:p>
            <a:endParaRPr lang="vi-VN"/>
          </a:p>
        </p:txBody>
      </p:sp>
      <p:pic>
        <p:nvPicPr>
          <p:cNvPr id="4098"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95800" y="2444817"/>
            <a:ext cx="4419600" cy="3651183"/>
          </a:xfrm>
          <a:prstGeom prst="rect">
            <a:avLst/>
          </a:prstGeom>
          <a:noFill/>
          <a:extLst>
            <a:ext uri="{909E8E84-426E-40DD-AFC4-6F175D3DCCD1}">
              <a14:hiddenFill xmlns:a14="http://schemas.microsoft.com/office/drawing/2010/main" xmlns="">
                <a:solidFill>
                  <a:srgbClr val="FFFFFF"/>
                </a:solidFill>
              </a14:hiddenFill>
            </a:ext>
          </a:extLst>
        </p:spPr>
      </p:pic>
      <p:pic>
        <p:nvPicPr>
          <p:cNvPr id="4102" name="Picture 6" descr="Kết quả hình ảnh cho cán bộ làm công tác đối ngoại"/>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2400" y="2444817"/>
            <a:ext cx="4191000" cy="38565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3848754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3161" y="76200"/>
            <a:ext cx="8439955"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4038602" y="1154198"/>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28602"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5211998"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990602" y="1295400"/>
            <a:ext cx="2354841" cy="2309968"/>
          </a:xfrm>
          <a:prstGeom prst="rect">
            <a:avLst/>
          </a:prstGeom>
        </p:spPr>
      </p:pic>
    </p:spTree>
    <p:extLst>
      <p:ext uri="{BB962C8B-B14F-4D97-AF65-F5344CB8AC3E}">
        <p14:creationId xmlns:p14="http://schemas.microsoft.com/office/powerpoint/2010/main" xmlns="" val="239707084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04800" y="152400"/>
            <a:ext cx="86106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09602" y="1524000"/>
            <a:ext cx="7666067" cy="4933950"/>
          </a:xfrm>
          <a:prstGeom prst="rect">
            <a:avLst/>
          </a:prstGeom>
        </p:spPr>
      </p:pic>
    </p:spTree>
    <p:extLst>
      <p:ext uri="{BB962C8B-B14F-4D97-AF65-F5344CB8AC3E}">
        <p14:creationId xmlns:p14="http://schemas.microsoft.com/office/powerpoint/2010/main" xmlns="" val="388307811"/>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4.xml><?xml version="1.0" encoding="utf-8"?>
<a:theme xmlns:a="http://schemas.openxmlformats.org/drawingml/2006/main" name="Blends">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15248</TotalTime>
  <Words>2370</Words>
  <Application>Microsoft Office PowerPoint</Application>
  <PresentationFormat>On-screen Show (4:3)</PresentationFormat>
  <Paragraphs>154</Paragraphs>
  <Slides>53</Slides>
  <Notes>9</Notes>
  <HiddenSlides>0</HiddenSlides>
  <MMClips>0</MMClips>
  <ScaleCrop>false</ScaleCrop>
  <HeadingPairs>
    <vt:vector size="4" baseType="variant">
      <vt:variant>
        <vt:lpstr>Theme</vt:lpstr>
      </vt:variant>
      <vt:variant>
        <vt:i4>4</vt:i4>
      </vt:variant>
      <vt:variant>
        <vt:lpstr>Slide Titles</vt:lpstr>
      </vt:variant>
      <vt:variant>
        <vt:i4>53</vt:i4>
      </vt:variant>
    </vt:vector>
  </HeadingPairs>
  <TitlesOfParts>
    <vt:vector size="57" baseType="lpstr">
      <vt:lpstr>2_Contents Slide Master</vt:lpstr>
      <vt:lpstr>3_Contents Slide Master</vt:lpstr>
      <vt:lpstr>1_Retrospect</vt:lpstr>
      <vt:lpstr>Blends</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 Tìm hiểu một số caâu hoûi sau?</vt:lpstr>
      <vt:lpstr>3. Quan điểm và những nhiệm vụ chủ yếu của đường lối đối ngoại</vt:lpstr>
      <vt:lpstr>     Yếu tố nào đóng vai trò quyết định đối với việc mở rộng quan hệ đối ngoại?</vt:lpstr>
      <vt:lpstr>Slide 31</vt:lpstr>
      <vt:lpstr>Slide 32</vt:lpstr>
      <vt:lpstr>Quan điểm của Đảng về hội nhập quốc tế</vt:lpstr>
      <vt:lpstr> Nắm vững hai mặt hợp tác và đấu tranh trong quan hệ quốc tế, cố gắng thúc đẩy mặt hợp tác nhưng vẫn phải đấu tranh dưới hình thức thích hợp với từng đối tác.</vt:lpstr>
      <vt:lpstr>Slide 35</vt:lpstr>
      <vt:lpstr>Slide 36</vt:lpstr>
      <vt:lpstr>Slide 37</vt:lpstr>
      <vt:lpstr>Slide 38</vt:lpstr>
      <vt:lpstr>Slide 39</vt:lpstr>
      <vt:lpstr>Slide 40</vt:lpstr>
      <vt:lpstr>Slide 41</vt:lpstr>
      <vt:lpstr>Slide 42</vt:lpstr>
      <vt:lpstr>3.2. Những nhiệm vụ chủ yếu của đường lối đối ngoại </vt:lpstr>
      <vt:lpstr>Slide 44</vt:lpstr>
      <vt:lpstr>Slide 45</vt:lpstr>
      <vt:lpstr>Slide 46</vt:lpstr>
      <vt:lpstr>Slide 47</vt:lpstr>
      <vt:lpstr>Slide 48</vt:lpstr>
      <vt:lpstr>Slide 49</vt:lpstr>
      <vt:lpstr>Slide 50</vt:lpstr>
      <vt:lpstr>Tăng cường công tác nghiên cứu, công tác bồi dưỡng, rèn luyện cán bộ đối ngoại và công tác tuyên truyền đối ngoại.</vt:lpstr>
      <vt:lpstr>Slide 52</vt:lpstr>
      <vt:lpstr>Slide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LENOVO</cp:lastModifiedBy>
  <cp:revision>384</cp:revision>
  <dcterms:created xsi:type="dcterms:W3CDTF">2011-03-25T03:43:29Z</dcterms:created>
  <dcterms:modified xsi:type="dcterms:W3CDTF">2020-09-03T12:55:21Z</dcterms:modified>
</cp:coreProperties>
</file>