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media/image67.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23" r:id="rId2"/>
    <p:sldMasterId id="2147484035" r:id="rId3"/>
    <p:sldMasterId id="2147484047" r:id="rId4"/>
  </p:sldMasterIdLst>
  <p:notesMasterIdLst>
    <p:notesMasterId r:id="rId53"/>
  </p:notesMasterIdLst>
  <p:sldIdLst>
    <p:sldId id="369" r:id="rId5"/>
    <p:sldId id="433" r:id="rId6"/>
    <p:sldId id="434" r:id="rId7"/>
    <p:sldId id="441" r:id="rId8"/>
    <p:sldId id="440" r:id="rId9"/>
    <p:sldId id="442" r:id="rId10"/>
    <p:sldId id="444" r:id="rId11"/>
    <p:sldId id="445" r:id="rId12"/>
    <p:sldId id="443" r:id="rId13"/>
    <p:sldId id="446" r:id="rId14"/>
    <p:sldId id="447" r:id="rId15"/>
    <p:sldId id="439" r:id="rId16"/>
    <p:sldId id="448" r:id="rId17"/>
    <p:sldId id="449" r:id="rId18"/>
    <p:sldId id="450" r:id="rId19"/>
    <p:sldId id="451" r:id="rId20"/>
    <p:sldId id="452" r:id="rId21"/>
    <p:sldId id="378" r:id="rId22"/>
    <p:sldId id="453" r:id="rId23"/>
    <p:sldId id="454" r:id="rId24"/>
    <p:sldId id="455" r:id="rId25"/>
    <p:sldId id="456" r:id="rId26"/>
    <p:sldId id="457" r:id="rId27"/>
    <p:sldId id="458" r:id="rId28"/>
    <p:sldId id="459" r:id="rId29"/>
    <p:sldId id="460" r:id="rId30"/>
    <p:sldId id="461" r:id="rId31"/>
    <p:sldId id="462" r:id="rId32"/>
    <p:sldId id="463" r:id="rId33"/>
    <p:sldId id="475" r:id="rId34"/>
    <p:sldId id="476" r:id="rId35"/>
    <p:sldId id="479" r:id="rId36"/>
    <p:sldId id="477" r:id="rId37"/>
    <p:sldId id="478" r:id="rId38"/>
    <p:sldId id="480" r:id="rId39"/>
    <p:sldId id="481" r:id="rId40"/>
    <p:sldId id="482" r:id="rId41"/>
    <p:sldId id="484" r:id="rId42"/>
    <p:sldId id="485" r:id="rId43"/>
    <p:sldId id="486" r:id="rId44"/>
    <p:sldId id="487" r:id="rId45"/>
    <p:sldId id="490" r:id="rId46"/>
    <p:sldId id="491" r:id="rId47"/>
    <p:sldId id="492" r:id="rId48"/>
    <p:sldId id="489" r:id="rId49"/>
    <p:sldId id="493" r:id="rId50"/>
    <p:sldId id="488" r:id="rId51"/>
    <p:sldId id="494" r:id="rId52"/>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99"/>
    <a:srgbClr val="003300"/>
    <a:srgbClr val="000066"/>
    <a:srgbClr val="660033"/>
    <a:srgbClr val="006600"/>
    <a:srgbClr val="660066"/>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513" autoAdjust="0"/>
    <p:restoredTop sz="94684" autoAdjust="0"/>
  </p:normalViewPr>
  <p:slideViewPr>
    <p:cSldViewPr>
      <p:cViewPr varScale="1">
        <p:scale>
          <a:sx n="67" d="100"/>
          <a:sy n="67" d="100"/>
        </p:scale>
        <p:origin x="510" y="60"/>
      </p:cViewPr>
      <p:guideLst>
        <p:guide orient="horz" pos="2160"/>
        <p:guide pos="384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6/18/2020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extLst>
      <p:ext uri="{BB962C8B-B14F-4D97-AF65-F5344CB8AC3E}">
        <p14:creationId xmlns:p14="http://schemas.microsoft.com/office/powerpoint/2010/main" val="40931002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FCC2BEA-FFC7-4F55-9EE1-958556C2BBCE}" type="slidenum">
              <a:rPr lang="en-US" altLang="en-US" smtClean="0">
                <a:cs typeface="Arial" panose="020B0604020202020204" pitchFamily="34" charset="0"/>
              </a:rPr>
              <a:pPr/>
              <a:t>3</a:t>
            </a:fld>
            <a:endParaRPr lang="en-US" altLang="en-US" smtClean="0">
              <a:cs typeface="Arial" panose="020B0604020202020204" pitchFamily="34" charset="0"/>
            </a:endParaRPr>
          </a:p>
        </p:txBody>
      </p:sp>
      <p:sp>
        <p:nvSpPr>
          <p:cNvPr id="276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36402925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1F1817-7026-46C4-9CC9-5E5A0CD7F7C7}" type="slidenum">
              <a:rPr lang="en-US" altLang="en-US" smtClean="0">
                <a:solidFill>
                  <a:srgbClr val="000000"/>
                </a:solidFill>
                <a:cs typeface="Arial" panose="020B0604020202020204" pitchFamily="34" charset="0"/>
              </a:rPr>
              <a:pPr/>
              <a:t>5</a:t>
            </a:fld>
            <a:endParaRPr lang="en-US" altLang="en-US" smtClean="0">
              <a:solidFill>
                <a:srgbClr val="000000"/>
              </a:solidFill>
              <a:cs typeface="Arial" panose="020B0604020202020204" pitchFamily="34" charset="0"/>
            </a:endParaRPr>
          </a:p>
        </p:txBody>
      </p:sp>
      <p:sp>
        <p:nvSpPr>
          <p:cNvPr id="3072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9198674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03C7CE7-0BA3-48D2-B40C-C8BB5AB8414F}" type="slidenum">
              <a:rPr lang="en-US" altLang="en-US" smtClean="0">
                <a:solidFill>
                  <a:srgbClr val="000000"/>
                </a:solidFill>
                <a:cs typeface="Arial" panose="020B0604020202020204" pitchFamily="34" charset="0"/>
              </a:rPr>
              <a:pPr/>
              <a:t>6</a:t>
            </a:fld>
            <a:endParaRPr lang="en-US" altLang="en-US" smtClean="0">
              <a:solidFill>
                <a:srgbClr val="000000"/>
              </a:solidFill>
              <a:cs typeface="Arial" panose="020B0604020202020204" pitchFamily="34" charset="0"/>
            </a:endParaRPr>
          </a:p>
        </p:txBody>
      </p:sp>
      <p:sp>
        <p:nvSpPr>
          <p:cNvPr id="3277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585825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221F77C-0565-4D0D-826B-41CD2F0D995F}" type="slidenum">
              <a:rPr lang="en-US" altLang="en-US" smtClean="0">
                <a:solidFill>
                  <a:srgbClr val="000000"/>
                </a:solidFill>
                <a:cs typeface="Arial" panose="020B0604020202020204" pitchFamily="34" charset="0"/>
              </a:rPr>
              <a:pPr/>
              <a:t>7</a:t>
            </a:fld>
            <a:endParaRPr lang="en-US" altLang="en-US" smtClean="0">
              <a:solidFill>
                <a:srgbClr val="000000"/>
              </a:solidFill>
              <a:cs typeface="Arial" panose="020B0604020202020204" pitchFamily="34" charset="0"/>
            </a:endParaRPr>
          </a:p>
        </p:txBody>
      </p:sp>
      <p:sp>
        <p:nvSpPr>
          <p:cNvPr id="34819"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258909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E02F6DC-5FFA-45BE-8D5E-56BE8024817B}" type="slidenum">
              <a:rPr lang="en-US" altLang="en-US" smtClean="0">
                <a:solidFill>
                  <a:srgbClr val="000000"/>
                </a:solidFill>
                <a:cs typeface="Arial" panose="020B0604020202020204" pitchFamily="34" charset="0"/>
              </a:rPr>
              <a:pPr/>
              <a:t>8</a:t>
            </a:fld>
            <a:endParaRPr lang="en-US" altLang="en-US" smtClean="0">
              <a:solidFill>
                <a:srgbClr val="000000"/>
              </a:solidFill>
              <a:cs typeface="Arial" panose="020B0604020202020204" pitchFamily="34" charset="0"/>
            </a:endParaRPr>
          </a:p>
        </p:txBody>
      </p:sp>
      <p:sp>
        <p:nvSpPr>
          <p:cNvPr id="36867"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3823178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415E7FC-BE37-47B3-8D3C-4CD0815AEDD4}" type="slidenum">
              <a:rPr lang="en-US" altLang="en-US" smtClean="0">
                <a:solidFill>
                  <a:srgbClr val="000000"/>
                </a:solidFill>
                <a:cs typeface="Arial" panose="020B0604020202020204" pitchFamily="34" charset="0"/>
              </a:rPr>
              <a:pPr/>
              <a:t>9</a:t>
            </a:fld>
            <a:endParaRPr lang="en-US" altLang="en-US" smtClean="0">
              <a:solidFill>
                <a:srgbClr val="000000"/>
              </a:solidFill>
              <a:cs typeface="Arial" panose="020B0604020202020204" pitchFamily="34" charset="0"/>
            </a:endParaRPr>
          </a:p>
        </p:txBody>
      </p:sp>
      <p:sp>
        <p:nvSpPr>
          <p:cNvPr id="38915"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0358108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06EDEC0-6A72-4FDD-8D46-6FF3211C6C95}" type="slidenum">
              <a:rPr lang="en-US" altLang="en-US" smtClean="0">
                <a:solidFill>
                  <a:srgbClr val="000000"/>
                </a:solidFill>
                <a:cs typeface="Arial" panose="020B0604020202020204" pitchFamily="34" charset="0"/>
              </a:rPr>
              <a:pPr/>
              <a:t>10</a:t>
            </a:fld>
            <a:endParaRPr lang="en-US" altLang="en-US" smtClean="0">
              <a:solidFill>
                <a:srgbClr val="000000"/>
              </a:solidFill>
              <a:cs typeface="Arial" panose="020B0604020202020204" pitchFamily="34" charset="0"/>
            </a:endParaRPr>
          </a:p>
        </p:txBody>
      </p:sp>
      <p:sp>
        <p:nvSpPr>
          <p:cNvPr id="4096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0938317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36E111-2B2B-492E-8067-2D7C06EE31B2}" type="slidenum">
              <a:rPr lang="en-US" altLang="en-US" smtClean="0">
                <a:solidFill>
                  <a:srgbClr val="000000"/>
                </a:solidFill>
                <a:cs typeface="Arial" panose="020B0604020202020204" pitchFamily="34" charset="0"/>
              </a:rPr>
              <a:pPr/>
              <a:t>11</a:t>
            </a:fld>
            <a:endParaRPr lang="en-US" altLang="en-US" smtClean="0">
              <a:solidFill>
                <a:srgbClr val="000000"/>
              </a:solidFill>
              <a:cs typeface="Arial" panose="020B0604020202020204" pitchFamily="34" charset="0"/>
            </a:endParaRPr>
          </a:p>
        </p:txBody>
      </p:sp>
      <p:sp>
        <p:nvSpPr>
          <p:cNvPr id="4301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15895962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B07652-6853-43C6-8216-8BB177D4A084}" type="slidenum">
              <a:rPr lang="en-US" altLang="en-US" smtClean="0">
                <a:solidFill>
                  <a:srgbClr val="000000"/>
                </a:solidFill>
                <a:cs typeface="Arial" panose="020B0604020202020204" pitchFamily="34" charset="0"/>
              </a:rPr>
              <a:pPr/>
              <a:t>12</a:t>
            </a:fld>
            <a:endParaRPr lang="en-US" altLang="en-US" smtClean="0">
              <a:solidFill>
                <a:srgbClr val="000000"/>
              </a:solidFill>
              <a:cs typeface="Arial" panose="020B0604020202020204" pitchFamily="34" charset="0"/>
            </a:endParaRPr>
          </a:p>
        </p:txBody>
      </p:sp>
      <p:sp>
        <p:nvSpPr>
          <p:cNvPr id="45059"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16321695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C1C2F6-C3A1-45EC-804A-BCBCD1FA2357}" type="slidenum">
              <a:rPr lang="en-US" altLang="en-US" smtClean="0">
                <a:solidFill>
                  <a:srgbClr val="000000"/>
                </a:solidFill>
                <a:cs typeface="Arial" panose="020B0604020202020204" pitchFamily="34" charset="0"/>
              </a:rPr>
              <a:pPr/>
              <a:t>13</a:t>
            </a:fld>
            <a:endParaRPr lang="en-US" altLang="en-US" smtClean="0">
              <a:solidFill>
                <a:srgbClr val="000000"/>
              </a:solidFill>
              <a:cs typeface="Arial" panose="020B0604020202020204" pitchFamily="34" charset="0"/>
            </a:endParaRPr>
          </a:p>
        </p:txBody>
      </p:sp>
      <p:sp>
        <p:nvSpPr>
          <p:cNvPr id="47107"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36400836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016D3AC-0D07-43E5-84A6-8352421C1B39}" type="slidenum">
              <a:rPr lang="en-US" altLang="en-US" smtClean="0">
                <a:solidFill>
                  <a:srgbClr val="000000"/>
                </a:solidFill>
                <a:cs typeface="Arial" panose="020B0604020202020204" pitchFamily="34" charset="0"/>
              </a:rPr>
              <a:pPr/>
              <a:t>14</a:t>
            </a:fld>
            <a:endParaRPr lang="en-US" altLang="en-US" smtClean="0">
              <a:solidFill>
                <a:srgbClr val="000000"/>
              </a:solidFill>
              <a:cs typeface="Arial" panose="020B0604020202020204" pitchFamily="34" charset="0"/>
            </a:endParaRPr>
          </a:p>
        </p:txBody>
      </p:sp>
      <p:sp>
        <p:nvSpPr>
          <p:cNvPr id="49155"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17746729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76AB11-6915-43F0-923B-3F4D581817FF}" type="slidenum">
              <a:rPr lang="en-US" altLang="en-US" smtClean="0">
                <a:solidFill>
                  <a:srgbClr val="000000"/>
                </a:solidFill>
                <a:cs typeface="Arial" panose="020B0604020202020204" pitchFamily="34" charset="0"/>
              </a:rPr>
              <a:pPr/>
              <a:t>15</a:t>
            </a:fld>
            <a:endParaRPr lang="en-US" altLang="en-US" smtClean="0">
              <a:solidFill>
                <a:srgbClr val="000000"/>
              </a:solidFill>
              <a:cs typeface="Arial" panose="020B0604020202020204" pitchFamily="34" charset="0"/>
            </a:endParaRPr>
          </a:p>
        </p:txBody>
      </p:sp>
      <p:sp>
        <p:nvSpPr>
          <p:cNvPr id="5120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0552645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85A01BB-0995-4934-999F-8901E1318F09}" type="slidenum">
              <a:rPr lang="en-US" altLang="en-US" smtClean="0">
                <a:solidFill>
                  <a:srgbClr val="000000"/>
                </a:solidFill>
                <a:cs typeface="Arial" panose="020B0604020202020204" pitchFamily="34" charset="0"/>
              </a:rPr>
              <a:pPr/>
              <a:t>16</a:t>
            </a:fld>
            <a:endParaRPr lang="en-US" altLang="en-US" smtClean="0">
              <a:solidFill>
                <a:srgbClr val="000000"/>
              </a:solidFill>
              <a:cs typeface="Arial" panose="020B0604020202020204" pitchFamily="34" charset="0"/>
            </a:endParaRPr>
          </a:p>
        </p:txBody>
      </p:sp>
      <p:sp>
        <p:nvSpPr>
          <p:cNvPr id="532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42491079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xmlns="" id="{9242AE78-78C5-4911-B617-90D14010A947}"/>
              </a:ext>
            </a:extLst>
          </p:cNvPr>
          <p:cNvGrpSpPr/>
          <p:nvPr userDrawn="1"/>
        </p:nvGrpSpPr>
        <p:grpSpPr>
          <a:xfrm flipH="1">
            <a:off x="10856441" y="5136831"/>
            <a:ext cx="1174335"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xmlns=""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xmlns=""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a16="http://schemas.microsoft.com/office/drawing/2014/main" xmlns=""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xmlns="" id="{F965DE85-99CD-45CA-B40D-D66A355C3F5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a16="http://schemas.microsoft.com/office/drawing/2014/main" xmlns="" id="{FCDCF713-1497-4259-A27C-F8344C734761}"/>
              </a:ext>
            </a:extLst>
          </p:cNvPr>
          <p:cNvGrpSpPr/>
          <p:nvPr userDrawn="1"/>
        </p:nvGrpSpPr>
        <p:grpSpPr>
          <a:xfrm flipH="1">
            <a:off x="709508"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xmlns=""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xmlns=""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a16="http://schemas.microsoft.com/office/drawing/2014/main" xmlns=""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xmlns=""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a16="http://schemas.microsoft.com/office/drawing/2014/main" xmlns=""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a16="http://schemas.microsoft.com/office/drawing/2014/main" xmlns=""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xmlns=""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a16="http://schemas.microsoft.com/office/drawing/2014/main" xmlns="" id="{8B4429A7-D1AE-4770-A50D-87D49E00B254}"/>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xmlns="" id="{F042331B-3BD8-4CBE-8C5B-302479E090BA}"/>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a16="http://schemas.microsoft.com/office/drawing/2014/main" xmlns="" id="{BC7E575B-9A0A-4153-80C4-02F15165D070}"/>
              </a:ext>
            </a:extLst>
          </p:cNvPr>
          <p:cNvSpPr>
            <a:spLocks noGrp="1"/>
          </p:cNvSpPr>
          <p:nvPr>
            <p:ph type="pic" idx="16" hasCustomPrompt="1"/>
          </p:nvPr>
        </p:nvSpPr>
        <p:spPr>
          <a:xfrm>
            <a:off x="952837" y="1831956"/>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xmlns=""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xmlns="" id="{BC94C0C1-C105-49A1-80F4-B360522907FC}"/>
              </a:ext>
            </a:extLst>
          </p:cNvPr>
          <p:cNvSpPr>
            <a:spLocks noGrp="1"/>
          </p:cNvSpPr>
          <p:nvPr>
            <p:ph type="pic" sz="quarter" idx="10" hasCustomPrompt="1"/>
          </p:nvPr>
        </p:nvSpPr>
        <p:spPr>
          <a:xfrm>
            <a:off x="90313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xmlns="" id="{E7D6DD40-BA8F-48B7-B4C2-E0FFD7A6DDF0}"/>
              </a:ext>
            </a:extLst>
          </p:cNvPr>
          <p:cNvSpPr/>
          <p:nvPr userDrawn="1"/>
        </p:nvSpPr>
        <p:spPr>
          <a:xfrm>
            <a:off x="2632663" y="2468900"/>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a16="http://schemas.microsoft.com/office/drawing/2014/main" xmlns="" id="{E5D593A7-43B0-47D1-BF3D-9A8F79CC45B8}"/>
              </a:ext>
            </a:extLst>
          </p:cNvPr>
          <p:cNvSpPr>
            <a:spLocks noGrp="1"/>
          </p:cNvSpPr>
          <p:nvPr>
            <p:ph type="pic" sz="quarter" idx="47" hasCustomPrompt="1"/>
          </p:nvPr>
        </p:nvSpPr>
        <p:spPr>
          <a:xfrm>
            <a:off x="436219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xmlns="" id="{68650C69-C1B1-41C4-952A-9DD539724917}"/>
              </a:ext>
            </a:extLst>
          </p:cNvPr>
          <p:cNvSpPr/>
          <p:nvPr userDrawn="1"/>
        </p:nvSpPr>
        <p:spPr>
          <a:xfrm>
            <a:off x="6091723" y="2468900"/>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a16="http://schemas.microsoft.com/office/drawing/2014/main" xmlns="" id="{4C58B34E-2F81-4D5C-89F7-95C6B8D6BEC2}"/>
              </a:ext>
            </a:extLst>
          </p:cNvPr>
          <p:cNvSpPr>
            <a:spLocks noGrp="1"/>
          </p:cNvSpPr>
          <p:nvPr>
            <p:ph type="pic" sz="quarter" idx="50" hasCustomPrompt="1"/>
          </p:nvPr>
        </p:nvSpPr>
        <p:spPr>
          <a:xfrm>
            <a:off x="7812544"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xmlns="" id="{5DFDA304-E7F5-4248-A1F4-6228DE43CE90}"/>
              </a:ext>
            </a:extLst>
          </p:cNvPr>
          <p:cNvSpPr/>
          <p:nvPr userDrawn="1"/>
        </p:nvSpPr>
        <p:spPr>
          <a:xfrm>
            <a:off x="9542072" y="2468900"/>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a16="http://schemas.microsoft.com/office/drawing/2014/main" xmlns="" id="{1AB7B164-60D4-4671-9B7F-E8A87D9422BD}"/>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xmlns=""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xmlns="" id="{AE8DAB93-956F-4747-9938-C756572C501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a16="http://schemas.microsoft.com/office/drawing/2014/main" xmlns="" id="{FA603F8D-B8F3-4CDB-B681-6B1551D1C8EF}"/>
              </a:ext>
            </a:extLst>
          </p:cNvPr>
          <p:cNvGrpSpPr/>
          <p:nvPr userDrawn="1"/>
        </p:nvGrpSpPr>
        <p:grpSpPr>
          <a:xfrm flipH="1">
            <a:off x="10856441" y="5136831"/>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xmlns=""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a16="http://schemas.microsoft.com/office/drawing/2014/main" xmlns=""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xmlns=""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xmlns="" id="{7ED81E56-1C8B-44C9-A14D-3989806CB058}"/>
              </a:ext>
            </a:extLst>
          </p:cNvPr>
          <p:cNvSpPr>
            <a:spLocks noGrp="1"/>
          </p:cNvSpPr>
          <p:nvPr>
            <p:ph type="pic" idx="17" hasCustomPrompt="1"/>
          </p:nvPr>
        </p:nvSpPr>
        <p:spPr>
          <a:xfrm rot="20894745">
            <a:off x="6274495" y="2713785"/>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DD7E03EB-D0F2-4F4A-B104-40BB04F608FF}"/>
              </a:ext>
            </a:extLst>
          </p:cNvPr>
          <p:cNvSpPr>
            <a:spLocks noGrp="1"/>
          </p:cNvSpPr>
          <p:nvPr>
            <p:ph type="pic" idx="18" hasCustomPrompt="1"/>
          </p:nvPr>
        </p:nvSpPr>
        <p:spPr>
          <a:xfrm rot="1276633">
            <a:off x="8563927" y="3050880"/>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xmlns=""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6853692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xmlns=""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xmlns=""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xmlns=""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xmlns=""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4" y="2333762"/>
            <a:ext cx="3885715" cy="2190476"/>
          </a:xfrm>
          <a:prstGeom prst="rect">
            <a:avLst/>
          </a:prstGeom>
        </p:spPr>
      </p:pic>
    </p:spTree>
    <p:extLst>
      <p:ext uri="{BB962C8B-B14F-4D97-AF65-F5344CB8AC3E}">
        <p14:creationId xmlns:p14="http://schemas.microsoft.com/office/powerpoint/2010/main"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xmlns=""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A9F7AA73-CE45-43ED-A1A0-36D7F6878AA3}"/>
              </a:ext>
            </a:extLst>
          </p:cNvPr>
          <p:cNvSpPr>
            <a:spLocks noGrp="1"/>
          </p:cNvSpPr>
          <p:nvPr>
            <p:ph type="pic" idx="17" hasCustomPrompt="1"/>
          </p:nvPr>
        </p:nvSpPr>
        <p:spPr>
          <a:xfrm rot="20894745">
            <a:off x="4770307"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F5DCE049-39AE-4802-A877-80E275C3E6CB}"/>
              </a:ext>
            </a:extLst>
          </p:cNvPr>
          <p:cNvSpPr>
            <a:spLocks noGrp="1"/>
          </p:cNvSpPr>
          <p:nvPr>
            <p:ph type="pic" idx="18" hasCustomPrompt="1"/>
          </p:nvPr>
        </p:nvSpPr>
        <p:spPr>
          <a:xfrm rot="1276633">
            <a:off x="6294305"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xmlns=""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0564156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1CEBD6D0-0D2E-48B2-9F58-663D08639037}"/>
              </a:ext>
            </a:extLst>
          </p:cNvPr>
          <p:cNvSpPr/>
          <p:nvPr userDrawn="1"/>
        </p:nvSpPr>
        <p:spPr>
          <a:xfrm>
            <a:off x="4330857" y="295937"/>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a16="http://schemas.microsoft.com/office/drawing/2014/main" xmlns="" id="{4DAF01D7-9BC6-4B2E-BE82-9B82C1FE178F}"/>
              </a:ext>
            </a:extLst>
          </p:cNvPr>
          <p:cNvSpPr>
            <a:spLocks noGrp="1"/>
          </p:cNvSpPr>
          <p:nvPr>
            <p:ph type="pic" idx="19" hasCustomPrompt="1"/>
          </p:nvPr>
        </p:nvSpPr>
        <p:spPr>
          <a:xfrm>
            <a:off x="4509795" y="525887"/>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xmlns="" id="{5595FC74-1D32-41A5-B11A-4FBC0439C39E}"/>
              </a:ext>
            </a:extLst>
          </p:cNvPr>
          <p:cNvSpPr/>
          <p:nvPr userDrawn="1"/>
        </p:nvSpPr>
        <p:spPr>
          <a:xfrm>
            <a:off x="8229145" y="295937"/>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324000" y="295940"/>
            <a:ext cx="3708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9B3B7BDB-47F5-46AD-913E-B12E41F2F518}"/>
              </a:ext>
            </a:extLst>
          </p:cNvPr>
          <p:cNvSpPr>
            <a:spLocks noGrp="1"/>
          </p:cNvSpPr>
          <p:nvPr>
            <p:ph type="pic" idx="17" hasCustomPrompt="1"/>
          </p:nvPr>
        </p:nvSpPr>
        <p:spPr>
          <a:xfrm>
            <a:off x="4330859" y="3891065"/>
            <a:ext cx="7519935"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xmlns="" id="{E1F17147-D4B6-49A6-A8CB-9CD45A8B0053}"/>
              </a:ext>
            </a:extLst>
          </p:cNvPr>
          <p:cNvSpPr>
            <a:spLocks noGrp="1"/>
          </p:cNvSpPr>
          <p:nvPr>
            <p:ph type="pic" idx="18" hasCustomPrompt="1"/>
          </p:nvPr>
        </p:nvSpPr>
        <p:spPr>
          <a:xfrm>
            <a:off x="8408086" y="1080364"/>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5752454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xmlns=""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xmlns=""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xmlns=""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3251203" y="6248405"/>
            <a:ext cx="2840567" cy="474663"/>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6/18/2020</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7721600" y="6248405"/>
            <a:ext cx="3862917" cy="474663"/>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112187" y="6242050"/>
            <a:ext cx="783167" cy="488950"/>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33921" y="349255"/>
            <a:ext cx="10367433" cy="6334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793754" y="1450975"/>
            <a:ext cx="10788649" cy="49847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395817" y="6577018"/>
            <a:ext cx="2844800" cy="219075"/>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3621617" y="6565900"/>
            <a:ext cx="4866216" cy="280988"/>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8974667" y="6569080"/>
            <a:ext cx="2844800" cy="214313"/>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26487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28FC5F6-F338-4AE4-BB23-26385BCFC423}" type="datetimeFigureOut">
              <a:rPr lang="en-US" smtClean="0"/>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14659101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22226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p14="http://schemas.microsoft.com/office/powerpoint/2010/main" val="20849777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p14="http://schemas.microsoft.com/office/powerpoint/2010/main" val="39206758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p14="http://schemas.microsoft.com/office/powerpoint/2010/main" val="1630736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p14="http://schemas.microsoft.com/office/powerpoint/2010/main" val="27584523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p14="http://schemas.microsoft.com/office/powerpoint/2010/main" val="32304048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p14="http://schemas.microsoft.com/office/powerpoint/2010/main" val="7548101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p14="http://schemas.microsoft.com/office/powerpoint/2010/main" val="244918831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p14="http://schemas.microsoft.com/office/powerpoint/2010/main" val="22120092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790260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A3BD018E-F67C-4A09-B733-5A44668AFA45}" type="slidenum">
              <a:rPr lang="en-US" altLang="vi-VN" smtClean="0"/>
              <a:pPr>
                <a:defRPr/>
              </a:pPr>
              <a:t>‹#›</a:t>
            </a:fld>
            <a:endParaRPr lang="en-US" altLang="vi-VN"/>
          </a:p>
        </p:txBody>
      </p:sp>
    </p:spTree>
    <p:extLst>
      <p:ext uri="{BB962C8B-B14F-4D97-AF65-F5344CB8AC3E}">
        <p14:creationId xmlns:p14="http://schemas.microsoft.com/office/powerpoint/2010/main" val="3835998165"/>
      </p:ext>
    </p:extLst>
  </p:cSld>
  <p:clrMapOvr>
    <a:masterClrMapping/>
  </p:clrMapOvr>
  <p:transition spd="med">
    <p:blinds dir="vert"/>
  </p:transition>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A74DF12D-4B6C-4625-B231-8101709DBBC5}" type="slidenum">
              <a:rPr lang="en-US" altLang="vi-VN" smtClean="0"/>
              <a:pPr>
                <a:defRPr/>
              </a:pPr>
              <a:t>‹#›</a:t>
            </a:fld>
            <a:endParaRPr lang="en-US" altLang="vi-VN"/>
          </a:p>
        </p:txBody>
      </p:sp>
    </p:spTree>
    <p:extLst>
      <p:ext uri="{BB962C8B-B14F-4D97-AF65-F5344CB8AC3E}">
        <p14:creationId xmlns:p14="http://schemas.microsoft.com/office/powerpoint/2010/main" val="927265954"/>
      </p:ext>
    </p:extLst>
  </p:cSld>
  <p:clrMapOvr>
    <a:masterClrMapping/>
  </p:clrMapOvr>
  <p:transition spd="med">
    <p:blinds dir="vert"/>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6E0F66C8-CB1B-4CF4-8907-9ECC30366BBC}" type="slidenum">
              <a:rPr lang="en-US" altLang="vi-VN" smtClean="0"/>
              <a:pPr>
                <a:defRPr/>
              </a:pPr>
              <a:t>‹#›</a:t>
            </a:fld>
            <a:endParaRPr lang="en-US" altLang="vi-VN"/>
          </a:p>
        </p:txBody>
      </p:sp>
    </p:spTree>
    <p:extLst>
      <p:ext uri="{BB962C8B-B14F-4D97-AF65-F5344CB8AC3E}">
        <p14:creationId xmlns:p14="http://schemas.microsoft.com/office/powerpoint/2010/main" val="4000227465"/>
      </p:ext>
    </p:extLst>
  </p:cSld>
  <p:clrMapOvr>
    <a:masterClrMapping/>
  </p:clrMapOvr>
  <p:transition spd="med">
    <p:blinds dir="vert"/>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622D90E5-4B43-45DA-A66F-8EDFD59A0EB0}" type="slidenum">
              <a:rPr lang="en-US" altLang="vi-VN" smtClean="0"/>
              <a:pPr>
                <a:defRPr/>
              </a:pPr>
              <a:t>‹#›</a:t>
            </a:fld>
            <a:endParaRPr lang="en-US" altLang="vi-VN"/>
          </a:p>
        </p:txBody>
      </p:sp>
    </p:spTree>
    <p:extLst>
      <p:ext uri="{BB962C8B-B14F-4D97-AF65-F5344CB8AC3E}">
        <p14:creationId xmlns:p14="http://schemas.microsoft.com/office/powerpoint/2010/main" val="2825052641"/>
      </p:ext>
    </p:extLst>
  </p:cSld>
  <p:clrMapOvr>
    <a:masterClrMapping/>
  </p:clrMapOvr>
  <p:transition spd="med">
    <p:blinds dir="vert"/>
  </p:transition>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vi-VN"/>
          </a:p>
        </p:txBody>
      </p:sp>
      <p:sp>
        <p:nvSpPr>
          <p:cNvPr id="8" name="Footer Placeholder 7"/>
          <p:cNvSpPr>
            <a:spLocks noGrp="1"/>
          </p:cNvSpPr>
          <p:nvPr>
            <p:ph type="ftr" sz="quarter" idx="11"/>
          </p:nvPr>
        </p:nvSpPr>
        <p:spPr/>
        <p:txBody>
          <a:bodyPr/>
          <a:lstStyle/>
          <a:p>
            <a:pPr>
              <a:defRPr/>
            </a:pPr>
            <a:endParaRPr lang="en-US" altLang="vi-VN"/>
          </a:p>
        </p:txBody>
      </p:sp>
      <p:sp>
        <p:nvSpPr>
          <p:cNvPr id="9" name="Slide Number Placeholder 8"/>
          <p:cNvSpPr>
            <a:spLocks noGrp="1"/>
          </p:cNvSpPr>
          <p:nvPr>
            <p:ph type="sldNum" sz="quarter" idx="12"/>
          </p:nvPr>
        </p:nvSpPr>
        <p:spPr/>
        <p:txBody>
          <a:bodyPr/>
          <a:lstStyle/>
          <a:p>
            <a:pPr>
              <a:defRPr/>
            </a:pPr>
            <a:fld id="{A1D751A5-BABB-43D1-B49D-247CF0A0D3B3}" type="slidenum">
              <a:rPr lang="en-US" altLang="vi-VN" smtClean="0"/>
              <a:pPr>
                <a:defRPr/>
              </a:pPr>
              <a:t>‹#›</a:t>
            </a:fld>
            <a:endParaRPr lang="en-US" altLang="vi-VN"/>
          </a:p>
        </p:txBody>
      </p:sp>
    </p:spTree>
    <p:extLst>
      <p:ext uri="{BB962C8B-B14F-4D97-AF65-F5344CB8AC3E}">
        <p14:creationId xmlns:p14="http://schemas.microsoft.com/office/powerpoint/2010/main" val="264615681"/>
      </p:ext>
    </p:extLst>
  </p:cSld>
  <p:clrMapOvr>
    <a:masterClrMapping/>
  </p:clrMapOvr>
  <p:transition spd="med">
    <p:blinds dir="vert"/>
  </p:transition>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vi-VN"/>
          </a:p>
        </p:txBody>
      </p:sp>
      <p:sp>
        <p:nvSpPr>
          <p:cNvPr id="4" name="Footer Placeholder 3"/>
          <p:cNvSpPr>
            <a:spLocks noGrp="1"/>
          </p:cNvSpPr>
          <p:nvPr>
            <p:ph type="ftr" sz="quarter" idx="11"/>
          </p:nvPr>
        </p:nvSpPr>
        <p:spPr/>
        <p:txBody>
          <a:bodyPr/>
          <a:lstStyle/>
          <a:p>
            <a:pPr>
              <a:defRPr/>
            </a:pPr>
            <a:endParaRPr lang="en-US" altLang="vi-VN"/>
          </a:p>
        </p:txBody>
      </p:sp>
      <p:sp>
        <p:nvSpPr>
          <p:cNvPr id="5" name="Slide Number Placeholder 4"/>
          <p:cNvSpPr>
            <a:spLocks noGrp="1"/>
          </p:cNvSpPr>
          <p:nvPr>
            <p:ph type="sldNum" sz="quarter" idx="12"/>
          </p:nvPr>
        </p:nvSpPr>
        <p:spPr/>
        <p:txBody>
          <a:bodyPr/>
          <a:lstStyle/>
          <a:p>
            <a:pPr>
              <a:defRPr/>
            </a:pPr>
            <a:fld id="{8258EC26-CDEA-45AE-BDDD-6D3FF34093F1}" type="slidenum">
              <a:rPr lang="en-US" altLang="vi-VN" smtClean="0"/>
              <a:pPr>
                <a:defRPr/>
              </a:pPr>
              <a:t>‹#›</a:t>
            </a:fld>
            <a:endParaRPr lang="en-US" altLang="vi-VN"/>
          </a:p>
        </p:txBody>
      </p:sp>
    </p:spTree>
    <p:extLst>
      <p:ext uri="{BB962C8B-B14F-4D97-AF65-F5344CB8AC3E}">
        <p14:creationId xmlns:p14="http://schemas.microsoft.com/office/powerpoint/2010/main" val="1951495210"/>
      </p:ext>
    </p:extLst>
  </p:cSld>
  <p:clrMapOvr>
    <a:masterClrMapping/>
  </p:clrMapOvr>
  <p:transition spd="med">
    <p:blinds dir="vert"/>
  </p:transition>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vi-VN"/>
          </a:p>
        </p:txBody>
      </p:sp>
      <p:sp>
        <p:nvSpPr>
          <p:cNvPr id="3" name="Footer Placeholder 2"/>
          <p:cNvSpPr>
            <a:spLocks noGrp="1"/>
          </p:cNvSpPr>
          <p:nvPr>
            <p:ph type="ftr" sz="quarter" idx="11"/>
          </p:nvPr>
        </p:nvSpPr>
        <p:spPr/>
        <p:txBody>
          <a:bodyPr/>
          <a:lstStyle/>
          <a:p>
            <a:pPr>
              <a:defRPr/>
            </a:pPr>
            <a:endParaRPr lang="en-US" altLang="vi-VN"/>
          </a:p>
        </p:txBody>
      </p:sp>
      <p:sp>
        <p:nvSpPr>
          <p:cNvPr id="4" name="Slide Number Placeholder 3"/>
          <p:cNvSpPr>
            <a:spLocks noGrp="1"/>
          </p:cNvSpPr>
          <p:nvPr>
            <p:ph type="sldNum" sz="quarter" idx="12"/>
          </p:nvPr>
        </p:nvSpPr>
        <p:spPr/>
        <p:txBody>
          <a:bodyPr/>
          <a:lstStyle/>
          <a:p>
            <a:pPr>
              <a:defRPr/>
            </a:pPr>
            <a:fld id="{A9500A6F-F9DA-4A16-8D8E-111E9B3C3AEE}" type="slidenum">
              <a:rPr lang="en-US" altLang="vi-VN" smtClean="0"/>
              <a:pPr>
                <a:defRPr/>
              </a:pPr>
              <a:t>‹#›</a:t>
            </a:fld>
            <a:endParaRPr lang="en-US" altLang="vi-VN"/>
          </a:p>
        </p:txBody>
      </p:sp>
    </p:spTree>
    <p:extLst>
      <p:ext uri="{BB962C8B-B14F-4D97-AF65-F5344CB8AC3E}">
        <p14:creationId xmlns:p14="http://schemas.microsoft.com/office/powerpoint/2010/main" val="163177763"/>
      </p:ext>
    </p:extLst>
  </p:cSld>
  <p:clrMapOvr>
    <a:masterClrMapping/>
  </p:clrMapOvr>
  <p:transition spd="med">
    <p:blinds dir="vert"/>
  </p:transition>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20002297-E995-4FAE-AEF1-37CAB96C0FB6}" type="slidenum">
              <a:rPr lang="en-US" altLang="vi-VN" smtClean="0"/>
              <a:pPr>
                <a:defRPr/>
              </a:pPr>
              <a:t>‹#›</a:t>
            </a:fld>
            <a:endParaRPr lang="en-US" altLang="vi-VN"/>
          </a:p>
        </p:txBody>
      </p:sp>
    </p:spTree>
    <p:extLst>
      <p:ext uri="{BB962C8B-B14F-4D97-AF65-F5344CB8AC3E}">
        <p14:creationId xmlns:p14="http://schemas.microsoft.com/office/powerpoint/2010/main" val="899212235"/>
      </p:ext>
    </p:extLst>
  </p:cSld>
  <p:clrMapOvr>
    <a:masterClrMapping/>
  </p:clrMapOvr>
  <p:transition spd="med">
    <p:blinds dir="vert"/>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3F4CA05C-ED77-481E-958C-BB6690A8A41C}" type="slidenum">
              <a:rPr lang="en-US" altLang="vi-VN" smtClean="0"/>
              <a:pPr>
                <a:defRPr/>
              </a:pPr>
              <a:t>‹#›</a:t>
            </a:fld>
            <a:endParaRPr lang="en-US" altLang="vi-VN"/>
          </a:p>
        </p:txBody>
      </p:sp>
    </p:spTree>
    <p:extLst>
      <p:ext uri="{BB962C8B-B14F-4D97-AF65-F5344CB8AC3E}">
        <p14:creationId xmlns:p14="http://schemas.microsoft.com/office/powerpoint/2010/main" val="383244415"/>
      </p:ext>
    </p:extLst>
  </p:cSld>
  <p:clrMapOvr>
    <a:masterClrMapping/>
  </p:clrMapOvr>
  <p:transition spd="med">
    <p:blinds dir="vert"/>
  </p:transition>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617EFD85-E9E6-40F8-B2F0-6A12BF1A7B99}" type="slidenum">
              <a:rPr lang="en-US" altLang="vi-VN" smtClean="0"/>
              <a:pPr>
                <a:defRPr/>
              </a:pPr>
              <a:t>‹#›</a:t>
            </a:fld>
            <a:endParaRPr lang="en-US" altLang="vi-VN"/>
          </a:p>
        </p:txBody>
      </p:sp>
    </p:spTree>
    <p:extLst>
      <p:ext uri="{BB962C8B-B14F-4D97-AF65-F5344CB8AC3E}">
        <p14:creationId xmlns:p14="http://schemas.microsoft.com/office/powerpoint/2010/main" val="1511726188"/>
      </p:ext>
    </p:extLst>
  </p:cSld>
  <p:clrMapOvr>
    <a:masterClrMapping/>
  </p:clrMapOvr>
  <p:transition spd="med">
    <p:blinds dir="vert"/>
  </p:transition>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08B6745F-07F5-4B3D-953D-7257E9048CE4}" type="slidenum">
              <a:rPr lang="en-US" altLang="vi-VN" smtClean="0"/>
              <a:pPr>
                <a:defRPr/>
              </a:pPr>
              <a:t>‹#›</a:t>
            </a:fld>
            <a:endParaRPr lang="en-US" altLang="vi-VN"/>
          </a:p>
        </p:txBody>
      </p:sp>
    </p:spTree>
    <p:extLst>
      <p:ext uri="{BB962C8B-B14F-4D97-AF65-F5344CB8AC3E}">
        <p14:creationId xmlns:p14="http://schemas.microsoft.com/office/powerpoint/2010/main" val="255141635"/>
      </p:ext>
    </p:extLst>
  </p:cSld>
  <p:clrMapOvr>
    <a:masterClrMapping/>
  </p:clrMapOvr>
  <p:transition spd="med">
    <p:blinds dir="vert"/>
  </p:transition>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4847565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20803558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5129289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6/18/2020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5794615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6/18/2020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0989108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6/18/2020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067712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6/18/2020</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363356331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7266454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6/18/2020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0110831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692749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6/18/2020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1764624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xmlns=""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xmlns="" id="{F71BC114-F2C7-4604-9852-F32BC9BE689D}"/>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325253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theme" Target="../theme/theme4.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6/18/2020</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307495408"/>
      </p:ext>
    </p:extLst>
  </p:cSld>
  <p:clrMap bg1="lt1" tx1="dk1" bg2="lt2" tx2="dk2" accent1="accent1" accent2="accent2" accent3="accent3" accent4="accent4" accent5="accent5" accent6="accent6" hlink="hlink" folHlink="folHlink"/>
  <p:sldLayoutIdLst>
    <p:sldLayoutId id="2147484024" r:id="rId1"/>
    <p:sldLayoutId id="2147484025" r:id="rId2"/>
    <p:sldLayoutId id="2147484026" r:id="rId3"/>
    <p:sldLayoutId id="2147484027" r:id="rId4"/>
    <p:sldLayoutId id="2147484028" r:id="rId5"/>
    <p:sldLayoutId id="2147484029" r:id="rId6"/>
    <p:sldLayoutId id="2147484030" r:id="rId7"/>
    <p:sldLayoutId id="2147484031" r:id="rId8"/>
    <p:sldLayoutId id="2147484032" r:id="rId9"/>
    <p:sldLayoutId id="2147484033" r:id="rId10"/>
    <p:sldLayoutId id="2147484034" r:id="rId11"/>
    <p:sldLayoutId id="2147483917"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ltLang="vi-V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ltLang="vi-V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BF01143-3BAF-45F3-BCEA-2370E8AABD73}" type="slidenum">
              <a:rPr lang="en-US" altLang="vi-VN" smtClean="0"/>
              <a:pPr>
                <a:defRPr/>
              </a:pPr>
              <a:t>‹#›</a:t>
            </a:fld>
            <a:endParaRPr lang="en-US" altLang="vi-VN"/>
          </a:p>
        </p:txBody>
      </p:sp>
    </p:spTree>
    <p:extLst>
      <p:ext uri="{BB962C8B-B14F-4D97-AF65-F5344CB8AC3E}">
        <p14:creationId xmlns:p14="http://schemas.microsoft.com/office/powerpoint/2010/main" val="242059516"/>
      </p:ext>
    </p:extLst>
  </p:cSld>
  <p:clrMap bg1="lt1" tx1="dk1" bg2="lt2" tx2="dk2" accent1="accent1" accent2="accent2" accent3="accent3" accent4="accent4" accent5="accent5" accent6="accent6" hlink="hlink" folHlink="folHlink"/>
  <p:sldLayoutIdLst>
    <p:sldLayoutId id="2147484036" r:id="rId1"/>
    <p:sldLayoutId id="2147484037" r:id="rId2"/>
    <p:sldLayoutId id="2147484038" r:id="rId3"/>
    <p:sldLayoutId id="2147484039" r:id="rId4"/>
    <p:sldLayoutId id="2147484040" r:id="rId5"/>
    <p:sldLayoutId id="2147484041" r:id="rId6"/>
    <p:sldLayoutId id="2147484042" r:id="rId7"/>
    <p:sldLayoutId id="2147484043" r:id="rId8"/>
    <p:sldLayoutId id="2147484044" r:id="rId9"/>
    <p:sldLayoutId id="2147484045" r:id="rId10"/>
    <p:sldLayoutId id="2147484046" r:id="rId11"/>
  </p:sldLayoutIdLst>
  <p:transition spd="med">
    <p:blinds dir="vert"/>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6/18/2020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004613675"/>
      </p:ext>
    </p:extLst>
  </p:cSld>
  <p:clrMap bg1="lt1" tx1="dk1" bg2="lt2" tx2="dk2" accent1="accent1" accent2="accent2" accent3="accent3" accent4="accent4" accent5="accent5" accent6="accent6" hlink="hlink" folHlink="folHlink"/>
  <p:sldLayoutIdLst>
    <p:sldLayoutId id="2147484048" r:id="rId1"/>
    <p:sldLayoutId id="2147484049" r:id="rId2"/>
    <p:sldLayoutId id="2147484050" r:id="rId3"/>
    <p:sldLayoutId id="2147484051" r:id="rId4"/>
    <p:sldLayoutId id="2147484052" r:id="rId5"/>
    <p:sldLayoutId id="2147484053" r:id="rId6"/>
    <p:sldLayoutId id="2147484054" r:id="rId7"/>
    <p:sldLayoutId id="2147484055" r:id="rId8"/>
    <p:sldLayoutId id="2147484056" r:id="rId9"/>
    <p:sldLayoutId id="2147484057" r:id="rId10"/>
    <p:sldLayoutId id="2147484058" r:id="rId11"/>
    <p:sldLayoutId id="21474840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2.xml"/><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2.xml"/><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jpeg"/><Relationship Id="rId2" Type="http://schemas.openxmlformats.org/officeDocument/2006/relationships/notesSlide" Target="../notesSlides/notesSlide10.xml"/><Relationship Id="rId1" Type="http://schemas.openxmlformats.org/officeDocument/2006/relationships/slideLayout" Target="../slideLayouts/slideLayout2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2.xml"/><Relationship Id="rId5" Type="http://schemas.openxmlformats.org/officeDocument/2006/relationships/image" Target="../media/image42.jpeg"/><Relationship Id="rId4" Type="http://schemas.openxmlformats.org/officeDocument/2006/relationships/image" Target="../media/image41.jpeg"/></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2.xml"/><Relationship Id="rId5" Type="http://schemas.openxmlformats.org/officeDocument/2006/relationships/image" Target="../media/image46.jpeg"/><Relationship Id="rId4" Type="http://schemas.openxmlformats.org/officeDocument/2006/relationships/image" Target="../media/image45.jpeg"/></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34.xml"/><Relationship Id="rId4" Type="http://schemas.openxmlformats.org/officeDocument/2006/relationships/image" Target="../media/image58.gif"/></Relationships>
</file>

<file path=ppt/slides/_rels/slide3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67.jpg"/><Relationship Id="rId1" Type="http://schemas.openxmlformats.org/officeDocument/2006/relationships/slideLayout" Target="../slideLayouts/slideLayout22.xml"/><Relationship Id="rId6" Type="http://schemas.openxmlformats.org/officeDocument/2006/relationships/image" Target="../media/image71.jpg"/><Relationship Id="rId5" Type="http://schemas.openxmlformats.org/officeDocument/2006/relationships/image" Target="../media/image70.jpg"/><Relationship Id="rId4" Type="http://schemas.openxmlformats.org/officeDocument/2006/relationships/image" Target="../media/image69.jpg"/></Relationships>
</file>

<file path=ppt/slides/_rels/slide41.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72.jpg"/><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75.jpg"/><Relationship Id="rId1" Type="http://schemas.openxmlformats.org/officeDocument/2006/relationships/slideLayout" Target="../slideLayouts/slideLayout22.xml"/><Relationship Id="rId6" Type="http://schemas.openxmlformats.org/officeDocument/2006/relationships/image" Target="../media/image79.jpg"/><Relationship Id="rId5" Type="http://schemas.openxmlformats.org/officeDocument/2006/relationships/image" Target="../media/image78.jpg"/><Relationship Id="rId4" Type="http://schemas.openxmlformats.org/officeDocument/2006/relationships/image" Target="../media/image77.jpeg"/></Relationships>
</file>

<file path=ppt/slides/_rels/slide44.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image" Target="../media/image80.jpg"/><Relationship Id="rId1" Type="http://schemas.openxmlformats.org/officeDocument/2006/relationships/slideLayout" Target="../slideLayouts/slideLayout22.xml"/><Relationship Id="rId5" Type="http://schemas.openxmlformats.org/officeDocument/2006/relationships/image" Target="../media/image83.jpg"/><Relationship Id="rId4" Type="http://schemas.openxmlformats.org/officeDocument/2006/relationships/image" Target="../media/image82.png"/></Relationships>
</file>

<file path=ppt/slides/_rels/slide45.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84.png"/><Relationship Id="rId1" Type="http://schemas.openxmlformats.org/officeDocument/2006/relationships/slideLayout" Target="../slideLayouts/slideLayout22.xml"/><Relationship Id="rId5" Type="http://schemas.openxmlformats.org/officeDocument/2006/relationships/image" Target="../media/image87.jpg"/><Relationship Id="rId4" Type="http://schemas.openxmlformats.org/officeDocument/2006/relationships/image" Target="../media/image86.jpg"/></Relationships>
</file>

<file path=ppt/slides/_rels/slide46.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image" Target="../media/image88.jpg"/><Relationship Id="rId1" Type="http://schemas.openxmlformats.org/officeDocument/2006/relationships/slideLayout" Target="../slideLayouts/slideLayout55.xml"/><Relationship Id="rId5" Type="http://schemas.openxmlformats.org/officeDocument/2006/relationships/image" Target="../media/image91.jpeg"/><Relationship Id="rId4" Type="http://schemas.openxmlformats.org/officeDocument/2006/relationships/image" Target="../media/image90.jpg"/></Relationships>
</file>

<file path=ppt/slides/_rels/slide47.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4953000" y="685807"/>
            <a:ext cx="182880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 6</a:t>
            </a:r>
          </a:p>
        </p:txBody>
      </p:sp>
      <p:sp>
        <p:nvSpPr>
          <p:cNvPr id="24579" name="Rectangle 1"/>
          <p:cNvSpPr>
            <a:spLocks noChangeArrowheads="1"/>
          </p:cNvSpPr>
          <p:nvPr/>
        </p:nvSpPr>
        <p:spPr bwMode="auto">
          <a:xfrm>
            <a:off x="1828800" y="1752607"/>
            <a:ext cx="8604250"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a:tabLst>
                <a:tab pos="179388" algn="l"/>
              </a:tabLst>
              <a:defRPr>
                <a:solidFill>
                  <a:schemeClr val="tx1"/>
                </a:solidFill>
                <a:latin typeface="Arial" panose="020B0604020202020204" pitchFamily="34" charset="0"/>
              </a:defRPr>
            </a:lvl1pPr>
            <a:lvl2pPr marL="742950" indent="-285750">
              <a:tabLst>
                <a:tab pos="179388" algn="l"/>
              </a:tabLst>
              <a:defRPr>
                <a:solidFill>
                  <a:schemeClr val="tx1"/>
                </a:solidFill>
                <a:latin typeface="Arial" panose="020B0604020202020204" pitchFamily="34" charset="0"/>
              </a:defRPr>
            </a:lvl2pPr>
            <a:lvl3pPr marL="1143000" indent="-228600">
              <a:tabLst>
                <a:tab pos="179388" algn="l"/>
              </a:tabLst>
              <a:defRPr>
                <a:solidFill>
                  <a:schemeClr val="tx1"/>
                </a:solidFill>
                <a:latin typeface="Arial" panose="020B0604020202020204" pitchFamily="34" charset="0"/>
              </a:defRPr>
            </a:lvl3pPr>
            <a:lvl4pPr marL="1600200" indent="-228600">
              <a:tabLst>
                <a:tab pos="179388" algn="l"/>
              </a:tabLst>
              <a:defRPr>
                <a:solidFill>
                  <a:schemeClr val="tx1"/>
                </a:solidFill>
                <a:latin typeface="Arial" panose="020B0604020202020204" pitchFamily="34" charset="0"/>
              </a:defRPr>
            </a:lvl4pPr>
            <a:lvl5pPr marL="2057400" indent="-228600">
              <a:tabLst>
                <a:tab pos="17938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algn="ctr" eaLnBrk="1" hangingPunct="1">
              <a:lnSpc>
                <a:spcPct val="130000"/>
              </a:lnSpc>
            </a:pPr>
            <a:r>
              <a:rPr lang="en-US" altLang="vi-VN" sz="2800" b="1">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800">
              <a:solidFill>
                <a:srgbClr val="FF0000"/>
              </a:solidFill>
              <a:ea typeface="Times New Roman" panose="02020603050405020304" pitchFamily="18" charset="0"/>
              <a:cs typeface="Arial" panose="020B0604020202020204" pitchFamily="34" charset="0"/>
            </a:endParaRPr>
          </a:p>
        </p:txBody>
      </p:sp>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209808" y="2286007"/>
            <a:ext cx="2209799" cy="4286263"/>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1. Bối cảnh quốc tế và Việt Nam</a:t>
              </a:r>
            </a:p>
          </p:txBody>
        </p:sp>
      </p:grpSp>
      <p:grpSp>
        <p:nvGrpSpPr>
          <p:cNvPr id="25603" name="Group 8"/>
          <p:cNvGrpSpPr>
            <a:grpSpLocks/>
          </p:cNvGrpSpPr>
          <p:nvPr/>
        </p:nvGrpSpPr>
        <p:grpSpPr bwMode="auto">
          <a:xfrm>
            <a:off x="2209800" y="533400"/>
            <a:ext cx="8001000" cy="723900"/>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4800600" y="2286007"/>
            <a:ext cx="2587170" cy="4327987"/>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p>
          </p:txBody>
        </p:sp>
      </p:grpSp>
      <p:grpSp>
        <p:nvGrpSpPr>
          <p:cNvPr id="15" name="Group 14"/>
          <p:cNvGrpSpPr/>
          <p:nvPr/>
        </p:nvGrpSpPr>
        <p:grpSpPr>
          <a:xfrm>
            <a:off x="8001000" y="2293256"/>
            <a:ext cx="2209800" cy="4286264"/>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3. Quan điểm và những nhiệm vụ chủ yếu của đường lối đối ngoại</a:t>
              </a:r>
            </a:p>
          </p:txBody>
        </p:sp>
      </p:grpSp>
      <p:cxnSp>
        <p:nvCxnSpPr>
          <p:cNvPr id="19" name="Straight Arrow Connector 18"/>
          <p:cNvCxnSpPr>
            <a:stCxn id="11" idx="2"/>
          </p:cNvCxnSpPr>
          <p:nvPr/>
        </p:nvCxnSpPr>
        <p:spPr>
          <a:xfrm flipH="1">
            <a:off x="3371850" y="1257300"/>
            <a:ext cx="2838450" cy="9525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6210300" y="1257307"/>
            <a:ext cx="0" cy="9937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6210300" y="1257300"/>
            <a:ext cx="2895600" cy="10366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3"/>
          <p:cNvSpPr txBox="1">
            <a:spLocks noChangeArrowheads="1"/>
          </p:cNvSpPr>
          <p:nvPr/>
        </p:nvSpPr>
        <p:spPr bwMode="gray">
          <a:xfrm>
            <a:off x="2154245" y="136532"/>
            <a:ext cx="7515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a:solidFill>
                  <a:srgbClr val="FF0000"/>
                </a:solidFill>
                <a:latin typeface="Times New Roman" panose="02020603050405020304" pitchFamily="18" charset="0"/>
                <a:cs typeface="Times New Roman" panose="02020603050405020304" pitchFamily="18" charset="0"/>
              </a:rPr>
              <a:t>1.1 Bối cảnh quốc tế</a:t>
            </a:r>
          </a:p>
        </p:txBody>
      </p:sp>
      <p:sp>
        <p:nvSpPr>
          <p:cNvPr id="13315" name="Rectangle 3"/>
          <p:cNvSpPr>
            <a:spLocks noChangeArrowheads="1"/>
          </p:cNvSpPr>
          <p:nvPr/>
        </p:nvSpPr>
        <p:spPr bwMode="auto">
          <a:xfrm>
            <a:off x="1658945" y="914400"/>
            <a:ext cx="8586787" cy="1981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None/>
              <a:defRPr/>
            </a:pPr>
            <a:r>
              <a:rPr lang="tn-ZA" altLang="en-US" dirty="0">
                <a:latin typeface="Times New Roman" panose="02020603050405020304" pitchFamily="18" charset="0"/>
                <a:cs typeface="Times New Roman" panose="02020603050405020304" pitchFamily="18" charset="0"/>
              </a:rPr>
              <a:t>- Tình hình thế giới có diễn biến phức tạp nhưng hòa bình, độc lập dân tộc, dân chủ, hợp tác và phát triển vẫn là xu thế lớn.</a:t>
            </a:r>
          </a:p>
          <a:p>
            <a:pPr marL="0" indent="363538" algn="just" eaLnBrk="1" hangingPunct="1">
              <a:spcBef>
                <a:spcPct val="0"/>
              </a:spcBef>
              <a:spcAft>
                <a:spcPts val="600"/>
              </a:spcAft>
              <a:buClr>
                <a:srgbClr val="2DA2BF"/>
              </a:buClr>
              <a:buSzTx/>
              <a:buNone/>
              <a:defRPr/>
            </a:pPr>
            <a:r>
              <a:rPr lang="tn-ZA" altLang="en-US" dirty="0">
                <a:latin typeface="Times New Roman" panose="02020603050405020304" pitchFamily="18" charset="0"/>
                <a:cs typeface="Times New Roman" panose="02020603050405020304" pitchFamily="18" charset="0"/>
              </a:rPr>
              <a:t>- Đấu tranh dân tộc và đấu tranh giai cấp vẫn diễn ra gay gắt với những biểu hiện mới, hình thức mới.</a:t>
            </a:r>
          </a:p>
          <a:p>
            <a:pPr algn="just" eaLnBrk="1" hangingPunct="1">
              <a:spcBef>
                <a:spcPct val="0"/>
              </a:spcBef>
              <a:spcAft>
                <a:spcPts val="600"/>
              </a:spcAft>
              <a:buClr>
                <a:srgbClr val="2DA2BF"/>
              </a:buClr>
              <a:buSzTx/>
              <a:buFontTx/>
              <a:buChar char="-"/>
              <a:defRPr/>
            </a:pPr>
            <a:endParaRPr lang="tn-ZA" altLang="en-US" dirty="0">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None/>
              <a:defRPr/>
            </a:pPr>
            <a:endParaRPr lang="tn-ZA" altLang="en-US" sz="2800" dirty="0">
              <a:latin typeface="Arial" panose="020B0604020202020204" pitchFamily="34" charset="0"/>
            </a:endParaRPr>
          </a:p>
        </p:txBody>
      </p:sp>
      <p:cxnSp>
        <p:nvCxnSpPr>
          <p:cNvPr id="4" name="Straight Connector 3"/>
          <p:cNvCxnSpPr/>
          <p:nvPr/>
        </p:nvCxnSpPr>
        <p:spPr>
          <a:xfrm>
            <a:off x="1524000" y="68580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054350"/>
            <a:ext cx="4762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t="13116" b="-2010"/>
          <a:stretch>
            <a:fillRect/>
          </a:stretch>
        </p:blipFill>
        <p:spPr bwMode="auto">
          <a:xfrm>
            <a:off x="7426332" y="2260600"/>
            <a:ext cx="2632075"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895600" y="60960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Trung</a:t>
            </a:r>
            <a:endParaRPr lang="vi-VN" sz="2400" b="1" dirty="0">
              <a:solidFill>
                <a:srgbClr val="FF0000"/>
              </a:solidFill>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762007"/>
            <a:ext cx="7162800"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495800" y="54864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Triều</a:t>
            </a:r>
            <a:endParaRPr lang="vi-VN"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928820" y="76200"/>
            <a:ext cx="8586787"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CMKH và Công nghệ có bước tiến nhảy vọt tác động sâu sắc vào tình hình KT, CT, XH và quan hệ quốc tế.</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1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7313" y="1676400"/>
            <a:ext cx="3981450"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1447807"/>
            <a:ext cx="4484688"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49413" y="411480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905000" y="228600"/>
            <a:ext cx="8586788" cy="10668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Toàn cầu hóa trước hết về KT ngày càng phát triển mạnh mẽ vừa có mặt tích cực vừa có mặt tiêu cực.</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76500" y="1395420"/>
            <a:ext cx="7277100" cy="454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962032"/>
            <a:ext cx="2362200"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2020" y="93670"/>
            <a:ext cx="4511675" cy="303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905007" y="3352800"/>
            <a:ext cx="4365625"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629400" y="3733807"/>
            <a:ext cx="3665538" cy="234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3"/>
          <p:cNvSpPr>
            <a:spLocks noChangeArrowheads="1"/>
          </p:cNvSpPr>
          <p:nvPr/>
        </p:nvSpPr>
        <p:spPr bwMode="auto">
          <a:xfrm>
            <a:off x="1700220" y="76200"/>
            <a:ext cx="31765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Đẩy mạnh xuất khẩu</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6608770" y="6210300"/>
            <a:ext cx="31765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Trao đổi KHCN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8007" y="1066807"/>
            <a:ext cx="6664325"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71688" y="762000"/>
            <a:ext cx="765175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6" presetClass="exit" presetSubtype="21" fill="hold" nodeType="clickEffect">
                                  <p:stCondLst>
                                    <p:cond delay="0"/>
                                  </p:stCondLst>
                                  <p:childTnLst>
                                    <p:animEffect transition="out" filter="barn(inVertical)">
                                      <p:cBhvr>
                                        <p:cTn id="17" dur="500"/>
                                        <p:tgtEl>
                                          <p:spTgt spid="2"/>
                                        </p:tgtEl>
                                      </p:cBhvr>
                                    </p:animEffect>
                                    <p:set>
                                      <p:cBhvr>
                                        <p:cTn id="18" dur="1" fill="hold">
                                          <p:stCondLst>
                                            <p:cond delay="499"/>
                                          </p:stCondLst>
                                        </p:cTn>
                                        <p:tgtEl>
                                          <p:spTgt spid="2"/>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p:cNvPicPr>
            <a:picLocks noChangeAspect="1"/>
          </p:cNvPicPr>
          <p:nvPr/>
        </p:nvPicPr>
        <p:blipFill>
          <a:blip r:embed="rId3">
            <a:extLst>
              <a:ext uri="{28A0092B-C50C-407E-A947-70E740481C1C}">
                <a14:useLocalDpi xmlns:a14="http://schemas.microsoft.com/office/drawing/2010/main" val="0"/>
              </a:ext>
            </a:extLst>
          </a:blip>
          <a:srcRect l="8199" t="51042" r="32651" b="9375"/>
          <a:stretch>
            <a:fillRect/>
          </a:stretch>
        </p:blipFill>
        <p:spPr bwMode="auto">
          <a:xfrm>
            <a:off x="2057400" y="914400"/>
            <a:ext cx="76962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1"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05007" y="3962400"/>
            <a:ext cx="3560763"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96007" y="3830638"/>
            <a:ext cx="4137025" cy="310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p:cNvSpPr>
            <a:spLocks noChangeArrowheads="1"/>
          </p:cNvSpPr>
          <p:nvPr/>
        </p:nvSpPr>
        <p:spPr bwMode="auto">
          <a:xfrm>
            <a:off x="1905000" y="228600"/>
            <a:ext cx="3200400" cy="533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FF0000"/>
                </a:solidFill>
                <a:latin typeface="Times New Roman" panose="02020603050405020304" pitchFamily="18" charset="0"/>
                <a:cs typeface="Times New Roman" panose="02020603050405020304" pitchFamily="18" charset="0"/>
              </a:rPr>
              <a:t>Mặt tiêu cực</a:t>
            </a:r>
          </a:p>
          <a:p>
            <a:pPr marL="0" indent="0" algn="just" eaLnBrk="1" hangingPunct="1">
              <a:spcBef>
                <a:spcPct val="0"/>
              </a:spcBef>
              <a:spcAft>
                <a:spcPts val="600"/>
              </a:spcAft>
              <a:buClr>
                <a:srgbClr val="E48312"/>
              </a:buClr>
              <a:buNone/>
              <a:defRPr/>
            </a:pPr>
            <a:endParaRPr lang="tn-ZA" altLang="en-US" sz="2800" dirty="0">
              <a:solidFill>
                <a:srgbClr val="FF0000"/>
              </a:solidFill>
              <a:latin typeface="Arial" panose="020B0604020202020204" pitchFamily="34" charset="0"/>
            </a:endParaRPr>
          </a:p>
        </p:txBody>
      </p:sp>
    </p:spTree>
  </p:cSld>
  <p:clrMapOvr>
    <a:masterClrMapping/>
  </p:clrMapOvr>
  <p:transition spd="med">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676400" y="76200"/>
            <a:ext cx="8815388" cy="1219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Thế giới đứng trước nhiều vấn đề toàn cầu bức xúc:</a:t>
            </a:r>
            <a:r>
              <a:rPr lang="tn-ZA" altLang="en-US" dirty="0">
                <a:solidFill>
                  <a:srgbClr val="000000"/>
                </a:solidFill>
                <a:latin typeface="Times New Roman" panose="02020603050405020304" pitchFamily="18" charset="0"/>
                <a:cs typeface="Times New Roman" panose="02020603050405020304" pitchFamily="18" charset="0"/>
              </a:rPr>
              <a:t> Biến đổi khí hậu, môi trường, an ninh mạng, tội phạm xuyên quốc gia, dịch bệnh...</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22438" y="1066800"/>
            <a:ext cx="4379912"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49407" y="3976695"/>
            <a:ext cx="4259263" cy="2535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18270" y="1069982"/>
            <a:ext cx="4073525" cy="237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02357" y="3721107"/>
            <a:ext cx="4403725"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905000" y="228600"/>
            <a:ext cx="8586788"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Khu vực Châu Á – TBD và Đông Nam Á tiếp tục có sự phát triển năng động, đồng thời cũng có nhiều nhân tố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1128720"/>
            <a:ext cx="6415088" cy="557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3"/>
          <p:cNvSpPr txBox="1">
            <a:spLocks noChangeArrowheads="1"/>
          </p:cNvSpPr>
          <p:nvPr/>
        </p:nvSpPr>
        <p:spPr bwMode="gray">
          <a:xfrm>
            <a:off x="2154245" y="136532"/>
            <a:ext cx="7515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a:solidFill>
                  <a:srgbClr val="FF0000"/>
                </a:solidFill>
                <a:latin typeface="Times New Roman" panose="02020603050405020304" pitchFamily="18" charset="0"/>
                <a:cs typeface="Times New Roman" panose="02020603050405020304" pitchFamily="18" charset="0"/>
              </a:rPr>
              <a:t>1.2. Tình hình trong nước</a:t>
            </a:r>
          </a:p>
        </p:txBody>
      </p:sp>
      <p:sp>
        <p:nvSpPr>
          <p:cNvPr id="13315" name="Rectangle 3"/>
          <p:cNvSpPr>
            <a:spLocks noChangeArrowheads="1"/>
          </p:cNvSpPr>
          <p:nvPr/>
        </p:nvSpPr>
        <p:spPr bwMode="auto">
          <a:xfrm>
            <a:off x="1852620" y="914400"/>
            <a:ext cx="85867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E48312"/>
              </a:buClr>
              <a:buNone/>
              <a:defRPr/>
            </a:pPr>
            <a:r>
              <a:rPr lang="tn-ZA" altLang="en-US" dirty="0">
                <a:solidFill>
                  <a:srgbClr val="000000"/>
                </a:solidFill>
                <a:latin typeface="Times New Roman" panose="02020603050405020304" pitchFamily="18" charset="0"/>
                <a:cs typeface="Times New Roman" panose="02020603050405020304" pitchFamily="18" charset="0"/>
              </a:rPr>
              <a:t>-Thế và lực của nước ta ngày càng được nâng cao</a:t>
            </a: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cxnSp>
        <p:nvCxnSpPr>
          <p:cNvPr id="4" name="Straight Connector 3"/>
          <p:cNvCxnSpPr/>
          <p:nvPr/>
        </p:nvCxnSpPr>
        <p:spPr>
          <a:xfrm>
            <a:off x="1524000" y="68580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51070" y="1752600"/>
            <a:ext cx="8091487" cy="455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676400" y="228600"/>
            <a:ext cx="8586788" cy="990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Kinh tế từng bước thoát khỏi tình trạng suy giảm nhưng vẫn còn gặp nhiều khó khăn, thách thức.</a:t>
            </a:r>
          </a:p>
          <a:p>
            <a:pPr marL="0" indent="0" algn="just" eaLnBrk="1" hangingPunct="1">
              <a:spcAft>
                <a:spcPts val="600"/>
              </a:spcAft>
              <a:buClrTx/>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l="11127" t="20834" r="36749" b="15625"/>
          <a:stretch>
            <a:fillRect/>
          </a:stretch>
        </p:blipFill>
        <p:spPr bwMode="auto">
          <a:xfrm>
            <a:off x="2438400" y="1524000"/>
            <a:ext cx="67818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77007" y="1235082"/>
            <a:ext cx="3444875"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057400" y="1316038"/>
            <a:ext cx="39624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604007" y="3944945"/>
            <a:ext cx="3719513" cy="251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71670" y="3975100"/>
            <a:ext cx="4605337"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45" presetClass="exit" presetSubtype="0" fill="hold" nodeType="clickEffect">
                                  <p:stCondLst>
                                    <p:cond delay="0"/>
                                  </p:stCondLst>
                                  <p:childTnLst>
                                    <p:animEffect transition="out" filter="fade">
                                      <p:cBhvr>
                                        <p:cTn id="15" dur="2000"/>
                                        <p:tgtEl>
                                          <p:spTgt spid="2"/>
                                        </p:tgtEl>
                                      </p:cBhvr>
                                    </p:animEffect>
                                    <p:anim calcmode="lin" valueType="num">
                                      <p:cBhvr>
                                        <p:cTn id="16" dur="2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7" dur="2000"/>
                                        <p:tgtEl>
                                          <p:spTgt spid="2"/>
                                        </p:tgtEl>
                                        <p:attrNameLst>
                                          <p:attrName>ppt_h</p:attrName>
                                        </p:attrNameLst>
                                      </p:cBhvr>
                                      <p:tavLst>
                                        <p:tav tm="0">
                                          <p:val>
                                            <p:strVal val="ppt_h"/>
                                          </p:val>
                                        </p:tav>
                                        <p:tav tm="100000">
                                          <p:val>
                                            <p:strVal val="ppt_h"/>
                                          </p:val>
                                        </p:tav>
                                      </p:tavLst>
                                    </p:anim>
                                    <p:set>
                                      <p:cBhvr>
                                        <p:cTn id="18" dur="1" fill="hold">
                                          <p:stCondLst>
                                            <p:cond delay="1999"/>
                                          </p:stCondLst>
                                        </p:cTn>
                                        <p:tgtEl>
                                          <p:spTgt spid="2"/>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676400" y="228600"/>
            <a:ext cx="8686800" cy="52578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Bốn nguy cơ Đảng ta chỉ ra vẫn còn tồn tại</a:t>
            </a:r>
          </a:p>
          <a:p>
            <a:pPr algn="just" eaLnBrk="1" hangingPunct="1">
              <a:buClr>
                <a:srgbClr val="E48312"/>
              </a:buClr>
              <a:defRPr/>
            </a:pPr>
            <a:r>
              <a:rPr lang="vi-VN" dirty="0">
                <a:solidFill>
                  <a:srgbClr val="000000"/>
                </a:solidFill>
              </a:rPr>
              <a:t>1. Nguy cơ tụt hậu xa hơn về kinh tế so với các nước trong khu vực và trên thế giới.</a:t>
            </a:r>
          </a:p>
          <a:p>
            <a:pPr algn="just" eaLnBrk="1" hangingPunct="1">
              <a:buClr>
                <a:srgbClr val="E48312"/>
              </a:buClr>
              <a:defRPr/>
            </a:pPr>
            <a:r>
              <a:rPr lang="vi-VN" dirty="0">
                <a:solidFill>
                  <a:srgbClr val="000000"/>
                </a:solidFill>
              </a:rPr>
              <a:t>2. 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p>
          <a:p>
            <a:pPr algn="just" eaLnBrk="1" hangingPunct="1">
              <a:buClr>
                <a:srgbClr val="E48312"/>
              </a:buClr>
              <a:defRPr/>
            </a:pPr>
            <a:r>
              <a:rPr lang="vi-VN" dirty="0">
                <a:solidFill>
                  <a:srgbClr val="000000"/>
                </a:solidFill>
              </a:rPr>
              <a:t>3. Nguy cơ tệ nạn tham nhũng, lãng phí, quan liêu và các tiêu cực xã hội, làm suy yếu Đảng.</a:t>
            </a:r>
          </a:p>
          <a:p>
            <a:pPr algn="just" eaLnBrk="1" hangingPunct="1">
              <a:buClr>
                <a:srgbClr val="E48312"/>
              </a:buClr>
              <a:defRPr/>
            </a:pPr>
            <a:r>
              <a:rPr lang="vi-VN" dirty="0">
                <a:solidFill>
                  <a:srgbClr val="000000"/>
                </a:solidFill>
              </a:rPr>
              <a:t>4. Nguy cơ về bảo vệ độc lập, chủ quyền đất nước, nhất là chủ quyền biển đảo trước âm mưu, thủ đoạn các nước lớn.</a:t>
            </a:r>
          </a:p>
          <a:p>
            <a:pPr marL="0" indent="363538" algn="just" eaLnBrk="1" hangingPunct="1">
              <a:spcAft>
                <a:spcPts val="600"/>
              </a:spcAft>
              <a:buClrTx/>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315">
                                            <p:txEl>
                                              <p:pRg st="2" end="2"/>
                                            </p:txEl>
                                          </p:spTgt>
                                        </p:tgtEl>
                                        <p:attrNameLst>
                                          <p:attrName>style.visibility</p:attrName>
                                        </p:attrNameLst>
                                      </p:cBhvr>
                                      <p:to>
                                        <p:strVal val="visible"/>
                                      </p:to>
                                    </p:set>
                                    <p:animEffect transition="in" filter="blinds(horizontal)">
                                      <p:cBhvr>
                                        <p:cTn id="17" dur="500"/>
                                        <p:tgtEl>
                                          <p:spTgt spid="1331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315">
                                            <p:txEl>
                                              <p:pRg st="3" end="3"/>
                                            </p:txEl>
                                          </p:spTgt>
                                        </p:tgtEl>
                                        <p:attrNameLst>
                                          <p:attrName>style.visibility</p:attrName>
                                        </p:attrNameLst>
                                      </p:cBhvr>
                                      <p:to>
                                        <p:strVal val="visible"/>
                                      </p:to>
                                    </p:set>
                                    <p:animEffect transition="in" filter="blinds(horizontal)">
                                      <p:cBhvr>
                                        <p:cTn id="22" dur="500"/>
                                        <p:tgtEl>
                                          <p:spTgt spid="1331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3315">
                                            <p:txEl>
                                              <p:pRg st="4" end="4"/>
                                            </p:txEl>
                                          </p:spTgt>
                                        </p:tgtEl>
                                        <p:attrNameLst>
                                          <p:attrName>style.visibility</p:attrName>
                                        </p:attrNameLst>
                                      </p:cBhvr>
                                      <p:to>
                                        <p:strVal val="visible"/>
                                      </p:to>
                                    </p:set>
                                    <p:animEffect transition="in" filter="blinds(horizontal)">
                                      <p:cBhvr>
                                        <p:cTn id="27" dur="500"/>
                                        <p:tgtEl>
                                          <p:spTgt spid="133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676400" y="228600"/>
            <a:ext cx="8586788"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438150" algn="just" eaLnBrk="1" hangingPunct="1">
              <a:spcBef>
                <a:spcPct val="0"/>
              </a:spcBef>
              <a:spcAft>
                <a:spcPts val="600"/>
              </a:spcAft>
              <a:buClr>
                <a:srgbClr val="2DA2BF"/>
              </a:buClr>
              <a:buSzTx/>
              <a:buFontTx/>
              <a:buChar char="-"/>
              <a:defRPr/>
            </a:pPr>
            <a:r>
              <a:rPr lang="tn-ZA" altLang="en-US"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017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97100" y="1295400"/>
            <a:ext cx="74295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0179"/>
                                        </p:tgtEl>
                                        <p:attrNameLst>
                                          <p:attrName>style.visibility</p:attrName>
                                        </p:attrNameLst>
                                      </p:cBhvr>
                                      <p:to>
                                        <p:strVal val="visible"/>
                                      </p:to>
                                    </p:set>
                                    <p:anim calcmode="lin" valueType="num">
                                      <p:cBhvr additive="base">
                                        <p:cTn id="12" dur="500" fill="hold"/>
                                        <p:tgtEl>
                                          <p:spTgt spid="50179"/>
                                        </p:tgtEl>
                                        <p:attrNameLst>
                                          <p:attrName>ppt_x</p:attrName>
                                        </p:attrNameLst>
                                      </p:cBhvr>
                                      <p:tavLst>
                                        <p:tav tm="0">
                                          <p:val>
                                            <p:strVal val="#ppt_x"/>
                                          </p:val>
                                        </p:tav>
                                        <p:tav tm="100000">
                                          <p:val>
                                            <p:strVal val="#ppt_x"/>
                                          </p:val>
                                        </p:tav>
                                      </p:tavLst>
                                    </p:anim>
                                    <p:anim calcmode="lin" valueType="num">
                                      <p:cBhvr additive="base">
                                        <p:cTn id="13" dur="500" fill="hold"/>
                                        <p:tgtEl>
                                          <p:spTgt spid="50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676400" y="228600"/>
            <a:ext cx="8839200" cy="1676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Tình hình chính trị - xã hội ở một số địa bàn còn tiềm ẩn nguy cơ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222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0725" y="1219207"/>
            <a:ext cx="8210550" cy="497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2227"/>
                                        </p:tgtEl>
                                        <p:attrNameLst>
                                          <p:attrName>style.visibility</p:attrName>
                                        </p:attrNameLst>
                                      </p:cBhvr>
                                      <p:to>
                                        <p:strVal val="visible"/>
                                      </p:to>
                                    </p:set>
                                    <p:anim calcmode="lin" valueType="num">
                                      <p:cBhvr additive="base">
                                        <p:cTn id="12" dur="500" fill="hold"/>
                                        <p:tgtEl>
                                          <p:spTgt spid="52227"/>
                                        </p:tgtEl>
                                        <p:attrNameLst>
                                          <p:attrName>ppt_x</p:attrName>
                                        </p:attrNameLst>
                                      </p:cBhvr>
                                      <p:tavLst>
                                        <p:tav tm="0">
                                          <p:val>
                                            <p:strVal val="#ppt_x"/>
                                          </p:val>
                                        </p:tav>
                                        <p:tav tm="100000">
                                          <p:val>
                                            <p:strVal val="#ppt_x"/>
                                          </p:val>
                                        </p:tav>
                                      </p:tavLst>
                                    </p:anim>
                                    <p:anim calcmode="lin" valueType="num">
                                      <p:cBhvr additive="base">
                                        <p:cTn id="13" dur="500" fill="hold"/>
                                        <p:tgtEl>
                                          <p:spTgt spid="522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3"/>
          <p:cNvPicPr>
            <a:picLocks noChangeAspect="1"/>
          </p:cNvPicPr>
          <p:nvPr/>
        </p:nvPicPr>
        <p:blipFill>
          <a:blip r:embed="rId2">
            <a:extLst>
              <a:ext uri="{28A0092B-C50C-407E-A947-70E740481C1C}">
                <a14:useLocalDpi xmlns:a14="http://schemas.microsoft.com/office/drawing/2010/main" val="0"/>
              </a:ext>
            </a:extLst>
          </a:blip>
          <a:srcRect l="4904" t="19792" r="34187" b="25000"/>
          <a:stretch>
            <a:fillRect/>
          </a:stretch>
        </p:blipFill>
        <p:spPr bwMode="auto">
          <a:xfrm>
            <a:off x="2044700" y="990600"/>
            <a:ext cx="8394700"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4274"/>
                                        </p:tgtEl>
                                        <p:attrNameLst>
                                          <p:attrName>style.visibility</p:attrName>
                                        </p:attrNameLst>
                                      </p:cBhvr>
                                      <p:to>
                                        <p:strVal val="visible"/>
                                      </p:to>
                                    </p:set>
                                    <p:anim calcmode="lin" valueType="num">
                                      <p:cBhvr additive="base">
                                        <p:cTn id="7" dur="500" fill="hold"/>
                                        <p:tgtEl>
                                          <p:spTgt spid="54274"/>
                                        </p:tgtEl>
                                        <p:attrNameLst>
                                          <p:attrName>ppt_x</p:attrName>
                                        </p:attrNameLst>
                                      </p:cBhvr>
                                      <p:tavLst>
                                        <p:tav tm="0">
                                          <p:val>
                                            <p:strVal val="#ppt_x"/>
                                          </p:val>
                                        </p:tav>
                                        <p:tav tm="100000">
                                          <p:val>
                                            <p:strVal val="#ppt_x"/>
                                          </p:val>
                                        </p:tav>
                                      </p:tavLst>
                                    </p:anim>
                                    <p:anim calcmode="lin" valueType="num">
                                      <p:cBhvr additive="base">
                                        <p:cTn id="8" dur="500" fill="hold"/>
                                        <p:tgtEl>
                                          <p:spTgt spid="542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1752600" y="111132"/>
            <a:ext cx="8534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FF0000"/>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endParaRPr lang="en-US" altLang="vi-VN" sz="2400">
              <a:solidFill>
                <a:srgbClr val="FF0000"/>
              </a:solidFill>
              <a:latin typeface="Times New Roman" panose="02020603050405020304" pitchFamily="18" charset="0"/>
              <a:cs typeface="Times New Roman" panose="02020603050405020304" pitchFamily="18" charset="0"/>
            </a:endParaRPr>
          </a:p>
        </p:txBody>
      </p:sp>
      <p:sp>
        <p:nvSpPr>
          <p:cNvPr id="10" name="Rectangle 9"/>
          <p:cNvSpPr>
            <a:spLocks noChangeArrowheads="1"/>
          </p:cNvSpPr>
          <p:nvPr/>
        </p:nvSpPr>
        <p:spPr bwMode="auto">
          <a:xfrm>
            <a:off x="1766888" y="1771650"/>
            <a:ext cx="8520112"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FF0000"/>
                </a:solidFill>
                <a:latin typeface="Times New Roman" panose="02020603050405020304" pitchFamily="18" charset="0"/>
                <a:cs typeface="Times New Roman" panose="02020603050405020304" pitchFamily="18" charset="0"/>
              </a:rPr>
              <a:t>Củng cố</a:t>
            </a:r>
            <a:r>
              <a:rPr lang="en-US" altLang="vi-VN" sz="2400">
                <a:solidFill>
                  <a:srgbClr val="000099"/>
                </a:solidFill>
                <a:latin typeface="Times New Roman" panose="02020603050405020304" pitchFamily="18" charset="0"/>
                <a:cs typeface="Times New Roman" panose="02020603050405020304" pitchFamily="18" charset="0"/>
              </a:rPr>
              <a:t> quốc phòng, </a:t>
            </a:r>
            <a:r>
              <a:rPr lang="en-US" altLang="vi-VN" sz="2400" b="1">
                <a:solidFill>
                  <a:srgbClr val="FF0000"/>
                </a:solidFill>
                <a:latin typeface="Times New Roman" panose="02020603050405020304" pitchFamily="18" charset="0"/>
                <a:cs typeface="Times New Roman" panose="02020603050405020304" pitchFamily="18" charset="0"/>
              </a:rPr>
              <a:t>giữ vững </a:t>
            </a:r>
            <a:r>
              <a:rPr lang="en-US" altLang="vi-VN" sz="2400">
                <a:solidFill>
                  <a:srgbClr val="000099"/>
                </a:solidFill>
                <a:latin typeface="Times New Roman" panose="02020603050405020304" pitchFamily="18" charset="0"/>
                <a:cs typeface="Times New Roman" panose="02020603050405020304" pitchFamily="18" charset="0"/>
              </a:rPr>
              <a:t>an ninh quốc gia, </a:t>
            </a:r>
            <a:r>
              <a:rPr lang="en-US" altLang="vi-VN" sz="2400" b="1">
                <a:solidFill>
                  <a:srgbClr val="FF0000"/>
                </a:solidFill>
                <a:latin typeface="Times New Roman" panose="02020603050405020304" pitchFamily="18" charset="0"/>
                <a:cs typeface="Times New Roman" panose="02020603050405020304" pitchFamily="18" charset="0"/>
              </a:rPr>
              <a:t>ổn định </a:t>
            </a:r>
            <a:r>
              <a:rPr lang="en-US" altLang="vi-VN" sz="2400">
                <a:solidFill>
                  <a:srgbClr val="000099"/>
                </a:solidFill>
                <a:latin typeface="Times New Roman" panose="02020603050405020304" pitchFamily="18" charset="0"/>
                <a:cs typeface="Times New Roman" panose="02020603050405020304" pitchFamily="18" charset="0"/>
              </a:rPr>
              <a:t>chính trị, trật tự, an toàn xã hội là nhiệm vụ trọng yếu thường xuyên của Đảng, Nhà nước và của toàn dân. </a:t>
            </a:r>
          </a:p>
        </p:txBody>
      </p:sp>
      <p:cxnSp>
        <p:nvCxnSpPr>
          <p:cNvPr id="3" name="Straight Connector 2"/>
          <p:cNvCxnSpPr/>
          <p:nvPr/>
        </p:nvCxnSpPr>
        <p:spPr>
          <a:xfrm>
            <a:off x="1524000" y="1497013"/>
            <a:ext cx="8991600" cy="0"/>
          </a:xfrm>
          <a:prstGeom prst="line">
            <a:avLst/>
          </a:prstGeom>
        </p:spPr>
        <p:style>
          <a:lnRef idx="3">
            <a:schemeClr val="dk1"/>
          </a:lnRef>
          <a:fillRef idx="0">
            <a:schemeClr val="dk1"/>
          </a:fillRef>
          <a:effectRef idx="2">
            <a:schemeClr val="dk1"/>
          </a:effectRef>
          <a:fontRef idx="minor">
            <a:schemeClr val="tx1"/>
          </a:fontRef>
        </p:style>
      </p:cxnSp>
      <p:sp>
        <p:nvSpPr>
          <p:cNvPr id="11" name="Rectangle 10"/>
          <p:cNvSpPr>
            <a:spLocks noChangeArrowheads="1"/>
          </p:cNvSpPr>
          <p:nvPr/>
        </p:nvSpPr>
        <p:spPr bwMode="auto">
          <a:xfrm>
            <a:off x="1752600" y="1035057"/>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2.1. Quan điểm</a:t>
            </a:r>
            <a:endParaRPr lang="en-US" altLang="vi-VN" sz="2400">
              <a:solidFill>
                <a:srgbClr val="000099"/>
              </a:solidFill>
              <a:latin typeface="Times New Roman" panose="02020603050405020304" pitchFamily="18" charset="0"/>
              <a:cs typeface="Times New Roman" panose="02020603050405020304" pitchFamily="18" charset="0"/>
            </a:endParaRPr>
          </a:p>
        </p:txBody>
      </p:sp>
      <p:sp>
        <p:nvSpPr>
          <p:cNvPr id="12" name="Rectangle 11"/>
          <p:cNvSpPr>
            <a:spLocks noChangeArrowheads="1"/>
          </p:cNvSpPr>
          <p:nvPr/>
        </p:nvSpPr>
        <p:spPr bwMode="auto">
          <a:xfrm>
            <a:off x="1766888" y="3248025"/>
            <a:ext cx="85201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FF0000"/>
                </a:solidFill>
                <a:latin typeface="Times New Roman" panose="02020603050405020304" pitchFamily="18" charset="0"/>
                <a:cs typeface="Times New Roman" panose="02020603050405020304" pitchFamily="18" charset="0"/>
              </a:rPr>
              <a:t>Phát huy </a:t>
            </a:r>
            <a:r>
              <a:rPr lang="en-US" altLang="vi-VN" sz="2400">
                <a:solidFill>
                  <a:srgbClr val="000099"/>
                </a:solidFill>
                <a:latin typeface="Times New Roman" panose="02020603050405020304" pitchFamily="18" charset="0"/>
                <a:cs typeface="Times New Roman" panose="02020603050405020304" pitchFamily="18" charset="0"/>
              </a:rPr>
              <a:t>sức mạnh tổng hợp của toàn dân tộc, </a:t>
            </a:r>
            <a:r>
              <a:rPr lang="en-US" altLang="vi-VN" sz="2400" b="1">
                <a:solidFill>
                  <a:srgbClr val="FF0000"/>
                </a:solidFill>
                <a:latin typeface="Times New Roman" panose="02020603050405020304" pitchFamily="18" charset="0"/>
                <a:cs typeface="Times New Roman" panose="02020603050405020304" pitchFamily="18" charset="0"/>
              </a:rPr>
              <a:t>tranh thủ </a:t>
            </a:r>
            <a:r>
              <a:rPr lang="en-US" altLang="vi-VN" sz="2400">
                <a:solidFill>
                  <a:srgbClr val="000099"/>
                </a:solidFill>
                <a:latin typeface="Times New Roman" panose="02020603050405020304" pitchFamily="18" charset="0"/>
                <a:cs typeface="Times New Roman" panose="02020603050405020304" pitchFamily="18" charset="0"/>
              </a:rPr>
              <a:t>sự ủng hộ của cộng đồng quốc tế để bảo vệ Tổ quốc.</a:t>
            </a:r>
          </a:p>
        </p:txBody>
      </p:sp>
      <p:sp>
        <p:nvSpPr>
          <p:cNvPr id="13" name="Rectangle 12"/>
          <p:cNvSpPr>
            <a:spLocks noChangeArrowheads="1"/>
          </p:cNvSpPr>
          <p:nvPr/>
        </p:nvSpPr>
        <p:spPr bwMode="auto">
          <a:xfrm>
            <a:off x="1800232" y="4373563"/>
            <a:ext cx="852011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FF0000"/>
                </a:solidFill>
                <a:latin typeface="Times New Roman" panose="02020603050405020304" pitchFamily="18" charset="0"/>
                <a:cs typeface="Times New Roman" panose="02020603050405020304" pitchFamily="18" charset="0"/>
              </a:rPr>
              <a:t>Kiên quyết, kiên trì </a:t>
            </a:r>
            <a:r>
              <a:rPr lang="en-US" altLang="vi-VN" sz="2400">
                <a:solidFill>
                  <a:srgbClr val="000099"/>
                </a:solidFill>
                <a:latin typeface="Times New Roman" panose="02020603050405020304" pitchFamily="18" charset="0"/>
                <a:cs typeface="Times New Roman" panose="02020603050405020304" pitchFamily="18" charset="0"/>
              </a:rPr>
              <a:t>đấu tranh bảo vệ vững chắc Tổ quốc Việt Nam XHCN.</a:t>
            </a:r>
          </a:p>
        </p:txBody>
      </p:sp>
      <p:sp>
        <p:nvSpPr>
          <p:cNvPr id="14" name="Rectangle 13"/>
          <p:cNvSpPr>
            <a:spLocks noChangeArrowheads="1"/>
          </p:cNvSpPr>
          <p:nvPr/>
        </p:nvSpPr>
        <p:spPr bwMode="auto">
          <a:xfrm>
            <a:off x="1831982" y="5432425"/>
            <a:ext cx="852011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a:solidFill>
                  <a:srgbClr val="000099"/>
                </a:solidFill>
                <a:latin typeface="Times New Roman" panose="02020603050405020304" pitchFamily="18" charset="0"/>
                <a:cs typeface="Times New Roman" panose="02020603050405020304" pitchFamily="18" charset="0"/>
              </a:rPr>
              <a:t>Tăng cường sự </a:t>
            </a:r>
            <a:r>
              <a:rPr lang="en-US" altLang="vi-VN" sz="2400" b="1">
                <a:solidFill>
                  <a:srgbClr val="FF0000"/>
                </a:solidFill>
                <a:latin typeface="Times New Roman" panose="02020603050405020304" pitchFamily="18" charset="0"/>
                <a:cs typeface="Times New Roman" panose="02020603050405020304" pitchFamily="18" charset="0"/>
              </a:rPr>
              <a:t>lãnh đạo tuyệt đối</a:t>
            </a:r>
            <a:r>
              <a:rPr lang="en-US" altLang="vi-VN" sz="2400">
                <a:solidFill>
                  <a:srgbClr val="000099"/>
                </a:solidFill>
                <a:latin typeface="Times New Roman" panose="02020603050405020304" pitchFamily="18" charset="0"/>
                <a:cs typeface="Times New Roman" panose="02020603050405020304" pitchFamily="18" charset="0"/>
              </a:rPr>
              <a:t>, trực tiếp về mọi mặt của Đảng, sự quản lý của Nhà nước đối với quân đội và công an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1000" fill="hold"/>
                                        <p:tgtEl>
                                          <p:spTgt spid="11"/>
                                        </p:tgtEl>
                                        <p:attrNameLst>
                                          <p:attrName>ppt_w</p:attrName>
                                        </p:attrNameLst>
                                      </p:cBhvr>
                                      <p:tavLst>
                                        <p:tav tm="0">
                                          <p:val>
                                            <p:fltVal val="0"/>
                                          </p:val>
                                        </p:tav>
                                        <p:tav tm="100000">
                                          <p:val>
                                            <p:strVal val="#ppt_w"/>
                                          </p:val>
                                        </p:tav>
                                      </p:tavLst>
                                    </p:anim>
                                    <p:anim calcmode="lin" valueType="num">
                                      <p:cBhvr>
                                        <p:cTn id="23" dur="1000" fill="hold"/>
                                        <p:tgtEl>
                                          <p:spTgt spid="11"/>
                                        </p:tgtEl>
                                        <p:attrNameLst>
                                          <p:attrName>ppt_h</p:attrName>
                                        </p:attrNameLst>
                                      </p:cBhvr>
                                      <p:tavLst>
                                        <p:tav tm="0">
                                          <p:val>
                                            <p:fltVal val="0"/>
                                          </p:val>
                                        </p:tav>
                                        <p:tav tm="100000">
                                          <p:val>
                                            <p:strVal val="#ppt_h"/>
                                          </p:val>
                                        </p:tav>
                                      </p:tavLst>
                                    </p:anim>
                                    <p:anim calcmode="lin" valueType="num">
                                      <p:cBhvr>
                                        <p:cTn id="24" dur="1000" fill="hold"/>
                                        <p:tgtEl>
                                          <p:spTgt spid="11"/>
                                        </p:tgtEl>
                                        <p:attrNameLst>
                                          <p:attrName>style.rotation</p:attrName>
                                        </p:attrNameLst>
                                      </p:cBhvr>
                                      <p:tavLst>
                                        <p:tav tm="0">
                                          <p:val>
                                            <p:fltVal val="90"/>
                                          </p:val>
                                        </p:tav>
                                        <p:tav tm="100000">
                                          <p:val>
                                            <p:fltVal val="0"/>
                                          </p:val>
                                        </p:tav>
                                      </p:tavLst>
                                    </p:anim>
                                    <p:animEffect transition="in" filter="fade">
                                      <p:cBhvr>
                                        <p:cTn id="25" dur="1000"/>
                                        <p:tgtEl>
                                          <p:spTgt spid="1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90688" y="914407"/>
            <a:ext cx="852011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tiềm lực quốc phòng và an ninh, xây dựng thế trận quốc phòng toàn dân</a:t>
            </a:r>
            <a:endParaRPr lang="en-US" altLang="vi-VN" sz="240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2.2. Những nhiệm vụ chủ yếu của quốc phòng, an ninh</a:t>
            </a:r>
            <a:endParaRPr lang="en-US" altLang="vi-VN" sz="2400">
              <a:solidFill>
                <a:srgbClr val="000099"/>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2738" y="1824038"/>
            <a:ext cx="6672262"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52738" y="1984375"/>
            <a:ext cx="5910262" cy="443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xit" presetSubtype="0" fill="hold" nodeType="clickEffect">
                                  <p:stCondLst>
                                    <p:cond delay="0"/>
                                  </p:stCondLst>
                                  <p:childTnLst>
                                    <p:anim calcmode="lin" valueType="num">
                                      <p:cBhvr>
                                        <p:cTn id="17" dur="1000"/>
                                        <p:tgtEl>
                                          <p:spTgt spid="4"/>
                                        </p:tgtEl>
                                        <p:attrNameLst>
                                          <p:attrName>ppt_w</p:attrName>
                                        </p:attrNameLst>
                                      </p:cBhvr>
                                      <p:tavLst>
                                        <p:tav tm="0">
                                          <p:val>
                                            <p:strVal val="ppt_w"/>
                                          </p:val>
                                        </p:tav>
                                        <p:tav tm="100000">
                                          <p:val>
                                            <p:strVal val="ppt_w*0.70"/>
                                          </p:val>
                                        </p:tav>
                                      </p:tavLst>
                                    </p:anim>
                                    <p:anim calcmode="lin" valueType="num">
                                      <p:cBhvr>
                                        <p:cTn id="18" dur="1000"/>
                                        <p:tgtEl>
                                          <p:spTgt spid="4"/>
                                        </p:tgtEl>
                                        <p:attrNameLst>
                                          <p:attrName>ppt_h</p:attrName>
                                        </p:attrNameLst>
                                      </p:cBhvr>
                                      <p:tavLst>
                                        <p:tav tm="0">
                                          <p:val>
                                            <p:strVal val="ppt_h"/>
                                          </p:val>
                                        </p:tav>
                                        <p:tav tm="100000">
                                          <p:val>
                                            <p:strVal val="ppt_h"/>
                                          </p:val>
                                        </p:tav>
                                      </p:tavLst>
                                    </p:anim>
                                    <p:animEffect transition="out" filter="fade">
                                      <p:cBhvr>
                                        <p:cTn id="19" dur="1000"/>
                                        <p:tgtEl>
                                          <p:spTgt spid="4"/>
                                        </p:tgtEl>
                                      </p:cBhvr>
                                    </p:animEffect>
                                    <p:set>
                                      <p:cBhvr>
                                        <p:cTn id="20" dur="1" fill="hold">
                                          <p:stCondLst>
                                            <p:cond delay="999"/>
                                          </p:stCondLst>
                                        </p:cTn>
                                        <p:tgtEl>
                                          <p:spTgt spid="4"/>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7" y="228607"/>
            <a:ext cx="85201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Chủ động đấu tranh làm thất bại mọi âm mưu chống phá của các thế lực thù địch</a:t>
            </a:r>
            <a:endParaRPr lang="en-US" altLang="vi-VN" sz="2400">
              <a:solidFill>
                <a:srgbClr val="003300"/>
              </a:solidFill>
              <a:latin typeface="Times New Roman" panose="02020603050405020304" pitchFamily="18" charset="0"/>
              <a:cs typeface="Times New Roman" panose="02020603050405020304" pitchFamily="18" charset="0"/>
            </a:endParaRPr>
          </a:p>
        </p:txBody>
      </p:sp>
      <p:grpSp>
        <p:nvGrpSpPr>
          <p:cNvPr id="6" name="Group 5"/>
          <p:cNvGrpSpPr>
            <a:grpSpLocks/>
          </p:cNvGrpSpPr>
          <p:nvPr/>
        </p:nvGrpSpPr>
        <p:grpSpPr bwMode="auto">
          <a:xfrm>
            <a:off x="2895600" y="1219207"/>
            <a:ext cx="6477000" cy="5319713"/>
            <a:chOff x="1371600" y="1219200"/>
            <a:chExt cx="6477000" cy="5319415"/>
          </a:xfrm>
        </p:grpSpPr>
        <p:pic>
          <p:nvPicPr>
            <p:cNvPr id="57348"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219200"/>
              <a:ext cx="6477000" cy="485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9" name="Rectangle 7"/>
            <p:cNvSpPr>
              <a:spLocks noChangeArrowheads="1"/>
            </p:cNvSpPr>
            <p:nvPr/>
          </p:nvSpPr>
          <p:spPr bwMode="auto">
            <a:xfrm>
              <a:off x="3184071" y="6076950"/>
              <a:ext cx="28520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400" b="1">
                  <a:solidFill>
                    <a:srgbClr val="003300"/>
                  </a:solidFill>
                  <a:latin typeface="Times New Roman" panose="02020603050405020304" pitchFamily="18" charset="0"/>
                  <a:cs typeface="Times New Roman" panose="02020603050405020304" pitchFamily="18" charset="0"/>
                </a:rPr>
                <a:t>Lê Công Định </a:t>
              </a:r>
              <a:endParaRPr lang="en-US" altLang="vi-VN" sz="2400">
                <a:solidFill>
                  <a:srgbClr val="003300"/>
                </a:solidFill>
                <a:latin typeface="Times New Roman" panose="02020603050405020304" pitchFamily="18" charset="0"/>
                <a:cs typeface="Times New Roman" panose="02020603050405020304"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7" y="228607"/>
            <a:ext cx="85201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Sẵn sàng ứng phó với các mối đe dọa an ninh, bảo đảm an ninh, an toàn thông tin</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5837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1447807"/>
            <a:ext cx="739140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7" y="228607"/>
            <a:ext cx="85201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đấu tranh bảo vệ độc lập, chủ quyền và toàn vẹn lãnh thổ, giữ vững môi trường hòa bình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295400"/>
            <a:ext cx="3810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273175"/>
            <a:ext cx="4476750" cy="297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4456120"/>
            <a:ext cx="3276600"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56375" y="3832225"/>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0" y="228607"/>
            <a:ext cx="88201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Kết hợp chặt chẽ giữa phát triển kinh tế, văn hóa, xã hội với đảm bảo quốc phòng, an ninh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47863" y="1095375"/>
            <a:ext cx="4794250" cy="240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92813" y="3733807"/>
            <a:ext cx="4267200"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05000" y="3813182"/>
            <a:ext cx="3505200"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964370" y="1058870"/>
            <a:ext cx="3475037"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0" y="76207"/>
            <a:ext cx="8820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hợp tác quốc tế về quốc phòng, an ninh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l="8199" t="15625" r="36749" b="53125"/>
          <a:stretch>
            <a:fillRect/>
          </a:stretch>
        </p:blipFill>
        <p:spPr bwMode="auto">
          <a:xfrm>
            <a:off x="2447925" y="4343400"/>
            <a:ext cx="71628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09807" y="750895"/>
            <a:ext cx="5426075" cy="334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Rectangle 4"/>
          <p:cNvSpPr>
            <a:spLocks noChangeArrowheads="1"/>
          </p:cNvSpPr>
          <p:nvPr/>
        </p:nvSpPr>
        <p:spPr bwMode="auto">
          <a:xfrm>
            <a:off x="7710488" y="1752600"/>
            <a:ext cx="2728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457200"/>
            <a:ext cx="7486650" cy="499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Rectangle 4"/>
          <p:cNvSpPr>
            <a:spLocks noChangeArrowheads="1"/>
          </p:cNvSpPr>
          <p:nvPr/>
        </p:nvSpPr>
        <p:spPr bwMode="auto">
          <a:xfrm>
            <a:off x="3886207" y="5943600"/>
            <a:ext cx="21510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012 Lý Thái Tổ</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152400"/>
            <a:ext cx="4876800"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1" name="Rectangle 2"/>
          <p:cNvSpPr>
            <a:spLocks noChangeArrowheads="1"/>
          </p:cNvSpPr>
          <p:nvPr/>
        </p:nvSpPr>
        <p:spPr bwMode="auto">
          <a:xfrm>
            <a:off x="7772400" y="3886207"/>
            <a:ext cx="2590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015 Trần Hưng Đạo và 016 Quang Trung</a:t>
            </a:r>
          </a:p>
        </p:txBody>
      </p:sp>
      <p:pic>
        <p:nvPicPr>
          <p:cNvPr id="63492"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3505200"/>
            <a:ext cx="38608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Content Placeholder 3"/>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2209800" y="457200"/>
            <a:ext cx="7543800" cy="3900488"/>
          </a:xfrm>
        </p:spPr>
      </p:pic>
      <p:sp>
        <p:nvSpPr>
          <p:cNvPr id="64515" name="Rectangle 4"/>
          <p:cNvSpPr>
            <a:spLocks noChangeArrowheads="1"/>
          </p:cNvSpPr>
          <p:nvPr/>
        </p:nvSpPr>
        <p:spPr bwMode="auto">
          <a:xfrm>
            <a:off x="4724400" y="5181600"/>
            <a:ext cx="1981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rPr>
              <a:t>Tàu ngầm Kilo</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609607"/>
            <a:ext cx="6781800" cy="444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39" name="Rectangle 4"/>
          <p:cNvSpPr>
            <a:spLocks noChangeArrowheads="1"/>
          </p:cNvSpPr>
          <p:nvPr/>
        </p:nvSpPr>
        <p:spPr bwMode="auto">
          <a:xfrm>
            <a:off x="4692650" y="5486400"/>
            <a:ext cx="2165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rPr>
              <a:t>Tàu tên lửa</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0" y="76207"/>
            <a:ext cx="88201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Xây dựng Quân đội nhân dân, Công an nhân dân chính quy, bản lĩnh, tinh nhuệ, hiện đại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219207"/>
            <a:ext cx="7620000" cy="521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7620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giữ vững ổn định kinh tế - xã hội trong mọi tình huống</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990607"/>
            <a:ext cx="7010400" cy="480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7620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Hợp tác, hữu nghị giữ gìn hòa bình thế giới và khu vực</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143007"/>
            <a:ext cx="8229600" cy="444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22914" name="Rectangle 2"/>
          <p:cNvSpPr>
            <a:spLocks noGrp="1" noChangeArrowheads="1"/>
          </p:cNvSpPr>
          <p:nvPr>
            <p:ph type="title"/>
          </p:nvPr>
        </p:nvSpPr>
        <p:spPr>
          <a:xfrm>
            <a:off x="2171700" y="-14514"/>
            <a:ext cx="8229600" cy="609600"/>
          </a:xfrm>
          <a:extLst>
            <a:ext uri="{909E8E84-426E-40DD-AFC4-6F175D3DCCD1}">
              <a14:hiddenFill xmlns:a14="http://schemas.microsoft.com/office/drawing/2010/main">
                <a:solidFill>
                  <a:srgbClr val="FF3300"/>
                </a:solidFill>
              </a14:hiddenFill>
            </a:ext>
          </a:extLst>
        </p:spPr>
        <p:txBody>
          <a:bodyPr/>
          <a:lstStyle/>
          <a:p>
            <a:pPr eaLnBrk="1" hangingPunct="1"/>
            <a:r>
              <a:rPr lang="en-US" altLang="vi-VN" sz="2800" dirty="0">
                <a:solidFill>
                  <a:srgbClr val="FF0000"/>
                </a:solidFill>
                <a:latin typeface="VNI-Times" pitchFamily="2" charset="0"/>
              </a:rPr>
              <a:t> </a:t>
            </a:r>
            <a:r>
              <a:rPr lang="en-US" altLang="vi-VN" sz="3400" dirty="0">
                <a:solidFill>
                  <a:srgbClr val="FF0000"/>
                </a:solidFill>
                <a:latin typeface="VNI-Times" pitchFamily="2" charset="0"/>
              </a:rPr>
              <a:t>Tìm hiểu một số </a:t>
            </a:r>
            <a:r>
              <a:rPr lang="en-US" altLang="vi-VN" sz="3400" dirty="0" err="1">
                <a:solidFill>
                  <a:srgbClr val="FF0000"/>
                </a:solidFill>
                <a:latin typeface="VNI-Times" pitchFamily="2" charset="0"/>
              </a:rPr>
              <a:t>caâu</a:t>
            </a:r>
            <a:r>
              <a:rPr lang="en-US" altLang="vi-VN" sz="3400" dirty="0">
                <a:solidFill>
                  <a:srgbClr val="FF0000"/>
                </a:solidFill>
                <a:latin typeface="VNI-Times" pitchFamily="2" charset="0"/>
              </a:rPr>
              <a:t> </a:t>
            </a:r>
            <a:r>
              <a:rPr lang="en-US" altLang="vi-VN" sz="3400" dirty="0" err="1">
                <a:solidFill>
                  <a:srgbClr val="FF0000"/>
                </a:solidFill>
                <a:latin typeface="VNI-Times" pitchFamily="2" charset="0"/>
              </a:rPr>
              <a:t>hoûi</a:t>
            </a:r>
            <a:r>
              <a:rPr lang="en-US" altLang="vi-VN" sz="3400" dirty="0">
                <a:solidFill>
                  <a:srgbClr val="FF0000"/>
                </a:solidFill>
                <a:latin typeface="VNI-Times" pitchFamily="2" charset="0"/>
              </a:rPr>
              <a:t> sau?</a:t>
            </a:r>
          </a:p>
        </p:txBody>
      </p:sp>
      <p:sp>
        <p:nvSpPr>
          <p:cNvPr id="422915" name="Rectangle 3"/>
          <p:cNvSpPr>
            <a:spLocks noGrp="1" noChangeArrowheads="1"/>
          </p:cNvSpPr>
          <p:nvPr>
            <p:ph idx="1"/>
          </p:nvPr>
        </p:nvSpPr>
        <p:spPr>
          <a:xfrm>
            <a:off x="1524000" y="685800"/>
            <a:ext cx="9144000" cy="5791200"/>
          </a:xfrm>
        </p:spPr>
        <p:txBody>
          <a:bodyPr/>
          <a:lstStyle/>
          <a:p>
            <a:pPr eaLnBrk="1" hangingPunct="1">
              <a:lnSpc>
                <a:spcPct val="90000"/>
              </a:lnSpc>
              <a:buClr>
                <a:schemeClr val="tx1"/>
              </a:buClr>
              <a:buFont typeface="Wingdings" panose="05000000000000000000" pitchFamily="2" charset="2"/>
              <a:buBlip>
                <a:blip r:embed="rId3"/>
              </a:buBlip>
            </a:pPr>
            <a:r>
              <a:rPr lang="en-US" altLang="vi-VN" dirty="0" err="1" smtClean="0">
                <a:latin typeface="VNI-Times" pitchFamily="2" charset="0"/>
              </a:rPr>
              <a:t>Ñaây</a:t>
            </a:r>
            <a:r>
              <a:rPr lang="en-US" altLang="vi-VN" dirty="0" smtClean="0">
                <a:latin typeface="VNI-Times" pitchFamily="2" charset="0"/>
              </a:rPr>
              <a:t> </a:t>
            </a:r>
            <a:r>
              <a:rPr lang="en-US" altLang="vi-VN" dirty="0" err="1" smtClean="0">
                <a:latin typeface="VNI-Times" pitchFamily="2" charset="0"/>
              </a:rPr>
              <a:t>laø</a:t>
            </a:r>
            <a:r>
              <a:rPr lang="en-US" altLang="vi-VN" dirty="0" smtClean="0">
                <a:latin typeface="VNI-Times" pitchFamily="2" charset="0"/>
              </a:rPr>
              <a:t> </a:t>
            </a:r>
            <a:r>
              <a:rPr lang="en-US" altLang="vi-VN" dirty="0" err="1" smtClean="0">
                <a:latin typeface="VNI-Times" pitchFamily="2" charset="0"/>
              </a:rPr>
              <a:t>saân</a:t>
            </a:r>
            <a:r>
              <a:rPr lang="en-US" altLang="vi-VN" dirty="0" smtClean="0">
                <a:latin typeface="VNI-Times" pitchFamily="2" charset="0"/>
              </a:rPr>
              <a:t> </a:t>
            </a:r>
            <a:r>
              <a:rPr lang="en-US" altLang="vi-VN" dirty="0" err="1" smtClean="0">
                <a:latin typeface="VNI-Times" pitchFamily="2" charset="0"/>
              </a:rPr>
              <a:t>chôi</a:t>
            </a:r>
            <a:r>
              <a:rPr lang="en-US" altLang="vi-VN" dirty="0" smtClean="0">
                <a:latin typeface="VNI-Times" pitchFamily="2" charset="0"/>
              </a:rPr>
              <a:t> kinh </a:t>
            </a:r>
            <a:r>
              <a:rPr lang="en-US" altLang="vi-VN" dirty="0" err="1" smtClean="0">
                <a:latin typeface="VNI-Times" pitchFamily="2" charset="0"/>
              </a:rPr>
              <a:t>teá</a:t>
            </a:r>
            <a:r>
              <a:rPr lang="en-US" altLang="vi-VN" dirty="0" smtClean="0">
                <a:latin typeface="VNI-Times" pitchFamily="2" charset="0"/>
              </a:rPr>
              <a:t> </a:t>
            </a:r>
            <a:r>
              <a:rPr lang="en-US" altLang="vi-VN" dirty="0" err="1" smtClean="0">
                <a:latin typeface="VNI-Times" pitchFamily="2" charset="0"/>
              </a:rPr>
              <a:t>toaøn</a:t>
            </a:r>
            <a:r>
              <a:rPr lang="en-US" altLang="vi-VN" dirty="0" smtClean="0">
                <a:latin typeface="VNI-Times" pitchFamily="2" charset="0"/>
              </a:rPr>
              <a:t> </a:t>
            </a:r>
            <a:r>
              <a:rPr lang="en-US" altLang="vi-VN" dirty="0" err="1" smtClean="0">
                <a:latin typeface="VNI-Times" pitchFamily="2" charset="0"/>
              </a:rPr>
              <a:t>caàu</a:t>
            </a:r>
            <a:r>
              <a:rPr lang="en-US" altLang="vi-VN" dirty="0" smtClean="0">
                <a:latin typeface="VNI-Times" pitchFamily="2" charset="0"/>
              </a:rPr>
              <a:t> </a:t>
            </a:r>
            <a:r>
              <a:rPr lang="en-US" altLang="vi-VN" dirty="0" err="1" smtClean="0">
                <a:latin typeface="VNI-Times" pitchFamily="2" charset="0"/>
              </a:rPr>
              <a:t>chieám</a:t>
            </a:r>
            <a:r>
              <a:rPr lang="en-US" altLang="vi-VN" dirty="0" smtClean="0">
                <a:latin typeface="VNI-Times" pitchFamily="2" charset="0"/>
              </a:rPr>
              <a:t> </a:t>
            </a:r>
            <a:r>
              <a:rPr lang="en-US" altLang="vi-VN" dirty="0" err="1" smtClean="0">
                <a:latin typeface="VNI-Times" pitchFamily="2" charset="0"/>
              </a:rPr>
              <a:t>khoaûng</a:t>
            </a:r>
            <a:r>
              <a:rPr lang="en-US" altLang="vi-VN" dirty="0" smtClean="0">
                <a:latin typeface="VNI-Times" pitchFamily="2" charset="0"/>
              </a:rPr>
              <a:t> 90% </a:t>
            </a:r>
            <a:r>
              <a:rPr lang="en-US" altLang="vi-VN" dirty="0" err="1" smtClean="0">
                <a:latin typeface="VNI-Times" pitchFamily="2" charset="0"/>
              </a:rPr>
              <a:t>daân</a:t>
            </a:r>
            <a:r>
              <a:rPr lang="en-US" altLang="vi-VN" dirty="0" smtClean="0">
                <a:latin typeface="VNI-Times" pitchFamily="2" charset="0"/>
              </a:rPr>
              <a:t> </a:t>
            </a:r>
            <a:r>
              <a:rPr lang="en-US" altLang="vi-VN" dirty="0" err="1" smtClean="0">
                <a:latin typeface="VNI-Times" pitchFamily="2" charset="0"/>
              </a:rPr>
              <a:t>soá</a:t>
            </a:r>
            <a:r>
              <a:rPr lang="en-US" altLang="vi-VN" dirty="0" smtClean="0">
                <a:latin typeface="VNI-Times" pitchFamily="2" charset="0"/>
              </a:rPr>
              <a:t> </a:t>
            </a:r>
            <a:r>
              <a:rPr lang="en-US" altLang="vi-VN" dirty="0" err="1" smtClean="0">
                <a:latin typeface="VNI-Times" pitchFamily="2" charset="0"/>
              </a:rPr>
              <a:t>theá</a:t>
            </a:r>
            <a:r>
              <a:rPr lang="en-US" altLang="vi-VN" dirty="0" smtClean="0">
                <a:latin typeface="VNI-Times" pitchFamily="2" charset="0"/>
              </a:rPr>
              <a:t> </a:t>
            </a:r>
            <a:r>
              <a:rPr lang="en-US" altLang="vi-VN" dirty="0" err="1" smtClean="0">
                <a:latin typeface="VNI-Times" pitchFamily="2" charset="0"/>
              </a:rPr>
              <a:t>giôùi</a:t>
            </a:r>
            <a:r>
              <a:rPr lang="en-US" altLang="vi-VN" dirty="0" smtClean="0">
                <a:latin typeface="VNI-Times" pitchFamily="2" charset="0"/>
              </a:rPr>
              <a:t>, 95% GDP, 95% </a:t>
            </a:r>
            <a:r>
              <a:rPr lang="en-US" altLang="vi-VN" dirty="0" err="1" smtClean="0">
                <a:latin typeface="VNI-Times" pitchFamily="2" charset="0"/>
              </a:rPr>
              <a:t>giaù</a:t>
            </a:r>
            <a:r>
              <a:rPr lang="en-US" altLang="vi-VN" dirty="0" smtClean="0">
                <a:latin typeface="VNI-Times" pitchFamily="2" charset="0"/>
              </a:rPr>
              <a:t> trò </a:t>
            </a:r>
            <a:r>
              <a:rPr lang="en-US" altLang="vi-VN" dirty="0" err="1" smtClean="0">
                <a:latin typeface="VNI-Times" pitchFamily="2" charset="0"/>
              </a:rPr>
              <a:t>thöông</a:t>
            </a:r>
            <a:r>
              <a:rPr lang="en-US" altLang="vi-VN" dirty="0" smtClean="0">
                <a:latin typeface="VNI-Times" pitchFamily="2" charset="0"/>
              </a:rPr>
              <a:t> </a:t>
            </a:r>
            <a:r>
              <a:rPr lang="en-US" altLang="vi-VN" dirty="0" err="1" smtClean="0">
                <a:latin typeface="VNI-Times" pitchFamily="2" charset="0"/>
              </a:rPr>
              <a:t>maïi</a:t>
            </a:r>
            <a:r>
              <a:rPr lang="en-US" altLang="vi-VN" dirty="0" smtClean="0">
                <a:latin typeface="VNI-Times" pitchFamily="2" charset="0"/>
              </a:rPr>
              <a:t> </a:t>
            </a:r>
            <a:r>
              <a:rPr lang="en-US" altLang="vi-VN" dirty="0" err="1" smtClean="0">
                <a:latin typeface="VNI-Times" pitchFamily="2" charset="0"/>
              </a:rPr>
              <a:t>toaøn</a:t>
            </a:r>
            <a:r>
              <a:rPr lang="en-US" altLang="vi-VN" dirty="0" smtClean="0">
                <a:latin typeface="VNI-Times" pitchFamily="2" charset="0"/>
              </a:rPr>
              <a:t> </a:t>
            </a:r>
            <a:r>
              <a:rPr lang="en-US" altLang="vi-VN" dirty="0" err="1" smtClean="0">
                <a:latin typeface="VNI-Times" pitchFamily="2" charset="0"/>
              </a:rPr>
              <a:t>theá</a:t>
            </a:r>
            <a:r>
              <a:rPr lang="en-US" altLang="vi-VN" dirty="0" smtClean="0">
                <a:latin typeface="VNI-Times" pitchFamily="2" charset="0"/>
              </a:rPr>
              <a:t> </a:t>
            </a:r>
            <a:r>
              <a:rPr lang="en-US" altLang="vi-VN" dirty="0" err="1" smtClean="0">
                <a:latin typeface="VNI-Times" pitchFamily="2" charset="0"/>
              </a:rPr>
              <a:t>giôùi</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gia </a:t>
            </a:r>
            <a:r>
              <a:rPr lang="en-US" altLang="vi-VN" dirty="0" err="1" smtClean="0">
                <a:latin typeface="VNI-Times" pitchFamily="2" charset="0"/>
              </a:rPr>
              <a:t>nhaäp</a:t>
            </a:r>
            <a:r>
              <a:rPr lang="en-US" altLang="vi-VN" dirty="0" smtClean="0">
                <a:latin typeface="VNI-Times" pitchFamily="2" charset="0"/>
              </a:rPr>
              <a:t> </a:t>
            </a:r>
            <a:r>
              <a:rPr lang="en-US" altLang="vi-VN" dirty="0" err="1" smtClean="0">
                <a:latin typeface="VNI-Times" pitchFamily="2" charset="0"/>
              </a:rPr>
              <a:t>dieãn</a:t>
            </a:r>
            <a:r>
              <a:rPr lang="en-US" altLang="vi-VN" dirty="0" smtClean="0">
                <a:latin typeface="VNI-Times" pitchFamily="2" charset="0"/>
              </a:rPr>
              <a:t> </a:t>
            </a:r>
            <a:r>
              <a:rPr lang="en-US" altLang="vi-VN" dirty="0" err="1" smtClean="0">
                <a:latin typeface="VNI-Times" pitchFamily="2" charset="0"/>
              </a:rPr>
              <a:t>ñaøn</a:t>
            </a:r>
            <a:r>
              <a:rPr lang="en-US" altLang="vi-VN" dirty="0" smtClean="0">
                <a:latin typeface="VNI-Times" pitchFamily="2" charset="0"/>
              </a:rPr>
              <a:t> </a:t>
            </a:r>
            <a:r>
              <a:rPr lang="en-US" altLang="vi-VN" dirty="0" err="1" smtClean="0">
                <a:latin typeface="VNI-Times" pitchFamily="2" charset="0"/>
              </a:rPr>
              <a:t>hôïp</a:t>
            </a:r>
            <a:r>
              <a:rPr lang="en-US" altLang="vi-VN" dirty="0" smtClean="0">
                <a:latin typeface="VNI-Times" pitchFamily="2" charset="0"/>
              </a:rPr>
              <a:t> </a:t>
            </a:r>
            <a:r>
              <a:rPr lang="en-US" altLang="vi-VN" dirty="0" err="1" smtClean="0">
                <a:latin typeface="VNI-Times" pitchFamily="2" charset="0"/>
              </a:rPr>
              <a:t>taùc</a:t>
            </a:r>
            <a:r>
              <a:rPr lang="en-US" altLang="vi-VN" dirty="0" smtClean="0">
                <a:latin typeface="VNI-Times" pitchFamily="2" charset="0"/>
              </a:rPr>
              <a:t> kinh </a:t>
            </a:r>
            <a:r>
              <a:rPr lang="en-US" altLang="vi-VN" dirty="0" err="1" smtClean="0">
                <a:latin typeface="VNI-Times" pitchFamily="2" charset="0"/>
              </a:rPr>
              <a:t>teá</a:t>
            </a:r>
            <a:r>
              <a:rPr lang="en-US" altLang="vi-VN" dirty="0" smtClean="0">
                <a:latin typeface="VNI-Times" pitchFamily="2" charset="0"/>
              </a:rPr>
              <a:t> </a:t>
            </a:r>
            <a:r>
              <a:rPr lang="en-US" altLang="vi-VN" dirty="0" err="1" smtClean="0">
                <a:latin typeface="VNI-Times" pitchFamily="2" charset="0"/>
              </a:rPr>
              <a:t>chaâu</a:t>
            </a:r>
            <a:r>
              <a:rPr lang="en-US" altLang="vi-VN" dirty="0" smtClean="0">
                <a:latin typeface="VNI-Times" pitchFamily="2" charset="0"/>
              </a:rPr>
              <a:t> AÙ -TBD (APEC)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a:t>
            </a:r>
            <a:r>
              <a:rPr lang="en-US" altLang="vi-VN" dirty="0" err="1" smtClean="0">
                <a:latin typeface="VNI-Times" pitchFamily="2" charset="0"/>
              </a:rPr>
              <a:t>trôû</a:t>
            </a:r>
            <a:r>
              <a:rPr lang="en-US" altLang="vi-VN" dirty="0" smtClean="0">
                <a:latin typeface="VNI-Times" pitchFamily="2" charset="0"/>
              </a:rPr>
              <a:t> </a:t>
            </a:r>
            <a:r>
              <a:rPr lang="en-US" altLang="vi-VN" dirty="0" err="1" smtClean="0">
                <a:latin typeface="VNI-Times" pitchFamily="2" charset="0"/>
              </a:rPr>
              <a:t>thaønh</a:t>
            </a:r>
            <a:r>
              <a:rPr lang="en-US" altLang="vi-VN" dirty="0" smtClean="0">
                <a:latin typeface="VNI-Times" pitchFamily="2" charset="0"/>
              </a:rPr>
              <a:t> </a:t>
            </a:r>
            <a:r>
              <a:rPr lang="en-US" altLang="vi-VN" dirty="0" err="1" smtClean="0">
                <a:latin typeface="VNI-Times" pitchFamily="2" charset="0"/>
              </a:rPr>
              <a:t>thaønh</a:t>
            </a:r>
            <a:r>
              <a:rPr lang="en-US" altLang="vi-VN" dirty="0" smtClean="0">
                <a:latin typeface="VNI-Times" pitchFamily="2" charset="0"/>
              </a:rPr>
              <a:t> </a:t>
            </a:r>
            <a:r>
              <a:rPr lang="en-US" altLang="vi-VN" dirty="0" err="1" smtClean="0">
                <a:latin typeface="VNI-Times" pitchFamily="2" charset="0"/>
              </a:rPr>
              <a:t>vieân</a:t>
            </a:r>
            <a:r>
              <a:rPr lang="en-US" altLang="vi-VN" dirty="0" smtClean="0">
                <a:latin typeface="VNI-Times" pitchFamily="2" charset="0"/>
              </a:rPr>
              <a:t> </a:t>
            </a:r>
            <a:r>
              <a:rPr lang="en-US" altLang="vi-VN" dirty="0" err="1" smtClean="0">
                <a:latin typeface="VNI-Times" pitchFamily="2" charset="0"/>
              </a:rPr>
              <a:t>cuûa</a:t>
            </a:r>
            <a:r>
              <a:rPr lang="en-US" altLang="vi-VN" dirty="0" smtClean="0">
                <a:latin typeface="VNI-Times" pitchFamily="2" charset="0"/>
              </a:rPr>
              <a:t> ASEAN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ngaøy,thaùng</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chính </a:t>
            </a:r>
            <a:r>
              <a:rPr lang="en-US" altLang="vi-VN" dirty="0" err="1" smtClean="0">
                <a:latin typeface="VNI-Times" pitchFamily="2" charset="0"/>
              </a:rPr>
              <a:t>thöùc</a:t>
            </a:r>
            <a:r>
              <a:rPr lang="en-US" altLang="vi-VN" dirty="0" smtClean="0">
                <a:latin typeface="VNI-Times" pitchFamily="2" charset="0"/>
              </a:rPr>
              <a:t> gia </a:t>
            </a:r>
            <a:r>
              <a:rPr lang="en-US" altLang="vi-VN" dirty="0" err="1" smtClean="0">
                <a:latin typeface="VNI-Times" pitchFamily="2" charset="0"/>
              </a:rPr>
              <a:t>nhaäp</a:t>
            </a:r>
            <a:r>
              <a:rPr lang="en-US" altLang="vi-VN" dirty="0" smtClean="0">
                <a:latin typeface="VNI-Times" pitchFamily="2" charset="0"/>
              </a:rPr>
              <a:t> WTO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ngaøy</a:t>
            </a:r>
            <a:r>
              <a:rPr lang="en-US" altLang="vi-VN" dirty="0" smtClean="0">
                <a:latin typeface="VNI-Times" pitchFamily="2" charset="0"/>
              </a:rPr>
              <a:t>, </a:t>
            </a:r>
            <a:r>
              <a:rPr lang="en-US" altLang="vi-VN" dirty="0" err="1" smtClean="0">
                <a:latin typeface="VNI-Times" pitchFamily="2" charset="0"/>
              </a:rPr>
              <a:t>thaùng</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a:latin typeface="VNI-Times" pitchFamily="2" charset="0"/>
            </a:endParaRPr>
          </a:p>
          <a:p>
            <a:pPr marL="0" indent="0">
              <a:buClr>
                <a:schemeClr val="tx1"/>
              </a:buClr>
              <a:buNone/>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err="1" smtClean="0">
                <a:latin typeface="VNI-Times" pitchFamily="2" charset="0"/>
              </a:rPr>
              <a:t>Hieän</a:t>
            </a:r>
            <a:r>
              <a:rPr lang="en-US" altLang="vi-VN" dirty="0" smtClean="0">
                <a:latin typeface="VNI-Times" pitchFamily="2" charset="0"/>
              </a:rPr>
              <a:t> nay </a:t>
            </a:r>
            <a:r>
              <a:rPr lang="en-US" altLang="vi-VN" dirty="0" err="1" smtClean="0">
                <a:latin typeface="VNI-Times" pitchFamily="2" charset="0"/>
              </a:rPr>
              <a:t>chuùng</a:t>
            </a:r>
            <a:r>
              <a:rPr lang="en-US" altLang="vi-VN" dirty="0" smtClean="0">
                <a:latin typeface="VNI-Times" pitchFamily="2" charset="0"/>
              </a:rPr>
              <a:t> ta </a:t>
            </a:r>
            <a:r>
              <a:rPr lang="en-US" altLang="vi-VN" dirty="0" err="1" smtClean="0">
                <a:latin typeface="VNI-Times" pitchFamily="2" charset="0"/>
              </a:rPr>
              <a:t>coù</a:t>
            </a:r>
            <a:r>
              <a:rPr lang="en-US" altLang="vi-VN" dirty="0" smtClean="0">
                <a:latin typeface="VNI-Times" pitchFamily="2" charset="0"/>
              </a:rPr>
              <a:t> quan </a:t>
            </a:r>
            <a:r>
              <a:rPr lang="en-US" altLang="vi-VN" dirty="0" err="1" smtClean="0">
                <a:latin typeface="VNI-Times" pitchFamily="2" charset="0"/>
              </a:rPr>
              <a:t>heä</a:t>
            </a:r>
            <a:r>
              <a:rPr lang="en-US" altLang="vi-VN" dirty="0" smtClean="0">
                <a:latin typeface="VNI-Times" pitchFamily="2" charset="0"/>
              </a:rPr>
              <a:t> </a:t>
            </a:r>
            <a:r>
              <a:rPr lang="en-US" altLang="vi-VN" dirty="0" err="1" smtClean="0">
                <a:latin typeface="VNI-Times" pitchFamily="2" charset="0"/>
              </a:rPr>
              <a:t>ngoaïi</a:t>
            </a:r>
            <a:r>
              <a:rPr lang="en-US" altLang="vi-VN" dirty="0" smtClean="0">
                <a:latin typeface="VNI-Times" pitchFamily="2" charset="0"/>
              </a:rPr>
              <a:t> giao </a:t>
            </a:r>
            <a:r>
              <a:rPr lang="en-US" altLang="vi-VN" dirty="0" err="1" smtClean="0">
                <a:latin typeface="VNI-Times" pitchFamily="2" charset="0"/>
              </a:rPr>
              <a:t>vôùi</a:t>
            </a:r>
            <a:r>
              <a:rPr lang="en-US" altLang="vi-VN" dirty="0" smtClean="0">
                <a:latin typeface="VNI-Times" pitchFamily="2" charset="0"/>
              </a:rPr>
              <a:t> </a:t>
            </a:r>
            <a:r>
              <a:rPr lang="en-US" altLang="vi-VN" dirty="0" err="1" smtClean="0">
                <a:latin typeface="VNI-Times" pitchFamily="2" charset="0"/>
              </a:rPr>
              <a:t>khoaûng</a:t>
            </a:r>
            <a:r>
              <a:rPr lang="en-US" altLang="vi-VN" dirty="0" smtClean="0">
                <a:latin typeface="VNI-Times" pitchFamily="2" charset="0"/>
              </a:rPr>
              <a:t> bao </a:t>
            </a:r>
            <a:r>
              <a:rPr lang="en-US" altLang="vi-VN" dirty="0" err="1" smtClean="0">
                <a:latin typeface="VNI-Times" pitchFamily="2" charset="0"/>
              </a:rPr>
              <a:t>nhieâu</a:t>
            </a:r>
            <a:r>
              <a:rPr lang="en-US" altLang="vi-VN" dirty="0" smtClean="0">
                <a:latin typeface="VNI-Times" pitchFamily="2" charset="0"/>
              </a:rPr>
              <a:t> </a:t>
            </a:r>
            <a:r>
              <a:rPr lang="en-US" altLang="vi-VN" dirty="0" err="1" smtClean="0">
                <a:latin typeface="VNI-Times" pitchFamily="2" charset="0"/>
              </a:rPr>
              <a:t>nöôùc</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p:txBody>
      </p:sp>
      <p:pic>
        <p:nvPicPr>
          <p:cNvPr id="422916" name="Picture 4" descr="QUESTI_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24007" y="0"/>
            <a:ext cx="56197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2917" name="Text Box 5"/>
          <p:cNvSpPr txBox="1">
            <a:spLocks noChangeArrowheads="1"/>
          </p:cNvSpPr>
          <p:nvPr/>
        </p:nvSpPr>
        <p:spPr bwMode="auto">
          <a:xfrm>
            <a:off x="6248400" y="1477963"/>
            <a:ext cx="1143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WTO</a:t>
            </a:r>
          </a:p>
        </p:txBody>
      </p:sp>
      <p:sp>
        <p:nvSpPr>
          <p:cNvPr id="422918" name="Text Box 6"/>
          <p:cNvSpPr txBox="1">
            <a:spLocks noChangeArrowheads="1"/>
          </p:cNvSpPr>
          <p:nvPr/>
        </p:nvSpPr>
        <p:spPr bwMode="auto">
          <a:xfrm>
            <a:off x="7467600" y="2331243"/>
            <a:ext cx="1905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11/1998</a:t>
            </a:r>
          </a:p>
        </p:txBody>
      </p:sp>
      <p:sp>
        <p:nvSpPr>
          <p:cNvPr id="422919" name="Text Box 7"/>
          <p:cNvSpPr txBox="1">
            <a:spLocks noChangeArrowheads="1"/>
          </p:cNvSpPr>
          <p:nvPr/>
        </p:nvSpPr>
        <p:spPr bwMode="auto">
          <a:xfrm>
            <a:off x="7239000" y="3131344"/>
            <a:ext cx="236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28/7/1995</a:t>
            </a:r>
          </a:p>
        </p:txBody>
      </p:sp>
      <p:sp>
        <p:nvSpPr>
          <p:cNvPr id="422920" name="Text Box 8"/>
          <p:cNvSpPr txBox="1">
            <a:spLocks noChangeArrowheads="1"/>
          </p:cNvSpPr>
          <p:nvPr/>
        </p:nvSpPr>
        <p:spPr bwMode="auto">
          <a:xfrm>
            <a:off x="6705600" y="4495800"/>
            <a:ext cx="236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7/11/2006</a:t>
            </a:r>
          </a:p>
        </p:txBody>
      </p:sp>
      <p:sp>
        <p:nvSpPr>
          <p:cNvPr id="422921" name="Line 9"/>
          <p:cNvSpPr>
            <a:spLocks noChangeShapeType="1"/>
          </p:cNvSpPr>
          <p:nvPr/>
        </p:nvSpPr>
        <p:spPr bwMode="auto">
          <a:xfrm>
            <a:off x="5105400" y="1752600"/>
            <a:ext cx="9144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2" name="Line 10"/>
          <p:cNvSpPr>
            <a:spLocks noChangeShapeType="1"/>
          </p:cNvSpPr>
          <p:nvPr/>
        </p:nvSpPr>
        <p:spPr bwMode="auto">
          <a:xfrm>
            <a:off x="6324600" y="26162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3" name="Line 11"/>
          <p:cNvSpPr>
            <a:spLocks noChangeShapeType="1"/>
          </p:cNvSpPr>
          <p:nvPr/>
        </p:nvSpPr>
        <p:spPr bwMode="auto">
          <a:xfrm>
            <a:off x="6096000" y="35052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4" name="Line 12"/>
          <p:cNvSpPr>
            <a:spLocks noChangeShapeType="1"/>
          </p:cNvSpPr>
          <p:nvPr/>
        </p:nvSpPr>
        <p:spPr bwMode="auto">
          <a:xfrm>
            <a:off x="5867400" y="48006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5" name="Line 13"/>
          <p:cNvSpPr>
            <a:spLocks noChangeShapeType="1"/>
          </p:cNvSpPr>
          <p:nvPr/>
        </p:nvSpPr>
        <p:spPr bwMode="auto">
          <a:xfrm>
            <a:off x="4419600" y="60198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6" name="Text Box 14"/>
          <p:cNvSpPr txBox="1">
            <a:spLocks noChangeArrowheads="1"/>
          </p:cNvSpPr>
          <p:nvPr/>
        </p:nvSpPr>
        <p:spPr bwMode="auto">
          <a:xfrm>
            <a:off x="5867400" y="5715003"/>
            <a:ext cx="48006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algn="ctr" eaLnBrk="1" hangingPunct="1">
              <a:spcBef>
                <a:spcPct val="50000"/>
              </a:spcBef>
              <a:buClrTx/>
              <a:buSzTx/>
              <a:buFontTx/>
              <a:buNone/>
            </a:pPr>
            <a:r>
              <a:rPr lang="en-US" altLang="vi-VN" dirty="0">
                <a:solidFill>
                  <a:srgbClr val="FF3300"/>
                </a:solidFill>
              </a:rPr>
              <a:t>189 </a:t>
            </a:r>
            <a:r>
              <a:rPr lang="en-US" altLang="vi-VN" dirty="0" err="1">
                <a:solidFill>
                  <a:srgbClr val="FF3300"/>
                </a:solidFill>
              </a:rPr>
              <a:t>nöôùc</a:t>
            </a:r>
            <a:r>
              <a:rPr lang="en-US" altLang="vi-VN" dirty="0">
                <a:solidFill>
                  <a:srgbClr val="FF3300"/>
                </a:solidFill>
              </a:rPr>
              <a:t> (</a:t>
            </a:r>
            <a:r>
              <a:rPr lang="en-US" altLang="vi-VN" dirty="0">
                <a:solidFill>
                  <a:srgbClr val="FF3300"/>
                </a:solidFill>
                <a:latin typeface="Times New Roman" panose="02020603050405020304" pitchFamily="18" charset="0"/>
              </a:rPr>
              <a:t>tháng 12/2019</a:t>
            </a:r>
            <a:r>
              <a:rPr lang="en-US" altLang="vi-VN" dirty="0">
                <a:solidFill>
                  <a:srgbClr val="FF3300"/>
                </a:solidFill>
              </a:rPr>
              <a:t>)</a:t>
            </a:r>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422916"/>
                                        </p:tgtEl>
                                        <p:attrNameLst>
                                          <p:attrName>style.visibility</p:attrName>
                                        </p:attrNameLst>
                                      </p:cBhvr>
                                      <p:to>
                                        <p:strVal val="visible"/>
                                      </p:to>
                                    </p:set>
                                    <p:animEffect transition="in" filter="wedge">
                                      <p:cBhvr>
                                        <p:cTn id="7" dur="2000"/>
                                        <p:tgtEl>
                                          <p:spTgt spid="4229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22914"/>
                                        </p:tgtEl>
                                        <p:attrNameLst>
                                          <p:attrName>style.visibility</p:attrName>
                                        </p:attrNameLst>
                                      </p:cBhvr>
                                      <p:to>
                                        <p:strVal val="visible"/>
                                      </p:to>
                                    </p:set>
                                    <p:animEffect transition="in" filter="blinds(horizontal)">
                                      <p:cBhvr>
                                        <p:cTn id="12" dur="500"/>
                                        <p:tgtEl>
                                          <p:spTgt spid="4229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422915">
                                            <p:txEl>
                                              <p:pRg st="0" end="0"/>
                                            </p:txEl>
                                          </p:spTgt>
                                        </p:tgtEl>
                                        <p:attrNameLst>
                                          <p:attrName>style.visibility</p:attrName>
                                        </p:attrNameLst>
                                      </p:cBhvr>
                                      <p:to>
                                        <p:strVal val="visible"/>
                                      </p:to>
                                    </p:set>
                                    <p:animEffect transition="in" filter="diamond(in)">
                                      <p:cBhvr>
                                        <p:cTn id="17" dur="2000"/>
                                        <p:tgtEl>
                                          <p:spTgt spid="422915">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22921"/>
                                        </p:tgtEl>
                                        <p:attrNameLst>
                                          <p:attrName>style.visibility</p:attrName>
                                        </p:attrNameLst>
                                      </p:cBhvr>
                                      <p:to>
                                        <p:strVal val="visible"/>
                                      </p:to>
                                    </p:set>
                                    <p:animEffect transition="in" filter="blinds(horizontal)">
                                      <p:cBhvr>
                                        <p:cTn id="22" dur="500"/>
                                        <p:tgtEl>
                                          <p:spTgt spid="42292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22917"/>
                                        </p:tgtEl>
                                        <p:attrNameLst>
                                          <p:attrName>style.visibility</p:attrName>
                                        </p:attrNameLst>
                                      </p:cBhvr>
                                      <p:to>
                                        <p:strVal val="visible"/>
                                      </p:to>
                                    </p:set>
                                    <p:animEffect transition="in" filter="blinds(horizontal)">
                                      <p:cBhvr>
                                        <p:cTn id="27" dur="500"/>
                                        <p:tgtEl>
                                          <p:spTgt spid="42291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422915">
                                            <p:txEl>
                                              <p:pRg st="1" end="1"/>
                                            </p:txEl>
                                          </p:spTgt>
                                        </p:tgtEl>
                                        <p:attrNameLst>
                                          <p:attrName>style.visibility</p:attrName>
                                        </p:attrNameLst>
                                      </p:cBhvr>
                                      <p:to>
                                        <p:strVal val="visible"/>
                                      </p:to>
                                    </p:set>
                                    <p:animEffect transition="in" filter="blinds(horizontal)">
                                      <p:cBhvr>
                                        <p:cTn id="32" dur="500"/>
                                        <p:tgtEl>
                                          <p:spTgt spid="422915">
                                            <p:txEl>
                                              <p:pRg st="1" end="1"/>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422922"/>
                                        </p:tgtEl>
                                        <p:attrNameLst>
                                          <p:attrName>style.visibility</p:attrName>
                                        </p:attrNameLst>
                                      </p:cBhvr>
                                      <p:to>
                                        <p:strVal val="visible"/>
                                      </p:to>
                                    </p:set>
                                    <p:animEffect transition="in" filter="blinds(horizontal)">
                                      <p:cBhvr>
                                        <p:cTn id="37" dur="500"/>
                                        <p:tgtEl>
                                          <p:spTgt spid="42292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22918"/>
                                        </p:tgtEl>
                                        <p:attrNameLst>
                                          <p:attrName>style.visibility</p:attrName>
                                        </p:attrNameLst>
                                      </p:cBhvr>
                                      <p:to>
                                        <p:strVal val="visible"/>
                                      </p:to>
                                    </p:set>
                                    <p:animEffect transition="in" filter="blinds(horizontal)">
                                      <p:cBhvr>
                                        <p:cTn id="42" dur="500"/>
                                        <p:tgtEl>
                                          <p:spTgt spid="42291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422915">
                                            <p:txEl>
                                              <p:pRg st="2" end="2"/>
                                            </p:txEl>
                                          </p:spTgt>
                                        </p:tgtEl>
                                        <p:attrNameLst>
                                          <p:attrName>style.visibility</p:attrName>
                                        </p:attrNameLst>
                                      </p:cBhvr>
                                      <p:to>
                                        <p:strVal val="visible"/>
                                      </p:to>
                                    </p:set>
                                    <p:animEffect transition="in" filter="blinds(horizontal)">
                                      <p:cBhvr>
                                        <p:cTn id="47" dur="500"/>
                                        <p:tgtEl>
                                          <p:spTgt spid="422915">
                                            <p:txEl>
                                              <p:pRg st="2" end="2"/>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422923"/>
                                        </p:tgtEl>
                                        <p:attrNameLst>
                                          <p:attrName>style.visibility</p:attrName>
                                        </p:attrNameLst>
                                      </p:cBhvr>
                                      <p:to>
                                        <p:strVal val="visible"/>
                                      </p:to>
                                    </p:set>
                                    <p:animEffect transition="in" filter="blinds(horizontal)">
                                      <p:cBhvr>
                                        <p:cTn id="52" dur="500"/>
                                        <p:tgtEl>
                                          <p:spTgt spid="422923"/>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22919"/>
                                        </p:tgtEl>
                                        <p:attrNameLst>
                                          <p:attrName>style.visibility</p:attrName>
                                        </p:attrNameLst>
                                      </p:cBhvr>
                                      <p:to>
                                        <p:strVal val="visible"/>
                                      </p:to>
                                    </p:set>
                                    <p:animEffect transition="in" filter="blinds(horizontal)">
                                      <p:cBhvr>
                                        <p:cTn id="57" dur="500"/>
                                        <p:tgtEl>
                                          <p:spTgt spid="42291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422915">
                                            <p:txEl>
                                              <p:pRg st="3" end="3"/>
                                            </p:txEl>
                                          </p:spTgt>
                                        </p:tgtEl>
                                        <p:attrNameLst>
                                          <p:attrName>style.visibility</p:attrName>
                                        </p:attrNameLst>
                                      </p:cBhvr>
                                      <p:to>
                                        <p:strVal val="visible"/>
                                      </p:to>
                                    </p:set>
                                    <p:animEffect transition="in" filter="blinds(horizontal)">
                                      <p:cBhvr>
                                        <p:cTn id="62" dur="500"/>
                                        <p:tgtEl>
                                          <p:spTgt spid="422915">
                                            <p:txEl>
                                              <p:pRg st="3" end="3"/>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8" presetClass="entr" presetSubtype="16" fill="hold" nodeType="clickEffect">
                                  <p:stCondLst>
                                    <p:cond delay="0"/>
                                  </p:stCondLst>
                                  <p:childTnLst>
                                    <p:set>
                                      <p:cBhvr>
                                        <p:cTn id="66" dur="1" fill="hold">
                                          <p:stCondLst>
                                            <p:cond delay="0"/>
                                          </p:stCondLst>
                                        </p:cTn>
                                        <p:tgtEl>
                                          <p:spTgt spid="422924"/>
                                        </p:tgtEl>
                                        <p:attrNameLst>
                                          <p:attrName>style.visibility</p:attrName>
                                        </p:attrNameLst>
                                      </p:cBhvr>
                                      <p:to>
                                        <p:strVal val="visible"/>
                                      </p:to>
                                    </p:set>
                                    <p:animEffect transition="in" filter="diamond(in)">
                                      <p:cBhvr>
                                        <p:cTn id="67" dur="500"/>
                                        <p:tgtEl>
                                          <p:spTgt spid="42292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8" presetClass="entr" presetSubtype="16" fill="hold" grpId="0" nodeType="clickEffect">
                                  <p:stCondLst>
                                    <p:cond delay="0"/>
                                  </p:stCondLst>
                                  <p:childTnLst>
                                    <p:set>
                                      <p:cBhvr>
                                        <p:cTn id="71" dur="1" fill="hold">
                                          <p:stCondLst>
                                            <p:cond delay="0"/>
                                          </p:stCondLst>
                                        </p:cTn>
                                        <p:tgtEl>
                                          <p:spTgt spid="422920"/>
                                        </p:tgtEl>
                                        <p:attrNameLst>
                                          <p:attrName>style.visibility</p:attrName>
                                        </p:attrNameLst>
                                      </p:cBhvr>
                                      <p:to>
                                        <p:strVal val="visible"/>
                                      </p:to>
                                    </p:set>
                                    <p:animEffect transition="in" filter="diamond(in)">
                                      <p:cBhvr>
                                        <p:cTn id="72" dur="2000"/>
                                        <p:tgtEl>
                                          <p:spTgt spid="422920"/>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nodeType="clickEffect">
                                  <p:stCondLst>
                                    <p:cond delay="0"/>
                                  </p:stCondLst>
                                  <p:childTnLst>
                                    <p:set>
                                      <p:cBhvr>
                                        <p:cTn id="76" dur="1" fill="hold">
                                          <p:stCondLst>
                                            <p:cond delay="0"/>
                                          </p:stCondLst>
                                        </p:cTn>
                                        <p:tgtEl>
                                          <p:spTgt spid="422915">
                                            <p:txEl>
                                              <p:pRg st="6" end="6"/>
                                            </p:txEl>
                                          </p:spTgt>
                                        </p:tgtEl>
                                        <p:attrNameLst>
                                          <p:attrName>style.visibility</p:attrName>
                                        </p:attrNameLst>
                                      </p:cBhvr>
                                      <p:to>
                                        <p:strVal val="visible"/>
                                      </p:to>
                                    </p:set>
                                    <p:anim calcmode="lin" valueType="num">
                                      <p:cBhvr additive="base">
                                        <p:cTn id="77" dur="500" fill="hold"/>
                                        <p:tgtEl>
                                          <p:spTgt spid="422915">
                                            <p:txEl>
                                              <p:pRg st="6" end="6"/>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2291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79" fill="hold" nodeType="clickPar">
                      <p:stCondLst>
                        <p:cond delay="indefinite"/>
                      </p:stCondLst>
                      <p:childTnLst>
                        <p:par>
                          <p:cTn id="80" fill="hold" nodeType="withGroup">
                            <p:stCondLst>
                              <p:cond delay="0"/>
                            </p:stCondLst>
                            <p:childTnLst>
                              <p:par>
                                <p:cTn id="81" presetID="2" presetClass="entr" presetSubtype="4" fill="hold" nodeType="clickEffect">
                                  <p:stCondLst>
                                    <p:cond delay="0"/>
                                  </p:stCondLst>
                                  <p:childTnLst>
                                    <p:set>
                                      <p:cBhvr>
                                        <p:cTn id="82" dur="1" fill="hold">
                                          <p:stCondLst>
                                            <p:cond delay="0"/>
                                          </p:stCondLst>
                                        </p:cTn>
                                        <p:tgtEl>
                                          <p:spTgt spid="422925"/>
                                        </p:tgtEl>
                                        <p:attrNameLst>
                                          <p:attrName>style.visibility</p:attrName>
                                        </p:attrNameLst>
                                      </p:cBhvr>
                                      <p:to>
                                        <p:strVal val="visible"/>
                                      </p:to>
                                    </p:set>
                                    <p:anim calcmode="lin" valueType="num">
                                      <p:cBhvr additive="base">
                                        <p:cTn id="83" dur="500" fill="hold"/>
                                        <p:tgtEl>
                                          <p:spTgt spid="422925"/>
                                        </p:tgtEl>
                                        <p:attrNameLst>
                                          <p:attrName>ppt_x</p:attrName>
                                        </p:attrNameLst>
                                      </p:cBhvr>
                                      <p:tavLst>
                                        <p:tav tm="0">
                                          <p:val>
                                            <p:strVal val="#ppt_x"/>
                                          </p:val>
                                        </p:tav>
                                        <p:tav tm="100000">
                                          <p:val>
                                            <p:strVal val="#ppt_x"/>
                                          </p:val>
                                        </p:tav>
                                      </p:tavLst>
                                    </p:anim>
                                    <p:anim calcmode="lin" valueType="num">
                                      <p:cBhvr additive="base">
                                        <p:cTn id="84" dur="500" fill="hold"/>
                                        <p:tgtEl>
                                          <p:spTgt spid="422925"/>
                                        </p:tgtEl>
                                        <p:attrNameLst>
                                          <p:attrName>ppt_y</p:attrName>
                                        </p:attrNameLst>
                                      </p:cBhvr>
                                      <p:tavLst>
                                        <p:tav tm="0">
                                          <p:val>
                                            <p:strVal val="1+#ppt_h/2"/>
                                          </p:val>
                                        </p:tav>
                                        <p:tav tm="100000">
                                          <p:val>
                                            <p:strVal val="#ppt_y"/>
                                          </p:val>
                                        </p:tav>
                                      </p:tavLst>
                                    </p:anim>
                                  </p:childTnLst>
                                </p:cTn>
                              </p:par>
                            </p:childTnLst>
                          </p:cTn>
                        </p:par>
                      </p:childTnLst>
                    </p:cTn>
                  </p:par>
                  <p:par>
                    <p:cTn id="85" fill="hold" nodeType="clickPar">
                      <p:stCondLst>
                        <p:cond delay="indefinite"/>
                      </p:stCondLst>
                      <p:childTnLst>
                        <p:par>
                          <p:cTn id="86" fill="hold" nodeType="withGroup">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422926"/>
                                        </p:tgtEl>
                                        <p:attrNameLst>
                                          <p:attrName>style.visibility</p:attrName>
                                        </p:attrNameLst>
                                      </p:cBhvr>
                                      <p:to>
                                        <p:strVal val="visible"/>
                                      </p:to>
                                    </p:set>
                                    <p:animEffect transition="in" filter="blinds(horizontal)">
                                      <p:cBhvr>
                                        <p:cTn id="89" dur="500"/>
                                        <p:tgtEl>
                                          <p:spTgt spid="422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14" grpId="0"/>
      <p:bldP spid="422917" grpId="0"/>
      <p:bldP spid="422918" grpId="0"/>
      <p:bldP spid="422919" grpId="0"/>
      <p:bldP spid="422920" grpId="0"/>
      <p:bldP spid="42292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4"/>
          <p:cNvSpPr>
            <a:spLocks noChangeArrowheads="1"/>
          </p:cNvSpPr>
          <p:nvPr/>
        </p:nvSpPr>
        <p:spPr bwMode="auto">
          <a:xfrm>
            <a:off x="1752600" y="111132"/>
            <a:ext cx="8915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FF0000"/>
                </a:solidFill>
                <a:latin typeface="Times New Roman" panose="02020603050405020304" pitchFamily="18" charset="0"/>
                <a:cs typeface="Times New Roman" panose="02020603050405020304" pitchFamily="18" charset="0"/>
              </a:rPr>
              <a:t>3. Quan điểm và những nhiệm vụ chủ yếu của đường lối đối ngoại</a:t>
            </a:r>
            <a:endParaRPr lang="en-US" altLang="vi-VN" sz="2400">
              <a:solidFill>
                <a:srgbClr val="FF00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82738" y="1050925"/>
            <a:ext cx="8991600" cy="0"/>
          </a:xfrm>
          <a:prstGeom prst="line">
            <a:avLst/>
          </a:prstGeom>
        </p:spPr>
        <p:style>
          <a:lnRef idx="3">
            <a:schemeClr val="dk1"/>
          </a:lnRef>
          <a:fillRef idx="0">
            <a:schemeClr val="dk1"/>
          </a:fillRef>
          <a:effectRef idx="2">
            <a:schemeClr val="dk1"/>
          </a:effectRef>
          <a:fontRef idx="minor">
            <a:schemeClr val="tx1"/>
          </a:fontRef>
        </p:style>
      </p:cxnSp>
      <p:sp>
        <p:nvSpPr>
          <p:cNvPr id="70660" name="Rectangle 10"/>
          <p:cNvSpPr>
            <a:spLocks noChangeArrowheads="1"/>
          </p:cNvSpPr>
          <p:nvPr/>
        </p:nvSpPr>
        <p:spPr bwMode="auto">
          <a:xfrm>
            <a:off x="1811338" y="587382"/>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3.1. Quan điểm</a:t>
            </a:r>
            <a:endParaRPr lang="en-US" altLang="vi-VN" sz="2400">
              <a:solidFill>
                <a:srgbClr val="000099"/>
              </a:solidFill>
              <a:latin typeface="Times New Roman" panose="02020603050405020304" pitchFamily="18" charset="0"/>
              <a:cs typeface="Times New Roman" panose="02020603050405020304" pitchFamily="18" charset="0"/>
            </a:endParaRPr>
          </a:p>
        </p:txBody>
      </p:sp>
      <p:sp>
        <p:nvSpPr>
          <p:cNvPr id="70661" name="Content Placeholder 2"/>
          <p:cNvSpPr>
            <a:spLocks noGrp="1"/>
          </p:cNvSpPr>
          <p:nvPr>
            <p:ph idx="4294967295"/>
          </p:nvPr>
        </p:nvSpPr>
        <p:spPr>
          <a:xfrm>
            <a:off x="1905000" y="1524000"/>
            <a:ext cx="8458200" cy="3276600"/>
          </a:xfrm>
        </p:spPr>
        <p:txBody>
          <a:bodyPr/>
          <a:lstStyle/>
          <a:p>
            <a:pPr algn="just" eaLnBrk="1" hangingPunct="1">
              <a:lnSpc>
                <a:spcPct val="120000"/>
              </a:lnSpc>
            </a:pPr>
            <a:r>
              <a:rPr lang="vi-VN" altLang="vi-VN" sz="2400" b="1">
                <a:solidFill>
                  <a:schemeClr val="tx1"/>
                </a:solidFill>
                <a:latin typeface="Times New Roman" panose="02020603050405020304" pitchFamily="18" charset="0"/>
                <a:cs typeface="Times New Roman" panose="02020603050405020304" pitchFamily="18" charset="0"/>
              </a:rPr>
              <a:t>- Bảo đảm lợi ích dân tộc chân chính là </a:t>
            </a:r>
            <a:r>
              <a:rPr lang="vi-VN" altLang="vi-VN" sz="2400" b="1">
                <a:solidFill>
                  <a:srgbClr val="FF0000"/>
                </a:solidFill>
                <a:latin typeface="Times New Roman" panose="02020603050405020304" pitchFamily="18" charset="0"/>
                <a:cs typeface="Times New Roman" panose="02020603050405020304" pitchFamily="18" charset="0"/>
              </a:rPr>
              <a:t>xây dựng </a:t>
            </a:r>
            <a:r>
              <a:rPr lang="vi-VN" altLang="vi-VN" sz="2400" b="1">
                <a:solidFill>
                  <a:schemeClr val="tx1"/>
                </a:solidFill>
                <a:latin typeface="Times New Roman" panose="02020603050405020304" pitchFamily="18" charset="0"/>
                <a:cs typeface="Times New Roman" panose="02020603050405020304" pitchFamily="18" charset="0"/>
              </a:rPr>
              <a:t>thành công và </a:t>
            </a:r>
            <a:r>
              <a:rPr lang="vi-VN" altLang="vi-VN" sz="2400" b="1">
                <a:solidFill>
                  <a:srgbClr val="FF0000"/>
                </a:solidFill>
                <a:latin typeface="Times New Roman" panose="02020603050405020304" pitchFamily="18" charset="0"/>
                <a:cs typeface="Times New Roman" panose="02020603050405020304" pitchFamily="18" charset="0"/>
              </a:rPr>
              <a:t>bảo vệ vững chắc </a:t>
            </a:r>
            <a:r>
              <a:rPr lang="vi-VN" altLang="vi-VN" sz="2400" b="1">
                <a:solidFill>
                  <a:schemeClr val="tx1"/>
                </a:solidFill>
                <a:latin typeface="Times New Roman" panose="02020603050405020304" pitchFamily="18" charset="0"/>
                <a:cs typeface="Times New Roman" panose="02020603050405020304" pitchFamily="18" charset="0"/>
              </a:rPr>
              <a:t>Tổ quốc xã hội chủ nghĩa, đồng thời </a:t>
            </a:r>
            <a:r>
              <a:rPr lang="vi-VN" altLang="vi-VN" sz="2400" b="1">
                <a:solidFill>
                  <a:srgbClr val="FF0000"/>
                </a:solidFill>
                <a:latin typeface="Times New Roman" panose="02020603050405020304" pitchFamily="18" charset="0"/>
                <a:cs typeface="Times New Roman" panose="02020603050405020304" pitchFamily="18" charset="0"/>
              </a:rPr>
              <a:t>thực hiện nghĩa vụ quốc tế </a:t>
            </a:r>
            <a:r>
              <a:rPr lang="vi-VN" altLang="vi-VN" sz="2400" b="1">
                <a:solidFill>
                  <a:schemeClr val="tx1"/>
                </a:solidFill>
                <a:latin typeface="Times New Roman" panose="02020603050405020304" pitchFamily="18" charset="0"/>
                <a:cs typeface="Times New Roman" panose="02020603050405020304" pitchFamily="18" charset="0"/>
              </a:rPr>
              <a:t>theo khả năng của Việt Nam.</a:t>
            </a:r>
          </a:p>
          <a:p>
            <a:pPr algn="just" eaLnBrk="1" hangingPunct="1">
              <a:lnSpc>
                <a:spcPct val="120000"/>
              </a:lnSpc>
            </a:pPr>
            <a:r>
              <a:rPr lang="vi-VN" altLang="vi-VN" sz="2400" b="1">
                <a:solidFill>
                  <a:schemeClr val="tx1"/>
                </a:solidFill>
                <a:latin typeface="Times New Roman" panose="02020603050405020304" pitchFamily="18" charset="0"/>
                <a:cs typeface="Times New Roman" panose="02020603050405020304" pitchFamily="18" charset="0"/>
              </a:rPr>
              <a:t>- Giữ vững độc lập tự chủ, tự cường đi đôi với đẩy mạnh </a:t>
            </a:r>
            <a:r>
              <a:rPr lang="vi-VN" altLang="vi-VN" sz="2400" b="1">
                <a:solidFill>
                  <a:srgbClr val="FF0000"/>
                </a:solidFill>
                <a:latin typeface="Times New Roman" panose="02020603050405020304" pitchFamily="18" charset="0"/>
                <a:cs typeface="Times New Roman" panose="02020603050405020304" pitchFamily="18" charset="0"/>
              </a:rPr>
              <a:t>đa phương hóa, đa dạng hóa</a:t>
            </a:r>
            <a:r>
              <a:rPr lang="vi-VN" altLang="vi-VN" sz="2400" b="1">
                <a:solidFill>
                  <a:schemeClr val="tx1"/>
                </a:solidFill>
                <a:latin typeface="Times New Roman" panose="02020603050405020304" pitchFamily="18" charset="0"/>
                <a:cs typeface="Times New Roman" panose="02020603050405020304" pitchFamily="18" charset="0"/>
              </a:rPr>
              <a:t> quan hệ đối ngoại.</a:t>
            </a:r>
          </a:p>
          <a:p>
            <a:pPr algn="just" eaLnBrk="1" hangingPunct="1">
              <a:lnSpc>
                <a:spcPct val="120000"/>
              </a:lnSpc>
            </a:pPr>
            <a:r>
              <a:rPr lang="vi-VN" altLang="vi-VN" sz="2400" b="1">
                <a:solidFill>
                  <a:schemeClr val="tx1"/>
                </a:solidFill>
                <a:latin typeface="Times New Roman" panose="02020603050405020304" pitchFamily="18" charset="0"/>
                <a:cs typeface="Times New Roman" panose="02020603050405020304" pitchFamily="18" charset="0"/>
              </a:rPr>
              <a:t>- Nắm vững hai </a:t>
            </a:r>
            <a:r>
              <a:rPr lang="vi-VN" altLang="vi-VN" sz="2400" b="1">
                <a:solidFill>
                  <a:srgbClr val="FF0000"/>
                </a:solidFill>
                <a:latin typeface="Times New Roman" panose="02020603050405020304" pitchFamily="18" charset="0"/>
                <a:cs typeface="Times New Roman" panose="02020603050405020304" pitchFamily="18" charset="0"/>
              </a:rPr>
              <a:t>mặt hợp tác và đấu tranh </a:t>
            </a:r>
            <a:r>
              <a:rPr lang="vi-VN" altLang="vi-VN" sz="2400" b="1">
                <a:solidFill>
                  <a:schemeClr val="tx1"/>
                </a:solidFill>
                <a:latin typeface="Times New Roman" panose="02020603050405020304" pitchFamily="18" charset="0"/>
                <a:cs typeface="Times New Roman" panose="02020603050405020304" pitchFamily="18" charset="0"/>
              </a:rPr>
              <a:t>trong quan hệ quốc tế</a:t>
            </a:r>
          </a:p>
          <a:p>
            <a:pPr algn="just" eaLnBrk="1" hangingPunct="1">
              <a:lnSpc>
                <a:spcPct val="120000"/>
              </a:lnSpc>
            </a:pPr>
            <a:endParaRPr lang="vi-VN" altLang="vi-VN" sz="2400" b="1">
              <a:solidFill>
                <a:schemeClr val="tx1"/>
              </a:solidFill>
              <a:latin typeface="Times New Roman" panose="02020603050405020304" pitchFamily="18" charset="0"/>
              <a:cs typeface="Times New Roman" panose="02020603050405020304" pitchFamily="18" charset="0"/>
            </a:endParaRPr>
          </a:p>
        </p:txBody>
      </p:sp>
      <p:pic>
        <p:nvPicPr>
          <p:cNvPr id="7066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4800600"/>
            <a:ext cx="2971800"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4294967295"/>
          </p:nvPr>
        </p:nvSpPr>
        <p:spPr>
          <a:xfrm>
            <a:off x="1828800" y="152400"/>
            <a:ext cx="8610600" cy="3505200"/>
          </a:xfrm>
        </p:spPr>
        <p:txBody>
          <a:bodyPr/>
          <a:lstStyle/>
          <a:p>
            <a:pPr algn="just" eaLnBrk="1" hangingPunct="1">
              <a:lnSpc>
                <a:spcPct val="120000"/>
              </a:lnSpc>
            </a:pPr>
            <a:r>
              <a:rPr lang="vi-VN" altLang="vi-VN" sz="2400" b="1">
                <a:solidFill>
                  <a:schemeClr val="tx1"/>
                </a:solidFill>
                <a:latin typeface="Times New Roman" panose="02020603050405020304" pitchFamily="18" charset="0"/>
                <a:cs typeface="Times New Roman" panose="02020603050405020304" pitchFamily="18" charset="0"/>
              </a:rPr>
              <a:t>- </a:t>
            </a:r>
            <a:r>
              <a:rPr lang="vi-VN" altLang="vi-VN" sz="2400" b="1">
                <a:solidFill>
                  <a:srgbClr val="FF0000"/>
                </a:solidFill>
                <a:latin typeface="Times New Roman" panose="02020603050405020304" pitchFamily="18" charset="0"/>
                <a:cs typeface="Times New Roman" panose="02020603050405020304" pitchFamily="18" charset="0"/>
              </a:rPr>
              <a:t>Mở rộng quan hệ </a:t>
            </a:r>
            <a:r>
              <a:rPr lang="vi-VN" altLang="vi-VN" sz="2400" b="1">
                <a:solidFill>
                  <a:schemeClr val="tx1"/>
                </a:solidFill>
                <a:latin typeface="Times New Roman" panose="02020603050405020304" pitchFamily="18" charset="0"/>
                <a:cs typeface="Times New Roman" panose="02020603050405020304" pitchFamily="18" charset="0"/>
              </a:rPr>
              <a:t>với mọi quốc gia và vùng lãnh thổ trên thế giới, không phân biệt chế độ chính trị xã hội. </a:t>
            </a:r>
            <a:r>
              <a:rPr lang="vi-VN" altLang="vi-VN" sz="2400" b="1">
                <a:solidFill>
                  <a:srgbClr val="FF0000"/>
                </a:solidFill>
                <a:latin typeface="Times New Roman" panose="02020603050405020304" pitchFamily="18" charset="0"/>
                <a:cs typeface="Times New Roman" panose="02020603050405020304" pitchFamily="18" charset="0"/>
              </a:rPr>
              <a:t>Coi trọng quan hệ hòa bình</a:t>
            </a:r>
            <a:r>
              <a:rPr lang="vi-VN" altLang="vi-VN" sz="2400" b="1">
                <a:solidFill>
                  <a:schemeClr val="tx1"/>
                </a:solidFill>
                <a:latin typeface="Times New Roman" panose="02020603050405020304" pitchFamily="18" charset="0"/>
                <a:cs typeface="Times New Roman" panose="02020603050405020304" pitchFamily="18" charset="0"/>
              </a:rPr>
              <a:t>, hợp tác với khu vực; </a:t>
            </a:r>
            <a:r>
              <a:rPr lang="vi-VN" altLang="vi-VN" sz="2400" b="1">
                <a:solidFill>
                  <a:srgbClr val="FF0000"/>
                </a:solidFill>
                <a:latin typeface="Times New Roman" panose="02020603050405020304" pitchFamily="18" charset="0"/>
                <a:cs typeface="Times New Roman" panose="02020603050405020304" pitchFamily="18" charset="0"/>
              </a:rPr>
              <a:t>chủ động </a:t>
            </a:r>
            <a:r>
              <a:rPr lang="vi-VN" altLang="vi-VN" sz="2400" b="1">
                <a:solidFill>
                  <a:schemeClr val="tx1"/>
                </a:solidFill>
                <a:latin typeface="Times New Roman" panose="02020603050405020304" pitchFamily="18" charset="0"/>
                <a:cs typeface="Times New Roman" panose="02020603050405020304" pitchFamily="18" charset="0"/>
              </a:rPr>
              <a:t>tham gia các tổ chức đa phương, khu vực và toàn cầu.</a:t>
            </a:r>
          </a:p>
          <a:p>
            <a:pPr algn="just" eaLnBrk="1" hangingPunct="1">
              <a:lnSpc>
                <a:spcPct val="120000"/>
              </a:lnSpc>
            </a:pPr>
            <a:r>
              <a:rPr lang="vi-VN" altLang="vi-VN" sz="2400" b="1">
                <a:solidFill>
                  <a:schemeClr val="tx1"/>
                </a:solidFill>
                <a:latin typeface="Times New Roman" panose="02020603050405020304" pitchFamily="18" charset="0"/>
                <a:cs typeface="Times New Roman" panose="02020603050405020304" pitchFamily="18" charset="0"/>
              </a:rPr>
              <a:t>- </a:t>
            </a:r>
            <a:r>
              <a:rPr lang="vi-VN" altLang="vi-VN" sz="2400" b="1">
                <a:solidFill>
                  <a:srgbClr val="FF0000"/>
                </a:solidFill>
                <a:latin typeface="Times New Roman" panose="02020603050405020304" pitchFamily="18" charset="0"/>
                <a:cs typeface="Times New Roman" panose="02020603050405020304" pitchFamily="18" charset="0"/>
              </a:rPr>
              <a:t>Giữ vững </a:t>
            </a:r>
            <a:r>
              <a:rPr lang="vi-VN" altLang="vi-VN" sz="2400" b="1">
                <a:solidFill>
                  <a:schemeClr val="tx1"/>
                </a:solidFill>
                <a:latin typeface="Times New Roman" panose="02020603050405020304" pitchFamily="18" charset="0"/>
                <a:cs typeface="Times New Roman" panose="02020603050405020304" pitchFamily="18" charset="0"/>
              </a:rPr>
              <a:t>ổn định chính trị, kinh tế - xã hội; </a:t>
            </a:r>
            <a:r>
              <a:rPr lang="vi-VN" altLang="vi-VN" sz="2400" b="1">
                <a:solidFill>
                  <a:srgbClr val="FF0000"/>
                </a:solidFill>
                <a:latin typeface="Times New Roman" panose="02020603050405020304" pitchFamily="18" charset="0"/>
                <a:cs typeface="Times New Roman" panose="02020603050405020304" pitchFamily="18" charset="0"/>
              </a:rPr>
              <a:t>giữ gìn bản sắc văn hóa dân tộc</a:t>
            </a:r>
            <a:r>
              <a:rPr lang="vi-VN" altLang="vi-VN" sz="2400" b="1">
                <a:solidFill>
                  <a:schemeClr val="tx1"/>
                </a:solidFill>
                <a:latin typeface="Times New Roman" panose="02020603050405020304" pitchFamily="18" charset="0"/>
                <a:cs typeface="Times New Roman" panose="02020603050405020304" pitchFamily="18" charset="0"/>
              </a:rPr>
              <a:t>; bảo vệ môi trường sinh thái trong quá trình hội nhập quốc tế. </a:t>
            </a:r>
          </a:p>
          <a:p>
            <a:pPr algn="just" eaLnBrk="1" hangingPunct="1">
              <a:lnSpc>
                <a:spcPct val="120000"/>
              </a:lnSpc>
            </a:pPr>
            <a:endParaRPr lang="vi-VN" altLang="vi-VN" sz="2400" b="1">
              <a:solidFill>
                <a:schemeClr val="tx1"/>
              </a:solidFill>
              <a:latin typeface="Times New Roman" panose="02020603050405020304" pitchFamily="18" charset="0"/>
              <a:cs typeface="Times New Roman" panose="02020603050405020304" pitchFamily="18" charset="0"/>
            </a:endParaRPr>
          </a:p>
        </p:txBody>
      </p:sp>
      <p:pic>
        <p:nvPicPr>
          <p:cNvPr id="7168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61138" y="3476625"/>
            <a:ext cx="3878262"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62163" y="3676657"/>
            <a:ext cx="4265612"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4294967295"/>
          </p:nvPr>
        </p:nvSpPr>
        <p:spPr>
          <a:xfrm>
            <a:off x="1828800" y="152400"/>
            <a:ext cx="8610600" cy="4343400"/>
          </a:xfrm>
        </p:spPr>
        <p:txBody>
          <a:bodyPr/>
          <a:lstStyle/>
          <a:p>
            <a:pPr algn="just" eaLnBrk="1" hangingPunct="1">
              <a:lnSpc>
                <a:spcPct val="120000"/>
              </a:lnSpc>
            </a:pPr>
            <a:r>
              <a:rPr lang="vi-VN" altLang="vi-VN" sz="2400" b="1">
                <a:solidFill>
                  <a:schemeClr val="tx1"/>
                </a:solidFill>
                <a:latin typeface="Times New Roman" panose="02020603050405020304" pitchFamily="18" charset="0"/>
                <a:cs typeface="Times New Roman" panose="02020603050405020304" pitchFamily="18" charset="0"/>
              </a:rPr>
              <a:t>- </a:t>
            </a:r>
            <a:r>
              <a:rPr lang="vi-VN" altLang="vi-VN" sz="2400" b="1">
                <a:solidFill>
                  <a:srgbClr val="FF0000"/>
                </a:solidFill>
                <a:latin typeface="Times New Roman" panose="02020603050405020304" pitchFamily="18" charset="0"/>
                <a:cs typeface="Times New Roman" panose="02020603050405020304" pitchFamily="18" charset="0"/>
              </a:rPr>
              <a:t>Phát huy </a:t>
            </a:r>
            <a:r>
              <a:rPr lang="vi-VN" altLang="vi-VN" sz="2400" b="1">
                <a:solidFill>
                  <a:schemeClr val="tx1"/>
                </a:solidFill>
                <a:latin typeface="Times New Roman" panose="02020603050405020304" pitchFamily="18" charset="0"/>
                <a:cs typeface="Times New Roman" panose="02020603050405020304" pitchFamily="18" charset="0"/>
              </a:rPr>
              <a:t>tối đa </a:t>
            </a:r>
            <a:r>
              <a:rPr lang="vi-VN" altLang="vi-VN" sz="2400" b="1">
                <a:solidFill>
                  <a:srgbClr val="FF0000"/>
                </a:solidFill>
                <a:latin typeface="Times New Roman" panose="02020603050405020304" pitchFamily="18" charset="0"/>
                <a:cs typeface="Times New Roman" panose="02020603050405020304" pitchFamily="18" charset="0"/>
              </a:rPr>
              <a:t>nội lực </a:t>
            </a:r>
            <a:r>
              <a:rPr lang="vi-VN" altLang="vi-VN" sz="2400" b="1">
                <a:solidFill>
                  <a:schemeClr val="tx1"/>
                </a:solidFill>
                <a:latin typeface="Times New Roman" panose="02020603050405020304" pitchFamily="18" charset="0"/>
                <a:cs typeface="Times New Roman" panose="02020603050405020304" pitchFamily="18" charset="0"/>
              </a:rPr>
              <a:t>đi đôi với thu hút và sử dụng có hiệu quả các </a:t>
            </a:r>
            <a:r>
              <a:rPr lang="vi-VN" altLang="vi-VN" sz="2400" b="1">
                <a:solidFill>
                  <a:srgbClr val="FF0000"/>
                </a:solidFill>
                <a:latin typeface="Times New Roman" panose="02020603050405020304" pitchFamily="18" charset="0"/>
                <a:cs typeface="Times New Roman" panose="02020603050405020304" pitchFamily="18" charset="0"/>
              </a:rPr>
              <a:t>nguồn lực bên ngoài</a:t>
            </a:r>
            <a:r>
              <a:rPr lang="vi-VN" altLang="vi-VN" sz="2400" b="1">
                <a:solidFill>
                  <a:schemeClr val="tx1"/>
                </a:solidFill>
                <a:latin typeface="Times New Roman" panose="02020603050405020304" pitchFamily="18" charset="0"/>
                <a:cs typeface="Times New Roman" panose="02020603050405020304" pitchFamily="18" charset="0"/>
              </a:rPr>
              <a:t>; xây dựng nền kinh tế độc lập tự chủ.</a:t>
            </a:r>
          </a:p>
          <a:p>
            <a:pPr algn="just" eaLnBrk="1" hangingPunct="1">
              <a:lnSpc>
                <a:spcPct val="120000"/>
              </a:lnSpc>
            </a:pPr>
            <a:r>
              <a:rPr lang="vi-VN" altLang="vi-VN" sz="2400" b="1">
                <a:solidFill>
                  <a:schemeClr val="tx1"/>
                </a:solidFill>
                <a:latin typeface="Times New Roman" panose="02020603050405020304" pitchFamily="18" charset="0"/>
                <a:cs typeface="Times New Roman" panose="02020603050405020304" pitchFamily="18" charset="0"/>
              </a:rPr>
              <a:t>- Bảo đảm sự </a:t>
            </a:r>
            <a:r>
              <a:rPr lang="vi-VN" altLang="vi-VN" sz="2400" b="1">
                <a:solidFill>
                  <a:srgbClr val="FF0000"/>
                </a:solidFill>
                <a:latin typeface="Times New Roman" panose="02020603050405020304" pitchFamily="18" charset="0"/>
                <a:cs typeface="Times New Roman" panose="02020603050405020304" pitchFamily="18" charset="0"/>
              </a:rPr>
              <a:t>lãnh đạo thống nhất của Đảng</a:t>
            </a:r>
            <a:r>
              <a:rPr lang="vi-VN" altLang="vi-VN" sz="2400" b="1">
                <a:solidFill>
                  <a:schemeClr val="tx1"/>
                </a:solidFill>
                <a:latin typeface="Times New Roman" panose="02020603050405020304" pitchFamily="18" charset="0"/>
                <a:cs typeface="Times New Roman" panose="02020603050405020304" pitchFamily="18" charset="0"/>
              </a:rPr>
              <a:t>, sự quản lý tập trung của Nhà nước đối với hoạt động đối ngoại. Phối hợp chặt chẽ hoạt động đối ngoại của </a:t>
            </a:r>
            <a:r>
              <a:rPr lang="vi-VN" altLang="vi-VN" sz="2400" b="1">
                <a:solidFill>
                  <a:srgbClr val="FF0000"/>
                </a:solidFill>
                <a:latin typeface="Times New Roman" panose="02020603050405020304" pitchFamily="18" charset="0"/>
                <a:cs typeface="Times New Roman" panose="02020603050405020304" pitchFamily="18" charset="0"/>
              </a:rPr>
              <a:t>Đảng,</a:t>
            </a:r>
            <a:r>
              <a:rPr lang="vi-VN" altLang="vi-VN" sz="2400" b="1">
                <a:solidFill>
                  <a:schemeClr val="tx1"/>
                </a:solidFill>
                <a:latin typeface="Times New Roman" panose="02020603050405020304" pitchFamily="18" charset="0"/>
                <a:cs typeface="Times New Roman" panose="02020603050405020304" pitchFamily="18" charset="0"/>
              </a:rPr>
              <a:t> ngoại giao </a:t>
            </a:r>
            <a:r>
              <a:rPr lang="vi-VN" altLang="vi-VN" sz="2400" b="1">
                <a:solidFill>
                  <a:srgbClr val="FF0000"/>
                </a:solidFill>
                <a:latin typeface="Times New Roman" panose="02020603050405020304" pitchFamily="18" charset="0"/>
                <a:cs typeface="Times New Roman" panose="02020603050405020304" pitchFamily="18" charset="0"/>
              </a:rPr>
              <a:t>Nhà nước </a:t>
            </a:r>
            <a:r>
              <a:rPr lang="vi-VN" altLang="vi-VN" sz="2400" b="1">
                <a:solidFill>
                  <a:schemeClr val="tx1"/>
                </a:solidFill>
                <a:latin typeface="Times New Roman" panose="02020603050405020304" pitchFamily="18" charset="0"/>
                <a:cs typeface="Times New Roman" panose="02020603050405020304" pitchFamily="18" charset="0"/>
              </a:rPr>
              <a:t>và </a:t>
            </a:r>
            <a:r>
              <a:rPr lang="vi-VN" altLang="vi-VN" sz="2400" b="1">
                <a:solidFill>
                  <a:srgbClr val="FF0000"/>
                </a:solidFill>
                <a:latin typeface="Times New Roman" panose="02020603050405020304" pitchFamily="18" charset="0"/>
                <a:cs typeface="Times New Roman" panose="02020603050405020304" pitchFamily="18" charset="0"/>
              </a:rPr>
              <a:t>ngoại giao nhân dân</a:t>
            </a:r>
            <a:r>
              <a:rPr lang="vi-VN" altLang="vi-VN" sz="2400" b="1">
                <a:solidFill>
                  <a:schemeClr val="tx1"/>
                </a:solidFill>
                <a:latin typeface="Times New Roman" panose="02020603050405020304" pitchFamily="18" charset="0"/>
                <a:cs typeface="Times New Roman" panose="02020603050405020304" pitchFamily="18" charset="0"/>
              </a:rPr>
              <a:t>; giữa ngoại giao chính trị với ngoại giao kinh tế và ngoại giao văn hóa; giữa đối ngoại với quốc phòng, an ninh.</a:t>
            </a:r>
          </a:p>
          <a:p>
            <a:pPr algn="just" eaLnBrk="1" hangingPunct="1">
              <a:lnSpc>
                <a:spcPct val="120000"/>
              </a:lnSpc>
            </a:pPr>
            <a:endParaRPr lang="vi-VN" altLang="vi-VN" sz="2400" b="1">
              <a:solidFill>
                <a:schemeClr val="tx1"/>
              </a:solidFill>
              <a:latin typeface="Times New Roman" panose="02020603050405020304" pitchFamily="18" charset="0"/>
              <a:cs typeface="Times New Roman" panose="02020603050405020304" pitchFamily="18" charset="0"/>
            </a:endParaRPr>
          </a:p>
          <a:p>
            <a:pPr algn="just" eaLnBrk="1" hangingPunct="1">
              <a:lnSpc>
                <a:spcPct val="120000"/>
              </a:lnSpc>
            </a:pPr>
            <a:endParaRPr lang="vi-VN" altLang="vi-VN" sz="2400" b="1">
              <a:solidFill>
                <a:schemeClr val="tx1"/>
              </a:solidFill>
              <a:latin typeface="Times New Roman" panose="02020603050405020304" pitchFamily="18" charset="0"/>
              <a:cs typeface="Times New Roman" panose="02020603050405020304" pitchFamily="18" charset="0"/>
            </a:endParaRPr>
          </a:p>
        </p:txBody>
      </p:sp>
      <p:pic>
        <p:nvPicPr>
          <p:cNvPr id="7270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1832" y="4114807"/>
            <a:ext cx="4232275" cy="266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72232" y="4114807"/>
            <a:ext cx="4219575" cy="247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82738"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73731" name="Rectangle 10"/>
          <p:cNvSpPr>
            <a:spLocks noChangeArrowheads="1"/>
          </p:cNvSpPr>
          <p:nvPr/>
        </p:nvSpPr>
        <p:spPr bwMode="auto">
          <a:xfrm>
            <a:off x="1811338" y="28582"/>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3.2. Những nhiệm vụ chủ yếu của đường lối đối ngoại</a:t>
            </a:r>
            <a:endParaRPr lang="en-US" altLang="vi-VN" sz="2400">
              <a:solidFill>
                <a:srgbClr val="000099"/>
              </a:solidFill>
              <a:latin typeface="Times New Roman" panose="02020603050405020304" pitchFamily="18" charset="0"/>
              <a:cs typeface="Times New Roman" panose="02020603050405020304" pitchFamily="18" charset="0"/>
            </a:endParaRPr>
          </a:p>
        </p:txBody>
      </p:sp>
      <p:sp>
        <p:nvSpPr>
          <p:cNvPr id="73732" name="Content Placeholder 2"/>
          <p:cNvSpPr>
            <a:spLocks noGrp="1"/>
          </p:cNvSpPr>
          <p:nvPr>
            <p:ph idx="4294967295"/>
          </p:nvPr>
        </p:nvSpPr>
        <p:spPr>
          <a:xfrm>
            <a:off x="1811338" y="990600"/>
            <a:ext cx="8458200" cy="1905000"/>
          </a:xfrm>
        </p:spPr>
        <p:txBody>
          <a:bodyPr/>
          <a:lstStyle/>
          <a:p>
            <a:pPr indent="457200" algn="just">
              <a:lnSpc>
                <a:spcPct val="120000"/>
              </a:lnSpc>
              <a:spcAft>
                <a:spcPct val="0"/>
              </a:spcAft>
            </a:pPr>
            <a:r>
              <a:rPr lang="vi-VN" altLang="vi-VN" sz="2400" b="1">
                <a:solidFill>
                  <a:schemeClr val="tx1"/>
                </a:solidFill>
                <a:latin typeface="Times New Roman" panose="02020603050405020304" pitchFamily="18" charset="0"/>
                <a:cs typeface="Times New Roman" panose="02020603050405020304" pitchFamily="18" charset="0"/>
              </a:rPr>
              <a:t>- </a:t>
            </a:r>
            <a:r>
              <a:rPr lang="vi-VN" altLang="vi-VN" sz="2400" b="1">
                <a:solidFill>
                  <a:srgbClr val="FF0000"/>
                </a:solidFill>
                <a:latin typeface="Times New Roman" panose="02020603050405020304" pitchFamily="18" charset="0"/>
                <a:cs typeface="Times New Roman" panose="02020603050405020304" pitchFamily="18" charset="0"/>
              </a:rPr>
              <a:t>Nâng cao hiệu quả </a:t>
            </a:r>
            <a:r>
              <a:rPr lang="vi-VN" altLang="vi-VN" sz="2400" b="1">
                <a:solidFill>
                  <a:schemeClr val="tx1"/>
                </a:solidFill>
                <a:latin typeface="Times New Roman" panose="02020603050405020304" pitchFamily="18" charset="0"/>
                <a:cs typeface="Times New Roman" panose="02020603050405020304" pitchFamily="18" charset="0"/>
              </a:rPr>
              <a:t>các hoạt động đối ngoại, tiếp tục đưa các mối quan hệ</a:t>
            </a:r>
            <a:r>
              <a:rPr lang="vi-VN" altLang="vi-VN" sz="1800" b="1">
                <a:solidFill>
                  <a:schemeClr val="tx1"/>
                </a:solidFill>
                <a:latin typeface="Calibri" panose="020F0502020204030204" pitchFamily="34" charset="0"/>
                <a:cs typeface="Times New Roman" panose="02020603050405020304" pitchFamily="18" charset="0"/>
              </a:rPr>
              <a:t> </a:t>
            </a:r>
            <a:r>
              <a:rPr lang="vi-VN" altLang="vi-VN" sz="2400" b="1">
                <a:solidFill>
                  <a:schemeClr val="tx1"/>
                </a:solidFill>
                <a:latin typeface="Times New Roman" panose="02020603050405020304" pitchFamily="18" charset="0"/>
                <a:cs typeface="Times New Roman" panose="02020603050405020304" pitchFamily="18" charset="0"/>
              </a:rPr>
              <a:t>hợp tác đi vào chiều sâu, nâng cao chất lượng, hiệu quả công tác đa phương, </a:t>
            </a:r>
            <a:r>
              <a:rPr lang="vi-VN" altLang="vi-VN" sz="2400" b="1">
                <a:solidFill>
                  <a:srgbClr val="FF0000"/>
                </a:solidFill>
                <a:latin typeface="Times New Roman" panose="02020603050405020304" pitchFamily="18" charset="0"/>
                <a:cs typeface="Times New Roman" panose="02020603050405020304" pitchFamily="18" charset="0"/>
              </a:rPr>
              <a:t>chủ động và tích cực </a:t>
            </a:r>
            <a:r>
              <a:rPr lang="vi-VN" altLang="vi-VN" sz="2400" b="1">
                <a:solidFill>
                  <a:schemeClr val="tx1"/>
                </a:solidFill>
                <a:latin typeface="Times New Roman" panose="02020603050405020304" pitchFamily="18" charset="0"/>
                <a:cs typeface="Times New Roman" panose="02020603050405020304" pitchFamily="18" charset="0"/>
              </a:rPr>
              <a:t>đóng góp xây dựng, định hình các thể chế đa phương. </a:t>
            </a:r>
          </a:p>
        </p:txBody>
      </p:sp>
      <p:grpSp>
        <p:nvGrpSpPr>
          <p:cNvPr id="73733" name="Group 6"/>
          <p:cNvGrpSpPr>
            <a:grpSpLocks/>
          </p:cNvGrpSpPr>
          <p:nvPr/>
        </p:nvGrpSpPr>
        <p:grpSpPr bwMode="auto">
          <a:xfrm>
            <a:off x="1905000" y="3163888"/>
            <a:ext cx="4572000" cy="3313112"/>
            <a:chOff x="287338" y="2895600"/>
            <a:chExt cx="4572000" cy="3313331"/>
          </a:xfrm>
        </p:grpSpPr>
        <p:pic>
          <p:nvPicPr>
            <p:cNvPr id="7373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338" y="2895600"/>
              <a:ext cx="44450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87338" y="5562776"/>
              <a:ext cx="4572000" cy="64615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pic>
        <p:nvPicPr>
          <p:cNvPr id="73734"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61182" y="3175000"/>
            <a:ext cx="3654425"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ChangeArrowheads="1"/>
          </p:cNvSpPr>
          <p:nvPr/>
        </p:nvSpPr>
        <p:spPr bwMode="auto">
          <a:xfrm>
            <a:off x="1981200" y="381007"/>
            <a:ext cx="868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solidFill>
                  <a:srgbClr val="000000"/>
                </a:solidFill>
                <a:latin typeface="Times New Roman" panose="02020603050405020304" pitchFamily="18" charset="0"/>
                <a:sym typeface="Wingdings 2" panose="05020102010507070707" pitchFamily="18" charset="2"/>
              </a:rPr>
              <a:t>- 12/1987 Luật đầu tư ra nước ngoài được ban hành</a:t>
            </a:r>
            <a:endParaRPr lang="en-US" altLang="vi-VN" sz="2800" b="1">
              <a:solidFill>
                <a:srgbClr val="000000"/>
              </a:solidFill>
              <a:latin typeface="Times New Roman" panose="02020603050405020304" pitchFamily="18" charset="0"/>
            </a:endParaRPr>
          </a:p>
        </p:txBody>
      </p:sp>
      <p:sp>
        <p:nvSpPr>
          <p:cNvPr id="74755" name="Rectangle 2"/>
          <p:cNvSpPr>
            <a:spLocks noChangeArrowheads="1"/>
          </p:cNvSpPr>
          <p:nvPr/>
        </p:nvSpPr>
        <p:spPr bwMode="auto">
          <a:xfrm>
            <a:off x="1828800" y="1295407"/>
            <a:ext cx="8686800"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marL="63500" indent="-1588">
              <a:tabLst>
                <a:tab pos="465138" algn="l"/>
              </a:tabLst>
              <a:defRPr>
                <a:solidFill>
                  <a:schemeClr val="tx1"/>
                </a:solidFill>
                <a:latin typeface="Arial" panose="020B0604020202020204" pitchFamily="34" charset="0"/>
              </a:defRPr>
            </a:lvl1pPr>
            <a:lvl2pPr marL="742950" indent="-285750">
              <a:tabLst>
                <a:tab pos="465138" algn="l"/>
              </a:tabLst>
              <a:defRPr>
                <a:solidFill>
                  <a:schemeClr val="tx1"/>
                </a:solidFill>
                <a:latin typeface="Arial" panose="020B0604020202020204" pitchFamily="34" charset="0"/>
              </a:defRPr>
            </a:lvl2pPr>
            <a:lvl3pPr marL="1143000" indent="-228600">
              <a:tabLst>
                <a:tab pos="465138" algn="l"/>
              </a:tabLst>
              <a:defRPr>
                <a:solidFill>
                  <a:schemeClr val="tx1"/>
                </a:solidFill>
                <a:latin typeface="Arial" panose="020B0604020202020204" pitchFamily="34" charset="0"/>
              </a:defRPr>
            </a:lvl3pPr>
            <a:lvl4pPr marL="1600200" indent="-228600">
              <a:tabLst>
                <a:tab pos="465138" algn="l"/>
              </a:tabLst>
              <a:defRPr>
                <a:solidFill>
                  <a:schemeClr val="tx1"/>
                </a:solidFill>
                <a:latin typeface="Arial" panose="020B0604020202020204" pitchFamily="34" charset="0"/>
              </a:defRPr>
            </a:lvl4pPr>
            <a:lvl5pPr marL="2057400" indent="-228600">
              <a:tabLst>
                <a:tab pos="46513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46513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46513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46513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465138" algn="l"/>
              </a:tabLst>
              <a:defRPr>
                <a:solidFill>
                  <a:schemeClr val="tx1"/>
                </a:solidFill>
                <a:latin typeface="Arial" panose="020B0604020202020204" pitchFamily="34" charset="0"/>
              </a:defRPr>
            </a:lvl9pPr>
          </a:lstStyle>
          <a:p>
            <a:pPr algn="just" eaLnBrk="1" hangingPunct="1">
              <a:lnSpc>
                <a:spcPct val="130000"/>
              </a:lnSpc>
            </a:pPr>
            <a:r>
              <a:rPr lang="en-US" altLang="vi-VN" sz="2800" b="1">
                <a:solidFill>
                  <a:srgbClr val="000000"/>
                </a:solidFill>
                <a:latin typeface="Times New Roman" panose="02020603050405020304" pitchFamily="18" charset="0"/>
                <a:sym typeface="Wingdings 2" panose="05020102010507070707" pitchFamily="18" charset="2"/>
              </a:rPr>
              <a:t>- 5/1988 Bộ chính trị ra nghị quyết số 13 về nhiệm vụ và chính sách đối ngoại trong tình hình mới </a:t>
            </a:r>
            <a:r>
              <a:rPr lang="en-US" altLang="vi-VN" sz="2800" b="1">
                <a:solidFill>
                  <a:srgbClr val="000099"/>
                </a:solidFill>
                <a:latin typeface="Times New Roman" panose="02020603050405020304" pitchFamily="18" charset="0"/>
                <a:sym typeface="Wingdings 2" panose="05020102010507070707" pitchFamily="18" charset="2"/>
              </a:rPr>
              <a:t>(</a:t>
            </a:r>
            <a:r>
              <a:rPr lang="en-US" altLang="vi-VN" sz="2800" b="1" i="1">
                <a:solidFill>
                  <a:srgbClr val="000099"/>
                </a:solidFill>
                <a:latin typeface="Times New Roman" panose="02020603050405020304" pitchFamily="18" charset="0"/>
                <a:sym typeface="Wingdings 2" panose="05020102010507070707" pitchFamily="18" charset="2"/>
              </a:rPr>
              <a:t>củng cố và giữ vững hòa bình, chủ động mở rộng đa phương hóa, đa dạng hóa quan hệ quốc tế)</a:t>
            </a:r>
            <a:endParaRPr lang="en-US" altLang="vi-VN" sz="2800" b="1" i="1">
              <a:solidFill>
                <a:srgbClr val="000099"/>
              </a:solidFill>
              <a:latin typeface="Times New Roman" panose="02020603050405020304" pitchFamily="18" charset="0"/>
            </a:endParaRPr>
          </a:p>
        </p:txBody>
      </p:sp>
      <p:sp>
        <p:nvSpPr>
          <p:cNvPr id="74756" name="Rectangle 5"/>
          <p:cNvSpPr>
            <a:spLocks noChangeArrowheads="1"/>
          </p:cNvSpPr>
          <p:nvPr/>
        </p:nvSpPr>
        <p:spPr bwMode="auto">
          <a:xfrm>
            <a:off x="1981200" y="3902082"/>
            <a:ext cx="8686800"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marL="63500" indent="-1588">
              <a:tabLst>
                <a:tab pos="465138" algn="l"/>
              </a:tabLst>
              <a:defRPr>
                <a:solidFill>
                  <a:schemeClr val="tx1"/>
                </a:solidFill>
                <a:latin typeface="Arial" panose="020B0604020202020204" pitchFamily="34" charset="0"/>
              </a:defRPr>
            </a:lvl1pPr>
            <a:lvl2pPr marL="742950" indent="-285750">
              <a:tabLst>
                <a:tab pos="465138" algn="l"/>
              </a:tabLst>
              <a:defRPr>
                <a:solidFill>
                  <a:schemeClr val="tx1"/>
                </a:solidFill>
                <a:latin typeface="Arial" panose="020B0604020202020204" pitchFamily="34" charset="0"/>
              </a:defRPr>
            </a:lvl2pPr>
            <a:lvl3pPr marL="1143000" indent="-228600">
              <a:tabLst>
                <a:tab pos="465138" algn="l"/>
              </a:tabLst>
              <a:defRPr>
                <a:solidFill>
                  <a:schemeClr val="tx1"/>
                </a:solidFill>
                <a:latin typeface="Arial" panose="020B0604020202020204" pitchFamily="34" charset="0"/>
              </a:defRPr>
            </a:lvl3pPr>
            <a:lvl4pPr marL="1600200" indent="-228600">
              <a:tabLst>
                <a:tab pos="465138" algn="l"/>
              </a:tabLst>
              <a:defRPr>
                <a:solidFill>
                  <a:schemeClr val="tx1"/>
                </a:solidFill>
                <a:latin typeface="Arial" panose="020B0604020202020204" pitchFamily="34" charset="0"/>
              </a:defRPr>
            </a:lvl4pPr>
            <a:lvl5pPr marL="2057400" indent="-228600">
              <a:tabLst>
                <a:tab pos="46513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46513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46513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46513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465138" algn="l"/>
              </a:tabLst>
              <a:defRPr>
                <a:solidFill>
                  <a:schemeClr val="tx1"/>
                </a:solidFill>
                <a:latin typeface="Arial" panose="020B0604020202020204" pitchFamily="34" charset="0"/>
              </a:defRPr>
            </a:lvl9pPr>
          </a:lstStyle>
          <a:p>
            <a:pPr algn="just" eaLnBrk="1" hangingPunct="1">
              <a:lnSpc>
                <a:spcPct val="130000"/>
              </a:lnSpc>
            </a:pPr>
            <a:r>
              <a:rPr lang="en-US" altLang="vi-VN" sz="2800" b="1">
                <a:solidFill>
                  <a:srgbClr val="000000"/>
                </a:solidFill>
                <a:latin typeface="Times New Roman" panose="02020603050405020304" pitchFamily="18" charset="0"/>
                <a:sym typeface="Wingdings 2" panose="05020102010507070707" pitchFamily="18" charset="2"/>
              </a:rPr>
              <a:t>- 1989 Đảng chủ trương xóa bỏ độc quyền trong sản xuất và kinh doanh</a:t>
            </a:r>
            <a:endParaRPr lang="en-US" altLang="vi-VN" sz="2800" b="1" i="1">
              <a:solidFill>
                <a:srgbClr val="000099"/>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8" name="Group 3"/>
          <p:cNvGrpSpPr>
            <a:grpSpLocks/>
          </p:cNvGrpSpPr>
          <p:nvPr/>
        </p:nvGrpSpPr>
        <p:grpSpPr bwMode="auto">
          <a:xfrm>
            <a:off x="1658938" y="2057400"/>
            <a:ext cx="1681162" cy="3792538"/>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3379795" y="2452695"/>
            <a:ext cx="1736725" cy="2803525"/>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3394082" y="4516438"/>
            <a:ext cx="1712913"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3394082" y="2474920"/>
            <a:ext cx="1712913"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82" name="Group 8"/>
          <p:cNvGrpSpPr>
            <a:grpSpLocks/>
          </p:cNvGrpSpPr>
          <p:nvPr/>
        </p:nvGrpSpPr>
        <p:grpSpPr bwMode="auto">
          <a:xfrm>
            <a:off x="3392488" y="1514482"/>
            <a:ext cx="1789112" cy="3787775"/>
            <a:chOff x="1828800" y="1514475"/>
            <a:chExt cx="1789663"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648716" cy="461665"/>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5462595" y="1797057"/>
            <a:ext cx="1444625" cy="3527425"/>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5153032" y="4392613"/>
            <a:ext cx="1744663"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5153032" y="1824045"/>
            <a:ext cx="1744663"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1709745" y="3262320"/>
            <a:ext cx="1589087" cy="2124075"/>
          </a:xfrm>
          <a:prstGeom prst="rect">
            <a:avLst/>
          </a:prstGeom>
        </p:spPr>
        <p:txBody>
          <a:bodyPr>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3429000" y="2551120"/>
            <a:ext cx="15430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a:solidFill>
                  <a:srgbClr val="C000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a:solidFill>
                <a:srgbClr val="C00000"/>
              </a:solidFill>
              <a:ea typeface="Times New Roman" panose="02020603050405020304" pitchFamily="18" charset="0"/>
              <a:cs typeface="Arial" panose="020B0604020202020204" pitchFamily="34" charset="0"/>
            </a:endParaRPr>
          </a:p>
        </p:txBody>
      </p:sp>
      <p:grpSp>
        <p:nvGrpSpPr>
          <p:cNvPr id="75788" name="Group 13"/>
          <p:cNvGrpSpPr>
            <a:grpSpLocks/>
          </p:cNvGrpSpPr>
          <p:nvPr/>
        </p:nvGrpSpPr>
        <p:grpSpPr bwMode="auto">
          <a:xfrm>
            <a:off x="5173670" y="609600"/>
            <a:ext cx="1836737" cy="4776788"/>
            <a:chOff x="3548336" y="609601"/>
            <a:chExt cx="1861313" cy="4772631"/>
          </a:xfrm>
        </p:grpSpPr>
        <p:sp>
          <p:nvSpPr>
            <p:cNvPr id="75804" name="AutoShape 33"/>
            <p:cNvSpPr>
              <a:spLocks noChangeArrowheads="1"/>
            </p:cNvSpPr>
            <p:nvPr/>
          </p:nvSpPr>
          <p:spPr bwMode="gray">
            <a:xfrm>
              <a:off x="3586749" y="1786277"/>
              <a:ext cx="1822900"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719212" y="609601"/>
              <a:ext cx="1519188"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548336" y="1923391"/>
              <a:ext cx="1697538" cy="3306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và khu vực”</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7010407" y="1279532"/>
            <a:ext cx="1497013" cy="3751263"/>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7086600" y="1290645"/>
            <a:ext cx="1619250" cy="3679825"/>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7029457" y="3998913"/>
            <a:ext cx="1597025"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92" name="Group 14"/>
          <p:cNvGrpSpPr>
            <a:grpSpLocks/>
          </p:cNvGrpSpPr>
          <p:nvPr/>
        </p:nvGrpSpPr>
        <p:grpSpPr bwMode="auto">
          <a:xfrm>
            <a:off x="7118322" y="325438"/>
            <a:ext cx="1720880" cy="4328516"/>
            <a:chOff x="5382311" y="325944"/>
            <a:chExt cx="1720789" cy="4328009"/>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8" y="325944"/>
              <a:ext cx="1584005"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382311" y="1791631"/>
              <a:ext cx="156022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75793"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2730500" y="4552950"/>
            <a:ext cx="7653338"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75795" name="Group 3"/>
          <p:cNvGrpSpPr>
            <a:grpSpLocks/>
          </p:cNvGrpSpPr>
          <p:nvPr/>
        </p:nvGrpSpPr>
        <p:grpSpPr bwMode="auto">
          <a:xfrm>
            <a:off x="8745712" y="152407"/>
            <a:ext cx="1922295" cy="3846513"/>
            <a:chOff x="551" y="746"/>
            <a:chExt cx="1474" cy="2146"/>
          </a:xfrm>
        </p:grpSpPr>
        <p:sp>
          <p:nvSpPr>
            <p:cNvPr id="75796" name="AutoShape 5"/>
            <p:cNvSpPr>
              <a:spLocks noChangeArrowheads="1"/>
            </p:cNvSpPr>
            <p:nvPr/>
          </p:nvSpPr>
          <p:spPr bwMode="gray">
            <a:xfrm>
              <a:off x="659" y="1101"/>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1" name="AutoShape 7"/>
            <p:cNvSpPr>
              <a:spLocks noChangeArrowheads="1"/>
            </p:cNvSpPr>
            <p:nvPr/>
          </p:nvSpPr>
          <p:spPr bwMode="gray">
            <a:xfrm>
              <a:off x="665" y="1206"/>
              <a:ext cx="1360"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FF0000"/>
                  </a:solidFill>
                  <a:latin typeface="+mj-lt"/>
                  <a:cs typeface="Arial" panose="020B0604020202020204" pitchFamily="34" charset="0"/>
                </a:rPr>
                <a:t>“bảo vệ vững chắc Tổ quốc, giữ vững môi trường hoà bình, ổn định” </a:t>
              </a:r>
            </a:p>
          </p:txBody>
        </p:sp>
        <p:sp>
          <p:nvSpPr>
            <p:cNvPr id="75" name="Text Box 16"/>
            <p:cNvSpPr txBox="1">
              <a:spLocks noChangeArrowheads="1"/>
            </p:cNvSpPr>
            <p:nvPr/>
          </p:nvSpPr>
          <p:spPr bwMode="gray">
            <a:xfrm>
              <a:off x="551" y="746"/>
              <a:ext cx="1280" cy="258"/>
            </a:xfrm>
            <a:prstGeom prst="rect">
              <a:avLst/>
            </a:prstGeom>
            <a:noFill/>
            <a:ln>
              <a:noFill/>
            </a:ln>
            <a:effectLst/>
            <a:extLst/>
          </p:spPr>
          <p:txBody>
            <a:bodyPr wrap="none">
              <a:spAutoFit/>
            </a:bodyPr>
            <a:lstStyle/>
            <a:p>
              <a:pPr algn="ctr">
                <a:defRPr/>
              </a:pPr>
              <a:r>
                <a:rPr lang="en-US" sz="24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2400" b="1" dirty="0">
                  <a:ln w="1905"/>
                  <a:solidFill>
                    <a:srgbClr val="FF0000"/>
                  </a:solidFill>
                  <a:effectLst>
                    <a:innerShdw blurRad="69850" dist="43180" dir="5400000">
                      <a:srgbClr val="000000">
                        <a:alpha val="65000"/>
                      </a:srgbClr>
                    </a:innerShdw>
                  </a:effectLst>
                  <a:latin typeface="Arial" charset="0"/>
                  <a:cs typeface="Arial" pitchFamily="34" charset="0"/>
                </a:rPr>
                <a:t> hội XII</a:t>
              </a:r>
              <a:endParaRPr lang="en-US" b="1" dirty="0">
                <a:ln w="1905"/>
                <a:solidFill>
                  <a:srgbClr val="FF0000"/>
                </a:solidFill>
                <a:effectLst>
                  <a:innerShdw blurRad="69850" dist="43180" dir="5400000">
                    <a:srgbClr val="000000">
                      <a:alpha val="65000"/>
                    </a:srgbClr>
                  </a:innerShdw>
                </a:effectLst>
                <a:latin typeface="Arial" charset="0"/>
                <a:cs typeface="Arial" pitchFamily="34" charset="0"/>
              </a:endParaRPr>
            </a:p>
          </p:txBody>
        </p:sp>
      </p:gr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1905000" y="0"/>
            <a:ext cx="8458200" cy="19050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vi-VN" sz="2400" b="1" dirty="0">
                <a:solidFill>
                  <a:srgbClr val="FF0000"/>
                </a:solidFill>
                <a:latin typeface="+mj-lt"/>
              </a:rPr>
              <a:t>Kiên quyết</a:t>
            </a:r>
            <a:r>
              <a:rPr lang="vi-VN" sz="2400" b="1" dirty="0">
                <a:solidFill>
                  <a:schemeClr val="tx1"/>
                </a:solidFill>
                <a:latin typeface="+mj-lt"/>
              </a:rPr>
              <a:t> đấu tranh, làm thất bại mọi âm mưu, hành động can thiệp vào công việc nội bộ, xâm phạm độc lập, chủ quyền, thống nhất, toàn vẹn lãnh thổ, an ninh quốc gia và ổn định chính trị của đất nước.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3810003" y="1905000"/>
            <a:ext cx="5547867" cy="4779256"/>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1905000" y="0"/>
            <a:ext cx="8458200" cy="10668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Tiếp tục hoàn thành việc </a:t>
            </a:r>
            <a:r>
              <a:rPr lang="vi-VN" sz="2400" b="1" dirty="0">
                <a:solidFill>
                  <a:srgbClr val="FF0000"/>
                </a:solidFill>
                <a:latin typeface="+mj-lt"/>
              </a:rPr>
              <a:t>phân định biên giới </a:t>
            </a:r>
            <a:r>
              <a:rPr lang="vi-VN" sz="2400" b="1" dirty="0">
                <a:solidFill>
                  <a:schemeClr val="tx1"/>
                </a:solidFill>
                <a:latin typeface="+mj-lt"/>
              </a:rPr>
              <a:t>trên bộ, thúc đẩy giải quyết các vấn đề trên biển. </a:t>
            </a:r>
            <a:endParaRPr lang="vi-VN" sz="2400" b="1" dirty="0">
              <a:solidFill>
                <a:schemeClr val="tx1"/>
              </a:solidFill>
              <a:latin typeface="+mj-lt"/>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3" y="1371600"/>
            <a:ext cx="7710715" cy="51816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9173" y="1335314"/>
            <a:ext cx="7369629" cy="491308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0110" y="1069664"/>
            <a:ext cx="3878443" cy="2590800"/>
          </a:xfrm>
          <a:prstGeom prst="rect">
            <a:avLst/>
          </a:prstGeom>
        </p:spPr>
      </p:pic>
      <p:pic>
        <p:nvPicPr>
          <p:cNvPr id="6" name="Picture 5"/>
          <p:cNvPicPr>
            <a:picLocks noChangeAspect="1"/>
          </p:cNvPicPr>
          <p:nvPr/>
        </p:nvPicPr>
        <p:blipFill rotWithShape="1">
          <a:blip r:embed="rId5">
            <a:extLst>
              <a:ext uri="{28A0092B-C50C-407E-A947-70E740481C1C}">
                <a14:useLocalDpi xmlns:a14="http://schemas.microsoft.com/office/drawing/2010/main" val="0"/>
              </a:ext>
            </a:extLst>
          </a:blip>
          <a:srcRect l="7896" r="13771"/>
          <a:stretch/>
        </p:blipFill>
        <p:spPr>
          <a:xfrm>
            <a:off x="1759857" y="1338946"/>
            <a:ext cx="4225537" cy="4304203"/>
          </a:xfrm>
          <a:prstGeom prst="rect">
            <a:avLst/>
          </a:prstGeom>
        </p:spPr>
      </p:pic>
      <p:pic>
        <p:nvPicPr>
          <p:cNvPr id="7" name="Picture 6"/>
          <p:cNvPicPr>
            <a:picLocks noChangeAspect="1"/>
          </p:cNvPicPr>
          <p:nvPr/>
        </p:nvPicPr>
        <p:blipFill rotWithShape="1">
          <a:blip r:embed="rId6" cstate="print">
            <a:extLst>
              <a:ext uri="{28A0092B-C50C-407E-A947-70E740481C1C}">
                <a14:useLocalDpi xmlns:a14="http://schemas.microsoft.com/office/drawing/2010/main" val="0"/>
              </a:ext>
            </a:extLst>
          </a:blip>
          <a:srcRect l="6486"/>
          <a:stretch/>
        </p:blipFill>
        <p:spPr>
          <a:xfrm>
            <a:off x="6304707" y="3873221"/>
            <a:ext cx="4090512" cy="2407839"/>
          </a:xfrm>
          <a:prstGeom prst="rect">
            <a:avLst/>
          </a:prstGeom>
        </p:spPr>
      </p:pic>
    </p:spTree>
    <p:extLst>
      <p:ext uri="{BB962C8B-B14F-4D97-AF65-F5344CB8AC3E}">
        <p14:creationId xmlns:p14="http://schemas.microsoft.com/office/powerpoint/2010/main" val="524724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3"/>
                                        </p:tgtEl>
                                      </p:cBhvr>
                                    </p:animEffect>
                                    <p:set>
                                      <p:cBhvr>
                                        <p:cTn id="13" dur="1" fill="hold">
                                          <p:stCondLst>
                                            <p:cond delay="1999"/>
                                          </p:stCondLst>
                                        </p:cTn>
                                        <p:tgtEl>
                                          <p:spTgt spid="3"/>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8" presetClass="exit" presetSubtype="12" fill="hold" nodeType="clickEffect">
                                  <p:stCondLst>
                                    <p:cond delay="0"/>
                                  </p:stCondLst>
                                  <p:childTnLst>
                                    <p:animEffect transition="out" filter="strips(downLeft)">
                                      <p:cBhvr>
                                        <p:cTn id="22" dur="500"/>
                                        <p:tgtEl>
                                          <p:spTgt spid="4"/>
                                        </p:tgtEl>
                                      </p:cBhvr>
                                    </p:animEffect>
                                    <p:set>
                                      <p:cBhvr>
                                        <p:cTn id="23" dur="1" fill="hold">
                                          <p:stCondLst>
                                            <p:cond delay="499"/>
                                          </p:stCondLst>
                                        </p:cTn>
                                        <p:tgtEl>
                                          <p:spTgt spid="4"/>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1905000" y="29031"/>
            <a:ext cx="8610600" cy="1571171"/>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vi-VN" sz="2400" b="1" dirty="0">
                <a:solidFill>
                  <a:srgbClr val="FF0000"/>
                </a:solidFill>
                <a:latin typeface="+mj-lt"/>
              </a:rPr>
              <a:t>Chú trọng</a:t>
            </a:r>
            <a:r>
              <a:rPr lang="vi-VN" sz="2400" b="1" dirty="0">
                <a:solidFill>
                  <a:schemeClr val="tx1"/>
                </a:solidFill>
                <a:latin typeface="+mj-lt"/>
              </a:rPr>
              <a:t> phát triển quan hệ hợp tác, hữu nghị, truyền thống với các </a:t>
            </a:r>
            <a:r>
              <a:rPr lang="vi-VN" sz="2400" b="1" dirty="0">
                <a:solidFill>
                  <a:srgbClr val="FF0000"/>
                </a:solidFill>
                <a:latin typeface="+mj-lt"/>
              </a:rPr>
              <a:t>nước láng giềng</a:t>
            </a:r>
            <a:r>
              <a:rPr lang="vi-VN" sz="2400" b="1" dirty="0">
                <a:solidFill>
                  <a:schemeClr val="tx1"/>
                </a:solidFill>
                <a:latin typeface="+mj-lt"/>
              </a:rPr>
              <a:t>, thúc đẩy quan hệ với các đối tác lớn</a:t>
            </a:r>
            <a:r>
              <a:rPr lang="vi-VN" sz="2400" b="1" dirty="0">
                <a:solidFill>
                  <a:srgbClr val="FF0000"/>
                </a:solidFill>
                <a:latin typeface="+mj-lt"/>
              </a:rPr>
              <a:t>, đối tác quan trọng</a:t>
            </a:r>
            <a:r>
              <a:rPr lang="vi-VN" sz="2400" b="1" dirty="0">
                <a:solidFill>
                  <a:schemeClr val="tx1"/>
                </a:solidFill>
                <a:latin typeface="+mj-lt"/>
              </a:rPr>
              <a:t>.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800" y="1600202"/>
            <a:ext cx="5715000" cy="501967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3200" y="1676400"/>
            <a:ext cx="7237144" cy="4495802"/>
          </a:xfrm>
          <a:prstGeom prst="rect">
            <a:avLst/>
          </a:prstGeom>
        </p:spPr>
      </p:pic>
      <p:sp>
        <p:nvSpPr>
          <p:cNvPr id="11" name="Rectangle 10"/>
          <p:cNvSpPr/>
          <p:nvPr/>
        </p:nvSpPr>
        <p:spPr>
          <a:xfrm>
            <a:off x="3124200" y="6248405"/>
            <a:ext cx="7086600" cy="3714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latin typeface="+mj-lt"/>
              </a:rPr>
              <a:t>Quan</a:t>
            </a:r>
            <a:r>
              <a:rPr lang="vi-VN" sz="2400" b="1" dirty="0">
                <a:solidFill>
                  <a:srgbClr val="FF0000"/>
                </a:solidFill>
              </a:rPr>
              <a:t> hệ hợp tác Việt – Trung từ 1950 tới nay</a:t>
            </a:r>
            <a:endParaRPr lang="vi-VN" sz="2400" b="1" dirty="0">
              <a:solidFill>
                <a:srgbClr val="FF0000"/>
              </a:solidFill>
            </a:endParaRPr>
          </a:p>
        </p:txBody>
      </p:sp>
    </p:spTree>
    <p:extLst>
      <p:ext uri="{BB962C8B-B14F-4D97-AF65-F5344CB8AC3E}">
        <p14:creationId xmlns:p14="http://schemas.microsoft.com/office/powerpoint/2010/main" val="218614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2"/>
                                        </p:tgtEl>
                                      </p:cBhvr>
                                    </p:animEffect>
                                    <p:set>
                                      <p:cBhvr>
                                        <p:cTn id="13" dur="1" fill="hold">
                                          <p:stCondLst>
                                            <p:cond delay="19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xit" presetSubtype="32" fill="hold" nodeType="clickEffect">
                                  <p:stCondLst>
                                    <p:cond delay="0"/>
                                  </p:stCondLst>
                                  <p:childTnLst>
                                    <p:animEffect transition="out" filter="circle(out)">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05000" y="152403"/>
            <a:ext cx="7848600" cy="461665"/>
          </a:xfrm>
          <a:prstGeom prst="rect">
            <a:avLst/>
          </a:prstGeom>
        </p:spPr>
        <p:txBody>
          <a:bodyPr wrap="square">
            <a:spAutoFit/>
          </a:bodyPr>
          <a:lstStyle/>
          <a:p>
            <a:r>
              <a:rPr lang="vi-VN" sz="2400" b="1" dirty="0">
                <a:solidFill>
                  <a:srgbClr val="FF0000"/>
                </a:solidFill>
                <a:latin typeface="+mj-lt"/>
              </a:rPr>
              <a:t>4 tốt: </a:t>
            </a:r>
            <a:r>
              <a:rPr lang="vi-VN" sz="2400" b="1" dirty="0">
                <a:solidFill>
                  <a:srgbClr val="0000CC"/>
                </a:solidFill>
                <a:latin typeface="+mj-lt"/>
              </a:rPr>
              <a:t>Láng giềng tốt, bạn bè tốt, đồng chí tốt, đối tác tốt”.</a:t>
            </a:r>
            <a:endParaRPr lang="vi-VN" sz="2400" b="1" dirty="0">
              <a:solidFill>
                <a:srgbClr val="0000CC"/>
              </a:solidFill>
              <a:latin typeface="+mj-lt"/>
            </a:endParaRPr>
          </a:p>
        </p:txBody>
      </p:sp>
      <p:sp>
        <p:nvSpPr>
          <p:cNvPr id="6" name="Rectangle 5"/>
          <p:cNvSpPr/>
          <p:nvPr/>
        </p:nvSpPr>
        <p:spPr>
          <a:xfrm>
            <a:off x="1905000" y="776204"/>
            <a:ext cx="7848600" cy="1052596"/>
          </a:xfrm>
          <a:prstGeom prst="rect">
            <a:avLst/>
          </a:prstGeom>
        </p:spPr>
        <p:txBody>
          <a:bodyPr wrap="square">
            <a:spAutoFit/>
          </a:bodyPr>
          <a:lstStyle/>
          <a:p>
            <a:pPr>
              <a:lnSpc>
                <a:spcPct val="130000"/>
              </a:lnSpc>
            </a:pPr>
            <a:r>
              <a:rPr lang="vi-VN" sz="2400" b="1" dirty="0">
                <a:solidFill>
                  <a:srgbClr val="FF0000"/>
                </a:solidFill>
                <a:latin typeface="+mj-lt"/>
              </a:rPr>
              <a:t>16 chữ vàng: </a:t>
            </a:r>
            <a:r>
              <a:rPr lang="vi-VN" sz="2400" b="1" dirty="0">
                <a:solidFill>
                  <a:srgbClr val="0000CC"/>
                </a:solidFill>
                <a:latin typeface="+mj-lt"/>
              </a:rPr>
              <a:t>Hữu nghị láng giềng, hợp tác toàn diện, ổn định lâu dài, hướng tới tương lai</a:t>
            </a:r>
            <a:endParaRPr lang="vi-VN" sz="2400" b="1" dirty="0">
              <a:solidFill>
                <a:srgbClr val="0000CC"/>
              </a:solidFill>
              <a:latin typeface="+mj-lt"/>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3" y="1990939"/>
            <a:ext cx="7309877" cy="4564944"/>
          </a:xfrm>
          <a:prstGeom prst="rect">
            <a:avLst/>
          </a:prstGeom>
        </p:spPr>
      </p:pic>
    </p:spTree>
    <p:extLst>
      <p:ext uri="{BB962C8B-B14F-4D97-AF65-F5344CB8AC3E}">
        <p14:creationId xmlns:p14="http://schemas.microsoft.com/office/powerpoint/2010/main" val="332703552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23656" y="3"/>
            <a:ext cx="2714625" cy="155257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0200" y="152400"/>
            <a:ext cx="5614002" cy="40386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61032" y="4724403"/>
            <a:ext cx="3009741" cy="1833627"/>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45424" y="1667286"/>
            <a:ext cx="3129140" cy="2534603"/>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80987" y="4572003"/>
            <a:ext cx="3492669" cy="1986027"/>
          </a:xfrm>
          <a:prstGeom prst="rect">
            <a:avLst/>
          </a:prstGeom>
        </p:spPr>
      </p:pic>
      <p:sp>
        <p:nvSpPr>
          <p:cNvPr id="9" name="Rectangle 8"/>
          <p:cNvSpPr/>
          <p:nvPr/>
        </p:nvSpPr>
        <p:spPr>
          <a:xfrm>
            <a:off x="3886203" y="4263088"/>
            <a:ext cx="4608299" cy="400110"/>
          </a:xfrm>
          <a:prstGeom prst="rect">
            <a:avLst/>
          </a:prstGeom>
        </p:spPr>
        <p:txBody>
          <a:bodyPr wrap="square">
            <a:spAutoFit/>
          </a:bodyPr>
          <a:lstStyle/>
          <a:p>
            <a:r>
              <a:rPr lang="vi-VN" sz="2000" b="1" dirty="0">
                <a:solidFill>
                  <a:srgbClr val="FF0000"/>
                </a:solidFill>
                <a:latin typeface="+mj-lt"/>
              </a:rPr>
              <a:t>Quan hệ Việt – Lào từ 1962 tới nay</a:t>
            </a:r>
            <a:endParaRPr lang="vi-VN" sz="2000" b="1" dirty="0">
              <a:solidFill>
                <a:srgbClr val="0000CC"/>
              </a:solidFill>
              <a:latin typeface="+mj-lt"/>
            </a:endParaRPr>
          </a:p>
        </p:txBody>
      </p:sp>
    </p:spTree>
    <p:extLst>
      <p:ext uri="{BB962C8B-B14F-4D97-AF65-F5344CB8AC3E}">
        <p14:creationId xmlns:p14="http://schemas.microsoft.com/office/powerpoint/2010/main" val="402195055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514600" y="6457890"/>
            <a:ext cx="5943600" cy="400110"/>
          </a:xfrm>
          <a:prstGeom prst="rect">
            <a:avLst/>
          </a:prstGeom>
        </p:spPr>
        <p:txBody>
          <a:bodyPr wrap="square">
            <a:spAutoFit/>
          </a:bodyPr>
          <a:lstStyle/>
          <a:p>
            <a:pPr>
              <a:defRPr/>
            </a:pPr>
            <a:r>
              <a:rPr lang="vi-VN" sz="2000" b="1" dirty="0">
                <a:solidFill>
                  <a:srgbClr val="FF0000"/>
                </a:solidFill>
                <a:latin typeface="Times New Roman" panose="02020603050405020304" pitchFamily="18" charset="0"/>
              </a:rPr>
              <a:t>Quan hệ Việt Nam – Campuchia từ 1967 tới nay</a:t>
            </a:r>
            <a:endParaRPr lang="vi-VN" sz="2000" b="1" dirty="0">
              <a:solidFill>
                <a:srgbClr val="0000CC"/>
              </a:solidFill>
              <a:latin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4600" y="258526"/>
            <a:ext cx="3886200" cy="25908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0211" y="182326"/>
            <a:ext cx="4077325" cy="2713274"/>
          </a:xfrm>
          <a:prstGeom prst="rect">
            <a:avLst/>
          </a:prstGeom>
        </p:spPr>
      </p:pic>
      <p:pic>
        <p:nvPicPr>
          <p:cNvPr id="4" name="Picture 3"/>
          <p:cNvPicPr>
            <a:picLocks noChangeAspect="1"/>
          </p:cNvPicPr>
          <p:nvPr/>
        </p:nvPicPr>
        <p:blipFill>
          <a:blip r:embed="rId4"/>
          <a:stretch>
            <a:fillRect/>
          </a:stretch>
        </p:blipFill>
        <p:spPr>
          <a:xfrm>
            <a:off x="1905000" y="3150859"/>
            <a:ext cx="4547742" cy="327437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81800" y="3434408"/>
            <a:ext cx="3612444" cy="2438400"/>
          </a:xfrm>
          <a:prstGeom prst="rect">
            <a:avLst/>
          </a:prstGeom>
        </p:spPr>
      </p:pic>
    </p:spTree>
    <p:extLst>
      <p:ext uri="{BB962C8B-B14F-4D97-AF65-F5344CB8AC3E}">
        <p14:creationId xmlns:p14="http://schemas.microsoft.com/office/powerpoint/2010/main" val="426439857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1905000" y="0"/>
            <a:ext cx="8458200" cy="1066800"/>
          </a:xfrm>
        </p:spPr>
        <p:txBody>
          <a:bodyPr rtlCol="0">
            <a:noAutofit/>
          </a:bodyPr>
          <a:lstStyle/>
          <a:p>
            <a:pPr indent="457200" algn="just">
              <a:lnSpc>
                <a:spcPct val="120000"/>
              </a:lnSpc>
              <a:spcAft>
                <a:spcPts val="0"/>
              </a:spcAft>
              <a:defRPr/>
            </a:pPr>
            <a:r>
              <a:rPr lang="vi-VN" sz="2400" b="1" dirty="0">
                <a:solidFill>
                  <a:schemeClr val="tx1"/>
                </a:solidFill>
                <a:latin typeface="+mj-lt"/>
              </a:rPr>
              <a:t>Chủ </a:t>
            </a:r>
            <a:r>
              <a:rPr lang="vi-VN" sz="2400" b="1" dirty="0">
                <a:solidFill>
                  <a:schemeClr val="tx1"/>
                </a:solidFill>
                <a:latin typeface="+mj-lt"/>
              </a:rPr>
              <a:t>động, tích cực và có trách nhiệm cùng các nước ASEAN xây dựng cộng đồng vững mạnh.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25051" t="11650" r="23689" b="14565"/>
          <a:stretch/>
        </p:blipFill>
        <p:spPr>
          <a:xfrm>
            <a:off x="6974116" y="3846578"/>
            <a:ext cx="3352801" cy="289560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8656" y="3962400"/>
            <a:ext cx="4343400" cy="2779776"/>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9790" y="1098790"/>
            <a:ext cx="3554313" cy="2668341"/>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24600" y="1262075"/>
            <a:ext cx="4145188" cy="2161419"/>
          </a:xfrm>
          <a:prstGeom prst="rect">
            <a:avLst/>
          </a:prstGeom>
        </p:spPr>
      </p:pic>
    </p:spTree>
    <p:extLst>
      <p:ext uri="{BB962C8B-B14F-4D97-AF65-F5344CB8AC3E}">
        <p14:creationId xmlns:p14="http://schemas.microsoft.com/office/powerpoint/2010/main" val="14308061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17162" y="76200"/>
            <a:ext cx="8439955" cy="1052596"/>
          </a:xfrm>
          <a:prstGeom prst="rect">
            <a:avLst/>
          </a:prstGeom>
        </p:spPr>
        <p:txBody>
          <a:bodyPr wrap="square">
            <a:spAutoFit/>
          </a:bodyPr>
          <a:lstStyle/>
          <a:p>
            <a:pPr algn="ctr" defTabSz="685715" eaLnBrk="1" fontAlgn="auto" hangingPunct="1">
              <a:lnSpc>
                <a:spcPct val="130000"/>
              </a:lnSpc>
              <a:spcBef>
                <a:spcPts val="0"/>
              </a:spcBef>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Đẩy</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mạnh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nhập</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quốc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văn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hóa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xã</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khoa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học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nghệ</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giáo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dục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đào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khác</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2603" y="1154199"/>
            <a:ext cx="4924425" cy="2962275"/>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52603" y="3733800"/>
            <a:ext cx="4440151" cy="283059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5999" y="4057374"/>
            <a:ext cx="3286125" cy="218344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14603" y="1295400"/>
            <a:ext cx="2354841" cy="2309968"/>
          </a:xfrm>
          <a:prstGeom prst="rect">
            <a:avLst/>
          </a:prstGeom>
        </p:spPr>
      </p:pic>
    </p:spTree>
    <p:extLst>
      <p:ext uri="{BB962C8B-B14F-4D97-AF65-F5344CB8AC3E}">
        <p14:creationId xmlns:p14="http://schemas.microsoft.com/office/powerpoint/2010/main" val="239707084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1828800" y="152400"/>
            <a:ext cx="8610600" cy="10668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en-US" sz="2400" b="1" dirty="0">
                <a:solidFill>
                  <a:srgbClr val="3333CC"/>
                </a:solidFill>
                <a:latin typeface="+mj-lt"/>
                <a:ea typeface="Calibri" panose="020F0502020204030204" pitchFamily="34" charset="0"/>
                <a:cs typeface="Times New Roman" panose="02020603050405020304" pitchFamily="18" charset="0"/>
              </a:rPr>
              <a:t>Bảo đảm sự </a:t>
            </a:r>
            <a:r>
              <a:rPr lang="en-US" sz="2400" b="1" dirty="0">
                <a:solidFill>
                  <a:srgbClr val="FF0000"/>
                </a:solidFill>
                <a:latin typeface="+mj-lt"/>
                <a:ea typeface="Calibri" panose="020F0502020204030204" pitchFamily="34" charset="0"/>
                <a:cs typeface="Times New Roman" panose="02020603050405020304" pitchFamily="18" charset="0"/>
              </a:rPr>
              <a:t>lãnh đạo thống nhất của Đảng</a:t>
            </a:r>
            <a:r>
              <a:rPr lang="en-US" sz="2400" b="1" dirty="0">
                <a:solidFill>
                  <a:srgbClr val="3333CC"/>
                </a:solidFill>
                <a:latin typeface="+mj-lt"/>
                <a:ea typeface="Calibri" panose="020F0502020204030204" pitchFamily="34" charset="0"/>
                <a:cs typeface="Times New Roman" panose="02020603050405020304" pitchFamily="18" charset="0"/>
              </a:rPr>
              <a:t>, sự </a:t>
            </a:r>
            <a:r>
              <a:rPr lang="en-US" sz="2400" b="1" dirty="0">
                <a:solidFill>
                  <a:srgbClr val="FF0000"/>
                </a:solidFill>
                <a:latin typeface="+mj-lt"/>
                <a:ea typeface="Calibri" panose="020F0502020204030204" pitchFamily="34" charset="0"/>
                <a:cs typeface="Times New Roman" panose="02020603050405020304" pitchFamily="18" charset="0"/>
              </a:rPr>
              <a:t>quản lý tập trung của Nhà nước </a:t>
            </a:r>
            <a:r>
              <a:rPr lang="en-US" sz="2400" b="1" dirty="0">
                <a:solidFill>
                  <a:srgbClr val="3333CC"/>
                </a:solidFill>
                <a:latin typeface="+mj-lt"/>
                <a:ea typeface="Calibri" panose="020F0502020204030204" pitchFamily="34" charset="0"/>
                <a:cs typeface="Times New Roman" panose="02020603050405020304" pitchFamily="18" charset="0"/>
              </a:rPr>
              <a:t>đối với các hoạt động đối </a:t>
            </a:r>
            <a:r>
              <a:rPr lang="en-US" sz="2400" b="1" dirty="0">
                <a:solidFill>
                  <a:srgbClr val="3333CC"/>
                </a:solidFill>
                <a:latin typeface="+mj-lt"/>
                <a:ea typeface="Calibri" panose="020F0502020204030204" pitchFamily="34" charset="0"/>
                <a:cs typeface="Times New Roman" panose="02020603050405020304" pitchFamily="18" charset="0"/>
              </a:rPr>
              <a:t>ngoại</a:t>
            </a:r>
            <a:r>
              <a:rPr lang="vi-VN" sz="2400" b="1" dirty="0">
                <a:solidFill>
                  <a:schemeClr val="tx1"/>
                </a:solidFill>
                <a:latin typeface="+mj-lt"/>
              </a:rPr>
              <a:t>.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3" y="1524000"/>
            <a:ext cx="7666067" cy="4933950"/>
          </a:xfrm>
          <a:prstGeom prst="rect">
            <a:avLst/>
          </a:prstGeom>
        </p:spPr>
      </p:pic>
    </p:spTree>
    <p:extLst>
      <p:ext uri="{BB962C8B-B14F-4D97-AF65-F5344CB8AC3E}">
        <p14:creationId xmlns:p14="http://schemas.microsoft.com/office/powerpoint/2010/main" val="38830781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33600" y="2057403"/>
            <a:ext cx="7543800" cy="1450757"/>
          </a:xfrm>
        </p:spPr>
        <p:txBody>
          <a:bodyPr/>
          <a:lstStyle/>
          <a:p>
            <a:pPr algn="ctr"/>
            <a:r>
              <a:rPr lang="vi-VN" dirty="0" smtClean="0"/>
              <a:t>The end</a:t>
            </a:r>
            <a:endParaRPr lang="vi-VN" dirty="0"/>
          </a:p>
        </p:txBody>
      </p:sp>
    </p:spTree>
    <p:extLst>
      <p:ext uri="{BB962C8B-B14F-4D97-AF65-F5344CB8AC3E}">
        <p14:creationId xmlns:p14="http://schemas.microsoft.com/office/powerpoint/2010/main" val="2360441032"/>
      </p:ext>
    </p:extLst>
  </p:cSld>
  <p:clrMapOvr>
    <a:masterClrMapping/>
  </p:clrMapOvr>
  <p:timing>
    <p:tnLst>
      <p:par>
        <p:cTn id="1" dur="indefinite" restart="never" nodeType="tmRoot"/>
      </p:par>
    </p:tn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Blends">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6745</TotalTime>
  <Words>1824</Words>
  <Application>Microsoft Office PowerPoint</Application>
  <PresentationFormat>Widescreen</PresentationFormat>
  <Paragraphs>117</Paragraphs>
  <Slides>48</Slides>
  <Notes>13</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48</vt:i4>
      </vt:variant>
    </vt:vector>
  </HeadingPairs>
  <TitlesOfParts>
    <vt:vector size="62" baseType="lpstr">
      <vt:lpstr>Arial Unicode MS</vt:lpstr>
      <vt:lpstr>맑은 고딕</vt:lpstr>
      <vt:lpstr>Arial</vt:lpstr>
      <vt:lpstr>Calibri</vt:lpstr>
      <vt:lpstr>Calibri Light</vt:lpstr>
      <vt:lpstr>Century Schoolbook</vt:lpstr>
      <vt:lpstr>Times New Roman</vt:lpstr>
      <vt:lpstr>VNI-Times</vt:lpstr>
      <vt:lpstr>Wingdings</vt:lpstr>
      <vt:lpstr>Wingdings 2</vt:lpstr>
      <vt:lpstr>2_Contents Slide Master</vt:lpstr>
      <vt:lpstr>Retrospect</vt:lpstr>
      <vt:lpstr>Blends</vt:lpstr>
      <vt:lpstr>3_Contents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Tìm hiểu một số caâu hoûi sau?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end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Administrator</cp:lastModifiedBy>
  <cp:revision>299</cp:revision>
  <dcterms:created xsi:type="dcterms:W3CDTF">2011-03-25T03:43:29Z</dcterms:created>
  <dcterms:modified xsi:type="dcterms:W3CDTF">2020-06-18T03:52:21Z</dcterms:modified>
</cp:coreProperties>
</file>