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97" r:id="rId2"/>
    <p:sldMasterId id="2147484109" r:id="rId3"/>
  </p:sldMasterIdLst>
  <p:notesMasterIdLst>
    <p:notesMasterId r:id="rId51"/>
  </p:notesMasterIdLst>
  <p:sldIdLst>
    <p:sldId id="369" r:id="rId4"/>
    <p:sldId id="433" r:id="rId5"/>
    <p:sldId id="434" r:id="rId6"/>
    <p:sldId id="441" r:id="rId7"/>
    <p:sldId id="495" r:id="rId8"/>
    <p:sldId id="446" r:id="rId9"/>
    <p:sldId id="447" r:id="rId10"/>
    <p:sldId id="439" r:id="rId11"/>
    <p:sldId id="448" r:id="rId12"/>
    <p:sldId id="450" r:id="rId13"/>
    <p:sldId id="451" r:id="rId14"/>
    <p:sldId id="378" r:id="rId15"/>
    <p:sldId id="516" r:id="rId16"/>
    <p:sldId id="453" r:id="rId17"/>
    <p:sldId id="454" r:id="rId18"/>
    <p:sldId id="455" r:id="rId19"/>
    <p:sldId id="456" r:id="rId20"/>
    <p:sldId id="457" r:id="rId21"/>
    <p:sldId id="458" r:id="rId22"/>
    <p:sldId id="463" r:id="rId23"/>
    <p:sldId id="475" r:id="rId24"/>
    <p:sldId id="476" r:id="rId25"/>
    <p:sldId id="497" r:id="rId26"/>
    <p:sldId id="505" r:id="rId27"/>
    <p:sldId id="498" r:id="rId28"/>
    <p:sldId id="499" r:id="rId29"/>
    <p:sldId id="506" r:id="rId30"/>
    <p:sldId id="511" r:id="rId31"/>
    <p:sldId id="478" r:id="rId32"/>
    <p:sldId id="507" r:id="rId33"/>
    <p:sldId id="509" r:id="rId34"/>
    <p:sldId id="510" r:id="rId35"/>
    <p:sldId id="500" r:id="rId36"/>
    <p:sldId id="501" r:id="rId37"/>
    <p:sldId id="484" r:id="rId38"/>
    <p:sldId id="481" r:id="rId39"/>
    <p:sldId id="485" r:id="rId40"/>
    <p:sldId id="486" r:id="rId41"/>
    <p:sldId id="487" r:id="rId42"/>
    <p:sldId id="490" r:id="rId43"/>
    <p:sldId id="489" r:id="rId44"/>
    <p:sldId id="502" r:id="rId45"/>
    <p:sldId id="493" r:id="rId46"/>
    <p:sldId id="488" r:id="rId47"/>
    <p:sldId id="513" r:id="rId48"/>
    <p:sldId id="514" r:id="rId49"/>
    <p:sldId id="515" r:id="rId50"/>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44" autoAdjust="0"/>
    <p:restoredTop sz="94684" autoAdjust="0"/>
  </p:normalViewPr>
  <p:slideViewPr>
    <p:cSldViewPr>
      <p:cViewPr varScale="1">
        <p:scale>
          <a:sx n="73" d="100"/>
          <a:sy n="73" d="100"/>
        </p:scale>
        <p:origin x="618" y="78"/>
      </p:cViewPr>
      <p:guideLst>
        <p:guide orient="horz" pos="2160"/>
        <p:guide pos="384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41" Type="http://schemas.openxmlformats.org/officeDocument/2006/relationships/slide" Target="slides/slide38.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viewProps" Target="viewProp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presProps" Target="pres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8" Type="http://schemas.openxmlformats.org/officeDocument/2006/relationships/slide" Target="slides/slide5.xml"/><Relationship Id="rId51" Type="http://schemas.openxmlformats.org/officeDocument/2006/relationships/notesMaster" Target="notesMasters/notesMaster1.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8/27/2020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3</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6</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pPr>
              <a:defRPr/>
            </a:pPr>
            <a:fld id="{63E7ADFE-5F71-4B37-B479-439F50FBAF99}" type="slidenum">
              <a:rPr lang="en-US" altLang="vi-VN" smtClean="0"/>
              <a:pPr>
                <a:defRPr/>
              </a:pPr>
              <a:t>25</a:t>
            </a:fld>
            <a:endParaRPr lang="en-US" altLang="vi-VN"/>
          </a:p>
        </p:txBody>
      </p:sp>
    </p:spTree>
    <p:extLst>
      <p:ext uri="{BB962C8B-B14F-4D97-AF65-F5344CB8AC3E}">
        <p14:creationId xmlns:p14="http://schemas.microsoft.com/office/powerpoint/2010/main" val="42593569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fld id="{58B1AB6F-1079-4159-ACE7-240A9B81F321}" type="slidenum">
              <a:rPr lang="en-US" altLang="vi-VN" smtClean="0"/>
              <a:pPr/>
              <a:t>45</a:t>
            </a:fld>
            <a:endParaRPr lang="en-US" altLang="vi-VN"/>
          </a:p>
        </p:txBody>
      </p:sp>
    </p:spTree>
    <p:extLst>
      <p:ext uri="{BB962C8B-B14F-4D97-AF65-F5344CB8AC3E}">
        <p14:creationId xmlns:p14="http://schemas.microsoft.com/office/powerpoint/2010/main" val="215539267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10856441" y="5136831"/>
            <a:ext cx="1174335"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709508"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952837" y="183195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10856441" y="5136831"/>
            <a:ext cx="1174335"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6274495" y="271378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8563927" y="305088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4" y="2333762"/>
            <a:ext cx="3885715"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4770307"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6294305"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4509795" y="525887"/>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324000" y="295940"/>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4330859"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8408086" y="1080364"/>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3" y="6248405"/>
            <a:ext cx="2840567"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8/27/2020</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7721600" y="6248405"/>
            <a:ext cx="3862917"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112187" y="6242050"/>
            <a:ext cx="783167"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3921" y="349255"/>
            <a:ext cx="10367433"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793754" y="1450975"/>
            <a:ext cx="10788649"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395817" y="6577018"/>
            <a:ext cx="28448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3621617" y="6565900"/>
            <a:ext cx="4866216"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8974667" y="6569080"/>
            <a:ext cx="28448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8/27/2020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5960098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pPr/>
              <a:t>8/27/2020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val="361807926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8/27/2020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0585968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318470736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273393960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366540043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372213151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33692289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209543816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162689018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32292204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9839320"/>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724854779"/>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9116165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1497665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6849822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99405021"/>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8/27/2020</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302023070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158369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197321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80379638"/>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8/27/2020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4313123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6266546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theme" Target="../theme/theme3.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8/27/2020</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4295638"/>
      </p:ext>
    </p:extLst>
  </p:cSld>
  <p:clrMap bg1="lt1" tx1="dk1" bg2="lt2" tx2="dk2" accent1="accent1" accent2="accent2" accent3="accent3" accent4="accent4" accent5="accent5" accent6="accent6" hlink="hlink" folHlink="folHlink"/>
  <p:sldLayoutIdLst>
    <p:sldLayoutId id="2147484098" r:id="rId1"/>
    <p:sldLayoutId id="2147484099" r:id="rId2"/>
    <p:sldLayoutId id="2147484100" r:id="rId3"/>
    <p:sldLayoutId id="2147484101" r:id="rId4"/>
    <p:sldLayoutId id="2147484102" r:id="rId5"/>
    <p:sldLayoutId id="2147484103" r:id="rId6"/>
    <p:sldLayoutId id="2147484104" r:id="rId7"/>
    <p:sldLayoutId id="2147484105" r:id="rId8"/>
    <p:sldLayoutId id="2147484106" r:id="rId9"/>
    <p:sldLayoutId id="2147484107" r:id="rId10"/>
    <p:sldLayoutId id="2147484108"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8/27/2020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32187025"/>
      </p:ext>
    </p:extLst>
  </p:cSld>
  <p:clrMap bg1="lt1" tx1="dk1" bg2="lt2" tx2="dk2" accent1="accent1" accent2="accent2" accent3="accent3" accent4="accent4" accent5="accent5" accent6="accent6" hlink="hlink" folHlink="folHlink"/>
  <p:sldLayoutIdLst>
    <p:sldLayoutId id="2147484110" r:id="rId1"/>
    <p:sldLayoutId id="2147484111" r:id="rId2"/>
    <p:sldLayoutId id="2147484112" r:id="rId3"/>
    <p:sldLayoutId id="2147484113" r:id="rId4"/>
    <p:sldLayoutId id="2147484114" r:id="rId5"/>
    <p:sldLayoutId id="2147484115" r:id="rId6"/>
    <p:sldLayoutId id="2147484116" r:id="rId7"/>
    <p:sldLayoutId id="2147484117" r:id="rId8"/>
    <p:sldLayoutId id="2147484118" r:id="rId9"/>
    <p:sldLayoutId id="2147484119" r:id="rId10"/>
    <p:sldLayoutId id="2147484120" r:id="rId11"/>
    <p:sldLayoutId id="2147484121"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7.xml"/></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7.xml"/></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2.xml"/><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2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6.xml"/><Relationship Id="rId1" Type="http://schemas.openxmlformats.org/officeDocument/2006/relationships/slideLayout" Target="../slideLayouts/slideLayout22.xml"/><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7.xml"/><Relationship Id="rId1" Type="http://schemas.openxmlformats.org/officeDocument/2006/relationships/slideLayout" Target="../slideLayouts/slideLayout22.xml"/><Relationship Id="rId4" Type="http://schemas.openxmlformats.org/officeDocument/2006/relationships/image" Target="../media/image24.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4.xml"/></Relationships>
</file>

<file path=ppt/slides/_rels/slide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2.xml"/><Relationship Id="rId5" Type="http://schemas.openxmlformats.org/officeDocument/2006/relationships/image" Target="../media/image34.jpeg"/><Relationship Id="rId4" Type="http://schemas.openxmlformats.org/officeDocument/2006/relationships/image" Target="../media/image33.jpeg"/></Relationships>
</file>

<file path=ppt/slides/_rels/slide1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2.xml"/><Relationship Id="rId5" Type="http://schemas.openxmlformats.org/officeDocument/2006/relationships/image" Target="../media/image38.jpeg"/><Relationship Id="rId4" Type="http://schemas.openxmlformats.org/officeDocument/2006/relationships/image" Target="../media/image37.jpeg"/></Relationships>
</file>

<file path=ppt/slides/_rels/slide19.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39.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8.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1.pn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8.xml"/><Relationship Id="rId1" Type="http://schemas.openxmlformats.org/officeDocument/2006/relationships/slideLayout" Target="../slideLayouts/slideLayout34.xml"/><Relationship Id="rId4" Type="http://schemas.openxmlformats.org/officeDocument/2006/relationships/image" Target="../media/image45.jpeg"/></Relationships>
</file>

<file path=ppt/slides/_rels/slide2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34.xml"/></Relationships>
</file>

<file path=ppt/slides/_rels/slide27.xml.rels><?xml version="1.0" encoding="UTF-8" standalone="yes"?>
<Relationships xmlns="http://schemas.openxmlformats.org/package/2006/relationships"><Relationship Id="rId2" Type="http://schemas.openxmlformats.org/officeDocument/2006/relationships/image" Target="../media/image48.gif"/><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image" Target="../media/image51.pn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image" Target="../media/image61.jpeg"/><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png"/><Relationship Id="rId1" Type="http://schemas.openxmlformats.org/officeDocument/2006/relationships/slideLayout" Target="../slideLayouts/slideLayout22.xml"/><Relationship Id="rId5" Type="http://schemas.openxmlformats.org/officeDocument/2006/relationships/image" Target="../media/image69.jpeg"/><Relationship Id="rId4" Type="http://schemas.openxmlformats.org/officeDocument/2006/relationships/image" Target="../media/image68.jpeg"/></Relationships>
</file>

<file path=ppt/slides/_rels/slide42.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image" Target="../media/image72.jpeg"/><Relationship Id="rId1" Type="http://schemas.openxmlformats.org/officeDocument/2006/relationships/slideLayout" Target="../slideLayouts/slideLayout44.xml"/><Relationship Id="rId5" Type="http://schemas.openxmlformats.org/officeDocument/2006/relationships/image" Target="../media/image75.jpeg"/><Relationship Id="rId4" Type="http://schemas.openxmlformats.org/officeDocument/2006/relationships/image" Target="../media/image74.jpeg"/></Relationships>
</file>

<file path=ppt/slides/_rels/slide44.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image" Target="../media/image76.jpeg"/><Relationship Id="rId1" Type="http://schemas.openxmlformats.org/officeDocument/2006/relationships/slideLayout" Target="../slideLayouts/slideLayout22.xml"/></Relationships>
</file>

<file path=ppt/slides/_rels/slide45.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9.xml"/><Relationship Id="rId1" Type="http://schemas.openxmlformats.org/officeDocument/2006/relationships/slideLayout" Target="../slideLayouts/slideLayout27.xml"/></Relationships>
</file>

<file path=ppt/slides/_rels/slide46.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7.xml"/></Relationships>
</file>

<file path=ppt/slides/_rels/slide4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4953000" y="-20193"/>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dirty="0">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1752600" y="609603"/>
            <a:ext cx="860425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dirty="0">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dirty="0">
              <a:solidFill>
                <a:srgbClr val="FF0000"/>
              </a:solidFill>
              <a:ea typeface="Times New Roman" panose="02020603050405020304" pitchFamily="18" charset="0"/>
              <a:cs typeface="Arial" panose="020B0604020202020204" pitchFamily="34" charset="0"/>
            </a:endParaRPr>
          </a:p>
        </p:txBody>
      </p:sp>
      <p:sp>
        <p:nvSpPr>
          <p:cNvPr id="61442" name="AutoShape 2"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sp>
        <p:nvSpPr>
          <p:cNvPr id="61444" name="AutoShape 4" descr="Kết quả hình ảnh cho tăng cường quốc phòng an ninh và mở rộng quan hệ đối ngoại"/>
          <p:cNvSpPr>
            <a:spLocks noChangeAspect="1" noChangeArrowheads="1"/>
          </p:cNvSpPr>
          <p:nvPr/>
        </p:nvSpPr>
        <p:spPr bwMode="auto">
          <a:xfrm>
            <a:off x="1679575" y="-1355725"/>
            <a:ext cx="4286250" cy="2838450"/>
          </a:xfrm>
          <a:prstGeom prst="rect">
            <a:avLst/>
          </a:prstGeom>
          <a:noFill/>
        </p:spPr>
        <p:txBody>
          <a:bodyPr vert="horz" wrap="square" lIns="91440" tIns="45720" rIns="91440" bIns="45720" numCol="1" anchor="t" anchorCtr="0" compatLnSpc="1">
            <a:prstTxWarp prst="textNoShape">
              <a:avLst/>
            </a:prstTxWarp>
          </a:bodyPr>
          <a:lstStyle/>
          <a:p>
            <a:endParaRPr lang="en-US"/>
          </a:p>
        </p:txBody>
      </p:sp>
      <p:pic>
        <p:nvPicPr>
          <p:cNvPr id="61447" name="Picture 7" descr="63 cán bộ, chiến sĩ bệnh viện Dã chiến cấp 2 số 1 quyết tâm hoàn thành nhiệm vụ."/>
          <p:cNvPicPr>
            <a:picLocks noChangeAspect="1" noChangeArrowheads="1"/>
          </p:cNvPicPr>
          <p:nvPr/>
        </p:nvPicPr>
        <p:blipFill>
          <a:blip r:embed="rId2"/>
          <a:srcRect/>
          <a:stretch>
            <a:fillRect/>
          </a:stretch>
        </p:blipFill>
        <p:spPr bwMode="auto">
          <a:xfrm>
            <a:off x="1752600" y="2286000"/>
            <a:ext cx="8763000" cy="4740784"/>
          </a:xfrm>
          <a:prstGeom prst="rect">
            <a:avLst/>
          </a:prstGeom>
          <a:noFill/>
        </p:spPr>
      </p:pic>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09808" y="2286007"/>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2209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4800600" y="2286007"/>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8001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yếu của đường lối đối ngoại</a:t>
              </a:r>
            </a:p>
          </p:txBody>
        </p:sp>
      </p:grpSp>
      <p:cxnSp>
        <p:nvCxnSpPr>
          <p:cNvPr id="19" name="Straight Arrow Connector 18"/>
          <p:cNvCxnSpPr>
            <a:stCxn id="11" idx="2"/>
          </p:cNvCxnSpPr>
          <p:nvPr/>
        </p:nvCxnSpPr>
        <p:spPr>
          <a:xfrm flipH="1">
            <a:off x="3371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6210300" y="1257307"/>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6210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1.1 Bối cảnh quốc tế</a:t>
            </a:r>
          </a:p>
        </p:txBody>
      </p:sp>
      <p:sp>
        <p:nvSpPr>
          <p:cNvPr id="13315" name="Rectangle 3"/>
          <p:cNvSpPr>
            <a:spLocks noChangeArrowheads="1"/>
          </p:cNvSpPr>
          <p:nvPr/>
        </p:nvSpPr>
        <p:spPr bwMode="auto">
          <a:xfrm>
            <a:off x="685801" y="914400"/>
            <a:ext cx="11201400"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algn="just" eaLnBrk="1" hangingPunct="1">
              <a:spcBef>
                <a:spcPct val="0"/>
              </a:spcBef>
              <a:spcAft>
                <a:spcPts val="600"/>
              </a:spcAft>
              <a:buClr>
                <a:srgbClr val="2DA2BF"/>
              </a:buClr>
              <a:buSzTx/>
              <a:buFontTx/>
              <a:buChar char="-"/>
              <a:defRPr/>
            </a:pPr>
            <a:r>
              <a:rPr lang="en-US" dirty="0">
                <a:latin typeface="Times New Roman" panose="02020603050405020304" pitchFamily="18" charset="0"/>
                <a:cs typeface="Times New Roman" panose="02020603050405020304" pitchFamily="18" charset="0"/>
              </a:rPr>
              <a:t>Tình hình chính trị - an ninh thế giới thay đổi nhanh chóng, phức tạp: </a:t>
            </a:r>
            <a:endParaRPr lang="tn-ZA" altLang="en-US" dirty="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sp>
        <p:nvSpPr>
          <p:cNvPr id="2" name="Rectangle 1"/>
          <p:cNvSpPr/>
          <p:nvPr/>
        </p:nvSpPr>
        <p:spPr>
          <a:xfrm>
            <a:off x="2209800" y="57912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IRAN</a:t>
            </a:r>
            <a:endParaRPr lang="vi-VN" sz="2400" b="1" dirty="0">
              <a:solidFill>
                <a:srgbClr val="FF0000"/>
              </a:solidFill>
            </a:endParaRPr>
          </a:p>
        </p:txBody>
      </p:sp>
      <p:pic>
        <p:nvPicPr>
          <p:cNvPr id="2050" name="Picture 2" descr="Kết quả hình ảnh cho quan hệ mỹ - ir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0600" y="2438401"/>
            <a:ext cx="5257800" cy="3395664"/>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quan hệ mỹ tr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53201" y="2438401"/>
            <a:ext cx="4876799" cy="339566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7127869" y="58674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TRUNG</a:t>
            </a:r>
            <a:endParaRPr lang="vi-VN" sz="2400" b="1" dirty="0">
              <a:solidFill>
                <a:srgbClr val="FF00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762007"/>
            <a:ext cx="9296400" cy="4724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495800" y="57912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0" y="457200"/>
            <a:ext cx="10210800" cy="57912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3352800" y="5181601"/>
            <a:ext cx="5410200" cy="461665"/>
          </a:xfrm>
          <a:prstGeom prst="rect">
            <a:avLst/>
          </a:prstGeom>
          <a:noFill/>
        </p:spPr>
        <p:txBody>
          <a:bodyPr wrap="square" rtlCol="0">
            <a:spAutoFit/>
          </a:bodyPr>
          <a:lstStyle/>
          <a:p>
            <a:r>
              <a:rPr lang="en-US" sz="2400" b="1" i="1" dirty="0">
                <a:solidFill>
                  <a:srgbClr val="FF0000"/>
                </a:solidFill>
                <a:latin typeface="Times New Roman" panose="02020603050405020304" pitchFamily="18" charset="0"/>
                <a:cs typeface="Times New Roman" panose="02020603050405020304" pitchFamily="18" charset="0"/>
              </a:rPr>
              <a:t>Vòng xoáy xung đột ở Trung Đông</a:t>
            </a:r>
            <a:endParaRPr lang="vi-VN"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73413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685800" y="381000"/>
            <a:ext cx="10972800"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5800" y="1569612"/>
            <a:ext cx="5257803" cy="23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53163" y="1569613"/>
            <a:ext cx="4948237" cy="237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88064" y="4154489"/>
            <a:ext cx="5265736" cy="2587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Kết quả hình ảnh cho viêm phổi coron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3962401"/>
            <a:ext cx="5257801" cy="27797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533400" y="228600"/>
            <a:ext cx="11430000"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TBD ( Đông Nam Á) 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28" name="Picture 4" descr="Khu vực Châu Á - Thái Bình Dương sẽ nắm vai trò chủ chốt trên thế giới trong những thập kỷ t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219200"/>
            <a:ext cx="11734800" cy="5029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1.2. Tình hình trong nước</a:t>
            </a:r>
          </a:p>
        </p:txBody>
      </p:sp>
      <p:sp>
        <p:nvSpPr>
          <p:cNvPr id="13315" name="Rectangle 3"/>
          <p:cNvSpPr>
            <a:spLocks noChangeArrowheads="1"/>
          </p:cNvSpPr>
          <p:nvPr/>
        </p:nvSpPr>
        <p:spPr bwMode="auto">
          <a:xfrm>
            <a:off x="1852620" y="9906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1026" name="Picture 2" descr="Landmark 81 – tòa nhà cao nhất Việt Nam, biểu tượng mới của Sài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800" y="1904999"/>
            <a:ext cx="5181600" cy="441305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descr="Báo chí nước ngoài nói về sự phát triển kinh tế Việt Nam - Vietnam.v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8800" y="1904999"/>
            <a:ext cx="5791200" cy="44130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609600" y="228600"/>
            <a:ext cx="10896600"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a:t>
            </a:r>
            <a:r>
              <a:rPr lang="tn-ZA" altLang="en-US" i="1" dirty="0">
                <a:solidFill>
                  <a:srgbClr val="000000"/>
                </a:solidFill>
                <a:latin typeface="Times New Roman" panose="02020603050405020304" pitchFamily="18" charset="0"/>
                <a:cs typeface="Times New Roman" panose="02020603050405020304" pitchFamily="18" charset="0"/>
              </a:rPr>
              <a:t>Kinh tế từng bước thoát khỏi tình trạng suy giảm </a:t>
            </a:r>
            <a:r>
              <a:rPr lang="tn-ZA" altLang="en-US" dirty="0">
                <a:solidFill>
                  <a:srgbClr val="000000"/>
                </a:solidFill>
                <a:latin typeface="Times New Roman" panose="02020603050405020304" pitchFamily="18" charset="0"/>
                <a:cs typeface="Times New Roman" panose="02020603050405020304" pitchFamily="18" charset="0"/>
              </a:rPr>
              <a:t>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3944944"/>
            <a:ext cx="5257799" cy="24558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ải Hậu - Điểm sáng trong xây dựng nông thôn mới kiểu mẫu"/>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0600" y="1219201"/>
            <a:ext cx="4648200" cy="25908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Bộ tranh cổ động Xây dựng Nông thôn mới | Album tranh cổ độ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516" y="3748683"/>
            <a:ext cx="5472613" cy="2652117"/>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8" descr="Người Việt lo ngại khoảng cách giàu nghèo tăng lên"/>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 name="AutoShape 10" descr="Người Việt lo ngại khoảng cách giàu nghèo tăng lên"/>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2" descr="Người Việt lo ngại khoảng cách giàu nghèo tăng lên"/>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9" name="AutoShape 14" descr="Người Việt lo ngại khoảng cách giàu nghèo tăng lên"/>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66" name="Picture 18" descr="Người Việt lo ngại khoảng cách giàu nghèo tăng lê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248400" y="1143001"/>
            <a:ext cx="4952999" cy="263180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676400" y="228600"/>
            <a:ext cx="85867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5993743" y="1143000"/>
            <a:ext cx="586740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https://sohanews.sohacdn.com/thumb_w/660/2013/hoangsa-137819602884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 y="1143000"/>
            <a:ext cx="5181599" cy="5105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762000" y="762000"/>
            <a:ext cx="9753600" cy="7620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2DA2BF"/>
              </a:buClr>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p:txBody>
      </p:sp>
      <p:pic>
        <p:nvPicPr>
          <p:cNvPr id="2" name="Picture 2" descr="Ngày 9/1, việc xây dựng tường rào sân bay Miếu Môn vẫn thực hiện theo kế hoạch. Ảnh: Việt Đứ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905001"/>
            <a:ext cx="4648201" cy="42914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Khởi tố 'quan' trong vụ đất đai Đồng Tâm - BBC News Tiếng Việ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0" y="1752600"/>
            <a:ext cx="5867399" cy="444384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752600" y="111132"/>
            <a:ext cx="8534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endParaRPr lang="en-US" altLang="vi-VN" sz="2400">
              <a:solidFill>
                <a:srgbClr val="FF0000"/>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1766888" y="1771650"/>
            <a:ext cx="981551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Giữ</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vững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và</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tang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cường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lãnh</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đạo</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Đảng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hiệu</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lực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quản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lý</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Nhà</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1497013"/>
            <a:ext cx="89916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1752600" y="1035057"/>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a:solidFill>
                  <a:srgbClr val="000099"/>
                </a:solidFill>
                <a:latin typeface="Times New Roman" panose="02020603050405020304" pitchFamily="18" charset="0"/>
                <a:cs typeface="Times New Roman" panose="02020603050405020304" pitchFamily="18" charset="0"/>
              </a:rPr>
              <a:t>2.1. </a:t>
            </a:r>
            <a:r>
              <a:rPr lang="en-US" altLang="vi-VN" sz="2400" b="1" dirty="0" err="1">
                <a:solidFill>
                  <a:srgbClr val="000099"/>
                </a:solidFill>
                <a:latin typeface="Times New Roman" panose="02020603050405020304" pitchFamily="18" charset="0"/>
                <a:cs typeface="Times New Roman" panose="02020603050405020304" pitchFamily="18" charset="0"/>
              </a:rPr>
              <a:t>Quan</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điểm</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về</a:t>
            </a:r>
            <a:r>
              <a:rPr lang="en-US" altLang="vi-VN" sz="2400" b="1" dirty="0" smtClean="0">
                <a:solidFill>
                  <a:srgbClr val="000099"/>
                </a:solidFill>
                <a:latin typeface="Times New Roman" panose="02020603050405020304" pitchFamily="18" charset="0"/>
                <a:cs typeface="Times New Roman" panose="02020603050405020304" pitchFamily="18" charset="0"/>
              </a:rPr>
              <a:t> tang </a:t>
            </a:r>
            <a:r>
              <a:rPr lang="en-US" altLang="vi-VN" sz="2400" b="1" dirty="0" err="1" smtClean="0">
                <a:solidFill>
                  <a:srgbClr val="000099"/>
                </a:solidFill>
                <a:latin typeface="Times New Roman" panose="02020603050405020304" pitchFamily="18" charset="0"/>
                <a:cs typeface="Times New Roman" panose="02020603050405020304" pitchFamily="18" charset="0"/>
              </a:rPr>
              <a:t>cường</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quốc</a:t>
            </a:r>
            <a:r>
              <a:rPr lang="en-US" altLang="vi-VN" sz="2400" b="1" dirty="0" smtClean="0">
                <a:solidFill>
                  <a:srgbClr val="000099"/>
                </a:solidFill>
                <a:latin typeface="Times New Roman" panose="02020603050405020304" pitchFamily="18" charset="0"/>
                <a:cs typeface="Times New Roman" panose="02020603050405020304" pitchFamily="18" charset="0"/>
              </a:rPr>
              <a:t> </a:t>
            </a:r>
            <a:r>
              <a:rPr lang="en-US" altLang="vi-VN" sz="2400" b="1" dirty="0" err="1" smtClean="0">
                <a:solidFill>
                  <a:srgbClr val="000099"/>
                </a:solidFill>
                <a:latin typeface="Times New Roman" panose="02020603050405020304" pitchFamily="18" charset="0"/>
                <a:cs typeface="Times New Roman" panose="02020603050405020304" pitchFamily="18" charset="0"/>
              </a:rPr>
              <a:t>phòng</a:t>
            </a:r>
            <a:r>
              <a:rPr lang="en-US" altLang="vi-VN" sz="2400" b="1" dirty="0" smtClean="0">
                <a:solidFill>
                  <a:srgbClr val="000099"/>
                </a:solidFill>
                <a:latin typeface="Times New Roman" panose="02020603050405020304" pitchFamily="18" charset="0"/>
                <a:cs typeface="Times New Roman" panose="02020603050405020304" pitchFamily="18" charset="0"/>
              </a:rPr>
              <a:t> an </a:t>
            </a:r>
            <a:r>
              <a:rPr lang="en-US" altLang="vi-VN" sz="2400" b="1" dirty="0" err="1" smtClean="0">
                <a:solidFill>
                  <a:srgbClr val="000099"/>
                </a:solidFill>
                <a:latin typeface="Times New Roman" panose="02020603050405020304" pitchFamily="18" charset="0"/>
                <a:cs typeface="Times New Roman" panose="02020603050405020304" pitchFamily="18" charset="0"/>
              </a:rPr>
              <a:t>ninh</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1800232" y="3248025"/>
            <a:ext cx="94011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Kiên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định</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mục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tiêu</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độc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lập</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tộc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gắn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liền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chủ</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nghĩa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xã</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hội</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13" name="Rectangle 12"/>
          <p:cNvSpPr>
            <a:spLocks noChangeArrowheads="1"/>
          </p:cNvSpPr>
          <p:nvPr/>
        </p:nvSpPr>
        <p:spPr bwMode="auto">
          <a:xfrm>
            <a:off x="1800232" y="4373563"/>
            <a:ext cx="1001076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Phát</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huy</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cao</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sức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mạnh</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tổng</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hợp</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đất</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nước</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nhất</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là</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vai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trò</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của</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nhân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dân</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đối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với</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sự</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nghiệp</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bảo</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vệ</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Tổ</a:t>
            </a:r>
            <a:r>
              <a:rPr lang="en-US" altLang="vi-VN" sz="2400" dirty="0" smtClean="0">
                <a:solidFill>
                  <a:schemeClr val="bg2">
                    <a:lumMod val="10000"/>
                  </a:schemeClr>
                </a:solidFill>
                <a:latin typeface="Times New Roman" panose="02020603050405020304" pitchFamily="18" charset="0"/>
                <a:cs typeface="Times New Roman" panose="02020603050405020304" pitchFamily="18" charset="0"/>
              </a:rPr>
              <a:t> </a:t>
            </a:r>
            <a:r>
              <a:rPr lang="en-US" altLang="vi-VN" sz="2400" dirty="0" err="1" smtClean="0">
                <a:solidFill>
                  <a:schemeClr val="bg2">
                    <a:lumMod val="10000"/>
                  </a:schemeClr>
                </a:solidFill>
                <a:latin typeface="Times New Roman" panose="02020603050405020304" pitchFamily="18" charset="0"/>
                <a:cs typeface="Times New Roman" panose="02020603050405020304" pitchFamily="18" charset="0"/>
              </a:rPr>
              <a:t>quốc</a:t>
            </a:r>
            <a:endParaRPr lang="en-US" altLang="vi-VN" sz="2400" dirty="0">
              <a:solidFill>
                <a:schemeClr val="bg2">
                  <a:lumMod val="10000"/>
                </a:schemeClr>
              </a:solidFill>
              <a:latin typeface="Times New Roman" panose="02020603050405020304" pitchFamily="18" charset="0"/>
              <a:cs typeface="Times New Roman" panose="02020603050405020304" pitchFamily="18" charset="0"/>
            </a:endParaRPr>
          </a:p>
        </p:txBody>
      </p:sp>
      <p:sp>
        <p:nvSpPr>
          <p:cNvPr id="14" name="Rectangle 13"/>
          <p:cNvSpPr>
            <a:spLocks noChangeArrowheads="1"/>
          </p:cNvSpPr>
          <p:nvPr/>
        </p:nvSpPr>
        <p:spPr bwMode="auto">
          <a:xfrm>
            <a:off x="1831982" y="5432425"/>
            <a:ext cx="9979018"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smtClean="0">
                <a:solidFill>
                  <a:srgbClr val="000099"/>
                </a:solidFill>
                <a:latin typeface="Times New Roman" panose="02020603050405020304" pitchFamily="18" charset="0"/>
                <a:cs typeface="Times New Roman" panose="02020603050405020304" pitchFamily="18" charset="0"/>
              </a:rPr>
              <a:t>Giữ</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vững</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môi</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trường</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hòa</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bình</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ổn</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định</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để</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phát</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triển</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kinh</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tế</a:t>
            </a:r>
            <a:r>
              <a:rPr lang="en-US" altLang="vi-VN" sz="2400" dirty="0" smtClean="0">
                <a:solidFill>
                  <a:srgbClr val="000099"/>
                </a:solidFill>
                <a:latin typeface="Times New Roman" panose="02020603050405020304" pitchFamily="18" charset="0"/>
                <a:cs typeface="Times New Roman" panose="02020603050405020304" pitchFamily="18" charset="0"/>
              </a:rPr>
              <a:t> - </a:t>
            </a:r>
            <a:r>
              <a:rPr lang="en-US" altLang="vi-VN" sz="2400" dirty="0" err="1" smtClean="0">
                <a:solidFill>
                  <a:srgbClr val="000099"/>
                </a:solidFill>
                <a:latin typeface="Times New Roman" panose="02020603050405020304" pitchFamily="18" charset="0"/>
                <a:cs typeface="Times New Roman" panose="02020603050405020304" pitchFamily="18" charset="0"/>
              </a:rPr>
              <a:t>xã</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hội</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là</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lợi</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ích</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cao</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nhất</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của</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đất</a:t>
            </a:r>
            <a:r>
              <a:rPr lang="en-US" altLang="vi-VN" sz="2400" dirty="0" smtClean="0">
                <a:solidFill>
                  <a:srgbClr val="000099"/>
                </a:solidFill>
                <a:latin typeface="Times New Roman" panose="02020603050405020304" pitchFamily="18" charset="0"/>
                <a:cs typeface="Times New Roman" panose="02020603050405020304" pitchFamily="18" charset="0"/>
              </a:rPr>
              <a:t> </a:t>
            </a:r>
            <a:r>
              <a:rPr lang="en-US" altLang="vi-VN" sz="2400" dirty="0" err="1" smtClean="0">
                <a:solidFill>
                  <a:srgbClr val="000099"/>
                </a:solidFill>
                <a:latin typeface="Times New Roman" panose="02020603050405020304" pitchFamily="18" charset="0"/>
                <a:cs typeface="Times New Roman" panose="02020603050405020304" pitchFamily="18" charset="0"/>
              </a:rPr>
              <a:t>nước</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fltVal val="0"/>
                                          </p:val>
                                        </p:tav>
                                        <p:tav tm="100000">
                                          <p:val>
                                            <p:strVal val="#ppt_w"/>
                                          </p:val>
                                        </p:tav>
                                      </p:tavLst>
                                    </p:anim>
                                    <p:anim calcmode="lin" valueType="num">
                                      <p:cBhvr>
                                        <p:cTn id="23" dur="1000" fill="hold"/>
                                        <p:tgtEl>
                                          <p:spTgt spid="11"/>
                                        </p:tgtEl>
                                        <p:attrNameLst>
                                          <p:attrName>ppt_h</p:attrName>
                                        </p:attrNameLst>
                                      </p:cBhvr>
                                      <p:tavLst>
                                        <p:tav tm="0">
                                          <p:val>
                                            <p:fltVal val="0"/>
                                          </p:val>
                                        </p:tav>
                                        <p:tav tm="100000">
                                          <p:val>
                                            <p:strVal val="#ppt_h"/>
                                          </p:val>
                                        </p:tav>
                                      </p:tavLst>
                                    </p:anim>
                                    <p:anim calcmode="lin" valueType="num">
                                      <p:cBhvr>
                                        <p:cTn id="24" dur="1000" fill="hold"/>
                                        <p:tgtEl>
                                          <p:spTgt spid="11"/>
                                        </p:tgtEl>
                                        <p:attrNameLst>
                                          <p:attrName>style.rotation</p:attrName>
                                        </p:attrNameLst>
                                      </p:cBhvr>
                                      <p:tavLst>
                                        <p:tav tm="0">
                                          <p:val>
                                            <p:fltVal val="90"/>
                                          </p:val>
                                        </p:tav>
                                        <p:tav tm="100000">
                                          <p:val>
                                            <p:fltVal val="0"/>
                                          </p:val>
                                        </p:tav>
                                      </p:tavLst>
                                    </p:anim>
                                    <p:animEffect transition="in" filter="fade">
                                      <p:cBhvr>
                                        <p:cTn id="25" dur="1000"/>
                                        <p:tgtEl>
                                          <p:spTgt spid="1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3" grpId="0"/>
      <p:bldP spid="1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sz="half" idx="1"/>
          </p:nvPr>
        </p:nvSpPr>
        <p:spPr>
          <a:xfrm>
            <a:off x="685801" y="1845734"/>
            <a:ext cx="5105400" cy="4023360"/>
          </a:xfrm>
        </p:spPr>
        <p:txBody>
          <a:bodyPr>
            <a:normAutofit/>
          </a:bodyPr>
          <a:lstStyle/>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Kết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hợp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tộc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với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sức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mạnh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thời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đại</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tranh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thủ</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ủng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hộ</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bạn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bè</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tế</a:t>
            </a:r>
            <a:endParaRPr lang="en-US" sz="2400" dirty="0" smtClean="0">
              <a:latin typeface="Times New Roman" panose="02020603050405020304" pitchFamily="18" charset="0"/>
              <a:cs typeface="Times New Roman" panose="02020603050405020304" pitchFamily="18" charset="0"/>
            </a:endParaRPr>
          </a:p>
          <a:p>
            <a:pPr algn="just"/>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xây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dựng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vũ</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trang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chính</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trị</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lực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lượng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chiến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đấu</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trung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thành</a:t>
            </a:r>
            <a:r>
              <a:rPr lang="en-US" sz="2400" dirty="0" smtClean="0">
                <a:latin typeface="Times New Roman" panose="02020603050405020304" pitchFamily="18" charset="0"/>
                <a:cs typeface="Times New Roman" panose="02020603050405020304" pitchFamily="18" charset="0"/>
              </a:rPr>
              <a:t>, tin </a:t>
            </a:r>
            <a:r>
              <a:rPr lang="en-US" sz="2400" dirty="0" err="1" smtClean="0">
                <a:latin typeface="Times New Roman" panose="02020603050405020304" pitchFamily="18" charset="0"/>
                <a:cs typeface="Times New Roman" panose="02020603050405020304" pitchFamily="18" charset="0"/>
              </a:rPr>
              <a:t>cậy</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của</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Đảng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nước</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và</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nhân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làm</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nòng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cốt</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cho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toàn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dân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trong</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sự</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nghiệp</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bảo</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vệ</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Tố</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quốc</a:t>
            </a:r>
            <a:endParaRPr lang="en-US" sz="2400" dirty="0">
              <a:latin typeface="Times New Roman" panose="02020603050405020304" pitchFamily="18" charset="0"/>
              <a:cs typeface="Times New Roman" panose="02020603050405020304" pitchFamily="18" charset="0"/>
            </a:endParaRPr>
          </a:p>
        </p:txBody>
      </p:sp>
      <p:sp>
        <p:nvSpPr>
          <p:cNvPr id="7" name="Content Placeholder 6"/>
          <p:cNvSpPr>
            <a:spLocks noGrp="1"/>
          </p:cNvSpPr>
          <p:nvPr>
            <p:ph sz="half" idx="2"/>
          </p:nvPr>
        </p:nvSpPr>
        <p:spPr/>
        <p:txBody>
          <a:bodyPr/>
          <a:lstStyle/>
          <a:p>
            <a:endParaRPr lang="en-US"/>
          </a:p>
        </p:txBody>
      </p:sp>
      <p:pic>
        <p:nvPicPr>
          <p:cNvPr id="1026" name="Picture 2" descr="Công an nhân dân Việt Nam - 73 năm xây dựng, chiến đấu và trưởng thành |  Học viện Cảnh sát nhân dâ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7920" y="228601"/>
            <a:ext cx="5593080" cy="362881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hanh niên lực lượng vũ trang xây dựng và bảo vệ Tổ quốc - Báo Đồng Khởi  Onlin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1760" y="3581400"/>
            <a:ext cx="5501639"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166650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85800" y="914407"/>
            <a:ext cx="10972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Tăng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tiềm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lực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xây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dựng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trận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2.2. Những nhiệm vụ chủ yếu của quốc phòng, an ninh</a:t>
            </a:r>
            <a:endParaRPr lang="en-US" altLang="vi-VN" sz="240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2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228600" y="228607"/>
            <a:ext cx="113537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Chủ</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đấu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tranh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làm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thất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bại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mọi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âm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mưu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chống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phá</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của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lực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thù</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địch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1026" name="Picture 2" descr="Kết quả hình ảnh cho thế lực thù địch chống ph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43000" y="1371600"/>
            <a:ext cx="9372600" cy="464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533400" y="228607"/>
            <a:ext cx="1043939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Sẵn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sàng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ứng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phó</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mối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đe</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dọa</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thông</a:t>
            </a:r>
            <a:r>
              <a:rPr lang="en-US" altLang="vi-VN" sz="2400" dirty="0">
                <a:solidFill>
                  <a:srgbClr val="003300"/>
                </a:solidFill>
                <a:latin typeface="Times New Roman" panose="02020603050405020304" pitchFamily="18" charset="0"/>
                <a:cs typeface="Times New Roman" panose="02020603050405020304" pitchFamily="18" charset="0"/>
              </a:rPr>
              <a:t> tin</a:t>
            </a: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752600"/>
            <a:ext cx="52578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50" name="Picture 2" descr="Tội phạm công nghệ cao ngày càng “ma m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752600"/>
            <a:ext cx="5486400" cy="4419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609600" y="228607"/>
            <a:ext cx="10744199"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đấu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tranh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vệ</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lập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chủ</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quyền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toàn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vẹn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lãnh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thổ</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môi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trường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456120"/>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3817930"/>
            <a:ext cx="3810000" cy="2506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76200" y="228607"/>
            <a:ext cx="11658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chặt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chẽ</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phát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triển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văn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hóa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đảm</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bảo</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quốc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phòng</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ninh</a:t>
            </a:r>
            <a:r>
              <a:rPr lang="en-US" altLang="vi-VN" sz="2400" dirty="0">
                <a:solidFill>
                  <a:srgbClr val="003300"/>
                </a:solidFill>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11250" y="1143000"/>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96000" y="3575368"/>
            <a:ext cx="4751387"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5775" y="3733807"/>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781800" y="1058870"/>
            <a:ext cx="4191000"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76207"/>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65206" y="1066800"/>
            <a:ext cx="6645282" cy="36687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7710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1143000" y="4876803"/>
            <a:ext cx="9296400" cy="923330"/>
          </a:xfrm>
          <a:prstGeom prst="rect">
            <a:avLst/>
          </a:prstGeom>
        </p:spPr>
        <p:txBody>
          <a:bodyPr wrap="square">
            <a:spAutoFit/>
          </a:bodyPr>
          <a:lstStyle/>
          <a:p>
            <a:r>
              <a:rPr lang="vi-VN" dirty="0" smtClean="0">
                <a:latin typeface="+mj-lt"/>
              </a:rPr>
              <a:t>Theo Bộ Quốc phòng, hiện nay, lực lượng tàu chiến của Hải quân Việt Nam có 3 </a:t>
            </a:r>
            <a:r>
              <a:rPr lang="vi-VN" dirty="0" smtClean="0">
                <a:latin typeface="+mj-lt"/>
                <a:hlinkClick r:id="rId3"/>
              </a:rPr>
              <a:t>tàu hộ vệ tên lửa </a:t>
            </a:r>
            <a:r>
              <a:rPr lang="vi-VN" dirty="0" smtClean="0">
                <a:latin typeface="+mj-lt"/>
              </a:rPr>
              <a:t>Gepard 3.9 mang tên các vị vua: Đinh Tiên Hoàng, Lý Thái Tổ, Quang Trung; 1 tàu hộ vệ tên lửa Gepard 3.9 mang tên danh tướng Trần Hưng Đạo.</a:t>
            </a:r>
            <a:endParaRPr lang="en-US" dirty="0">
              <a:latin typeface="+mj-lt"/>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381000" y="76207"/>
            <a:ext cx="11353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Xây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dựng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nhân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Công</a:t>
            </a:r>
            <a:r>
              <a:rPr lang="en-US" altLang="vi-VN" sz="2400" dirty="0">
                <a:solidFill>
                  <a:srgbClr val="003300"/>
                </a:solidFill>
                <a:latin typeface="Times New Roman" panose="02020603050405020304" pitchFamily="18" charset="0"/>
                <a:cs typeface="Times New Roman" panose="02020603050405020304" pitchFamily="18" charset="0"/>
              </a:rPr>
              <a:t> an </a:t>
            </a:r>
            <a:r>
              <a:rPr lang="en-US" altLang="vi-VN" sz="2400" dirty="0" err="1">
                <a:solidFill>
                  <a:srgbClr val="003300"/>
                </a:solidFill>
                <a:latin typeface="Times New Roman" panose="02020603050405020304" pitchFamily="18" charset="0"/>
                <a:cs typeface="Times New Roman" panose="02020603050405020304" pitchFamily="18" charset="0"/>
              </a:rPr>
              <a:t>nhân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dân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chính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bản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lĩnh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nhuệ</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hiện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đại</a:t>
            </a:r>
            <a:r>
              <a:rPr lang="en-US" altLang="vi-VN" sz="2400" dirty="0">
                <a:solidFill>
                  <a:srgbClr val="003300"/>
                </a:solidFill>
                <a:latin typeface="Times New Roman" panose="02020603050405020304" pitchFamily="18" charset="0"/>
                <a:cs typeface="Times New Roman" panose="02020603050405020304" pitchFamily="18" charset="0"/>
              </a:rPr>
              <a:t> </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8600" y="990600"/>
            <a:ext cx="5638800" cy="521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4" name="Picture 2" descr="http://media.tintuc.vn/uploads/medias/2014/12/22/video-quan-doi-nhan-dan-viet-nam-70-nam-kieu-hanh-hao-hung-bb-baaacV8Ac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19800" y="990600"/>
            <a:ext cx="5981700" cy="52101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2238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Kiên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quyết</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vững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ổn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định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kinh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tế</a:t>
            </a:r>
            <a:r>
              <a:rPr lang="en-US" altLang="vi-VN" sz="2400" dirty="0">
                <a:solidFill>
                  <a:srgbClr val="003300"/>
                </a:solidFill>
                <a:latin typeface="Times New Roman" panose="02020603050405020304" pitchFamily="18" charset="0"/>
                <a:cs typeface="Times New Roman" panose="02020603050405020304" pitchFamily="18" charset="0"/>
              </a:rPr>
              <a:t> - </a:t>
            </a:r>
            <a:r>
              <a:rPr lang="en-US" altLang="vi-VN" sz="2400" dirty="0" err="1">
                <a:solidFill>
                  <a:srgbClr val="003300"/>
                </a:solidFill>
                <a:latin typeface="Times New Roman" panose="02020603050405020304" pitchFamily="18" charset="0"/>
                <a:cs typeface="Times New Roman" panose="02020603050405020304" pitchFamily="18" charset="0"/>
              </a:rPr>
              <a:t>xã</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hội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trong</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mọi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huống</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295400"/>
            <a:ext cx="6248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8" name="Picture 2" descr="http://media.tintuc.vn/uploads/medias/2014/12/22/video-quan-doi-nhan-dan-viet-nam-70-nam-kieu-hanh-hao-hung-bb-baaacV8AcM.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1447800"/>
            <a:ext cx="5295900" cy="4495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45243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3300"/>
                </a:solidFill>
                <a:latin typeface="Times New Roman" panose="02020603050405020304" pitchFamily="18" charset="0"/>
                <a:cs typeface="Times New Roman" panose="02020603050405020304" pitchFamily="18" charset="0"/>
              </a:rPr>
              <a:t>Hợp</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tác</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hữu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nghị</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giữ</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gìn</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hòa</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bình</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thế</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giới</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và</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khu</a:t>
            </a:r>
            <a:r>
              <a:rPr lang="en-US" altLang="vi-VN" sz="2400" dirty="0">
                <a:solidFill>
                  <a:srgbClr val="003300"/>
                </a:solidFill>
                <a:latin typeface="Times New Roman" panose="02020603050405020304" pitchFamily="18" charset="0"/>
                <a:cs typeface="Times New Roman" panose="02020603050405020304" pitchFamily="18" charset="0"/>
              </a:rPr>
              <a:t> </a:t>
            </a:r>
            <a:r>
              <a:rPr lang="en-US" altLang="vi-VN" sz="2400" dirty="0" err="1">
                <a:solidFill>
                  <a:srgbClr val="003300"/>
                </a:solidFill>
                <a:latin typeface="Times New Roman" panose="02020603050405020304" pitchFamily="18" charset="0"/>
                <a:cs typeface="Times New Roman" panose="02020603050405020304" pitchFamily="18" charset="0"/>
              </a:rPr>
              <a:t>vực</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752600"/>
            <a:ext cx="5943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2" name="Picture 2" descr="Việt Nam và Belarus tăng cường hợp tác quốc phòng - Sputnik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0" y="1752601"/>
            <a:ext cx="5638800" cy="444976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2800" b="1" i="1" dirty="0">
                <a:solidFill>
                  <a:srgbClr val="0000CC"/>
                </a:solidFill>
                <a:latin typeface="Times New Roman" panose="02020603050405020304" pitchFamily="18" charset="0"/>
                <a:cs typeface="Times New Roman" panose="02020603050405020304" pitchFamily="18" charset="0"/>
              </a:rPr>
              <a:t>3. Quan điểm và những nhiệm vụ chủ yếu của đường lối đối ngoại</a:t>
            </a:r>
            <a:endParaRPr lang="vi-VN" sz="2800" b="1" i="1" dirty="0">
              <a:solidFill>
                <a:srgbClr val="0000CC"/>
              </a:solidFill>
              <a:latin typeface="Times New Roman" panose="02020603050405020304" pitchFamily="18" charset="0"/>
              <a:cs typeface="Times New Roman" panose="02020603050405020304" pitchFamily="18" charset="0"/>
            </a:endParaRPr>
          </a:p>
        </p:txBody>
      </p:sp>
      <p:sp>
        <p:nvSpPr>
          <p:cNvPr id="14" name="Content Placeholder 13"/>
          <p:cNvSpPr>
            <a:spLocks noGrp="1"/>
          </p:cNvSpPr>
          <p:nvPr>
            <p:ph idx="1"/>
          </p:nvPr>
        </p:nvSpPr>
        <p:spPr/>
        <p:txBody>
          <a:bodyPr>
            <a:normAutofit/>
          </a:bodyPr>
          <a:lstStyle/>
          <a:p>
            <a:pPr marL="457200" lvl="1" indent="0">
              <a:buNone/>
            </a:pPr>
            <a:r>
              <a:rPr lang="en-US" sz="2800" dirty="0">
                <a:solidFill>
                  <a:srgbClr val="FF0000"/>
                </a:solidFill>
                <a:latin typeface="Times New Roman" panose="02020603050405020304" pitchFamily="18" charset="0"/>
                <a:cs typeface="Times New Roman" panose="02020603050405020304" pitchFamily="18" charset="0"/>
              </a:rPr>
              <a:t>3.1/  Quan điểm của Đảng về đường lối đối ngoại</a:t>
            </a:r>
          </a:p>
          <a:p>
            <a:pPr marL="457200" lvl="1" indent="0">
              <a:buNone/>
            </a:pPr>
            <a:endParaRPr lang="en-US" sz="2800" dirty="0">
              <a:latin typeface="Times New Roman" panose="02020603050405020304" pitchFamily="18" charset="0"/>
              <a:cs typeface="Times New Roman" panose="02020603050405020304" pitchFamily="18" charset="0"/>
            </a:endParaRPr>
          </a:p>
          <a:p>
            <a:pPr marL="457200" lvl="1" indent="0" algn="just">
              <a:lnSpc>
                <a:spcPct val="150000"/>
              </a:lnSpc>
              <a:buNone/>
            </a:pPr>
            <a:r>
              <a:rPr lang="vi-VN" dirty="0" smtClean="0"/>
              <a:t>	</a:t>
            </a:r>
            <a:r>
              <a:rPr lang="vi-VN" dirty="0"/>
              <a:t> </a:t>
            </a:r>
            <a:r>
              <a:rPr lang="vi-VN" dirty="0" smtClean="0"/>
              <a:t>Là tập </a:t>
            </a:r>
            <a:r>
              <a:rPr lang="vi-VN" dirty="0"/>
              <a:t>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62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a:latin typeface="Times New Roman" pitchFamily="18" charset="0"/>
                <a:cs typeface="Times New Roman" pitchFamily="18" charset="0"/>
              </a:rPr>
              <a:t>ranh thủ tối đa các nguồn lực bên ngoài phục vụ phát triển kinh tế - xã hội.</a:t>
            </a:r>
            <a:endParaRPr lang="en-US" sz="2800" dirty="0">
              <a:latin typeface="Times New Roman" pitchFamily="18" charset="0"/>
              <a:cs typeface="Times New Roman" pitchFamily="18" charset="0"/>
            </a:endParaRPr>
          </a:p>
          <a:p>
            <a:pPr algn="just">
              <a:buFontTx/>
              <a:buChar char="-"/>
              <a:defRPr/>
            </a:pPr>
            <a:r>
              <a:rPr lang="en-US" sz="2800" dirty="0" err="1">
                <a:latin typeface="Times New Roman" pitchFamily="18" charset="0"/>
                <a:cs typeface="Times New Roman" pitchFamily="18" charset="0"/>
              </a:rPr>
              <a:t>Tạo</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điều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kiện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khai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và</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phát</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huy</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có</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hiệu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quả</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lợi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thế</a:t>
            </a:r>
            <a:r>
              <a:rPr lang="en-US" sz="2800" dirty="0">
                <a:latin typeface="Times New Roman" pitchFamily="18" charset="0"/>
                <a:cs typeface="Times New Roman" pitchFamily="18" charset="0"/>
              </a:rPr>
              <a:t> so </a:t>
            </a:r>
            <a:r>
              <a:rPr lang="en-US" sz="2800" dirty="0" err="1">
                <a:latin typeface="Times New Roman" pitchFamily="18" charset="0"/>
                <a:cs typeface="Times New Roman" pitchFamily="18" charset="0"/>
              </a:rPr>
              <a:t>sánh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các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nguồn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lực</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trong</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nước</a:t>
            </a:r>
            <a:endParaRPr lang="en-US" sz="2800" dirty="0">
              <a:latin typeface="Times New Roman" pitchFamily="18" charset="0"/>
              <a:cs typeface="Times New Roman" pitchFamily="18" charset="0"/>
            </a:endParaRPr>
          </a:p>
          <a:p>
            <a:pPr algn="just">
              <a:buFontTx/>
              <a:buChar char="-"/>
              <a:defRPr/>
            </a:pPr>
            <a:r>
              <a:rPr lang="en-US" sz="2800" dirty="0">
                <a:latin typeface="Times New Roman" pitchFamily="18" charset="0"/>
                <a:cs typeface="Times New Roman" pitchFamily="18" charset="0"/>
              </a:rPr>
              <a:t>Góp phần thúc đẩy tăng trưởng kinh tế, tạo việc làm, tăng thu nhập</a:t>
            </a:r>
          </a:p>
          <a:p>
            <a:pPr marL="0" indent="0" algn="just">
              <a:buNone/>
              <a:defRPr/>
            </a:pPr>
            <a:r>
              <a:rPr lang="en-US" sz="2800" dirty="0">
                <a:latin typeface="Times New Roman" pitchFamily="18" charset="0"/>
                <a:cs typeface="Times New Roman" pitchFamily="18" charset="0"/>
              </a:rPr>
              <a:t>   - G</a:t>
            </a:r>
            <a:r>
              <a:rPr lang="vi-VN" sz="2800" dirty="0">
                <a:latin typeface="Times New Roman" pitchFamily="18" charset="0"/>
                <a:cs typeface="Times New Roman" pitchFamily="18" charset="0"/>
              </a:rPr>
              <a:t>iữ vững chủ quyền, thống nhất và toàn vẹn lãnh thổ của đất nước.</a:t>
            </a:r>
            <a:r>
              <a:rPr lang="en-US" sz="2800" dirty="0">
                <a:latin typeface="Times New Roman" pitchFamily="18" charset="0"/>
                <a:cs typeface="Times New Roman" pitchFamily="18" charset="0"/>
              </a:rPr>
              <a:t> </a:t>
            </a:r>
          </a:p>
          <a:p>
            <a:pPr marL="0" indent="0" algn="just">
              <a:buNone/>
              <a:defRPr/>
            </a:pPr>
            <a:r>
              <a:rPr lang="en-US" sz="2800" dirty="0">
                <a:latin typeface="Times New Roman" pitchFamily="18" charset="0"/>
                <a:cs typeface="Times New Roman" pitchFamily="18" charset="0"/>
              </a:rPr>
              <a:t>  - 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None/>
              <a:defRPr/>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187648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838199"/>
            <a:ext cx="10972800" cy="1828801"/>
          </a:xfrm>
        </p:spPr>
        <p:txBody>
          <a:bodyPr>
            <a:normAutofit/>
          </a:bodyPr>
          <a:lstStyle/>
          <a:p>
            <a:pPr marL="0" indent="0" algn="just">
              <a:lnSpc>
                <a:spcPct val="120000"/>
              </a:lnSpc>
              <a:buNone/>
            </a:pPr>
            <a:r>
              <a:rPr lang="vi-VN" sz="2400" dirty="0">
                <a:latin typeface="+mj-lt"/>
              </a:rPr>
              <a:t>Bảo đảm </a:t>
            </a:r>
            <a:r>
              <a:rPr lang="vi-VN" sz="2400" b="1" i="1" dirty="0">
                <a:latin typeface="+mj-lt"/>
              </a:rPr>
              <a:t>lợi ích tối cao </a:t>
            </a:r>
            <a:r>
              <a:rPr lang="vi-VN" sz="2400" dirty="0">
                <a:latin typeface="+mj-lt"/>
              </a:rPr>
              <a:t>của quốc gia - dân tộc, trên cơ sở các nguyên tắc cơ bản của luật pháp quốc tế, bình đẳng và cùng có lợi,</a:t>
            </a:r>
            <a:r>
              <a:rPr lang="vi-VN" altLang="vi-VN" sz="2400" dirty="0">
                <a:latin typeface="+mj-lt"/>
                <a:cs typeface="Times New Roman" panose="02020603050405020304" pitchFamily="18" charset="0"/>
              </a:rPr>
              <a:t> đồng thời </a:t>
            </a:r>
            <a:r>
              <a:rPr lang="vi-VN" altLang="vi-VN" sz="2400" dirty="0">
                <a:solidFill>
                  <a:srgbClr val="FF0000"/>
                </a:solidFill>
                <a:latin typeface="+mj-lt"/>
                <a:cs typeface="Times New Roman" panose="02020603050405020304" pitchFamily="18" charset="0"/>
              </a:rPr>
              <a:t>thực hiện nghĩa vụ quốc tế </a:t>
            </a:r>
            <a:r>
              <a:rPr lang="vi-VN" altLang="vi-VN" sz="2400" dirty="0">
                <a:latin typeface="+mj-lt"/>
                <a:cs typeface="Times New Roman" panose="02020603050405020304" pitchFamily="18" charset="0"/>
              </a:rPr>
              <a:t>theo khả năng </a:t>
            </a:r>
            <a:r>
              <a:rPr lang="vi-VN" altLang="vi-VN" sz="2400" dirty="0">
                <a:latin typeface="Times New Roman" panose="02020603050405020304" pitchFamily="18" charset="0"/>
                <a:cs typeface="Times New Roman" panose="02020603050405020304" pitchFamily="18" charset="0"/>
              </a:rPr>
              <a:t>của Việt Nam.</a:t>
            </a:r>
          </a:p>
          <a:p>
            <a:endParaRPr lang="vi-VN" dirty="0"/>
          </a:p>
        </p:txBody>
      </p:sp>
      <p:pic>
        <p:nvPicPr>
          <p:cNvPr id="1026" name="Picture 2" descr="Lực lượng gìn giữ hòa bình Việt Nam xuất quân lên đường sang Nam Sud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10400" y="2517980"/>
            <a:ext cx="4269798" cy="418762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Việt Nam góp 50.000 USD, ủng hộ WHO trong nỗ lực chống lại COVID-19 - Ảnh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6400" y="2517980"/>
            <a:ext cx="4648200" cy="4187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05232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457200"/>
            <a:ext cx="10820400" cy="3124200"/>
          </a:xfrm>
        </p:spPr>
        <p:txBody>
          <a:bodyPr/>
          <a:lstStyle/>
          <a:p>
            <a:pPr marL="0" indent="0" algn="just">
              <a:lnSpc>
                <a:spcPct val="120000"/>
              </a:lnSpc>
              <a:buNone/>
            </a:pPr>
            <a:r>
              <a:rPr lang="vi-VN" altLang="vi-VN" b="1" dirty="0">
                <a:latin typeface="Times New Roman" panose="02020603050405020304" pitchFamily="18" charset="0"/>
                <a:cs typeface="Times New Roman" panose="02020603050405020304" pitchFamily="18" charset="0"/>
              </a:rPr>
              <a:t>- </a:t>
            </a:r>
            <a:r>
              <a:rPr lang="vi-VN" altLang="vi-VN" dirty="0">
                <a:latin typeface="Times New Roman" panose="02020603050405020304" pitchFamily="18" charset="0"/>
                <a:cs typeface="Times New Roman" panose="02020603050405020304" pitchFamily="18" charset="0"/>
              </a:rPr>
              <a:t>Giữ vững </a:t>
            </a:r>
            <a:r>
              <a:rPr lang="vi-VN" altLang="vi-VN" i="1" dirty="0">
                <a:latin typeface="Times New Roman" panose="02020603050405020304" pitchFamily="18" charset="0"/>
                <a:cs typeface="Times New Roman" panose="02020603050405020304" pitchFamily="18" charset="0"/>
              </a:rPr>
              <a:t>độc lập tự chủ</a:t>
            </a:r>
            <a:r>
              <a:rPr lang="vi-VN" altLang="vi-VN" dirty="0">
                <a:latin typeface="Times New Roman" panose="02020603050405020304" pitchFamily="18" charset="0"/>
                <a:cs typeface="Times New Roman" panose="02020603050405020304" pitchFamily="18" charset="0"/>
              </a:rPr>
              <a:t>, tự cường đi đôi với đẩy mạnh </a:t>
            </a:r>
            <a:r>
              <a:rPr lang="vi-VN" altLang="vi-VN"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dirty="0">
                <a:latin typeface="Times New Roman" panose="02020603050405020304" pitchFamily="18" charset="0"/>
                <a:cs typeface="Times New Roman" panose="02020603050405020304" pitchFamily="18" charset="0"/>
              </a:rPr>
              <a:t> quan hệ đối ngoại</a:t>
            </a:r>
            <a:r>
              <a:rPr lang="vi-VN" altLang="vi-VN" dirty="0" smtClean="0">
                <a:latin typeface="Times New Roman" panose="02020603050405020304" pitchFamily="18" charset="0"/>
                <a:cs typeface="Times New Roman" panose="02020603050405020304" pitchFamily="18" charset="0"/>
              </a:rPr>
              <a:t>.</a:t>
            </a:r>
            <a:endParaRPr lang="vi-VN" altLang="vi-VN" dirty="0">
              <a:latin typeface="Times New Roman" panose="02020603050405020304" pitchFamily="18" charset="0"/>
              <a:cs typeface="Times New Roman" panose="02020603050405020304" pitchFamily="18" charset="0"/>
            </a:endParaRPr>
          </a:p>
        </p:txBody>
      </p:sp>
      <p:pic>
        <p:nvPicPr>
          <p:cNvPr id="2050" name="Picture 2" descr="Kết quả hình ảnh cho mở rộng quan hệ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343150"/>
            <a:ext cx="436245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giao lưu văn hó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9576" y="2343150"/>
            <a:ext cx="441642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824251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676400" y="2119314"/>
            <a:ext cx="1366838" cy="4662487"/>
            <a:chOff x="720" y="901"/>
            <a:chExt cx="1367" cy="2937"/>
          </a:xfrm>
        </p:grpSpPr>
        <p:sp>
          <p:nvSpPr>
            <p:cNvPr id="45126"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32" name="Group 10"/>
            <p:cNvGrpSpPr>
              <a:grpSpLocks/>
            </p:cNvGrpSpPr>
            <p:nvPr/>
          </p:nvGrpSpPr>
          <p:grpSpPr bwMode="auto">
            <a:xfrm>
              <a:off x="1189" y="1299"/>
              <a:ext cx="405" cy="392"/>
              <a:chOff x="1289" y="587"/>
              <a:chExt cx="668" cy="647"/>
            </a:xfrm>
          </p:grpSpPr>
          <p:sp>
            <p:nvSpPr>
              <p:cNvPr id="45134"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noFill/>
            <a:ln>
              <a:noFill/>
            </a:ln>
            <a:effectLst/>
            <a:extLst/>
          </p:spPr>
          <p:txBody>
            <a:bodyPr wrap="none">
              <a:spAutoFit/>
            </a:bodyPr>
            <a:lstStyle/>
            <a:p>
              <a:pPr algn="ctr">
                <a:defRPr/>
              </a:pP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3026385" y="1466850"/>
            <a:ext cx="1426552" cy="4705350"/>
            <a:chOff x="2187" y="874"/>
            <a:chExt cx="1386"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335"/>
              <a:ext cx="405" cy="327"/>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187" y="874"/>
              <a:ext cx="1332"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4267200" y="1128714"/>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05" name="Group 37"/>
            <p:cNvGrpSpPr>
              <a:grpSpLocks/>
            </p:cNvGrpSpPr>
            <p:nvPr/>
          </p:nvGrpSpPr>
          <p:grpSpPr bwMode="auto">
            <a:xfrm>
              <a:off x="4165" y="1299"/>
              <a:ext cx="405" cy="392"/>
              <a:chOff x="1289" y="587"/>
              <a:chExt cx="668" cy="647"/>
            </a:xfrm>
          </p:grpSpPr>
          <p:sp>
            <p:nvSpPr>
              <p:cNvPr id="45109" name="Oval 38"/>
              <p:cNvSpPr>
                <a:spLocks noChangeArrowheads="1"/>
              </p:cNvSpPr>
              <p:nvPr/>
            </p:nvSpPr>
            <p:spPr bwMode="gray">
              <a:xfrm>
                <a:off x="1289" y="627"/>
                <a:ext cx="668" cy="57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0" y="6324600"/>
            <a:ext cx="914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709738" y="3262314"/>
            <a:ext cx="1073150" cy="2308225"/>
          </a:xfrm>
          <a:prstGeom prst="rect">
            <a:avLst/>
          </a:prstGeom>
        </p:spPr>
        <p:txBody>
          <a:bodyPr>
            <a:spAutoFit/>
          </a:bodyPr>
          <a:lstStyle/>
          <a:p>
            <a:pPr algn="ctr">
              <a:spcAft>
                <a:spcPts val="0"/>
              </a:spcAft>
              <a:defRPr/>
            </a:pP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Chủ</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trương</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hợp</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kinh</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tế</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và</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khoa</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học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kỹ</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thuật</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với</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nước</a:t>
            </a:r>
            <a:endPar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3200400" y="2652714"/>
            <a:ext cx="9906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b="1" dirty="0">
              <a:solidFill>
                <a:srgbClr val="C00000"/>
              </a:solidFill>
              <a:cs typeface="Arial" panose="020B0604020202020204" pitchFamily="34" charset="0"/>
            </a:endParaRPr>
          </a:p>
        </p:txBody>
      </p:sp>
      <p:sp>
        <p:nvSpPr>
          <p:cNvPr id="5" name="Rectangle 4"/>
          <p:cNvSpPr>
            <a:spLocks noChangeArrowheads="1"/>
          </p:cNvSpPr>
          <p:nvPr/>
        </p:nvSpPr>
        <p:spPr bwMode="auto">
          <a:xfrm>
            <a:off x="4573588" y="1905000"/>
            <a:ext cx="1065212"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p>
        </p:txBody>
      </p:sp>
      <p:grpSp>
        <p:nvGrpSpPr>
          <p:cNvPr id="12" name="Group 3"/>
          <p:cNvGrpSpPr>
            <a:grpSpLocks/>
          </p:cNvGrpSpPr>
          <p:nvPr/>
        </p:nvGrpSpPr>
        <p:grpSpPr bwMode="auto">
          <a:xfrm>
            <a:off x="5791201" y="747714"/>
            <a:ext cx="1312863" cy="4586287"/>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94" name="Group 10"/>
            <p:cNvGrpSpPr>
              <a:grpSpLocks/>
            </p:cNvGrpSpPr>
            <p:nvPr/>
          </p:nvGrpSpPr>
          <p:grpSpPr bwMode="auto">
            <a:xfrm>
              <a:off x="1189" y="1299"/>
              <a:ext cx="405" cy="392"/>
              <a:chOff x="1289" y="587"/>
              <a:chExt cx="668" cy="647"/>
            </a:xfrm>
          </p:grpSpPr>
          <p:sp>
            <p:nvSpPr>
              <p:cNvPr id="45096"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1288"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8370888" y="1962151"/>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45067"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2730500" y="4724400"/>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1981201" y="274639"/>
            <a:ext cx="6626225" cy="625475"/>
          </a:xfrm>
        </p:spPr>
        <p:txBody>
          <a:bodyPr/>
          <a:lstStyle/>
          <a:p>
            <a:pPr algn="l"/>
            <a:r>
              <a:rPr lang="en-US" altLang="vi-VN" sz="2800">
                <a:latin typeface="Times New Roman" panose="02020603050405020304" pitchFamily="18" charset="0"/>
                <a:cs typeface="Times New Roman" panose="02020603050405020304" pitchFamily="18" charset="0"/>
              </a:rPr>
              <a:t>Quan điểm của Đảng về hội nhập quốc tế</a:t>
            </a:r>
          </a:p>
        </p:txBody>
      </p:sp>
      <p:sp>
        <p:nvSpPr>
          <p:cNvPr id="45070" name="TextBox 5"/>
          <p:cNvSpPr txBox="1">
            <a:spLocks noChangeArrowheads="1"/>
          </p:cNvSpPr>
          <p:nvPr/>
        </p:nvSpPr>
        <p:spPr bwMode="auto">
          <a:xfrm>
            <a:off x="6019800" y="19050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dirty="0">
                <a:latin typeface="Times New Roman" panose="02020603050405020304" pitchFamily="18" charset="0"/>
                <a:cs typeface="Times New Roman" panose="02020603050405020304" pitchFamily="18" charset="0"/>
              </a:rPr>
              <a:t>Chủ động hội nhập kinh tế quốc tế và khu vực</a:t>
            </a:r>
          </a:p>
        </p:txBody>
      </p:sp>
      <p:grpSp>
        <p:nvGrpSpPr>
          <p:cNvPr id="68" name="Group 3"/>
          <p:cNvGrpSpPr>
            <a:grpSpLocks/>
          </p:cNvGrpSpPr>
          <p:nvPr/>
        </p:nvGrpSpPr>
        <p:grpSpPr bwMode="auto">
          <a:xfrm>
            <a:off x="7343154" y="900114"/>
            <a:ext cx="1583983"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79" name="Group 10"/>
            <p:cNvGrpSpPr>
              <a:grpSpLocks/>
            </p:cNvGrpSpPr>
            <p:nvPr/>
          </p:nvGrpSpPr>
          <p:grpSpPr bwMode="auto">
            <a:xfrm>
              <a:off x="1189" y="1299"/>
              <a:ext cx="405" cy="392"/>
              <a:chOff x="1289" y="587"/>
              <a:chExt cx="668" cy="647"/>
            </a:xfrm>
          </p:grpSpPr>
          <p:sp>
            <p:nvSpPr>
              <p:cNvPr id="45081" name="Oval 11"/>
              <p:cNvSpPr>
                <a:spLocks noChangeArrowheads="1"/>
              </p:cNvSpPr>
              <p:nvPr/>
            </p:nvSpPr>
            <p:spPr bwMode="gray">
              <a:xfrm>
                <a:off x="1289" y="646"/>
                <a:ext cx="668" cy="540"/>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7696200" y="2057401"/>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dirty="0">
                <a:solidFill>
                  <a:srgbClr val="990000"/>
                </a:solidFill>
                <a:cs typeface="Arial" panose="020B0604020202020204" pitchFamily="34" charset="0"/>
              </a:rPr>
              <a:t>Chủ động và tích cực hội nhập quốc tế</a:t>
            </a:r>
          </a:p>
        </p:txBody>
      </p:sp>
    </p:spTree>
    <p:extLst>
      <p:ext uri="{BB962C8B-B14F-4D97-AF65-F5344CB8AC3E}">
        <p14:creationId xmlns:p14="http://schemas.microsoft.com/office/powerpoint/2010/main"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5800" y="564515"/>
            <a:ext cx="11125200" cy="4351338"/>
          </a:xfrm>
        </p:spPr>
        <p:txBody>
          <a:bodyPr/>
          <a:lstStyle/>
          <a:p>
            <a:r>
              <a:rPr lang="vi-VN" altLang="vi-VN" dirty="0" smtClean="0">
                <a:latin typeface="Times New Roman" panose="02020603050405020304" pitchFamily="18" charset="0"/>
                <a:cs typeface="Times New Roman" panose="02020603050405020304" pitchFamily="18" charset="0"/>
              </a:rPr>
              <a:t> </a:t>
            </a:r>
            <a:r>
              <a:rPr lang="vi-VN" altLang="vi-VN" dirty="0">
                <a:solidFill>
                  <a:srgbClr val="FF0000"/>
                </a:solidFill>
                <a:latin typeface="Times New Roman" panose="02020603050405020304" pitchFamily="18" charset="0"/>
                <a:cs typeface="Times New Roman" panose="02020603050405020304" pitchFamily="18" charset="0"/>
              </a:rPr>
              <a:t>Giữ vững </a:t>
            </a:r>
            <a:r>
              <a:rPr lang="vi-VN" altLang="vi-VN" dirty="0">
                <a:latin typeface="Times New Roman" panose="02020603050405020304" pitchFamily="18" charset="0"/>
                <a:cs typeface="Times New Roman" panose="02020603050405020304" pitchFamily="18" charset="0"/>
              </a:rPr>
              <a:t>ổn định chính trị, kinh tế - xã hội; </a:t>
            </a:r>
            <a:r>
              <a:rPr lang="vi-VN" altLang="vi-VN" dirty="0">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dirty="0">
                <a:latin typeface="Times New Roman" panose="02020603050405020304" pitchFamily="18" charset="0"/>
                <a:cs typeface="Times New Roman" panose="02020603050405020304" pitchFamily="18" charset="0"/>
              </a:rPr>
              <a:t>; bảo vệ môi trường sinh thái trong quá trình hội nhập quốc tế. </a:t>
            </a:r>
            <a:endParaRPr lang="vi-VN" altLang="vi-VN" b="1" dirty="0">
              <a:latin typeface="Times New Roman" panose="02020603050405020304" pitchFamily="18" charset="0"/>
              <a:cs typeface="Times New Roman" panose="02020603050405020304" pitchFamily="18" charset="0"/>
            </a:endParaRPr>
          </a:p>
          <a:p>
            <a:endParaRPr lang="vi-VN" dirty="0"/>
          </a:p>
        </p:txBody>
      </p:sp>
      <p:sp>
        <p:nvSpPr>
          <p:cNvPr id="4" name="AutoShape 2" descr="Giữ gìn và phát huy bản sắc văn hóa Việt Nam trong hội nhập"/>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52"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0" y="2209800"/>
            <a:ext cx="5105400" cy="4524376"/>
          </a:xfrm>
          <a:prstGeom prst="rect">
            <a:avLst/>
          </a:prstGeom>
          <a:noFill/>
          <a:extLst>
            <a:ext uri="{909E8E84-426E-40DD-AFC4-6F175D3DCCD1}">
              <a14:hiddenFill xmlns:a14="http://schemas.microsoft.com/office/drawing/2010/main">
                <a:solidFill>
                  <a:srgbClr val="FFFFFF"/>
                </a:solidFill>
              </a14:hiddenFill>
            </a:ext>
          </a:extLst>
        </p:spPr>
      </p:pic>
      <p:sp>
        <p:nvSpPr>
          <p:cNvPr id="2" name="AutoShape 2" descr="http://www.tapchicongsan.org.vn/documents/20182/2961358/TT+Nguy%C3%AAn+Xu%C3%A2n+Ph%C3%BAc+phat+bieu.jpg/bb4a85c1-7e72-43f1-a366-c5fddc78e334?t=1574073909148"/>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5" name="AutoShape 4" descr="http://www.tapchicongsan.org.vn/documents/20182/2961358/TT+Nguy%C3%AAn+Xu%C3%A2n+Ph%C3%BAc+phat+bieu.jpg/bb4a85c1-7e72-43f1-a366-c5fddc78e334?t=1574073909148"/>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6" name="AutoShape 6" descr="http://www.tapchicongsan.org.vn/documents/20182/2961358/TT+Nguy%C3%AAn+Xu%C3%A2n+Ph%C3%BAc+phat+bieu.jpg/bb4a85c1-7e72-43f1-a366-c5fddc78e334?t=1574073909148"/>
          <p:cNvSpPr>
            <a:spLocks noChangeAspect="1" noChangeArrowheads="1"/>
          </p:cNvSpPr>
          <p:nvPr/>
        </p:nvSpPr>
        <p:spPr bwMode="auto">
          <a:xfrm>
            <a:off x="2136775" y="3127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7" name="AutoShape 8" descr="http://www.tapchicongsan.org.vn/documents/20182/2961358/TT+Nguy%C3%AAn+Xu%C3%A2n+Ph%C3%BAc+phat+bieu.jpg/bb4a85c1-7e72-43f1-a366-c5fddc78e334?t=1574073909148"/>
          <p:cNvSpPr>
            <a:spLocks noChangeAspect="1" noChangeArrowheads="1"/>
          </p:cNvSpPr>
          <p:nvPr/>
        </p:nvSpPr>
        <p:spPr bwMode="auto">
          <a:xfrm>
            <a:off x="2289175" y="4651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0" descr="http://www.tapchicongsan.org.vn/documents/20182/2961358/TT+Nguy%C3%AAn+Xu%C3%A2n+Ph%C3%BAc+phat+bieu.jpg/bb4a85c1-7e72-43f1-a366-c5fddc78e334?t=1574073909148"/>
          <p:cNvSpPr>
            <a:spLocks noChangeAspect="1" noChangeArrowheads="1"/>
          </p:cNvSpPr>
          <p:nvPr/>
        </p:nvSpPr>
        <p:spPr bwMode="auto">
          <a:xfrm>
            <a:off x="2441575" y="6175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1" name="AutoShape 16" descr="http://www.tapchicongsan.org.vn/documents/20182/2961358/TT+Nguy%C3%AAn+Xu%C3%A2n+Ph%C3%BAc+phat+bieu.jpg/bb4a85c1-7e72-43f1-a366-c5fddc78e334?t=1574073909148"/>
          <p:cNvSpPr>
            <a:spLocks noChangeAspect="1" noChangeArrowheads="1"/>
          </p:cNvSpPr>
          <p:nvPr/>
        </p:nvSpPr>
        <p:spPr bwMode="auto">
          <a:xfrm>
            <a:off x="2593975" y="769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12" name="AutoShape 18" descr="http://www.tapchicongsan.org.vn/documents/20182/2961358/TT+Nguy%C3%AAn+Xu%C3%A2n+Ph%C3%BAc+phat+bieu.jpg/bb4a85c1-7e72-43f1-a366-c5fddc78e334?t=1574073909148"/>
          <p:cNvSpPr>
            <a:spLocks noChangeAspect="1" noChangeArrowheads="1"/>
          </p:cNvSpPr>
          <p:nvPr/>
        </p:nvSpPr>
        <p:spPr bwMode="auto">
          <a:xfrm>
            <a:off x="2746375" y="922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1044" name="Picture 20" descr="Những giải pháp nâng cao văn hóa chính trị của cán bộ lãnh đạo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1" y="2209800"/>
            <a:ext cx="5772150" cy="4524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763502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685800" y="381000"/>
            <a:ext cx="10896600" cy="4198938"/>
          </a:xfrm>
        </p:spPr>
        <p:txBody>
          <a:bodyPr>
            <a:normAutofit/>
          </a:bodyPr>
          <a:lstStyle/>
          <a:p>
            <a:pPr algn="just" eaLnBrk="1" hangingPunct="1">
              <a:lnSpc>
                <a:spcPct val="120000"/>
              </a:lnSpc>
            </a:pPr>
            <a:r>
              <a:rPr lang="vi-VN" altLang="vi-VN" sz="2400" b="1"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Mở rộng quan hệ </a:t>
            </a:r>
            <a:r>
              <a:rPr lang="vi-VN" altLang="vi-VN" sz="2400" dirty="0">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dirty="0">
                <a:latin typeface="Times New Roman" panose="02020603050405020304" pitchFamily="18" charset="0"/>
                <a:cs typeface="Times New Roman" panose="02020603050405020304" pitchFamily="18" charset="0"/>
              </a:rPr>
              <a:t>, hợp tác với khu vực; </a:t>
            </a:r>
            <a:r>
              <a:rPr lang="vi-VN" altLang="vi-VN" sz="2400" dirty="0">
                <a:solidFill>
                  <a:srgbClr val="FF0000"/>
                </a:solidFill>
                <a:latin typeface="Times New Roman" panose="02020603050405020304" pitchFamily="18" charset="0"/>
                <a:cs typeface="Times New Roman" panose="02020603050405020304" pitchFamily="18" charset="0"/>
              </a:rPr>
              <a:t>chủ động </a:t>
            </a:r>
            <a:r>
              <a:rPr lang="vi-VN" altLang="vi-VN" sz="2400" dirty="0">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endParaRPr lang="vi-VN" altLang="vi-VN" sz="2400" dirty="0">
              <a:latin typeface="Times New Roman" panose="02020603050405020304" pitchFamily="18" charset="0"/>
              <a:cs typeface="Times New Roman" panose="02020603050405020304" pitchFamily="18" charset="0"/>
            </a:endParaRPr>
          </a:p>
        </p:txBody>
      </p:sp>
      <p:pic>
        <p:nvPicPr>
          <p:cNvPr id="1026" name="Picture 2" descr="Các nước TPP vẫn tiếp hiệp định thương mại dù không có Mỹ - Cổng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2209" y="2362201"/>
            <a:ext cx="5762591" cy="43592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rách nhiệm và cơ hội của Việt Nam khi đảm nhiệm vai trò Chủ tịch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332" y="2362201"/>
            <a:ext cx="5286408" cy="435927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579" name="Content Placeholder 4"/>
          <p:cNvSpPr>
            <a:spLocks noGrp="1"/>
          </p:cNvSpPr>
          <p:nvPr>
            <p:ph idx="1"/>
          </p:nvPr>
        </p:nvSpPr>
        <p:spPr>
          <a:xfrm>
            <a:off x="2286000" y="1143001"/>
            <a:ext cx="7753350" cy="5033963"/>
          </a:xfrm>
        </p:spPr>
        <p:txBody>
          <a:bodyPr>
            <a:normAutofit/>
          </a:bodyPr>
          <a:lstStyle/>
          <a:p>
            <a:pPr marL="0" indent="0" algn="just">
              <a:buNone/>
            </a:pPr>
            <a:r>
              <a:rPr lang="vi-VN" altLang="vi-VN" i="1" dirty="0" smtClean="0">
                <a:solidFill>
                  <a:srgbClr val="FF0000"/>
                </a:solidFill>
                <a:latin typeface="+mj-lt"/>
              </a:rPr>
              <a:t>     Đại </a:t>
            </a:r>
            <a:r>
              <a:rPr lang="vi-VN" altLang="vi-VN" i="1" dirty="0">
                <a:solidFill>
                  <a:srgbClr val="FF0000"/>
                </a:solidFill>
                <a:latin typeface="+mj-lt"/>
              </a:rPr>
              <a:t>hội IV</a:t>
            </a:r>
            <a:endParaRPr lang="en-US" altLang="vi-VN" i="1" dirty="0">
              <a:solidFill>
                <a:srgbClr val="FF0000"/>
              </a:solidFill>
              <a:latin typeface="+mj-lt"/>
              <a:cs typeface="Times New Roman" panose="02020603050405020304" pitchFamily="18" charset="0"/>
            </a:endParaRPr>
          </a:p>
          <a:p>
            <a:pPr marL="0" indent="0" algn="just">
              <a:buNone/>
            </a:pPr>
            <a:r>
              <a:rPr lang="en-US" altLang="vi-VN" sz="2600" dirty="0">
                <a:latin typeface="Times New Roman" panose="02020603050405020304" pitchFamily="18" charset="0"/>
                <a:cs typeface="Times New Roman" panose="02020603050405020304" pitchFamily="18" charset="0"/>
              </a:rPr>
              <a:t>Bảo vệ và phát triển mối quan hệ Việt Nam-Lào-</a:t>
            </a:r>
            <a:r>
              <a:rPr lang="en-US" altLang="vi-VN" sz="2600" dirty="0" err="1">
                <a:latin typeface="Times New Roman" panose="02020603050405020304" pitchFamily="18" charset="0"/>
                <a:cs typeface="Times New Roman" panose="02020603050405020304" pitchFamily="18" charset="0"/>
              </a:rPr>
              <a:t>Campuchia</a:t>
            </a:r>
            <a:r>
              <a:rPr lang="en-US" altLang="vi-VN" sz="2600" dirty="0">
                <a:latin typeface="Times New Roman" panose="02020603050405020304" pitchFamily="18" charset="0"/>
                <a:cs typeface="Times New Roman" panose="02020603050405020304" pitchFamily="18" charset="0"/>
              </a:rPr>
              <a:t>.</a:t>
            </a:r>
          </a:p>
          <a:p>
            <a:pPr marL="0" indent="0" algn="just">
              <a:buNone/>
            </a:pPr>
            <a:r>
              <a:rPr lang="vi-VN" altLang="vi-VN" sz="2600" dirty="0">
                <a:latin typeface="Times New Roman" panose="02020603050405020304" pitchFamily="18" charset="0"/>
                <a:cs typeface="Times New Roman" panose="02020603050405020304" pitchFamily="18" charset="0"/>
              </a:rPr>
              <a:t>Sẵn sàng thiết lập, phát triển quan hệ với các nước trong khu vực</a:t>
            </a:r>
            <a:r>
              <a:rPr lang="en-US" altLang="vi-VN" sz="2600" dirty="0">
                <a:latin typeface="Times New Roman" panose="02020603050405020304" pitchFamily="18" charset="0"/>
                <a:cs typeface="Times New Roman" panose="02020603050405020304" pitchFamily="18" charset="0"/>
              </a:rPr>
              <a:t>, t</a:t>
            </a:r>
            <a:r>
              <a:rPr lang="vi-VN" altLang="vi-VN" sz="2600" dirty="0">
                <a:latin typeface="Times New Roman" panose="02020603050405020304" pitchFamily="18" charset="0"/>
                <a:cs typeface="Times New Roman" panose="02020603050405020304" pitchFamily="18" charset="0"/>
              </a:rPr>
              <a:t>rên cơ sở tôn trọng độc lập chủ quyền, bình đẳng và cùng có lợi.</a:t>
            </a:r>
          </a:p>
          <a:p>
            <a:pPr marL="0" indent="0" algn="just">
              <a:buNone/>
            </a:pPr>
            <a:r>
              <a:rPr lang="vi-VN" altLang="vi-VN" sz="2600" i="1" dirty="0">
                <a:solidFill>
                  <a:srgbClr val="FF0000"/>
                </a:solidFill>
              </a:rPr>
              <a:t>Đại hội V</a:t>
            </a:r>
          </a:p>
          <a:p>
            <a:pPr algn="just">
              <a:lnSpc>
                <a:spcPct val="100000"/>
              </a:lnSpc>
            </a:pPr>
            <a:r>
              <a:rPr lang="vi-VN" altLang="vi-VN" sz="2600" dirty="0">
                <a:latin typeface="Times New Roman" panose="02020603050405020304" pitchFamily="18" charset="0"/>
                <a:cs typeface="Times New Roman" panose="02020603050405020304" pitchFamily="18" charset="0"/>
              </a:rPr>
              <a:t>Kêu gọi các nước ASEAN và các nước Đông Dương đối thoại, hợp tác.</a:t>
            </a:r>
          </a:p>
          <a:p>
            <a:pPr algn="just">
              <a:lnSpc>
                <a:spcPct val="100000"/>
              </a:lnSpc>
            </a:pPr>
            <a:r>
              <a:rPr lang="vi-VN" altLang="vi-VN" sz="2600" dirty="0">
                <a:latin typeface="Times New Roman" panose="02020603050405020304" pitchFamily="18" charset="0"/>
                <a:cs typeface="Times New Roman" panose="02020603050405020304" pitchFamily="18" charset="0"/>
              </a:rPr>
              <a:t>Khôi phục quan hệ bình thường với Trung Quốc.</a:t>
            </a:r>
            <a:endParaRPr lang="en-US" altLang="vi-VN" sz="2600" i="1" dirty="0">
              <a:solidFill>
                <a:srgbClr val="FF0000"/>
              </a:solidFill>
              <a:cs typeface="Times New Roman" panose="02020603050405020304" pitchFamily="18" charset="0"/>
            </a:endParaRPr>
          </a:p>
          <a:p>
            <a:pPr marL="0" indent="0" algn="just">
              <a:lnSpc>
                <a:spcPct val="100000"/>
              </a:lnSpc>
              <a:buNone/>
            </a:pPr>
            <a:endParaRPr lang="en-US" altLang="vi-V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08559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1524000" y="6096001"/>
            <a:ext cx="868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sym typeface="Wingdings 2" panose="05020102010507070707" pitchFamily="18" charset="2"/>
              </a:rPr>
              <a:t>- 12/1987 Luật đầu tư nước ngoài được ban hành</a:t>
            </a:r>
            <a:endParaRPr lang="en-US" altLang="vi-VN" sz="2800" b="1">
              <a:latin typeface="Times New Roman" panose="02020603050405020304" pitchFamily="18" charset="0"/>
            </a:endParaRPr>
          </a:p>
        </p:txBody>
      </p:sp>
      <p:pic>
        <p:nvPicPr>
          <p:cNvPr id="2867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1" y="1981200"/>
            <a:ext cx="28956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0" y="2076450"/>
            <a:ext cx="3581400"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2"/>
          <p:cNvSpPr>
            <a:spLocks noChangeArrowheads="1"/>
          </p:cNvSpPr>
          <p:nvPr/>
        </p:nvSpPr>
        <p:spPr bwMode="auto">
          <a:xfrm>
            <a:off x="685800" y="468314"/>
            <a:ext cx="107442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dirty="0" err="1">
                <a:latin typeface="Times New Roman" panose="02020603050405020304" pitchFamily="18" charset="0"/>
              </a:rPr>
              <a:t>Đại</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hội</a:t>
            </a:r>
            <a:r>
              <a:rPr lang="en-US" altLang="vi-VN" sz="2800" b="1" dirty="0">
                <a:latin typeface="Times New Roman" panose="02020603050405020304" pitchFamily="18" charset="0"/>
              </a:rPr>
              <a:t> VI: </a:t>
            </a:r>
            <a:r>
              <a:rPr lang="en-US" altLang="vi-VN" sz="2800" b="1" dirty="0" err="1">
                <a:latin typeface="Times New Roman" panose="02020603050405020304" pitchFamily="18" charset="0"/>
              </a:rPr>
              <a:t>Mở</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rộng</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quan</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hệ</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hợp</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tác</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kinh</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tế</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với</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các</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nước</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ngoài</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hệ</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thống</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xã</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hội</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chủ</a:t>
            </a:r>
            <a:r>
              <a:rPr lang="en-US" altLang="vi-VN" sz="2800" b="1" dirty="0">
                <a:latin typeface="Times New Roman" panose="02020603050405020304" pitchFamily="18" charset="0"/>
              </a:rPr>
              <a:t> </a:t>
            </a:r>
            <a:r>
              <a:rPr lang="en-US" altLang="vi-VN" sz="2800" b="1" dirty="0" err="1">
                <a:latin typeface="Times New Roman" panose="02020603050405020304" pitchFamily="18" charset="0"/>
              </a:rPr>
              <a:t>nghĩa</a:t>
            </a:r>
            <a:endParaRPr lang="en-US" altLang="vi-VN" sz="2800" b="1" dirty="0">
              <a:latin typeface="Times New Roman" panose="02020603050405020304" pitchFamily="18" charset="0"/>
            </a:endParaRPr>
          </a:p>
        </p:txBody>
      </p:sp>
    </p:spTree>
    <p:extLst>
      <p:ext uri="{BB962C8B-B14F-4D97-AF65-F5344CB8AC3E}">
        <p14:creationId xmlns:p14="http://schemas.microsoft.com/office/powerpoint/2010/main" val="26682435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1447800" y="1219201"/>
            <a:ext cx="10058400" cy="4957763"/>
          </a:xfrm>
        </p:spPr>
        <p:txBody>
          <a:bodyPr>
            <a:normAutofit/>
          </a:bodyPr>
          <a:lstStyle/>
          <a:p>
            <a:pPr marL="0" indent="0" algn="just">
              <a:lnSpc>
                <a:spcPct val="110000"/>
              </a:lnSpc>
              <a:buNone/>
              <a:defRPr/>
            </a:pPr>
            <a:r>
              <a:rPr lang="en-US" b="1" dirty="0" smtClean="0">
                <a:solidFill>
                  <a:srgbClr val="FF0000"/>
                </a:solidFill>
                <a:latin typeface="Times New Roman"/>
                <a:ea typeface="Times New Roman"/>
                <a:cs typeface="Arial" pitchFamily="34" charset="0"/>
              </a:rPr>
              <a:t>	Đại hội VII: </a:t>
            </a:r>
            <a:r>
              <a:rPr lang="en-US" dirty="0" smtClean="0">
                <a:latin typeface="Times New Roman"/>
                <a:ea typeface="Times New Roman"/>
                <a:cs typeface="Arial" pitchFamily="34" charset="0"/>
              </a:rPr>
              <a:t>Hợp tác bình đẳng cùng có lợi với tất cả các nước, không phân biệt chế độ chính trị - xã hội khác nhau.</a:t>
            </a:r>
          </a:p>
          <a:p>
            <a:pPr marL="0" indent="0">
              <a:lnSpc>
                <a:spcPct val="110000"/>
              </a:lnSpc>
              <a:buNone/>
            </a:pPr>
            <a:r>
              <a:rPr lang="en-US" altLang="vi-VN" b="1" i="1" dirty="0">
                <a:solidFill>
                  <a:srgbClr val="78020D"/>
                </a:solidFill>
                <a:latin typeface="Times New Roman" panose="02020603050405020304" pitchFamily="18" charset="0"/>
                <a:cs typeface="Times New Roman" panose="02020603050405020304" pitchFamily="18" charset="0"/>
              </a:rPr>
              <a:t>Đại hội IX: Chủ động hội nhập kinh tế quốc </a:t>
            </a:r>
            <a:r>
              <a:rPr lang="en-US" altLang="vi-VN" b="1" i="1" dirty="0" smtClean="0">
                <a:solidFill>
                  <a:srgbClr val="78020D"/>
                </a:solidFill>
                <a:latin typeface="Times New Roman" panose="02020603050405020304" pitchFamily="18" charset="0"/>
                <a:cs typeface="Times New Roman" panose="02020603050405020304" pitchFamily="18" charset="0"/>
              </a:rPr>
              <a:t>tế</a:t>
            </a:r>
            <a:endParaRPr lang="en-US" altLang="vi-VN"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None/>
            </a:pPr>
            <a:r>
              <a:rPr lang="en-US" altLang="vi-VN" b="1" dirty="0">
                <a:solidFill>
                  <a:srgbClr val="FF0000"/>
                </a:solidFill>
                <a:latin typeface="Times New Roman" panose="02020603050405020304" pitchFamily="18" charset="0"/>
                <a:cs typeface="Times New Roman" panose="02020603050405020304" pitchFamily="18" charset="0"/>
              </a:rPr>
              <a:t>Đại hội X: </a:t>
            </a:r>
            <a:r>
              <a:rPr lang="en-US" altLang="vi-VN" dirty="0">
                <a:latin typeface="Times New Roman" panose="02020603050405020304" pitchFamily="18" charset="0"/>
                <a:cs typeface="Times New Roman" panose="02020603050405020304" pitchFamily="18" charset="0"/>
              </a:rPr>
              <a:t>Chủ động và tích cực hội nhập kinh tế quốc tế</a:t>
            </a:r>
          </a:p>
          <a:p>
            <a:pPr marL="0" indent="0">
              <a:lnSpc>
                <a:spcPct val="110000"/>
              </a:lnSpc>
              <a:buNone/>
            </a:pPr>
            <a:r>
              <a:rPr lang="en-US" altLang="vi-VN" b="1" dirty="0">
                <a:solidFill>
                  <a:srgbClr val="FF0000"/>
                </a:solidFill>
                <a:latin typeface="Times New Roman" panose="02020603050405020304" pitchFamily="18" charset="0"/>
                <a:cs typeface="Times New Roman" panose="02020603050405020304" pitchFamily="18" charset="0"/>
              </a:rPr>
              <a:t>Đại hội XII: </a:t>
            </a:r>
            <a:r>
              <a:rPr lang="vi-VN" altLang="vi-VN" b="1" i="1" dirty="0">
                <a:solidFill>
                  <a:srgbClr val="0070C0"/>
                </a:solidFill>
                <a:latin typeface="Times New Roman" panose="02020603050405020304" pitchFamily="18" charset="0"/>
                <a:cs typeface="Arial" panose="020B0604020202020204" pitchFamily="34" charset="0"/>
              </a:rPr>
              <a:t>C</a:t>
            </a:r>
            <a:r>
              <a:rPr lang="vi-VN" altLang="vi-VN" b="1" i="1" dirty="0" smtClean="0">
                <a:solidFill>
                  <a:srgbClr val="0070C0"/>
                </a:solidFill>
                <a:latin typeface="Times New Roman" panose="02020603050405020304" pitchFamily="18" charset="0"/>
                <a:ea typeface="Times New Roman" panose="02020603050405020304" pitchFamily="18" charset="0"/>
                <a:cs typeface="Arial" panose="020B0604020202020204" pitchFamily="34" charset="0"/>
              </a:rPr>
              <a:t>hủ </a:t>
            </a:r>
            <a:r>
              <a:rPr lang="vi-VN" altLang="vi-VN" b="1" i="1" dirty="0">
                <a:solidFill>
                  <a:srgbClr val="0070C0"/>
                </a:solidFill>
                <a:latin typeface="Times New Roman" panose="02020603050405020304" pitchFamily="18" charset="0"/>
                <a:ea typeface="Times New Roman" panose="02020603050405020304" pitchFamily="18" charset="0"/>
                <a:cs typeface="Arial" panose="020B0604020202020204" pitchFamily="34" charset="0"/>
              </a:rPr>
              <a:t>động và tích cực hội nhập quốc tế</a:t>
            </a:r>
            <a:endParaRPr lang="en-US" altLang="vi-VN" dirty="0">
              <a:latin typeface="Times New Roman" panose="02020603050405020304" pitchFamily="18" charset="0"/>
              <a:cs typeface="Times New Roman" panose="02020603050405020304" pitchFamily="18" charset="0"/>
            </a:endParaRPr>
          </a:p>
          <a:p>
            <a:pPr marL="0" indent="0" algn="just">
              <a:lnSpc>
                <a:spcPct val="110000"/>
              </a:lnSpc>
              <a:buNone/>
              <a:defRPr/>
            </a:pPr>
            <a:r>
              <a:rPr lang="en-US" dirty="0" smtClean="0">
                <a:latin typeface="Times New Roman"/>
                <a:ea typeface="Times New Roman"/>
                <a:cs typeface="Arial" pitchFamily="34" charset="0"/>
              </a:rPr>
              <a:t> </a:t>
            </a:r>
          </a:p>
          <a:p>
            <a:pPr>
              <a:defRPr/>
            </a:pPr>
            <a:endParaRPr lang="en-US" dirty="0"/>
          </a:p>
        </p:txBody>
      </p:sp>
    </p:spTree>
    <p:extLst>
      <p:ext uri="{BB962C8B-B14F-4D97-AF65-F5344CB8AC3E}">
        <p14:creationId xmlns:p14="http://schemas.microsoft.com/office/powerpoint/2010/main" val="2000862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38200"/>
            <a:ext cx="10896600" cy="1473058"/>
          </a:xfrm>
        </p:spPr>
        <p:txBody>
          <a:bodyPr/>
          <a:lstStyle/>
          <a:p>
            <a:pPr marL="0" indent="0">
              <a:buNone/>
            </a:pP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Phát huy </a:t>
            </a:r>
            <a:r>
              <a:rPr lang="vi-VN" altLang="vi-VN" sz="2400" dirty="0">
                <a:latin typeface="Times New Roman" panose="02020603050405020304" pitchFamily="18" charset="0"/>
                <a:cs typeface="Times New Roman" panose="02020603050405020304" pitchFamily="18" charset="0"/>
              </a:rPr>
              <a:t>tối đa </a:t>
            </a:r>
            <a:r>
              <a:rPr lang="vi-VN" altLang="vi-VN" sz="2400" dirty="0">
                <a:solidFill>
                  <a:srgbClr val="FF0000"/>
                </a:solidFill>
                <a:latin typeface="Times New Roman" panose="02020603050405020304" pitchFamily="18" charset="0"/>
                <a:cs typeface="Times New Roman" panose="02020603050405020304" pitchFamily="18" charset="0"/>
              </a:rPr>
              <a:t>nội lực </a:t>
            </a:r>
            <a:r>
              <a:rPr lang="vi-VN" altLang="vi-VN" sz="2400" dirty="0">
                <a:latin typeface="Times New Roman" panose="02020603050405020304" pitchFamily="18" charset="0"/>
                <a:cs typeface="Times New Roman" panose="02020603050405020304" pitchFamily="18" charset="0"/>
              </a:rPr>
              <a:t>đi đôi với thu hút và sử dụng có hiệu quả các </a:t>
            </a:r>
            <a:r>
              <a:rPr lang="vi-VN" altLang="vi-VN" sz="2400" dirty="0">
                <a:solidFill>
                  <a:srgbClr val="FF0000"/>
                </a:solidFill>
                <a:latin typeface="Times New Roman" panose="02020603050405020304" pitchFamily="18" charset="0"/>
                <a:cs typeface="Times New Roman" panose="02020603050405020304" pitchFamily="18" charset="0"/>
              </a:rPr>
              <a:t>nguồn lực bên ngoài</a:t>
            </a:r>
            <a:r>
              <a:rPr lang="vi-VN" altLang="vi-VN" sz="2400" dirty="0">
                <a:latin typeface="Times New Roman" panose="02020603050405020304" pitchFamily="18" charset="0"/>
                <a:cs typeface="Times New Roman" panose="02020603050405020304" pitchFamily="18" charset="0"/>
              </a:rPr>
              <a:t>; xây dựng nền kinh tế độc lập tự chủ.</a:t>
            </a:r>
          </a:p>
          <a:p>
            <a:endParaRPr lang="vi-VN" dirty="0"/>
          </a:p>
        </p:txBody>
      </p:sp>
      <p:pic>
        <p:nvPicPr>
          <p:cNvPr id="2050" name="Picture 2" descr="Kết quả hình ảnh cho đoàn kết đại đoàn k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2311258"/>
            <a:ext cx="55626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Kết quả hình ảnh cho khoa hoc cong ng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 y="2393667"/>
            <a:ext cx="5334001" cy="4038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5147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rtl="0">
              <a:lnSpc>
                <a:spcPct val="90000"/>
              </a:lnSpc>
              <a:spcBef>
                <a:spcPct val="0"/>
              </a:spcBef>
            </a:pPr>
            <a:r>
              <a:rPr lang="en-US" altLang="vi-VN" sz="2400" b="1" dirty="0">
                <a:solidFill>
                  <a:srgbClr val="000099"/>
                </a:solidFill>
                <a:latin typeface="Times New Roman" panose="02020603050405020304" pitchFamily="18" charset="0"/>
                <a:cs typeface="Times New Roman" panose="02020603050405020304" pitchFamily="18" charset="0"/>
              </a:rPr>
              <a:t>3.2. Những nhiệm vụ chủ yếu của đường lối đối ngoại</a:t>
            </a:r>
            <a:r>
              <a:rPr lang="en-US" altLang="vi-VN" sz="2400" dirty="0">
                <a:solidFill>
                  <a:srgbClr val="000099"/>
                </a:solidFill>
                <a:latin typeface="Times New Roman" panose="02020603050405020304" pitchFamily="18" charset="0"/>
                <a:cs typeface="Times New Roman" panose="02020603050405020304" pitchFamily="18" charset="0"/>
              </a:rPr>
              <a:t/>
            </a:r>
            <a:br>
              <a:rPr lang="en-US" altLang="vi-VN" sz="2400" dirty="0">
                <a:solidFill>
                  <a:srgbClr val="000099"/>
                </a:solidFill>
                <a:latin typeface="Times New Roman" panose="02020603050405020304" pitchFamily="18" charset="0"/>
                <a:cs typeface="Times New Roman" panose="02020603050405020304" pitchFamily="18" charset="0"/>
              </a:rPr>
            </a:br>
            <a:endParaRPr lang="vi-VN" sz="2800" dirty="0"/>
          </a:p>
        </p:txBody>
      </p:sp>
      <p:sp>
        <p:nvSpPr>
          <p:cNvPr id="3" name="Content Placeholder 2"/>
          <p:cNvSpPr>
            <a:spLocks noGrp="1"/>
          </p:cNvSpPr>
          <p:nvPr>
            <p:ph idx="1"/>
          </p:nvPr>
        </p:nvSpPr>
        <p:spPr>
          <a:xfrm>
            <a:off x="228600" y="1143000"/>
            <a:ext cx="11353800" cy="4724400"/>
          </a:xfrm>
        </p:spPr>
        <p:txBody>
          <a:bodyPr>
            <a:normAutofit fontScale="40000" lnSpcReduction="20000"/>
          </a:bodyPr>
          <a:lstStyle/>
          <a:p>
            <a:pPr marL="0" indent="0" algn="just">
              <a:lnSpc>
                <a:spcPct val="170000"/>
              </a:lnSpc>
              <a:buNone/>
            </a:pPr>
            <a:r>
              <a:rPr lang="vi-VN" sz="2400" dirty="0">
                <a:latin typeface="+mj-lt"/>
              </a:rPr>
              <a:t>	</a:t>
            </a:r>
            <a:r>
              <a:rPr lang="vi-VN" sz="4000" dirty="0">
                <a:latin typeface="+mj-lt"/>
              </a:rPr>
              <a:t>- </a:t>
            </a:r>
            <a:r>
              <a:rPr lang="vi-VN" sz="6400" dirty="0">
                <a:latin typeface="+mj-lt"/>
              </a:rPr>
              <a:t>Giữ vững môi trường hòa bình, ổn định, tranh thủ tối đa các nguồn lực bên ngoài để phát triển đất nước, nâng cao đời sống nhân dân</a:t>
            </a:r>
          </a:p>
          <a:p>
            <a:pPr marL="0" indent="0" algn="just">
              <a:lnSpc>
                <a:spcPct val="170000"/>
              </a:lnSpc>
              <a:buNone/>
            </a:pPr>
            <a:r>
              <a:rPr lang="vi-VN" sz="6400" dirty="0">
                <a:latin typeface="+mj-lt"/>
              </a:rPr>
              <a:t> 	- Kiên quyết, kiên trì đấu tranh bảo vệ vững chắc độc lập, chủ quyền, thống nhất và toàn vẹn lãnh thổ của Tổ quốc, bảo vệ Đảng, Nhà nước, nhân dân và chế độ xã hội chủ nghĩa</a:t>
            </a:r>
          </a:p>
          <a:p>
            <a:pPr marL="0" indent="0" algn="just">
              <a:lnSpc>
                <a:spcPct val="170000"/>
              </a:lnSpc>
              <a:buNone/>
            </a:pPr>
            <a:r>
              <a:rPr lang="vi-VN" sz="6400" dirty="0">
                <a:latin typeface="+mj-lt"/>
              </a:rPr>
              <a:t>	- Nâng cao vị thế, uy tín của đất nước và góp phần vào sự nghiệp hòa bình, độc lập dân tộc, dân chủ và tiến bộ xã hội trên thế giới</a:t>
            </a:r>
          </a:p>
        </p:txBody>
      </p:sp>
    </p:spTree>
    <p:extLst>
      <p:ext uri="{BB962C8B-B14F-4D97-AF65-F5344CB8AC3E}">
        <p14:creationId xmlns:p14="http://schemas.microsoft.com/office/powerpoint/2010/main" val="286986570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658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3379795" y="2452695"/>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3394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3394082" y="2474920"/>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3392488" y="1514482"/>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5462595" y="1797057"/>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5153032"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5153032" y="1824045"/>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709745" y="3262320"/>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3429000" y="2551120"/>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5173670"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7010407" y="1279532"/>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7086600" y="1290645"/>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7029457"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7118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730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8745712" y="152407"/>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
        <p:nvSpPr>
          <p:cNvPr id="2" name="Title 1"/>
          <p:cNvSpPr>
            <a:spLocks noGrp="1"/>
          </p:cNvSpPr>
          <p:nvPr>
            <p:ph type="title"/>
          </p:nvPr>
        </p:nvSpPr>
        <p:spPr/>
        <p:txBody>
          <a:bodyPr/>
          <a:lstStyle/>
          <a:p>
            <a:endParaRPr lang="vi-VN"/>
          </a:p>
        </p:txBody>
      </p:sp>
      <p:sp>
        <p:nvSpPr>
          <p:cNvPr id="4" name="Content Placeholder 3"/>
          <p:cNvSpPr>
            <a:spLocks noGrp="1"/>
          </p:cNvSpPr>
          <p:nvPr>
            <p:ph idx="1"/>
          </p:nvPr>
        </p:nvSpPr>
        <p:spPr/>
        <p:txBody>
          <a:bodyPr/>
          <a:lstStyle/>
          <a:p>
            <a:endParaRPr lang="vi-VN"/>
          </a:p>
        </p:txBody>
      </p:sp>
    </p:spTree>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82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2" name="Content Placeholder 2"/>
          <p:cNvSpPr>
            <a:spLocks noGrp="1"/>
          </p:cNvSpPr>
          <p:nvPr>
            <p:ph idx="1"/>
          </p:nvPr>
        </p:nvSpPr>
        <p:spPr>
          <a:xfrm>
            <a:off x="609600" y="685800"/>
            <a:ext cx="11430000" cy="4351338"/>
          </a:xfrm>
        </p:spPr>
        <p:txBody>
          <a:bodyPr>
            <a:normAutofit/>
          </a:bodyPr>
          <a:lstStyle/>
          <a:p>
            <a:pPr indent="457200" algn="just">
              <a:lnSpc>
                <a:spcPct val="120000"/>
              </a:lnSpc>
              <a:spcAft>
                <a:spcPct val="0"/>
              </a:spcAft>
            </a:pP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Nâng cao hiệu quả </a:t>
            </a:r>
            <a:r>
              <a:rPr lang="vi-VN" altLang="vi-VN" sz="2400" dirty="0">
                <a:latin typeface="Times New Roman" panose="02020603050405020304" pitchFamily="18" charset="0"/>
                <a:cs typeface="Times New Roman" panose="02020603050405020304" pitchFamily="18" charset="0"/>
              </a:rPr>
              <a:t>các hoạt động đối ngoại, tiếp tục đưa các mối quan hệ</a:t>
            </a:r>
            <a:r>
              <a:rPr lang="vi-VN" altLang="vi-VN" sz="2400" dirty="0">
                <a:latin typeface="Calibri" panose="020F0502020204030204" pitchFamily="34" charset="0"/>
                <a:cs typeface="Times New Roman" panose="02020603050405020304" pitchFamily="18" charset="0"/>
              </a:rPr>
              <a:t> </a:t>
            </a:r>
            <a:r>
              <a:rPr lang="vi-VN" altLang="vi-VN" sz="2400" dirty="0">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dirty="0">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dirty="0">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609600" y="2743200"/>
            <a:ext cx="5867400" cy="3733800"/>
            <a:chOff x="287338" y="2474884"/>
            <a:chExt cx="4572000" cy="3734047"/>
          </a:xfrm>
        </p:grpSpPr>
        <p:pic>
          <p:nvPicPr>
            <p:cNvPr id="737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474884"/>
              <a:ext cx="4445000" cy="3087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1026" name="Picture 2" descr="Thanh tuu doi ngoai 2019 - ban linh va tinh than Viet Nam hinh anh 4 thu_tuong_cong_bo_chu_de_nam_asean_2020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24650" y="2743200"/>
            <a:ext cx="5010150" cy="34107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85800" y="457200"/>
            <a:ext cx="11049000" cy="1447800"/>
          </a:xfrm>
        </p:spPr>
        <p:txBody>
          <a:bodyPr rtlCol="0">
            <a:noAutofit/>
          </a:bodyPr>
          <a:lstStyle/>
          <a:p>
            <a:pPr indent="457200" algn="just">
              <a:lnSpc>
                <a:spcPct val="120000"/>
              </a:lnSpc>
              <a:spcAft>
                <a:spcPts val="0"/>
              </a:spcAft>
              <a:defRPr/>
            </a:pPr>
            <a:r>
              <a:rPr lang="vi-VN" sz="2400" dirty="0">
                <a:solidFill>
                  <a:schemeClr val="tx1"/>
                </a:solidFill>
                <a:latin typeface="+mj-lt"/>
                <a:cs typeface="Times New Roman" panose="02020603050405020304" pitchFamily="18" charset="0"/>
              </a:rPr>
              <a:t>- </a:t>
            </a:r>
            <a:r>
              <a:rPr lang="vi-VN" sz="2400" dirty="0">
                <a:solidFill>
                  <a:schemeClr val="tx1"/>
                </a:solidFill>
                <a:latin typeface="+mj-lt"/>
              </a:rPr>
              <a:t> </a:t>
            </a:r>
            <a:r>
              <a:rPr lang="vi-VN" sz="2400" dirty="0">
                <a:solidFill>
                  <a:srgbClr val="FF0000"/>
                </a:solidFill>
                <a:latin typeface="+mj-lt"/>
              </a:rPr>
              <a:t>Kiên quyết</a:t>
            </a:r>
            <a:r>
              <a:rPr lang="vi-VN" sz="2400"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3810003" y="1905000"/>
            <a:ext cx="5547867" cy="4779256"/>
          </a:xfrm>
          <a:prstGeom prst="rect">
            <a:avLst/>
          </a:prstGeom>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629400" y="304800"/>
            <a:ext cx="5334000" cy="16002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5122" name="Picture 2" descr="Lễ ký kết 2 văn kiện lịch sử trước sự chứng kiến của các lãnh đạo VN và Campuchia &#10; ///  Ảnh: Quang Phú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85394" y="2209800"/>
            <a:ext cx="4225407" cy="40874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Kết quả hình ảnh cho bản đồ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6400" y="304800"/>
            <a:ext cx="4953000" cy="59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72402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09600" y="381000"/>
            <a:ext cx="11201400" cy="1219202"/>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dirty="0">
                <a:solidFill>
                  <a:srgbClr val="FF0000"/>
                </a:solidFill>
                <a:latin typeface="+mj-lt"/>
              </a:rPr>
              <a:t>Chú trọng</a:t>
            </a:r>
            <a:r>
              <a:rPr lang="vi-VN" sz="2400" dirty="0">
                <a:solidFill>
                  <a:schemeClr val="tx1"/>
                </a:solidFill>
                <a:latin typeface="+mj-lt"/>
              </a:rPr>
              <a:t> phát triển quan hệ hợp tác, hữu nghị, truyền thống với các </a:t>
            </a:r>
            <a:r>
              <a:rPr lang="vi-VN" sz="2400" dirty="0">
                <a:solidFill>
                  <a:srgbClr val="FF0000"/>
                </a:solidFill>
                <a:latin typeface="+mj-lt"/>
              </a:rPr>
              <a:t>nước láng giềng</a:t>
            </a:r>
            <a:r>
              <a:rPr lang="vi-VN" sz="2400" dirty="0">
                <a:solidFill>
                  <a:schemeClr val="tx1"/>
                </a:solidFill>
                <a:latin typeface="+mj-lt"/>
              </a:rPr>
              <a:t>, thúc đẩy quan hệ với các đối tác lớn</a:t>
            </a:r>
            <a:r>
              <a:rPr lang="vi-VN" sz="2400" dirty="0">
                <a:solidFill>
                  <a:srgbClr val="FF0000"/>
                </a:solidFill>
                <a:latin typeface="+mj-lt"/>
              </a:rPr>
              <a:t>, đối tác quan trọng</a:t>
            </a:r>
            <a:r>
              <a:rPr lang="vi-VN" sz="2400" dirty="0">
                <a:solidFill>
                  <a:schemeClr val="tx1"/>
                </a:solidFill>
                <a:latin typeface="+mj-lt"/>
              </a:rPr>
              <a:t>.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1600202"/>
            <a:ext cx="5715000" cy="5019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0" y="1676400"/>
            <a:ext cx="7237144" cy="4495802"/>
          </a:xfrm>
          <a:prstGeom prst="rect">
            <a:avLst/>
          </a:prstGeom>
        </p:spPr>
      </p:pic>
      <p:sp>
        <p:nvSpPr>
          <p:cNvPr id="11" name="Rectangle 10"/>
          <p:cNvSpPr/>
          <p:nvPr/>
        </p:nvSpPr>
        <p:spPr>
          <a:xfrm>
            <a:off x="3124200" y="6248405"/>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p>
        </p:txBody>
      </p:sp>
    </p:spTree>
    <p:extLst>
      <p:ext uri="{BB962C8B-B14F-4D97-AF65-F5344CB8AC3E}">
        <p14:creationId xmlns:p14="http://schemas.microsoft.com/office/powerpoint/2010/main"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905000" y="152403"/>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609600" y="776204"/>
            <a:ext cx="110490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3" y="1990939"/>
            <a:ext cx="7309877" cy="4564944"/>
          </a:xfrm>
          <a:prstGeom prst="rect">
            <a:avLst/>
          </a:prstGeom>
        </p:spPr>
      </p:pic>
    </p:spTree>
    <p:extLst>
      <p:ext uri="{BB962C8B-B14F-4D97-AF65-F5344CB8AC3E}">
        <p14:creationId xmlns:p14="http://schemas.microsoft.com/office/powerpoint/2010/main" val="332703552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685800" y="304800"/>
            <a:ext cx="10896600" cy="762000"/>
          </a:xfrm>
        </p:spPr>
        <p:txBody>
          <a:bodyPr rtlCol="0">
            <a:noAutofit/>
          </a:bodyPr>
          <a:lstStyle/>
          <a:p>
            <a:pPr indent="457200" algn="just">
              <a:lnSpc>
                <a:spcPct val="120000"/>
              </a:lnSpc>
              <a:spcAft>
                <a:spcPts val="0"/>
              </a:spcAft>
              <a:defRPr/>
            </a:pPr>
            <a:r>
              <a:rPr lang="vi-VN" sz="2400" dirty="0">
                <a:solidFill>
                  <a:schemeClr val="tx1"/>
                </a:solidFill>
                <a:latin typeface="+mj-lt"/>
              </a:rPr>
              <a:t>Chủ động, tích cực và có trách nhiệm cùng các nước ASEAN xây dựng cộng đồng vững mạnh.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5051" t="11650" r="23689" b="14565"/>
          <a:stretch/>
        </p:blipFill>
        <p:spPr>
          <a:xfrm>
            <a:off x="7116987" y="3778017"/>
            <a:ext cx="3352801" cy="289560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8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9790" y="1098790"/>
            <a:ext cx="3554313" cy="266834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4600" y="1262075"/>
            <a:ext cx="4800600" cy="2161419"/>
          </a:xfrm>
          <a:prstGeom prst="rect">
            <a:avLst/>
          </a:prstGeom>
        </p:spPr>
      </p:pic>
    </p:spTree>
    <p:extLst>
      <p:ext uri="{BB962C8B-B14F-4D97-AF65-F5344CB8AC3E}">
        <p14:creationId xmlns:p14="http://schemas.microsoft.com/office/powerpoint/2010/main" val="1430806195"/>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4"/>
            <a:ext cx="10058400" cy="1126840"/>
          </a:xfrm>
        </p:spPr>
        <p:txBody>
          <a:bodyPr>
            <a:normAutofit/>
          </a:bodyPr>
          <a:lstStyle/>
          <a:p>
            <a:pPr algn="just"/>
            <a:r>
              <a:rPr lang="vi-VN" sz="2800" dirty="0"/>
              <a:t>Tăng cường công tác nghiên cứu, </a:t>
            </a:r>
            <a:r>
              <a:rPr lang="en-US" sz="2800" dirty="0" err="1" smtClean="0"/>
              <a:t>dự</a:t>
            </a:r>
            <a:r>
              <a:rPr lang="en-US" sz="2800" dirty="0" smtClean="0"/>
              <a:t> </a:t>
            </a:r>
            <a:r>
              <a:rPr lang="en-US" sz="2800" dirty="0" err="1" smtClean="0"/>
              <a:t>báo</a:t>
            </a:r>
            <a:r>
              <a:rPr lang="en-US" sz="2800" dirty="0" smtClean="0"/>
              <a:t> </a:t>
            </a:r>
            <a:r>
              <a:rPr lang="en-US" sz="2800" dirty="0" err="1" smtClean="0"/>
              <a:t>chiến</a:t>
            </a:r>
            <a:r>
              <a:rPr lang="en-US" sz="2800" dirty="0" smtClean="0"/>
              <a:t> </a:t>
            </a:r>
            <a:r>
              <a:rPr lang="en-US" sz="2800" dirty="0" err="1" smtClean="0"/>
              <a:t>lược</a:t>
            </a:r>
            <a:r>
              <a:rPr lang="en-US" sz="2800" dirty="0" smtClean="0"/>
              <a:t>, </a:t>
            </a:r>
            <a:r>
              <a:rPr lang="en-US" sz="2800" dirty="0" err="1" smtClean="0"/>
              <a:t>tham</a:t>
            </a:r>
            <a:r>
              <a:rPr lang="en-US" sz="2800" dirty="0" smtClean="0"/>
              <a:t> </a:t>
            </a:r>
            <a:r>
              <a:rPr lang="en-US" sz="2800" dirty="0" err="1" smtClean="0"/>
              <a:t>mưu</a:t>
            </a:r>
            <a:r>
              <a:rPr lang="en-US" sz="2800" dirty="0" smtClean="0"/>
              <a:t> </a:t>
            </a:r>
            <a:r>
              <a:rPr lang="en-US" sz="2800" dirty="0" err="1" smtClean="0"/>
              <a:t>về</a:t>
            </a:r>
            <a:r>
              <a:rPr lang="en-US" sz="2800" dirty="0" smtClean="0"/>
              <a:t> </a:t>
            </a:r>
            <a:r>
              <a:rPr lang="en-US" sz="2800" dirty="0" err="1" smtClean="0"/>
              <a:t>đối</a:t>
            </a:r>
            <a:r>
              <a:rPr lang="en-US" sz="2800" dirty="0" smtClean="0"/>
              <a:t> </a:t>
            </a:r>
            <a:r>
              <a:rPr lang="en-US" sz="2800" dirty="0" err="1" smtClean="0"/>
              <a:t>ngoại</a:t>
            </a:r>
            <a:r>
              <a:rPr lang="en-US" sz="2800" dirty="0" smtClean="0"/>
              <a:t>, </a:t>
            </a:r>
            <a:r>
              <a:rPr lang="en-US" sz="2800" dirty="0" err="1" smtClean="0"/>
              <a:t>chăm</a:t>
            </a:r>
            <a:r>
              <a:rPr lang="en-US" sz="2800" dirty="0" smtClean="0"/>
              <a:t> lo </a:t>
            </a:r>
            <a:r>
              <a:rPr lang="en-US" sz="2800" dirty="0" err="1" smtClean="0"/>
              <a:t>đào</a:t>
            </a:r>
            <a:r>
              <a:rPr lang="en-US" sz="2800" dirty="0" smtClean="0"/>
              <a:t> </a:t>
            </a:r>
            <a:r>
              <a:rPr lang="en-US" sz="2800" dirty="0" err="1" smtClean="0"/>
              <a:t>tạo</a:t>
            </a:r>
            <a:r>
              <a:rPr lang="en-US" sz="2800" dirty="0" smtClean="0"/>
              <a:t> </a:t>
            </a:r>
            <a:r>
              <a:rPr lang="en-US" sz="2800" dirty="0" err="1" smtClean="0"/>
              <a:t>rèn</a:t>
            </a:r>
            <a:r>
              <a:rPr lang="en-US" sz="2800" dirty="0" smtClean="0"/>
              <a:t> </a:t>
            </a:r>
            <a:r>
              <a:rPr lang="en-US" sz="2800" dirty="0" err="1" smtClean="0"/>
              <a:t>luyện</a:t>
            </a:r>
            <a:r>
              <a:rPr lang="en-US" sz="2800" dirty="0" smtClean="0"/>
              <a:t> </a:t>
            </a:r>
            <a:r>
              <a:rPr lang="en-US" sz="2800" dirty="0" err="1" smtClean="0"/>
              <a:t>đội</a:t>
            </a:r>
            <a:r>
              <a:rPr lang="en-US" sz="2800" dirty="0" smtClean="0"/>
              <a:t> </a:t>
            </a:r>
            <a:r>
              <a:rPr lang="en-US" sz="2800" dirty="0" err="1" smtClean="0"/>
              <a:t>ngũ</a:t>
            </a:r>
            <a:r>
              <a:rPr lang="en-US" sz="2800" dirty="0" smtClean="0"/>
              <a:t> </a:t>
            </a:r>
            <a:r>
              <a:rPr lang="en-US" sz="2800" dirty="0" err="1" smtClean="0"/>
              <a:t>cán</a:t>
            </a:r>
            <a:r>
              <a:rPr lang="en-US" sz="2800" dirty="0" smtClean="0"/>
              <a:t> </a:t>
            </a:r>
            <a:r>
              <a:rPr lang="en-US" sz="2800" dirty="0" err="1" smtClean="0"/>
              <a:t>bộ</a:t>
            </a:r>
            <a:r>
              <a:rPr lang="en-US" sz="2800" dirty="0" smtClean="0"/>
              <a:t> </a:t>
            </a:r>
            <a:r>
              <a:rPr lang="en-US" sz="2800" dirty="0" err="1" smtClean="0"/>
              <a:t>làm</a:t>
            </a:r>
            <a:r>
              <a:rPr lang="en-US" sz="2800" dirty="0" smtClean="0"/>
              <a:t> </a:t>
            </a:r>
            <a:r>
              <a:rPr lang="en-US" sz="2800" dirty="0" err="1" smtClean="0"/>
              <a:t>công</a:t>
            </a:r>
            <a:r>
              <a:rPr lang="en-US" sz="2800" dirty="0" smtClean="0"/>
              <a:t> </a:t>
            </a:r>
            <a:r>
              <a:rPr lang="en-US" sz="2800" dirty="0" err="1" smtClean="0"/>
              <a:t>tác</a:t>
            </a:r>
            <a:r>
              <a:rPr lang="en-US" sz="2800" dirty="0" smtClean="0"/>
              <a:t> </a:t>
            </a:r>
            <a:r>
              <a:rPr lang="en-US" sz="2800" dirty="0" err="1" smtClean="0"/>
              <a:t>đối</a:t>
            </a:r>
            <a:r>
              <a:rPr lang="en-US" sz="2800" dirty="0" smtClean="0"/>
              <a:t> </a:t>
            </a:r>
            <a:r>
              <a:rPr lang="en-US" sz="2800" dirty="0" err="1" smtClean="0"/>
              <a:t>ngoại</a:t>
            </a:r>
            <a:endParaRPr lang="vi-VN" sz="2800" dirty="0"/>
          </a:p>
        </p:txBody>
      </p:sp>
      <p:sp>
        <p:nvSpPr>
          <p:cNvPr id="3" name="Content Placeholder 2"/>
          <p:cNvSpPr>
            <a:spLocks noGrp="1"/>
          </p:cNvSpPr>
          <p:nvPr>
            <p:ph idx="1"/>
          </p:nvPr>
        </p:nvSpPr>
        <p:spPr/>
        <p:txBody>
          <a:bodyPr/>
          <a:lstStyle/>
          <a:p>
            <a:endParaRPr lang="vi-VN"/>
          </a:p>
        </p:txBody>
      </p:sp>
      <p:pic>
        <p:nvPicPr>
          <p:cNvPr id="4098"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19800" y="1845734"/>
            <a:ext cx="5943600" cy="4250267"/>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Kết quả hình ảnh cho cán bộ làm công tác đối ngoạ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5800" y="1845734"/>
            <a:ext cx="5181600" cy="4455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48754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762000" y="76200"/>
            <a:ext cx="10515600" cy="1052596"/>
          </a:xfrm>
          <a:prstGeom prst="rect">
            <a:avLst/>
          </a:prstGeom>
        </p:spPr>
        <p:txBody>
          <a:bodyPr wrap="square">
            <a:spAutoFit/>
          </a:bodyPr>
          <a:lstStyle/>
          <a:p>
            <a:pPr algn="ctr" defTabSz="685715" eaLnBrk="1" fontAlgn="auto" hangingPunct="1">
              <a:lnSpc>
                <a:spcPct val="130000"/>
              </a:lnSpc>
              <a:spcBef>
                <a:spcPts val="0"/>
              </a:spcBef>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2603" y="1154199"/>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2603" y="3733800"/>
            <a:ext cx="4440151" cy="283059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5999" y="4057374"/>
            <a:ext cx="3286125" cy="218344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14603" y="1295400"/>
            <a:ext cx="2354841" cy="2309968"/>
          </a:xfrm>
          <a:prstGeom prst="rect">
            <a:avLst/>
          </a:prstGeom>
        </p:spPr>
      </p:pic>
    </p:spTree>
    <p:extLst>
      <p:ext uri="{BB962C8B-B14F-4D97-AF65-F5344CB8AC3E}">
        <p14:creationId xmlns:p14="http://schemas.microsoft.com/office/powerpoint/2010/main" val="239707084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457200" y="152400"/>
            <a:ext cx="112014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5801" y="1600200"/>
            <a:ext cx="5715000" cy="4933950"/>
          </a:xfrm>
          <a:prstGeom prst="rect">
            <a:avLst/>
          </a:prstGeom>
        </p:spPr>
      </p:pic>
      <p:pic>
        <p:nvPicPr>
          <p:cNvPr id="6146" name="Picture 2" descr="Nâng cao hơn nữa hiệu quả công tác đối ngoại nhân dâ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53200" y="1447800"/>
            <a:ext cx="5334000" cy="50863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30781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Users\Administrator\Pictures\phong\3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958975" y="214314"/>
            <a:ext cx="4319588" cy="585787"/>
          </a:xfrm>
          <a:prstGeom prst="roundRect">
            <a:avLst/>
          </a:prstGeom>
        </p:spPr>
        <p:style>
          <a:lnRef idx="1">
            <a:schemeClr val="accent2"/>
          </a:lnRef>
          <a:fillRef idx="2">
            <a:schemeClr val="accent2"/>
          </a:fillRef>
          <a:effectRef idx="1">
            <a:schemeClr val="accent2"/>
          </a:effectRef>
          <a:fontRef idx="minor">
            <a:schemeClr val="dk1"/>
          </a:fontRef>
        </p:style>
        <p:txBody>
          <a:bodyPr anchor="ctr"/>
          <a:lstStyle/>
          <a:p>
            <a:pPr algn="ctr">
              <a:defRPr/>
            </a:pPr>
            <a:r>
              <a:rPr lang="en-US" sz="2000" b="1">
                <a:solidFill>
                  <a:schemeClr val="tx1"/>
                </a:solidFill>
                <a:latin typeface="Times New Roman" pitchFamily="18" charset="0"/>
                <a:cs typeface="Times New Roman" pitchFamily="18" charset="0"/>
              </a:rPr>
              <a:t>Thành </a:t>
            </a:r>
            <a:r>
              <a:rPr lang="en-US" sz="2000" b="1" err="1">
                <a:solidFill>
                  <a:schemeClr val="tx1"/>
                </a:solidFill>
                <a:latin typeface="Times New Roman" pitchFamily="18" charset="0"/>
                <a:cs typeface="Times New Roman" pitchFamily="18" charset="0"/>
              </a:rPr>
              <a:t>tựu</a:t>
            </a:r>
            <a:r>
              <a:rPr lang="en-US" sz="2000" b="1">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hạn</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chế</a:t>
            </a:r>
            <a:endParaRPr lang="en-US" sz="2000" dirty="0">
              <a:solidFill>
                <a:schemeClr val="tx1"/>
              </a:solidFill>
              <a:latin typeface="Times New Roman" pitchFamily="18" charset="0"/>
              <a:cs typeface="Times New Roman" pitchFamily="18" charset="0"/>
            </a:endParaRPr>
          </a:p>
        </p:txBody>
      </p:sp>
      <p:sp>
        <p:nvSpPr>
          <p:cNvPr id="4" name="Rounded Rectangle 3"/>
          <p:cNvSpPr/>
          <p:nvPr/>
        </p:nvSpPr>
        <p:spPr>
          <a:xfrm>
            <a:off x="2063750" y="981075"/>
            <a:ext cx="3168650" cy="539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solidFill>
                  <a:schemeClr val="tx1"/>
                </a:solidFill>
                <a:latin typeface="Times New Roman" pitchFamily="18" charset="0"/>
                <a:cs typeface="Times New Roman" pitchFamily="18" charset="0"/>
              </a:rPr>
              <a:t>1. </a:t>
            </a:r>
            <a:r>
              <a:rPr lang="en-US" sz="2000" b="1" dirty="0" err="1">
                <a:solidFill>
                  <a:schemeClr val="tx1"/>
                </a:solidFill>
                <a:latin typeface="Times New Roman" pitchFamily="18" charset="0"/>
                <a:cs typeface="Times New Roman" pitchFamily="18" charset="0"/>
              </a:rPr>
              <a:t>Thành</a:t>
            </a:r>
            <a:r>
              <a:rPr lang="en-US" sz="2000" b="1" dirty="0">
                <a:solidFill>
                  <a:schemeClr val="tx1"/>
                </a:solidFill>
                <a:latin typeface="Times New Roman" pitchFamily="18" charset="0"/>
                <a:cs typeface="Times New Roman" pitchFamily="18" charset="0"/>
              </a:rPr>
              <a:t> </a:t>
            </a:r>
            <a:r>
              <a:rPr lang="en-US" sz="2000" b="1" dirty="0" err="1">
                <a:solidFill>
                  <a:schemeClr val="tx1"/>
                </a:solidFill>
                <a:latin typeface="Times New Roman" pitchFamily="18" charset="0"/>
                <a:cs typeface="Times New Roman" pitchFamily="18" charset="0"/>
              </a:rPr>
              <a:t>tựu</a:t>
            </a:r>
            <a:endParaRPr lang="en-US" sz="2000" b="1" dirty="0">
              <a:solidFill>
                <a:schemeClr val="tx1"/>
              </a:solidFill>
              <a:latin typeface="Times New Roman" pitchFamily="18" charset="0"/>
              <a:cs typeface="Times New Roman" pitchFamily="18" charset="0"/>
            </a:endParaRPr>
          </a:p>
        </p:txBody>
      </p:sp>
      <p:sp>
        <p:nvSpPr>
          <p:cNvPr id="5" name="Rounded Rectangle 4"/>
          <p:cNvSpPr/>
          <p:nvPr/>
        </p:nvSpPr>
        <p:spPr>
          <a:xfrm>
            <a:off x="1649414" y="2233614"/>
            <a:ext cx="8893175" cy="1500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1. </a:t>
            </a:r>
            <a:r>
              <a:rPr lang="en-US" sz="2400" dirty="0" err="1">
                <a:solidFill>
                  <a:schemeClr val="tx1"/>
                </a:solidFill>
                <a:latin typeface="Times New Roman" pitchFamily="18" charset="0"/>
                <a:cs typeface="Times New Roman" pitchFamily="18" charset="0"/>
              </a:rPr>
              <a:t>Đất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thoát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khỏi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khủng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sự</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bao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vây</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cấm</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lượng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địch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tỏa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những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tắc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trong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láng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giềng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lớn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a:t>
            </a:r>
          </a:p>
        </p:txBody>
      </p:sp>
      <p:sp>
        <p:nvSpPr>
          <p:cNvPr id="11" name="Rounded Rectangle 10"/>
          <p:cNvSpPr/>
          <p:nvPr/>
        </p:nvSpPr>
        <p:spPr>
          <a:xfrm>
            <a:off x="1649414" y="4251326"/>
            <a:ext cx="8893175" cy="1463675"/>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2.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tạo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điều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kiện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thuận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Việt</a:t>
            </a:r>
            <a:r>
              <a:rPr lang="en-US" sz="2400" dirty="0">
                <a:solidFill>
                  <a:schemeClr val="tx1"/>
                </a:solidFill>
                <a:latin typeface="Times New Roman" pitchFamily="18" charset="0"/>
                <a:cs typeface="Times New Roman" pitchFamily="18" charset="0"/>
              </a:rPr>
              <a:t> Nam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ASEAN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hội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vực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sau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đó</a:t>
            </a:r>
            <a:r>
              <a:rPr lang="en-US" sz="2400" dirty="0">
                <a:solidFill>
                  <a:schemeClr val="tx1"/>
                </a:solidFill>
                <a:latin typeface="Times New Roman" pitchFamily="18" charset="0"/>
                <a:cs typeface="Times New Roman" pitchFamily="18" charset="0"/>
              </a:rPr>
              <a:t>. </a:t>
            </a:r>
          </a:p>
        </p:txBody>
      </p:sp>
    </p:spTree>
    <p:extLst>
      <p:ext uri="{BB962C8B-B14F-4D97-AF65-F5344CB8AC3E}">
        <p14:creationId xmlns:p14="http://schemas.microsoft.com/office/powerpoint/2010/main" val="2121166396"/>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ircle(in)">
                                      <p:cBhvr>
                                        <p:cTn id="12" dur="20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ounded Rectangle 2"/>
          <p:cNvSpPr/>
          <p:nvPr/>
        </p:nvSpPr>
        <p:spPr>
          <a:xfrm>
            <a:off x="1703388" y="5173663"/>
            <a:ext cx="8839200" cy="15049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5. Thu </a:t>
            </a:r>
            <a:r>
              <a:rPr lang="en-US" sz="2400" dirty="0" err="1">
                <a:solidFill>
                  <a:schemeClr val="tx1"/>
                </a:solidFill>
                <a:latin typeface="Times New Roman" pitchFamily="18" charset="0"/>
                <a:cs typeface="Times New Roman" pitchFamily="18" charset="0"/>
              </a:rPr>
              <a:t>hút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đầu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tư</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ngoài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rộng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thị</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tiếp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khoa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học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năng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lý</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Từng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hoạt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động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của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doanh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nghiệp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nền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kinh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vào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môi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cạnh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tranh</a:t>
            </a:r>
            <a:endParaRPr lang="en-US" sz="2400" dirty="0">
              <a:solidFill>
                <a:schemeClr val="tx1"/>
              </a:solidFill>
              <a:latin typeface="Times New Roman" pitchFamily="18" charset="0"/>
              <a:cs typeface="Times New Roman" pitchFamily="18" charset="0"/>
            </a:endParaRPr>
          </a:p>
        </p:txBody>
      </p:sp>
      <p:sp>
        <p:nvSpPr>
          <p:cNvPr id="4" name="Rounded Rectangle 3"/>
          <p:cNvSpPr/>
          <p:nvPr/>
        </p:nvSpPr>
        <p:spPr>
          <a:xfrm>
            <a:off x="1703388" y="914401"/>
            <a:ext cx="8839200" cy="865187"/>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3. </a:t>
            </a:r>
            <a:r>
              <a:rPr lang="en-US" sz="2400" dirty="0" err="1">
                <a:solidFill>
                  <a:schemeClr val="tx1"/>
                </a:solidFill>
                <a:latin typeface="Times New Roman" pitchFamily="18" charset="0"/>
                <a:cs typeface="Times New Roman" pitchFamily="18" charset="0"/>
              </a:rPr>
              <a:t>Giải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quyết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hoà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vấn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đề</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lãnh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biển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đảo</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a:t>
            </a:r>
          </a:p>
        </p:txBody>
      </p:sp>
      <p:sp>
        <p:nvSpPr>
          <p:cNvPr id="5" name="Rounded Rectangle 4"/>
          <p:cNvSpPr/>
          <p:nvPr/>
        </p:nvSpPr>
        <p:spPr>
          <a:xfrm>
            <a:off x="1649414" y="2438400"/>
            <a:ext cx="8893175" cy="172720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solidFill>
                  <a:schemeClr val="tx1"/>
                </a:solidFill>
                <a:latin typeface="Times New Roman" pitchFamily="18" charset="0"/>
                <a:cs typeface="Times New Roman" pitchFamily="18" charset="0"/>
              </a:rPr>
              <a:t>4. </a:t>
            </a:r>
            <a:r>
              <a:rPr lang="en-US" sz="2400" dirty="0" err="1">
                <a:solidFill>
                  <a:schemeClr val="tx1"/>
                </a:solidFill>
                <a:latin typeface="Times New Roman" pitchFamily="18" charset="0"/>
                <a:cs typeface="Times New Roman" pitchFamily="18" charset="0"/>
              </a:rPr>
              <a:t>Việc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bình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thường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hóa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Mỹ</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đã</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giúp</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khai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thông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Liên</a:t>
            </a:r>
            <a:r>
              <a:rPr lang="en-US" sz="2400" dirty="0">
                <a:solidFill>
                  <a:schemeClr val="tx1"/>
                </a:solidFill>
                <a:latin typeface="Times New Roman" pitchFamily="18" charset="0"/>
                <a:cs typeface="Times New Roman" pitchFamily="18" charset="0"/>
              </a:rPr>
              <a:t> minh </a:t>
            </a:r>
            <a:r>
              <a:rPr lang="en-US" sz="2400" dirty="0" err="1">
                <a:solidFill>
                  <a:schemeClr val="tx1"/>
                </a:solidFill>
                <a:latin typeface="Times New Roman" pitchFamily="18" charset="0"/>
                <a:cs typeface="Times New Roman" pitchFamily="18" charset="0"/>
              </a:rPr>
              <a:t>châu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(EU), </a:t>
            </a:r>
            <a:r>
              <a:rPr lang="en-US" sz="2400" dirty="0" err="1">
                <a:solidFill>
                  <a:schemeClr val="tx1"/>
                </a:solidFill>
                <a:latin typeface="Times New Roman" pitchFamily="18" charset="0"/>
                <a:cs typeface="Times New Roman" pitchFamily="18" charset="0"/>
              </a:rPr>
              <a:t>Nhật</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Bản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Hàn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gia</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nhập</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(APEC) </a:t>
            </a:r>
            <a:r>
              <a:rPr lang="en-US" sz="2400" dirty="0" err="1">
                <a:solidFill>
                  <a:schemeClr val="tx1"/>
                </a:solidFill>
                <a:latin typeface="Times New Roman" pitchFamily="18" charset="0"/>
                <a:cs typeface="Times New Roman" pitchFamily="18" charset="0"/>
              </a:rPr>
              <a:t>và</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tổ</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chức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quốc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tế</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khác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Quan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hệ</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giữa</a:t>
            </a:r>
            <a:r>
              <a:rPr lang="en-US" sz="2400" dirty="0">
                <a:solidFill>
                  <a:schemeClr val="tx1"/>
                </a:solidFill>
                <a:latin typeface="Times New Roman" pitchFamily="18" charset="0"/>
                <a:cs typeface="Times New Roman" pitchFamily="18" charset="0"/>
              </a:rPr>
              <a:t> ta </a:t>
            </a:r>
            <a:r>
              <a:rPr lang="en-US" sz="2400" dirty="0" err="1">
                <a:solidFill>
                  <a:schemeClr val="tx1"/>
                </a:solidFill>
                <a:latin typeface="Times New Roman" pitchFamily="18" charset="0"/>
                <a:cs typeface="Times New Roman" pitchFamily="18" charset="0"/>
              </a:rPr>
              <a:t>với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nước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bạn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bè</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cũ</a:t>
            </a:r>
            <a:r>
              <a:rPr lang="en-US" sz="2400" dirty="0">
                <a:solidFill>
                  <a:schemeClr val="tx1"/>
                </a:solidFill>
                <a:latin typeface="Times New Roman" pitchFamily="18" charset="0"/>
                <a:cs typeface="Times New Roman" pitchFamily="18" charset="0"/>
              </a:rPr>
              <a:t> ở </a:t>
            </a:r>
            <a:r>
              <a:rPr lang="en-US" sz="2400" dirty="0" err="1">
                <a:solidFill>
                  <a:schemeClr val="tx1"/>
                </a:solidFill>
                <a:latin typeface="Times New Roman" pitchFamily="18" charset="0"/>
                <a:cs typeface="Times New Roman" pitchFamily="18" charset="0"/>
              </a:rPr>
              <a:t>Đông</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Âu</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được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xác</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định</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lại</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trên</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cơ</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sở</a:t>
            </a:r>
            <a:r>
              <a:rPr lang="en-US" sz="2400" dirty="0">
                <a:solidFill>
                  <a:schemeClr val="tx1"/>
                </a:solidFill>
                <a:latin typeface="Times New Roman" pitchFamily="18" charset="0"/>
                <a:cs typeface="Times New Roman" pitchFamily="18" charset="0"/>
              </a:rPr>
              <a:t> </a:t>
            </a:r>
            <a:r>
              <a:rPr lang="en-US" sz="2400" dirty="0" err="1">
                <a:solidFill>
                  <a:schemeClr val="tx1"/>
                </a:solidFill>
                <a:latin typeface="Times New Roman" pitchFamily="18" charset="0"/>
                <a:cs typeface="Times New Roman" pitchFamily="18" charset="0"/>
              </a:rPr>
              <a:t>mới</a:t>
            </a:r>
            <a:endParaRPr lang="en-US" sz="2400" dirty="0"/>
          </a:p>
        </p:txBody>
      </p:sp>
    </p:spTree>
    <p:extLst>
      <p:ext uri="{BB962C8B-B14F-4D97-AF65-F5344CB8AC3E}">
        <p14:creationId xmlns:p14="http://schemas.microsoft.com/office/powerpoint/2010/main" val="294995532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heckerboard(across)">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5" presetClass="entr" presetSubtype="1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500"/>
                                        <p:tgtEl>
                                          <p:spTgt spid="5"/>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checkerboard(across)">
                                      <p:cBhvr>
                                        <p:cTn id="1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Users\Administrator\Pictures\phong\3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ounded Rectangle 4"/>
          <p:cNvSpPr/>
          <p:nvPr/>
        </p:nvSpPr>
        <p:spPr>
          <a:xfrm>
            <a:off x="2063750" y="908050"/>
            <a:ext cx="3168650" cy="54133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US" sz="2000" b="1" dirty="0">
                <a:latin typeface="Times New Roman" pitchFamily="18" charset="0"/>
                <a:cs typeface="Times New Roman" pitchFamily="18" charset="0"/>
              </a:rPr>
              <a:t>2. </a:t>
            </a:r>
            <a:r>
              <a:rPr lang="en-US" sz="2000" b="1" dirty="0" err="1">
                <a:latin typeface="Times New Roman" pitchFamily="18" charset="0"/>
                <a:cs typeface="Times New Roman" pitchFamily="18" charset="0"/>
              </a:rPr>
              <a:t>Hạn</a:t>
            </a:r>
            <a:r>
              <a:rPr lang="en-US" sz="2000" b="1" dirty="0">
                <a:latin typeface="Times New Roman" pitchFamily="18" charset="0"/>
                <a:cs typeface="Times New Roman" pitchFamily="18" charset="0"/>
              </a:rPr>
              <a:t> </a:t>
            </a:r>
            <a:r>
              <a:rPr lang="en-US" sz="2000" b="1" dirty="0" err="1">
                <a:latin typeface="Times New Roman" pitchFamily="18" charset="0"/>
                <a:cs typeface="Times New Roman" pitchFamily="18" charset="0"/>
              </a:rPr>
              <a:t>chế</a:t>
            </a:r>
            <a:endParaRPr lang="en-US" sz="2000" b="1" dirty="0">
              <a:latin typeface="Times New Roman" pitchFamily="18" charset="0"/>
              <a:cs typeface="Times New Roman" pitchFamily="18" charset="0"/>
            </a:endParaRPr>
          </a:p>
        </p:txBody>
      </p:sp>
      <p:sp>
        <p:nvSpPr>
          <p:cNvPr id="8" name="Rounded Rectangle 7"/>
          <p:cNvSpPr/>
          <p:nvPr/>
        </p:nvSpPr>
        <p:spPr>
          <a:xfrm>
            <a:off x="1524000" y="2139950"/>
            <a:ext cx="9037638" cy="755650"/>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000" dirty="0">
                <a:latin typeface="Times New Roman" pitchFamily="18" charset="0"/>
                <a:cs typeface="Times New Roman" pitchFamily="18" charset="0"/>
              </a:rPr>
              <a:t> </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Trong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hệ</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với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nhất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lớn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chúng</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túng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bị</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động</a:t>
            </a:r>
            <a:r>
              <a:rPr lang="en-US" sz="2400" dirty="0">
                <a:latin typeface="Times New Roman" pitchFamily="18" charset="0"/>
                <a:cs typeface="Times New Roman" pitchFamily="18" charset="0"/>
              </a:rPr>
              <a:t>... </a:t>
            </a:r>
          </a:p>
        </p:txBody>
      </p:sp>
      <p:sp>
        <p:nvSpPr>
          <p:cNvPr id="11" name="Rounded Rectangle 10"/>
          <p:cNvSpPr/>
          <p:nvPr/>
        </p:nvSpPr>
        <p:spPr>
          <a:xfrm>
            <a:off x="1558925" y="4419601"/>
            <a:ext cx="9037638" cy="1223963"/>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defRPr/>
            </a:pP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Doanh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nghiệp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nước</a:t>
            </a:r>
            <a:r>
              <a:rPr lang="en-US" sz="2400" dirty="0">
                <a:latin typeface="Times New Roman" pitchFamily="18" charset="0"/>
                <a:cs typeface="Times New Roman" pitchFamily="18" charset="0"/>
              </a:rPr>
              <a:t> ta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về</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xuất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quản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lý</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khả</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năng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cạnh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tranh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Đội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ngũ</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cán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bộ</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đối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ngoại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còn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thiếu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yếu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công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tác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tổ</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chức</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chỉ</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đạo</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sát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và</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chưa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kịp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thời</a:t>
            </a:r>
            <a:r>
              <a:rPr lang="en-US" sz="2400" dirty="0">
                <a:latin typeface="Times New Roman" pitchFamily="18" charset="0"/>
                <a:cs typeface="Times New Roman" pitchFamily="18" charset="0"/>
              </a:rPr>
              <a:t>.</a:t>
            </a:r>
          </a:p>
        </p:txBody>
      </p:sp>
    </p:spTree>
    <p:extLst>
      <p:ext uri="{BB962C8B-B14F-4D97-AF65-F5344CB8AC3E}">
        <p14:creationId xmlns:p14="http://schemas.microsoft.com/office/powerpoint/2010/main" val="9972505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circle(in)">
                                      <p:cBhvr>
                                        <p:cTn id="12" dur="2000"/>
                                        <p:tgtEl>
                                          <p:spTgt spid="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circle(in)">
                                      <p:cBhvr>
                                        <p:cTn id="17"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1" grpId="0" animBg="1"/>
    </p:bld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15352</TotalTime>
  <Words>1972</Words>
  <Application>Microsoft Office PowerPoint</Application>
  <PresentationFormat>Widescreen</PresentationFormat>
  <Paragraphs>127</Paragraphs>
  <Slides>47</Slides>
  <Notes>9</Notes>
  <HiddenSlides>0</HiddenSlides>
  <MMClips>0</MMClips>
  <ScaleCrop>false</ScaleCrop>
  <HeadingPairs>
    <vt:vector size="6" baseType="variant">
      <vt:variant>
        <vt:lpstr>Fonts Used</vt:lpstr>
      </vt:variant>
      <vt:variant>
        <vt:i4>8</vt:i4>
      </vt:variant>
      <vt:variant>
        <vt:lpstr>Theme</vt:lpstr>
      </vt:variant>
      <vt:variant>
        <vt:i4>3</vt:i4>
      </vt:variant>
      <vt:variant>
        <vt:lpstr>Slide Titles</vt:lpstr>
      </vt:variant>
      <vt:variant>
        <vt:i4>47</vt:i4>
      </vt:variant>
    </vt:vector>
  </HeadingPairs>
  <TitlesOfParts>
    <vt:vector size="58" baseType="lpstr">
      <vt:lpstr>맑은 고딕</vt:lpstr>
      <vt:lpstr>Arial</vt:lpstr>
      <vt:lpstr>Arial Unicode MS</vt:lpstr>
      <vt:lpstr>Calibri</vt:lpstr>
      <vt:lpstr>Calibri Light</vt:lpstr>
      <vt:lpstr>Times New Roman</vt:lpstr>
      <vt:lpstr>Wingdings</vt:lpstr>
      <vt:lpstr>Wingdings 2</vt:lpstr>
      <vt:lpstr>2_Contents Slide Master</vt:lpstr>
      <vt:lpstr>Retrospect</vt:lpstr>
      <vt:lpstr>3_Contents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Quan điểm và những nhiệm vụ chủ yếu của đường lối đối ngoại</vt:lpstr>
      <vt:lpstr>     Yếu tố nào đóng vai trò quyết định đối với việc mở rộng quan hệ đối ngoại?</vt:lpstr>
      <vt:lpstr>PowerPoint Presentation</vt:lpstr>
      <vt:lpstr>PowerPoint Presentation</vt:lpstr>
      <vt:lpstr>Quan điểm của Đảng về hội nhập quốc tế</vt:lpstr>
      <vt:lpstr>PowerPoint Presentation</vt:lpstr>
      <vt:lpstr>PowerPoint Presentation</vt:lpstr>
      <vt:lpstr>PowerPoint Presentation</vt:lpstr>
      <vt:lpstr>PowerPoint Presentation</vt:lpstr>
      <vt:lpstr>PowerPoint Presentation</vt:lpstr>
      <vt:lpstr>PowerPoint Presentation</vt:lpstr>
      <vt:lpstr>3.2. Những nhiệm vụ chủ yếu của đường lối đối ngoại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Tăng cường công tác nghiên cứu, dự báo chiến lược, tham mưu về đối ngoại, chăm lo đào tạo rèn luyện đội ngũ cán bộ làm công tác đối ngoại</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Admin</cp:lastModifiedBy>
  <cp:revision>397</cp:revision>
  <dcterms:created xsi:type="dcterms:W3CDTF">2011-03-25T03:43:29Z</dcterms:created>
  <dcterms:modified xsi:type="dcterms:W3CDTF">2020-08-27T14:31:23Z</dcterms:modified>
</cp:coreProperties>
</file>